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19" r:id="rId4"/>
    <p:sldMasterId id="2147483838" r:id="rId5"/>
  </p:sldMasterIdLst>
  <p:notesMasterIdLst>
    <p:notesMasterId r:id="rId112"/>
  </p:notesMasterIdLst>
  <p:handoutMasterIdLst>
    <p:handoutMasterId r:id="rId113"/>
  </p:handoutMasterIdLst>
  <p:sldIdLst>
    <p:sldId id="2147471723" r:id="rId6"/>
    <p:sldId id="2147471817" r:id="rId7"/>
    <p:sldId id="2147471781" r:id="rId8"/>
    <p:sldId id="2147471822" r:id="rId9"/>
    <p:sldId id="2147471816" r:id="rId10"/>
    <p:sldId id="2147471908" r:id="rId11"/>
    <p:sldId id="2147137517" r:id="rId12"/>
    <p:sldId id="2134097052" r:id="rId13"/>
    <p:sldId id="2147137525" r:id="rId14"/>
    <p:sldId id="2147471860" r:id="rId15"/>
    <p:sldId id="2147471861" r:id="rId16"/>
    <p:sldId id="2147471862" r:id="rId17"/>
    <p:sldId id="2147471863" r:id="rId18"/>
    <p:sldId id="2147471864" r:id="rId19"/>
    <p:sldId id="2147471865" r:id="rId20"/>
    <p:sldId id="2147471866" r:id="rId21"/>
    <p:sldId id="2147471867" r:id="rId22"/>
    <p:sldId id="2147471868" r:id="rId23"/>
    <p:sldId id="2147471869" r:id="rId24"/>
    <p:sldId id="2147471870" r:id="rId25"/>
    <p:sldId id="2147471871" r:id="rId26"/>
    <p:sldId id="2147471872" r:id="rId27"/>
    <p:sldId id="2147471873" r:id="rId28"/>
    <p:sldId id="2147471837" r:id="rId29"/>
    <p:sldId id="2147471907" r:id="rId30"/>
    <p:sldId id="2134097088" r:id="rId31"/>
    <p:sldId id="2147471909" r:id="rId32"/>
    <p:sldId id="2134096936" r:id="rId33"/>
    <p:sldId id="2147137413" r:id="rId34"/>
    <p:sldId id="2134097097" r:id="rId35"/>
    <p:sldId id="2147137522" r:id="rId36"/>
    <p:sldId id="2134096991" r:id="rId37"/>
    <p:sldId id="2134097080" r:id="rId38"/>
    <p:sldId id="2147471840" r:id="rId39"/>
    <p:sldId id="2147471842" r:id="rId40"/>
    <p:sldId id="2147471875" r:id="rId41"/>
    <p:sldId id="2147471876" r:id="rId42"/>
    <p:sldId id="2147471877" r:id="rId43"/>
    <p:sldId id="2147471878" r:id="rId44"/>
    <p:sldId id="2147471901" r:id="rId45"/>
    <p:sldId id="2147471879" r:id="rId46"/>
    <p:sldId id="2147471884" r:id="rId47"/>
    <p:sldId id="2147471880" r:id="rId48"/>
    <p:sldId id="2147471881" r:id="rId49"/>
    <p:sldId id="2147471882" r:id="rId50"/>
    <p:sldId id="2147471824" r:id="rId51"/>
    <p:sldId id="2147471906" r:id="rId52"/>
    <p:sldId id="2134096965" r:id="rId53"/>
    <p:sldId id="2134097058" r:id="rId54"/>
    <p:sldId id="2134096977" r:id="rId55"/>
    <p:sldId id="2147471885" r:id="rId56"/>
    <p:sldId id="2147471887" r:id="rId57"/>
    <p:sldId id="2147471883" r:id="rId58"/>
    <p:sldId id="2147471888" r:id="rId59"/>
    <p:sldId id="2147471889" r:id="rId60"/>
    <p:sldId id="2147471890" r:id="rId61"/>
    <p:sldId id="2147471892" r:id="rId62"/>
    <p:sldId id="2147471891" r:id="rId63"/>
    <p:sldId id="2147471838" r:id="rId64"/>
    <p:sldId id="2147471825" r:id="rId65"/>
    <p:sldId id="2147471902" r:id="rId66"/>
    <p:sldId id="2147137479" r:id="rId67"/>
    <p:sldId id="2147137540" r:id="rId68"/>
    <p:sldId id="2147137571" r:id="rId69"/>
    <p:sldId id="2147137640" r:id="rId70"/>
    <p:sldId id="2147137505" r:id="rId71"/>
    <p:sldId id="2147137416" r:id="rId72"/>
    <p:sldId id="2134097101" r:id="rId73"/>
    <p:sldId id="2134097004" r:id="rId74"/>
    <p:sldId id="2147137514" r:id="rId75"/>
    <p:sldId id="2134096984" r:id="rId76"/>
    <p:sldId id="2147471830" r:id="rId77"/>
    <p:sldId id="2134097029" r:id="rId78"/>
    <p:sldId id="2147471910" r:id="rId79"/>
    <p:sldId id="2147471844" r:id="rId80"/>
    <p:sldId id="2147471826" r:id="rId81"/>
    <p:sldId id="2147471905" r:id="rId82"/>
    <p:sldId id="2147137563" r:id="rId83"/>
    <p:sldId id="2147471831" r:id="rId84"/>
    <p:sldId id="2134097011" r:id="rId85"/>
    <p:sldId id="2147471846" r:id="rId86"/>
    <p:sldId id="2147471895" r:id="rId87"/>
    <p:sldId id="2147471827" r:id="rId88"/>
    <p:sldId id="2147471904" r:id="rId89"/>
    <p:sldId id="2134096985" r:id="rId90"/>
    <p:sldId id="2147137399" r:id="rId91"/>
    <p:sldId id="2147137467" r:id="rId92"/>
    <p:sldId id="2147137557" r:id="rId93"/>
    <p:sldId id="2147137660" r:id="rId94"/>
    <p:sldId id="2147137524" r:id="rId95"/>
    <p:sldId id="2134097095" r:id="rId96"/>
    <p:sldId id="2147137503" r:id="rId97"/>
    <p:sldId id="2147137527" r:id="rId98"/>
    <p:sldId id="2147471845" r:id="rId99"/>
    <p:sldId id="2147471894" r:id="rId100"/>
    <p:sldId id="2147471897" r:id="rId101"/>
    <p:sldId id="2147471898" r:id="rId102"/>
    <p:sldId id="2147471899" r:id="rId103"/>
    <p:sldId id="2147471900" r:id="rId104"/>
    <p:sldId id="2147471856" r:id="rId105"/>
    <p:sldId id="2134097001" r:id="rId106"/>
    <p:sldId id="2147471828" r:id="rId107"/>
    <p:sldId id="2147471903" r:id="rId108"/>
    <p:sldId id="2134097000" r:id="rId109"/>
    <p:sldId id="2147137484" r:id="rId110"/>
    <p:sldId id="2147137466" r:id="rId111"/>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w to Use" id="{4747EF0B-B21F-404E-87CF-9205B3023ADF}">
          <p14:sldIdLst>
            <p14:sldId id="2147471723"/>
            <p14:sldId id="2147471817"/>
          </p14:sldIdLst>
        </p14:section>
        <p14:section name="Introduction" id="{0585B7F1-F1BE-4497-B83A-DB2D229967ED}">
          <p14:sldIdLst>
            <p14:sldId id="2147471781"/>
          </p14:sldIdLst>
        </p14:section>
        <p14:section name="MFG Use Case Category Map" id="{D1070584-28D5-4282-8224-1214D1BE9B42}">
          <p14:sldIdLst>
            <p14:sldId id="2147471822"/>
          </p14:sldIdLst>
        </p14:section>
        <p14:section name="Use Case Directory" id="{D8F8E4E2-7C8D-48A9-BA62-5CA92FF665F3}">
          <p14:sldIdLst/>
        </p14:section>
        <p14:section name="Asset &amp; Operations Optimization" id="{BBB973D2-DEC3-4CC4-AB9F-C7EE23205EE8}">
          <p14:sldIdLst>
            <p14:sldId id="2147471816"/>
            <p14:sldId id="2147471908"/>
            <p14:sldId id="2147137517"/>
            <p14:sldId id="2134097052"/>
            <p14:sldId id="2147137525"/>
            <p14:sldId id="2147471860"/>
            <p14:sldId id="2147471861"/>
            <p14:sldId id="2147471862"/>
            <p14:sldId id="2147471863"/>
            <p14:sldId id="2147471864"/>
            <p14:sldId id="2147471865"/>
            <p14:sldId id="2147471866"/>
            <p14:sldId id="2147471867"/>
            <p14:sldId id="2147471868"/>
            <p14:sldId id="2147471869"/>
            <p14:sldId id="2147471870"/>
            <p14:sldId id="2147471871"/>
            <p14:sldId id="2147471872"/>
            <p14:sldId id="2147471873"/>
          </p14:sldIdLst>
        </p14:section>
        <p14:section name="Product Inspection" id="{502A8A83-CA48-4A5E-8631-A19238D0CBC0}">
          <p14:sldIdLst>
            <p14:sldId id="2147471837"/>
            <p14:sldId id="2147471907"/>
            <p14:sldId id="2134097088"/>
            <p14:sldId id="2147471909"/>
            <p14:sldId id="2134096936"/>
            <p14:sldId id="2147137413"/>
            <p14:sldId id="2134097097"/>
            <p14:sldId id="2147137522"/>
            <p14:sldId id="2134096991"/>
            <p14:sldId id="2134097080"/>
            <p14:sldId id="2147471840"/>
            <p14:sldId id="2147471842"/>
            <p14:sldId id="2147471875"/>
            <p14:sldId id="2147471876"/>
            <p14:sldId id="2147471877"/>
            <p14:sldId id="2147471878"/>
            <p14:sldId id="2147471901"/>
            <p14:sldId id="2147471879"/>
            <p14:sldId id="2147471884"/>
            <p14:sldId id="2147471880"/>
            <p14:sldId id="2147471881"/>
            <p14:sldId id="2147471882"/>
          </p14:sldIdLst>
        </p14:section>
        <p14:section name="Machine Condition Monitoring" id="{7609BEC7-D9E6-4E14-8064-267FCE6A1442}">
          <p14:sldIdLst>
            <p14:sldId id="2147471824"/>
            <p14:sldId id="2147471906"/>
            <p14:sldId id="2134096965"/>
            <p14:sldId id="2134097058"/>
            <p14:sldId id="2134096977"/>
            <p14:sldId id="2147471885"/>
            <p14:sldId id="2147471887"/>
            <p14:sldId id="2147471883"/>
            <p14:sldId id="2147471888"/>
            <p14:sldId id="2147471889"/>
            <p14:sldId id="2147471890"/>
            <p14:sldId id="2147471892"/>
            <p14:sldId id="2147471891"/>
          </p14:sldIdLst>
        </p14:section>
        <p14:section name="Situational Monitoring" id="{6510F959-314C-4B59-879D-526E16DB56C6}">
          <p14:sldIdLst>
            <p14:sldId id="2147471838"/>
            <p14:sldId id="2147471825"/>
            <p14:sldId id="2147471902"/>
            <p14:sldId id="2147137479"/>
            <p14:sldId id="2147137540"/>
            <p14:sldId id="2147137571"/>
            <p14:sldId id="2147137640"/>
            <p14:sldId id="2147137505"/>
            <p14:sldId id="2147137416"/>
            <p14:sldId id="2134097101"/>
            <p14:sldId id="2134097004"/>
            <p14:sldId id="2147137514"/>
            <p14:sldId id="2134096984"/>
            <p14:sldId id="2147471830"/>
            <p14:sldId id="2134097029"/>
            <p14:sldId id="2147471910"/>
            <p14:sldId id="2147471844"/>
          </p14:sldIdLst>
        </p14:section>
        <p14:section name="Logistics &amp; Tracking" id="{FEFA51E8-B777-47D0-99AC-C31D7D9DCF0B}">
          <p14:sldIdLst>
            <p14:sldId id="2147471826"/>
            <p14:sldId id="2147471905"/>
            <p14:sldId id="2147137563"/>
            <p14:sldId id="2147471831"/>
            <p14:sldId id="2134097011"/>
            <p14:sldId id="2147471846"/>
            <p14:sldId id="2147471895"/>
          </p14:sldIdLst>
        </p14:section>
        <p14:section name="Control Optimization &amp; Autonomy" id="{185EC134-01D2-4247-AA93-97DEE10F1982}">
          <p14:sldIdLst>
            <p14:sldId id="2147471827"/>
            <p14:sldId id="2147471904"/>
            <p14:sldId id="2134096985"/>
            <p14:sldId id="2147137399"/>
            <p14:sldId id="2147137467"/>
            <p14:sldId id="2147137557"/>
            <p14:sldId id="2147137660"/>
            <p14:sldId id="2147137524"/>
            <p14:sldId id="2134097095"/>
            <p14:sldId id="2147137503"/>
            <p14:sldId id="2147137527"/>
            <p14:sldId id="2147471845"/>
            <p14:sldId id="2147471894"/>
            <p14:sldId id="2147471897"/>
            <p14:sldId id="2147471898"/>
            <p14:sldId id="2147471899"/>
            <p14:sldId id="2147471900"/>
            <p14:sldId id="2147471856"/>
            <p14:sldId id="2134097001"/>
          </p14:sldIdLst>
        </p14:section>
        <p14:section name="Energy Monitoring &amp; Management" id="{0C986FA7-C77E-402B-B31E-5F8B6D300E8C}">
          <p14:sldIdLst>
            <p14:sldId id="2147471828"/>
            <p14:sldId id="2147471903"/>
            <p14:sldId id="2134097000"/>
            <p14:sldId id="2147137484"/>
            <p14:sldId id="214713746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57" userDrawn="1">
          <p15:clr>
            <a:srgbClr val="A4A3A4"/>
          </p15:clr>
        </p15:guide>
        <p15:guide id="2" pos="2237"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B5"/>
    <a:srgbClr val="0A69B3"/>
    <a:srgbClr val="F1EDED"/>
    <a:srgbClr val="E7F5FF"/>
    <a:srgbClr val="F2F2F2"/>
    <a:srgbClr val="525252"/>
    <a:srgbClr val="004A86"/>
    <a:srgbClr val="BDE3FF"/>
    <a:srgbClr val="FFFFFF"/>
    <a:srgbClr val="FCF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1" autoAdjust="0"/>
    <p:restoredTop sz="93324" autoAdjust="0"/>
  </p:normalViewPr>
  <p:slideViewPr>
    <p:cSldViewPr snapToGrid="0">
      <p:cViewPr varScale="1">
        <p:scale>
          <a:sx n="67" d="100"/>
          <a:sy n="67" d="100"/>
        </p:scale>
        <p:origin x="608" y="40"/>
      </p:cViewPr>
      <p:guideLst/>
    </p:cSldViewPr>
  </p:slideViewPr>
  <p:notesTextViewPr>
    <p:cViewPr>
      <p:scale>
        <a:sx n="3" d="2"/>
        <a:sy n="3" d="2"/>
      </p:scale>
      <p:origin x="0" y="0"/>
    </p:cViewPr>
  </p:notesTextViewPr>
  <p:sorterViewPr>
    <p:cViewPr varScale="1">
      <p:scale>
        <a:sx n="1" d="1"/>
        <a:sy n="1" d="1"/>
      </p:scale>
      <p:origin x="0" y="-1858"/>
    </p:cViewPr>
  </p:sorterViewPr>
  <p:notesViewPr>
    <p:cSldViewPr snapToGrid="0">
      <p:cViewPr varScale="1">
        <p:scale>
          <a:sx n="80" d="100"/>
          <a:sy n="80" d="100"/>
        </p:scale>
        <p:origin x="3048" y="114"/>
      </p:cViewPr>
      <p:guideLst>
        <p:guide orient="horz" pos="2957"/>
        <p:guide pos="223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ableStyles" Target="tableStyle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notesMaster" Target="notesMasters/notesMaster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handoutMaster" Target="handoutMasters/handoutMaster1.xml"/><Relationship Id="rId118" Type="http://schemas.microsoft.com/office/2018/10/relationships/authors" Target="author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85003499999999999"/>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4.1227E-2"/>
          <c:y val="0.95121999999999995"/>
          <c:w val="0.91754599999999997"/>
          <c:h val="4.8779599999999999E-2"/>
        </c:manualLayout>
      </c:layout>
      <c:overlay val="1"/>
      <c:spPr>
        <a:noFill/>
        <a:ln w="12700" cap="flat">
          <a:noFill/>
          <a:miter lim="400000"/>
        </a:ln>
        <a:effectLst/>
      </c:spPr>
      <c:txPr>
        <a:bodyPr rot="0"/>
        <a:lstStyle/>
        <a:p>
          <a:pPr>
            <a:defRPr sz="1800" b="0" i="0" u="none" strike="noStrike">
              <a:solidFill>
                <a:srgbClr val="000000"/>
              </a:solidFill>
              <a:latin typeface="Intel Clear"/>
            </a:defRPr>
          </a:pPr>
          <a:endParaRPr lang="en-US"/>
        </a:p>
      </c:txPr>
    </c:legend>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85003499999999999"/>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4.1227E-2"/>
          <c:y val="0.95121999999999995"/>
          <c:w val="0.91754599999999997"/>
          <c:h val="4.8779599999999999E-2"/>
        </c:manualLayout>
      </c:layout>
      <c:overlay val="1"/>
      <c:spPr>
        <a:noFill/>
        <a:ln w="12700" cap="flat">
          <a:noFill/>
          <a:miter lim="400000"/>
        </a:ln>
        <a:effectLst/>
      </c:spPr>
      <c:txPr>
        <a:bodyPr rot="0"/>
        <a:lstStyle/>
        <a:p>
          <a:pPr>
            <a:defRPr sz="1800" b="0" i="0" u="none" strike="noStrike">
              <a:solidFill>
                <a:srgbClr val="000000"/>
              </a:solidFill>
              <a:latin typeface="Intel Clear"/>
            </a:defRPr>
          </a:pPr>
          <a:endParaRPr lang="en-US"/>
        </a:p>
      </c:txPr>
    </c:legend>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211007-55DD-4953-AA4C-568C7B960703}"/>
              </a:ext>
            </a:extLst>
          </p:cNvPr>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dirty="0">
              <a:latin typeface="IntelOne Text" panose="020B0503020203020204" pitchFamily="34" charset="0"/>
            </a:endParaRPr>
          </a:p>
        </p:txBody>
      </p:sp>
      <p:sp>
        <p:nvSpPr>
          <p:cNvPr id="3" name="Date Placeholder 2">
            <a:extLst>
              <a:ext uri="{FF2B5EF4-FFF2-40B4-BE49-F238E27FC236}">
                <a16:creationId xmlns:a16="http://schemas.microsoft.com/office/drawing/2014/main" id="{60567F65-DC68-4D72-B0D6-C6DEFAE5AD39}"/>
              </a:ext>
            </a:extLst>
          </p:cNvPr>
          <p:cNvSpPr>
            <a:spLocks noGrp="1"/>
          </p:cNvSpPr>
          <p:nvPr>
            <p:ph type="dt" sz="quarter" idx="1"/>
          </p:nvPr>
        </p:nvSpPr>
        <p:spPr>
          <a:xfrm>
            <a:off x="4023092" y="0"/>
            <a:ext cx="3077739" cy="471054"/>
          </a:xfrm>
          <a:prstGeom prst="rect">
            <a:avLst/>
          </a:prstGeom>
        </p:spPr>
        <p:txBody>
          <a:bodyPr vert="horz" lIns="94229" tIns="47114" rIns="94229" bIns="47114" rtlCol="0"/>
          <a:lstStyle>
            <a:lvl1pPr algn="r">
              <a:defRPr sz="1200"/>
            </a:lvl1pPr>
          </a:lstStyle>
          <a:p>
            <a:fld id="{7D64F017-A209-439E-A6E7-15E23391106E}" type="datetimeFigureOut">
              <a:rPr lang="en-US" smtClean="0">
                <a:latin typeface="IntelOne Text" panose="020B0503020203020204" pitchFamily="34" charset="0"/>
              </a:rPr>
              <a:t>8/30/2023</a:t>
            </a:fld>
            <a:endParaRPr lang="en-US" dirty="0">
              <a:latin typeface="IntelOne Text" panose="020B0503020203020204" pitchFamily="34" charset="0"/>
            </a:endParaRPr>
          </a:p>
        </p:txBody>
      </p:sp>
      <p:sp>
        <p:nvSpPr>
          <p:cNvPr id="4" name="Footer Placeholder 3">
            <a:extLst>
              <a:ext uri="{FF2B5EF4-FFF2-40B4-BE49-F238E27FC236}">
                <a16:creationId xmlns:a16="http://schemas.microsoft.com/office/drawing/2014/main" id="{7B566DC2-A8B8-4C33-A060-005B53726CCE}"/>
              </a:ext>
            </a:extLst>
          </p:cNvPr>
          <p:cNvSpPr>
            <a:spLocks noGrp="1"/>
          </p:cNvSpPr>
          <p:nvPr>
            <p:ph type="ftr" sz="quarter" idx="2"/>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dirty="0">
              <a:latin typeface="IntelOne Text" panose="020B0503020203020204" pitchFamily="34" charset="0"/>
            </a:endParaRPr>
          </a:p>
        </p:txBody>
      </p:sp>
      <p:sp>
        <p:nvSpPr>
          <p:cNvPr id="5" name="Slide Number Placeholder 4">
            <a:extLst>
              <a:ext uri="{FF2B5EF4-FFF2-40B4-BE49-F238E27FC236}">
                <a16:creationId xmlns:a16="http://schemas.microsoft.com/office/drawing/2014/main" id="{6D8570C6-85C2-4AE0-96F9-E1FC620A5735}"/>
              </a:ext>
            </a:extLst>
          </p:cNvPr>
          <p:cNvSpPr>
            <a:spLocks noGrp="1"/>
          </p:cNvSpPr>
          <p:nvPr>
            <p:ph type="sldNum" sz="quarter" idx="3"/>
          </p:nvPr>
        </p:nvSpPr>
        <p:spPr>
          <a:xfrm>
            <a:off x="4023092" y="8917422"/>
            <a:ext cx="3077739" cy="471053"/>
          </a:xfrm>
          <a:prstGeom prst="rect">
            <a:avLst/>
          </a:prstGeom>
        </p:spPr>
        <p:txBody>
          <a:bodyPr vert="horz" lIns="94229" tIns="47114" rIns="94229" bIns="47114" rtlCol="0" anchor="b"/>
          <a:lstStyle>
            <a:lvl1pPr algn="r">
              <a:defRPr sz="1200"/>
            </a:lvl1pPr>
          </a:lstStyle>
          <a:p>
            <a:fld id="{712D0A4D-AC6F-4705-8F3E-F6ED0C7AB3F2}" type="slidenum">
              <a:rPr lang="en-US" smtClean="0">
                <a:latin typeface="IntelOne Text" panose="020B0503020203020204" pitchFamily="34" charset="0"/>
              </a:rPr>
              <a:t>‹#›</a:t>
            </a:fld>
            <a:endParaRPr lang="en-US" dirty="0">
              <a:latin typeface="IntelOne Text" panose="020B0503020203020204" pitchFamily="34" charset="0"/>
            </a:endParaRPr>
          </a:p>
        </p:txBody>
      </p:sp>
    </p:spTree>
    <p:extLst>
      <p:ext uri="{BB962C8B-B14F-4D97-AF65-F5344CB8AC3E}">
        <p14:creationId xmlns:p14="http://schemas.microsoft.com/office/powerpoint/2010/main" val="33209309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atin typeface="IntelOne Text" panose="020B0503020203020204" pitchFamily="34" charset="0"/>
              </a:defRPr>
            </a:lvl1pPr>
          </a:lstStyle>
          <a:p>
            <a:endParaRPr lang="en-US" dirty="0"/>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atin typeface="IntelOne Text" panose="020B0503020203020204" pitchFamily="34" charset="0"/>
              </a:defRPr>
            </a:lvl1pPr>
          </a:lstStyle>
          <a:p>
            <a:fld id="{F03EC105-3E63-4709-9ECA-2EB22CB2AA34}" type="datetimeFigureOut">
              <a:rPr lang="en-US" smtClean="0"/>
              <a:pPr/>
              <a:t>8/30/2023</a:t>
            </a:fld>
            <a:endParaRPr lang="en-US" dirty="0"/>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atin typeface="IntelOne Text" panose="020B0503020203020204" pitchFamily="34" charset="0"/>
              </a:defRPr>
            </a:lvl1pPr>
          </a:lstStyle>
          <a:p>
            <a:endParaRPr lang="en-US" dirty="0"/>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atin typeface="IntelOne Text" panose="020B0503020203020204" pitchFamily="34" charset="0"/>
              </a:defRPr>
            </a:lvl1pPr>
          </a:lstStyle>
          <a:p>
            <a:fld id="{43D92567-D7D7-4223-A842-9A06E6D4E1F9}" type="slidenum">
              <a:rPr lang="en-US" smtClean="0"/>
              <a:pPr/>
              <a:t>‹#›</a:t>
            </a:fld>
            <a:endParaRPr lang="en-US" dirty="0"/>
          </a:p>
        </p:txBody>
      </p:sp>
    </p:spTree>
    <p:extLst>
      <p:ext uri="{BB962C8B-B14F-4D97-AF65-F5344CB8AC3E}">
        <p14:creationId xmlns:p14="http://schemas.microsoft.com/office/powerpoint/2010/main" val="3227566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ntelOne Text" panose="020B0503020203020204" pitchFamily="34" charset="0"/>
        <a:ea typeface="+mn-ea"/>
        <a:cs typeface="+mn-cs"/>
      </a:defRPr>
    </a:lvl1pPr>
    <a:lvl2pPr marL="457200" algn="l" defTabSz="914400" rtl="0" eaLnBrk="1" latinLnBrk="0" hangingPunct="1">
      <a:defRPr sz="1200" kern="1200">
        <a:solidFill>
          <a:schemeClr val="tx1"/>
        </a:solidFill>
        <a:latin typeface="IntelOne Text" panose="020B0503020203020204" pitchFamily="34" charset="0"/>
        <a:ea typeface="+mn-ea"/>
        <a:cs typeface="+mn-cs"/>
      </a:defRPr>
    </a:lvl2pPr>
    <a:lvl3pPr marL="914400" algn="l" defTabSz="914400" rtl="0" eaLnBrk="1" latinLnBrk="0" hangingPunct="1">
      <a:defRPr sz="1200" kern="1200">
        <a:solidFill>
          <a:schemeClr val="tx1"/>
        </a:solidFill>
        <a:latin typeface="IntelOne Text" panose="020B0503020203020204" pitchFamily="34" charset="0"/>
        <a:ea typeface="+mn-ea"/>
        <a:cs typeface="+mn-cs"/>
      </a:defRPr>
    </a:lvl3pPr>
    <a:lvl4pPr marL="1371600" algn="l" defTabSz="914400" rtl="0" eaLnBrk="1" latinLnBrk="0" hangingPunct="1">
      <a:defRPr sz="1200" kern="1200">
        <a:solidFill>
          <a:schemeClr val="tx1"/>
        </a:solidFill>
        <a:latin typeface="IntelOne Text" panose="020B0503020203020204" pitchFamily="34" charset="0"/>
        <a:ea typeface="+mn-ea"/>
        <a:cs typeface="+mn-cs"/>
      </a:defRPr>
    </a:lvl4pPr>
    <a:lvl5pPr marL="1828800" algn="l" defTabSz="914400" rtl="0" eaLnBrk="1" latinLnBrk="0" hangingPunct="1">
      <a:defRPr sz="1200" kern="1200">
        <a:solidFill>
          <a:schemeClr val="tx1"/>
        </a:solidFill>
        <a:latin typeface="IntelOne Text" panose="020B05030202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D92567-D7D7-4223-A842-9A06E6D4E1F9}" type="slidenum">
              <a:rPr lang="en-US" smtClean="0"/>
              <a:t>1</a:t>
            </a:fld>
            <a:endParaRPr lang="en-US" dirty="0"/>
          </a:p>
        </p:txBody>
      </p:sp>
    </p:spTree>
    <p:extLst>
      <p:ext uri="{BB962C8B-B14F-4D97-AF65-F5344CB8AC3E}">
        <p14:creationId xmlns:p14="http://schemas.microsoft.com/office/powerpoint/2010/main" val="935986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56148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Tree>
    <p:extLst>
      <p:ext uri="{BB962C8B-B14F-4D97-AF65-F5344CB8AC3E}">
        <p14:creationId xmlns:p14="http://schemas.microsoft.com/office/powerpoint/2010/main" val="330253617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8554534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139146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0577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0960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08519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11131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02954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7995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8089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5963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8568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4905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D92567-D7D7-4223-A842-9A06E6D4E1F9}" type="slidenum">
              <a:rPr lang="en-US" smtClean="0"/>
              <a:pPr/>
              <a:t>2</a:t>
            </a:fld>
            <a:endParaRPr lang="en-US" dirty="0"/>
          </a:p>
        </p:txBody>
      </p:sp>
    </p:spTree>
    <p:extLst>
      <p:ext uri="{BB962C8B-B14F-4D97-AF65-F5344CB8AC3E}">
        <p14:creationId xmlns:p14="http://schemas.microsoft.com/office/powerpoint/2010/main" val="2811031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21612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37138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8602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19389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Tree>
    <p:extLst>
      <p:ext uri="{BB962C8B-B14F-4D97-AF65-F5344CB8AC3E}">
        <p14:creationId xmlns:p14="http://schemas.microsoft.com/office/powerpoint/2010/main" val="798845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Tree>
    <p:extLst>
      <p:ext uri="{BB962C8B-B14F-4D97-AF65-F5344CB8AC3E}">
        <p14:creationId xmlns:p14="http://schemas.microsoft.com/office/powerpoint/2010/main" val="460452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11818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60564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7857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5638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D92567-D7D7-4223-A842-9A06E6D4E1F9}" type="slidenum">
              <a:rPr lang="en-US" smtClean="0"/>
              <a:pPr/>
              <a:t>3</a:t>
            </a:fld>
            <a:endParaRPr lang="en-US" dirty="0"/>
          </a:p>
        </p:txBody>
      </p:sp>
    </p:spTree>
    <p:extLst>
      <p:ext uri="{BB962C8B-B14F-4D97-AF65-F5344CB8AC3E}">
        <p14:creationId xmlns:p14="http://schemas.microsoft.com/office/powerpoint/2010/main" val="37195615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544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89293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22664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026567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665879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7286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71126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342312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245423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6824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471145">
              <a:defRPr/>
            </a:pPr>
            <a:fld id="{D61C8689-8455-3546-ADF9-3B7273760F66}" type="slidenum">
              <a:rPr lang="en-US">
                <a:solidFill>
                  <a:prstClr val="black"/>
                </a:solidFill>
              </a:rPr>
              <a:pPr defTabSz="471145">
                <a:defRPr/>
              </a:pPr>
              <a:t>4</a:t>
            </a:fld>
            <a:endParaRPr lang="en-US" dirty="0">
              <a:solidFill>
                <a:prstClr val="black"/>
              </a:solidFill>
            </a:endParaRPr>
          </a:p>
        </p:txBody>
      </p:sp>
    </p:spTree>
    <p:extLst>
      <p:ext uri="{BB962C8B-B14F-4D97-AF65-F5344CB8AC3E}">
        <p14:creationId xmlns:p14="http://schemas.microsoft.com/office/powerpoint/2010/main" val="30755014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016769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25907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5429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979398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699752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Tree>
    <p:extLst>
      <p:ext uri="{BB962C8B-B14F-4D97-AF65-F5344CB8AC3E}">
        <p14:creationId xmlns:p14="http://schemas.microsoft.com/office/powerpoint/2010/main" val="11302759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Tree>
    <p:extLst>
      <p:ext uri="{BB962C8B-B14F-4D97-AF65-F5344CB8AC3E}">
        <p14:creationId xmlns:p14="http://schemas.microsoft.com/office/powerpoint/2010/main" val="26595158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38312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86449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4037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Tree>
    <p:extLst>
      <p:ext uri="{BB962C8B-B14F-4D97-AF65-F5344CB8AC3E}">
        <p14:creationId xmlns:p14="http://schemas.microsoft.com/office/powerpoint/2010/main" val="31104874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63266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694113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4974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25597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7966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04545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838088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531235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Tree>
    <p:extLst>
      <p:ext uri="{BB962C8B-B14F-4D97-AF65-F5344CB8AC3E}">
        <p14:creationId xmlns:p14="http://schemas.microsoft.com/office/powerpoint/2010/main" val="2336575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Tree>
    <p:extLst>
      <p:ext uri="{BB962C8B-B14F-4D97-AF65-F5344CB8AC3E}">
        <p14:creationId xmlns:p14="http://schemas.microsoft.com/office/powerpoint/2010/main" val="32790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Tree>
    <p:extLst>
      <p:ext uri="{BB962C8B-B14F-4D97-AF65-F5344CB8AC3E}">
        <p14:creationId xmlns:p14="http://schemas.microsoft.com/office/powerpoint/2010/main" val="7118694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Tree>
    <p:extLst>
      <p:ext uri="{BB962C8B-B14F-4D97-AF65-F5344CB8AC3E}">
        <p14:creationId xmlns:p14="http://schemas.microsoft.com/office/powerpoint/2010/main" val="759364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672438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71137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797C68-A72B-4A82-A4EE-FF52A3745F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60307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40374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475793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952243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81214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17805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7541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283318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40374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884690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818996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891341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Tree>
    <p:extLst>
      <p:ext uri="{BB962C8B-B14F-4D97-AF65-F5344CB8AC3E}">
        <p14:creationId xmlns:p14="http://schemas.microsoft.com/office/powerpoint/2010/main" val="14167766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Tree>
    <p:extLst>
      <p:ext uri="{BB962C8B-B14F-4D97-AF65-F5344CB8AC3E}">
        <p14:creationId xmlns:p14="http://schemas.microsoft.com/office/powerpoint/2010/main" val="24821289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30720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684250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40374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058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016128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47951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Tree>
    <p:extLst>
      <p:ext uri="{BB962C8B-B14F-4D97-AF65-F5344CB8AC3E}">
        <p14:creationId xmlns:p14="http://schemas.microsoft.com/office/powerpoint/2010/main" val="2064212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Tree>
    <p:extLst>
      <p:ext uri="{BB962C8B-B14F-4D97-AF65-F5344CB8AC3E}">
        <p14:creationId xmlns:p14="http://schemas.microsoft.com/office/powerpoint/2010/main" val="10154283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403748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20934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03732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40374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40374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16632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82297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403748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40374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81469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825362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136972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599209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213053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189383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20298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723234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Tree>
    <p:extLst>
      <p:ext uri="{BB962C8B-B14F-4D97-AF65-F5344CB8AC3E}">
        <p14:creationId xmlns:p14="http://schemas.microsoft.com/office/powerpoint/2010/main" val="20741852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www.intel.com/content/www/us/en/policy/policy-human-rights.html"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hite A">
    <p:spTree>
      <p:nvGrpSpPr>
        <p:cNvPr id="1" name=""/>
        <p:cNvGrpSpPr/>
        <p:nvPr/>
      </p:nvGrpSpPr>
      <p:grpSpPr>
        <a:xfrm>
          <a:off x="0" y="0"/>
          <a:ext cx="0" cy="0"/>
          <a:chOff x="0" y="0"/>
          <a:chExt cx="0" cy="0"/>
        </a:xfrm>
      </p:grpSpPr>
      <p:sp>
        <p:nvSpPr>
          <p:cNvPr id="137" name="Rectangle"/>
          <p:cNvSpPr/>
          <p:nvPr/>
        </p:nvSpPr>
        <p:spPr>
          <a:xfrm>
            <a:off x="1466513" y="0"/>
            <a:ext cx="3430768" cy="5393161"/>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22" name="Title Text">
            <a:extLst>
              <a:ext uri="{FF2B5EF4-FFF2-40B4-BE49-F238E27FC236}">
                <a16:creationId xmlns:a16="http://schemas.microsoft.com/office/drawing/2014/main" id="{82EC668F-6093-6548-B182-47568630AF81}"/>
              </a:ext>
            </a:extLst>
          </p:cNvPr>
          <p:cNvSpPr txBox="1">
            <a:spLocks noGrp="1"/>
          </p:cNvSpPr>
          <p:nvPr>
            <p:ph type="title" hasCustomPrompt="1"/>
          </p:nvPr>
        </p:nvSpPr>
        <p:spPr>
          <a:xfrm>
            <a:off x="1895475" y="2734379"/>
            <a:ext cx="9686925" cy="193922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7500">
                <a:solidFill>
                  <a:srgbClr val="525252"/>
                </a:solidFill>
                <a:latin typeface="+mj-lt"/>
              </a:defRPr>
            </a:lvl1pPr>
          </a:lstStyle>
          <a:p>
            <a:r>
              <a:rPr lang="en-US" dirty="0"/>
              <a:t>75 pt </a:t>
            </a:r>
            <a:r>
              <a:rPr lang="en-US" dirty="0" err="1"/>
              <a:t>IntelOne</a:t>
            </a:r>
            <a:r>
              <a:rPr lang="en-US" dirty="0"/>
              <a:t> Display Light</a:t>
            </a:r>
            <a:endParaRPr dirty="0"/>
          </a:p>
        </p:txBody>
      </p:sp>
      <p:sp>
        <p:nvSpPr>
          <p:cNvPr id="15" name="Text Placeholder 2">
            <a:extLst>
              <a:ext uri="{FF2B5EF4-FFF2-40B4-BE49-F238E27FC236}">
                <a16:creationId xmlns:a16="http://schemas.microsoft.com/office/drawing/2014/main" id="{F87CC838-4D6E-4C99-A3F1-81F2913C62B3}"/>
              </a:ext>
            </a:extLst>
          </p:cNvPr>
          <p:cNvSpPr>
            <a:spLocks noGrp="1"/>
          </p:cNvSpPr>
          <p:nvPr>
            <p:ph type="body" sz="quarter" idx="25" hasCustomPrompt="1"/>
          </p:nvPr>
        </p:nvSpPr>
        <p:spPr>
          <a:xfrm>
            <a:off x="1895475" y="2293315"/>
            <a:ext cx="9686925" cy="304800"/>
          </a:xfrm>
        </p:spPr>
        <p:txBody>
          <a:bodyPr>
            <a:normAutofit/>
          </a:bodyPr>
          <a:lstStyle>
            <a:lvl1pPr marL="0" indent="0">
              <a:buNone/>
              <a:defRPr sz="1600" b="0" i="0">
                <a:solidFill>
                  <a:schemeClr val="accent1"/>
                </a:solidFill>
                <a:latin typeface="IntelOne Text Medium" panose="020B0703020203020204" pitchFamily="34" charset="0"/>
                <a:ea typeface="Intel Clear" panose="020B0604020203020204" pitchFamily="34" charset="0"/>
                <a:cs typeface="Intel Clear" panose="020B0604020203020204" pitchFamily="34" charset="0"/>
              </a:defRPr>
            </a:lvl1pPr>
          </a:lstStyle>
          <a:p>
            <a:r>
              <a:rPr lang="en-US" dirty="0"/>
              <a:t>16pt </a:t>
            </a:r>
            <a:r>
              <a:rPr lang="en-US" dirty="0" err="1"/>
              <a:t>IntelOne</a:t>
            </a:r>
            <a:r>
              <a:rPr lang="en-US" dirty="0"/>
              <a:t> Text Medium:</a:t>
            </a:r>
          </a:p>
        </p:txBody>
      </p:sp>
      <p:sp>
        <p:nvSpPr>
          <p:cNvPr id="18" name="Text Placeholder 6">
            <a:extLst>
              <a:ext uri="{FF2B5EF4-FFF2-40B4-BE49-F238E27FC236}">
                <a16:creationId xmlns:a16="http://schemas.microsoft.com/office/drawing/2014/main" id="{00C3E650-A810-40D9-81A8-D3E73C9326E4}"/>
              </a:ext>
            </a:extLst>
          </p:cNvPr>
          <p:cNvSpPr>
            <a:spLocks noGrp="1"/>
          </p:cNvSpPr>
          <p:nvPr>
            <p:ph type="body" sz="quarter" idx="27" hasCustomPrompt="1"/>
          </p:nvPr>
        </p:nvSpPr>
        <p:spPr>
          <a:xfrm>
            <a:off x="1908347" y="4816709"/>
            <a:ext cx="9676053" cy="326776"/>
          </a:xfrm>
        </p:spPr>
        <p:txBody>
          <a:bodyPr>
            <a:normAutofit/>
          </a:bodyPr>
          <a:lstStyle>
            <a:lvl1pPr marL="0" indent="0">
              <a:buNone/>
              <a:defRPr sz="1800" b="0" i="0">
                <a:solidFill>
                  <a:schemeClr val="bg2"/>
                </a:solidFill>
                <a:latin typeface="+mn-lt"/>
                <a:ea typeface="Intel Clear" panose="020B0604020203020204" pitchFamily="34" charset="0"/>
                <a:cs typeface="Intel Clear" panose="020B0604020203020204" pitchFamily="34" charset="0"/>
              </a:defRPr>
            </a:lvl1pPr>
          </a:lstStyle>
          <a:p>
            <a:r>
              <a:rPr lang="en-US" dirty="0"/>
              <a:t>18pt </a:t>
            </a:r>
            <a:r>
              <a:rPr lang="en-US" dirty="0" err="1"/>
              <a:t>IntelOne</a:t>
            </a:r>
            <a:r>
              <a:rPr lang="en-US" dirty="0"/>
              <a:t> Text Regular Subhead, Date, Etc.</a:t>
            </a:r>
          </a:p>
        </p:txBody>
      </p:sp>
      <p:sp>
        <p:nvSpPr>
          <p:cNvPr id="10" name="Square">
            <a:extLst>
              <a:ext uri="{FF2B5EF4-FFF2-40B4-BE49-F238E27FC236}">
                <a16:creationId xmlns:a16="http://schemas.microsoft.com/office/drawing/2014/main" id="{99F366F8-DC49-4E0B-B131-1FB92CC518E3}"/>
              </a:ext>
            </a:extLst>
          </p:cNvPr>
          <p:cNvSpPr/>
          <p:nvPr userDrawn="1"/>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3" name="Graphic 2">
            <a:extLst>
              <a:ext uri="{FF2B5EF4-FFF2-40B4-BE49-F238E27FC236}">
                <a16:creationId xmlns:a16="http://schemas.microsoft.com/office/drawing/2014/main" id="{2952F383-4862-4271-B541-561212003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spTree>
    <p:extLst>
      <p:ext uri="{BB962C8B-B14F-4D97-AF65-F5344CB8AC3E}">
        <p14:creationId xmlns:p14="http://schemas.microsoft.com/office/powerpoint/2010/main" val="286293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endParaRPr lang="en-US"/>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47107" cy="945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lang="en-US" sz="4000" b="0" i="0" u="none" strike="noStrike" cap="none" spc="0" baseline="0" dirty="0">
                <a:solidFill>
                  <a:srgbClr val="525252"/>
                </a:solidFill>
                <a:uFillTx/>
                <a:latin typeface="+mj-lt"/>
                <a:ea typeface="Intel Clear Light" panose="020B0404020203020204" pitchFamily="34" charset="0"/>
                <a:cs typeface="Intel Clear Light" panose="020B0404020203020204" pitchFamily="34" charset="0"/>
                <a:sym typeface="Helvetica"/>
              </a:defRPr>
            </a:lvl1pPr>
          </a:lstStyle>
          <a:p>
            <a:r>
              <a:rPr lang="en-US" dirty="0"/>
              <a:t>40pt </a:t>
            </a:r>
            <a:r>
              <a:rPr lang="en-US" dirty="0" err="1"/>
              <a:t>IntelOne</a:t>
            </a:r>
            <a:r>
              <a:rPr lang="en-US" dirty="0"/>
              <a:t> Display Light Text Goes Here</a:t>
            </a:r>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noAutofit/>
          </a:bodyPr>
          <a:lstStyle>
            <a:lvl1pPr marL="0" indent="0">
              <a:buNone/>
              <a:defRPr lang="en-US" sz="2800" b="0" i="0" u="none" strike="noStrike" cap="none" spc="0" baseline="0" dirty="0">
                <a:solidFill>
                  <a:schemeClr val="accent1"/>
                </a:solidFill>
                <a:uFillTx/>
                <a:latin typeface="IntelOne Text Medium" panose="020B0703020203020204" pitchFamily="34" charset="0"/>
                <a:ea typeface="Intel Clear" panose="020B0604020203020204" pitchFamily="34" charset="0"/>
                <a:cs typeface="Intel Clear" panose="020B0604020203020204" pitchFamily="34" charset="0"/>
                <a:sym typeface="Helvetica"/>
              </a:defRPr>
            </a:lvl1pPr>
            <a:lvl2pPr marL="228600" indent="0">
              <a:buNone/>
              <a:defRPr/>
            </a:lvl2pPr>
          </a:lstStyle>
          <a:p>
            <a:pPr marL="0" marR="0" lvl="0" indent="0" algn="l" defTabSz="609600" latinLnBrk="0">
              <a:lnSpc>
                <a:spcPct val="100000"/>
              </a:lnSpc>
              <a:spcBef>
                <a:spcPts val="1200"/>
              </a:spcBef>
              <a:spcAft>
                <a:spcPts val="0"/>
              </a:spcAft>
              <a:buClrTx/>
              <a:buSzTx/>
              <a:buFont typeface="Wingdings" pitchFamily="2" charset="2"/>
              <a:buNone/>
              <a:tabLst/>
            </a:pPr>
            <a:r>
              <a:rPr lang="en-US" dirty="0"/>
              <a:t>Click to edit Master text styles</a:t>
            </a:r>
          </a:p>
        </p:txBody>
      </p:sp>
    </p:spTree>
    <p:extLst>
      <p:ext uri="{BB962C8B-B14F-4D97-AF65-F5344CB8AC3E}">
        <p14:creationId xmlns:p14="http://schemas.microsoft.com/office/powerpoint/2010/main" val="193281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endParaRPr lang="en-US"/>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2"/>
                </a:solidFill>
                <a:latin typeface="+mj-lt"/>
              </a:defRPr>
            </a:lvl1pPr>
          </a:lstStyle>
          <a:p>
            <a:r>
              <a:rPr lang="en-US"/>
              <a:t>Full page Image, Delete Title if Necessary</a:t>
            </a:r>
          </a:p>
        </p:txBody>
      </p:sp>
    </p:spTree>
    <p:extLst>
      <p:ext uri="{BB962C8B-B14F-4D97-AF65-F5344CB8AC3E}">
        <p14:creationId xmlns:p14="http://schemas.microsoft.com/office/powerpoint/2010/main" val="3624004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609600" latinLnBrk="0">
              <a:lnSpc>
                <a:spcPct val="90000"/>
              </a:lnSpc>
              <a:spcBef>
                <a:spcPts val="0"/>
              </a:spcBef>
              <a:spcAft>
                <a:spcPts val="0"/>
              </a:spcAft>
              <a:buClrTx/>
              <a:buSzTx/>
              <a:buFontTx/>
              <a:buNone/>
              <a:tabLst/>
              <a:defRPr lang="en-US" sz="4000" b="0" i="0" u="none" strike="noStrike" cap="none" spc="0" baseline="0" dirty="0">
                <a:solidFill>
                  <a:srgbClr val="525252"/>
                </a:solidFill>
                <a:uFillTx/>
                <a:latin typeface="+mj-lt"/>
                <a:ea typeface="Intel Clear Light" panose="020B0404020203020204" pitchFamily="34" charset="0"/>
                <a:cs typeface="Intel Clear Light" panose="020B0404020203020204" pitchFamily="34" charset="0"/>
                <a:sym typeface="Helvetica"/>
              </a:defRPr>
            </a:lvl1pPr>
          </a:lstStyle>
          <a:p>
            <a:r>
              <a:rPr lang="en-US" dirty="0"/>
              <a:t>40pt </a:t>
            </a:r>
            <a:r>
              <a:rPr lang="en-US" dirty="0" err="1"/>
              <a:t>IntelOne</a:t>
            </a:r>
            <a:r>
              <a:rPr lang="en-US" dirty="0"/>
              <a:t> Display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accent1"/>
                </a:solidFill>
                <a:latin typeface="+mj-lt"/>
              </a:defRPr>
            </a:lvl1pPr>
          </a:lstStyle>
          <a:p>
            <a:pPr lvl="0"/>
            <a:endParaRPr lang="en-US"/>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normAutofit/>
          </a:bodyPr>
          <a:lstStyle>
            <a:lvl1pPr marL="0" indent="0">
              <a:buNone/>
              <a:defRPr lang="en-US" sz="2800" b="0" i="0" u="none" strike="noStrike" cap="none" spc="0" baseline="0" dirty="0">
                <a:solidFill>
                  <a:schemeClr val="accent1"/>
                </a:solidFill>
                <a:uFillTx/>
                <a:latin typeface="IntelOne Text Medium" panose="020B0703020203020204" pitchFamily="34" charset="0"/>
                <a:ea typeface="Intel Clear" panose="020B0604020203020204" pitchFamily="34" charset="0"/>
                <a:cs typeface="Intel Clear" panose="020B0604020203020204" pitchFamily="34" charset="0"/>
                <a:sym typeface="Helvetica"/>
              </a:defRPr>
            </a:lvl1pPr>
            <a:lvl2pPr marL="228600" indent="0">
              <a:buNone/>
              <a:defRPr/>
            </a:lvl2pPr>
          </a:lstStyle>
          <a:p>
            <a:pPr marL="0" marR="0" lvl="0" indent="0" algn="l" defTabSz="609600" latinLnBrk="0">
              <a:lnSpc>
                <a:spcPct val="100000"/>
              </a:lnSpc>
              <a:spcBef>
                <a:spcPts val="1200"/>
              </a:spcBef>
              <a:spcAft>
                <a:spcPts val="0"/>
              </a:spcAft>
              <a:buClrTx/>
              <a:buSzTx/>
              <a:buFont typeface="Wingdings" pitchFamily="2" charset="2"/>
              <a:buNone/>
              <a:tabLst/>
            </a:pPr>
            <a:r>
              <a:rPr lang="en-US" dirty="0"/>
              <a:t>Click to edit Master text styles</a:t>
            </a:r>
          </a:p>
        </p:txBody>
      </p:sp>
    </p:spTree>
    <p:extLst>
      <p:ext uri="{BB962C8B-B14F-4D97-AF65-F5344CB8AC3E}">
        <p14:creationId xmlns:p14="http://schemas.microsoft.com/office/powerpoint/2010/main" val="13226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userDrawn="1"/>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1EFAB719-B3C2-4520-AFF9-4A06F169DB2B}"/>
              </a:ext>
            </a:extLst>
          </p:cNvPr>
          <p:cNvSpPr/>
          <p:nvPr userDrawn="1"/>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latin typeface="+mn-lt"/>
              </a:defRPr>
            </a:lvl1pPr>
            <a:lvl2pPr>
              <a:defRPr>
                <a:solidFill>
                  <a:schemeClr val="bg2"/>
                </a:solidFill>
                <a:latin typeface="+mn-lt"/>
              </a:defRPr>
            </a:lvl2pPr>
            <a:lvl3pPr>
              <a:defRPr>
                <a:solidFill>
                  <a:schemeClr val="bg2"/>
                </a:solidFill>
                <a:latin typeface="+mn-lt"/>
              </a:defRPr>
            </a:lvl3pPr>
            <a:lvl4pPr>
              <a:defRPr>
                <a:solidFill>
                  <a:schemeClr val="bg2"/>
                </a:solidFill>
                <a:latin typeface="+mn-lt"/>
              </a:defRPr>
            </a:lvl4pPr>
            <a:lvl5pPr>
              <a:defRPr>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2"/>
                </a:solidFill>
                <a:latin typeface="+mj-lt"/>
              </a:defRPr>
            </a:lvl1pPr>
          </a:lstStyle>
          <a:p>
            <a:r>
              <a:rPr lang="en-US"/>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j-lt"/>
              </a:defRPr>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339008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6CA39C9-EAE4-4511-9CE8-BB4D4B47FC0C}"/>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Autofit/>
          </a:bodyPr>
          <a:lstStyle>
            <a:lvl1pPr>
              <a:defRPr sz="4800">
                <a:solidFill>
                  <a:srgbClr val="525252"/>
                </a:solidFill>
                <a:latin typeface="+mj-lt"/>
              </a:defRPr>
            </a:lvl1pPr>
          </a:lstStyle>
          <a:p>
            <a:r>
              <a:rPr lang="en-US"/>
              <a:t>Section Break Text Goes Here</a:t>
            </a:r>
          </a:p>
        </p:txBody>
      </p:sp>
      <p:sp>
        <p:nvSpPr>
          <p:cNvPr id="8" name="Text Placeholder 3">
            <a:extLst>
              <a:ext uri="{FF2B5EF4-FFF2-40B4-BE49-F238E27FC236}">
                <a16:creationId xmlns:a16="http://schemas.microsoft.com/office/drawing/2014/main" id="{4B923F7B-306D-4D7E-9DB3-5B163B8D53FC}"/>
              </a:ext>
            </a:extLst>
          </p:cNvPr>
          <p:cNvSpPr>
            <a:spLocks noGrp="1"/>
          </p:cNvSpPr>
          <p:nvPr>
            <p:ph type="body" sz="quarter" idx="29"/>
          </p:nvPr>
        </p:nvSpPr>
        <p:spPr>
          <a:xfrm>
            <a:off x="571500" y="3939750"/>
            <a:ext cx="11022013" cy="438150"/>
          </a:xfrm>
        </p:spPr>
        <p:txBody>
          <a:bodyPr>
            <a:normAutofit/>
          </a:bodyPr>
          <a:lstStyle>
            <a:lvl1pPr marL="0" indent="0">
              <a:buNone/>
              <a:defRPr lang="en-US" sz="2800" b="0" i="0" u="none" strike="noStrike" cap="none" spc="0" baseline="0" dirty="0">
                <a:solidFill>
                  <a:schemeClr val="accent1"/>
                </a:solidFill>
                <a:uFillTx/>
                <a:latin typeface="IntelOne Text Medium" panose="020B0703020203020204" pitchFamily="34" charset="0"/>
                <a:ea typeface="Intel Clear" panose="020B0604020203020204" pitchFamily="34" charset="0"/>
                <a:cs typeface="Intel Clear" panose="020B0604020203020204" pitchFamily="34" charset="0"/>
                <a:sym typeface="Helvetica"/>
              </a:defRPr>
            </a:lvl1pPr>
            <a:lvl2pPr marL="228600" indent="0">
              <a:buNone/>
              <a:defRPr/>
            </a:lvl2pPr>
          </a:lstStyle>
          <a:p>
            <a:pPr marL="0" marR="0" lvl="0" indent="0" algn="l" defTabSz="609600" latinLnBrk="0">
              <a:lnSpc>
                <a:spcPct val="100000"/>
              </a:lnSpc>
              <a:spcBef>
                <a:spcPts val="1200"/>
              </a:spcBef>
              <a:spcAft>
                <a:spcPts val="0"/>
              </a:spcAft>
              <a:buClrTx/>
              <a:buSzTx/>
              <a:buFont typeface="Wingdings" pitchFamily="2" charset="2"/>
              <a:buNone/>
              <a:tabLst/>
            </a:pPr>
            <a:r>
              <a:rPr lang="en-US" dirty="0"/>
              <a:t>Click to edit Master text styles</a:t>
            </a:r>
          </a:p>
        </p:txBody>
      </p:sp>
    </p:spTree>
    <p:extLst>
      <p:ext uri="{BB962C8B-B14F-4D97-AF65-F5344CB8AC3E}">
        <p14:creationId xmlns:p14="http://schemas.microsoft.com/office/powerpoint/2010/main" val="200162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Sub White">
    <p:spTree>
      <p:nvGrpSpPr>
        <p:cNvPr id="1" name=""/>
        <p:cNvGrpSpPr/>
        <p:nvPr/>
      </p:nvGrpSpPr>
      <p:grpSpPr>
        <a:xfrm>
          <a:off x="0" y="0"/>
          <a:ext cx="0" cy="0"/>
          <a:chOff x="0" y="0"/>
          <a:chExt cx="0" cy="0"/>
        </a:xfrm>
      </p:grpSpPr>
      <p:graphicFrame>
        <p:nvGraphicFramePr>
          <p:cNvPr id="13" name="Chart 5">
            <a:extLst>
              <a:ext uri="{FF2B5EF4-FFF2-40B4-BE49-F238E27FC236}">
                <a16:creationId xmlns:a16="http://schemas.microsoft.com/office/drawing/2014/main" id="{F0529FEA-BEC4-644C-94EE-601D5BED26F3}"/>
              </a:ext>
            </a:extLst>
          </p:cNvPr>
          <p:cNvGraphicFramePr/>
          <p:nvPr userDrawn="1"/>
        </p:nvGraphicFramePr>
        <p:xfrm>
          <a:off x="7201593" y="1799047"/>
          <a:ext cx="3472287" cy="4025676"/>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algn="ctr">
              <a:defRPr sz="4800">
                <a:solidFill>
                  <a:schemeClr val="accent1"/>
                </a:solidFill>
                <a:latin typeface="+mj-lt"/>
              </a:defRPr>
            </a:lvl1pPr>
          </a:lstStyle>
          <a:p>
            <a:r>
              <a:rPr lang="en-US" dirty="0"/>
              <a:t>48pt </a:t>
            </a:r>
            <a:r>
              <a:rPr lang="en-US" dirty="0" err="1"/>
              <a:t>IntelOne</a:t>
            </a:r>
            <a:r>
              <a:rPr lang="en-US" dirty="0"/>
              <a:t> Display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userDrawn="1"/>
        </p:nvSpPr>
        <p:spPr>
          <a:xfrm>
            <a:off x="0" y="0"/>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userDrawn="1"/>
        </p:nvSpPr>
        <p:spPr>
          <a:xfrm rot="5400000">
            <a:off x="-2978450"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8183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White">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23BFF9-6888-8668-C17C-34FECAA27819}"/>
              </a:ext>
            </a:extLst>
          </p:cNvPr>
          <p:cNvGrpSpPr/>
          <p:nvPr userDrawn="1"/>
        </p:nvGrpSpPr>
        <p:grpSpPr>
          <a:xfrm>
            <a:off x="3957189" y="2347384"/>
            <a:ext cx="4275446" cy="1652163"/>
            <a:chOff x="3957189" y="2347384"/>
            <a:chExt cx="4275446" cy="1652163"/>
          </a:xfrm>
        </p:grpSpPr>
        <p:sp>
          <p:nvSpPr>
            <p:cNvPr id="11" name="Free-form: Shape 10">
              <a:extLst>
                <a:ext uri="{FF2B5EF4-FFF2-40B4-BE49-F238E27FC236}">
                  <a16:creationId xmlns:a16="http://schemas.microsoft.com/office/drawing/2014/main" id="{F2898DF1-C7AF-746A-5E2C-ACE4D67F1886}"/>
                </a:ext>
              </a:extLst>
            </p:cNvPr>
            <p:cNvSpPr/>
            <p:nvPr/>
          </p:nvSpPr>
          <p:spPr>
            <a:xfrm>
              <a:off x="3957189" y="2369831"/>
              <a:ext cx="299071" cy="308658"/>
            </a:xfrm>
            <a:custGeom>
              <a:avLst/>
              <a:gdLst>
                <a:gd name="connsiteX0" fmla="*/ 0 w 299071"/>
                <a:gd name="connsiteY0" fmla="*/ 0 h 308658"/>
                <a:gd name="connsiteX1" fmla="*/ 299071 w 299071"/>
                <a:gd name="connsiteY1" fmla="*/ 0 h 308658"/>
                <a:gd name="connsiteX2" fmla="*/ 299071 w 299071"/>
                <a:gd name="connsiteY2" fmla="*/ 308658 h 308658"/>
                <a:gd name="connsiteX3" fmla="*/ 0 w 299071"/>
                <a:gd name="connsiteY3" fmla="*/ 308658 h 308658"/>
              </a:gdLst>
              <a:ahLst/>
              <a:cxnLst>
                <a:cxn ang="0">
                  <a:pos x="connsiteX0" y="connsiteY0"/>
                </a:cxn>
                <a:cxn ang="0">
                  <a:pos x="connsiteX1" y="connsiteY1"/>
                </a:cxn>
                <a:cxn ang="0">
                  <a:pos x="connsiteX2" y="connsiteY2"/>
                </a:cxn>
                <a:cxn ang="0">
                  <a:pos x="connsiteX3" y="connsiteY3"/>
                </a:cxn>
              </a:cxnLst>
              <a:rect l="l" t="t" r="r" b="b"/>
              <a:pathLst>
                <a:path w="299071" h="308658">
                  <a:moveTo>
                    <a:pt x="0" y="0"/>
                  </a:moveTo>
                  <a:lnTo>
                    <a:pt x="299071" y="0"/>
                  </a:lnTo>
                  <a:lnTo>
                    <a:pt x="299071" y="308658"/>
                  </a:lnTo>
                  <a:lnTo>
                    <a:pt x="0" y="308658"/>
                  </a:lnTo>
                  <a:close/>
                </a:path>
              </a:pathLst>
            </a:custGeom>
            <a:solidFill>
              <a:schemeClr val="accent2"/>
            </a:solidFill>
            <a:ln w="36243"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8CA1B1-123C-4B98-E51F-8C5B364779BA}"/>
                </a:ext>
              </a:extLst>
            </p:cNvPr>
            <p:cNvSpPr/>
            <p:nvPr/>
          </p:nvSpPr>
          <p:spPr>
            <a:xfrm>
              <a:off x="3965164" y="2347384"/>
              <a:ext cx="3787507" cy="1652163"/>
            </a:xfrm>
            <a:custGeom>
              <a:avLst/>
              <a:gdLst>
                <a:gd name="connsiteX0" fmla="*/ 283483 w 3787507"/>
                <a:gd name="connsiteY0" fmla="*/ 518172 h 1652163"/>
                <a:gd name="connsiteX1" fmla="*/ 0 w 3787507"/>
                <a:gd name="connsiteY1" fmla="*/ 518172 h 1652163"/>
                <a:gd name="connsiteX2" fmla="*/ 0 w 3787507"/>
                <a:gd name="connsiteY2" fmla="*/ 1628967 h 1652163"/>
                <a:gd name="connsiteX3" fmla="*/ 283483 w 3787507"/>
                <a:gd name="connsiteY3" fmla="*/ 1628967 h 1652163"/>
                <a:gd name="connsiteX4" fmla="*/ 283483 w 3787507"/>
                <a:gd name="connsiteY4" fmla="*/ 518172 h 1652163"/>
                <a:gd name="connsiteX5" fmla="*/ 2162737 w 3787507"/>
                <a:gd name="connsiteY5" fmla="*/ 1640191 h 1652163"/>
                <a:gd name="connsiteX6" fmla="*/ 2162737 w 3787507"/>
                <a:gd name="connsiteY6" fmla="*/ 1367824 h 1652163"/>
                <a:gd name="connsiteX7" fmla="*/ 2060146 w 3787507"/>
                <a:gd name="connsiteY7" fmla="*/ 1361089 h 1652163"/>
                <a:gd name="connsiteX8" fmla="*/ 1993444 w 3787507"/>
                <a:gd name="connsiteY8" fmla="*/ 1330785 h 1652163"/>
                <a:gd name="connsiteX9" fmla="*/ 1964081 w 3787507"/>
                <a:gd name="connsiteY9" fmla="*/ 1264563 h 1652163"/>
                <a:gd name="connsiteX10" fmla="*/ 1957556 w 3787507"/>
                <a:gd name="connsiteY10" fmla="*/ 1157188 h 1652163"/>
                <a:gd name="connsiteX11" fmla="*/ 1957556 w 3787507"/>
                <a:gd name="connsiteY11" fmla="*/ 768465 h 1652163"/>
                <a:gd name="connsiteX12" fmla="*/ 2162737 w 3787507"/>
                <a:gd name="connsiteY12" fmla="*/ 768465 h 1652163"/>
                <a:gd name="connsiteX13" fmla="*/ 2162737 w 3787507"/>
                <a:gd name="connsiteY13" fmla="*/ 518172 h 1652163"/>
                <a:gd name="connsiteX14" fmla="*/ 1957556 w 3787507"/>
                <a:gd name="connsiteY14" fmla="*/ 518172 h 1652163"/>
                <a:gd name="connsiteX15" fmla="*/ 1957556 w 3787507"/>
                <a:gd name="connsiteY15" fmla="*/ 85676 h 1652163"/>
                <a:gd name="connsiteX16" fmla="*/ 1674073 w 3787507"/>
                <a:gd name="connsiteY16" fmla="*/ 85676 h 1652163"/>
                <a:gd name="connsiteX17" fmla="*/ 1674073 w 3787507"/>
                <a:gd name="connsiteY17" fmla="*/ 1159432 h 1652163"/>
                <a:gd name="connsiteX18" fmla="*/ 1696911 w 3787507"/>
                <a:gd name="connsiteY18" fmla="*/ 1388401 h 1652163"/>
                <a:gd name="connsiteX19" fmla="*/ 1772313 w 3787507"/>
                <a:gd name="connsiteY19" fmla="*/ 1535808 h 1652163"/>
                <a:gd name="connsiteX20" fmla="*/ 1910792 w 3787507"/>
                <a:gd name="connsiteY20" fmla="*/ 1615872 h 1652163"/>
                <a:gd name="connsiteX21" fmla="*/ 2127211 w 3787507"/>
                <a:gd name="connsiteY21" fmla="*/ 1640565 h 1652163"/>
                <a:gd name="connsiteX22" fmla="*/ 2162737 w 3787507"/>
                <a:gd name="connsiteY22" fmla="*/ 1640565 h 1652163"/>
                <a:gd name="connsiteX23" fmla="*/ 3787508 w 3787507"/>
                <a:gd name="connsiteY23" fmla="*/ 0 h 1652163"/>
                <a:gd name="connsiteX24" fmla="*/ 3504025 w 3787507"/>
                <a:gd name="connsiteY24" fmla="*/ 0 h 1652163"/>
                <a:gd name="connsiteX25" fmla="*/ 3504025 w 3787507"/>
                <a:gd name="connsiteY25" fmla="*/ 1628967 h 1652163"/>
                <a:gd name="connsiteX26" fmla="*/ 3787508 w 3787507"/>
                <a:gd name="connsiteY26" fmla="*/ 1628967 h 1652163"/>
                <a:gd name="connsiteX27" fmla="*/ 3787508 w 3787507"/>
                <a:gd name="connsiteY27" fmla="*/ 0 h 1652163"/>
                <a:gd name="connsiteX28" fmla="*/ 1400377 w 3787507"/>
                <a:gd name="connsiteY28" fmla="*/ 627792 h 1652163"/>
                <a:gd name="connsiteX29" fmla="*/ 1070493 w 3787507"/>
                <a:gd name="connsiteY29" fmla="*/ 495724 h 1652163"/>
                <a:gd name="connsiteX30" fmla="*/ 884525 w 3787507"/>
                <a:gd name="connsiteY30" fmla="*/ 538375 h 1652163"/>
                <a:gd name="connsiteX31" fmla="*/ 743509 w 3787507"/>
                <a:gd name="connsiteY31" fmla="*/ 656974 h 1652163"/>
                <a:gd name="connsiteX32" fmla="*/ 727921 w 3787507"/>
                <a:gd name="connsiteY32" fmla="*/ 677552 h 1652163"/>
                <a:gd name="connsiteX33" fmla="*/ 727921 w 3787507"/>
                <a:gd name="connsiteY33" fmla="*/ 659219 h 1652163"/>
                <a:gd name="connsiteX34" fmla="*/ 727921 w 3787507"/>
                <a:gd name="connsiteY34" fmla="*/ 518546 h 1652163"/>
                <a:gd name="connsiteX35" fmla="*/ 448788 w 3787507"/>
                <a:gd name="connsiteY35" fmla="*/ 518546 h 1652163"/>
                <a:gd name="connsiteX36" fmla="*/ 448788 w 3787507"/>
                <a:gd name="connsiteY36" fmla="*/ 1629341 h 1652163"/>
                <a:gd name="connsiteX37" fmla="*/ 730458 w 3787507"/>
                <a:gd name="connsiteY37" fmla="*/ 1629341 h 1652163"/>
                <a:gd name="connsiteX38" fmla="*/ 730458 w 3787507"/>
                <a:gd name="connsiteY38" fmla="*/ 1037466 h 1652163"/>
                <a:gd name="connsiteX39" fmla="*/ 730821 w 3787507"/>
                <a:gd name="connsiteY39" fmla="*/ 1078620 h 1652163"/>
                <a:gd name="connsiteX40" fmla="*/ 731183 w 3787507"/>
                <a:gd name="connsiteY40" fmla="*/ 1058791 h 1652163"/>
                <a:gd name="connsiteX41" fmla="*/ 805861 w 3787507"/>
                <a:gd name="connsiteY41" fmla="*/ 828326 h 1652163"/>
                <a:gd name="connsiteX42" fmla="*/ 985666 w 3787507"/>
                <a:gd name="connsiteY42" fmla="*/ 749385 h 1652163"/>
                <a:gd name="connsiteX43" fmla="*/ 1171271 w 3787507"/>
                <a:gd name="connsiteY43" fmla="*/ 826456 h 1652163"/>
                <a:gd name="connsiteX44" fmla="*/ 1232898 w 3787507"/>
                <a:gd name="connsiteY44" fmla="*/ 1039336 h 1652163"/>
                <a:gd name="connsiteX45" fmla="*/ 1232898 w 3787507"/>
                <a:gd name="connsiteY45" fmla="*/ 1039336 h 1652163"/>
                <a:gd name="connsiteX46" fmla="*/ 1232898 w 3787507"/>
                <a:gd name="connsiteY46" fmla="*/ 1041581 h 1652163"/>
                <a:gd name="connsiteX47" fmla="*/ 1232898 w 3787507"/>
                <a:gd name="connsiteY47" fmla="*/ 1041955 h 1652163"/>
                <a:gd name="connsiteX48" fmla="*/ 1232898 w 3787507"/>
                <a:gd name="connsiteY48" fmla="*/ 1629341 h 1652163"/>
                <a:gd name="connsiteX49" fmla="*/ 1518918 w 3787507"/>
                <a:gd name="connsiteY49" fmla="*/ 1629341 h 1652163"/>
                <a:gd name="connsiteX50" fmla="*/ 1518918 w 3787507"/>
                <a:gd name="connsiteY50" fmla="*/ 998556 h 1652163"/>
                <a:gd name="connsiteX51" fmla="*/ 1400377 w 3787507"/>
                <a:gd name="connsiteY51" fmla="*/ 627792 h 1652163"/>
                <a:gd name="connsiteX52" fmla="*/ 3356121 w 3787507"/>
                <a:gd name="connsiteY52" fmla="*/ 1071512 h 1652163"/>
                <a:gd name="connsiteX53" fmla="*/ 3315157 w 3787507"/>
                <a:gd name="connsiteY53" fmla="*/ 847033 h 1652163"/>
                <a:gd name="connsiteX54" fmla="*/ 3200966 w 3787507"/>
                <a:gd name="connsiteY54" fmla="*/ 663709 h 1652163"/>
                <a:gd name="connsiteX55" fmla="*/ 3025511 w 3787507"/>
                <a:gd name="connsiteY55" fmla="*/ 540620 h 1652163"/>
                <a:gd name="connsiteX56" fmla="*/ 2800393 w 3787507"/>
                <a:gd name="connsiteY56" fmla="*/ 496098 h 1652163"/>
                <a:gd name="connsiteX57" fmla="*/ 2581799 w 3787507"/>
                <a:gd name="connsiteY57" fmla="*/ 541742 h 1652163"/>
                <a:gd name="connsiteX58" fmla="*/ 2404169 w 3787507"/>
                <a:gd name="connsiteY58" fmla="*/ 665205 h 1652163"/>
                <a:gd name="connsiteX59" fmla="*/ 2284540 w 3787507"/>
                <a:gd name="connsiteY59" fmla="*/ 848529 h 1652163"/>
                <a:gd name="connsiteX60" fmla="*/ 2240314 w 3787507"/>
                <a:gd name="connsiteY60" fmla="*/ 1074131 h 1652163"/>
                <a:gd name="connsiteX61" fmla="*/ 2282365 w 3787507"/>
                <a:gd name="connsiteY61" fmla="*/ 1299732 h 1652163"/>
                <a:gd name="connsiteX62" fmla="*/ 2398731 w 3787507"/>
                <a:gd name="connsiteY62" fmla="*/ 1483056 h 1652163"/>
                <a:gd name="connsiteX63" fmla="*/ 2578536 w 3787507"/>
                <a:gd name="connsiteY63" fmla="*/ 1606519 h 1652163"/>
                <a:gd name="connsiteX64" fmla="*/ 2809093 w 3787507"/>
                <a:gd name="connsiteY64" fmla="*/ 1652163 h 1652163"/>
                <a:gd name="connsiteX65" fmla="*/ 3287969 w 3787507"/>
                <a:gd name="connsiteY65" fmla="*/ 1434045 h 1652163"/>
                <a:gd name="connsiteX66" fmla="*/ 3083876 w 3787507"/>
                <a:gd name="connsiteY66" fmla="*/ 1273542 h 1652163"/>
                <a:gd name="connsiteX67" fmla="*/ 2811268 w 3787507"/>
                <a:gd name="connsiteY67" fmla="*/ 1397754 h 1652163"/>
                <a:gd name="connsiteX68" fmla="*/ 2615512 w 3787507"/>
                <a:gd name="connsiteY68" fmla="*/ 1340886 h 1652163"/>
                <a:gd name="connsiteX69" fmla="*/ 2513284 w 3787507"/>
                <a:gd name="connsiteY69" fmla="*/ 1186744 h 1652163"/>
                <a:gd name="connsiteX70" fmla="*/ 2510384 w 3787507"/>
                <a:gd name="connsiteY70" fmla="*/ 1176268 h 1652163"/>
                <a:gd name="connsiteX71" fmla="*/ 3356121 w 3787507"/>
                <a:gd name="connsiteY71" fmla="*/ 1176268 h 1652163"/>
                <a:gd name="connsiteX72" fmla="*/ 3356121 w 3787507"/>
                <a:gd name="connsiteY72" fmla="*/ 1071512 h 1652163"/>
                <a:gd name="connsiteX73" fmla="*/ 2513284 w 3787507"/>
                <a:gd name="connsiteY73" fmla="*/ 969374 h 1652163"/>
                <a:gd name="connsiteX74" fmla="*/ 2798580 w 3787507"/>
                <a:gd name="connsiteY74" fmla="*/ 746018 h 1652163"/>
                <a:gd name="connsiteX75" fmla="*/ 3084238 w 3787507"/>
                <a:gd name="connsiteY75" fmla="*/ 969000 h 1652163"/>
                <a:gd name="connsiteX76" fmla="*/ 2513284 w 3787507"/>
                <a:gd name="connsiteY76" fmla="*/ 969374 h 165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787507" h="1652163">
                  <a:moveTo>
                    <a:pt x="283483" y="518172"/>
                  </a:moveTo>
                  <a:lnTo>
                    <a:pt x="0" y="518172"/>
                  </a:lnTo>
                  <a:lnTo>
                    <a:pt x="0" y="1628967"/>
                  </a:lnTo>
                  <a:lnTo>
                    <a:pt x="283483" y="1628967"/>
                  </a:lnTo>
                  <a:lnTo>
                    <a:pt x="283483" y="518172"/>
                  </a:lnTo>
                  <a:close/>
                  <a:moveTo>
                    <a:pt x="2162737" y="1640191"/>
                  </a:moveTo>
                  <a:lnTo>
                    <a:pt x="2162737" y="1367824"/>
                  </a:lnTo>
                  <a:cubicBezTo>
                    <a:pt x="2121048" y="1367449"/>
                    <a:pt x="2086610" y="1365205"/>
                    <a:pt x="2060146" y="1361089"/>
                  </a:cubicBezTo>
                  <a:cubicBezTo>
                    <a:pt x="2030783" y="1356225"/>
                    <a:pt x="2008307" y="1346124"/>
                    <a:pt x="1993444" y="1330785"/>
                  </a:cubicBezTo>
                  <a:cubicBezTo>
                    <a:pt x="1978581" y="1315445"/>
                    <a:pt x="1968794" y="1292997"/>
                    <a:pt x="1964081" y="1264563"/>
                  </a:cubicBezTo>
                  <a:cubicBezTo>
                    <a:pt x="1959731" y="1237252"/>
                    <a:pt x="1957556" y="1200961"/>
                    <a:pt x="1957556" y="1157188"/>
                  </a:cubicBezTo>
                  <a:lnTo>
                    <a:pt x="1957556" y="768465"/>
                  </a:lnTo>
                  <a:lnTo>
                    <a:pt x="2162737" y="768465"/>
                  </a:lnTo>
                  <a:lnTo>
                    <a:pt x="2162737" y="518172"/>
                  </a:lnTo>
                  <a:lnTo>
                    <a:pt x="1957556" y="518172"/>
                  </a:lnTo>
                  <a:lnTo>
                    <a:pt x="1957556" y="85676"/>
                  </a:lnTo>
                  <a:lnTo>
                    <a:pt x="1674073" y="85676"/>
                  </a:lnTo>
                  <a:lnTo>
                    <a:pt x="1674073" y="1159432"/>
                  </a:lnTo>
                  <a:cubicBezTo>
                    <a:pt x="1674073" y="1249972"/>
                    <a:pt x="1681686" y="1327043"/>
                    <a:pt x="1696911" y="1388401"/>
                  </a:cubicBezTo>
                  <a:cubicBezTo>
                    <a:pt x="1711774" y="1449010"/>
                    <a:pt x="1737150" y="1498769"/>
                    <a:pt x="1772313" y="1535808"/>
                  </a:cubicBezTo>
                  <a:cubicBezTo>
                    <a:pt x="1807477" y="1572847"/>
                    <a:pt x="1854240" y="1599785"/>
                    <a:pt x="1910792" y="1615872"/>
                  </a:cubicBezTo>
                  <a:cubicBezTo>
                    <a:pt x="1968069" y="1631960"/>
                    <a:pt x="2040933" y="1640565"/>
                    <a:pt x="2127211" y="1640565"/>
                  </a:cubicBezTo>
                  <a:lnTo>
                    <a:pt x="2162737" y="1640565"/>
                  </a:lnTo>
                  <a:close/>
                  <a:moveTo>
                    <a:pt x="3787508" y="0"/>
                  </a:moveTo>
                  <a:lnTo>
                    <a:pt x="3504025" y="0"/>
                  </a:lnTo>
                  <a:lnTo>
                    <a:pt x="3504025" y="1628967"/>
                  </a:lnTo>
                  <a:lnTo>
                    <a:pt x="3787508" y="1628967"/>
                  </a:lnTo>
                  <a:lnTo>
                    <a:pt x="3787508" y="0"/>
                  </a:lnTo>
                  <a:close/>
                  <a:moveTo>
                    <a:pt x="1400377" y="627792"/>
                  </a:moveTo>
                  <a:cubicBezTo>
                    <a:pt x="1321713" y="540245"/>
                    <a:pt x="1210785" y="495724"/>
                    <a:pt x="1070493" y="495724"/>
                  </a:cubicBezTo>
                  <a:cubicBezTo>
                    <a:pt x="1002704" y="495724"/>
                    <a:pt x="940352" y="510315"/>
                    <a:pt x="884525" y="538375"/>
                  </a:cubicBezTo>
                  <a:cubicBezTo>
                    <a:pt x="828699" y="566809"/>
                    <a:pt x="781210" y="606841"/>
                    <a:pt x="743509" y="656974"/>
                  </a:cubicBezTo>
                  <a:lnTo>
                    <a:pt x="727921" y="677552"/>
                  </a:lnTo>
                  <a:lnTo>
                    <a:pt x="727921" y="659219"/>
                  </a:lnTo>
                  <a:lnTo>
                    <a:pt x="727921" y="518546"/>
                  </a:lnTo>
                  <a:lnTo>
                    <a:pt x="448788" y="518546"/>
                  </a:lnTo>
                  <a:lnTo>
                    <a:pt x="448788" y="1629341"/>
                  </a:lnTo>
                  <a:lnTo>
                    <a:pt x="730458" y="1629341"/>
                  </a:lnTo>
                  <a:lnTo>
                    <a:pt x="730458" y="1037466"/>
                  </a:lnTo>
                  <a:lnTo>
                    <a:pt x="730821" y="1078620"/>
                  </a:lnTo>
                  <a:cubicBezTo>
                    <a:pt x="730821" y="1071886"/>
                    <a:pt x="730821" y="1065151"/>
                    <a:pt x="731183" y="1058791"/>
                  </a:cubicBezTo>
                  <a:cubicBezTo>
                    <a:pt x="734083" y="955157"/>
                    <a:pt x="759097" y="877712"/>
                    <a:pt x="805861" y="828326"/>
                  </a:cubicBezTo>
                  <a:cubicBezTo>
                    <a:pt x="855524" y="775948"/>
                    <a:pt x="916064" y="749385"/>
                    <a:pt x="985666" y="749385"/>
                  </a:cubicBezTo>
                  <a:cubicBezTo>
                    <a:pt x="1067593" y="749385"/>
                    <a:pt x="1129945" y="775200"/>
                    <a:pt x="1171271" y="826456"/>
                  </a:cubicBezTo>
                  <a:cubicBezTo>
                    <a:pt x="1211872" y="876589"/>
                    <a:pt x="1232535" y="948048"/>
                    <a:pt x="1232898" y="1039336"/>
                  </a:cubicBezTo>
                  <a:lnTo>
                    <a:pt x="1232898" y="1039336"/>
                  </a:lnTo>
                  <a:lnTo>
                    <a:pt x="1232898" y="1041581"/>
                  </a:lnTo>
                  <a:lnTo>
                    <a:pt x="1232898" y="1041955"/>
                  </a:lnTo>
                  <a:lnTo>
                    <a:pt x="1232898" y="1629341"/>
                  </a:lnTo>
                  <a:lnTo>
                    <a:pt x="1518918" y="1629341"/>
                  </a:lnTo>
                  <a:lnTo>
                    <a:pt x="1518918" y="998556"/>
                  </a:lnTo>
                  <a:cubicBezTo>
                    <a:pt x="1519281" y="840299"/>
                    <a:pt x="1479042" y="715339"/>
                    <a:pt x="1400377" y="627792"/>
                  </a:cubicBezTo>
                  <a:moveTo>
                    <a:pt x="3356121" y="1071512"/>
                  </a:moveTo>
                  <a:cubicBezTo>
                    <a:pt x="3356121" y="991822"/>
                    <a:pt x="3342345" y="916247"/>
                    <a:pt x="3315157" y="847033"/>
                  </a:cubicBezTo>
                  <a:cubicBezTo>
                    <a:pt x="3287969" y="777819"/>
                    <a:pt x="3249543" y="716087"/>
                    <a:pt x="3200966" y="663709"/>
                  </a:cubicBezTo>
                  <a:cubicBezTo>
                    <a:pt x="3152390" y="611330"/>
                    <a:pt x="3093301" y="569802"/>
                    <a:pt x="3025511" y="540620"/>
                  </a:cubicBezTo>
                  <a:cubicBezTo>
                    <a:pt x="2957722" y="511063"/>
                    <a:pt x="2881957" y="496098"/>
                    <a:pt x="2800393" y="496098"/>
                  </a:cubicBezTo>
                  <a:cubicBezTo>
                    <a:pt x="2723178" y="496098"/>
                    <a:pt x="2649588" y="511437"/>
                    <a:pt x="2581799" y="541742"/>
                  </a:cubicBezTo>
                  <a:cubicBezTo>
                    <a:pt x="2514009" y="572047"/>
                    <a:pt x="2454195" y="613575"/>
                    <a:pt x="2404169" y="665205"/>
                  </a:cubicBezTo>
                  <a:cubicBezTo>
                    <a:pt x="2354142" y="716835"/>
                    <a:pt x="2313904" y="778567"/>
                    <a:pt x="2284540" y="848529"/>
                  </a:cubicBezTo>
                  <a:cubicBezTo>
                    <a:pt x="2255177" y="918492"/>
                    <a:pt x="2240314" y="994441"/>
                    <a:pt x="2240314" y="1074131"/>
                  </a:cubicBezTo>
                  <a:cubicBezTo>
                    <a:pt x="2240314" y="1153820"/>
                    <a:pt x="2254452" y="1229769"/>
                    <a:pt x="2282365" y="1299732"/>
                  </a:cubicBezTo>
                  <a:cubicBezTo>
                    <a:pt x="2310279" y="1369694"/>
                    <a:pt x="2349430" y="1431426"/>
                    <a:pt x="2398731" y="1483056"/>
                  </a:cubicBezTo>
                  <a:cubicBezTo>
                    <a:pt x="2448032" y="1534686"/>
                    <a:pt x="2508572" y="1576215"/>
                    <a:pt x="2578536" y="1606519"/>
                  </a:cubicBezTo>
                  <a:cubicBezTo>
                    <a:pt x="2648501" y="1636824"/>
                    <a:pt x="2726078" y="1652163"/>
                    <a:pt x="2809093" y="1652163"/>
                  </a:cubicBezTo>
                  <a:cubicBezTo>
                    <a:pt x="3049075" y="1652163"/>
                    <a:pt x="3198429" y="1539550"/>
                    <a:pt x="3287969" y="1434045"/>
                  </a:cubicBezTo>
                  <a:lnTo>
                    <a:pt x="3083876" y="1273542"/>
                  </a:lnTo>
                  <a:cubicBezTo>
                    <a:pt x="3040737" y="1326295"/>
                    <a:pt x="2938871" y="1397754"/>
                    <a:pt x="2811268" y="1397754"/>
                  </a:cubicBezTo>
                  <a:cubicBezTo>
                    <a:pt x="2731153" y="1397754"/>
                    <a:pt x="2665539" y="1378673"/>
                    <a:pt x="2615512" y="1340886"/>
                  </a:cubicBezTo>
                  <a:cubicBezTo>
                    <a:pt x="2565486" y="1303099"/>
                    <a:pt x="2531047" y="1251469"/>
                    <a:pt x="2513284" y="1186744"/>
                  </a:cubicBezTo>
                  <a:lnTo>
                    <a:pt x="2510384" y="1176268"/>
                  </a:lnTo>
                  <a:lnTo>
                    <a:pt x="3356121" y="1176268"/>
                  </a:lnTo>
                  <a:lnTo>
                    <a:pt x="3356121" y="1071512"/>
                  </a:lnTo>
                  <a:close/>
                  <a:moveTo>
                    <a:pt x="2513284" y="969374"/>
                  </a:moveTo>
                  <a:cubicBezTo>
                    <a:pt x="2513284" y="888187"/>
                    <a:pt x="2603549" y="746018"/>
                    <a:pt x="2798580" y="746018"/>
                  </a:cubicBezTo>
                  <a:cubicBezTo>
                    <a:pt x="2993611" y="746018"/>
                    <a:pt x="3084238" y="887813"/>
                    <a:pt x="3084238" y="969000"/>
                  </a:cubicBezTo>
                  <a:lnTo>
                    <a:pt x="2513284" y="969374"/>
                  </a:lnTo>
                  <a:close/>
                </a:path>
              </a:pathLst>
            </a:custGeom>
            <a:solidFill>
              <a:schemeClr val="tx2"/>
            </a:solidFill>
            <a:ln w="3624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4EEBFED-B100-DDFF-36C8-CEEDEF6ADD1A}"/>
                </a:ext>
              </a:extLst>
            </p:cNvPr>
            <p:cNvSpPr/>
            <p:nvPr/>
          </p:nvSpPr>
          <p:spPr>
            <a:xfrm>
              <a:off x="7931752" y="3672556"/>
              <a:ext cx="300883" cy="310528"/>
            </a:xfrm>
            <a:custGeom>
              <a:avLst/>
              <a:gdLst>
                <a:gd name="connsiteX0" fmla="*/ 150442 w 300883"/>
                <a:gd name="connsiteY0" fmla="*/ 22074 h 310528"/>
                <a:gd name="connsiteX1" fmla="*/ 279495 w 300883"/>
                <a:gd name="connsiteY1" fmla="*/ 155264 h 310528"/>
                <a:gd name="connsiteX2" fmla="*/ 150442 w 300883"/>
                <a:gd name="connsiteY2" fmla="*/ 288455 h 310528"/>
                <a:gd name="connsiteX3" fmla="*/ 21388 w 300883"/>
                <a:gd name="connsiteY3" fmla="*/ 155264 h 310528"/>
                <a:gd name="connsiteX4" fmla="*/ 150442 w 300883"/>
                <a:gd name="connsiteY4" fmla="*/ 22074 h 310528"/>
                <a:gd name="connsiteX5" fmla="*/ 150442 w 300883"/>
                <a:gd name="connsiteY5" fmla="*/ 0 h 310528"/>
                <a:gd name="connsiteX6" fmla="*/ 0 w 300883"/>
                <a:gd name="connsiteY6" fmla="*/ 155264 h 310528"/>
                <a:gd name="connsiteX7" fmla="*/ 150442 w 300883"/>
                <a:gd name="connsiteY7" fmla="*/ 310529 h 310528"/>
                <a:gd name="connsiteX8" fmla="*/ 300884 w 300883"/>
                <a:gd name="connsiteY8" fmla="*/ 155264 h 310528"/>
                <a:gd name="connsiteX9" fmla="*/ 150442 w 300883"/>
                <a:gd name="connsiteY9" fmla="*/ 0 h 3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883" h="310528">
                  <a:moveTo>
                    <a:pt x="150442" y="22074"/>
                  </a:moveTo>
                  <a:cubicBezTo>
                    <a:pt x="221494" y="22074"/>
                    <a:pt x="279495" y="81935"/>
                    <a:pt x="279495" y="155264"/>
                  </a:cubicBezTo>
                  <a:cubicBezTo>
                    <a:pt x="279495" y="228594"/>
                    <a:pt x="221494" y="288455"/>
                    <a:pt x="150442" y="288455"/>
                  </a:cubicBezTo>
                  <a:cubicBezTo>
                    <a:pt x="79390" y="288455"/>
                    <a:pt x="21388" y="228594"/>
                    <a:pt x="21388" y="155264"/>
                  </a:cubicBezTo>
                  <a:cubicBezTo>
                    <a:pt x="21388" y="81935"/>
                    <a:pt x="79390" y="22074"/>
                    <a:pt x="150442" y="22074"/>
                  </a:cubicBezTo>
                  <a:moveTo>
                    <a:pt x="150442" y="0"/>
                  </a:moveTo>
                  <a:cubicBezTo>
                    <a:pt x="67427" y="0"/>
                    <a:pt x="0" y="69588"/>
                    <a:pt x="0" y="155264"/>
                  </a:cubicBezTo>
                  <a:cubicBezTo>
                    <a:pt x="0" y="240941"/>
                    <a:pt x="67427" y="310529"/>
                    <a:pt x="150442" y="310529"/>
                  </a:cubicBezTo>
                  <a:cubicBezTo>
                    <a:pt x="233457" y="310529"/>
                    <a:pt x="300884" y="240941"/>
                    <a:pt x="300884" y="155264"/>
                  </a:cubicBezTo>
                  <a:cubicBezTo>
                    <a:pt x="300884" y="69588"/>
                    <a:pt x="233457" y="0"/>
                    <a:pt x="150442" y="0"/>
                  </a:cubicBezTo>
                </a:path>
              </a:pathLst>
            </a:custGeom>
            <a:solidFill>
              <a:schemeClr val="tx2"/>
            </a:solidFill>
            <a:ln w="3624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4DA2BEA-62BC-5EE8-04EA-8DA347AB7B7E}"/>
                </a:ext>
              </a:extLst>
            </p:cNvPr>
            <p:cNvSpPr/>
            <p:nvPr/>
          </p:nvSpPr>
          <p:spPr>
            <a:xfrm>
              <a:off x="8031080" y="3749627"/>
              <a:ext cx="117090" cy="155264"/>
            </a:xfrm>
            <a:custGeom>
              <a:avLst/>
              <a:gdLst>
                <a:gd name="connsiteX0" fmla="*/ 62352 w 117090"/>
                <a:gd name="connsiteY0" fmla="*/ 374 h 155264"/>
                <a:gd name="connsiteX1" fmla="*/ 87728 w 117090"/>
                <a:gd name="connsiteY1" fmla="*/ 6734 h 155264"/>
                <a:gd name="connsiteX2" fmla="*/ 105491 w 117090"/>
                <a:gd name="connsiteY2" fmla="*/ 24319 h 155264"/>
                <a:gd name="connsiteX3" fmla="*/ 111653 w 117090"/>
                <a:gd name="connsiteY3" fmla="*/ 49011 h 155264"/>
                <a:gd name="connsiteX4" fmla="*/ 103316 w 117090"/>
                <a:gd name="connsiteY4" fmla="*/ 77071 h 155264"/>
                <a:gd name="connsiteX5" fmla="*/ 83015 w 117090"/>
                <a:gd name="connsiteY5" fmla="*/ 93159 h 155264"/>
                <a:gd name="connsiteX6" fmla="*/ 117091 w 117090"/>
                <a:gd name="connsiteY6" fmla="*/ 155264 h 155264"/>
                <a:gd name="connsiteX7" fmla="*/ 90265 w 117090"/>
                <a:gd name="connsiteY7" fmla="*/ 155264 h 155264"/>
                <a:gd name="connsiteX8" fmla="*/ 59089 w 117090"/>
                <a:gd name="connsiteY8" fmla="*/ 97648 h 155264"/>
                <a:gd name="connsiteX9" fmla="*/ 23563 w 117090"/>
                <a:gd name="connsiteY9" fmla="*/ 97648 h 155264"/>
                <a:gd name="connsiteX10" fmla="*/ 23563 w 117090"/>
                <a:gd name="connsiteY10" fmla="*/ 155264 h 155264"/>
                <a:gd name="connsiteX11" fmla="*/ 0 w 117090"/>
                <a:gd name="connsiteY11" fmla="*/ 155264 h 155264"/>
                <a:gd name="connsiteX12" fmla="*/ 0 w 117090"/>
                <a:gd name="connsiteY12" fmla="*/ 0 h 155264"/>
                <a:gd name="connsiteX13" fmla="*/ 62352 w 117090"/>
                <a:gd name="connsiteY13" fmla="*/ 0 h 155264"/>
                <a:gd name="connsiteX14" fmla="*/ 62352 w 117090"/>
                <a:gd name="connsiteY14" fmla="*/ 75949 h 155264"/>
                <a:gd name="connsiteX15" fmla="*/ 75765 w 117090"/>
                <a:gd name="connsiteY15" fmla="*/ 72581 h 155264"/>
                <a:gd name="connsiteX16" fmla="*/ 84828 w 117090"/>
                <a:gd name="connsiteY16" fmla="*/ 63228 h 155264"/>
                <a:gd name="connsiteX17" fmla="*/ 88090 w 117090"/>
                <a:gd name="connsiteY17" fmla="*/ 49385 h 155264"/>
                <a:gd name="connsiteX18" fmla="*/ 84828 w 117090"/>
                <a:gd name="connsiteY18" fmla="*/ 35542 h 155264"/>
                <a:gd name="connsiteX19" fmla="*/ 75765 w 117090"/>
                <a:gd name="connsiteY19" fmla="*/ 26189 h 155264"/>
                <a:gd name="connsiteX20" fmla="*/ 62352 w 117090"/>
                <a:gd name="connsiteY20" fmla="*/ 22822 h 155264"/>
                <a:gd name="connsiteX21" fmla="*/ 23563 w 117090"/>
                <a:gd name="connsiteY21" fmla="*/ 22822 h 155264"/>
                <a:gd name="connsiteX22" fmla="*/ 23563 w 117090"/>
                <a:gd name="connsiteY22" fmla="*/ 75949 h 155264"/>
                <a:gd name="connsiteX23" fmla="*/ 62352 w 117090"/>
                <a:gd name="connsiteY23" fmla="*/ 75949 h 1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7090" h="155264">
                  <a:moveTo>
                    <a:pt x="62352" y="374"/>
                  </a:moveTo>
                  <a:cubicBezTo>
                    <a:pt x="71777" y="374"/>
                    <a:pt x="80115" y="2619"/>
                    <a:pt x="87728" y="6734"/>
                  </a:cubicBezTo>
                  <a:cubicBezTo>
                    <a:pt x="95340" y="10850"/>
                    <a:pt x="101140" y="16836"/>
                    <a:pt x="105491" y="24319"/>
                  </a:cubicBezTo>
                  <a:cubicBezTo>
                    <a:pt x="109841" y="31801"/>
                    <a:pt x="111653" y="40032"/>
                    <a:pt x="111653" y="49011"/>
                  </a:cubicBezTo>
                  <a:cubicBezTo>
                    <a:pt x="111653" y="60235"/>
                    <a:pt x="108753" y="69588"/>
                    <a:pt x="103316" y="77071"/>
                  </a:cubicBezTo>
                  <a:cubicBezTo>
                    <a:pt x="97878" y="84554"/>
                    <a:pt x="90990" y="89792"/>
                    <a:pt x="83015" y="93159"/>
                  </a:cubicBezTo>
                  <a:lnTo>
                    <a:pt x="117091" y="155264"/>
                  </a:lnTo>
                  <a:lnTo>
                    <a:pt x="90265" y="155264"/>
                  </a:lnTo>
                  <a:lnTo>
                    <a:pt x="59089" y="97648"/>
                  </a:lnTo>
                  <a:lnTo>
                    <a:pt x="23563" y="97648"/>
                  </a:lnTo>
                  <a:lnTo>
                    <a:pt x="23563" y="155264"/>
                  </a:lnTo>
                  <a:lnTo>
                    <a:pt x="0" y="155264"/>
                  </a:lnTo>
                  <a:lnTo>
                    <a:pt x="0" y="0"/>
                  </a:lnTo>
                  <a:lnTo>
                    <a:pt x="62352" y="0"/>
                  </a:lnTo>
                  <a:close/>
                  <a:moveTo>
                    <a:pt x="62352" y="75949"/>
                  </a:moveTo>
                  <a:cubicBezTo>
                    <a:pt x="67427" y="75949"/>
                    <a:pt x="71777" y="74826"/>
                    <a:pt x="75765" y="72581"/>
                  </a:cubicBezTo>
                  <a:cubicBezTo>
                    <a:pt x="79752" y="70337"/>
                    <a:pt x="82653" y="66970"/>
                    <a:pt x="84828" y="63228"/>
                  </a:cubicBezTo>
                  <a:cubicBezTo>
                    <a:pt x="87003" y="59113"/>
                    <a:pt x="88090" y="54623"/>
                    <a:pt x="88090" y="49385"/>
                  </a:cubicBezTo>
                  <a:cubicBezTo>
                    <a:pt x="88090" y="44147"/>
                    <a:pt x="87003" y="39658"/>
                    <a:pt x="84828" y="35542"/>
                  </a:cubicBezTo>
                  <a:cubicBezTo>
                    <a:pt x="82653" y="31427"/>
                    <a:pt x="79390" y="28434"/>
                    <a:pt x="75765" y="26189"/>
                  </a:cubicBezTo>
                  <a:cubicBezTo>
                    <a:pt x="71777" y="23944"/>
                    <a:pt x="67427" y="22822"/>
                    <a:pt x="62352" y="22822"/>
                  </a:cubicBezTo>
                  <a:lnTo>
                    <a:pt x="23563" y="22822"/>
                  </a:lnTo>
                  <a:lnTo>
                    <a:pt x="23563" y="75949"/>
                  </a:lnTo>
                  <a:lnTo>
                    <a:pt x="62352" y="75949"/>
                  </a:lnTo>
                  <a:close/>
                </a:path>
              </a:pathLst>
            </a:custGeom>
            <a:solidFill>
              <a:schemeClr val="tx2"/>
            </a:solidFill>
            <a:ln w="36243" cap="flat">
              <a:noFill/>
              <a:prstDash val="solid"/>
              <a:miter/>
            </a:ln>
          </p:spPr>
          <p:txBody>
            <a:bodyPr rtlCol="0" anchor="ctr"/>
            <a:lstStyle/>
            <a:p>
              <a:endParaRPr lang="en-US"/>
            </a:p>
          </p:txBody>
        </p:sp>
      </p:grpSp>
    </p:spTree>
    <p:extLst>
      <p:ext uri="{BB962C8B-B14F-4D97-AF65-F5344CB8AC3E}">
        <p14:creationId xmlns:p14="http://schemas.microsoft.com/office/powerpoint/2010/main" val="428494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White A">
    <p:spTree>
      <p:nvGrpSpPr>
        <p:cNvPr id="1" name=""/>
        <p:cNvGrpSpPr/>
        <p:nvPr/>
      </p:nvGrpSpPr>
      <p:grpSpPr>
        <a:xfrm>
          <a:off x="0" y="0"/>
          <a:ext cx="0" cy="0"/>
          <a:chOff x="0" y="0"/>
          <a:chExt cx="0" cy="0"/>
        </a:xfrm>
      </p:grpSpPr>
      <p:sp>
        <p:nvSpPr>
          <p:cNvPr id="137" name="Rectangle"/>
          <p:cNvSpPr/>
          <p:nvPr/>
        </p:nvSpPr>
        <p:spPr>
          <a:xfrm>
            <a:off x="1466513" y="0"/>
            <a:ext cx="3430768" cy="5393161"/>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22" name="Title Text">
            <a:extLst>
              <a:ext uri="{FF2B5EF4-FFF2-40B4-BE49-F238E27FC236}">
                <a16:creationId xmlns:a16="http://schemas.microsoft.com/office/drawing/2014/main" id="{82EC668F-6093-6548-B182-47568630AF81}"/>
              </a:ext>
            </a:extLst>
          </p:cNvPr>
          <p:cNvSpPr txBox="1">
            <a:spLocks noGrp="1"/>
          </p:cNvSpPr>
          <p:nvPr>
            <p:ph type="title" hasCustomPrompt="1"/>
          </p:nvPr>
        </p:nvSpPr>
        <p:spPr>
          <a:xfrm>
            <a:off x="1895475" y="2734379"/>
            <a:ext cx="9686925" cy="193922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7500">
                <a:solidFill>
                  <a:srgbClr val="525252"/>
                </a:solidFill>
                <a:latin typeface="+mj-lt"/>
              </a:defRPr>
            </a:lvl1pPr>
          </a:lstStyle>
          <a:p>
            <a:r>
              <a:rPr lang="en-US" dirty="0"/>
              <a:t>75 pt </a:t>
            </a:r>
            <a:r>
              <a:rPr lang="en-US" dirty="0" err="1"/>
              <a:t>IntelOne</a:t>
            </a:r>
            <a:r>
              <a:rPr lang="en-US" dirty="0"/>
              <a:t> Display Light</a:t>
            </a:r>
            <a:endParaRPr dirty="0"/>
          </a:p>
        </p:txBody>
      </p:sp>
      <p:sp>
        <p:nvSpPr>
          <p:cNvPr id="15" name="Text Placeholder 2">
            <a:extLst>
              <a:ext uri="{FF2B5EF4-FFF2-40B4-BE49-F238E27FC236}">
                <a16:creationId xmlns:a16="http://schemas.microsoft.com/office/drawing/2014/main" id="{F87CC838-4D6E-4C99-A3F1-81F2913C62B3}"/>
              </a:ext>
            </a:extLst>
          </p:cNvPr>
          <p:cNvSpPr>
            <a:spLocks noGrp="1"/>
          </p:cNvSpPr>
          <p:nvPr>
            <p:ph type="body" sz="quarter" idx="25" hasCustomPrompt="1"/>
          </p:nvPr>
        </p:nvSpPr>
        <p:spPr>
          <a:xfrm>
            <a:off x="1895475" y="2293315"/>
            <a:ext cx="9686925" cy="304800"/>
          </a:xfrm>
        </p:spPr>
        <p:txBody>
          <a:bodyPr>
            <a:normAutofit/>
          </a:bodyPr>
          <a:lstStyle>
            <a:lvl1pPr marL="0" indent="0">
              <a:buNone/>
              <a:defRPr sz="1600" b="0" i="0">
                <a:solidFill>
                  <a:schemeClr val="accent1"/>
                </a:solidFill>
                <a:latin typeface="IntelOne Text Medium" panose="020B0703020203020204" pitchFamily="34" charset="0"/>
                <a:ea typeface="Intel Clear" panose="020B0604020203020204" pitchFamily="34" charset="0"/>
                <a:cs typeface="Intel Clear" panose="020B0604020203020204" pitchFamily="34" charset="0"/>
              </a:defRPr>
            </a:lvl1pPr>
          </a:lstStyle>
          <a:p>
            <a:r>
              <a:rPr lang="en-US" dirty="0"/>
              <a:t>16pt </a:t>
            </a:r>
            <a:r>
              <a:rPr lang="en-US" dirty="0" err="1"/>
              <a:t>IntelOne</a:t>
            </a:r>
            <a:r>
              <a:rPr lang="en-US" dirty="0"/>
              <a:t> Text Medium:</a:t>
            </a:r>
          </a:p>
        </p:txBody>
      </p:sp>
      <p:sp>
        <p:nvSpPr>
          <p:cNvPr id="18" name="Text Placeholder 6">
            <a:extLst>
              <a:ext uri="{FF2B5EF4-FFF2-40B4-BE49-F238E27FC236}">
                <a16:creationId xmlns:a16="http://schemas.microsoft.com/office/drawing/2014/main" id="{00C3E650-A810-40D9-81A8-D3E73C9326E4}"/>
              </a:ext>
            </a:extLst>
          </p:cNvPr>
          <p:cNvSpPr>
            <a:spLocks noGrp="1"/>
          </p:cNvSpPr>
          <p:nvPr>
            <p:ph type="body" sz="quarter" idx="27" hasCustomPrompt="1"/>
          </p:nvPr>
        </p:nvSpPr>
        <p:spPr>
          <a:xfrm>
            <a:off x="1908347" y="4816709"/>
            <a:ext cx="9676053" cy="326776"/>
          </a:xfrm>
        </p:spPr>
        <p:txBody>
          <a:bodyPr>
            <a:normAutofit/>
          </a:bodyPr>
          <a:lstStyle>
            <a:lvl1pPr marL="0" indent="0">
              <a:buNone/>
              <a:defRPr sz="1800" b="0" i="0">
                <a:solidFill>
                  <a:schemeClr val="bg2"/>
                </a:solidFill>
                <a:latin typeface="+mn-lt"/>
                <a:ea typeface="Intel Clear" panose="020B0604020203020204" pitchFamily="34" charset="0"/>
                <a:cs typeface="Intel Clear" panose="020B0604020203020204" pitchFamily="34" charset="0"/>
              </a:defRPr>
            </a:lvl1pPr>
          </a:lstStyle>
          <a:p>
            <a:r>
              <a:rPr lang="en-US" dirty="0"/>
              <a:t>18pt </a:t>
            </a:r>
            <a:r>
              <a:rPr lang="en-US" dirty="0" err="1"/>
              <a:t>IntelOne</a:t>
            </a:r>
            <a:r>
              <a:rPr lang="en-US" dirty="0"/>
              <a:t> Text Regular Subhead, Date, Etc.</a:t>
            </a:r>
          </a:p>
        </p:txBody>
      </p:sp>
      <p:sp>
        <p:nvSpPr>
          <p:cNvPr id="10" name="Square">
            <a:extLst>
              <a:ext uri="{FF2B5EF4-FFF2-40B4-BE49-F238E27FC236}">
                <a16:creationId xmlns:a16="http://schemas.microsoft.com/office/drawing/2014/main" id="{99F366F8-DC49-4E0B-B131-1FB92CC518E3}"/>
              </a:ext>
            </a:extLst>
          </p:cNvPr>
          <p:cNvSpPr/>
          <p:nvPr userDrawn="1"/>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3" name="Graphic 2">
            <a:extLst>
              <a:ext uri="{FF2B5EF4-FFF2-40B4-BE49-F238E27FC236}">
                <a16:creationId xmlns:a16="http://schemas.microsoft.com/office/drawing/2014/main" id="{2952F383-4862-4271-B541-561212003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spTree>
    <p:extLst>
      <p:ext uri="{BB962C8B-B14F-4D97-AF65-F5344CB8AC3E}">
        <p14:creationId xmlns:p14="http://schemas.microsoft.com/office/powerpoint/2010/main" val="70027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White B">
    <p:spTree>
      <p:nvGrpSpPr>
        <p:cNvPr id="1" name=""/>
        <p:cNvGrpSpPr/>
        <p:nvPr/>
      </p:nvGrpSpPr>
      <p:grpSpPr>
        <a:xfrm>
          <a:off x="0" y="0"/>
          <a:ext cx="0" cy="0"/>
          <a:chOff x="0" y="0"/>
          <a:chExt cx="0" cy="0"/>
        </a:xfrm>
      </p:grpSpPr>
      <p:sp>
        <p:nvSpPr>
          <p:cNvPr id="137" name="Rectangle"/>
          <p:cNvSpPr/>
          <p:nvPr/>
        </p:nvSpPr>
        <p:spPr>
          <a:xfrm>
            <a:off x="1466513" y="-28456"/>
            <a:ext cx="10725486" cy="5421617"/>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0" name="Square">
            <a:extLst>
              <a:ext uri="{FF2B5EF4-FFF2-40B4-BE49-F238E27FC236}">
                <a16:creationId xmlns:a16="http://schemas.microsoft.com/office/drawing/2014/main" id="{99F366F8-DC49-4E0B-B131-1FB92CC518E3}"/>
              </a:ext>
            </a:extLst>
          </p:cNvPr>
          <p:cNvSpPr/>
          <p:nvPr userDrawn="1"/>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3" name="Graphic 2">
            <a:extLst>
              <a:ext uri="{FF2B5EF4-FFF2-40B4-BE49-F238E27FC236}">
                <a16:creationId xmlns:a16="http://schemas.microsoft.com/office/drawing/2014/main" id="{2952F383-4862-4271-B541-561212003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sp>
        <p:nvSpPr>
          <p:cNvPr id="6" name="Title Text">
            <a:extLst>
              <a:ext uri="{FF2B5EF4-FFF2-40B4-BE49-F238E27FC236}">
                <a16:creationId xmlns:a16="http://schemas.microsoft.com/office/drawing/2014/main" id="{DA0202A9-CB52-68B5-C378-4B5FE29D9F95}"/>
              </a:ext>
            </a:extLst>
          </p:cNvPr>
          <p:cNvSpPr txBox="1">
            <a:spLocks noGrp="1"/>
          </p:cNvSpPr>
          <p:nvPr>
            <p:ph type="title" hasCustomPrompt="1"/>
          </p:nvPr>
        </p:nvSpPr>
        <p:spPr>
          <a:xfrm>
            <a:off x="1895475" y="2734379"/>
            <a:ext cx="9686925" cy="193922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7500">
                <a:solidFill>
                  <a:srgbClr val="525252"/>
                </a:solidFill>
                <a:latin typeface="+mj-lt"/>
              </a:defRPr>
            </a:lvl1pPr>
          </a:lstStyle>
          <a:p>
            <a:r>
              <a:rPr lang="en-US" dirty="0"/>
              <a:t>75 pt </a:t>
            </a:r>
            <a:r>
              <a:rPr lang="en-US" dirty="0" err="1"/>
              <a:t>IntelOne</a:t>
            </a:r>
            <a:r>
              <a:rPr lang="en-US" dirty="0"/>
              <a:t> Display Light</a:t>
            </a:r>
            <a:endParaRPr dirty="0"/>
          </a:p>
        </p:txBody>
      </p:sp>
      <p:sp>
        <p:nvSpPr>
          <p:cNvPr id="7" name="Text Placeholder 2">
            <a:extLst>
              <a:ext uri="{FF2B5EF4-FFF2-40B4-BE49-F238E27FC236}">
                <a16:creationId xmlns:a16="http://schemas.microsoft.com/office/drawing/2014/main" id="{46177F8A-6F68-B9DA-D9A8-B3C5FF84B06C}"/>
              </a:ext>
            </a:extLst>
          </p:cNvPr>
          <p:cNvSpPr>
            <a:spLocks noGrp="1"/>
          </p:cNvSpPr>
          <p:nvPr>
            <p:ph type="body" sz="quarter" idx="25" hasCustomPrompt="1"/>
          </p:nvPr>
        </p:nvSpPr>
        <p:spPr>
          <a:xfrm>
            <a:off x="1895475" y="2293315"/>
            <a:ext cx="9686925" cy="304800"/>
          </a:xfrm>
        </p:spPr>
        <p:txBody>
          <a:bodyPr>
            <a:normAutofit/>
          </a:bodyPr>
          <a:lstStyle>
            <a:lvl1pPr marL="0" marR="0" indent="0" algn="l" defTabSz="609600" latinLnBrk="0">
              <a:lnSpc>
                <a:spcPct val="100000"/>
              </a:lnSpc>
              <a:spcBef>
                <a:spcPts val="1200"/>
              </a:spcBef>
              <a:spcAft>
                <a:spcPts val="0"/>
              </a:spcAft>
              <a:buClrTx/>
              <a:buSzTx/>
              <a:buFont typeface="Wingdings" pitchFamily="2" charset="2"/>
              <a:buNone/>
              <a:tabLst/>
              <a:defRPr lang="en-US" sz="1600" b="0" i="0" u="none" strike="noStrike" cap="none" spc="0" baseline="0" dirty="0">
                <a:solidFill>
                  <a:schemeClr val="accent1"/>
                </a:solidFill>
                <a:uFillTx/>
                <a:latin typeface="IntelOne Text Medium" panose="020B0703020203020204" pitchFamily="34" charset="0"/>
                <a:ea typeface="Intel Clear" panose="020B0604020203020204" pitchFamily="34" charset="0"/>
                <a:cs typeface="Intel Clear" panose="020B0604020203020204" pitchFamily="34" charset="0"/>
                <a:sym typeface="Helvetica"/>
              </a:defRPr>
            </a:lvl1pPr>
          </a:lstStyle>
          <a:p>
            <a:r>
              <a:rPr lang="en-US" dirty="0"/>
              <a:t>16pt </a:t>
            </a:r>
            <a:r>
              <a:rPr lang="en-US" dirty="0" err="1"/>
              <a:t>IntelOne</a:t>
            </a:r>
            <a:r>
              <a:rPr lang="en-US" dirty="0"/>
              <a:t> Text Medium:</a:t>
            </a:r>
          </a:p>
        </p:txBody>
      </p:sp>
      <p:sp>
        <p:nvSpPr>
          <p:cNvPr id="8" name="Text Placeholder 6">
            <a:extLst>
              <a:ext uri="{FF2B5EF4-FFF2-40B4-BE49-F238E27FC236}">
                <a16:creationId xmlns:a16="http://schemas.microsoft.com/office/drawing/2014/main" id="{73CB4437-C8C0-C4A6-E0CF-ABDC55C7ACC3}"/>
              </a:ext>
            </a:extLst>
          </p:cNvPr>
          <p:cNvSpPr>
            <a:spLocks noGrp="1"/>
          </p:cNvSpPr>
          <p:nvPr>
            <p:ph type="body" sz="quarter" idx="27" hasCustomPrompt="1"/>
          </p:nvPr>
        </p:nvSpPr>
        <p:spPr>
          <a:xfrm>
            <a:off x="1908347" y="4816709"/>
            <a:ext cx="9676053" cy="326776"/>
          </a:xfrm>
        </p:spPr>
        <p:txBody>
          <a:bodyPr>
            <a:normAutofit/>
          </a:bodyPr>
          <a:lstStyle>
            <a:lvl1pPr marL="0" marR="0" indent="0" algn="l" defTabSz="609600" latinLnBrk="0">
              <a:lnSpc>
                <a:spcPct val="100000"/>
              </a:lnSpc>
              <a:spcBef>
                <a:spcPts val="1200"/>
              </a:spcBef>
              <a:spcAft>
                <a:spcPts val="0"/>
              </a:spcAft>
              <a:buClrTx/>
              <a:buSzTx/>
              <a:buFont typeface="Wingdings" pitchFamily="2" charset="2"/>
              <a:buNone/>
              <a:tabLst/>
              <a:defRPr lang="en-US" sz="1800" b="0" i="0" u="none" strike="noStrike" cap="none" spc="0" baseline="0" dirty="0">
                <a:solidFill>
                  <a:schemeClr val="bg2"/>
                </a:solidFill>
                <a:uFillTx/>
                <a:latin typeface="+mn-lt"/>
                <a:ea typeface="Intel Clear" panose="020B0604020203020204" pitchFamily="34" charset="0"/>
                <a:cs typeface="Intel Clear" panose="020B0604020203020204" pitchFamily="34" charset="0"/>
                <a:sym typeface="Helvetica"/>
              </a:defRPr>
            </a:lvl1pPr>
          </a:lstStyle>
          <a:p>
            <a:r>
              <a:rPr lang="en-US" dirty="0"/>
              <a:t>18pt </a:t>
            </a:r>
            <a:r>
              <a:rPr lang="en-US" dirty="0" err="1"/>
              <a:t>IntelOne</a:t>
            </a:r>
            <a:r>
              <a:rPr lang="en-US" dirty="0"/>
              <a:t> Text Regular Subhead, Date, Etc.</a:t>
            </a:r>
          </a:p>
        </p:txBody>
      </p:sp>
    </p:spTree>
    <p:extLst>
      <p:ext uri="{BB962C8B-B14F-4D97-AF65-F5344CB8AC3E}">
        <p14:creationId xmlns:p14="http://schemas.microsoft.com/office/powerpoint/2010/main" val="208568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_White">
    <p:spTree>
      <p:nvGrpSpPr>
        <p:cNvPr id="1" name=""/>
        <p:cNvGrpSpPr/>
        <p:nvPr/>
      </p:nvGrpSpPr>
      <p:grpSpPr>
        <a:xfrm>
          <a:off x="0" y="0"/>
          <a:ext cx="0" cy="0"/>
          <a:chOff x="0" y="0"/>
          <a:chExt cx="0" cy="0"/>
        </a:xfrm>
      </p:grpSpPr>
      <p:sp>
        <p:nvSpPr>
          <p:cNvPr id="4" name="Title Text">
            <a:extLst>
              <a:ext uri="{FF2B5EF4-FFF2-40B4-BE49-F238E27FC236}">
                <a16:creationId xmlns:a16="http://schemas.microsoft.com/office/drawing/2014/main" id="{985E18D1-9EC6-BEC7-331A-44C8433AE0B9}"/>
              </a:ext>
            </a:extLst>
          </p:cNvPr>
          <p:cNvSpPr txBox="1">
            <a:spLocks noGrp="1"/>
          </p:cNvSpPr>
          <p:nvPr>
            <p:ph type="title" hasCustomPrompt="1"/>
          </p:nvPr>
        </p:nvSpPr>
        <p:spPr>
          <a:xfrm>
            <a:off x="592916" y="571500"/>
            <a:ext cx="10972801" cy="44319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defRPr sz="3200"/>
            </a:lvl1pPr>
          </a:lstStyle>
          <a:p>
            <a:r>
              <a:rPr lang="en-US" dirty="0"/>
              <a:t>40pt </a:t>
            </a:r>
            <a:r>
              <a:rPr lang="en-US" dirty="0" err="1"/>
              <a:t>IntelOne</a:t>
            </a:r>
            <a:r>
              <a:rPr lang="en-US" dirty="0"/>
              <a:t> Display Light Text Goes Here</a:t>
            </a:r>
          </a:p>
        </p:txBody>
      </p:sp>
    </p:spTree>
    <p:extLst>
      <p:ext uri="{BB962C8B-B14F-4D97-AF65-F5344CB8AC3E}">
        <p14:creationId xmlns:p14="http://schemas.microsoft.com/office/powerpoint/2010/main" val="78144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hite B">
    <p:spTree>
      <p:nvGrpSpPr>
        <p:cNvPr id="1" name=""/>
        <p:cNvGrpSpPr/>
        <p:nvPr/>
      </p:nvGrpSpPr>
      <p:grpSpPr>
        <a:xfrm>
          <a:off x="0" y="0"/>
          <a:ext cx="0" cy="0"/>
          <a:chOff x="0" y="0"/>
          <a:chExt cx="0" cy="0"/>
        </a:xfrm>
      </p:grpSpPr>
      <p:sp>
        <p:nvSpPr>
          <p:cNvPr id="137" name="Rectangle"/>
          <p:cNvSpPr/>
          <p:nvPr/>
        </p:nvSpPr>
        <p:spPr>
          <a:xfrm>
            <a:off x="1466513" y="-28456"/>
            <a:ext cx="10725486" cy="5421617"/>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0" name="Square">
            <a:extLst>
              <a:ext uri="{FF2B5EF4-FFF2-40B4-BE49-F238E27FC236}">
                <a16:creationId xmlns:a16="http://schemas.microsoft.com/office/drawing/2014/main" id="{99F366F8-DC49-4E0B-B131-1FB92CC518E3}"/>
              </a:ext>
            </a:extLst>
          </p:cNvPr>
          <p:cNvSpPr/>
          <p:nvPr userDrawn="1"/>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3" name="Graphic 2">
            <a:extLst>
              <a:ext uri="{FF2B5EF4-FFF2-40B4-BE49-F238E27FC236}">
                <a16:creationId xmlns:a16="http://schemas.microsoft.com/office/drawing/2014/main" id="{2952F383-4862-4271-B541-561212003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sp>
        <p:nvSpPr>
          <p:cNvPr id="6" name="Title Text">
            <a:extLst>
              <a:ext uri="{FF2B5EF4-FFF2-40B4-BE49-F238E27FC236}">
                <a16:creationId xmlns:a16="http://schemas.microsoft.com/office/drawing/2014/main" id="{DA0202A9-CB52-68B5-C378-4B5FE29D9F95}"/>
              </a:ext>
            </a:extLst>
          </p:cNvPr>
          <p:cNvSpPr txBox="1">
            <a:spLocks noGrp="1"/>
          </p:cNvSpPr>
          <p:nvPr>
            <p:ph type="title" hasCustomPrompt="1"/>
          </p:nvPr>
        </p:nvSpPr>
        <p:spPr>
          <a:xfrm>
            <a:off x="1895475" y="2734379"/>
            <a:ext cx="9686925" cy="193922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7500">
                <a:solidFill>
                  <a:srgbClr val="525252"/>
                </a:solidFill>
                <a:latin typeface="+mj-lt"/>
              </a:defRPr>
            </a:lvl1pPr>
          </a:lstStyle>
          <a:p>
            <a:r>
              <a:rPr lang="en-US" dirty="0"/>
              <a:t>75 pt </a:t>
            </a:r>
            <a:r>
              <a:rPr lang="en-US" dirty="0" err="1"/>
              <a:t>IntelOne</a:t>
            </a:r>
            <a:r>
              <a:rPr lang="en-US" dirty="0"/>
              <a:t> Display Light</a:t>
            </a:r>
            <a:endParaRPr dirty="0"/>
          </a:p>
        </p:txBody>
      </p:sp>
      <p:sp>
        <p:nvSpPr>
          <p:cNvPr id="7" name="Text Placeholder 2">
            <a:extLst>
              <a:ext uri="{FF2B5EF4-FFF2-40B4-BE49-F238E27FC236}">
                <a16:creationId xmlns:a16="http://schemas.microsoft.com/office/drawing/2014/main" id="{46177F8A-6F68-B9DA-D9A8-B3C5FF84B06C}"/>
              </a:ext>
            </a:extLst>
          </p:cNvPr>
          <p:cNvSpPr>
            <a:spLocks noGrp="1"/>
          </p:cNvSpPr>
          <p:nvPr>
            <p:ph type="body" sz="quarter" idx="25" hasCustomPrompt="1"/>
          </p:nvPr>
        </p:nvSpPr>
        <p:spPr>
          <a:xfrm>
            <a:off x="1895475" y="2293315"/>
            <a:ext cx="9686925" cy="304800"/>
          </a:xfrm>
        </p:spPr>
        <p:txBody>
          <a:bodyPr>
            <a:normAutofit/>
          </a:bodyPr>
          <a:lstStyle>
            <a:lvl1pPr marL="0" marR="0" indent="0" algn="l" defTabSz="609600" latinLnBrk="0">
              <a:lnSpc>
                <a:spcPct val="100000"/>
              </a:lnSpc>
              <a:spcBef>
                <a:spcPts val="1200"/>
              </a:spcBef>
              <a:spcAft>
                <a:spcPts val="0"/>
              </a:spcAft>
              <a:buClrTx/>
              <a:buSzTx/>
              <a:buFont typeface="Wingdings" pitchFamily="2" charset="2"/>
              <a:buNone/>
              <a:tabLst/>
              <a:defRPr lang="en-US" sz="1600" b="0" i="0" u="none" strike="noStrike" cap="none" spc="0" baseline="0" dirty="0">
                <a:solidFill>
                  <a:schemeClr val="accent1"/>
                </a:solidFill>
                <a:uFillTx/>
                <a:latin typeface="IntelOne Text Medium" panose="020B0703020203020204" pitchFamily="34" charset="0"/>
                <a:ea typeface="Intel Clear" panose="020B0604020203020204" pitchFamily="34" charset="0"/>
                <a:cs typeface="Intel Clear" panose="020B0604020203020204" pitchFamily="34" charset="0"/>
                <a:sym typeface="Helvetica"/>
              </a:defRPr>
            </a:lvl1pPr>
          </a:lstStyle>
          <a:p>
            <a:r>
              <a:rPr lang="en-US" dirty="0"/>
              <a:t>16pt </a:t>
            </a:r>
            <a:r>
              <a:rPr lang="en-US" dirty="0" err="1"/>
              <a:t>IntelOne</a:t>
            </a:r>
            <a:r>
              <a:rPr lang="en-US" dirty="0"/>
              <a:t> Text Medium:</a:t>
            </a:r>
          </a:p>
        </p:txBody>
      </p:sp>
      <p:sp>
        <p:nvSpPr>
          <p:cNvPr id="8" name="Text Placeholder 6">
            <a:extLst>
              <a:ext uri="{FF2B5EF4-FFF2-40B4-BE49-F238E27FC236}">
                <a16:creationId xmlns:a16="http://schemas.microsoft.com/office/drawing/2014/main" id="{73CB4437-C8C0-C4A6-E0CF-ABDC55C7ACC3}"/>
              </a:ext>
            </a:extLst>
          </p:cNvPr>
          <p:cNvSpPr>
            <a:spLocks noGrp="1"/>
          </p:cNvSpPr>
          <p:nvPr>
            <p:ph type="body" sz="quarter" idx="27" hasCustomPrompt="1"/>
          </p:nvPr>
        </p:nvSpPr>
        <p:spPr>
          <a:xfrm>
            <a:off x="1908347" y="4816709"/>
            <a:ext cx="9676053" cy="326776"/>
          </a:xfrm>
        </p:spPr>
        <p:txBody>
          <a:bodyPr>
            <a:normAutofit/>
          </a:bodyPr>
          <a:lstStyle>
            <a:lvl1pPr marL="0" marR="0" indent="0" algn="l" defTabSz="609600" latinLnBrk="0">
              <a:lnSpc>
                <a:spcPct val="100000"/>
              </a:lnSpc>
              <a:spcBef>
                <a:spcPts val="1200"/>
              </a:spcBef>
              <a:spcAft>
                <a:spcPts val="0"/>
              </a:spcAft>
              <a:buClrTx/>
              <a:buSzTx/>
              <a:buFont typeface="Wingdings" pitchFamily="2" charset="2"/>
              <a:buNone/>
              <a:tabLst/>
              <a:defRPr lang="en-US" sz="1800" b="0" i="0" u="none" strike="noStrike" cap="none" spc="0" baseline="0" dirty="0">
                <a:solidFill>
                  <a:schemeClr val="bg2"/>
                </a:solidFill>
                <a:uFillTx/>
                <a:latin typeface="+mn-lt"/>
                <a:ea typeface="Intel Clear" panose="020B0604020203020204" pitchFamily="34" charset="0"/>
                <a:cs typeface="Intel Clear" panose="020B0604020203020204" pitchFamily="34" charset="0"/>
                <a:sym typeface="Helvetica"/>
              </a:defRPr>
            </a:lvl1pPr>
          </a:lstStyle>
          <a:p>
            <a:r>
              <a:rPr lang="en-US" dirty="0"/>
              <a:t>18pt </a:t>
            </a:r>
            <a:r>
              <a:rPr lang="en-US" dirty="0" err="1"/>
              <a:t>IntelOne</a:t>
            </a:r>
            <a:r>
              <a:rPr lang="en-US" dirty="0"/>
              <a:t> Text Regular Subhead, Date, Etc.</a:t>
            </a:r>
          </a:p>
        </p:txBody>
      </p:sp>
    </p:spTree>
    <p:extLst>
      <p:ext uri="{BB962C8B-B14F-4D97-AF65-F5344CB8AC3E}">
        <p14:creationId xmlns:p14="http://schemas.microsoft.com/office/powerpoint/2010/main" val="88106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9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Content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lang="en-US" sz="4000" b="0" i="0" u="none" strike="noStrike" cap="none" spc="0" baseline="0" dirty="0">
                <a:solidFill>
                  <a:srgbClr val="525252"/>
                </a:solidFill>
                <a:uFillTx/>
                <a:latin typeface="+mj-lt"/>
                <a:ea typeface="Intel Clear Light" panose="020B0404020203020204" pitchFamily="34" charset="0"/>
                <a:cs typeface="Intel Clear Light" panose="020B0404020203020204" pitchFamily="34" charset="0"/>
                <a:sym typeface="Helvetica"/>
              </a:defRPr>
            </a:lvl1pPr>
          </a:lstStyle>
          <a:p>
            <a:r>
              <a:rPr lang="en-US" dirty="0"/>
              <a:t>40pt </a:t>
            </a:r>
            <a:r>
              <a:rPr lang="en-US" dirty="0" err="1"/>
              <a:t>IntelOne</a:t>
            </a:r>
            <a:r>
              <a:rPr lang="en-US" dirty="0"/>
              <a:t> Display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510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lang="en-US" sz="4000" b="0" i="0" u="none" strike="noStrike" cap="none" spc="0" baseline="0" dirty="0">
                <a:solidFill>
                  <a:srgbClr val="525252"/>
                </a:solidFill>
                <a:uFillTx/>
                <a:latin typeface="+mj-lt"/>
                <a:ea typeface="Intel Clear Light" panose="020B0404020203020204" pitchFamily="34" charset="0"/>
                <a:cs typeface="Intel Clear Light" panose="020B0404020203020204" pitchFamily="34" charset="0"/>
                <a:sym typeface="Helvetica"/>
              </a:defRPr>
            </a:lvl1pPr>
          </a:lstStyle>
          <a:p>
            <a:r>
              <a:rPr lang="en-US" dirty="0"/>
              <a:t>40pt </a:t>
            </a:r>
            <a:r>
              <a:rPr lang="en-US" dirty="0" err="1"/>
              <a:t>IntelOne</a:t>
            </a:r>
            <a:r>
              <a:rPr lang="en-US" dirty="0"/>
              <a:t> Display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noAutofit/>
          </a:bodyPr>
          <a:lstStyle>
            <a:lvl1pPr marL="0" marR="0" indent="0" algn="l" defTabSz="609600" latinLnBrk="0">
              <a:lnSpc>
                <a:spcPct val="100000"/>
              </a:lnSpc>
              <a:spcBef>
                <a:spcPts val="1200"/>
              </a:spcBef>
              <a:spcAft>
                <a:spcPts val="0"/>
              </a:spcAft>
              <a:buClrTx/>
              <a:buSzTx/>
              <a:buFont typeface="Wingdings" pitchFamily="2" charset="2"/>
              <a:buNone/>
              <a:tabLst/>
              <a:defRPr lang="en-US" sz="3200" b="0" i="0" u="none" strike="noStrike" cap="none" spc="0" baseline="0" dirty="0">
                <a:solidFill>
                  <a:schemeClr val="accent1"/>
                </a:solidFill>
                <a:uFillTx/>
                <a:latin typeface="IntelOne Text Medium" panose="020B0703020203020204" pitchFamily="34" charset="0"/>
                <a:ea typeface="Intel Clear" panose="020B0604020203020204" pitchFamily="34" charset="0"/>
                <a:cs typeface="Intel Clear" panose="020B0604020203020204" pitchFamily="34" charset="0"/>
                <a:sym typeface="Helvetica"/>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304780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lang="en-US" sz="4000" b="0" i="0" u="none" strike="noStrike" cap="none" spc="0" baseline="0" dirty="0">
                <a:solidFill>
                  <a:srgbClr val="525252"/>
                </a:solidFill>
                <a:uFillTx/>
                <a:latin typeface="+mj-lt"/>
                <a:ea typeface="Intel Clear Light" panose="020B0404020203020204" pitchFamily="34" charset="0"/>
                <a:cs typeface="Intel Clear Light" panose="020B0404020203020204" pitchFamily="34" charset="0"/>
                <a:sym typeface="Helvetica"/>
              </a:defRPr>
            </a:lvl1pPr>
          </a:lstStyle>
          <a:p>
            <a:r>
              <a:rPr lang="en-US" dirty="0"/>
              <a:t>40pt </a:t>
            </a:r>
            <a:r>
              <a:rPr lang="en-US" dirty="0" err="1"/>
              <a:t>IntelOne</a:t>
            </a:r>
            <a:r>
              <a:rPr lang="en-US" dirty="0"/>
              <a:t> Display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noAutofit/>
          </a:bodyPr>
          <a:lstStyle>
            <a:lvl1pPr marL="0" indent="0">
              <a:buNone/>
              <a:defRPr lang="en-US" sz="3200" b="0" i="0" u="none" strike="noStrike" cap="none" spc="0" baseline="0" dirty="0">
                <a:solidFill>
                  <a:schemeClr val="accent1"/>
                </a:solidFill>
                <a:uFillTx/>
                <a:latin typeface="IntelOne Text Medium" panose="020B0703020203020204" pitchFamily="34" charset="0"/>
                <a:ea typeface="Intel Clear" panose="020B0604020203020204" pitchFamily="34" charset="0"/>
                <a:cs typeface="Intel Clear" panose="020B0604020203020204" pitchFamily="34" charset="0"/>
                <a:sym typeface="Helvetica"/>
              </a:defRPr>
            </a:lvl1pPr>
            <a:lvl2pPr marL="228600" indent="0">
              <a:buNone/>
              <a:defRPr/>
            </a:lvl2pPr>
          </a:lstStyle>
          <a:p>
            <a:pPr marL="0" marR="0" lvl="0" indent="0" algn="l" defTabSz="609600" latinLnBrk="0">
              <a:lnSpc>
                <a:spcPct val="100000"/>
              </a:lnSpc>
              <a:spcBef>
                <a:spcPts val="1200"/>
              </a:spcBef>
              <a:spcAft>
                <a:spcPts val="0"/>
              </a:spcAft>
              <a:buClrTx/>
              <a:buSzTx/>
              <a:buFont typeface="Wingdings" pitchFamily="2" charset="2"/>
              <a:buNone/>
              <a:tabLst/>
            </a:pPr>
            <a:r>
              <a:rPr lang="en-US" dirty="0"/>
              <a:t>Click to edit Master text styles</a:t>
            </a:r>
          </a:p>
        </p:txBody>
      </p:sp>
    </p:spTree>
    <p:extLst>
      <p:ext uri="{BB962C8B-B14F-4D97-AF65-F5344CB8AC3E}">
        <p14:creationId xmlns:p14="http://schemas.microsoft.com/office/powerpoint/2010/main" val="2942230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lang="en-US" sz="4000" b="0" i="0" u="none" strike="noStrike" cap="none" spc="0" baseline="0" dirty="0">
                <a:solidFill>
                  <a:srgbClr val="525252"/>
                </a:solidFill>
                <a:uFillTx/>
                <a:latin typeface="+mj-lt"/>
                <a:ea typeface="Intel Clear Light" panose="020B0404020203020204" pitchFamily="34" charset="0"/>
                <a:cs typeface="Intel Clear Light" panose="020B0404020203020204" pitchFamily="34" charset="0"/>
                <a:sym typeface="Helvetica"/>
              </a:defRPr>
            </a:lvl1pPr>
          </a:lstStyle>
          <a:p>
            <a:r>
              <a:rPr lang="en-US" dirty="0"/>
              <a:t>40pt </a:t>
            </a:r>
            <a:r>
              <a:rPr lang="en-US" dirty="0" err="1"/>
              <a:t>IntelOne</a:t>
            </a:r>
            <a:r>
              <a:rPr lang="en-US" dirty="0"/>
              <a:t> Display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35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lang="en-US" sz="4000" b="0" i="0" u="none" strike="noStrike" cap="none" spc="0" baseline="0" dirty="0">
                <a:solidFill>
                  <a:srgbClr val="525252"/>
                </a:solidFill>
                <a:uFillTx/>
                <a:latin typeface="+mj-lt"/>
                <a:ea typeface="Intel Clear Light" panose="020B0404020203020204" pitchFamily="34" charset="0"/>
                <a:cs typeface="Intel Clear Light" panose="020B0404020203020204" pitchFamily="34" charset="0"/>
                <a:sym typeface="Helvetica"/>
              </a:defRPr>
            </a:lvl1pPr>
          </a:lstStyle>
          <a:p>
            <a:r>
              <a:rPr lang="en-US" dirty="0"/>
              <a:t>40pt </a:t>
            </a:r>
            <a:r>
              <a:rPr lang="en-US" dirty="0" err="1"/>
              <a:t>IntelOne</a:t>
            </a:r>
            <a:r>
              <a:rPr lang="en-US" dirty="0"/>
              <a:t> Display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bg2"/>
                </a:solidFill>
                <a:latin typeface="+mn-lt"/>
              </a:defRPr>
            </a:lvl1pPr>
          </a:lstStyle>
          <a:p>
            <a:r>
              <a:rPr lang="en-US"/>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bg2"/>
                </a:solidFill>
                <a:latin typeface="+mn-lt"/>
              </a:defRPr>
            </a:lvl1pPr>
          </a:lstStyle>
          <a:p>
            <a:r>
              <a:rPr lang="en-US"/>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endParaRPr lang="en-US"/>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endParaRPr lang="en-US"/>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noAutofit/>
          </a:bodyPr>
          <a:lstStyle>
            <a:lvl1pPr marL="0" indent="0">
              <a:buNone/>
              <a:defRPr lang="en-US" sz="2800" b="0" i="0" u="none" strike="noStrike" cap="none" spc="0" baseline="0" dirty="0">
                <a:solidFill>
                  <a:schemeClr val="accent1"/>
                </a:solidFill>
                <a:uFillTx/>
                <a:latin typeface="IntelOne Text Medium" panose="020B0703020203020204" pitchFamily="34" charset="0"/>
                <a:ea typeface="Intel Clear" panose="020B0604020203020204" pitchFamily="34" charset="0"/>
                <a:cs typeface="Intel Clear" panose="020B0604020203020204" pitchFamily="34" charset="0"/>
                <a:sym typeface="Helvetica"/>
              </a:defRPr>
            </a:lvl1pPr>
            <a:lvl2pPr marL="228600" indent="0">
              <a:buNone/>
              <a:defRPr/>
            </a:lvl2pPr>
          </a:lstStyle>
          <a:p>
            <a:pPr marL="0" marR="0" lvl="0" indent="0" algn="l" defTabSz="609600" latinLnBrk="0">
              <a:lnSpc>
                <a:spcPct val="100000"/>
              </a:lnSpc>
              <a:spcBef>
                <a:spcPts val="1200"/>
              </a:spcBef>
              <a:spcAft>
                <a:spcPts val="0"/>
              </a:spcAft>
              <a:buClrTx/>
              <a:buSzTx/>
              <a:buFont typeface="Wingdings" pitchFamily="2" charset="2"/>
              <a:buNone/>
              <a:tabLst/>
            </a:pPr>
            <a:r>
              <a:rPr lang="en-US" dirty="0"/>
              <a:t>Click to edit Master text styles</a:t>
            </a:r>
          </a:p>
        </p:txBody>
      </p:sp>
    </p:spTree>
    <p:extLst>
      <p:ext uri="{BB962C8B-B14F-4D97-AF65-F5344CB8AC3E}">
        <p14:creationId xmlns:p14="http://schemas.microsoft.com/office/powerpoint/2010/main" val="359046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endParaRPr lang="en-US"/>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47107" cy="945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lang="en-US" sz="4000" b="0" i="0" u="none" strike="noStrike" cap="none" spc="0" baseline="0" dirty="0">
                <a:solidFill>
                  <a:srgbClr val="525252"/>
                </a:solidFill>
                <a:uFillTx/>
                <a:latin typeface="+mj-lt"/>
                <a:ea typeface="Intel Clear Light" panose="020B0404020203020204" pitchFamily="34" charset="0"/>
                <a:cs typeface="Intel Clear Light" panose="020B0404020203020204" pitchFamily="34" charset="0"/>
                <a:sym typeface="Helvetica"/>
              </a:defRPr>
            </a:lvl1pPr>
          </a:lstStyle>
          <a:p>
            <a:r>
              <a:rPr lang="en-US" dirty="0"/>
              <a:t>40pt </a:t>
            </a:r>
            <a:r>
              <a:rPr lang="en-US" dirty="0" err="1"/>
              <a:t>IntelOne</a:t>
            </a:r>
            <a:r>
              <a:rPr lang="en-US" dirty="0"/>
              <a:t> Display Light Text Goes Here</a:t>
            </a:r>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noAutofit/>
          </a:bodyPr>
          <a:lstStyle>
            <a:lvl1pPr marL="0" indent="0">
              <a:buNone/>
              <a:defRPr lang="en-US" sz="2800" b="0" i="0" u="none" strike="noStrike" cap="none" spc="0" baseline="0" dirty="0">
                <a:solidFill>
                  <a:schemeClr val="accent1"/>
                </a:solidFill>
                <a:uFillTx/>
                <a:latin typeface="IntelOne Text Medium" panose="020B0703020203020204" pitchFamily="34" charset="0"/>
                <a:ea typeface="Intel Clear" panose="020B0604020203020204" pitchFamily="34" charset="0"/>
                <a:cs typeface="Intel Clear" panose="020B0604020203020204" pitchFamily="34" charset="0"/>
                <a:sym typeface="Helvetica"/>
              </a:defRPr>
            </a:lvl1pPr>
            <a:lvl2pPr marL="228600" indent="0">
              <a:buNone/>
              <a:defRPr/>
            </a:lvl2pPr>
          </a:lstStyle>
          <a:p>
            <a:pPr marL="0" marR="0" lvl="0" indent="0" algn="l" defTabSz="609600" latinLnBrk="0">
              <a:lnSpc>
                <a:spcPct val="100000"/>
              </a:lnSpc>
              <a:spcBef>
                <a:spcPts val="1200"/>
              </a:spcBef>
              <a:spcAft>
                <a:spcPts val="0"/>
              </a:spcAft>
              <a:buClrTx/>
              <a:buSzTx/>
              <a:buFont typeface="Wingdings" pitchFamily="2" charset="2"/>
              <a:buNone/>
              <a:tabLst/>
            </a:pPr>
            <a:r>
              <a:rPr lang="en-US" dirty="0"/>
              <a:t>Click to edit Master text styles</a:t>
            </a:r>
          </a:p>
        </p:txBody>
      </p:sp>
    </p:spTree>
    <p:extLst>
      <p:ext uri="{BB962C8B-B14F-4D97-AF65-F5344CB8AC3E}">
        <p14:creationId xmlns:p14="http://schemas.microsoft.com/office/powerpoint/2010/main" val="878970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endParaRPr lang="en-US"/>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chemeClr val="tx2"/>
                </a:solidFill>
                <a:latin typeface="+mj-lt"/>
              </a:defRPr>
            </a:lvl1pPr>
          </a:lstStyle>
          <a:p>
            <a:r>
              <a:rPr lang="en-US"/>
              <a:t>Full page Image, Delete Title if Necessary</a:t>
            </a:r>
          </a:p>
        </p:txBody>
      </p:sp>
    </p:spTree>
    <p:extLst>
      <p:ext uri="{BB962C8B-B14F-4D97-AF65-F5344CB8AC3E}">
        <p14:creationId xmlns:p14="http://schemas.microsoft.com/office/powerpoint/2010/main" val="173154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609600" latinLnBrk="0">
              <a:lnSpc>
                <a:spcPct val="90000"/>
              </a:lnSpc>
              <a:spcBef>
                <a:spcPts val="0"/>
              </a:spcBef>
              <a:spcAft>
                <a:spcPts val="0"/>
              </a:spcAft>
              <a:buClrTx/>
              <a:buSzTx/>
              <a:buFontTx/>
              <a:buNone/>
              <a:tabLst/>
              <a:defRPr lang="en-US" sz="4000" b="0" i="0" u="none" strike="noStrike" cap="none" spc="0" baseline="0" dirty="0">
                <a:solidFill>
                  <a:srgbClr val="525252"/>
                </a:solidFill>
                <a:uFillTx/>
                <a:latin typeface="+mj-lt"/>
                <a:ea typeface="Intel Clear Light" panose="020B0404020203020204" pitchFamily="34" charset="0"/>
                <a:cs typeface="Intel Clear Light" panose="020B0404020203020204" pitchFamily="34" charset="0"/>
                <a:sym typeface="Helvetica"/>
              </a:defRPr>
            </a:lvl1pPr>
          </a:lstStyle>
          <a:p>
            <a:r>
              <a:rPr lang="en-US" dirty="0"/>
              <a:t>40pt </a:t>
            </a:r>
            <a:r>
              <a:rPr lang="en-US" dirty="0" err="1"/>
              <a:t>IntelOne</a:t>
            </a:r>
            <a:r>
              <a:rPr lang="en-US" dirty="0"/>
              <a:t> Display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accent1"/>
                </a:solidFill>
                <a:latin typeface="+mj-lt"/>
              </a:defRPr>
            </a:lvl1pPr>
          </a:lstStyle>
          <a:p>
            <a:pPr lvl="0"/>
            <a:endParaRPr lang="en-US"/>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normAutofit/>
          </a:bodyPr>
          <a:lstStyle>
            <a:lvl1pPr marL="0" indent="0">
              <a:buNone/>
              <a:defRPr lang="en-US" sz="2800" b="0" i="0" u="none" strike="noStrike" cap="none" spc="0" baseline="0" dirty="0">
                <a:solidFill>
                  <a:schemeClr val="accent1"/>
                </a:solidFill>
                <a:uFillTx/>
                <a:latin typeface="IntelOne Text Medium" panose="020B0703020203020204" pitchFamily="34" charset="0"/>
                <a:ea typeface="Intel Clear" panose="020B0604020203020204" pitchFamily="34" charset="0"/>
                <a:cs typeface="Intel Clear" panose="020B0604020203020204" pitchFamily="34" charset="0"/>
                <a:sym typeface="Helvetica"/>
              </a:defRPr>
            </a:lvl1pPr>
            <a:lvl2pPr marL="228600" indent="0">
              <a:buNone/>
              <a:defRPr/>
            </a:lvl2pPr>
          </a:lstStyle>
          <a:p>
            <a:pPr marL="0" marR="0" lvl="0" indent="0" algn="l" defTabSz="609600" latinLnBrk="0">
              <a:lnSpc>
                <a:spcPct val="100000"/>
              </a:lnSpc>
              <a:spcBef>
                <a:spcPts val="1200"/>
              </a:spcBef>
              <a:spcAft>
                <a:spcPts val="0"/>
              </a:spcAft>
              <a:buClrTx/>
              <a:buSzTx/>
              <a:buFont typeface="Wingdings" pitchFamily="2" charset="2"/>
              <a:buNone/>
              <a:tabLst/>
            </a:pPr>
            <a:r>
              <a:rPr lang="en-US" dirty="0"/>
              <a:t>Click to edit Master text styles</a:t>
            </a:r>
          </a:p>
        </p:txBody>
      </p:sp>
    </p:spTree>
    <p:extLst>
      <p:ext uri="{BB962C8B-B14F-4D97-AF65-F5344CB8AC3E}">
        <p14:creationId xmlns:p14="http://schemas.microsoft.com/office/powerpoint/2010/main" val="424592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userDrawn="1"/>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1EFAB719-B3C2-4520-AFF9-4A06F169DB2B}"/>
              </a:ext>
            </a:extLst>
          </p:cNvPr>
          <p:cNvSpPr/>
          <p:nvPr userDrawn="1"/>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latin typeface="+mn-lt"/>
              </a:defRPr>
            </a:lvl1pPr>
            <a:lvl2pPr>
              <a:defRPr>
                <a:solidFill>
                  <a:schemeClr val="bg2"/>
                </a:solidFill>
                <a:latin typeface="+mn-lt"/>
              </a:defRPr>
            </a:lvl2pPr>
            <a:lvl3pPr>
              <a:defRPr>
                <a:solidFill>
                  <a:schemeClr val="bg2"/>
                </a:solidFill>
                <a:latin typeface="+mn-lt"/>
              </a:defRPr>
            </a:lvl3pPr>
            <a:lvl4pPr>
              <a:defRPr>
                <a:solidFill>
                  <a:schemeClr val="bg2"/>
                </a:solidFill>
                <a:latin typeface="+mn-lt"/>
              </a:defRPr>
            </a:lvl4pPr>
            <a:lvl5pPr>
              <a:defRPr>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2"/>
                </a:solidFill>
                <a:latin typeface="+mj-lt"/>
              </a:defRPr>
            </a:lvl1pPr>
          </a:lstStyle>
          <a:p>
            <a:r>
              <a:rPr lang="en-US"/>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j-lt"/>
              </a:defRPr>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62200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_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3938E0-FC3C-8C0C-5823-5419EFF02E23}"/>
              </a:ext>
            </a:extLst>
          </p:cNvPr>
          <p:cNvSpPr/>
          <p:nvPr userDrawn="1"/>
        </p:nvSpPr>
        <p:spPr>
          <a:xfrm>
            <a:off x="5124450" y="6515100"/>
            <a:ext cx="1895475" cy="296733"/>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 name="Title Text">
            <a:extLst>
              <a:ext uri="{FF2B5EF4-FFF2-40B4-BE49-F238E27FC236}">
                <a16:creationId xmlns:a16="http://schemas.microsoft.com/office/drawing/2014/main" id="{985E18D1-9EC6-BEC7-331A-44C8433AE0B9}"/>
              </a:ext>
            </a:extLst>
          </p:cNvPr>
          <p:cNvSpPr txBox="1">
            <a:spLocks noGrp="1"/>
          </p:cNvSpPr>
          <p:nvPr>
            <p:ph type="title" hasCustomPrompt="1"/>
          </p:nvPr>
        </p:nvSpPr>
        <p:spPr>
          <a:xfrm>
            <a:off x="592916" y="571500"/>
            <a:ext cx="10972801" cy="49859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defRPr sz="3600"/>
            </a:lvl1pPr>
          </a:lstStyle>
          <a:p>
            <a:r>
              <a:rPr lang="en-US" dirty="0"/>
              <a:t>40pt </a:t>
            </a:r>
            <a:r>
              <a:rPr lang="en-US" dirty="0" err="1"/>
              <a:t>IntelOne</a:t>
            </a:r>
            <a:r>
              <a:rPr lang="en-US" dirty="0"/>
              <a:t> Display Light Text Goes Here</a:t>
            </a:r>
          </a:p>
        </p:txBody>
      </p:sp>
      <p:sp>
        <p:nvSpPr>
          <p:cNvPr id="2" name="TextBox 1" descr="Legal Disclaimers: Intel technologies may require enabled hardware, software or service activation. No product or component can be absolutely secure. Your costs and results may vary. © Intel Corporation. Intel, the Intel logo, and other Intel marks are trademarks of Intel Corporation or its subsidiaries. Other names and brands may be claimed as the property of others. Intel Statement on Product Usage: Intel is committed to respecting human rights and avoiding complicity in human rights abuses. See Intel's Global Human Rights Principles. Intel's products and software are intended only to be used in applications that do not cause or contribute to a violation of an internationally recognized human right. &#10;">
            <a:extLst>
              <a:ext uri="{FF2B5EF4-FFF2-40B4-BE49-F238E27FC236}">
                <a16:creationId xmlns:a16="http://schemas.microsoft.com/office/drawing/2014/main" id="{72BA9BE5-67E7-D2FF-36E8-1DF19AFF2424}"/>
              </a:ext>
            </a:extLst>
          </p:cNvPr>
          <p:cNvSpPr txBox="1"/>
          <p:nvPr userDrawn="1"/>
        </p:nvSpPr>
        <p:spPr>
          <a:xfrm>
            <a:off x="571501" y="6469379"/>
            <a:ext cx="10424160" cy="3424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chemeClr val="bg2"/>
                </a:solidFill>
                <a:effectLst/>
                <a:uLnTx/>
                <a:uFillTx/>
                <a:latin typeface="IntelOne Text" panose="020B0503020203020204" pitchFamily="34" charset="0"/>
                <a:ea typeface="Intel Clear Light" panose="020B0404020203020204" pitchFamily="34" charset="0"/>
                <a:cs typeface="Intel Clear Light" panose="020B0404020203020204" pitchFamily="34" charset="0"/>
              </a:rPr>
              <a:t>Legal Disclaimers: </a:t>
            </a:r>
            <a:r>
              <a:rPr kumimoji="0" lang="en-US" sz="700" b="0" i="0" u="none" strike="noStrike" kern="1200" cap="none" spc="0" normalizeH="0" baseline="0" noProof="0" dirty="0">
                <a:ln>
                  <a:noFill/>
                </a:ln>
                <a:solidFill>
                  <a:schemeClr val="bg2"/>
                </a:solidFill>
                <a:effectLst/>
                <a:uLnTx/>
                <a:uFillTx/>
                <a:latin typeface="IntelOne Text" panose="020B0503020203020204" pitchFamily="34" charset="0"/>
                <a:ea typeface="Intel Clear Light" panose="020B0404020203020204" pitchFamily="34" charset="0"/>
                <a:cs typeface="Intel Clear Light" panose="020B0404020203020204" pitchFamily="34" charset="0"/>
              </a:rPr>
              <a:t>Intel technologies may require enabled hardware, software or service activation. No product or component can be absolutely secure. Your costs and results may vary. Intel, the Intel logo, and other Intel marks are trademarks of Intel Corporation or its subsidiaries. Other names and brands may be claimed as the property of others. </a:t>
            </a:r>
            <a:r>
              <a:rPr kumimoji="0" lang="en-US" sz="700" b="1" i="0" u="none" strike="noStrike" kern="1200" cap="none" spc="0" normalizeH="0" baseline="0" noProof="0" dirty="0">
                <a:ln>
                  <a:noFill/>
                </a:ln>
                <a:solidFill>
                  <a:schemeClr val="bg2"/>
                </a:solidFill>
                <a:effectLst/>
                <a:uLnTx/>
                <a:uFillTx/>
                <a:latin typeface="IntelOne Text" panose="020B0503020203020204" pitchFamily="34" charset="0"/>
                <a:ea typeface="Intel Clear Light" panose="020B0404020203020204" pitchFamily="34" charset="0"/>
                <a:cs typeface="Intel Clear Light" panose="020B0404020203020204" pitchFamily="34" charset="0"/>
                <a:hlinkClick r:id="rId2">
                  <a:extLst>
                    <a:ext uri="{A12FA001-AC4F-418D-AE19-62706E023703}">
                      <ahyp:hlinkClr xmlns:ahyp="http://schemas.microsoft.com/office/drawing/2018/hyperlinkcolor" val="tx"/>
                    </a:ext>
                  </a:extLst>
                </a:hlinkClick>
              </a:rPr>
              <a:t>Intel Statement on Product Usage</a:t>
            </a:r>
            <a:r>
              <a:rPr kumimoji="0" lang="en-US" sz="700" b="1" i="0" u="none" strike="noStrike" kern="1200" cap="none" spc="0" normalizeH="0" baseline="0" noProof="0" dirty="0">
                <a:ln>
                  <a:noFill/>
                </a:ln>
                <a:solidFill>
                  <a:schemeClr val="bg2"/>
                </a:solidFill>
                <a:effectLst/>
                <a:uLnTx/>
                <a:uFillTx/>
                <a:latin typeface="IntelOne Text" panose="020B0503020203020204" pitchFamily="34" charset="0"/>
                <a:ea typeface="Intel Clear Light" panose="020B0404020203020204" pitchFamily="34" charset="0"/>
                <a:cs typeface="Intel Clear Light" panose="020B0404020203020204" pitchFamily="34" charset="0"/>
              </a:rPr>
              <a:t>: </a:t>
            </a:r>
            <a:r>
              <a:rPr kumimoji="0" lang="en-US" sz="700" b="0" i="0" u="none" strike="noStrike" kern="1200" cap="none" spc="0" normalizeH="0" baseline="0" noProof="0" dirty="0">
                <a:ln>
                  <a:noFill/>
                </a:ln>
                <a:solidFill>
                  <a:schemeClr val="bg2"/>
                </a:solidFill>
                <a:effectLst/>
                <a:uLnTx/>
                <a:uFillTx/>
                <a:latin typeface="IntelOne Text" panose="020B0503020203020204" pitchFamily="34" charset="0"/>
                <a:ea typeface="Intel Clear Light" panose="020B0404020203020204" pitchFamily="34" charset="0"/>
                <a:cs typeface="Intel Clear Light" panose="020B0404020203020204" pitchFamily="34" charset="0"/>
              </a:rPr>
              <a:t>Intel is committed to respecting human rights and avoiding complicity in human rights abuses. See Intel's</a:t>
            </a:r>
            <a:r>
              <a:rPr kumimoji="0" lang="en-US" sz="700" b="0" i="0" u="none" strike="noStrike" kern="1200" cap="none" spc="0" normalizeH="0" baseline="0" noProof="0" dirty="0">
                <a:ln>
                  <a:noFill/>
                </a:ln>
                <a:solidFill>
                  <a:schemeClr val="bg2"/>
                </a:solidFill>
                <a:effectLst/>
                <a:uLnTx/>
                <a:uFillTx/>
                <a:latin typeface="IntelOne Text" panose="020B0503020203020204" pitchFamily="34" charset="0"/>
              </a:rPr>
              <a:t> </a:t>
            </a:r>
            <a:r>
              <a:rPr kumimoji="0" lang="en-US" sz="700" b="0" i="0" u="none" strike="noStrike" kern="1200" cap="none" spc="0" normalizeH="0" baseline="0" noProof="0" dirty="0">
                <a:ln>
                  <a:noFill/>
                </a:ln>
                <a:solidFill>
                  <a:schemeClr val="accent1"/>
                </a:solidFill>
                <a:effectLst/>
                <a:uLnTx/>
                <a:uFillTx/>
                <a:latin typeface="IntelOne Text" panose="020B0503020203020204" pitchFamily="34" charset="0"/>
                <a:hlinkClick r:id="rId2">
                  <a:extLst>
                    <a:ext uri="{A12FA001-AC4F-418D-AE19-62706E023703}">
                      <ahyp:hlinkClr xmlns:ahyp="http://schemas.microsoft.com/office/drawing/2018/hyperlinkcolor" val="tx"/>
                    </a:ext>
                  </a:extLst>
                </a:hlinkClick>
              </a:rPr>
              <a:t>Global Human Rights Principles</a:t>
            </a:r>
            <a:r>
              <a:rPr kumimoji="0" lang="en-US" sz="700" b="0" i="0" u="none" strike="noStrike" kern="1200" cap="none" spc="0" normalizeH="0" baseline="0" noProof="0" dirty="0">
                <a:ln>
                  <a:noFill/>
                </a:ln>
                <a:solidFill>
                  <a:schemeClr val="bg2"/>
                </a:solidFill>
                <a:effectLst/>
                <a:uLnTx/>
                <a:uFillTx/>
                <a:latin typeface="IntelOne Text" panose="020B0503020203020204" pitchFamily="34" charset="0"/>
              </a:rPr>
              <a:t>. </a:t>
            </a:r>
            <a:r>
              <a:rPr kumimoji="0" lang="en-US" sz="700" b="0" i="0" u="none" strike="noStrike" kern="1200" cap="none" spc="0" normalizeH="0" baseline="0" noProof="0" dirty="0">
                <a:ln>
                  <a:noFill/>
                </a:ln>
                <a:solidFill>
                  <a:schemeClr val="bg2"/>
                </a:solidFill>
                <a:effectLst/>
                <a:uLnTx/>
                <a:uFillTx/>
                <a:latin typeface="IntelOne Text" panose="020B0503020203020204" pitchFamily="34" charset="0"/>
                <a:ea typeface="Intel Clear Light" panose="020B0404020203020204" pitchFamily="34" charset="0"/>
                <a:cs typeface="Intel Clear Light" panose="020B0404020203020204" pitchFamily="34" charset="0"/>
              </a:rPr>
              <a:t>Intel's products and software are intended only to be used in applications that do not cause or contribute to a violation of an internationally recognized human right. </a:t>
            </a:r>
          </a:p>
        </p:txBody>
      </p:sp>
    </p:spTree>
    <p:extLst>
      <p:ext uri="{BB962C8B-B14F-4D97-AF65-F5344CB8AC3E}">
        <p14:creationId xmlns:p14="http://schemas.microsoft.com/office/powerpoint/2010/main" val="160319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Break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6CA39C9-EAE4-4511-9CE8-BB4D4B47FC0C}"/>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rgbClr val="525252"/>
                </a:solidFill>
                <a:latin typeface="+mj-lt"/>
              </a:defRPr>
            </a:lvl1pPr>
          </a:lstStyle>
          <a:p>
            <a:r>
              <a:rPr lang="en-US"/>
              <a:t>Section Break Text Goes Here</a:t>
            </a:r>
          </a:p>
        </p:txBody>
      </p:sp>
      <p:sp>
        <p:nvSpPr>
          <p:cNvPr id="8" name="Text Placeholder 3">
            <a:extLst>
              <a:ext uri="{FF2B5EF4-FFF2-40B4-BE49-F238E27FC236}">
                <a16:creationId xmlns:a16="http://schemas.microsoft.com/office/drawing/2014/main" id="{4B923F7B-306D-4D7E-9DB3-5B163B8D53FC}"/>
              </a:ext>
            </a:extLst>
          </p:cNvPr>
          <p:cNvSpPr>
            <a:spLocks noGrp="1"/>
          </p:cNvSpPr>
          <p:nvPr>
            <p:ph type="body" sz="quarter" idx="29"/>
          </p:nvPr>
        </p:nvSpPr>
        <p:spPr>
          <a:xfrm>
            <a:off x="571500" y="3939750"/>
            <a:ext cx="11022013" cy="438150"/>
          </a:xfrm>
        </p:spPr>
        <p:txBody>
          <a:bodyPr>
            <a:normAutofit/>
          </a:bodyPr>
          <a:lstStyle>
            <a:lvl1pPr marL="0" indent="0">
              <a:buNone/>
              <a:defRPr lang="en-US" sz="2800" b="0" i="0" u="none" strike="noStrike" cap="none" spc="0" baseline="0" dirty="0">
                <a:solidFill>
                  <a:schemeClr val="accent1"/>
                </a:solidFill>
                <a:uFillTx/>
                <a:latin typeface="IntelOne Text Medium" panose="020B0703020203020204" pitchFamily="34" charset="0"/>
                <a:ea typeface="Intel Clear" panose="020B0604020203020204" pitchFamily="34" charset="0"/>
                <a:cs typeface="Intel Clear" panose="020B0604020203020204" pitchFamily="34" charset="0"/>
                <a:sym typeface="Helvetica"/>
              </a:defRPr>
            </a:lvl1pPr>
            <a:lvl2pPr marL="228600" indent="0">
              <a:buNone/>
              <a:defRPr/>
            </a:lvl2pPr>
          </a:lstStyle>
          <a:p>
            <a:pPr marL="0" marR="0" lvl="0" indent="0" algn="l" defTabSz="609600" latinLnBrk="0">
              <a:lnSpc>
                <a:spcPct val="100000"/>
              </a:lnSpc>
              <a:spcBef>
                <a:spcPts val="1200"/>
              </a:spcBef>
              <a:spcAft>
                <a:spcPts val="0"/>
              </a:spcAft>
              <a:buClrTx/>
              <a:buSzTx/>
              <a:buFont typeface="Wingdings" pitchFamily="2" charset="2"/>
              <a:buNone/>
              <a:tabLst/>
            </a:pPr>
            <a:r>
              <a:rPr lang="en-US" dirty="0"/>
              <a:t>Click to edit Master text styles</a:t>
            </a:r>
          </a:p>
        </p:txBody>
      </p:sp>
    </p:spTree>
    <p:extLst>
      <p:ext uri="{BB962C8B-B14F-4D97-AF65-F5344CB8AC3E}">
        <p14:creationId xmlns:p14="http://schemas.microsoft.com/office/powerpoint/2010/main" val="142637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Sub White">
    <p:spTree>
      <p:nvGrpSpPr>
        <p:cNvPr id="1" name=""/>
        <p:cNvGrpSpPr/>
        <p:nvPr/>
      </p:nvGrpSpPr>
      <p:grpSpPr>
        <a:xfrm>
          <a:off x="0" y="0"/>
          <a:ext cx="0" cy="0"/>
          <a:chOff x="0" y="0"/>
          <a:chExt cx="0" cy="0"/>
        </a:xfrm>
      </p:grpSpPr>
      <p:graphicFrame>
        <p:nvGraphicFramePr>
          <p:cNvPr id="13" name="Chart 5">
            <a:extLst>
              <a:ext uri="{FF2B5EF4-FFF2-40B4-BE49-F238E27FC236}">
                <a16:creationId xmlns:a16="http://schemas.microsoft.com/office/drawing/2014/main" id="{F0529FEA-BEC4-644C-94EE-601D5BED26F3}"/>
              </a:ext>
            </a:extLst>
          </p:cNvPr>
          <p:cNvGraphicFramePr/>
          <p:nvPr userDrawn="1"/>
        </p:nvGraphicFramePr>
        <p:xfrm>
          <a:off x="7201593" y="1799047"/>
          <a:ext cx="3472287" cy="4025676"/>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algn="ctr">
              <a:defRPr sz="4800">
                <a:solidFill>
                  <a:schemeClr val="accent1"/>
                </a:solidFill>
                <a:latin typeface="+mj-lt"/>
              </a:defRPr>
            </a:lvl1pPr>
          </a:lstStyle>
          <a:p>
            <a:r>
              <a:rPr lang="en-US" dirty="0"/>
              <a:t>48pt </a:t>
            </a:r>
            <a:r>
              <a:rPr lang="en-US" dirty="0" err="1"/>
              <a:t>IntelOne</a:t>
            </a:r>
            <a:r>
              <a:rPr lang="en-US" dirty="0"/>
              <a:t> Display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userDrawn="1"/>
        </p:nvSpPr>
        <p:spPr>
          <a:xfrm>
            <a:off x="0" y="0"/>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userDrawn="1"/>
        </p:nvSpPr>
        <p:spPr>
          <a:xfrm rot="5400000">
            <a:off x="-2978450"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52015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White">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23BFF9-6888-8668-C17C-34FECAA27819}"/>
              </a:ext>
            </a:extLst>
          </p:cNvPr>
          <p:cNvGrpSpPr/>
          <p:nvPr userDrawn="1"/>
        </p:nvGrpSpPr>
        <p:grpSpPr>
          <a:xfrm>
            <a:off x="3957189" y="2347384"/>
            <a:ext cx="4275446" cy="1652163"/>
            <a:chOff x="3957189" y="2347384"/>
            <a:chExt cx="4275446" cy="1652163"/>
          </a:xfrm>
        </p:grpSpPr>
        <p:sp>
          <p:nvSpPr>
            <p:cNvPr id="11" name="Free-form: Shape 10">
              <a:extLst>
                <a:ext uri="{FF2B5EF4-FFF2-40B4-BE49-F238E27FC236}">
                  <a16:creationId xmlns:a16="http://schemas.microsoft.com/office/drawing/2014/main" id="{F2898DF1-C7AF-746A-5E2C-ACE4D67F1886}"/>
                </a:ext>
              </a:extLst>
            </p:cNvPr>
            <p:cNvSpPr/>
            <p:nvPr/>
          </p:nvSpPr>
          <p:spPr>
            <a:xfrm>
              <a:off x="3957189" y="2369831"/>
              <a:ext cx="299071" cy="308658"/>
            </a:xfrm>
            <a:custGeom>
              <a:avLst/>
              <a:gdLst>
                <a:gd name="connsiteX0" fmla="*/ 0 w 299071"/>
                <a:gd name="connsiteY0" fmla="*/ 0 h 308658"/>
                <a:gd name="connsiteX1" fmla="*/ 299071 w 299071"/>
                <a:gd name="connsiteY1" fmla="*/ 0 h 308658"/>
                <a:gd name="connsiteX2" fmla="*/ 299071 w 299071"/>
                <a:gd name="connsiteY2" fmla="*/ 308658 h 308658"/>
                <a:gd name="connsiteX3" fmla="*/ 0 w 299071"/>
                <a:gd name="connsiteY3" fmla="*/ 308658 h 308658"/>
              </a:gdLst>
              <a:ahLst/>
              <a:cxnLst>
                <a:cxn ang="0">
                  <a:pos x="connsiteX0" y="connsiteY0"/>
                </a:cxn>
                <a:cxn ang="0">
                  <a:pos x="connsiteX1" y="connsiteY1"/>
                </a:cxn>
                <a:cxn ang="0">
                  <a:pos x="connsiteX2" y="connsiteY2"/>
                </a:cxn>
                <a:cxn ang="0">
                  <a:pos x="connsiteX3" y="connsiteY3"/>
                </a:cxn>
              </a:cxnLst>
              <a:rect l="l" t="t" r="r" b="b"/>
              <a:pathLst>
                <a:path w="299071" h="308658">
                  <a:moveTo>
                    <a:pt x="0" y="0"/>
                  </a:moveTo>
                  <a:lnTo>
                    <a:pt x="299071" y="0"/>
                  </a:lnTo>
                  <a:lnTo>
                    <a:pt x="299071" y="308658"/>
                  </a:lnTo>
                  <a:lnTo>
                    <a:pt x="0" y="308658"/>
                  </a:lnTo>
                  <a:close/>
                </a:path>
              </a:pathLst>
            </a:custGeom>
            <a:solidFill>
              <a:schemeClr val="accent2"/>
            </a:solidFill>
            <a:ln w="36243"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8CA1B1-123C-4B98-E51F-8C5B364779BA}"/>
                </a:ext>
              </a:extLst>
            </p:cNvPr>
            <p:cNvSpPr/>
            <p:nvPr/>
          </p:nvSpPr>
          <p:spPr>
            <a:xfrm>
              <a:off x="3965164" y="2347384"/>
              <a:ext cx="3787507" cy="1652163"/>
            </a:xfrm>
            <a:custGeom>
              <a:avLst/>
              <a:gdLst>
                <a:gd name="connsiteX0" fmla="*/ 283483 w 3787507"/>
                <a:gd name="connsiteY0" fmla="*/ 518172 h 1652163"/>
                <a:gd name="connsiteX1" fmla="*/ 0 w 3787507"/>
                <a:gd name="connsiteY1" fmla="*/ 518172 h 1652163"/>
                <a:gd name="connsiteX2" fmla="*/ 0 w 3787507"/>
                <a:gd name="connsiteY2" fmla="*/ 1628967 h 1652163"/>
                <a:gd name="connsiteX3" fmla="*/ 283483 w 3787507"/>
                <a:gd name="connsiteY3" fmla="*/ 1628967 h 1652163"/>
                <a:gd name="connsiteX4" fmla="*/ 283483 w 3787507"/>
                <a:gd name="connsiteY4" fmla="*/ 518172 h 1652163"/>
                <a:gd name="connsiteX5" fmla="*/ 2162737 w 3787507"/>
                <a:gd name="connsiteY5" fmla="*/ 1640191 h 1652163"/>
                <a:gd name="connsiteX6" fmla="*/ 2162737 w 3787507"/>
                <a:gd name="connsiteY6" fmla="*/ 1367824 h 1652163"/>
                <a:gd name="connsiteX7" fmla="*/ 2060146 w 3787507"/>
                <a:gd name="connsiteY7" fmla="*/ 1361089 h 1652163"/>
                <a:gd name="connsiteX8" fmla="*/ 1993444 w 3787507"/>
                <a:gd name="connsiteY8" fmla="*/ 1330785 h 1652163"/>
                <a:gd name="connsiteX9" fmla="*/ 1964081 w 3787507"/>
                <a:gd name="connsiteY9" fmla="*/ 1264563 h 1652163"/>
                <a:gd name="connsiteX10" fmla="*/ 1957556 w 3787507"/>
                <a:gd name="connsiteY10" fmla="*/ 1157188 h 1652163"/>
                <a:gd name="connsiteX11" fmla="*/ 1957556 w 3787507"/>
                <a:gd name="connsiteY11" fmla="*/ 768465 h 1652163"/>
                <a:gd name="connsiteX12" fmla="*/ 2162737 w 3787507"/>
                <a:gd name="connsiteY12" fmla="*/ 768465 h 1652163"/>
                <a:gd name="connsiteX13" fmla="*/ 2162737 w 3787507"/>
                <a:gd name="connsiteY13" fmla="*/ 518172 h 1652163"/>
                <a:gd name="connsiteX14" fmla="*/ 1957556 w 3787507"/>
                <a:gd name="connsiteY14" fmla="*/ 518172 h 1652163"/>
                <a:gd name="connsiteX15" fmla="*/ 1957556 w 3787507"/>
                <a:gd name="connsiteY15" fmla="*/ 85676 h 1652163"/>
                <a:gd name="connsiteX16" fmla="*/ 1674073 w 3787507"/>
                <a:gd name="connsiteY16" fmla="*/ 85676 h 1652163"/>
                <a:gd name="connsiteX17" fmla="*/ 1674073 w 3787507"/>
                <a:gd name="connsiteY17" fmla="*/ 1159432 h 1652163"/>
                <a:gd name="connsiteX18" fmla="*/ 1696911 w 3787507"/>
                <a:gd name="connsiteY18" fmla="*/ 1388401 h 1652163"/>
                <a:gd name="connsiteX19" fmla="*/ 1772313 w 3787507"/>
                <a:gd name="connsiteY19" fmla="*/ 1535808 h 1652163"/>
                <a:gd name="connsiteX20" fmla="*/ 1910792 w 3787507"/>
                <a:gd name="connsiteY20" fmla="*/ 1615872 h 1652163"/>
                <a:gd name="connsiteX21" fmla="*/ 2127211 w 3787507"/>
                <a:gd name="connsiteY21" fmla="*/ 1640565 h 1652163"/>
                <a:gd name="connsiteX22" fmla="*/ 2162737 w 3787507"/>
                <a:gd name="connsiteY22" fmla="*/ 1640565 h 1652163"/>
                <a:gd name="connsiteX23" fmla="*/ 3787508 w 3787507"/>
                <a:gd name="connsiteY23" fmla="*/ 0 h 1652163"/>
                <a:gd name="connsiteX24" fmla="*/ 3504025 w 3787507"/>
                <a:gd name="connsiteY24" fmla="*/ 0 h 1652163"/>
                <a:gd name="connsiteX25" fmla="*/ 3504025 w 3787507"/>
                <a:gd name="connsiteY25" fmla="*/ 1628967 h 1652163"/>
                <a:gd name="connsiteX26" fmla="*/ 3787508 w 3787507"/>
                <a:gd name="connsiteY26" fmla="*/ 1628967 h 1652163"/>
                <a:gd name="connsiteX27" fmla="*/ 3787508 w 3787507"/>
                <a:gd name="connsiteY27" fmla="*/ 0 h 1652163"/>
                <a:gd name="connsiteX28" fmla="*/ 1400377 w 3787507"/>
                <a:gd name="connsiteY28" fmla="*/ 627792 h 1652163"/>
                <a:gd name="connsiteX29" fmla="*/ 1070493 w 3787507"/>
                <a:gd name="connsiteY29" fmla="*/ 495724 h 1652163"/>
                <a:gd name="connsiteX30" fmla="*/ 884525 w 3787507"/>
                <a:gd name="connsiteY30" fmla="*/ 538375 h 1652163"/>
                <a:gd name="connsiteX31" fmla="*/ 743509 w 3787507"/>
                <a:gd name="connsiteY31" fmla="*/ 656974 h 1652163"/>
                <a:gd name="connsiteX32" fmla="*/ 727921 w 3787507"/>
                <a:gd name="connsiteY32" fmla="*/ 677552 h 1652163"/>
                <a:gd name="connsiteX33" fmla="*/ 727921 w 3787507"/>
                <a:gd name="connsiteY33" fmla="*/ 659219 h 1652163"/>
                <a:gd name="connsiteX34" fmla="*/ 727921 w 3787507"/>
                <a:gd name="connsiteY34" fmla="*/ 518546 h 1652163"/>
                <a:gd name="connsiteX35" fmla="*/ 448788 w 3787507"/>
                <a:gd name="connsiteY35" fmla="*/ 518546 h 1652163"/>
                <a:gd name="connsiteX36" fmla="*/ 448788 w 3787507"/>
                <a:gd name="connsiteY36" fmla="*/ 1629341 h 1652163"/>
                <a:gd name="connsiteX37" fmla="*/ 730458 w 3787507"/>
                <a:gd name="connsiteY37" fmla="*/ 1629341 h 1652163"/>
                <a:gd name="connsiteX38" fmla="*/ 730458 w 3787507"/>
                <a:gd name="connsiteY38" fmla="*/ 1037466 h 1652163"/>
                <a:gd name="connsiteX39" fmla="*/ 730821 w 3787507"/>
                <a:gd name="connsiteY39" fmla="*/ 1078620 h 1652163"/>
                <a:gd name="connsiteX40" fmla="*/ 731183 w 3787507"/>
                <a:gd name="connsiteY40" fmla="*/ 1058791 h 1652163"/>
                <a:gd name="connsiteX41" fmla="*/ 805861 w 3787507"/>
                <a:gd name="connsiteY41" fmla="*/ 828326 h 1652163"/>
                <a:gd name="connsiteX42" fmla="*/ 985666 w 3787507"/>
                <a:gd name="connsiteY42" fmla="*/ 749385 h 1652163"/>
                <a:gd name="connsiteX43" fmla="*/ 1171271 w 3787507"/>
                <a:gd name="connsiteY43" fmla="*/ 826456 h 1652163"/>
                <a:gd name="connsiteX44" fmla="*/ 1232898 w 3787507"/>
                <a:gd name="connsiteY44" fmla="*/ 1039336 h 1652163"/>
                <a:gd name="connsiteX45" fmla="*/ 1232898 w 3787507"/>
                <a:gd name="connsiteY45" fmla="*/ 1039336 h 1652163"/>
                <a:gd name="connsiteX46" fmla="*/ 1232898 w 3787507"/>
                <a:gd name="connsiteY46" fmla="*/ 1041581 h 1652163"/>
                <a:gd name="connsiteX47" fmla="*/ 1232898 w 3787507"/>
                <a:gd name="connsiteY47" fmla="*/ 1041955 h 1652163"/>
                <a:gd name="connsiteX48" fmla="*/ 1232898 w 3787507"/>
                <a:gd name="connsiteY48" fmla="*/ 1629341 h 1652163"/>
                <a:gd name="connsiteX49" fmla="*/ 1518918 w 3787507"/>
                <a:gd name="connsiteY49" fmla="*/ 1629341 h 1652163"/>
                <a:gd name="connsiteX50" fmla="*/ 1518918 w 3787507"/>
                <a:gd name="connsiteY50" fmla="*/ 998556 h 1652163"/>
                <a:gd name="connsiteX51" fmla="*/ 1400377 w 3787507"/>
                <a:gd name="connsiteY51" fmla="*/ 627792 h 1652163"/>
                <a:gd name="connsiteX52" fmla="*/ 3356121 w 3787507"/>
                <a:gd name="connsiteY52" fmla="*/ 1071512 h 1652163"/>
                <a:gd name="connsiteX53" fmla="*/ 3315157 w 3787507"/>
                <a:gd name="connsiteY53" fmla="*/ 847033 h 1652163"/>
                <a:gd name="connsiteX54" fmla="*/ 3200966 w 3787507"/>
                <a:gd name="connsiteY54" fmla="*/ 663709 h 1652163"/>
                <a:gd name="connsiteX55" fmla="*/ 3025511 w 3787507"/>
                <a:gd name="connsiteY55" fmla="*/ 540620 h 1652163"/>
                <a:gd name="connsiteX56" fmla="*/ 2800393 w 3787507"/>
                <a:gd name="connsiteY56" fmla="*/ 496098 h 1652163"/>
                <a:gd name="connsiteX57" fmla="*/ 2581799 w 3787507"/>
                <a:gd name="connsiteY57" fmla="*/ 541742 h 1652163"/>
                <a:gd name="connsiteX58" fmla="*/ 2404169 w 3787507"/>
                <a:gd name="connsiteY58" fmla="*/ 665205 h 1652163"/>
                <a:gd name="connsiteX59" fmla="*/ 2284540 w 3787507"/>
                <a:gd name="connsiteY59" fmla="*/ 848529 h 1652163"/>
                <a:gd name="connsiteX60" fmla="*/ 2240314 w 3787507"/>
                <a:gd name="connsiteY60" fmla="*/ 1074131 h 1652163"/>
                <a:gd name="connsiteX61" fmla="*/ 2282365 w 3787507"/>
                <a:gd name="connsiteY61" fmla="*/ 1299732 h 1652163"/>
                <a:gd name="connsiteX62" fmla="*/ 2398731 w 3787507"/>
                <a:gd name="connsiteY62" fmla="*/ 1483056 h 1652163"/>
                <a:gd name="connsiteX63" fmla="*/ 2578536 w 3787507"/>
                <a:gd name="connsiteY63" fmla="*/ 1606519 h 1652163"/>
                <a:gd name="connsiteX64" fmla="*/ 2809093 w 3787507"/>
                <a:gd name="connsiteY64" fmla="*/ 1652163 h 1652163"/>
                <a:gd name="connsiteX65" fmla="*/ 3287969 w 3787507"/>
                <a:gd name="connsiteY65" fmla="*/ 1434045 h 1652163"/>
                <a:gd name="connsiteX66" fmla="*/ 3083876 w 3787507"/>
                <a:gd name="connsiteY66" fmla="*/ 1273542 h 1652163"/>
                <a:gd name="connsiteX67" fmla="*/ 2811268 w 3787507"/>
                <a:gd name="connsiteY67" fmla="*/ 1397754 h 1652163"/>
                <a:gd name="connsiteX68" fmla="*/ 2615512 w 3787507"/>
                <a:gd name="connsiteY68" fmla="*/ 1340886 h 1652163"/>
                <a:gd name="connsiteX69" fmla="*/ 2513284 w 3787507"/>
                <a:gd name="connsiteY69" fmla="*/ 1186744 h 1652163"/>
                <a:gd name="connsiteX70" fmla="*/ 2510384 w 3787507"/>
                <a:gd name="connsiteY70" fmla="*/ 1176268 h 1652163"/>
                <a:gd name="connsiteX71" fmla="*/ 3356121 w 3787507"/>
                <a:gd name="connsiteY71" fmla="*/ 1176268 h 1652163"/>
                <a:gd name="connsiteX72" fmla="*/ 3356121 w 3787507"/>
                <a:gd name="connsiteY72" fmla="*/ 1071512 h 1652163"/>
                <a:gd name="connsiteX73" fmla="*/ 2513284 w 3787507"/>
                <a:gd name="connsiteY73" fmla="*/ 969374 h 1652163"/>
                <a:gd name="connsiteX74" fmla="*/ 2798580 w 3787507"/>
                <a:gd name="connsiteY74" fmla="*/ 746018 h 1652163"/>
                <a:gd name="connsiteX75" fmla="*/ 3084238 w 3787507"/>
                <a:gd name="connsiteY75" fmla="*/ 969000 h 1652163"/>
                <a:gd name="connsiteX76" fmla="*/ 2513284 w 3787507"/>
                <a:gd name="connsiteY76" fmla="*/ 969374 h 165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787507" h="1652163">
                  <a:moveTo>
                    <a:pt x="283483" y="518172"/>
                  </a:moveTo>
                  <a:lnTo>
                    <a:pt x="0" y="518172"/>
                  </a:lnTo>
                  <a:lnTo>
                    <a:pt x="0" y="1628967"/>
                  </a:lnTo>
                  <a:lnTo>
                    <a:pt x="283483" y="1628967"/>
                  </a:lnTo>
                  <a:lnTo>
                    <a:pt x="283483" y="518172"/>
                  </a:lnTo>
                  <a:close/>
                  <a:moveTo>
                    <a:pt x="2162737" y="1640191"/>
                  </a:moveTo>
                  <a:lnTo>
                    <a:pt x="2162737" y="1367824"/>
                  </a:lnTo>
                  <a:cubicBezTo>
                    <a:pt x="2121048" y="1367449"/>
                    <a:pt x="2086610" y="1365205"/>
                    <a:pt x="2060146" y="1361089"/>
                  </a:cubicBezTo>
                  <a:cubicBezTo>
                    <a:pt x="2030783" y="1356225"/>
                    <a:pt x="2008307" y="1346124"/>
                    <a:pt x="1993444" y="1330785"/>
                  </a:cubicBezTo>
                  <a:cubicBezTo>
                    <a:pt x="1978581" y="1315445"/>
                    <a:pt x="1968794" y="1292997"/>
                    <a:pt x="1964081" y="1264563"/>
                  </a:cubicBezTo>
                  <a:cubicBezTo>
                    <a:pt x="1959731" y="1237252"/>
                    <a:pt x="1957556" y="1200961"/>
                    <a:pt x="1957556" y="1157188"/>
                  </a:cubicBezTo>
                  <a:lnTo>
                    <a:pt x="1957556" y="768465"/>
                  </a:lnTo>
                  <a:lnTo>
                    <a:pt x="2162737" y="768465"/>
                  </a:lnTo>
                  <a:lnTo>
                    <a:pt x="2162737" y="518172"/>
                  </a:lnTo>
                  <a:lnTo>
                    <a:pt x="1957556" y="518172"/>
                  </a:lnTo>
                  <a:lnTo>
                    <a:pt x="1957556" y="85676"/>
                  </a:lnTo>
                  <a:lnTo>
                    <a:pt x="1674073" y="85676"/>
                  </a:lnTo>
                  <a:lnTo>
                    <a:pt x="1674073" y="1159432"/>
                  </a:lnTo>
                  <a:cubicBezTo>
                    <a:pt x="1674073" y="1249972"/>
                    <a:pt x="1681686" y="1327043"/>
                    <a:pt x="1696911" y="1388401"/>
                  </a:cubicBezTo>
                  <a:cubicBezTo>
                    <a:pt x="1711774" y="1449010"/>
                    <a:pt x="1737150" y="1498769"/>
                    <a:pt x="1772313" y="1535808"/>
                  </a:cubicBezTo>
                  <a:cubicBezTo>
                    <a:pt x="1807477" y="1572847"/>
                    <a:pt x="1854240" y="1599785"/>
                    <a:pt x="1910792" y="1615872"/>
                  </a:cubicBezTo>
                  <a:cubicBezTo>
                    <a:pt x="1968069" y="1631960"/>
                    <a:pt x="2040933" y="1640565"/>
                    <a:pt x="2127211" y="1640565"/>
                  </a:cubicBezTo>
                  <a:lnTo>
                    <a:pt x="2162737" y="1640565"/>
                  </a:lnTo>
                  <a:close/>
                  <a:moveTo>
                    <a:pt x="3787508" y="0"/>
                  </a:moveTo>
                  <a:lnTo>
                    <a:pt x="3504025" y="0"/>
                  </a:lnTo>
                  <a:lnTo>
                    <a:pt x="3504025" y="1628967"/>
                  </a:lnTo>
                  <a:lnTo>
                    <a:pt x="3787508" y="1628967"/>
                  </a:lnTo>
                  <a:lnTo>
                    <a:pt x="3787508" y="0"/>
                  </a:lnTo>
                  <a:close/>
                  <a:moveTo>
                    <a:pt x="1400377" y="627792"/>
                  </a:moveTo>
                  <a:cubicBezTo>
                    <a:pt x="1321713" y="540245"/>
                    <a:pt x="1210785" y="495724"/>
                    <a:pt x="1070493" y="495724"/>
                  </a:cubicBezTo>
                  <a:cubicBezTo>
                    <a:pt x="1002704" y="495724"/>
                    <a:pt x="940352" y="510315"/>
                    <a:pt x="884525" y="538375"/>
                  </a:cubicBezTo>
                  <a:cubicBezTo>
                    <a:pt x="828699" y="566809"/>
                    <a:pt x="781210" y="606841"/>
                    <a:pt x="743509" y="656974"/>
                  </a:cubicBezTo>
                  <a:lnTo>
                    <a:pt x="727921" y="677552"/>
                  </a:lnTo>
                  <a:lnTo>
                    <a:pt x="727921" y="659219"/>
                  </a:lnTo>
                  <a:lnTo>
                    <a:pt x="727921" y="518546"/>
                  </a:lnTo>
                  <a:lnTo>
                    <a:pt x="448788" y="518546"/>
                  </a:lnTo>
                  <a:lnTo>
                    <a:pt x="448788" y="1629341"/>
                  </a:lnTo>
                  <a:lnTo>
                    <a:pt x="730458" y="1629341"/>
                  </a:lnTo>
                  <a:lnTo>
                    <a:pt x="730458" y="1037466"/>
                  </a:lnTo>
                  <a:lnTo>
                    <a:pt x="730821" y="1078620"/>
                  </a:lnTo>
                  <a:cubicBezTo>
                    <a:pt x="730821" y="1071886"/>
                    <a:pt x="730821" y="1065151"/>
                    <a:pt x="731183" y="1058791"/>
                  </a:cubicBezTo>
                  <a:cubicBezTo>
                    <a:pt x="734083" y="955157"/>
                    <a:pt x="759097" y="877712"/>
                    <a:pt x="805861" y="828326"/>
                  </a:cubicBezTo>
                  <a:cubicBezTo>
                    <a:pt x="855524" y="775948"/>
                    <a:pt x="916064" y="749385"/>
                    <a:pt x="985666" y="749385"/>
                  </a:cubicBezTo>
                  <a:cubicBezTo>
                    <a:pt x="1067593" y="749385"/>
                    <a:pt x="1129945" y="775200"/>
                    <a:pt x="1171271" y="826456"/>
                  </a:cubicBezTo>
                  <a:cubicBezTo>
                    <a:pt x="1211872" y="876589"/>
                    <a:pt x="1232535" y="948048"/>
                    <a:pt x="1232898" y="1039336"/>
                  </a:cubicBezTo>
                  <a:lnTo>
                    <a:pt x="1232898" y="1039336"/>
                  </a:lnTo>
                  <a:lnTo>
                    <a:pt x="1232898" y="1041581"/>
                  </a:lnTo>
                  <a:lnTo>
                    <a:pt x="1232898" y="1041955"/>
                  </a:lnTo>
                  <a:lnTo>
                    <a:pt x="1232898" y="1629341"/>
                  </a:lnTo>
                  <a:lnTo>
                    <a:pt x="1518918" y="1629341"/>
                  </a:lnTo>
                  <a:lnTo>
                    <a:pt x="1518918" y="998556"/>
                  </a:lnTo>
                  <a:cubicBezTo>
                    <a:pt x="1519281" y="840299"/>
                    <a:pt x="1479042" y="715339"/>
                    <a:pt x="1400377" y="627792"/>
                  </a:cubicBezTo>
                  <a:moveTo>
                    <a:pt x="3356121" y="1071512"/>
                  </a:moveTo>
                  <a:cubicBezTo>
                    <a:pt x="3356121" y="991822"/>
                    <a:pt x="3342345" y="916247"/>
                    <a:pt x="3315157" y="847033"/>
                  </a:cubicBezTo>
                  <a:cubicBezTo>
                    <a:pt x="3287969" y="777819"/>
                    <a:pt x="3249543" y="716087"/>
                    <a:pt x="3200966" y="663709"/>
                  </a:cubicBezTo>
                  <a:cubicBezTo>
                    <a:pt x="3152390" y="611330"/>
                    <a:pt x="3093301" y="569802"/>
                    <a:pt x="3025511" y="540620"/>
                  </a:cubicBezTo>
                  <a:cubicBezTo>
                    <a:pt x="2957722" y="511063"/>
                    <a:pt x="2881957" y="496098"/>
                    <a:pt x="2800393" y="496098"/>
                  </a:cubicBezTo>
                  <a:cubicBezTo>
                    <a:pt x="2723178" y="496098"/>
                    <a:pt x="2649588" y="511437"/>
                    <a:pt x="2581799" y="541742"/>
                  </a:cubicBezTo>
                  <a:cubicBezTo>
                    <a:pt x="2514009" y="572047"/>
                    <a:pt x="2454195" y="613575"/>
                    <a:pt x="2404169" y="665205"/>
                  </a:cubicBezTo>
                  <a:cubicBezTo>
                    <a:pt x="2354142" y="716835"/>
                    <a:pt x="2313904" y="778567"/>
                    <a:pt x="2284540" y="848529"/>
                  </a:cubicBezTo>
                  <a:cubicBezTo>
                    <a:pt x="2255177" y="918492"/>
                    <a:pt x="2240314" y="994441"/>
                    <a:pt x="2240314" y="1074131"/>
                  </a:cubicBezTo>
                  <a:cubicBezTo>
                    <a:pt x="2240314" y="1153820"/>
                    <a:pt x="2254452" y="1229769"/>
                    <a:pt x="2282365" y="1299732"/>
                  </a:cubicBezTo>
                  <a:cubicBezTo>
                    <a:pt x="2310279" y="1369694"/>
                    <a:pt x="2349430" y="1431426"/>
                    <a:pt x="2398731" y="1483056"/>
                  </a:cubicBezTo>
                  <a:cubicBezTo>
                    <a:pt x="2448032" y="1534686"/>
                    <a:pt x="2508572" y="1576215"/>
                    <a:pt x="2578536" y="1606519"/>
                  </a:cubicBezTo>
                  <a:cubicBezTo>
                    <a:pt x="2648501" y="1636824"/>
                    <a:pt x="2726078" y="1652163"/>
                    <a:pt x="2809093" y="1652163"/>
                  </a:cubicBezTo>
                  <a:cubicBezTo>
                    <a:pt x="3049075" y="1652163"/>
                    <a:pt x="3198429" y="1539550"/>
                    <a:pt x="3287969" y="1434045"/>
                  </a:cubicBezTo>
                  <a:lnTo>
                    <a:pt x="3083876" y="1273542"/>
                  </a:lnTo>
                  <a:cubicBezTo>
                    <a:pt x="3040737" y="1326295"/>
                    <a:pt x="2938871" y="1397754"/>
                    <a:pt x="2811268" y="1397754"/>
                  </a:cubicBezTo>
                  <a:cubicBezTo>
                    <a:pt x="2731153" y="1397754"/>
                    <a:pt x="2665539" y="1378673"/>
                    <a:pt x="2615512" y="1340886"/>
                  </a:cubicBezTo>
                  <a:cubicBezTo>
                    <a:pt x="2565486" y="1303099"/>
                    <a:pt x="2531047" y="1251469"/>
                    <a:pt x="2513284" y="1186744"/>
                  </a:cubicBezTo>
                  <a:lnTo>
                    <a:pt x="2510384" y="1176268"/>
                  </a:lnTo>
                  <a:lnTo>
                    <a:pt x="3356121" y="1176268"/>
                  </a:lnTo>
                  <a:lnTo>
                    <a:pt x="3356121" y="1071512"/>
                  </a:lnTo>
                  <a:close/>
                  <a:moveTo>
                    <a:pt x="2513284" y="969374"/>
                  </a:moveTo>
                  <a:cubicBezTo>
                    <a:pt x="2513284" y="888187"/>
                    <a:pt x="2603549" y="746018"/>
                    <a:pt x="2798580" y="746018"/>
                  </a:cubicBezTo>
                  <a:cubicBezTo>
                    <a:pt x="2993611" y="746018"/>
                    <a:pt x="3084238" y="887813"/>
                    <a:pt x="3084238" y="969000"/>
                  </a:cubicBezTo>
                  <a:lnTo>
                    <a:pt x="2513284" y="969374"/>
                  </a:lnTo>
                  <a:close/>
                </a:path>
              </a:pathLst>
            </a:custGeom>
            <a:solidFill>
              <a:schemeClr val="tx2"/>
            </a:solidFill>
            <a:ln w="3624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4EEBFED-B100-DDFF-36C8-CEEDEF6ADD1A}"/>
                </a:ext>
              </a:extLst>
            </p:cNvPr>
            <p:cNvSpPr/>
            <p:nvPr/>
          </p:nvSpPr>
          <p:spPr>
            <a:xfrm>
              <a:off x="7931752" y="3672556"/>
              <a:ext cx="300883" cy="310528"/>
            </a:xfrm>
            <a:custGeom>
              <a:avLst/>
              <a:gdLst>
                <a:gd name="connsiteX0" fmla="*/ 150442 w 300883"/>
                <a:gd name="connsiteY0" fmla="*/ 22074 h 310528"/>
                <a:gd name="connsiteX1" fmla="*/ 279495 w 300883"/>
                <a:gd name="connsiteY1" fmla="*/ 155264 h 310528"/>
                <a:gd name="connsiteX2" fmla="*/ 150442 w 300883"/>
                <a:gd name="connsiteY2" fmla="*/ 288455 h 310528"/>
                <a:gd name="connsiteX3" fmla="*/ 21388 w 300883"/>
                <a:gd name="connsiteY3" fmla="*/ 155264 h 310528"/>
                <a:gd name="connsiteX4" fmla="*/ 150442 w 300883"/>
                <a:gd name="connsiteY4" fmla="*/ 22074 h 310528"/>
                <a:gd name="connsiteX5" fmla="*/ 150442 w 300883"/>
                <a:gd name="connsiteY5" fmla="*/ 0 h 310528"/>
                <a:gd name="connsiteX6" fmla="*/ 0 w 300883"/>
                <a:gd name="connsiteY6" fmla="*/ 155264 h 310528"/>
                <a:gd name="connsiteX7" fmla="*/ 150442 w 300883"/>
                <a:gd name="connsiteY7" fmla="*/ 310529 h 310528"/>
                <a:gd name="connsiteX8" fmla="*/ 300884 w 300883"/>
                <a:gd name="connsiteY8" fmla="*/ 155264 h 310528"/>
                <a:gd name="connsiteX9" fmla="*/ 150442 w 300883"/>
                <a:gd name="connsiteY9" fmla="*/ 0 h 3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883" h="310528">
                  <a:moveTo>
                    <a:pt x="150442" y="22074"/>
                  </a:moveTo>
                  <a:cubicBezTo>
                    <a:pt x="221494" y="22074"/>
                    <a:pt x="279495" y="81935"/>
                    <a:pt x="279495" y="155264"/>
                  </a:cubicBezTo>
                  <a:cubicBezTo>
                    <a:pt x="279495" y="228594"/>
                    <a:pt x="221494" y="288455"/>
                    <a:pt x="150442" y="288455"/>
                  </a:cubicBezTo>
                  <a:cubicBezTo>
                    <a:pt x="79390" y="288455"/>
                    <a:pt x="21388" y="228594"/>
                    <a:pt x="21388" y="155264"/>
                  </a:cubicBezTo>
                  <a:cubicBezTo>
                    <a:pt x="21388" y="81935"/>
                    <a:pt x="79390" y="22074"/>
                    <a:pt x="150442" y="22074"/>
                  </a:cubicBezTo>
                  <a:moveTo>
                    <a:pt x="150442" y="0"/>
                  </a:moveTo>
                  <a:cubicBezTo>
                    <a:pt x="67427" y="0"/>
                    <a:pt x="0" y="69588"/>
                    <a:pt x="0" y="155264"/>
                  </a:cubicBezTo>
                  <a:cubicBezTo>
                    <a:pt x="0" y="240941"/>
                    <a:pt x="67427" y="310529"/>
                    <a:pt x="150442" y="310529"/>
                  </a:cubicBezTo>
                  <a:cubicBezTo>
                    <a:pt x="233457" y="310529"/>
                    <a:pt x="300884" y="240941"/>
                    <a:pt x="300884" y="155264"/>
                  </a:cubicBezTo>
                  <a:cubicBezTo>
                    <a:pt x="300884" y="69588"/>
                    <a:pt x="233457" y="0"/>
                    <a:pt x="150442" y="0"/>
                  </a:cubicBezTo>
                </a:path>
              </a:pathLst>
            </a:custGeom>
            <a:solidFill>
              <a:schemeClr val="tx2"/>
            </a:solidFill>
            <a:ln w="3624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4DA2BEA-62BC-5EE8-04EA-8DA347AB7B7E}"/>
                </a:ext>
              </a:extLst>
            </p:cNvPr>
            <p:cNvSpPr/>
            <p:nvPr/>
          </p:nvSpPr>
          <p:spPr>
            <a:xfrm>
              <a:off x="8031080" y="3749627"/>
              <a:ext cx="117090" cy="155264"/>
            </a:xfrm>
            <a:custGeom>
              <a:avLst/>
              <a:gdLst>
                <a:gd name="connsiteX0" fmla="*/ 62352 w 117090"/>
                <a:gd name="connsiteY0" fmla="*/ 374 h 155264"/>
                <a:gd name="connsiteX1" fmla="*/ 87728 w 117090"/>
                <a:gd name="connsiteY1" fmla="*/ 6734 h 155264"/>
                <a:gd name="connsiteX2" fmla="*/ 105491 w 117090"/>
                <a:gd name="connsiteY2" fmla="*/ 24319 h 155264"/>
                <a:gd name="connsiteX3" fmla="*/ 111653 w 117090"/>
                <a:gd name="connsiteY3" fmla="*/ 49011 h 155264"/>
                <a:gd name="connsiteX4" fmla="*/ 103316 w 117090"/>
                <a:gd name="connsiteY4" fmla="*/ 77071 h 155264"/>
                <a:gd name="connsiteX5" fmla="*/ 83015 w 117090"/>
                <a:gd name="connsiteY5" fmla="*/ 93159 h 155264"/>
                <a:gd name="connsiteX6" fmla="*/ 117091 w 117090"/>
                <a:gd name="connsiteY6" fmla="*/ 155264 h 155264"/>
                <a:gd name="connsiteX7" fmla="*/ 90265 w 117090"/>
                <a:gd name="connsiteY7" fmla="*/ 155264 h 155264"/>
                <a:gd name="connsiteX8" fmla="*/ 59089 w 117090"/>
                <a:gd name="connsiteY8" fmla="*/ 97648 h 155264"/>
                <a:gd name="connsiteX9" fmla="*/ 23563 w 117090"/>
                <a:gd name="connsiteY9" fmla="*/ 97648 h 155264"/>
                <a:gd name="connsiteX10" fmla="*/ 23563 w 117090"/>
                <a:gd name="connsiteY10" fmla="*/ 155264 h 155264"/>
                <a:gd name="connsiteX11" fmla="*/ 0 w 117090"/>
                <a:gd name="connsiteY11" fmla="*/ 155264 h 155264"/>
                <a:gd name="connsiteX12" fmla="*/ 0 w 117090"/>
                <a:gd name="connsiteY12" fmla="*/ 0 h 155264"/>
                <a:gd name="connsiteX13" fmla="*/ 62352 w 117090"/>
                <a:gd name="connsiteY13" fmla="*/ 0 h 155264"/>
                <a:gd name="connsiteX14" fmla="*/ 62352 w 117090"/>
                <a:gd name="connsiteY14" fmla="*/ 75949 h 155264"/>
                <a:gd name="connsiteX15" fmla="*/ 75765 w 117090"/>
                <a:gd name="connsiteY15" fmla="*/ 72581 h 155264"/>
                <a:gd name="connsiteX16" fmla="*/ 84828 w 117090"/>
                <a:gd name="connsiteY16" fmla="*/ 63228 h 155264"/>
                <a:gd name="connsiteX17" fmla="*/ 88090 w 117090"/>
                <a:gd name="connsiteY17" fmla="*/ 49385 h 155264"/>
                <a:gd name="connsiteX18" fmla="*/ 84828 w 117090"/>
                <a:gd name="connsiteY18" fmla="*/ 35542 h 155264"/>
                <a:gd name="connsiteX19" fmla="*/ 75765 w 117090"/>
                <a:gd name="connsiteY19" fmla="*/ 26189 h 155264"/>
                <a:gd name="connsiteX20" fmla="*/ 62352 w 117090"/>
                <a:gd name="connsiteY20" fmla="*/ 22822 h 155264"/>
                <a:gd name="connsiteX21" fmla="*/ 23563 w 117090"/>
                <a:gd name="connsiteY21" fmla="*/ 22822 h 155264"/>
                <a:gd name="connsiteX22" fmla="*/ 23563 w 117090"/>
                <a:gd name="connsiteY22" fmla="*/ 75949 h 155264"/>
                <a:gd name="connsiteX23" fmla="*/ 62352 w 117090"/>
                <a:gd name="connsiteY23" fmla="*/ 75949 h 1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7090" h="155264">
                  <a:moveTo>
                    <a:pt x="62352" y="374"/>
                  </a:moveTo>
                  <a:cubicBezTo>
                    <a:pt x="71777" y="374"/>
                    <a:pt x="80115" y="2619"/>
                    <a:pt x="87728" y="6734"/>
                  </a:cubicBezTo>
                  <a:cubicBezTo>
                    <a:pt x="95340" y="10850"/>
                    <a:pt x="101140" y="16836"/>
                    <a:pt x="105491" y="24319"/>
                  </a:cubicBezTo>
                  <a:cubicBezTo>
                    <a:pt x="109841" y="31801"/>
                    <a:pt x="111653" y="40032"/>
                    <a:pt x="111653" y="49011"/>
                  </a:cubicBezTo>
                  <a:cubicBezTo>
                    <a:pt x="111653" y="60235"/>
                    <a:pt x="108753" y="69588"/>
                    <a:pt x="103316" y="77071"/>
                  </a:cubicBezTo>
                  <a:cubicBezTo>
                    <a:pt x="97878" y="84554"/>
                    <a:pt x="90990" y="89792"/>
                    <a:pt x="83015" y="93159"/>
                  </a:cubicBezTo>
                  <a:lnTo>
                    <a:pt x="117091" y="155264"/>
                  </a:lnTo>
                  <a:lnTo>
                    <a:pt x="90265" y="155264"/>
                  </a:lnTo>
                  <a:lnTo>
                    <a:pt x="59089" y="97648"/>
                  </a:lnTo>
                  <a:lnTo>
                    <a:pt x="23563" y="97648"/>
                  </a:lnTo>
                  <a:lnTo>
                    <a:pt x="23563" y="155264"/>
                  </a:lnTo>
                  <a:lnTo>
                    <a:pt x="0" y="155264"/>
                  </a:lnTo>
                  <a:lnTo>
                    <a:pt x="0" y="0"/>
                  </a:lnTo>
                  <a:lnTo>
                    <a:pt x="62352" y="0"/>
                  </a:lnTo>
                  <a:close/>
                  <a:moveTo>
                    <a:pt x="62352" y="75949"/>
                  </a:moveTo>
                  <a:cubicBezTo>
                    <a:pt x="67427" y="75949"/>
                    <a:pt x="71777" y="74826"/>
                    <a:pt x="75765" y="72581"/>
                  </a:cubicBezTo>
                  <a:cubicBezTo>
                    <a:pt x="79752" y="70337"/>
                    <a:pt x="82653" y="66970"/>
                    <a:pt x="84828" y="63228"/>
                  </a:cubicBezTo>
                  <a:cubicBezTo>
                    <a:pt x="87003" y="59113"/>
                    <a:pt x="88090" y="54623"/>
                    <a:pt x="88090" y="49385"/>
                  </a:cubicBezTo>
                  <a:cubicBezTo>
                    <a:pt x="88090" y="44147"/>
                    <a:pt x="87003" y="39658"/>
                    <a:pt x="84828" y="35542"/>
                  </a:cubicBezTo>
                  <a:cubicBezTo>
                    <a:pt x="82653" y="31427"/>
                    <a:pt x="79390" y="28434"/>
                    <a:pt x="75765" y="26189"/>
                  </a:cubicBezTo>
                  <a:cubicBezTo>
                    <a:pt x="71777" y="23944"/>
                    <a:pt x="67427" y="22822"/>
                    <a:pt x="62352" y="22822"/>
                  </a:cubicBezTo>
                  <a:lnTo>
                    <a:pt x="23563" y="22822"/>
                  </a:lnTo>
                  <a:lnTo>
                    <a:pt x="23563" y="75949"/>
                  </a:lnTo>
                  <a:lnTo>
                    <a:pt x="62352" y="75949"/>
                  </a:lnTo>
                  <a:close/>
                </a:path>
              </a:pathLst>
            </a:custGeom>
            <a:solidFill>
              <a:schemeClr val="tx2"/>
            </a:solidFill>
            <a:ln w="36243" cap="flat">
              <a:noFill/>
              <a:prstDash val="solid"/>
              <a:miter/>
            </a:ln>
          </p:spPr>
          <p:txBody>
            <a:bodyPr rtlCol="0" anchor="ctr"/>
            <a:lstStyle/>
            <a:p>
              <a:endParaRPr lang="en-US"/>
            </a:p>
          </p:txBody>
        </p:sp>
      </p:grpSp>
    </p:spTree>
    <p:extLst>
      <p:ext uri="{BB962C8B-B14F-4D97-AF65-F5344CB8AC3E}">
        <p14:creationId xmlns:p14="http://schemas.microsoft.com/office/powerpoint/2010/main" val="5161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30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lang="en-US" sz="4000" b="0" i="0" u="none" strike="noStrike" cap="none" spc="0" baseline="0" dirty="0">
                <a:solidFill>
                  <a:srgbClr val="525252"/>
                </a:solidFill>
                <a:uFillTx/>
                <a:latin typeface="+mj-lt"/>
                <a:ea typeface="Intel Clear Light" panose="020B0404020203020204" pitchFamily="34" charset="0"/>
                <a:cs typeface="Intel Clear Light" panose="020B0404020203020204" pitchFamily="34" charset="0"/>
                <a:sym typeface="Helvetica"/>
              </a:defRPr>
            </a:lvl1pPr>
          </a:lstStyle>
          <a:p>
            <a:r>
              <a:rPr lang="en-US" dirty="0"/>
              <a:t>40pt </a:t>
            </a:r>
            <a:r>
              <a:rPr lang="en-US" dirty="0" err="1"/>
              <a:t>IntelOne</a:t>
            </a:r>
            <a:r>
              <a:rPr lang="en-US" dirty="0"/>
              <a:t> Display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328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lang="en-US" sz="4000" b="0" i="0" u="none" strike="noStrike" cap="none" spc="0" baseline="0" dirty="0">
                <a:solidFill>
                  <a:srgbClr val="525252"/>
                </a:solidFill>
                <a:uFillTx/>
                <a:latin typeface="+mj-lt"/>
                <a:ea typeface="Intel Clear Light" panose="020B0404020203020204" pitchFamily="34" charset="0"/>
                <a:cs typeface="Intel Clear Light" panose="020B0404020203020204" pitchFamily="34" charset="0"/>
                <a:sym typeface="Helvetica"/>
              </a:defRPr>
            </a:lvl1pPr>
          </a:lstStyle>
          <a:p>
            <a:r>
              <a:rPr lang="en-US" dirty="0"/>
              <a:t>40pt </a:t>
            </a:r>
            <a:r>
              <a:rPr lang="en-US" dirty="0" err="1"/>
              <a:t>IntelOne</a:t>
            </a:r>
            <a:r>
              <a:rPr lang="en-US" dirty="0"/>
              <a:t> Display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noAutofit/>
          </a:bodyPr>
          <a:lstStyle>
            <a:lvl1pPr marL="0" marR="0" indent="0" algn="l" defTabSz="609600" latinLnBrk="0">
              <a:lnSpc>
                <a:spcPct val="100000"/>
              </a:lnSpc>
              <a:spcBef>
                <a:spcPts val="1200"/>
              </a:spcBef>
              <a:spcAft>
                <a:spcPts val="0"/>
              </a:spcAft>
              <a:buClrTx/>
              <a:buSzTx/>
              <a:buFont typeface="Wingdings" pitchFamily="2" charset="2"/>
              <a:buNone/>
              <a:tabLst/>
              <a:defRPr lang="en-US" sz="3200" b="0" i="0" u="none" strike="noStrike" cap="none" spc="0" baseline="0" dirty="0">
                <a:solidFill>
                  <a:schemeClr val="accent1"/>
                </a:solidFill>
                <a:uFillTx/>
                <a:latin typeface="IntelOne Text Medium" panose="020B0703020203020204" pitchFamily="34" charset="0"/>
                <a:ea typeface="Intel Clear" panose="020B0604020203020204" pitchFamily="34" charset="0"/>
                <a:cs typeface="Intel Clear" panose="020B0604020203020204" pitchFamily="34" charset="0"/>
                <a:sym typeface="Helvetica"/>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207437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lang="en-US" sz="4000" b="0" i="0" u="none" strike="noStrike" cap="none" spc="0" baseline="0" dirty="0">
                <a:solidFill>
                  <a:srgbClr val="525252"/>
                </a:solidFill>
                <a:uFillTx/>
                <a:latin typeface="+mj-lt"/>
                <a:ea typeface="Intel Clear Light" panose="020B0404020203020204" pitchFamily="34" charset="0"/>
                <a:cs typeface="Intel Clear Light" panose="020B0404020203020204" pitchFamily="34" charset="0"/>
                <a:sym typeface="Helvetica"/>
              </a:defRPr>
            </a:lvl1pPr>
          </a:lstStyle>
          <a:p>
            <a:r>
              <a:rPr lang="en-US" dirty="0"/>
              <a:t>40pt </a:t>
            </a:r>
            <a:r>
              <a:rPr lang="en-US" dirty="0" err="1"/>
              <a:t>IntelOne</a:t>
            </a:r>
            <a:r>
              <a:rPr lang="en-US" dirty="0"/>
              <a:t> Display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noAutofit/>
          </a:bodyPr>
          <a:lstStyle>
            <a:lvl1pPr marL="0" indent="0">
              <a:buNone/>
              <a:defRPr lang="en-US" sz="3200" b="0" i="0" u="none" strike="noStrike" cap="none" spc="0" baseline="0" dirty="0">
                <a:solidFill>
                  <a:schemeClr val="accent1"/>
                </a:solidFill>
                <a:uFillTx/>
                <a:latin typeface="IntelOne Text Medium" panose="020B0703020203020204" pitchFamily="34" charset="0"/>
                <a:ea typeface="Intel Clear" panose="020B0604020203020204" pitchFamily="34" charset="0"/>
                <a:cs typeface="Intel Clear" panose="020B0604020203020204" pitchFamily="34" charset="0"/>
                <a:sym typeface="Helvetica"/>
              </a:defRPr>
            </a:lvl1pPr>
            <a:lvl2pPr marL="228600" indent="0">
              <a:buNone/>
              <a:defRPr/>
            </a:lvl2pPr>
          </a:lstStyle>
          <a:p>
            <a:pPr marL="0" marR="0" lvl="0" indent="0" algn="l" defTabSz="609600" latinLnBrk="0">
              <a:lnSpc>
                <a:spcPct val="100000"/>
              </a:lnSpc>
              <a:spcBef>
                <a:spcPts val="1200"/>
              </a:spcBef>
              <a:spcAft>
                <a:spcPts val="0"/>
              </a:spcAft>
              <a:buClrTx/>
              <a:buSzTx/>
              <a:buFont typeface="Wingdings" pitchFamily="2" charset="2"/>
              <a:buNone/>
              <a:tabLst/>
            </a:pPr>
            <a:r>
              <a:rPr lang="en-US" dirty="0"/>
              <a:t>Click to edit Master text styles</a:t>
            </a:r>
          </a:p>
        </p:txBody>
      </p:sp>
    </p:spTree>
    <p:extLst>
      <p:ext uri="{BB962C8B-B14F-4D97-AF65-F5344CB8AC3E}">
        <p14:creationId xmlns:p14="http://schemas.microsoft.com/office/powerpoint/2010/main" val="237910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lang="en-US" sz="4000" b="0" i="0" u="none" strike="noStrike" cap="none" spc="0" baseline="0" dirty="0">
                <a:solidFill>
                  <a:srgbClr val="525252"/>
                </a:solidFill>
                <a:uFillTx/>
                <a:latin typeface="+mj-lt"/>
                <a:ea typeface="Intel Clear Light" panose="020B0404020203020204" pitchFamily="34" charset="0"/>
                <a:cs typeface="Intel Clear Light" panose="020B0404020203020204" pitchFamily="34" charset="0"/>
                <a:sym typeface="Helvetica"/>
              </a:defRPr>
            </a:lvl1pPr>
          </a:lstStyle>
          <a:p>
            <a:r>
              <a:rPr lang="en-US" dirty="0"/>
              <a:t>40pt </a:t>
            </a:r>
            <a:r>
              <a:rPr lang="en-US" dirty="0" err="1"/>
              <a:t>IntelOne</a:t>
            </a:r>
            <a:r>
              <a:rPr lang="en-US" dirty="0"/>
              <a:t> Display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6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609600" latinLnBrk="0">
              <a:lnSpc>
                <a:spcPct val="90000"/>
              </a:lnSpc>
              <a:spcBef>
                <a:spcPts val="0"/>
              </a:spcBef>
              <a:spcAft>
                <a:spcPts val="0"/>
              </a:spcAft>
              <a:buClrTx/>
              <a:buSzTx/>
              <a:buFontTx/>
              <a:buNone/>
              <a:tabLst/>
              <a:defRPr lang="en-US" sz="4000" b="0" i="0" u="none" strike="noStrike" cap="none" spc="0" baseline="0" dirty="0">
                <a:solidFill>
                  <a:srgbClr val="525252"/>
                </a:solidFill>
                <a:uFillTx/>
                <a:latin typeface="+mj-lt"/>
                <a:ea typeface="Intel Clear Light" panose="020B0404020203020204" pitchFamily="34" charset="0"/>
                <a:cs typeface="Intel Clear Light" panose="020B0404020203020204" pitchFamily="34" charset="0"/>
                <a:sym typeface="Helvetica"/>
              </a:defRPr>
            </a:lvl1pPr>
          </a:lstStyle>
          <a:p>
            <a:r>
              <a:rPr lang="en-US" dirty="0"/>
              <a:t>40pt </a:t>
            </a:r>
            <a:r>
              <a:rPr lang="en-US" dirty="0" err="1"/>
              <a:t>IntelOne</a:t>
            </a:r>
            <a:r>
              <a:rPr lang="en-US" dirty="0"/>
              <a:t> Display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bg2"/>
                </a:solidFill>
                <a:latin typeface="+mn-lt"/>
              </a:defRPr>
            </a:lvl1pPr>
          </a:lstStyle>
          <a:p>
            <a:r>
              <a:rPr lang="en-US"/>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bg2"/>
                </a:solidFill>
                <a:latin typeface="+mn-lt"/>
              </a:defRPr>
            </a:lvl1pPr>
          </a:lstStyle>
          <a:p>
            <a:r>
              <a:rPr lang="en-US"/>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endParaRPr lang="en-US"/>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endParaRPr lang="en-US"/>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noAutofit/>
          </a:bodyPr>
          <a:lstStyle>
            <a:lvl1pPr marL="0" indent="0">
              <a:buNone/>
              <a:defRPr lang="en-US" sz="2800" b="0" i="0" u="none" strike="noStrike" cap="none" spc="0" baseline="0" dirty="0">
                <a:solidFill>
                  <a:schemeClr val="accent1"/>
                </a:solidFill>
                <a:uFillTx/>
                <a:latin typeface="IntelOne Text Medium" panose="020B0703020203020204" pitchFamily="34" charset="0"/>
                <a:ea typeface="Intel Clear" panose="020B0604020203020204" pitchFamily="34" charset="0"/>
                <a:cs typeface="Intel Clear" panose="020B0604020203020204" pitchFamily="34" charset="0"/>
                <a:sym typeface="Helvetica"/>
              </a:defRPr>
            </a:lvl1pPr>
            <a:lvl2pPr marL="228600" indent="0">
              <a:buNone/>
              <a:defRPr/>
            </a:lvl2pPr>
          </a:lstStyle>
          <a:p>
            <a:pPr marL="0" marR="0" lvl="0" indent="0" algn="l" defTabSz="609600" latinLnBrk="0">
              <a:lnSpc>
                <a:spcPct val="100000"/>
              </a:lnSpc>
              <a:spcBef>
                <a:spcPts val="1200"/>
              </a:spcBef>
              <a:spcAft>
                <a:spcPts val="0"/>
              </a:spcAft>
              <a:buClrTx/>
              <a:buSzTx/>
              <a:buFont typeface="Wingdings" pitchFamily="2" charset="2"/>
              <a:buNone/>
              <a:tabLst/>
            </a:pPr>
            <a:r>
              <a:rPr lang="en-US" dirty="0"/>
              <a:t>Click to edit Master text styles</a:t>
            </a:r>
          </a:p>
        </p:txBody>
      </p:sp>
    </p:spTree>
    <p:extLst>
      <p:ext uri="{BB962C8B-B14F-4D97-AF65-F5344CB8AC3E}">
        <p14:creationId xmlns:p14="http://schemas.microsoft.com/office/powerpoint/2010/main" val="162213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2.sv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userDrawn="1"/>
        </p:nvSpPr>
        <p:spPr>
          <a:xfrm>
            <a:off x="0" y="6407451"/>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userDrawn="1"/>
        </p:nvSpPr>
        <p:spPr>
          <a:xfrm rot="5400000">
            <a:off x="8758537"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p>
            <a:r>
              <a:rPr lang="en-US" dirty="0"/>
              <a:t>Body copy </a:t>
            </a:r>
            <a:r>
              <a:rPr lang="en-US" dirty="0" err="1"/>
              <a:t>IntelOne</a:t>
            </a:r>
            <a:r>
              <a:rPr lang="en-US" dirty="0"/>
              <a:t> Text only 28 point</a:t>
            </a:r>
          </a:p>
          <a:p>
            <a:pPr lvl="1"/>
            <a:r>
              <a:rPr lang="en-US" dirty="0"/>
              <a:t>Sub Bullet one 24 point</a:t>
            </a:r>
          </a:p>
          <a:p>
            <a:pPr lvl="2"/>
            <a:r>
              <a:rPr lang="en-US" dirty="0"/>
              <a:t>Sub Bullet two 20 point</a:t>
            </a:r>
          </a:p>
          <a:p>
            <a:pPr lvl="3"/>
            <a:r>
              <a:rPr lang="en-US" dirty="0"/>
              <a:t>Sub Bullet three 18 point</a:t>
            </a:r>
          </a:p>
          <a:p>
            <a:pPr lvl="4"/>
            <a:r>
              <a:rPr lang="en-US" dirty="0"/>
              <a:t>Sub Bullet four 16 point</a:t>
            </a:r>
            <a:br>
              <a:rPr lang="en-US" dirty="0"/>
            </a:br>
            <a:endParaRPr lang="en-US" dirty="0"/>
          </a:p>
          <a:p>
            <a:pPr lvl="2"/>
            <a:endParaRPr dirty="0"/>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p>
            <a:r>
              <a:rPr lang="en-US" dirty="0" err="1"/>
              <a:t>IntelOne</a:t>
            </a:r>
            <a:r>
              <a:rPr lang="en-US" dirty="0"/>
              <a:t> Display Light</a:t>
            </a:r>
          </a:p>
        </p:txBody>
      </p:sp>
      <p:pic>
        <p:nvPicPr>
          <p:cNvPr id="6" name="Graphic 5">
            <a:extLst>
              <a:ext uri="{FF2B5EF4-FFF2-40B4-BE49-F238E27FC236}">
                <a16:creationId xmlns:a16="http://schemas.microsoft.com/office/drawing/2014/main" id="{DCACDBB0-BD96-446C-8F63-C56E4AA10FB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11137466" y="6554735"/>
            <a:ext cx="476084" cy="177524"/>
          </a:xfrm>
          <a:prstGeom prst="rect">
            <a:avLst/>
          </a:prstGeom>
        </p:spPr>
      </p:pic>
      <p:sp>
        <p:nvSpPr>
          <p:cNvPr id="9" name="TextBox 8">
            <a:extLst>
              <a:ext uri="{FF2B5EF4-FFF2-40B4-BE49-F238E27FC236}">
                <a16:creationId xmlns:a16="http://schemas.microsoft.com/office/drawing/2014/main" id="{51520E06-BF98-49FF-91DB-15EBE855DD9E}"/>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bg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a:ln>
                <a:noFill/>
              </a:ln>
              <a:solidFill>
                <a:schemeClr val="bg2"/>
              </a:solidFill>
              <a:effectLst/>
              <a:uFillTx/>
              <a:latin typeface="+mn-lt"/>
              <a:ea typeface="+mn-ea"/>
              <a:cs typeface="+mn-cs"/>
              <a:sym typeface="Helvetica Neue"/>
            </a:endParaRPr>
          </a:p>
        </p:txBody>
      </p:sp>
      <p:sp>
        <p:nvSpPr>
          <p:cNvPr id="8" name="Rectangle 7" descr="Intel Confidential">
            <a:extLst>
              <a:ext uri="{FF2B5EF4-FFF2-40B4-BE49-F238E27FC236}">
                <a16:creationId xmlns:a16="http://schemas.microsoft.com/office/drawing/2014/main" id="{A26D10A1-4E2C-D906-5B7A-E07945623395}"/>
              </a:ext>
            </a:extLst>
          </p:cNvPr>
          <p:cNvSpPr/>
          <p:nvPr userDrawn="1"/>
        </p:nvSpPr>
        <p:spPr>
          <a:xfrm>
            <a:off x="5176523" y="6510549"/>
            <a:ext cx="1838966" cy="246221"/>
          </a:xfrm>
          <a:prstGeom prst="rect">
            <a:avLst/>
          </a:prstGeom>
        </p:spPr>
        <p:txBody>
          <a:bodyPr wrap="none">
            <a:spAutoFit/>
          </a:bodyPr>
          <a:lstStyle/>
          <a:p>
            <a:pPr algn="ctr"/>
            <a:r>
              <a:rPr lang="en-US" sz="1000" b="0" i="0" dirty="0">
                <a:solidFill>
                  <a:schemeClr val="bg2"/>
                </a:solidFill>
                <a:latin typeface="IntelOne Text" panose="020B0503020203020204" pitchFamily="34" charset="77"/>
                <a:ea typeface="Intel Clear" panose="020B0604020203020204" pitchFamily="34" charset="0"/>
                <a:cs typeface="Times New Roman" panose="02020603050405020304" pitchFamily="18" charset="0"/>
              </a:rPr>
              <a:t>Copyright Intel Corporation</a:t>
            </a:r>
          </a:p>
        </p:txBody>
      </p:sp>
    </p:spTree>
    <p:extLst>
      <p:ext uri="{BB962C8B-B14F-4D97-AF65-F5344CB8AC3E}">
        <p14:creationId xmlns:p14="http://schemas.microsoft.com/office/powerpoint/2010/main" val="2267410615"/>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mj-lt"/>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mn-lt"/>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mn-lt"/>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mn-lt"/>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mn-lt"/>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mn-lt"/>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15:guide id="1" orient="horz" pos="3936">
          <p15:clr>
            <a:srgbClr val="F26B43"/>
          </p15:clr>
        </p15:guide>
        <p15:guide id="2" pos="360">
          <p15:clr>
            <a:srgbClr val="F26B43"/>
          </p15:clr>
        </p15:guide>
        <p15:guide id="3" pos="7296">
          <p15:clr>
            <a:srgbClr val="F26B43"/>
          </p15:clr>
        </p15:guide>
        <p15:guide id="4" orient="horz" pos="360">
          <p15:clr>
            <a:srgbClr val="F26B43"/>
          </p15:clr>
        </p15:guide>
        <p15:guide id="5" orient="horz" pos="93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userDrawn="1"/>
        </p:nvSpPr>
        <p:spPr>
          <a:xfrm>
            <a:off x="0" y="6407451"/>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userDrawn="1"/>
        </p:nvSpPr>
        <p:spPr>
          <a:xfrm rot="5400000">
            <a:off x="8758537"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p>
            <a:r>
              <a:rPr lang="en-US" dirty="0"/>
              <a:t>Body copy </a:t>
            </a:r>
            <a:r>
              <a:rPr lang="en-US" dirty="0" err="1"/>
              <a:t>IntelOne</a:t>
            </a:r>
            <a:r>
              <a:rPr lang="en-US" dirty="0"/>
              <a:t> Text only 28 point</a:t>
            </a:r>
          </a:p>
          <a:p>
            <a:pPr lvl="1"/>
            <a:r>
              <a:rPr lang="en-US" dirty="0"/>
              <a:t>Sub Bullet one 24 point</a:t>
            </a:r>
          </a:p>
          <a:p>
            <a:pPr lvl="2"/>
            <a:r>
              <a:rPr lang="en-US" dirty="0"/>
              <a:t>Sub Bullet two 20 point</a:t>
            </a:r>
          </a:p>
          <a:p>
            <a:pPr lvl="3"/>
            <a:r>
              <a:rPr lang="en-US" dirty="0"/>
              <a:t>Sub Bullet three 18 point</a:t>
            </a:r>
          </a:p>
          <a:p>
            <a:pPr lvl="4"/>
            <a:r>
              <a:rPr lang="en-US" dirty="0"/>
              <a:t>Sub Bullet four 16 point</a:t>
            </a:r>
            <a:br>
              <a:rPr lang="en-US" dirty="0"/>
            </a:br>
            <a:endParaRPr lang="en-US" dirty="0"/>
          </a:p>
          <a:p>
            <a:pPr lvl="2"/>
            <a:endParaRPr dirty="0"/>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p>
            <a:r>
              <a:rPr lang="en-US" dirty="0" err="1"/>
              <a:t>IntelOne</a:t>
            </a:r>
            <a:r>
              <a:rPr lang="en-US" dirty="0"/>
              <a:t> Display Light</a:t>
            </a:r>
          </a:p>
        </p:txBody>
      </p:sp>
      <p:pic>
        <p:nvPicPr>
          <p:cNvPr id="6" name="Graphic 5">
            <a:extLst>
              <a:ext uri="{FF2B5EF4-FFF2-40B4-BE49-F238E27FC236}">
                <a16:creationId xmlns:a16="http://schemas.microsoft.com/office/drawing/2014/main" id="{DCACDBB0-BD96-446C-8F63-C56E4AA10FBD}"/>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11137466" y="6554735"/>
            <a:ext cx="476084" cy="177524"/>
          </a:xfrm>
          <a:prstGeom prst="rect">
            <a:avLst/>
          </a:prstGeom>
        </p:spPr>
      </p:pic>
      <p:sp>
        <p:nvSpPr>
          <p:cNvPr id="9" name="TextBox 8">
            <a:extLst>
              <a:ext uri="{FF2B5EF4-FFF2-40B4-BE49-F238E27FC236}">
                <a16:creationId xmlns:a16="http://schemas.microsoft.com/office/drawing/2014/main" id="{51520E06-BF98-49FF-91DB-15EBE855DD9E}"/>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bg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a:ln>
                <a:noFill/>
              </a:ln>
              <a:solidFill>
                <a:schemeClr val="bg2"/>
              </a:solidFill>
              <a:effectLst/>
              <a:uFillTx/>
              <a:latin typeface="+mn-lt"/>
              <a:ea typeface="+mn-ea"/>
              <a:cs typeface="+mn-cs"/>
              <a:sym typeface="Helvetica Neue"/>
            </a:endParaRPr>
          </a:p>
        </p:txBody>
      </p:sp>
      <p:sp>
        <p:nvSpPr>
          <p:cNvPr id="8" name="Rectangle 7" descr="Intel Confidential">
            <a:extLst>
              <a:ext uri="{FF2B5EF4-FFF2-40B4-BE49-F238E27FC236}">
                <a16:creationId xmlns:a16="http://schemas.microsoft.com/office/drawing/2014/main" id="{A26D10A1-4E2C-D906-5B7A-E07945623395}"/>
              </a:ext>
            </a:extLst>
          </p:cNvPr>
          <p:cNvSpPr/>
          <p:nvPr userDrawn="1"/>
        </p:nvSpPr>
        <p:spPr>
          <a:xfrm>
            <a:off x="5176523" y="6510549"/>
            <a:ext cx="1838966" cy="246221"/>
          </a:xfrm>
          <a:prstGeom prst="rect">
            <a:avLst/>
          </a:prstGeom>
        </p:spPr>
        <p:txBody>
          <a:bodyPr wrap="none">
            <a:spAutoFit/>
          </a:bodyPr>
          <a:lstStyle/>
          <a:p>
            <a:pPr algn="ctr"/>
            <a:r>
              <a:rPr lang="en-US" sz="1000" b="0" i="0" dirty="0">
                <a:solidFill>
                  <a:schemeClr val="bg2"/>
                </a:solidFill>
                <a:latin typeface="IntelOne Text" panose="020B0503020203020204" pitchFamily="34" charset="77"/>
                <a:ea typeface="Intel Clear" panose="020B0604020203020204" pitchFamily="34" charset="0"/>
                <a:cs typeface="Times New Roman" panose="02020603050405020304" pitchFamily="18" charset="0"/>
              </a:rPr>
              <a:t>Copyright Intel Corporation</a:t>
            </a:r>
          </a:p>
        </p:txBody>
      </p:sp>
    </p:spTree>
    <p:extLst>
      <p:ext uri="{BB962C8B-B14F-4D97-AF65-F5344CB8AC3E}">
        <p14:creationId xmlns:p14="http://schemas.microsoft.com/office/powerpoint/2010/main" val="2757415695"/>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mj-lt"/>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mn-lt"/>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mn-lt"/>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mn-lt"/>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mn-lt"/>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mn-lt"/>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15:guide id="1" orient="horz" pos="3936">
          <p15:clr>
            <a:srgbClr val="F26B43"/>
          </p15:clr>
        </p15:guide>
        <p15:guide id="2" pos="360">
          <p15:clr>
            <a:srgbClr val="F26B43"/>
          </p15:clr>
        </p15:guide>
        <p15:guide id="3" pos="7296">
          <p15:clr>
            <a:srgbClr val="F26B43"/>
          </p15:clr>
        </p15:guide>
        <p15:guide id="4" orient="horz" pos="360">
          <p15:clr>
            <a:srgbClr val="F26B43"/>
          </p15:clr>
        </p15:guide>
        <p15:guide id="5" orient="horz" pos="93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intel.com/content/www/us/en/policy/policy-human-rights.html"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slide" Target="slide4.xml"/><Relationship Id="rId3" Type="http://schemas.openxmlformats.org/officeDocument/2006/relationships/hyperlink" Target="https://www.adlinktech.com/en/5g-and-mec" TargetMode="External"/><Relationship Id="rId7" Type="http://schemas.openxmlformats.org/officeDocument/2006/relationships/image" Target="../media/image39.png"/><Relationship Id="rId12" Type="http://schemas.openxmlformats.org/officeDocument/2006/relationships/image" Target="../media/image48.sv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slide" Target="slide5.xml"/><Relationship Id="rId10" Type="http://schemas.openxmlformats.org/officeDocument/2006/relationships/image" Target="../media/image46.svg"/><Relationship Id="rId4" Type="http://schemas.openxmlformats.org/officeDocument/2006/relationships/image" Target="../media/image29.PNG"/><Relationship Id="rId9" Type="http://schemas.openxmlformats.org/officeDocument/2006/relationships/image" Target="../media/image45.png"/><Relationship Id="rId14" Type="http://schemas.openxmlformats.org/officeDocument/2006/relationships/image" Target="../media/image26.png"/></Relationships>
</file>

<file path=ppt/slides/_rels/slide100.xml.rels><?xml version="1.0" encoding="UTF-8" standalone="yes"?>
<Relationships xmlns="http://schemas.openxmlformats.org/package/2006/relationships"><Relationship Id="rId8" Type="http://schemas.openxmlformats.org/officeDocument/2006/relationships/image" Target="../media/image317.png"/><Relationship Id="rId13" Type="http://schemas.openxmlformats.org/officeDocument/2006/relationships/slide" Target="slide4.xml"/><Relationship Id="rId3" Type="http://schemas.openxmlformats.org/officeDocument/2006/relationships/hyperlink" Target="http://www.xinje.com/" TargetMode="External"/><Relationship Id="rId7" Type="http://schemas.openxmlformats.org/officeDocument/2006/relationships/image" Target="../media/image316.svg"/><Relationship Id="rId12" Type="http://schemas.openxmlformats.org/officeDocument/2006/relationships/image" Target="../media/image284.png"/><Relationship Id="rId2" Type="http://schemas.openxmlformats.org/officeDocument/2006/relationships/notesSlide" Target="../notesSlides/notesSlide97.xml"/><Relationship Id="rId1" Type="http://schemas.openxmlformats.org/officeDocument/2006/relationships/slideLayout" Target="../slideLayouts/slideLayout3.xml"/><Relationship Id="rId6" Type="http://schemas.openxmlformats.org/officeDocument/2006/relationships/image" Target="../media/image315.png"/><Relationship Id="rId11" Type="http://schemas.openxmlformats.org/officeDocument/2006/relationships/slide" Target="slide83.xml"/><Relationship Id="rId5" Type="http://schemas.openxmlformats.org/officeDocument/2006/relationships/hyperlink" Target="https://www.xinje.com/upload/202112/16/202112161643442355.pdf" TargetMode="External"/><Relationship Id="rId10" Type="http://schemas.openxmlformats.org/officeDocument/2006/relationships/image" Target="../media/image268.PNG"/><Relationship Id="rId4" Type="http://schemas.openxmlformats.org/officeDocument/2006/relationships/hyperlink" Target="https://mp.weixin.qq.com/s/s3M8WP90mIOGNKfNZyFDkg" TargetMode="External"/><Relationship Id="rId9" Type="http://schemas.openxmlformats.org/officeDocument/2006/relationships/image" Target="../media/image318.svg"/><Relationship Id="rId14" Type="http://schemas.openxmlformats.org/officeDocument/2006/relationships/image" Target="../media/image26.png"/></Relationships>
</file>

<file path=ppt/slides/_rels/slide101.xml.rels><?xml version="1.0" encoding="UTF-8" standalone="yes"?>
<Relationships xmlns="http://schemas.openxmlformats.org/package/2006/relationships"><Relationship Id="rId8" Type="http://schemas.openxmlformats.org/officeDocument/2006/relationships/image" Target="../media/image256.png"/><Relationship Id="rId13" Type="http://schemas.openxmlformats.org/officeDocument/2006/relationships/image" Target="../media/image191.jpeg"/><Relationship Id="rId3" Type="http://schemas.openxmlformats.org/officeDocument/2006/relationships/hyperlink" Target="https://www.intel.com/content/www/us/en/internet-of-things/overview.html" TargetMode="External"/><Relationship Id="rId7" Type="http://schemas.openxmlformats.org/officeDocument/2006/relationships/hyperlink" Target="mailto:sales@vecow.com?subject=Request%20to%20Purchase%20Vecow%20Smart%20Factory%20Solution" TargetMode="External"/><Relationship Id="rId12" Type="http://schemas.openxmlformats.org/officeDocument/2006/relationships/slide" Target="slide83.xml"/><Relationship Id="rId2" Type="http://schemas.openxmlformats.org/officeDocument/2006/relationships/notesSlide" Target="../notesSlides/notesSlide98.xml"/><Relationship Id="rId1" Type="http://schemas.openxmlformats.org/officeDocument/2006/relationships/slideLayout" Target="../slideLayouts/slideLayout3.xml"/><Relationship Id="rId6" Type="http://schemas.openxmlformats.org/officeDocument/2006/relationships/hyperlink" Target="https://drive.google.com/file/d/1i6GVRAQAZMsmQQHV-t7mw6kCN_nB_5l7/view" TargetMode="External"/><Relationship Id="rId11" Type="http://schemas.openxmlformats.org/officeDocument/2006/relationships/image" Target="../media/image177.png"/><Relationship Id="rId5" Type="http://schemas.openxmlformats.org/officeDocument/2006/relationships/hyperlink" Target="http://www.vecow.com/dispUploadBox/PJ-VECOW/Files/5438.pdf" TargetMode="External"/><Relationship Id="rId15" Type="http://schemas.openxmlformats.org/officeDocument/2006/relationships/image" Target="../media/image26.png"/><Relationship Id="rId10" Type="http://schemas.openxmlformats.org/officeDocument/2006/relationships/image" Target="../media/image258.emf"/><Relationship Id="rId4" Type="http://schemas.openxmlformats.org/officeDocument/2006/relationships/hyperlink" Target="http://www.vecow.com/dispUploadBox/PJ-VECOW/Files/5048.pdf" TargetMode="External"/><Relationship Id="rId9" Type="http://schemas.openxmlformats.org/officeDocument/2006/relationships/image" Target="../media/image319.svg"/><Relationship Id="rId14" Type="http://schemas.openxmlformats.org/officeDocument/2006/relationships/slide" Target="slide4.xml"/></Relationships>
</file>

<file path=ppt/slides/_rels/slide102.xml.rels><?xml version="1.0" encoding="UTF-8" standalone="yes"?>
<Relationships xmlns="http://schemas.openxmlformats.org/package/2006/relationships"><Relationship Id="rId8" Type="http://schemas.openxmlformats.org/officeDocument/2006/relationships/hyperlink" Target="mailto:ian.butcher@intel.com" TargetMode="External"/><Relationship Id="rId13" Type="http://schemas.openxmlformats.org/officeDocument/2006/relationships/hyperlink" Target="mailto:christopher.labarge@intel.com" TargetMode="External"/><Relationship Id="rId3" Type="http://schemas.openxmlformats.org/officeDocument/2006/relationships/slide" Target="slide104.xml"/><Relationship Id="rId7" Type="http://schemas.openxmlformats.org/officeDocument/2006/relationships/slide" Target="slide105.xml"/><Relationship Id="rId12" Type="http://schemas.openxmlformats.org/officeDocument/2006/relationships/slide" Target="slide106.xml"/><Relationship Id="rId17" Type="http://schemas.openxmlformats.org/officeDocument/2006/relationships/image" Target="../media/image26.png"/><Relationship Id="rId2" Type="http://schemas.openxmlformats.org/officeDocument/2006/relationships/notesSlide" Target="../notesSlides/notesSlide99.xml"/><Relationship Id="rId16" Type="http://schemas.openxmlformats.org/officeDocument/2006/relationships/slide" Target="slide4.xml"/><Relationship Id="rId1" Type="http://schemas.openxmlformats.org/officeDocument/2006/relationships/slideLayout" Target="../slideLayouts/slideLayout3.xml"/><Relationship Id="rId6" Type="http://schemas.openxmlformats.org/officeDocument/2006/relationships/hyperlink" Target="https://advcloudfiles.advantech.com/ecatalog/2022/03211759.pdf" TargetMode="External"/><Relationship Id="rId11" Type="http://schemas.openxmlformats.org/officeDocument/2006/relationships/hyperlink" Target="http://intelcustomer.az1.qualtrics.com/WRQualtricsSurveyEngine/File.php?F=F_1OULcToMKyPatYI" TargetMode="External"/><Relationship Id="rId5" Type="http://schemas.openxmlformats.org/officeDocument/2006/relationships/hyperlink" Target="https://page.advantech.com/en/global/solutions/ifactory/wise-factoryehs" TargetMode="External"/><Relationship Id="rId15" Type="http://schemas.openxmlformats.org/officeDocument/2006/relationships/hyperlink" Target="https://e-magic.ca/" TargetMode="External"/><Relationship Id="rId10" Type="http://schemas.openxmlformats.org/officeDocument/2006/relationships/hyperlink" Target="http://intelcustomer.az1.qualtrics.com/WRQualtricsSurveyEngine/File.php?F=F_DtQNf18wMncU6C5" TargetMode="External"/><Relationship Id="rId4" Type="http://schemas.openxmlformats.org/officeDocument/2006/relationships/hyperlink" Target="mailto:Jocelyn.lin@intel.com" TargetMode="External"/><Relationship Id="rId9" Type="http://schemas.openxmlformats.org/officeDocument/2006/relationships/hyperlink" Target="https://harksys.com/" TargetMode="External"/><Relationship Id="rId14" Type="http://schemas.openxmlformats.org/officeDocument/2006/relationships/hyperlink" Target="https://azuremarketplace.microsoft.com/en-us/marketplace/apps/e-magicinc1587696283171.twinworx_1-1?tab=Overview" TargetMode="External"/></Relationships>
</file>

<file path=ppt/slides/_rels/slide103.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hyperlink" Target="mailto:Daniel.rodgrigues.bello@intel.com" TargetMode="External"/><Relationship Id="rId18" Type="http://schemas.openxmlformats.org/officeDocument/2006/relationships/hyperlink" Target="mailto:anand.kulkarni@intel.com" TargetMode="External"/><Relationship Id="rId26" Type="http://schemas.openxmlformats.org/officeDocument/2006/relationships/slide" Target="slide97.xml"/><Relationship Id="rId3" Type="http://schemas.openxmlformats.org/officeDocument/2006/relationships/slide" Target="slide8.xml"/><Relationship Id="rId21" Type="http://schemas.openxmlformats.org/officeDocument/2006/relationships/slide" Target="slide86.xml"/><Relationship Id="rId7" Type="http://schemas.openxmlformats.org/officeDocument/2006/relationships/hyperlink" Target="https://www.smartconnectinc.com/whitepapers-briefs-sheets/" TargetMode="External"/><Relationship Id="rId12" Type="http://schemas.openxmlformats.org/officeDocument/2006/relationships/slide" Target="slide13.xml"/><Relationship Id="rId17" Type="http://schemas.openxmlformats.org/officeDocument/2006/relationships/slide" Target="slide56.xml"/><Relationship Id="rId25" Type="http://schemas.openxmlformats.org/officeDocument/2006/relationships/hyperlink" Target="https://www.exorint.com/en/new/exware707ai" TargetMode="External"/><Relationship Id="rId2" Type="http://schemas.openxmlformats.org/officeDocument/2006/relationships/notesSlide" Target="../notesSlides/notesSlide100.xml"/><Relationship Id="rId16" Type="http://schemas.openxmlformats.org/officeDocument/2006/relationships/hyperlink" Target="https://orisol.com/solution" TargetMode="External"/><Relationship Id="rId20" Type="http://schemas.openxmlformats.org/officeDocument/2006/relationships/hyperlink" Target="https://www.youtube.com/watch?v=cVg_NHAaxfY" TargetMode="External"/><Relationship Id="rId29" Type="http://schemas.openxmlformats.org/officeDocument/2006/relationships/slide" Target="slide4.xml"/><Relationship Id="rId1" Type="http://schemas.openxmlformats.org/officeDocument/2006/relationships/slideLayout" Target="../slideLayouts/slideLayout3.xml"/><Relationship Id="rId6" Type="http://schemas.openxmlformats.org/officeDocument/2006/relationships/hyperlink" Target="https://www.youtube.com/watch?v=ZxyG8UvDiKI" TargetMode="External"/><Relationship Id="rId11" Type="http://schemas.openxmlformats.org/officeDocument/2006/relationships/hyperlink" Target="https://www.tridium.com/us/en" TargetMode="External"/><Relationship Id="rId24" Type="http://schemas.openxmlformats.org/officeDocument/2006/relationships/hyperlink" Target="https://www.exorint.com/en/" TargetMode="External"/><Relationship Id="rId5" Type="http://schemas.openxmlformats.org/officeDocument/2006/relationships/hyperlink" Target="https://ibm.ent.box.com/s/hbtl02woo1767c6i9n0ehmymedw9mdp1" TargetMode="External"/><Relationship Id="rId15" Type="http://schemas.openxmlformats.org/officeDocument/2006/relationships/slide" Target="slide54.xml"/><Relationship Id="rId23" Type="http://schemas.openxmlformats.org/officeDocument/2006/relationships/slide" Target="slide91.xml"/><Relationship Id="rId28" Type="http://schemas.openxmlformats.org/officeDocument/2006/relationships/hyperlink" Target="https://extremevision.com.cn/lists/105.html" TargetMode="External"/><Relationship Id="rId10" Type="http://schemas.openxmlformats.org/officeDocument/2006/relationships/hyperlink" Target="https://www.tridium.com/us/en/Products/niagara" TargetMode="External"/><Relationship Id="rId19" Type="http://schemas.openxmlformats.org/officeDocument/2006/relationships/hyperlink" Target="https://www.tcs.com/equiptix-servitization-predictive-maintenance" TargetMode="External"/><Relationship Id="rId4" Type="http://schemas.openxmlformats.org/officeDocument/2006/relationships/hyperlink" Target="mailto:eleanor.sales@intel.com" TargetMode="External"/><Relationship Id="rId9" Type="http://schemas.openxmlformats.org/officeDocument/2006/relationships/hyperlink" Target="mailto:jose.c.ramirez@intel.com" TargetMode="External"/><Relationship Id="rId14" Type="http://schemas.openxmlformats.org/officeDocument/2006/relationships/hyperlink" Target="https://www.birmind.com.br/" TargetMode="External"/><Relationship Id="rId22" Type="http://schemas.openxmlformats.org/officeDocument/2006/relationships/hyperlink" Target="http://www.forwardx.com/" TargetMode="External"/><Relationship Id="rId27" Type="http://schemas.openxmlformats.org/officeDocument/2006/relationships/hyperlink" Target="mailto:grace.geng@intel.com" TargetMode="External"/><Relationship Id="rId30" Type="http://schemas.openxmlformats.org/officeDocument/2006/relationships/image" Target="../media/image26.png"/></Relationships>
</file>

<file path=ppt/slides/_rels/slide104.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323.png"/><Relationship Id="rId3" Type="http://schemas.openxmlformats.org/officeDocument/2006/relationships/hyperlink" Target="https://page.advantech.com/en/global/solutions/ifactory/wise-factoryehs" TargetMode="External"/><Relationship Id="rId7" Type="http://schemas.openxmlformats.org/officeDocument/2006/relationships/image" Target="../media/image183.svg"/><Relationship Id="rId12" Type="http://schemas.openxmlformats.org/officeDocument/2006/relationships/image" Target="../media/image322.png"/><Relationship Id="rId2" Type="http://schemas.openxmlformats.org/officeDocument/2006/relationships/notesSlide" Target="../notesSlides/notesSlide101.xml"/><Relationship Id="rId1" Type="http://schemas.openxmlformats.org/officeDocument/2006/relationships/slideLayout" Target="../slideLayouts/slideLayout3.xml"/><Relationship Id="rId6" Type="http://schemas.openxmlformats.org/officeDocument/2006/relationships/image" Target="../media/image182.png"/><Relationship Id="rId11" Type="http://schemas.openxmlformats.org/officeDocument/2006/relationships/slide" Target="slide102.xml"/><Relationship Id="rId5" Type="http://schemas.openxmlformats.org/officeDocument/2006/relationships/hyperlink" Target="https://wise-paas.advantech.com/en-us/marketplace/product/advantech.fems---facility-energy-management-solution" TargetMode="External"/><Relationship Id="rId15" Type="http://schemas.openxmlformats.org/officeDocument/2006/relationships/image" Target="../media/image26.png"/><Relationship Id="rId10" Type="http://schemas.openxmlformats.org/officeDocument/2006/relationships/image" Target="../media/image321.jpeg"/><Relationship Id="rId4" Type="http://schemas.openxmlformats.org/officeDocument/2006/relationships/hyperlink" Target="https://advcloudfiles.advantech.com/ecatalog/2022/03211759.pdf" TargetMode="External"/><Relationship Id="rId9" Type="http://schemas.openxmlformats.org/officeDocument/2006/relationships/image" Target="../media/image320.svg"/><Relationship Id="rId14" Type="http://schemas.openxmlformats.org/officeDocument/2006/relationships/slide" Target="slide4.xml"/></Relationships>
</file>

<file path=ppt/slides/_rels/slide105.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slide" Target="slide4.xml"/><Relationship Id="rId3" Type="http://schemas.openxmlformats.org/officeDocument/2006/relationships/hyperlink" Target="https://harksys.com/" TargetMode="External"/><Relationship Id="rId7" Type="http://schemas.openxmlformats.org/officeDocument/2006/relationships/image" Target="../media/image325.svg"/><Relationship Id="rId12" Type="http://schemas.openxmlformats.org/officeDocument/2006/relationships/image" Target="../media/image328.png"/><Relationship Id="rId2" Type="http://schemas.openxmlformats.org/officeDocument/2006/relationships/notesSlide" Target="../notesSlides/notesSlide102.xml"/><Relationship Id="rId1" Type="http://schemas.openxmlformats.org/officeDocument/2006/relationships/slideLayout" Target="../slideLayouts/slideLayout3.xml"/><Relationship Id="rId6" Type="http://schemas.openxmlformats.org/officeDocument/2006/relationships/image" Target="../media/image324.png"/><Relationship Id="rId11" Type="http://schemas.openxmlformats.org/officeDocument/2006/relationships/slide" Target="slide102.xml"/><Relationship Id="rId5" Type="http://schemas.openxmlformats.org/officeDocument/2006/relationships/hyperlink" Target="http://intelcustomer.az1.qualtrics.com/WRQualtricsSurveyEngine/File.php?F=F_1OULcToMKyPatYI" TargetMode="External"/><Relationship Id="rId10" Type="http://schemas.openxmlformats.org/officeDocument/2006/relationships/image" Target="../media/image321.jpeg"/><Relationship Id="rId4" Type="http://schemas.openxmlformats.org/officeDocument/2006/relationships/hyperlink" Target="http://intelcustomer.az1.qualtrics.com/WRQualtricsSurveyEngine/File.php?F=F_DtQNf18wMncU6C5" TargetMode="External"/><Relationship Id="rId9" Type="http://schemas.openxmlformats.org/officeDocument/2006/relationships/image" Target="../media/image327.svg"/><Relationship Id="rId14" Type="http://schemas.openxmlformats.org/officeDocument/2006/relationships/image" Target="../media/image26.png"/></Relationships>
</file>

<file path=ppt/slides/_rels/slide106.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slide" Target="slide102.xml"/><Relationship Id="rId3" Type="http://schemas.openxmlformats.org/officeDocument/2006/relationships/hyperlink" Target="https://marketplace.intel.com/s/offering/a5b3b000000kUuBAAU/twinworx-digital-twins?language=en_US" TargetMode="External"/><Relationship Id="rId7" Type="http://schemas.openxmlformats.org/officeDocument/2006/relationships/image" Target="../media/image81.svg"/><Relationship Id="rId12" Type="http://schemas.openxmlformats.org/officeDocument/2006/relationships/image" Target="../media/image321.jpeg"/><Relationship Id="rId2" Type="http://schemas.openxmlformats.org/officeDocument/2006/relationships/notesSlide" Target="../notesSlides/notesSlide103.xml"/><Relationship Id="rId16"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80.png"/><Relationship Id="rId11" Type="http://schemas.openxmlformats.org/officeDocument/2006/relationships/image" Target="../media/image201.svg"/><Relationship Id="rId5" Type="http://schemas.openxmlformats.org/officeDocument/2006/relationships/hyperlink" Target="https://e-magic.ca/" TargetMode="External"/><Relationship Id="rId15" Type="http://schemas.openxmlformats.org/officeDocument/2006/relationships/slide" Target="slide4.xml"/><Relationship Id="rId10" Type="http://schemas.openxmlformats.org/officeDocument/2006/relationships/image" Target="../media/image78.png"/><Relationship Id="rId4" Type="http://schemas.openxmlformats.org/officeDocument/2006/relationships/hyperlink" Target="https://azuremarketplace.microsoft.com/en-us/marketplace/apps/e-magicinc1587696283171.twinworx_1-1?tab=Overview" TargetMode="External"/><Relationship Id="rId9" Type="http://schemas.openxmlformats.org/officeDocument/2006/relationships/image" Target="../media/image329.svg"/><Relationship Id="rId14" Type="http://schemas.openxmlformats.org/officeDocument/2006/relationships/image" Target="../media/image330.png"/></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3" Type="http://schemas.openxmlformats.org/officeDocument/2006/relationships/hyperlink" Target="https://www.intel.com/content/www/us/en/internet-of-things/overview.html" TargetMode="External"/><Relationship Id="rId7" Type="http://schemas.openxmlformats.org/officeDocument/2006/relationships/image" Target="../media/image43.png"/><Relationship Id="rId12"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slide" Target="slide5.xml"/><Relationship Id="rId11" Type="http://schemas.openxmlformats.org/officeDocument/2006/relationships/image" Target="../media/image52.svg"/><Relationship Id="rId5" Type="http://schemas.openxmlformats.org/officeDocument/2006/relationships/image" Target="../media/image29.PNG"/><Relationship Id="rId15" Type="http://schemas.openxmlformats.org/officeDocument/2006/relationships/image" Target="../media/image26.png"/><Relationship Id="rId10" Type="http://schemas.openxmlformats.org/officeDocument/2006/relationships/image" Target="../media/image51.png"/><Relationship Id="rId4" Type="http://schemas.openxmlformats.org/officeDocument/2006/relationships/hyperlink" Target="https://www.adlinktech.com/Products/Edge_and_AI_Server/Edge_Server/The_Luggage-shaped_5G_Small_Cell_Solution#tab-31716" TargetMode="External"/><Relationship Id="rId9" Type="http://schemas.openxmlformats.org/officeDocument/2006/relationships/image" Target="../media/image50.svg"/><Relationship Id="rId14" Type="http://schemas.openxmlformats.org/officeDocument/2006/relationships/slide" Target="slide4.xml"/></Relationships>
</file>

<file path=ppt/slides/_rels/slide1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29.PNG"/><Relationship Id="rId7" Type="http://schemas.openxmlformats.org/officeDocument/2006/relationships/hyperlink" Target="https://www.intel.com/content/www/us/en/internet-of-things/overview.html" TargetMode="External"/><Relationship Id="rId12" Type="http://schemas.openxmlformats.org/officeDocument/2006/relationships/image" Target="../media/image59.svg"/><Relationship Id="rId2" Type="http://schemas.openxmlformats.org/officeDocument/2006/relationships/notesSlide" Target="../notesSlides/notesSlide12.xml"/><Relationship Id="rId16"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hyperlink" Target="https://t4u.asia/products/verde" TargetMode="External"/><Relationship Id="rId11" Type="http://schemas.openxmlformats.org/officeDocument/2006/relationships/image" Target="../media/image58.png"/><Relationship Id="rId5" Type="http://schemas.openxmlformats.org/officeDocument/2006/relationships/hyperlink" Target="https://t4u.asia/" TargetMode="External"/><Relationship Id="rId15" Type="http://schemas.openxmlformats.org/officeDocument/2006/relationships/slide" Target="slide4.xml"/><Relationship Id="rId10" Type="http://schemas.openxmlformats.org/officeDocument/2006/relationships/image" Target="../media/image57.svg"/><Relationship Id="rId4" Type="http://schemas.openxmlformats.org/officeDocument/2006/relationships/slide" Target="slide5.xml"/><Relationship Id="rId9" Type="http://schemas.openxmlformats.org/officeDocument/2006/relationships/image" Target="../media/image56.png"/><Relationship Id="rId14" Type="http://schemas.openxmlformats.org/officeDocument/2006/relationships/image" Target="../media/image61.svg"/></Relationships>
</file>

<file path=ppt/slides/_rels/slide13.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hyperlink" Target="https://www.birmind.com.br/" TargetMode="External"/><Relationship Id="rId7" Type="http://schemas.openxmlformats.org/officeDocument/2006/relationships/image" Target="../media/image63.png"/><Relationship Id="rId12"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62.png"/><Relationship Id="rId11" Type="http://schemas.openxmlformats.org/officeDocument/2006/relationships/slide" Target="slide4.xml"/><Relationship Id="rId5" Type="http://schemas.openxmlformats.org/officeDocument/2006/relationships/slide" Target="slide5.xml"/><Relationship Id="rId10" Type="http://schemas.openxmlformats.org/officeDocument/2006/relationships/image" Target="../media/image66.svg"/><Relationship Id="rId4" Type="http://schemas.openxmlformats.org/officeDocument/2006/relationships/image" Target="../media/image29.PNG"/><Relationship Id="rId9" Type="http://schemas.openxmlformats.org/officeDocument/2006/relationships/image" Target="../media/image65.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26.png"/><Relationship Id="rId3" Type="http://schemas.openxmlformats.org/officeDocument/2006/relationships/hyperlink" Target="https://www.dotzero.tech/" TargetMode="External"/><Relationship Id="rId7" Type="http://schemas.openxmlformats.org/officeDocument/2006/relationships/image" Target="../media/image67.png"/><Relationship Id="rId12" Type="http://schemas.openxmlformats.org/officeDocument/2006/relationships/slide" Target="slide4.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slide" Target="slide5.xml"/><Relationship Id="rId11" Type="http://schemas.openxmlformats.org/officeDocument/2006/relationships/image" Target="../media/image71.svg"/><Relationship Id="rId5" Type="http://schemas.openxmlformats.org/officeDocument/2006/relationships/image" Target="../media/image29.PNG"/><Relationship Id="rId10" Type="http://schemas.openxmlformats.org/officeDocument/2006/relationships/image" Target="../media/image70.png"/><Relationship Id="rId4" Type="http://schemas.openxmlformats.org/officeDocument/2006/relationships/hyperlink" Target="https://azuremarketplace.microsoft.com/en-us/marketplace/apps/1589855339112.saas_dz_eng?tab=Overview" TargetMode="External"/><Relationship Id="rId9" Type="http://schemas.openxmlformats.org/officeDocument/2006/relationships/image" Target="../media/image69.svg"/></Relationships>
</file>

<file path=ppt/slides/_rels/slide15.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slide" Target="slide4.xml"/><Relationship Id="rId3" Type="http://schemas.openxmlformats.org/officeDocument/2006/relationships/image" Target="../media/image72.png"/><Relationship Id="rId7" Type="http://schemas.openxmlformats.org/officeDocument/2006/relationships/hyperlink" Target="https://www.ectron.com/injection-molding-machines-use-case/" TargetMode="External"/><Relationship Id="rId12" Type="http://schemas.openxmlformats.org/officeDocument/2006/relationships/image" Target="../media/image76.sv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www.youtube.com/watch?v=Phv1XS6mUqs" TargetMode="External"/><Relationship Id="rId11" Type="http://schemas.openxmlformats.org/officeDocument/2006/relationships/image" Target="../media/image75.png"/><Relationship Id="rId5" Type="http://schemas.openxmlformats.org/officeDocument/2006/relationships/hyperlink" Target="https://www.ectron.com/product/smarteye/" TargetMode="External"/><Relationship Id="rId10" Type="http://schemas.openxmlformats.org/officeDocument/2006/relationships/image" Target="../media/image74.svg"/><Relationship Id="rId4" Type="http://schemas.openxmlformats.org/officeDocument/2006/relationships/image" Target="../media/image29.PNG"/><Relationship Id="rId9" Type="http://schemas.openxmlformats.org/officeDocument/2006/relationships/image" Target="../media/image73.png"/><Relationship Id="rId1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slide" Target="slide4.xml"/><Relationship Id="rId3" Type="http://schemas.openxmlformats.org/officeDocument/2006/relationships/image" Target="../media/image77.jpe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slide" Target="slide5.xml"/><Relationship Id="rId11" Type="http://schemas.openxmlformats.org/officeDocument/2006/relationships/image" Target="../media/image82.png"/><Relationship Id="rId5" Type="http://schemas.openxmlformats.org/officeDocument/2006/relationships/image" Target="../media/image29.PNG"/><Relationship Id="rId10" Type="http://schemas.openxmlformats.org/officeDocument/2006/relationships/image" Target="../media/image81.svg"/><Relationship Id="rId4" Type="http://schemas.openxmlformats.org/officeDocument/2006/relationships/hyperlink" Target="https://eigen.io/" TargetMode="External"/><Relationship Id="rId9" Type="http://schemas.openxmlformats.org/officeDocument/2006/relationships/image" Target="../media/image80.png"/><Relationship Id="rId1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84.jpeg"/><Relationship Id="rId7" Type="http://schemas.openxmlformats.org/officeDocument/2006/relationships/hyperlink" Target="https://www.exone.de/"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calmo-pc.de/calmo-panel-thinclient/" TargetMode="External"/><Relationship Id="rId5" Type="http://schemas.openxmlformats.org/officeDocument/2006/relationships/slide" Target="slide5.xml"/><Relationship Id="rId4" Type="http://schemas.openxmlformats.org/officeDocument/2006/relationships/image" Target="../media/image29.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29.PNG"/><Relationship Id="rId7" Type="http://schemas.openxmlformats.org/officeDocument/2006/relationships/image" Target="../media/image86.png"/><Relationship Id="rId12"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85.png"/><Relationship Id="rId11" Type="http://schemas.openxmlformats.org/officeDocument/2006/relationships/slide" Target="slide4.xml"/><Relationship Id="rId5" Type="http://schemas.openxmlformats.org/officeDocument/2006/relationships/hyperlink" Target="https://www.iprod.it/" TargetMode="External"/><Relationship Id="rId10" Type="http://schemas.openxmlformats.org/officeDocument/2006/relationships/image" Target="../media/image89.svg"/><Relationship Id="rId4" Type="http://schemas.openxmlformats.org/officeDocument/2006/relationships/slide" Target="slide5.xml"/><Relationship Id="rId9" Type="http://schemas.openxmlformats.org/officeDocument/2006/relationships/image" Target="../media/image88.png"/></Relationships>
</file>

<file path=ppt/slides/_rels/slide19.xml.rels><?xml version="1.0" encoding="UTF-8" standalone="yes"?>
<Relationships xmlns="http://schemas.openxmlformats.org/package/2006/relationships"><Relationship Id="rId8" Type="http://schemas.openxmlformats.org/officeDocument/2006/relationships/hyperlink" Target="https://forum.inductiveautomation.com/" TargetMode="External"/><Relationship Id="rId13" Type="http://schemas.openxmlformats.org/officeDocument/2006/relationships/image" Target="../media/image91.png"/><Relationship Id="rId18" Type="http://schemas.openxmlformats.org/officeDocument/2006/relationships/image" Target="../media/image26.png"/><Relationship Id="rId3" Type="http://schemas.openxmlformats.org/officeDocument/2006/relationships/image" Target="../media/image29.PNG"/><Relationship Id="rId7" Type="http://schemas.openxmlformats.org/officeDocument/2006/relationships/hyperlink" Target="https://support.inductiveautomation.com/?/Knowledgebase/List" TargetMode="External"/><Relationship Id="rId12" Type="http://schemas.openxmlformats.org/officeDocument/2006/relationships/image" Target="../media/image52.svg"/><Relationship Id="rId17" Type="http://schemas.openxmlformats.org/officeDocument/2006/relationships/slide" Target="slide4.xml"/><Relationship Id="rId2" Type="http://schemas.openxmlformats.org/officeDocument/2006/relationships/notesSlide" Target="../notesSlides/notesSlide19.xml"/><Relationship Id="rId16" Type="http://schemas.openxmlformats.org/officeDocument/2006/relationships/image" Target="../media/image94.svg"/><Relationship Id="rId1" Type="http://schemas.openxmlformats.org/officeDocument/2006/relationships/slideLayout" Target="../slideLayouts/slideLayout3.xml"/><Relationship Id="rId6" Type="http://schemas.openxmlformats.org/officeDocument/2006/relationships/hyperlink" Target="https://docs.inductiveautomation.com/" TargetMode="External"/><Relationship Id="rId11" Type="http://schemas.openxmlformats.org/officeDocument/2006/relationships/image" Target="../media/image51.png"/><Relationship Id="rId5" Type="http://schemas.openxmlformats.org/officeDocument/2006/relationships/hyperlink" Target="https://www.onlogic.com/markets/ignition/" TargetMode="External"/><Relationship Id="rId15" Type="http://schemas.openxmlformats.org/officeDocument/2006/relationships/image" Target="../media/image93.png"/><Relationship Id="rId10" Type="http://schemas.openxmlformats.org/officeDocument/2006/relationships/image" Target="../media/image90.png"/><Relationship Id="rId4" Type="http://schemas.openxmlformats.org/officeDocument/2006/relationships/slide" Target="slide5.xml"/><Relationship Id="rId9" Type="http://schemas.openxmlformats.org/officeDocument/2006/relationships/hyperlink" Target="https://fast.wistia.net/embed/iframe/jdidx4h3rm?popover=true" TargetMode="External"/><Relationship Id="rId14" Type="http://schemas.openxmlformats.org/officeDocument/2006/relationships/image" Target="../media/image92.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slide" Target="slide4.xml"/><Relationship Id="rId3" Type="http://schemas.openxmlformats.org/officeDocument/2006/relationships/image" Target="../media/image29.PNG"/><Relationship Id="rId7" Type="http://schemas.openxmlformats.org/officeDocument/2006/relationships/image" Target="../media/image96.png"/><Relationship Id="rId12" Type="http://schemas.openxmlformats.org/officeDocument/2006/relationships/image" Target="../media/image99.sv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95.png"/><Relationship Id="rId11" Type="http://schemas.openxmlformats.org/officeDocument/2006/relationships/image" Target="../media/image98.png"/><Relationship Id="rId5" Type="http://schemas.openxmlformats.org/officeDocument/2006/relationships/hyperlink" Target="https://www.sewio.net/indoor-location-tracking-and-positioning/?utm_source=bing&amp;utm_medium=cpc&amp;utm_term=sewio&amp;utm_campaign=bing_brand&amp;msclkid=2dd48abd415a11f1a28ce9d7f4486c2c&amp;utm_content=Sewio" TargetMode="External"/><Relationship Id="rId10" Type="http://schemas.openxmlformats.org/officeDocument/2006/relationships/image" Target="../media/image76.svg"/><Relationship Id="rId4" Type="http://schemas.openxmlformats.org/officeDocument/2006/relationships/slide" Target="slide5.xml"/><Relationship Id="rId9" Type="http://schemas.openxmlformats.org/officeDocument/2006/relationships/image" Target="../media/image75.png"/><Relationship Id="rId14"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26.png"/><Relationship Id="rId3" Type="http://schemas.openxmlformats.org/officeDocument/2006/relationships/image" Target="../media/image29.PNG"/><Relationship Id="rId7" Type="http://schemas.openxmlformats.org/officeDocument/2006/relationships/image" Target="../media/image100.png"/><Relationship Id="rId12" Type="http://schemas.openxmlformats.org/officeDocument/2006/relationships/slide" Target="slide4.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www.sharetech.com.tw/en-us/products-en/ot-security/ot-solution/ot-series" TargetMode="External"/><Relationship Id="rId11" Type="http://schemas.openxmlformats.org/officeDocument/2006/relationships/image" Target="../media/image102.svg"/><Relationship Id="rId5" Type="http://schemas.openxmlformats.org/officeDocument/2006/relationships/hyperlink" Target="http://www.sharetech.com.tw/en-us/" TargetMode="External"/><Relationship Id="rId10" Type="http://schemas.openxmlformats.org/officeDocument/2006/relationships/image" Target="../media/image101.png"/><Relationship Id="rId4" Type="http://schemas.openxmlformats.org/officeDocument/2006/relationships/slide" Target="slide5.xml"/><Relationship Id="rId9" Type="http://schemas.openxmlformats.org/officeDocument/2006/relationships/image" Target="../media/image31.svg"/></Relationships>
</file>

<file path=ppt/slides/_rels/slide2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29.PNG"/><Relationship Id="rId7" Type="http://schemas.openxmlformats.org/officeDocument/2006/relationships/slide" Target="slide5.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03.png"/><Relationship Id="rId11" Type="http://schemas.openxmlformats.org/officeDocument/2006/relationships/image" Target="../media/image26.png"/><Relationship Id="rId5" Type="http://schemas.openxmlformats.org/officeDocument/2006/relationships/hyperlink" Target="https://www.youtube.com/watch?v=UASV_AFtDbY&amp;t=1s" TargetMode="External"/><Relationship Id="rId10" Type="http://schemas.openxmlformats.org/officeDocument/2006/relationships/slide" Target="slide4.xml"/><Relationship Id="rId4" Type="http://schemas.openxmlformats.org/officeDocument/2006/relationships/hyperlink" Target="https://www.youtube.com/watch?v=QQNN-3OBtyw&amp;t=193s" TargetMode="External"/><Relationship Id="rId9" Type="http://schemas.openxmlformats.org/officeDocument/2006/relationships/image" Target="../media/image105.svg"/></Relationships>
</file>

<file path=ppt/slides/_rels/slide23.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slide" Target="slide4.xml"/><Relationship Id="rId3" Type="http://schemas.openxmlformats.org/officeDocument/2006/relationships/image" Target="../media/image29.PNG"/><Relationship Id="rId7" Type="http://schemas.openxmlformats.org/officeDocument/2006/relationships/image" Target="../media/image107.png"/><Relationship Id="rId12" Type="http://schemas.openxmlformats.org/officeDocument/2006/relationships/image" Target="../media/image111.sv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06.png"/><Relationship Id="rId11" Type="http://schemas.openxmlformats.org/officeDocument/2006/relationships/image" Target="../media/image110.png"/><Relationship Id="rId5" Type="http://schemas.openxmlformats.org/officeDocument/2006/relationships/hyperlink" Target="http://www.tttech-industrial.com/" TargetMode="External"/><Relationship Id="rId10" Type="http://schemas.openxmlformats.org/officeDocument/2006/relationships/image" Target="../media/image109.svg"/><Relationship Id="rId4" Type="http://schemas.openxmlformats.org/officeDocument/2006/relationships/slide" Target="slide5.xml"/><Relationship Id="rId9" Type="http://schemas.openxmlformats.org/officeDocument/2006/relationships/image" Target="../media/image34.png"/><Relationship Id="rId14" Type="http://schemas.openxmlformats.org/officeDocument/2006/relationships/image" Target="../media/image26.png"/></Relationships>
</file>

<file path=ppt/slides/_rels/slide24.xml.rels><?xml version="1.0" encoding="UTF-8" standalone="yes"?>
<Relationships xmlns="http://schemas.openxmlformats.org/package/2006/relationships"><Relationship Id="rId26" Type="http://schemas.openxmlformats.org/officeDocument/2006/relationships/hyperlink" Target="https://www.insight.tech/industry/ai-as-a-service-inspection-accuracy-and-rapid-roi" TargetMode="External"/><Relationship Id="rId21" Type="http://schemas.openxmlformats.org/officeDocument/2006/relationships/slide" Target="slide33.xml"/><Relationship Id="rId34" Type="http://schemas.openxmlformats.org/officeDocument/2006/relationships/hyperlink" Target="https://imaging.matrox.com/en" TargetMode="External"/><Relationship Id="rId42" Type="http://schemas.openxmlformats.org/officeDocument/2006/relationships/hyperlink" Target="https://www.youtube.com/watch?v=05G2gr5LJMA" TargetMode="External"/><Relationship Id="rId47" Type="http://schemas.openxmlformats.org/officeDocument/2006/relationships/hyperlink" Target="mailto:Daniel.Rodrigues.bello@intel.com" TargetMode="External"/><Relationship Id="rId50" Type="http://schemas.openxmlformats.org/officeDocument/2006/relationships/hyperlink" Target="mailto:tintin.hoe@intel.com" TargetMode="External"/><Relationship Id="rId55" Type="http://schemas.openxmlformats.org/officeDocument/2006/relationships/hyperlink" Target="mailto:scott.n.dai@intel.com" TargetMode="External"/><Relationship Id="rId63" Type="http://schemas.openxmlformats.org/officeDocument/2006/relationships/hyperlink" Target="mailto:jason.m.wang@intel.com" TargetMode="External"/><Relationship Id="rId7" Type="http://schemas.openxmlformats.org/officeDocument/2006/relationships/hyperlink" Target="mailto:cognitiveservices@bytelake.com" TargetMode="External"/><Relationship Id="rId2" Type="http://schemas.openxmlformats.org/officeDocument/2006/relationships/notesSlide" Target="../notesSlides/notesSlide24.xml"/><Relationship Id="rId16" Type="http://schemas.openxmlformats.org/officeDocument/2006/relationships/slide" Target="slide31.xml"/><Relationship Id="rId29" Type="http://schemas.openxmlformats.org/officeDocument/2006/relationships/hyperlink" Target="https://www.intel.com/content/www/us/en/customer-spotlight/stories/audi-automated-factory.html" TargetMode="External"/><Relationship Id="rId11" Type="http://schemas.openxmlformats.org/officeDocument/2006/relationships/slide" Target="slide29.xml"/><Relationship Id="rId24" Type="http://schemas.openxmlformats.org/officeDocument/2006/relationships/hyperlink" Target="https://www.impulse-cloud.com/pub/top" TargetMode="External"/><Relationship Id="rId32" Type="http://schemas.openxmlformats.org/officeDocument/2006/relationships/hyperlink" Target="https://www.advantech.com/" TargetMode="External"/><Relationship Id="rId37" Type="http://schemas.openxmlformats.org/officeDocument/2006/relationships/hyperlink" Target="https://www.megaaoi.com/home" TargetMode="External"/><Relationship Id="rId40" Type="http://schemas.openxmlformats.org/officeDocument/2006/relationships/hyperlink" Target="https://www.mitacmct.com/EN/solution/factory_automation#FA-1" TargetMode="External"/><Relationship Id="rId45" Type="http://schemas.openxmlformats.org/officeDocument/2006/relationships/hyperlink" Target="https://www.youtube.com/watch?v=oV0mfIdy8vY" TargetMode="External"/><Relationship Id="rId53" Type="http://schemas.openxmlformats.org/officeDocument/2006/relationships/hyperlink" Target="https://qualitastech.com/machine-builders-and-system-integrators/" TargetMode="External"/><Relationship Id="rId58" Type="http://schemas.openxmlformats.org/officeDocument/2006/relationships/slide" Target="slide45.xml"/><Relationship Id="rId66" Type="http://schemas.openxmlformats.org/officeDocument/2006/relationships/image" Target="../media/image26.png"/><Relationship Id="rId5" Type="http://schemas.openxmlformats.org/officeDocument/2006/relationships/hyperlink" Target="mailto:andrzej.jankowski@intel.com" TargetMode="External"/><Relationship Id="rId61" Type="http://schemas.openxmlformats.org/officeDocument/2006/relationships/hyperlink" Target="https://www.youtube.com/watch?v=QVLXPFi16n0" TargetMode="External"/><Relationship Id="rId19" Type="http://schemas.openxmlformats.org/officeDocument/2006/relationships/slide" Target="slide32.xml"/><Relationship Id="rId14" Type="http://schemas.openxmlformats.org/officeDocument/2006/relationships/slide" Target="slide30.xml"/><Relationship Id="rId22" Type="http://schemas.openxmlformats.org/officeDocument/2006/relationships/hyperlink" Target="mailto:hideki.natsusako@intel.com" TargetMode="External"/><Relationship Id="rId27" Type="http://schemas.openxmlformats.org/officeDocument/2006/relationships/slide" Target="slide35.xml"/><Relationship Id="rId30" Type="http://schemas.openxmlformats.org/officeDocument/2006/relationships/slide" Target="slide36.xml"/><Relationship Id="rId35" Type="http://schemas.openxmlformats.org/officeDocument/2006/relationships/slide" Target="slide38.xml"/><Relationship Id="rId43" Type="http://schemas.openxmlformats.org/officeDocument/2006/relationships/slide" Target="slide41.xml"/><Relationship Id="rId48" Type="http://schemas.openxmlformats.org/officeDocument/2006/relationships/hyperlink" Target="https://ponfac.com.br/produtos-e-servicos/ponfac-count" TargetMode="External"/><Relationship Id="rId56" Type="http://schemas.openxmlformats.org/officeDocument/2006/relationships/hyperlink" Target="https://www.relimetrics.com/" TargetMode="External"/><Relationship Id="rId64" Type="http://schemas.openxmlformats.org/officeDocument/2006/relationships/hyperlink" Target="http://vecow.com/dispPageBox/vecow/VecowHp.aspx?ddsPageID=VECOW_EN" TargetMode="External"/><Relationship Id="rId8" Type="http://schemas.openxmlformats.org/officeDocument/2006/relationships/slide" Target="slide28.xml"/><Relationship Id="rId51" Type="http://schemas.openxmlformats.org/officeDocument/2006/relationships/hyperlink" Target="https://qualitastech.com/" TargetMode="External"/><Relationship Id="rId3" Type="http://schemas.openxmlformats.org/officeDocument/2006/relationships/image" Target="../media/image112.png"/><Relationship Id="rId12" Type="http://schemas.openxmlformats.org/officeDocument/2006/relationships/hyperlink" Target="mailto:eleanor.sales@intel.com" TargetMode="External"/><Relationship Id="rId17" Type="http://schemas.openxmlformats.org/officeDocument/2006/relationships/hyperlink" Target="mailto:jocelyn.lin@intel.com" TargetMode="External"/><Relationship Id="rId25" Type="http://schemas.openxmlformats.org/officeDocument/2006/relationships/slide" Target="slide34.xml"/><Relationship Id="rId33" Type="http://schemas.openxmlformats.org/officeDocument/2006/relationships/slide" Target="slide37.xml"/><Relationship Id="rId38" Type="http://schemas.openxmlformats.org/officeDocument/2006/relationships/hyperlink" Target="https://www.youtube.com/watch?v=FjBRYST8gOo" TargetMode="External"/><Relationship Id="rId46" Type="http://schemas.openxmlformats.org/officeDocument/2006/relationships/slide" Target="slide42.xml"/><Relationship Id="rId59" Type="http://schemas.openxmlformats.org/officeDocument/2006/relationships/hyperlink" Target="mailto:aneta.zonenberg@intel.com" TargetMode="External"/><Relationship Id="rId20" Type="http://schemas.openxmlformats.org/officeDocument/2006/relationships/hyperlink" Target="https://www.intel.com/content/www/us/en/developer/articles/troubleshooting/jwipc-ai-ready-vision-kit-for-smart-manufacturing-faq.html?wapkw=JWIPC%20AI%20Ready%20Vision%20Kit%20for%20Smart%20Manufacturing%20" TargetMode="External"/><Relationship Id="rId41" Type="http://schemas.openxmlformats.org/officeDocument/2006/relationships/hyperlink" Target="https://www.mitacmct.com/EN/solution/Machine_Vision_white_paper_R2.pdf" TargetMode="External"/><Relationship Id="rId54" Type="http://schemas.openxmlformats.org/officeDocument/2006/relationships/slide" Target="slide44.xml"/><Relationship Id="rId62" Type="http://schemas.openxmlformats.org/officeDocument/2006/relationships/slide" Target="slide40.xml"/><Relationship Id="rId1" Type="http://schemas.openxmlformats.org/officeDocument/2006/relationships/slideLayout" Target="../slideLayouts/slideLayout3.xml"/><Relationship Id="rId6" Type="http://schemas.openxmlformats.org/officeDocument/2006/relationships/hyperlink" Target="https://www.bytelake.com/en/" TargetMode="External"/><Relationship Id="rId15" Type="http://schemas.openxmlformats.org/officeDocument/2006/relationships/hyperlink" Target="https://www.hitachi.co.jp/products/it/control_sys/platform/cs_edge/index.html" TargetMode="External"/><Relationship Id="rId23" Type="http://schemas.openxmlformats.org/officeDocument/2006/relationships/hyperlink" Target="https://www.oec.okaya.co.jp/other/topic/201021-robodex-nagoya" TargetMode="External"/><Relationship Id="rId28" Type="http://schemas.openxmlformats.org/officeDocument/2006/relationships/hyperlink" Target="https://www.intel.com/content/dam/www/public/us/en/documents/case-studies/audis-automated-factory-closer-to-industry-case-study.pdf" TargetMode="External"/><Relationship Id="rId36" Type="http://schemas.openxmlformats.org/officeDocument/2006/relationships/hyperlink" Target="mailto:george.neah@intel.com" TargetMode="External"/><Relationship Id="rId49" Type="http://schemas.openxmlformats.org/officeDocument/2006/relationships/slide" Target="slide43.xml"/><Relationship Id="rId57" Type="http://schemas.openxmlformats.org/officeDocument/2006/relationships/hyperlink" Target="https://www.youtube.com/watch?v=AK5jzyMIijM&amp;feature=youtu.be" TargetMode="External"/><Relationship Id="rId10" Type="http://schemas.openxmlformats.org/officeDocument/2006/relationships/hyperlink" Target="https://www.apuqi.com/" TargetMode="External"/><Relationship Id="rId31" Type="http://schemas.openxmlformats.org/officeDocument/2006/relationships/hyperlink" Target="mailto:howard.c.chang@intel.com" TargetMode="External"/><Relationship Id="rId44" Type="http://schemas.openxmlformats.org/officeDocument/2006/relationships/hyperlink" Target="https://mvisia.com.br/produtos/sistemas-de-visao-industriais/" TargetMode="External"/><Relationship Id="rId52" Type="http://schemas.openxmlformats.org/officeDocument/2006/relationships/hyperlink" Target="https://qualitastech.com/eagle-eye-inspection-system/" TargetMode="External"/><Relationship Id="rId60" Type="http://schemas.openxmlformats.org/officeDocument/2006/relationships/hyperlink" Target="https://www.tvarit.com/" TargetMode="External"/><Relationship Id="rId65" Type="http://schemas.openxmlformats.org/officeDocument/2006/relationships/slide" Target="slide4.xml"/><Relationship Id="rId4" Type="http://schemas.openxmlformats.org/officeDocument/2006/relationships/slide" Target="slide26.xml"/><Relationship Id="rId9" Type="http://schemas.openxmlformats.org/officeDocument/2006/relationships/hyperlink" Target="mailto:huanx.zhao@intel.com" TargetMode="External"/><Relationship Id="rId13" Type="http://schemas.openxmlformats.org/officeDocument/2006/relationships/hyperlink" Target="http://www.cstipc.com/" TargetMode="External"/><Relationship Id="rId18" Type="http://schemas.openxmlformats.org/officeDocument/2006/relationships/hyperlink" Target="https://www.htc.com/us/5g/reign-core/" TargetMode="External"/><Relationship Id="rId39" Type="http://schemas.openxmlformats.org/officeDocument/2006/relationships/slide" Target="slide39.xml"/></Relationships>
</file>

<file path=ppt/slides/_rels/slide25.xml.rels><?xml version="1.0" encoding="UTF-8" standalone="yes"?>
<Relationships xmlns="http://schemas.openxmlformats.org/package/2006/relationships"><Relationship Id="rId13" Type="http://schemas.openxmlformats.org/officeDocument/2006/relationships/slide" Target="slide16.xml"/><Relationship Id="rId18" Type="http://schemas.openxmlformats.org/officeDocument/2006/relationships/hyperlink" Target="https://industrial-solutions.cancom.de/smart-product/" TargetMode="External"/><Relationship Id="rId26" Type="http://schemas.openxmlformats.org/officeDocument/2006/relationships/slide" Target="slide64.xml"/><Relationship Id="rId39" Type="http://schemas.openxmlformats.org/officeDocument/2006/relationships/slide" Target="slide93.xml"/><Relationship Id="rId21" Type="http://schemas.openxmlformats.org/officeDocument/2006/relationships/hyperlink" Target="https://www.intel.com/content/www/us/en/internet-of-things/overview.html" TargetMode="External"/><Relationship Id="rId34" Type="http://schemas.openxmlformats.org/officeDocument/2006/relationships/hyperlink" Target="https://www.adapdix.com/edgeops/" TargetMode="External"/><Relationship Id="rId42" Type="http://schemas.openxmlformats.org/officeDocument/2006/relationships/image" Target="../media/image26.png"/><Relationship Id="rId7" Type="http://schemas.openxmlformats.org/officeDocument/2006/relationships/hyperlink" Target="https://azuremarketplace.microsoft.com/en-us/marketplace/apps/1589855339112.saas_dz_eng?tab=Overview" TargetMode="External"/><Relationship Id="rId2" Type="http://schemas.openxmlformats.org/officeDocument/2006/relationships/notesSlide" Target="../notesSlides/notesSlide25.xml"/><Relationship Id="rId16" Type="http://schemas.openxmlformats.org/officeDocument/2006/relationships/slide" Target="slide48.xml"/><Relationship Id="rId20" Type="http://schemas.openxmlformats.org/officeDocument/2006/relationships/hyperlink" Target="mailto:eleanor.sales@intel.com" TargetMode="External"/><Relationship Id="rId29" Type="http://schemas.openxmlformats.org/officeDocument/2006/relationships/slide" Target="slide82.xml"/><Relationship Id="rId41" Type="http://schemas.openxmlformats.org/officeDocument/2006/relationships/slide" Target="slide4.xml"/><Relationship Id="rId1" Type="http://schemas.openxmlformats.org/officeDocument/2006/relationships/slideLayout" Target="../slideLayouts/slideLayout3.xml"/><Relationship Id="rId6" Type="http://schemas.openxmlformats.org/officeDocument/2006/relationships/hyperlink" Target="https://www.dotzero.tech/" TargetMode="External"/><Relationship Id="rId11" Type="http://schemas.openxmlformats.org/officeDocument/2006/relationships/hyperlink" Target="https://www.youtube.com/watch?v=Phv1XS6mUqs" TargetMode="External"/><Relationship Id="rId24" Type="http://schemas.openxmlformats.org/officeDocument/2006/relationships/hyperlink" Target="https://youtu.be/0cPI3iymQSQ" TargetMode="External"/><Relationship Id="rId32" Type="http://schemas.openxmlformats.org/officeDocument/2006/relationships/slide" Target="slide85.xml"/><Relationship Id="rId37" Type="http://schemas.openxmlformats.org/officeDocument/2006/relationships/hyperlink" Target="https://www.exorint.com/en/" TargetMode="External"/><Relationship Id="rId40" Type="http://schemas.openxmlformats.org/officeDocument/2006/relationships/hyperlink" Target="https://www.ibextech.jp/" TargetMode="External"/><Relationship Id="rId5" Type="http://schemas.openxmlformats.org/officeDocument/2006/relationships/hyperlink" Target="mailto:jocelyn.lin@intel.com" TargetMode="External"/><Relationship Id="rId15" Type="http://schemas.openxmlformats.org/officeDocument/2006/relationships/hyperlink" Target="https://eigen.io/" TargetMode="External"/><Relationship Id="rId23" Type="http://schemas.openxmlformats.org/officeDocument/2006/relationships/slide" Target="slide62.xml"/><Relationship Id="rId28" Type="http://schemas.openxmlformats.org/officeDocument/2006/relationships/hyperlink" Target="https://www.secunet.com/en/" TargetMode="External"/><Relationship Id="rId36" Type="http://schemas.openxmlformats.org/officeDocument/2006/relationships/slide" Target="slide91.xml"/><Relationship Id="rId10" Type="http://schemas.openxmlformats.org/officeDocument/2006/relationships/hyperlink" Target="https://www.ectron.com/product/smarteye/" TargetMode="External"/><Relationship Id="rId19" Type="http://schemas.openxmlformats.org/officeDocument/2006/relationships/slide" Target="slide51.xml"/><Relationship Id="rId31" Type="http://schemas.openxmlformats.org/officeDocument/2006/relationships/hyperlink" Target="https://www.digitalchina.com/" TargetMode="External"/><Relationship Id="rId4" Type="http://schemas.openxmlformats.org/officeDocument/2006/relationships/slide" Target="slide14.xml"/><Relationship Id="rId9" Type="http://schemas.openxmlformats.org/officeDocument/2006/relationships/hyperlink" Target="mailto:niladri.roy@intel.com" TargetMode="External"/><Relationship Id="rId14" Type="http://schemas.openxmlformats.org/officeDocument/2006/relationships/hyperlink" Target="mailto:johnny.chen@intel.com" TargetMode="External"/><Relationship Id="rId22" Type="http://schemas.openxmlformats.org/officeDocument/2006/relationships/hyperlink" Target="https://www.m2m-cloud.jp/" TargetMode="External"/><Relationship Id="rId27" Type="http://schemas.openxmlformats.org/officeDocument/2006/relationships/hyperlink" Target="mailto:dorian.witkowski.@intel.com" TargetMode="External"/><Relationship Id="rId30" Type="http://schemas.openxmlformats.org/officeDocument/2006/relationships/hyperlink" Target="mailto:cheng.fan@intel.com" TargetMode="External"/><Relationship Id="rId35" Type="http://schemas.openxmlformats.org/officeDocument/2006/relationships/hyperlink" Target="https://www.adapdix.com/adapdix-edgeops-solutions-overview/" TargetMode="External"/><Relationship Id="rId8" Type="http://schemas.openxmlformats.org/officeDocument/2006/relationships/slide" Target="slide15.xml"/><Relationship Id="rId3" Type="http://schemas.openxmlformats.org/officeDocument/2006/relationships/image" Target="../media/image112.png"/><Relationship Id="rId12" Type="http://schemas.openxmlformats.org/officeDocument/2006/relationships/hyperlink" Target="https://www.ectron.com/injection-molding-machines-use-case/" TargetMode="External"/><Relationship Id="rId17" Type="http://schemas.openxmlformats.org/officeDocument/2006/relationships/hyperlink" Target="mailto:meggie.hakim@intel.com" TargetMode="External"/><Relationship Id="rId25" Type="http://schemas.openxmlformats.org/officeDocument/2006/relationships/hyperlink" Target="http://awasin.co.id/intelligent-pokayoke/" TargetMode="External"/><Relationship Id="rId33" Type="http://schemas.openxmlformats.org/officeDocument/2006/relationships/hyperlink" Target="mailto:malhar.h.thakkar@intel.com" TargetMode="External"/><Relationship Id="rId38" Type="http://schemas.openxmlformats.org/officeDocument/2006/relationships/hyperlink" Target="https://www.exorint.com/en/new/exware707ai"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113.png"/><Relationship Id="rId7" Type="http://schemas.openxmlformats.org/officeDocument/2006/relationships/hyperlink" Target="https://www.bytelake.com/en/CognitiveServices" TargetMode="External"/><Relationship Id="rId12" Type="http://schemas.openxmlformats.org/officeDocument/2006/relationships/image" Target="../media/image118.svg"/><Relationship Id="rId2" Type="http://schemas.openxmlformats.org/officeDocument/2006/relationships/notesSlide" Target="../notesSlides/notesSlide26.xml"/><Relationship Id="rId16"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hyperlink" Target="mailto:cognitiveservices@bytelake.com" TargetMode="External"/><Relationship Id="rId11" Type="http://schemas.openxmlformats.org/officeDocument/2006/relationships/image" Target="../media/image117.png"/><Relationship Id="rId5" Type="http://schemas.openxmlformats.org/officeDocument/2006/relationships/hyperlink" Target="https://www.intel.com/content/www/us/en/internet-of-things/overview.html" TargetMode="External"/><Relationship Id="rId15" Type="http://schemas.openxmlformats.org/officeDocument/2006/relationships/slide" Target="slide4.xml"/><Relationship Id="rId10" Type="http://schemas.openxmlformats.org/officeDocument/2006/relationships/image" Target="../media/image116.svg"/><Relationship Id="rId4" Type="http://schemas.openxmlformats.org/officeDocument/2006/relationships/slide" Target="slide24.xml"/><Relationship Id="rId9" Type="http://schemas.openxmlformats.org/officeDocument/2006/relationships/image" Target="../media/image115.png"/><Relationship Id="rId14" Type="http://schemas.openxmlformats.org/officeDocument/2006/relationships/image" Target="../media/image120.svg"/></Relationships>
</file>

<file path=ppt/slides/_rels/slide27.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26.png"/><Relationship Id="rId3" Type="http://schemas.openxmlformats.org/officeDocument/2006/relationships/image" Target="../media/image113.png"/><Relationship Id="rId7" Type="http://schemas.openxmlformats.org/officeDocument/2006/relationships/image" Target="../media/image116.svg"/><Relationship Id="rId12" Type="http://schemas.openxmlformats.org/officeDocument/2006/relationships/slide" Target="slide4.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15.png"/><Relationship Id="rId11" Type="http://schemas.openxmlformats.org/officeDocument/2006/relationships/image" Target="../media/image120.svg"/><Relationship Id="rId5" Type="http://schemas.openxmlformats.org/officeDocument/2006/relationships/hyperlink" Target="https://www.intel.com/content/www/us/en/customer-spotlight/stories/deep-sight-defect-detection.html" TargetMode="External"/><Relationship Id="rId10" Type="http://schemas.openxmlformats.org/officeDocument/2006/relationships/image" Target="../media/image119.png"/><Relationship Id="rId4" Type="http://schemas.openxmlformats.org/officeDocument/2006/relationships/slide" Target="slide24.xml"/><Relationship Id="rId9" Type="http://schemas.openxmlformats.org/officeDocument/2006/relationships/image" Target="../media/image118.svg"/></Relationships>
</file>

<file path=ppt/slides/_rels/slide2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13.png"/><Relationship Id="rId7" Type="http://schemas.openxmlformats.org/officeDocument/2006/relationships/slide" Target="slide4.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21.png"/><Relationship Id="rId5" Type="http://schemas.openxmlformats.org/officeDocument/2006/relationships/hyperlink" Target="https://www.apuqi.com/" TargetMode="External"/><Relationship Id="rId4" Type="http://schemas.openxmlformats.org/officeDocument/2006/relationships/slide" Target="slide24.xml"/></Relationships>
</file>

<file path=ppt/slides/_rels/slide29.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26.png"/><Relationship Id="rId3" Type="http://schemas.openxmlformats.org/officeDocument/2006/relationships/slide" Target="slide24.xml"/><Relationship Id="rId7" Type="http://schemas.microsoft.com/office/2007/relationships/hdphoto" Target="../media/hdphoto2.wdp"/><Relationship Id="rId12" Type="http://schemas.openxmlformats.org/officeDocument/2006/relationships/slide" Target="slide4.xml"/><Relationship Id="rId2" Type="http://schemas.openxmlformats.org/officeDocument/2006/relationships/image" Target="../media/image113.png"/><Relationship Id="rId1" Type="http://schemas.openxmlformats.org/officeDocument/2006/relationships/slideLayout" Target="../slideLayouts/slideLayout3.xml"/><Relationship Id="rId6" Type="http://schemas.openxmlformats.org/officeDocument/2006/relationships/image" Target="../media/image122.png"/><Relationship Id="rId11" Type="http://schemas.openxmlformats.org/officeDocument/2006/relationships/image" Target="../media/image50.svg"/><Relationship Id="rId5" Type="http://schemas.openxmlformats.org/officeDocument/2006/relationships/hyperlink" Target="http://www.cstipc.com/" TargetMode="External"/><Relationship Id="rId10" Type="http://schemas.openxmlformats.org/officeDocument/2006/relationships/image" Target="../media/image49.png"/><Relationship Id="rId4" Type="http://schemas.openxmlformats.org/officeDocument/2006/relationships/hyperlink" Target="https://www.intel.com/content/www/us/en/internet-of-things/overview.html" TargetMode="External"/><Relationship Id="rId9" Type="http://schemas.openxmlformats.org/officeDocument/2006/relationships/image" Target="../media/image124.sv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svg"/><Relationship Id="rId3" Type="http://schemas.openxmlformats.org/officeDocument/2006/relationships/hyperlink" Target="https://www.intel.com/content/www/us/en/internet-of-things/overview.html" TargetMode="External"/><Relationship Id="rId7" Type="http://schemas.openxmlformats.org/officeDocument/2006/relationships/image" Target="../media/image125.png"/><Relationship Id="rId12" Type="http://schemas.openxmlformats.org/officeDocument/2006/relationships/image" Target="../media/image130.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slide" Target="slide24.xml"/><Relationship Id="rId11" Type="http://schemas.openxmlformats.org/officeDocument/2006/relationships/image" Target="../media/image129.svg"/><Relationship Id="rId5" Type="http://schemas.openxmlformats.org/officeDocument/2006/relationships/image" Target="../media/image113.png"/><Relationship Id="rId15" Type="http://schemas.openxmlformats.org/officeDocument/2006/relationships/image" Target="../media/image26.png"/><Relationship Id="rId10" Type="http://schemas.openxmlformats.org/officeDocument/2006/relationships/image" Target="../media/image128.png"/><Relationship Id="rId4" Type="http://schemas.openxmlformats.org/officeDocument/2006/relationships/hyperlink" Target="https://www.hitachi.co.jp/products/it/control_sys/platform/cs_edge/index.html" TargetMode="External"/><Relationship Id="rId9" Type="http://schemas.openxmlformats.org/officeDocument/2006/relationships/image" Target="../media/image127.svg"/><Relationship Id="rId14" Type="http://schemas.openxmlformats.org/officeDocument/2006/relationships/slide" Target="slide4.xml"/></Relationships>
</file>

<file path=ppt/slides/_rels/slide31.xml.rels><?xml version="1.0" encoding="UTF-8" standalone="yes"?>
<Relationships xmlns="http://schemas.openxmlformats.org/package/2006/relationships"><Relationship Id="rId8" Type="http://schemas.openxmlformats.org/officeDocument/2006/relationships/image" Target="../media/image127.svg"/><Relationship Id="rId13" Type="http://schemas.openxmlformats.org/officeDocument/2006/relationships/image" Target="../media/image134.png"/><Relationship Id="rId3" Type="http://schemas.openxmlformats.org/officeDocument/2006/relationships/hyperlink" Target="https://www.htc.com/us/5g/reign-core/" TargetMode="External"/><Relationship Id="rId7" Type="http://schemas.openxmlformats.org/officeDocument/2006/relationships/image" Target="../media/image126.png"/><Relationship Id="rId12" Type="http://schemas.openxmlformats.org/officeDocument/2006/relationships/image" Target="../media/image133.svg"/><Relationship Id="rId17" Type="http://schemas.openxmlformats.org/officeDocument/2006/relationships/image" Target="../media/image26.png"/><Relationship Id="rId2" Type="http://schemas.openxmlformats.org/officeDocument/2006/relationships/notesSlide" Target="../notesSlides/notesSlide30.xml"/><Relationship Id="rId16" Type="http://schemas.openxmlformats.org/officeDocument/2006/relationships/slide" Target="slide4.xml"/><Relationship Id="rId1" Type="http://schemas.openxmlformats.org/officeDocument/2006/relationships/slideLayout" Target="../slideLayouts/slideLayout3.xml"/><Relationship Id="rId6" Type="http://schemas.openxmlformats.org/officeDocument/2006/relationships/slide" Target="slide24.xml"/><Relationship Id="rId11" Type="http://schemas.openxmlformats.org/officeDocument/2006/relationships/image" Target="../media/image132.png"/><Relationship Id="rId5" Type="http://schemas.openxmlformats.org/officeDocument/2006/relationships/image" Target="../media/image113.png"/><Relationship Id="rId15" Type="http://schemas.openxmlformats.org/officeDocument/2006/relationships/image" Target="../media/image136.jpeg"/><Relationship Id="rId10" Type="http://schemas.openxmlformats.org/officeDocument/2006/relationships/image" Target="../media/image48.svg"/><Relationship Id="rId4" Type="http://schemas.openxmlformats.org/officeDocument/2006/relationships/hyperlink" Target="mailto:P5G_Contact@htc.com" TargetMode="External"/><Relationship Id="rId9" Type="http://schemas.openxmlformats.org/officeDocument/2006/relationships/image" Target="../media/image47.png"/><Relationship Id="rId14" Type="http://schemas.openxmlformats.org/officeDocument/2006/relationships/image" Target="../media/image135.svg"/></Relationships>
</file>

<file path=ppt/slides/_rels/slide32.xml.rels><?xml version="1.0" encoding="UTF-8" standalone="yes"?>
<Relationships xmlns="http://schemas.openxmlformats.org/package/2006/relationships"><Relationship Id="rId8" Type="http://schemas.openxmlformats.org/officeDocument/2006/relationships/hyperlink" Target="mailto:sandy@blutech.com.tw?subject=Request%20to%20Purchase%20Blutech%20Machinelink%20IIOT%20Solution" TargetMode="External"/><Relationship Id="rId13" Type="http://schemas.openxmlformats.org/officeDocument/2006/relationships/image" Target="../media/image141.jpeg"/><Relationship Id="rId3" Type="http://schemas.openxmlformats.org/officeDocument/2006/relationships/image" Target="../media/image113.png"/><Relationship Id="rId7" Type="http://schemas.openxmlformats.org/officeDocument/2006/relationships/hyperlink" Target="mailto:david.hsi@wpi-group.com?subject=Request%20to%20Purchase%20JWIPC%20AI%20Ready%20Vision%20Kit%20for%20Smart%20Manufacturing" TargetMode="External"/><Relationship Id="rId12" Type="http://schemas.openxmlformats.org/officeDocument/2006/relationships/image" Target="../media/image140.sv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s://www.intel.com/content/www/us/en/developer/articles/troubleshooting/jwipc-ai-ready-vision-kit-for-smart-manufacturing-faq.html?wapkw=JWIPC%20AI%20Ready%20Vision%20Kit%20for%20Smart%20Manufacturing%20" TargetMode="External"/><Relationship Id="rId11" Type="http://schemas.openxmlformats.org/officeDocument/2006/relationships/image" Target="../media/image139.png"/><Relationship Id="rId5" Type="http://schemas.openxmlformats.org/officeDocument/2006/relationships/hyperlink" Target="https://www.intel.com/content/www/us/en/internet-of-things/overview.html" TargetMode="External"/><Relationship Id="rId15" Type="http://schemas.openxmlformats.org/officeDocument/2006/relationships/image" Target="../media/image26.png"/><Relationship Id="rId10" Type="http://schemas.openxmlformats.org/officeDocument/2006/relationships/image" Target="../media/image138.svg"/><Relationship Id="rId4" Type="http://schemas.openxmlformats.org/officeDocument/2006/relationships/slide" Target="slide24.xml"/><Relationship Id="rId9" Type="http://schemas.openxmlformats.org/officeDocument/2006/relationships/image" Target="../media/image137.png"/><Relationship Id="rId14" Type="http://schemas.openxmlformats.org/officeDocument/2006/relationships/slide" Target="slide4.xml"/></Relationships>
</file>

<file path=ppt/slides/_rels/slide33.xml.rels><?xml version="1.0" encoding="UTF-8" standalone="yes"?>
<Relationships xmlns="http://schemas.openxmlformats.org/package/2006/relationships"><Relationship Id="rId8" Type="http://schemas.openxmlformats.org/officeDocument/2006/relationships/hyperlink" Target="https://developers.brains-tech.co.jp/" TargetMode="External"/><Relationship Id="rId13" Type="http://schemas.openxmlformats.org/officeDocument/2006/relationships/slide" Target="slide4.xml"/><Relationship Id="rId3" Type="http://schemas.openxmlformats.org/officeDocument/2006/relationships/image" Target="../media/image113.png"/><Relationship Id="rId7" Type="http://schemas.openxmlformats.org/officeDocument/2006/relationships/hyperlink" Target="https://www.impulse-cloud.com/pub/top" TargetMode="External"/><Relationship Id="rId12" Type="http://schemas.openxmlformats.org/officeDocument/2006/relationships/image" Target="../media/image44.sv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hyperlink" Target="https://www.oec.okaya.co.jp/solution/iot_sol/impulse-vi-ready-kit" TargetMode="External"/><Relationship Id="rId11" Type="http://schemas.openxmlformats.org/officeDocument/2006/relationships/image" Target="../media/image39.png"/><Relationship Id="rId5" Type="http://schemas.openxmlformats.org/officeDocument/2006/relationships/hyperlink" Target="https://www.intel.com/content/www/us/en/internet-of-things/overview.html" TargetMode="External"/><Relationship Id="rId10" Type="http://schemas.microsoft.com/office/2007/relationships/hdphoto" Target="../media/hdphoto3.wdp"/><Relationship Id="rId4" Type="http://schemas.openxmlformats.org/officeDocument/2006/relationships/slide" Target="slide24.xml"/><Relationship Id="rId9" Type="http://schemas.openxmlformats.org/officeDocument/2006/relationships/image" Target="../media/image142.png"/><Relationship Id="rId14" Type="http://schemas.openxmlformats.org/officeDocument/2006/relationships/image" Target="../media/image26.png"/></Relationships>
</file>

<file path=ppt/slides/_rels/slide34.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slide" Target="slide24.xml"/><Relationship Id="rId7" Type="http://schemas.openxmlformats.org/officeDocument/2006/relationships/image" Target="../media/image113.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s://www.intel.com/content/www/us/en/partner/showcase/storefront/a5S3b000000RvTvEAK/lenovo-group.html" TargetMode="External"/><Relationship Id="rId11" Type="http://schemas.openxmlformats.org/officeDocument/2006/relationships/image" Target="../media/image26.png"/><Relationship Id="rId5" Type="http://schemas.openxmlformats.org/officeDocument/2006/relationships/hyperlink" Target="https://www.intel.com/content/www/us/en/partner/showcase/storefront/a5S3b0000002nHMEAY/blueskiesai.html" TargetMode="External"/><Relationship Id="rId10" Type="http://schemas.openxmlformats.org/officeDocument/2006/relationships/slide" Target="slide4.xml"/><Relationship Id="rId4" Type="http://schemas.openxmlformats.org/officeDocument/2006/relationships/hyperlink" Target="https://www.insight.tech/industry/ai-as-a-service-inspection-accuracy-and-rapid-roi" TargetMode="External"/><Relationship Id="rId9" Type="http://schemas.openxmlformats.org/officeDocument/2006/relationships/image" Target="../media/image144.svg"/></Relationships>
</file>

<file path=ppt/slides/_rels/slide35.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hyperlink" Target="https://www.intel.com/content/dam/www/public/us/en/documents/case-studies/audis-automated-factory-closer-to-industry-case-study.pdf" TargetMode="External"/><Relationship Id="rId7" Type="http://schemas.openxmlformats.org/officeDocument/2006/relationships/image" Target="../media/image145.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slide" Target="slide24.xml"/><Relationship Id="rId4" Type="http://schemas.openxmlformats.org/officeDocument/2006/relationships/hyperlink" Target="https://www.intel.com/content/www/us/en/customer-spotlight/stories/audi-automated-factory.html" TargetMode="External"/><Relationship Id="rId9" Type="http://schemas.openxmlformats.org/officeDocument/2006/relationships/image" Target="../media/image26.png"/></Relationships>
</file>

<file path=ppt/slides/_rels/slide36.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hyperlink" Target="https://www.advantech.com/" TargetMode="External"/><Relationship Id="rId7" Type="http://schemas.openxmlformats.org/officeDocument/2006/relationships/image" Target="../media/image146.png"/><Relationship Id="rId12"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slide" Target="slide4.xml"/><Relationship Id="rId5" Type="http://schemas.openxmlformats.org/officeDocument/2006/relationships/slide" Target="slide24.xml"/><Relationship Id="rId10" Type="http://schemas.openxmlformats.org/officeDocument/2006/relationships/image" Target="../media/image66.svg"/><Relationship Id="rId4" Type="http://schemas.openxmlformats.org/officeDocument/2006/relationships/image" Target="../media/image113.png"/><Relationship Id="rId9" Type="http://schemas.openxmlformats.org/officeDocument/2006/relationships/image" Target="../media/image65.png"/></Relationships>
</file>

<file path=ppt/slides/_rels/slide37.xml.rels><?xml version="1.0" encoding="UTF-8" standalone="yes"?>
<Relationships xmlns="http://schemas.openxmlformats.org/package/2006/relationships"><Relationship Id="rId8" Type="http://schemas.openxmlformats.org/officeDocument/2006/relationships/image" Target="../media/image150.svg"/><Relationship Id="rId3" Type="http://schemas.openxmlformats.org/officeDocument/2006/relationships/image" Target="../media/image113.png"/><Relationship Id="rId7" Type="http://schemas.openxmlformats.org/officeDocument/2006/relationships/image" Target="../media/image149.png"/><Relationship Id="rId12"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48.jpg"/><Relationship Id="rId11" Type="http://schemas.openxmlformats.org/officeDocument/2006/relationships/slide" Target="slide4.xml"/><Relationship Id="rId5" Type="http://schemas.openxmlformats.org/officeDocument/2006/relationships/hyperlink" Target="https://imaging.matrox.com/en" TargetMode="External"/><Relationship Id="rId10" Type="http://schemas.openxmlformats.org/officeDocument/2006/relationships/image" Target="../media/image152.svg"/><Relationship Id="rId4" Type="http://schemas.openxmlformats.org/officeDocument/2006/relationships/slide" Target="slide24.xml"/><Relationship Id="rId9" Type="http://schemas.openxmlformats.org/officeDocument/2006/relationships/image" Target="../media/image151.png"/></Relationships>
</file>

<file path=ppt/slides/_rels/slide38.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157.svg"/><Relationship Id="rId3" Type="http://schemas.openxmlformats.org/officeDocument/2006/relationships/image" Target="../media/image153.png"/><Relationship Id="rId7" Type="http://schemas.openxmlformats.org/officeDocument/2006/relationships/hyperlink" Target="https://www.youtube.com/watch?v=FjBRYST8gOo" TargetMode="External"/><Relationship Id="rId12" Type="http://schemas.openxmlformats.org/officeDocument/2006/relationships/image" Target="../media/image15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www.megaaoi.com/home" TargetMode="External"/><Relationship Id="rId11" Type="http://schemas.openxmlformats.org/officeDocument/2006/relationships/image" Target="../media/image155.svg"/><Relationship Id="rId5" Type="http://schemas.openxmlformats.org/officeDocument/2006/relationships/slide" Target="slide24.xml"/><Relationship Id="rId15" Type="http://schemas.openxmlformats.org/officeDocument/2006/relationships/image" Target="../media/image26.png"/><Relationship Id="rId10" Type="http://schemas.openxmlformats.org/officeDocument/2006/relationships/image" Target="../media/image154.png"/><Relationship Id="rId4" Type="http://schemas.openxmlformats.org/officeDocument/2006/relationships/image" Target="../media/image113.png"/><Relationship Id="rId9" Type="http://schemas.openxmlformats.org/officeDocument/2006/relationships/image" Target="../media/image87.svg"/><Relationship Id="rId14" Type="http://schemas.openxmlformats.org/officeDocument/2006/relationships/slide" Target="slide4.xml"/></Relationships>
</file>

<file path=ppt/slides/_rels/slide39.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slide" Target="slide4.xml"/><Relationship Id="rId3" Type="http://schemas.openxmlformats.org/officeDocument/2006/relationships/image" Target="../media/image113.png"/><Relationship Id="rId7" Type="http://schemas.openxmlformats.org/officeDocument/2006/relationships/hyperlink" Target="https://www.youtube.com/watch?v=05G2gr5LJMA" TargetMode="External"/><Relationship Id="rId12" Type="http://schemas.openxmlformats.org/officeDocument/2006/relationships/image" Target="../media/image129.sv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www.mitacmct.com/EN/solution/Machine_Vision_white_paper_R2.pdf" TargetMode="External"/><Relationship Id="rId11" Type="http://schemas.openxmlformats.org/officeDocument/2006/relationships/image" Target="../media/image128.png"/><Relationship Id="rId5" Type="http://schemas.openxmlformats.org/officeDocument/2006/relationships/hyperlink" Target="https://www.mitacmct.com/EN/solution/factory_automation#FA-1" TargetMode="External"/><Relationship Id="rId10" Type="http://schemas.openxmlformats.org/officeDocument/2006/relationships/image" Target="../media/image152.svg"/><Relationship Id="rId4" Type="http://schemas.openxmlformats.org/officeDocument/2006/relationships/slide" Target="slide24.xml"/><Relationship Id="rId9" Type="http://schemas.openxmlformats.org/officeDocument/2006/relationships/image" Target="../media/image151.png"/><Relationship Id="rId14" Type="http://schemas.openxmlformats.org/officeDocument/2006/relationships/image" Target="../media/image26.pn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slide" Target="slide83.xml"/><Relationship Id="rId18" Type="http://schemas.openxmlformats.org/officeDocument/2006/relationships/image" Target="../media/image21.svg"/><Relationship Id="rId3" Type="http://schemas.openxmlformats.org/officeDocument/2006/relationships/image" Target="../media/image11.png"/><Relationship Id="rId21"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17.svg"/><Relationship Id="rId17" Type="http://schemas.openxmlformats.org/officeDocument/2006/relationships/image" Target="../media/image20.png"/><Relationship Id="rId2" Type="http://schemas.openxmlformats.org/officeDocument/2006/relationships/notesSlide" Target="../notesSlides/notesSlide4.xml"/><Relationship Id="rId16" Type="http://schemas.openxmlformats.org/officeDocument/2006/relationships/slide" Target="slide5.xml"/><Relationship Id="rId20" Type="http://schemas.openxmlformats.org/officeDocument/2006/relationships/image" Target="../media/image22.svg"/><Relationship Id="rId1" Type="http://schemas.openxmlformats.org/officeDocument/2006/relationships/slideLayout" Target="../slideLayouts/slideLayout3.xml"/><Relationship Id="rId6" Type="http://schemas.openxmlformats.org/officeDocument/2006/relationships/image" Target="../media/image14.svg"/><Relationship Id="rId11" Type="http://schemas.openxmlformats.org/officeDocument/2006/relationships/slide" Target="slide76.xml"/><Relationship Id="rId5" Type="http://schemas.openxmlformats.org/officeDocument/2006/relationships/image" Target="../media/image13.png"/><Relationship Id="rId15" Type="http://schemas.openxmlformats.org/officeDocument/2006/relationships/image" Target="../media/image19.svg"/><Relationship Id="rId23" Type="http://schemas.openxmlformats.org/officeDocument/2006/relationships/slide" Target="slide59.xml"/><Relationship Id="rId10" Type="http://schemas.openxmlformats.org/officeDocument/2006/relationships/slide" Target="slide24.xml"/><Relationship Id="rId19" Type="http://schemas.openxmlformats.org/officeDocument/2006/relationships/slide" Target="slide102.xml"/><Relationship Id="rId4" Type="http://schemas.openxmlformats.org/officeDocument/2006/relationships/image" Target="../media/image12.svg"/><Relationship Id="rId9" Type="http://schemas.openxmlformats.org/officeDocument/2006/relationships/slide" Target="slide46.xml"/><Relationship Id="rId14" Type="http://schemas.openxmlformats.org/officeDocument/2006/relationships/image" Target="../media/image18.png"/><Relationship Id="rId22" Type="http://schemas.openxmlformats.org/officeDocument/2006/relationships/image" Target="../media/image24.svg"/></Relationships>
</file>

<file path=ppt/slides/_rels/slide40.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13.png"/><Relationship Id="rId7" Type="http://schemas.openxmlformats.org/officeDocument/2006/relationships/image" Target="../media/image56.png"/><Relationship Id="rId12"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59.png"/><Relationship Id="rId11" Type="http://schemas.openxmlformats.org/officeDocument/2006/relationships/slide" Target="slide4.xml"/><Relationship Id="rId5" Type="http://schemas.openxmlformats.org/officeDocument/2006/relationships/hyperlink" Target="http://vecow.com/dispPageBox/vecow/VecowHp.aspx?ddsPageID=VECOW_EN" TargetMode="External"/><Relationship Id="rId10" Type="http://schemas.openxmlformats.org/officeDocument/2006/relationships/image" Target="../media/image54.svg"/><Relationship Id="rId4" Type="http://schemas.openxmlformats.org/officeDocument/2006/relationships/slide" Target="slide24.xml"/><Relationship Id="rId9" Type="http://schemas.openxmlformats.org/officeDocument/2006/relationships/image" Target="../media/image53.png"/></Relationships>
</file>

<file path=ppt/slides/_rels/slide41.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13.png"/><Relationship Id="rId7" Type="http://schemas.openxmlformats.org/officeDocument/2006/relationships/image" Target="../media/image160.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hyperlink" Target="https://www.youtube.com/watch?v=oV0mfIdy8vY" TargetMode="External"/><Relationship Id="rId11" Type="http://schemas.openxmlformats.org/officeDocument/2006/relationships/image" Target="../media/image26.png"/><Relationship Id="rId5" Type="http://schemas.openxmlformats.org/officeDocument/2006/relationships/hyperlink" Target="https://mvisia.com.br/produtos/sistemas-de-visao-industriais/" TargetMode="External"/><Relationship Id="rId10" Type="http://schemas.openxmlformats.org/officeDocument/2006/relationships/slide" Target="slide4.xml"/><Relationship Id="rId4" Type="http://schemas.openxmlformats.org/officeDocument/2006/relationships/slide" Target="slide24.xml"/><Relationship Id="rId9" Type="http://schemas.openxmlformats.org/officeDocument/2006/relationships/image" Target="../media/image162.svg"/></Relationships>
</file>

<file path=ppt/slides/_rels/slide42.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67.svg"/><Relationship Id="rId3" Type="http://schemas.openxmlformats.org/officeDocument/2006/relationships/hyperlink" Target="https://ponfac.com.br/produtos-e-servicos/ponfac-count" TargetMode="External"/><Relationship Id="rId7" Type="http://schemas.microsoft.com/office/2007/relationships/hdphoto" Target="../media/hdphoto4.wdp"/><Relationship Id="rId12"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63.png"/><Relationship Id="rId11" Type="http://schemas.openxmlformats.org/officeDocument/2006/relationships/image" Target="../media/image165.svg"/><Relationship Id="rId5" Type="http://schemas.openxmlformats.org/officeDocument/2006/relationships/slide" Target="slide24.xml"/><Relationship Id="rId15" Type="http://schemas.openxmlformats.org/officeDocument/2006/relationships/image" Target="../media/image26.png"/><Relationship Id="rId10" Type="http://schemas.openxmlformats.org/officeDocument/2006/relationships/image" Target="../media/image164.png"/><Relationship Id="rId4" Type="http://schemas.openxmlformats.org/officeDocument/2006/relationships/image" Target="../media/image113.png"/><Relationship Id="rId9" Type="http://schemas.openxmlformats.org/officeDocument/2006/relationships/image" Target="../media/image94.svg"/><Relationship Id="rId14" Type="http://schemas.openxmlformats.org/officeDocument/2006/relationships/slide" Target="slide4.xml"/></Relationships>
</file>

<file path=ppt/slides/_rels/slide43.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69.png"/><Relationship Id="rId3" Type="http://schemas.openxmlformats.org/officeDocument/2006/relationships/image" Target="../media/image113.png"/><Relationship Id="rId7" Type="http://schemas.openxmlformats.org/officeDocument/2006/relationships/hyperlink" Target="https://qualitastech.com/machine-builders-and-system-integrators/" TargetMode="External"/><Relationship Id="rId12" Type="http://schemas.openxmlformats.org/officeDocument/2006/relationships/image" Target="../media/image157.svg"/><Relationship Id="rId2" Type="http://schemas.openxmlformats.org/officeDocument/2006/relationships/notesSlide" Target="../notesSlides/notesSlide42.xml"/><Relationship Id="rId16"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hyperlink" Target="https://qualitastech.com/eagle-eye-inspection-system/" TargetMode="External"/><Relationship Id="rId11" Type="http://schemas.openxmlformats.org/officeDocument/2006/relationships/image" Target="../media/image156.png"/><Relationship Id="rId5" Type="http://schemas.openxmlformats.org/officeDocument/2006/relationships/hyperlink" Target="https://qualitastech.com/" TargetMode="External"/><Relationship Id="rId15" Type="http://schemas.openxmlformats.org/officeDocument/2006/relationships/slide" Target="slide4.xml"/><Relationship Id="rId10" Type="http://schemas.openxmlformats.org/officeDocument/2006/relationships/image" Target="../media/image111.svg"/><Relationship Id="rId4" Type="http://schemas.openxmlformats.org/officeDocument/2006/relationships/slide" Target="slide24.xml"/><Relationship Id="rId9" Type="http://schemas.openxmlformats.org/officeDocument/2006/relationships/image" Target="../media/image110.png"/><Relationship Id="rId14" Type="http://schemas.openxmlformats.org/officeDocument/2006/relationships/image" Target="../media/image170.svg"/></Relationships>
</file>

<file path=ppt/slides/_rels/slide44.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26.png"/><Relationship Id="rId3" Type="http://schemas.openxmlformats.org/officeDocument/2006/relationships/image" Target="../media/image113.png"/><Relationship Id="rId7" Type="http://schemas.openxmlformats.org/officeDocument/2006/relationships/image" Target="../media/image171.jpeg"/><Relationship Id="rId12" Type="http://schemas.openxmlformats.org/officeDocument/2006/relationships/slide" Target="slide4.xm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hyperlink" Target="https://www.youtube.com/watch?v=AK5jzyMIijM&amp;feature=youtu.be" TargetMode="External"/><Relationship Id="rId11" Type="http://schemas.openxmlformats.org/officeDocument/2006/relationships/image" Target="../media/image173.svg"/><Relationship Id="rId5" Type="http://schemas.openxmlformats.org/officeDocument/2006/relationships/hyperlink" Target="https://www.relimetrics.com/" TargetMode="External"/><Relationship Id="rId10" Type="http://schemas.openxmlformats.org/officeDocument/2006/relationships/image" Target="../media/image172.png"/><Relationship Id="rId4" Type="http://schemas.openxmlformats.org/officeDocument/2006/relationships/slide" Target="slide24.xml"/><Relationship Id="rId9" Type="http://schemas.openxmlformats.org/officeDocument/2006/relationships/image" Target="../media/image87.svg"/></Relationships>
</file>

<file path=ppt/slides/_rels/slide4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175.svg"/><Relationship Id="rId3" Type="http://schemas.openxmlformats.org/officeDocument/2006/relationships/image" Target="../media/image113.png"/><Relationship Id="rId7" Type="http://schemas.openxmlformats.org/officeDocument/2006/relationships/image" Target="../media/image174.jpeg"/><Relationship Id="rId12"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hyperlink" Target="https://www.youtube.com/watch?v=QVLXPFi16n0" TargetMode="External"/><Relationship Id="rId11" Type="http://schemas.openxmlformats.org/officeDocument/2006/relationships/image" Target="../media/image94.svg"/><Relationship Id="rId5" Type="http://schemas.openxmlformats.org/officeDocument/2006/relationships/hyperlink" Target="https://www.tvarit.com/" TargetMode="External"/><Relationship Id="rId15" Type="http://schemas.openxmlformats.org/officeDocument/2006/relationships/image" Target="../media/image26.png"/><Relationship Id="rId10" Type="http://schemas.openxmlformats.org/officeDocument/2006/relationships/image" Target="../media/image93.png"/><Relationship Id="rId4" Type="http://schemas.openxmlformats.org/officeDocument/2006/relationships/slide" Target="slide24.xml"/><Relationship Id="rId9" Type="http://schemas.openxmlformats.org/officeDocument/2006/relationships/image" Target="../media/image59.svg"/><Relationship Id="rId14" Type="http://schemas.openxmlformats.org/officeDocument/2006/relationships/slide" Target="slide4.xml"/></Relationships>
</file>

<file path=ppt/slides/_rels/slide46.xml.rels><?xml version="1.0" encoding="UTF-8" standalone="yes"?>
<Relationships xmlns="http://schemas.openxmlformats.org/package/2006/relationships"><Relationship Id="rId13" Type="http://schemas.openxmlformats.org/officeDocument/2006/relationships/hyperlink" Target="http://www.u2board.com/U2Solution/default.html" TargetMode="External"/><Relationship Id="rId18" Type="http://schemas.openxmlformats.org/officeDocument/2006/relationships/hyperlink" Target="https://drive.google.com/file/d/1b7sktOGqR8T-FAcl81MK_w517ELtziPO/view" TargetMode="External"/><Relationship Id="rId26" Type="http://schemas.openxmlformats.org/officeDocument/2006/relationships/hyperlink" Target="https://orisol.com/solution" TargetMode="External"/><Relationship Id="rId39" Type="http://schemas.openxmlformats.org/officeDocument/2006/relationships/slide" Target="slide58.xml"/><Relationship Id="rId21" Type="http://schemas.openxmlformats.org/officeDocument/2006/relationships/hyperlink" Target="https://www.m2m-cloud.jp/" TargetMode="External"/><Relationship Id="rId34" Type="http://schemas.openxmlformats.org/officeDocument/2006/relationships/hyperlink" Target="https://www.youtube.com/watch?v=cVg_NHAaxfY" TargetMode="External"/><Relationship Id="rId42" Type="http://schemas.openxmlformats.org/officeDocument/2006/relationships/slide" Target="slide4.xml"/><Relationship Id="rId7" Type="http://schemas.openxmlformats.org/officeDocument/2006/relationships/slide" Target="slide49.xml"/><Relationship Id="rId2" Type="http://schemas.openxmlformats.org/officeDocument/2006/relationships/notesSlide" Target="../notesSlides/notesSlide45.xml"/><Relationship Id="rId16" Type="http://schemas.openxmlformats.org/officeDocument/2006/relationships/hyperlink" Target="https://www.intel.com/content/www/us/en/internet-of-things/overview.html" TargetMode="External"/><Relationship Id="rId20" Type="http://schemas.openxmlformats.org/officeDocument/2006/relationships/hyperlink" Target="mailto:eleanor.sales@intel.com" TargetMode="External"/><Relationship Id="rId29" Type="http://schemas.openxmlformats.org/officeDocument/2006/relationships/hyperlink" Target="https://sophicautomation.com/" TargetMode="External"/><Relationship Id="rId41" Type="http://schemas.openxmlformats.org/officeDocument/2006/relationships/hyperlink" Target="https://www.cosmos.in/digifac" TargetMode="External"/><Relationship Id="rId1" Type="http://schemas.openxmlformats.org/officeDocument/2006/relationships/slideLayout" Target="../slideLayouts/slideLayout3.xml"/><Relationship Id="rId6" Type="http://schemas.openxmlformats.org/officeDocument/2006/relationships/hyperlink" Target="https://industrial-solutions.cancom.de/smart-product/" TargetMode="External"/><Relationship Id="rId11" Type="http://schemas.openxmlformats.org/officeDocument/2006/relationships/hyperlink" Target="mailto:jerry.h.li@intel.com" TargetMode="External"/><Relationship Id="rId24" Type="http://schemas.openxmlformats.org/officeDocument/2006/relationships/hyperlink" Target="https://www.digitalchina.com/" TargetMode="External"/><Relationship Id="rId32" Type="http://schemas.openxmlformats.org/officeDocument/2006/relationships/hyperlink" Target="mailto:anand.kulkarni@intel.com" TargetMode="External"/><Relationship Id="rId37" Type="http://schemas.openxmlformats.org/officeDocument/2006/relationships/hyperlink" Target="http://en.yoisys.com/" TargetMode="External"/><Relationship Id="rId40" Type="http://schemas.openxmlformats.org/officeDocument/2006/relationships/hyperlink" Target="http://www.vecow.com/dispPageBox/vecow/VecowHp.aspx?ddsPageID=VECOW_EN" TargetMode="External"/><Relationship Id="rId5" Type="http://schemas.openxmlformats.org/officeDocument/2006/relationships/hyperlink" Target="mailto:meggie.hakim@intel.com" TargetMode="External"/><Relationship Id="rId15" Type="http://schemas.openxmlformats.org/officeDocument/2006/relationships/hyperlink" Target="mailto:jason.m.wang@intel.com" TargetMode="External"/><Relationship Id="rId23" Type="http://schemas.openxmlformats.org/officeDocument/2006/relationships/hyperlink" Target="mailto:qiang.li@intel.com" TargetMode="External"/><Relationship Id="rId28" Type="http://schemas.openxmlformats.org/officeDocument/2006/relationships/hyperlink" Target="mailto:dora.chiang@intel.com" TargetMode="External"/><Relationship Id="rId36" Type="http://schemas.openxmlformats.org/officeDocument/2006/relationships/hyperlink" Target="mailto:tina.hsu@intel.com" TargetMode="External"/><Relationship Id="rId10" Type="http://schemas.openxmlformats.org/officeDocument/2006/relationships/slide" Target="slide50.xml"/><Relationship Id="rId19" Type="http://schemas.openxmlformats.org/officeDocument/2006/relationships/slide" Target="slide51.xml"/><Relationship Id="rId31" Type="http://schemas.openxmlformats.org/officeDocument/2006/relationships/slide" Target="slide56.xml"/><Relationship Id="rId4" Type="http://schemas.openxmlformats.org/officeDocument/2006/relationships/slide" Target="slide48.xml"/><Relationship Id="rId9" Type="http://schemas.openxmlformats.org/officeDocument/2006/relationships/hyperlink" Target="https://www.macnica.co.jp/business/ai_iot/products/hardware/104/" TargetMode="External"/><Relationship Id="rId14" Type="http://schemas.openxmlformats.org/officeDocument/2006/relationships/slide" Target="slide53.xml"/><Relationship Id="rId22" Type="http://schemas.openxmlformats.org/officeDocument/2006/relationships/slide" Target="slide52.xml"/><Relationship Id="rId27" Type="http://schemas.openxmlformats.org/officeDocument/2006/relationships/slide" Target="slide55.xml"/><Relationship Id="rId30" Type="http://schemas.openxmlformats.org/officeDocument/2006/relationships/hyperlink" Target="https://sophicautomation.com/smarter_machine/" TargetMode="External"/><Relationship Id="rId35" Type="http://schemas.openxmlformats.org/officeDocument/2006/relationships/slide" Target="slide57.xml"/><Relationship Id="rId43" Type="http://schemas.openxmlformats.org/officeDocument/2006/relationships/image" Target="../media/image26.png"/><Relationship Id="rId8" Type="http://schemas.openxmlformats.org/officeDocument/2006/relationships/hyperlink" Target="mailto:ken.fukasawa@intel.com" TargetMode="External"/><Relationship Id="rId3" Type="http://schemas.openxmlformats.org/officeDocument/2006/relationships/image" Target="../media/image176.jpeg"/><Relationship Id="rId12" Type="http://schemas.openxmlformats.org/officeDocument/2006/relationships/hyperlink" Target="http://www.u2board.com/U2Box/26.html" TargetMode="External"/><Relationship Id="rId17" Type="http://schemas.openxmlformats.org/officeDocument/2006/relationships/hyperlink" Target="http://www.vecow.com/dispPageBox/vecow/VecowCP.aspx?ddsPageID=VHUB_EN&amp;" TargetMode="External"/><Relationship Id="rId25" Type="http://schemas.openxmlformats.org/officeDocument/2006/relationships/slide" Target="slide54.xml"/><Relationship Id="rId33" Type="http://schemas.openxmlformats.org/officeDocument/2006/relationships/hyperlink" Target="https://www.tcs.com/equiptix-servitization-predictive-maintenance" TargetMode="External"/><Relationship Id="rId38" Type="http://schemas.openxmlformats.org/officeDocument/2006/relationships/hyperlink" Target="https://www.youtube.com/watch?v=G5Ax7JQNA8w" TargetMode="External"/></Relationships>
</file>

<file path=ppt/slides/_rels/slide47.xml.rels><?xml version="1.0" encoding="UTF-8" standalone="yes"?>
<Relationships xmlns="http://schemas.openxmlformats.org/package/2006/relationships"><Relationship Id="rId26" Type="http://schemas.openxmlformats.org/officeDocument/2006/relationships/hyperlink" Target="https://www.youtube.com/watch?v=Phv1XS6mUqs" TargetMode="External"/><Relationship Id="rId21" Type="http://schemas.openxmlformats.org/officeDocument/2006/relationships/hyperlink" Target="https://www.dotzero.tech/" TargetMode="External"/><Relationship Id="rId42" Type="http://schemas.openxmlformats.org/officeDocument/2006/relationships/hyperlink" Target="https://www.intel.com/content/www/us/en/developer/articles/troubleshooting/jwipc-ai-ready-vision-kit-for-smart-manufacturing-faq.html?wapkw=JWIPC%20AI%20Ready%20Vision%20Kit%20for%20Smart%20Manufacturing%20" TargetMode="External"/><Relationship Id="rId47" Type="http://schemas.openxmlformats.org/officeDocument/2006/relationships/hyperlink" Target="mailto:dorian.witkowski.@intel.com" TargetMode="External"/><Relationship Id="rId63" Type="http://schemas.openxmlformats.org/officeDocument/2006/relationships/slide" Target="slide101.xml"/><Relationship Id="rId68" Type="http://schemas.openxmlformats.org/officeDocument/2006/relationships/hyperlink" Target="mailto:sales@vecow.com?subject=Request%20to%20Purchase%20Vecow%20Smart%20Factory%20Solution" TargetMode="External"/><Relationship Id="rId7" Type="http://schemas.openxmlformats.org/officeDocument/2006/relationships/hyperlink" Target="https://www.youtube.com/watch?v=ZxyG8UvDiKI" TargetMode="External"/><Relationship Id="rId2" Type="http://schemas.openxmlformats.org/officeDocument/2006/relationships/notesSlide" Target="../notesSlides/notesSlide46.xml"/><Relationship Id="rId16" Type="http://schemas.openxmlformats.org/officeDocument/2006/relationships/slide" Target="slide13.xml"/><Relationship Id="rId29" Type="http://schemas.openxmlformats.org/officeDocument/2006/relationships/hyperlink" Target="mailto:aneta.zonenberg@intel.com" TargetMode="External"/><Relationship Id="rId11" Type="http://schemas.openxmlformats.org/officeDocument/2006/relationships/hyperlink" Target="https://www.intel.com/content/www/us/en/internet-of-things/overview.html" TargetMode="External"/><Relationship Id="rId24" Type="http://schemas.openxmlformats.org/officeDocument/2006/relationships/hyperlink" Target="mailto:niladri.roy@intel.com" TargetMode="External"/><Relationship Id="rId32" Type="http://schemas.openxmlformats.org/officeDocument/2006/relationships/hyperlink" Target="https://www.sewio.net/indoor-location-tracking-and-positioning/?utm_source=bing&amp;utm_medium=cpc&amp;utm_term=sewio&amp;utm_campaign=bing_brand&amp;msclkid=2dd48abd415a11f1a28ce9d7f4486c2c&amp;utm_content=Sewio" TargetMode="External"/><Relationship Id="rId37" Type="http://schemas.openxmlformats.org/officeDocument/2006/relationships/hyperlink" Target="https://www.bytelake.com/en/" TargetMode="External"/><Relationship Id="rId40" Type="http://schemas.openxmlformats.org/officeDocument/2006/relationships/hyperlink" Target="https://www.hitachi.co.jp/products/it/control_sys/platform/cs_edge/index.html" TargetMode="External"/><Relationship Id="rId45" Type="http://schemas.openxmlformats.org/officeDocument/2006/relationships/hyperlink" Target="https://www.youtube.com/watch?v=QVLXPFi16n0" TargetMode="External"/><Relationship Id="rId53" Type="http://schemas.openxmlformats.org/officeDocument/2006/relationships/hyperlink" Target="mailto:malhar.h.thakkar@intel.com" TargetMode="External"/><Relationship Id="rId58" Type="http://schemas.openxmlformats.org/officeDocument/2006/relationships/slide" Target="slide91.xml"/><Relationship Id="rId66" Type="http://schemas.openxmlformats.org/officeDocument/2006/relationships/hyperlink" Target="http://www.vecow.com/dispUploadBox/PJ-VECOW/Files/5438.pdf" TargetMode="External"/><Relationship Id="rId5" Type="http://schemas.openxmlformats.org/officeDocument/2006/relationships/hyperlink" Target="mailto:eleanor.sales@intel.com" TargetMode="External"/><Relationship Id="rId61" Type="http://schemas.openxmlformats.org/officeDocument/2006/relationships/slide" Target="slide93.xml"/><Relationship Id="rId19" Type="http://schemas.openxmlformats.org/officeDocument/2006/relationships/slide" Target="slide14.xml"/><Relationship Id="rId14" Type="http://schemas.openxmlformats.org/officeDocument/2006/relationships/hyperlink" Target="https://t4u.asia/" TargetMode="External"/><Relationship Id="rId22" Type="http://schemas.openxmlformats.org/officeDocument/2006/relationships/hyperlink" Target="https://azuremarketplace.microsoft.com/en-us/marketplace/apps/1589855339112.saas_dz_eng?tab=Overview" TargetMode="External"/><Relationship Id="rId27" Type="http://schemas.openxmlformats.org/officeDocument/2006/relationships/hyperlink" Target="https://www.ectron.com/injection-molding-machines-use-case/" TargetMode="External"/><Relationship Id="rId30" Type="http://schemas.openxmlformats.org/officeDocument/2006/relationships/hyperlink" Target="https://www.iprod.it/" TargetMode="External"/><Relationship Id="rId35" Type="http://schemas.openxmlformats.org/officeDocument/2006/relationships/slide" Target="slide26.xml"/><Relationship Id="rId43" Type="http://schemas.openxmlformats.org/officeDocument/2006/relationships/slide" Target="slide45.xml"/><Relationship Id="rId48" Type="http://schemas.openxmlformats.org/officeDocument/2006/relationships/hyperlink" Target="https://www.secunet.com/en/" TargetMode="External"/><Relationship Id="rId56" Type="http://schemas.openxmlformats.org/officeDocument/2006/relationships/slide" Target="slide86.xml"/><Relationship Id="rId64" Type="http://schemas.openxmlformats.org/officeDocument/2006/relationships/hyperlink" Target="mailto:jason.m.wang@intel.com" TargetMode="External"/><Relationship Id="rId69" Type="http://schemas.openxmlformats.org/officeDocument/2006/relationships/slide" Target="slide4.xml"/><Relationship Id="rId8" Type="http://schemas.openxmlformats.org/officeDocument/2006/relationships/hyperlink" Target="https://www.smartconnectinc.com/whitepapers-briefs-sheets/" TargetMode="External"/><Relationship Id="rId51" Type="http://schemas.openxmlformats.org/officeDocument/2006/relationships/hyperlink" Target="https://www.skylabteam.com/gallery/" TargetMode="External"/><Relationship Id="rId3" Type="http://schemas.openxmlformats.org/officeDocument/2006/relationships/image" Target="../media/image176.jpeg"/><Relationship Id="rId12" Type="http://schemas.openxmlformats.org/officeDocument/2006/relationships/hyperlink" Target="https://www.adlinktech.com/Products/Edge_and_AI_Server/Edge_Server/The_Luggage-shaped_5G_Small_Cell_Solution#tab-31716" TargetMode="External"/><Relationship Id="rId17" Type="http://schemas.openxmlformats.org/officeDocument/2006/relationships/hyperlink" Target="mailto:Daniel.rodgrigues.bello@intel.com" TargetMode="External"/><Relationship Id="rId25" Type="http://schemas.openxmlformats.org/officeDocument/2006/relationships/hyperlink" Target="https://www.ectron.com/product/smarteye/" TargetMode="External"/><Relationship Id="rId33" Type="http://schemas.openxmlformats.org/officeDocument/2006/relationships/slide" Target="slide23.xml"/><Relationship Id="rId38" Type="http://schemas.openxmlformats.org/officeDocument/2006/relationships/hyperlink" Target="mailto:cognitiveservices@bytelake.com" TargetMode="External"/><Relationship Id="rId46" Type="http://schemas.openxmlformats.org/officeDocument/2006/relationships/slide" Target="slide64.xml"/><Relationship Id="rId59" Type="http://schemas.openxmlformats.org/officeDocument/2006/relationships/hyperlink" Target="https://www.exorint.com/en/" TargetMode="External"/><Relationship Id="rId67" Type="http://schemas.openxmlformats.org/officeDocument/2006/relationships/hyperlink" Target="https://drive.google.com/file/d/1i6GVRAQAZMsmQQHV-t7mw6kCN_nB_5l7/view" TargetMode="External"/><Relationship Id="rId20" Type="http://schemas.openxmlformats.org/officeDocument/2006/relationships/hyperlink" Target="mailto:jocelyn.lin@intel.com" TargetMode="External"/><Relationship Id="rId41" Type="http://schemas.openxmlformats.org/officeDocument/2006/relationships/slide" Target="slide32.xml"/><Relationship Id="rId54" Type="http://schemas.openxmlformats.org/officeDocument/2006/relationships/hyperlink" Target="https://www.adapdix.com/edgeops/" TargetMode="External"/><Relationship Id="rId62" Type="http://schemas.openxmlformats.org/officeDocument/2006/relationships/hyperlink" Target="https://www.ibextech.jp/" TargetMode="External"/><Relationship Id="rId70"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hyperlink" Target="https://ibm.ent.box.com/s/hbtl02woo1767c6i9n0ehmymedw9mdp1" TargetMode="External"/><Relationship Id="rId15" Type="http://schemas.openxmlformats.org/officeDocument/2006/relationships/hyperlink" Target="https://t4u.asia/products/verde" TargetMode="External"/><Relationship Id="rId23" Type="http://schemas.openxmlformats.org/officeDocument/2006/relationships/slide" Target="slide15.xml"/><Relationship Id="rId28" Type="http://schemas.openxmlformats.org/officeDocument/2006/relationships/slide" Target="slide18.xml"/><Relationship Id="rId36" Type="http://schemas.openxmlformats.org/officeDocument/2006/relationships/hyperlink" Target="mailto:andrzej.jankowski@intel.com" TargetMode="External"/><Relationship Id="rId49" Type="http://schemas.openxmlformats.org/officeDocument/2006/relationships/slide" Target="slide73.xml"/><Relationship Id="rId57" Type="http://schemas.openxmlformats.org/officeDocument/2006/relationships/hyperlink" Target="http://www.forwardx.com/" TargetMode="External"/><Relationship Id="rId10" Type="http://schemas.openxmlformats.org/officeDocument/2006/relationships/hyperlink" Target="mailto:tina.hsu@intel.com" TargetMode="External"/><Relationship Id="rId31" Type="http://schemas.openxmlformats.org/officeDocument/2006/relationships/slide" Target="slide20.xml"/><Relationship Id="rId44" Type="http://schemas.openxmlformats.org/officeDocument/2006/relationships/hyperlink" Target="https://www.tvarit.com/" TargetMode="External"/><Relationship Id="rId52" Type="http://schemas.openxmlformats.org/officeDocument/2006/relationships/slide" Target="slide85.xml"/><Relationship Id="rId60" Type="http://schemas.openxmlformats.org/officeDocument/2006/relationships/hyperlink" Target="https://www.exorint.com/en/new/exware707ai" TargetMode="External"/><Relationship Id="rId65" Type="http://schemas.openxmlformats.org/officeDocument/2006/relationships/hyperlink" Target="http://www.vecow.com/dispUploadBox/PJ-VECOW/Files/5048.pdf" TargetMode="External"/><Relationship Id="rId4" Type="http://schemas.openxmlformats.org/officeDocument/2006/relationships/slide" Target="slide8.xml"/><Relationship Id="rId9" Type="http://schemas.openxmlformats.org/officeDocument/2006/relationships/slide" Target="slide11.xml"/><Relationship Id="rId13" Type="http://schemas.openxmlformats.org/officeDocument/2006/relationships/slide" Target="slide12.xml"/><Relationship Id="rId18" Type="http://schemas.openxmlformats.org/officeDocument/2006/relationships/hyperlink" Target="https://www.birmind.com.br/" TargetMode="External"/><Relationship Id="rId39" Type="http://schemas.openxmlformats.org/officeDocument/2006/relationships/slide" Target="slide30.xml"/><Relationship Id="rId34" Type="http://schemas.openxmlformats.org/officeDocument/2006/relationships/hyperlink" Target="http://www.tttech-industrial.com/" TargetMode="External"/><Relationship Id="rId50" Type="http://schemas.openxmlformats.org/officeDocument/2006/relationships/hyperlink" Target="mailto:brandon.cheng.wah.koh@intel.com" TargetMode="External"/><Relationship Id="rId55" Type="http://schemas.openxmlformats.org/officeDocument/2006/relationships/hyperlink" Target="https://www.adapdix.com/adapdix-edgeops-solutions-overview/"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slide" Target="slide4.xml"/><Relationship Id="rId3" Type="http://schemas.openxmlformats.org/officeDocument/2006/relationships/hyperlink" Target="https://www.cancom.com/startpage/" TargetMode="External"/><Relationship Id="rId7" Type="http://schemas.openxmlformats.org/officeDocument/2006/relationships/image" Target="../media/image162.svg"/><Relationship Id="rId12" Type="http://schemas.openxmlformats.org/officeDocument/2006/relationships/slide" Target="slide46.xml"/><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61.png"/><Relationship Id="rId11" Type="http://schemas.openxmlformats.org/officeDocument/2006/relationships/image" Target="../media/image180.svg"/><Relationship Id="rId5" Type="http://schemas.openxmlformats.org/officeDocument/2006/relationships/image" Target="../media/image178.png"/><Relationship Id="rId10" Type="http://schemas.openxmlformats.org/officeDocument/2006/relationships/image" Target="../media/image179.png"/><Relationship Id="rId4" Type="http://schemas.openxmlformats.org/officeDocument/2006/relationships/image" Target="../media/image177.png"/><Relationship Id="rId9" Type="http://schemas.openxmlformats.org/officeDocument/2006/relationships/image" Target="../media/image147.svg"/><Relationship Id="rId14" Type="http://schemas.openxmlformats.org/officeDocument/2006/relationships/image" Target="../media/image26.png"/></Relationships>
</file>

<file path=ppt/slides/_rels/slide49.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40.svg"/><Relationship Id="rId3" Type="http://schemas.openxmlformats.org/officeDocument/2006/relationships/image" Target="../media/image181.png"/><Relationship Id="rId7" Type="http://schemas.openxmlformats.org/officeDocument/2006/relationships/image" Target="../media/image177.png"/><Relationship Id="rId12" Type="http://schemas.openxmlformats.org/officeDocument/2006/relationships/image" Target="../media/image39.png"/><Relationship Id="rId2" Type="http://schemas.openxmlformats.org/officeDocument/2006/relationships/notesSlide" Target="../notesSlides/notesSlide48.xml"/><Relationship Id="rId16"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hyperlink" Target="https://www.youtube.com/watch?v=kMSIOXmky3E" TargetMode="External"/><Relationship Id="rId11" Type="http://schemas.openxmlformats.org/officeDocument/2006/relationships/image" Target="../media/image183.svg"/><Relationship Id="rId5" Type="http://schemas.openxmlformats.org/officeDocument/2006/relationships/hyperlink" Target="https://www.macnica.co.jp/business/ai_iot/products/hardware/104/" TargetMode="External"/><Relationship Id="rId15" Type="http://schemas.openxmlformats.org/officeDocument/2006/relationships/slide" Target="slide4.xml"/><Relationship Id="rId10" Type="http://schemas.openxmlformats.org/officeDocument/2006/relationships/image" Target="../media/image182.png"/><Relationship Id="rId4" Type="http://schemas.openxmlformats.org/officeDocument/2006/relationships/hyperlink" Target="https://www.intel.com/content/www/us/en/internet-of-things/overview.html" TargetMode="External"/><Relationship Id="rId9" Type="http://schemas.openxmlformats.org/officeDocument/2006/relationships/image" Target="../media/image111.svg"/><Relationship Id="rId14" Type="http://schemas.openxmlformats.org/officeDocument/2006/relationships/slide" Target="slide46.xml"/></Relationships>
</file>

<file path=ppt/slides/_rels/slide5.xml.rels><?xml version="1.0" encoding="UTF-8" standalone="yes"?>
<Relationships xmlns="http://schemas.openxmlformats.org/package/2006/relationships"><Relationship Id="rId26" Type="http://schemas.openxmlformats.org/officeDocument/2006/relationships/hyperlink" Target="https://t4u.asia/products/verde" TargetMode="External"/><Relationship Id="rId21" Type="http://schemas.openxmlformats.org/officeDocument/2006/relationships/hyperlink" Target="mailto:tina.hsu@intel.com" TargetMode="External"/><Relationship Id="rId34" Type="http://schemas.openxmlformats.org/officeDocument/2006/relationships/slide" Target="slide15.xml"/><Relationship Id="rId42" Type="http://schemas.openxmlformats.org/officeDocument/2006/relationships/slide" Target="slide17.xml"/><Relationship Id="rId47" Type="http://schemas.openxmlformats.org/officeDocument/2006/relationships/hyperlink" Target="https://www.iprod.it/" TargetMode="External"/><Relationship Id="rId50" Type="http://schemas.openxmlformats.org/officeDocument/2006/relationships/hyperlink" Target="https://www.onlogic.com/markets/ignition/" TargetMode="External"/><Relationship Id="rId55" Type="http://schemas.openxmlformats.org/officeDocument/2006/relationships/slide" Target="slide20.xml"/><Relationship Id="rId63" Type="http://schemas.openxmlformats.org/officeDocument/2006/relationships/hyperlink" Target="https://www.youtube.com/watch?v=QQNN-3OBtyw&amp;t=193s" TargetMode="External"/><Relationship Id="rId68" Type="http://schemas.openxmlformats.org/officeDocument/2006/relationships/image" Target="../media/image26.png"/><Relationship Id="rId7" Type="http://schemas.openxmlformats.org/officeDocument/2006/relationships/hyperlink" Target="http://advdownload.advantech.com/productfile/Downloadfile2/1-1US1ZL7/AdvLinuxTU-Azure-ESRP_Manual_v1.07.pdf" TargetMode="External"/><Relationship Id="rId2" Type="http://schemas.openxmlformats.org/officeDocument/2006/relationships/notesSlide" Target="../notesSlides/notesSlide5.xml"/><Relationship Id="rId16" Type="http://schemas.openxmlformats.org/officeDocument/2006/relationships/hyperlink" Target="https://www.tridium.com/us/en" TargetMode="External"/><Relationship Id="rId29" Type="http://schemas.openxmlformats.org/officeDocument/2006/relationships/hyperlink" Target="https://www.birmind.com.br/" TargetMode="External"/><Relationship Id="rId11" Type="http://schemas.openxmlformats.org/officeDocument/2006/relationships/hyperlink" Target="https://www.youtube.com/watch?v=ZxyG8UvDiKI" TargetMode="External"/><Relationship Id="rId24" Type="http://schemas.openxmlformats.org/officeDocument/2006/relationships/slide" Target="slide12.xml"/><Relationship Id="rId32" Type="http://schemas.openxmlformats.org/officeDocument/2006/relationships/hyperlink" Target="https://www.dotzero.tech/" TargetMode="External"/><Relationship Id="rId37" Type="http://schemas.openxmlformats.org/officeDocument/2006/relationships/hyperlink" Target="https://www.youtube.com/watch?v=Phv1XS6mUqs" TargetMode="External"/><Relationship Id="rId40" Type="http://schemas.openxmlformats.org/officeDocument/2006/relationships/hyperlink" Target="mailto:johnny.chen@intel.com" TargetMode="External"/><Relationship Id="rId45" Type="http://schemas.openxmlformats.org/officeDocument/2006/relationships/hyperlink" Target="https://www.exone.de/" TargetMode="External"/><Relationship Id="rId53" Type="http://schemas.openxmlformats.org/officeDocument/2006/relationships/hyperlink" Target="https://forum.inductiveautomation.com/" TargetMode="External"/><Relationship Id="rId58" Type="http://schemas.openxmlformats.org/officeDocument/2006/relationships/hyperlink" Target="mailto:joseph.chiu@intel.com" TargetMode="External"/><Relationship Id="rId66" Type="http://schemas.openxmlformats.org/officeDocument/2006/relationships/hyperlink" Target="http://www.tttech-industrial.com/" TargetMode="External"/><Relationship Id="rId5" Type="http://schemas.openxmlformats.org/officeDocument/2006/relationships/hyperlink" Target="mailto:eleanor.sales@intel.com" TargetMode="External"/><Relationship Id="rId61" Type="http://schemas.openxmlformats.org/officeDocument/2006/relationships/slide" Target="slide22.xml"/><Relationship Id="rId19" Type="http://schemas.openxmlformats.org/officeDocument/2006/relationships/hyperlink" Target="https://www.adlinktech.com/en/5g-and-mec" TargetMode="External"/><Relationship Id="rId14" Type="http://schemas.openxmlformats.org/officeDocument/2006/relationships/hyperlink" Target="mailto:jose.c.ramirez@intel.com" TargetMode="External"/><Relationship Id="rId22" Type="http://schemas.openxmlformats.org/officeDocument/2006/relationships/hyperlink" Target="https://www.intel.com/content/www/us/en/internet-of-things/overview.html" TargetMode="External"/><Relationship Id="rId27" Type="http://schemas.openxmlformats.org/officeDocument/2006/relationships/slide" Target="slide13.xml"/><Relationship Id="rId30" Type="http://schemas.openxmlformats.org/officeDocument/2006/relationships/slide" Target="slide14.xml"/><Relationship Id="rId35" Type="http://schemas.openxmlformats.org/officeDocument/2006/relationships/hyperlink" Target="mailto:niladri.roy@intel.com" TargetMode="External"/><Relationship Id="rId43" Type="http://schemas.openxmlformats.org/officeDocument/2006/relationships/hyperlink" Target="mailto:aneta.zonenberg@intel.com" TargetMode="External"/><Relationship Id="rId48" Type="http://schemas.openxmlformats.org/officeDocument/2006/relationships/slide" Target="slide19.xml"/><Relationship Id="rId56" Type="http://schemas.openxmlformats.org/officeDocument/2006/relationships/hyperlink" Target="https://www.sewio.net/indoor-location-tracking-and-positioning/?utm_source=bing&amp;utm_medium=cpc&amp;utm_term=sewio&amp;utm_campaign=bing_brand&amp;msclkid=2dd48abd415a11f1a28ce9d7f4486c2c&amp;utm_content=Sewio" TargetMode="External"/><Relationship Id="rId64" Type="http://schemas.openxmlformats.org/officeDocument/2006/relationships/hyperlink" Target="https://www.youtube.com/watch?v=UASV_AFtDbY&amp;t=1s" TargetMode="External"/><Relationship Id="rId8" Type="http://schemas.openxmlformats.org/officeDocument/2006/relationships/hyperlink" Target="http://advdownload.advantech.com/productfile/Downloadfile2/1-1OZXB5O/AdvantechEdgeManual.pdf" TargetMode="External"/><Relationship Id="rId51" Type="http://schemas.openxmlformats.org/officeDocument/2006/relationships/hyperlink" Target="https://docs.inductiveautomation.com/" TargetMode="External"/><Relationship Id="rId3" Type="http://schemas.openxmlformats.org/officeDocument/2006/relationships/image" Target="../media/image25.jpeg"/><Relationship Id="rId12" Type="http://schemas.openxmlformats.org/officeDocument/2006/relationships/hyperlink" Target="https://www.smartconnectinc.com/whitepapers-briefs-sheets/" TargetMode="External"/><Relationship Id="rId17" Type="http://schemas.openxmlformats.org/officeDocument/2006/relationships/slide" Target="slide10.xml"/><Relationship Id="rId25" Type="http://schemas.openxmlformats.org/officeDocument/2006/relationships/hyperlink" Target="https://t4u.asia/" TargetMode="External"/><Relationship Id="rId33" Type="http://schemas.openxmlformats.org/officeDocument/2006/relationships/hyperlink" Target="https://azuremarketplace.microsoft.com/en-us/marketplace/apps/1589855339112.saas_dz_eng?tab=Overview" TargetMode="External"/><Relationship Id="rId38" Type="http://schemas.openxmlformats.org/officeDocument/2006/relationships/hyperlink" Target="https://www.ectron.com/injection-molding-machines-use-case/" TargetMode="External"/><Relationship Id="rId46" Type="http://schemas.openxmlformats.org/officeDocument/2006/relationships/slide" Target="slide18.xml"/><Relationship Id="rId59" Type="http://schemas.openxmlformats.org/officeDocument/2006/relationships/hyperlink" Target="http://www.sharetech.com.tw/en-us/" TargetMode="External"/><Relationship Id="rId67" Type="http://schemas.openxmlformats.org/officeDocument/2006/relationships/slide" Target="slide4.xml"/><Relationship Id="rId20" Type="http://schemas.openxmlformats.org/officeDocument/2006/relationships/slide" Target="slide11.xml"/><Relationship Id="rId41" Type="http://schemas.openxmlformats.org/officeDocument/2006/relationships/hyperlink" Target="https://eigen.io/" TargetMode="External"/><Relationship Id="rId54" Type="http://schemas.openxmlformats.org/officeDocument/2006/relationships/hyperlink" Target="https://fast.wistia.net/embed/iframe/jdidx4h3rm?popover=true" TargetMode="External"/><Relationship Id="rId62" Type="http://schemas.openxmlformats.org/officeDocument/2006/relationships/hyperlink" Target="mailto:stacy.yc.chen@intel.com" TargetMode="External"/><Relationship Id="rId1" Type="http://schemas.openxmlformats.org/officeDocument/2006/relationships/slideLayout" Target="../slideLayouts/slideLayout3.xml"/><Relationship Id="rId6" Type="http://schemas.openxmlformats.org/officeDocument/2006/relationships/hyperlink" Target="https://www.advantech.com/" TargetMode="External"/><Relationship Id="rId15" Type="http://schemas.openxmlformats.org/officeDocument/2006/relationships/hyperlink" Target="https://www.tridium.com/us/en/Products/niagara" TargetMode="External"/><Relationship Id="rId23" Type="http://schemas.openxmlformats.org/officeDocument/2006/relationships/hyperlink" Target="https://www.adlinktech.com/Products/Edge_and_AI_Server/Edge_Server/The_Luggage-shaped_5G_Small_Cell_Solution#tab-31716" TargetMode="External"/><Relationship Id="rId28" Type="http://schemas.openxmlformats.org/officeDocument/2006/relationships/hyperlink" Target="mailto:Daniel.rodgrigues.bello@intel.com" TargetMode="External"/><Relationship Id="rId36" Type="http://schemas.openxmlformats.org/officeDocument/2006/relationships/hyperlink" Target="https://www.ectron.com/product/smarteye/" TargetMode="External"/><Relationship Id="rId49" Type="http://schemas.openxmlformats.org/officeDocument/2006/relationships/hyperlink" Target="mailto:will.stewart@intel.com" TargetMode="External"/><Relationship Id="rId57" Type="http://schemas.openxmlformats.org/officeDocument/2006/relationships/slide" Target="slide21.xml"/><Relationship Id="rId10" Type="http://schemas.openxmlformats.org/officeDocument/2006/relationships/hyperlink" Target="https://ibm.ent.box.com/s/hbtl02woo1767c6i9n0ehmymedw9mdp1" TargetMode="External"/><Relationship Id="rId31" Type="http://schemas.openxmlformats.org/officeDocument/2006/relationships/hyperlink" Target="mailto:jocelyn.lin@intel.com" TargetMode="External"/><Relationship Id="rId44" Type="http://schemas.openxmlformats.org/officeDocument/2006/relationships/hyperlink" Target="https://calmo-pc.de/calmo-panel-thinclient/" TargetMode="External"/><Relationship Id="rId52" Type="http://schemas.openxmlformats.org/officeDocument/2006/relationships/hyperlink" Target="https://support.inductiveautomation.com/?/Knowledgebase/List" TargetMode="External"/><Relationship Id="rId60" Type="http://schemas.openxmlformats.org/officeDocument/2006/relationships/hyperlink" Target="https://www.sharetech.com.tw/en-us/products-en/ot-security/ot-solution/ot-series" TargetMode="External"/><Relationship Id="rId65" Type="http://schemas.openxmlformats.org/officeDocument/2006/relationships/slide" Target="slide23.xml"/><Relationship Id="rId4" Type="http://schemas.openxmlformats.org/officeDocument/2006/relationships/slide" Target="slide7.xml"/><Relationship Id="rId9" Type="http://schemas.openxmlformats.org/officeDocument/2006/relationships/slide" Target="slide8.xml"/><Relationship Id="rId13" Type="http://schemas.openxmlformats.org/officeDocument/2006/relationships/slide" Target="slide9.xml"/><Relationship Id="rId18" Type="http://schemas.openxmlformats.org/officeDocument/2006/relationships/hyperlink" Target="mailto:howard.c.chang@intel.com," TargetMode="External"/><Relationship Id="rId39" Type="http://schemas.openxmlformats.org/officeDocument/2006/relationships/slide" Target="slide16.xml"/></Relationships>
</file>

<file path=ppt/slides/_rels/slide50.xml.rels><?xml version="1.0" encoding="UTF-8" standalone="yes"?>
<Relationships xmlns="http://schemas.openxmlformats.org/package/2006/relationships"><Relationship Id="rId8" Type="http://schemas.openxmlformats.org/officeDocument/2006/relationships/image" Target="../media/image187.svg"/><Relationship Id="rId13" Type="http://schemas.openxmlformats.org/officeDocument/2006/relationships/image" Target="../media/image26.png"/><Relationship Id="rId3" Type="http://schemas.openxmlformats.org/officeDocument/2006/relationships/hyperlink" Target="http://www.u2board.com/U2Box/26.html" TargetMode="External"/><Relationship Id="rId7" Type="http://schemas.openxmlformats.org/officeDocument/2006/relationships/image" Target="../media/image186.png"/><Relationship Id="rId12" Type="http://schemas.openxmlformats.org/officeDocument/2006/relationships/slide" Target="slide4.xm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85.svg"/><Relationship Id="rId11" Type="http://schemas.openxmlformats.org/officeDocument/2006/relationships/slide" Target="slide46.xml"/><Relationship Id="rId5" Type="http://schemas.openxmlformats.org/officeDocument/2006/relationships/image" Target="../media/image184.png"/><Relationship Id="rId10" Type="http://schemas.openxmlformats.org/officeDocument/2006/relationships/image" Target="../media/image188.png"/><Relationship Id="rId4" Type="http://schemas.openxmlformats.org/officeDocument/2006/relationships/hyperlink" Target="http://www.u2board.com/U2Solution/default.html" TargetMode="External"/><Relationship Id="rId9" Type="http://schemas.openxmlformats.org/officeDocument/2006/relationships/image" Target="../media/image177.png"/></Relationships>
</file>

<file path=ppt/slides/_rels/slide51.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177.png"/><Relationship Id="rId7" Type="http://schemas.openxmlformats.org/officeDocument/2006/relationships/slide" Target="slide46.xml"/><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89.png"/><Relationship Id="rId5" Type="http://schemas.openxmlformats.org/officeDocument/2006/relationships/hyperlink" Target="https://www.m2m-cloud.jp/" TargetMode="External"/><Relationship Id="rId4" Type="http://schemas.openxmlformats.org/officeDocument/2006/relationships/hyperlink" Target="https://www.intel.com/content/www/us/en/internet-of-things/overview.html" TargetMode="External"/><Relationship Id="rId9" Type="http://schemas.openxmlformats.org/officeDocument/2006/relationships/image" Target="../media/image26.png"/></Relationships>
</file>

<file path=ppt/slides/_rels/slide5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www.digitalchina.com/" TargetMode="External"/><Relationship Id="rId7" Type="http://schemas.openxmlformats.org/officeDocument/2006/relationships/slide" Target="slide4.xml"/><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slide" Target="slide46.xml"/><Relationship Id="rId5" Type="http://schemas.openxmlformats.org/officeDocument/2006/relationships/image" Target="../media/image190.jpeg"/><Relationship Id="rId4" Type="http://schemas.openxmlformats.org/officeDocument/2006/relationships/image" Target="../media/image177.png"/></Relationships>
</file>

<file path=ppt/slides/_rels/slide53.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hyperlink" Target="https://www.intel.com/content/www/us/en/internet-of-things/overview.html" TargetMode="External"/><Relationship Id="rId7" Type="http://schemas.openxmlformats.org/officeDocument/2006/relationships/image" Target="../media/image191.jpe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77.png"/><Relationship Id="rId5" Type="http://schemas.openxmlformats.org/officeDocument/2006/relationships/hyperlink" Target="https://drive.google.com/file/d/1b7sktOGqR8T-FAcl81MK_w517ELtziPO/view" TargetMode="External"/><Relationship Id="rId10" Type="http://schemas.openxmlformats.org/officeDocument/2006/relationships/image" Target="../media/image26.png"/><Relationship Id="rId4" Type="http://schemas.openxmlformats.org/officeDocument/2006/relationships/hyperlink" Target="http://www.vecow.com/dispPageBox/vecow/VecowCP.aspx?ddsPageID=VHUB_EN&amp;" TargetMode="External"/><Relationship Id="rId9" Type="http://schemas.openxmlformats.org/officeDocument/2006/relationships/slide" Target="slide4.xml"/></Relationships>
</file>

<file path=ppt/slides/_rels/slide5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92.png"/><Relationship Id="rId7" Type="http://schemas.openxmlformats.org/officeDocument/2006/relationships/slide" Target="slide4.xml"/><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slide" Target="slide46.xml"/><Relationship Id="rId5" Type="http://schemas.openxmlformats.org/officeDocument/2006/relationships/image" Target="../media/image177.png"/><Relationship Id="rId4" Type="http://schemas.openxmlformats.org/officeDocument/2006/relationships/hyperlink" Target="https://orisol.com/solution" TargetMode="External"/></Relationships>
</file>

<file path=ppt/slides/_rels/slide55.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193.png"/><Relationship Id="rId7" Type="http://schemas.openxmlformats.org/officeDocument/2006/relationships/slide" Target="slide46.xml"/><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hyperlink" Target="https://sophicautomation.com/smarter_machine/" TargetMode="External"/><Relationship Id="rId5" Type="http://schemas.openxmlformats.org/officeDocument/2006/relationships/hyperlink" Target="https://sophicautomation.com/" TargetMode="External"/><Relationship Id="rId4" Type="http://schemas.openxmlformats.org/officeDocument/2006/relationships/image" Target="../media/image177.png"/><Relationship Id="rId9" Type="http://schemas.openxmlformats.org/officeDocument/2006/relationships/image" Target="../media/image26.png"/></Relationships>
</file>

<file path=ppt/slides/_rels/slide56.xml.rels><?xml version="1.0" encoding="UTF-8" standalone="yes"?>
<Relationships xmlns="http://schemas.openxmlformats.org/package/2006/relationships"><Relationship Id="rId8" Type="http://schemas.openxmlformats.org/officeDocument/2006/relationships/hyperlink" Target="https://www.youtube.com/watch?v=cVg_NHAaxfY" TargetMode="External"/><Relationship Id="rId13" Type="http://schemas.openxmlformats.org/officeDocument/2006/relationships/image" Target="../media/image26.png"/><Relationship Id="rId3" Type="http://schemas.openxmlformats.org/officeDocument/2006/relationships/image" Target="../media/image194.png"/><Relationship Id="rId7" Type="http://schemas.openxmlformats.org/officeDocument/2006/relationships/hyperlink" Target="https://www.tcs.com/equiptix-servitization-predictive-maintenance" TargetMode="External"/><Relationship Id="rId12" Type="http://schemas.openxmlformats.org/officeDocument/2006/relationships/slide" Target="slide4.xml"/><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44.svg"/><Relationship Id="rId11" Type="http://schemas.openxmlformats.org/officeDocument/2006/relationships/slide" Target="slide46.xml"/><Relationship Id="rId5" Type="http://schemas.openxmlformats.org/officeDocument/2006/relationships/image" Target="../media/image39.png"/><Relationship Id="rId10" Type="http://schemas.openxmlformats.org/officeDocument/2006/relationships/image" Target="../media/image196.png"/><Relationship Id="rId4" Type="http://schemas.openxmlformats.org/officeDocument/2006/relationships/image" Target="../media/image195.svg"/><Relationship Id="rId9" Type="http://schemas.openxmlformats.org/officeDocument/2006/relationships/image" Target="../media/image177.png"/></Relationships>
</file>

<file path=ppt/slides/_rels/slide57.xml.rels><?xml version="1.0" encoding="UTF-8" standalone="yes"?>
<Relationships xmlns="http://schemas.openxmlformats.org/package/2006/relationships"><Relationship Id="rId8" Type="http://schemas.openxmlformats.org/officeDocument/2006/relationships/hyperlink" Target="http://en.yoisys.com/" TargetMode="External"/><Relationship Id="rId13" Type="http://schemas.openxmlformats.org/officeDocument/2006/relationships/image" Target="../media/image26.png"/><Relationship Id="rId3" Type="http://schemas.openxmlformats.org/officeDocument/2006/relationships/image" Target="../media/image197.png"/><Relationship Id="rId7" Type="http://schemas.openxmlformats.org/officeDocument/2006/relationships/image" Target="../media/image44.svg"/><Relationship Id="rId12" Type="http://schemas.openxmlformats.org/officeDocument/2006/relationships/slide" Target="slide4.xml"/><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slide" Target="slide46.xml"/><Relationship Id="rId5" Type="http://schemas.openxmlformats.org/officeDocument/2006/relationships/image" Target="../media/image198.svg"/><Relationship Id="rId10" Type="http://schemas.openxmlformats.org/officeDocument/2006/relationships/image" Target="../media/image177.png"/><Relationship Id="rId4" Type="http://schemas.openxmlformats.org/officeDocument/2006/relationships/image" Target="../media/image41.png"/><Relationship Id="rId9" Type="http://schemas.openxmlformats.org/officeDocument/2006/relationships/hyperlink" Target="https://www.youtube.com/watch?v=G5Ax7JQNA8w" TargetMode="External"/></Relationships>
</file>

<file path=ppt/slides/_rels/slide58.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hyperlink" Target="http://www.vecow.com/dispPageBox/vecow/VecowHp.aspx?ddsPageID=VECOW_EN" TargetMode="External"/><Relationship Id="rId7" Type="http://schemas.openxmlformats.org/officeDocument/2006/relationships/slide" Target="slide46.xml"/><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191.jpeg"/><Relationship Id="rId5" Type="http://schemas.openxmlformats.org/officeDocument/2006/relationships/image" Target="../media/image177.png"/><Relationship Id="rId4" Type="http://schemas.openxmlformats.org/officeDocument/2006/relationships/hyperlink" Target="https://www.cosmos.in/digifac" TargetMode="External"/><Relationship Id="rId9" Type="http://schemas.openxmlformats.org/officeDocument/2006/relationships/image" Target="../media/image26.png"/></Relationships>
</file>

<file path=ppt/slides/_rels/slide59.xml.rels><?xml version="1.0" encoding="UTF-8" standalone="yes"?>
<Relationships xmlns="http://schemas.openxmlformats.org/package/2006/relationships"><Relationship Id="rId8" Type="http://schemas.openxmlformats.org/officeDocument/2006/relationships/slide" Target="slide63.xml"/><Relationship Id="rId13" Type="http://schemas.openxmlformats.org/officeDocument/2006/relationships/hyperlink" Target="https://www.secunet.com/en/" TargetMode="External"/><Relationship Id="rId18" Type="http://schemas.openxmlformats.org/officeDocument/2006/relationships/slide" Target="slide66.xml"/><Relationship Id="rId26" Type="http://schemas.openxmlformats.org/officeDocument/2006/relationships/slide" Target="slide74.xml"/><Relationship Id="rId3" Type="http://schemas.openxmlformats.org/officeDocument/2006/relationships/image" Target="../media/image199.jpeg"/><Relationship Id="rId21" Type="http://schemas.openxmlformats.org/officeDocument/2006/relationships/slide" Target="slide67.xml"/><Relationship Id="rId7" Type="http://schemas.openxmlformats.org/officeDocument/2006/relationships/hyperlink" Target="http://awasin.co.id/intelligent-pokayoke/" TargetMode="External"/><Relationship Id="rId12" Type="http://schemas.openxmlformats.org/officeDocument/2006/relationships/hyperlink" Target="mailto:dorian.witkowski.@intel.com" TargetMode="External"/><Relationship Id="rId17" Type="http://schemas.openxmlformats.org/officeDocument/2006/relationships/hyperlink" Target="https://www.youtube.com/watch?v=IBpKq26JbtI" TargetMode="External"/><Relationship Id="rId25" Type="http://schemas.openxmlformats.org/officeDocument/2006/relationships/hyperlink" Target="http://pmo0927eb.pic39.websiteonline.cn/upload/RVS-2100datasheet-EN.pdf" TargetMode="External"/><Relationship Id="rId2" Type="http://schemas.openxmlformats.org/officeDocument/2006/relationships/notesSlide" Target="../notesSlides/notesSlide58.xml"/><Relationship Id="rId16" Type="http://schemas.openxmlformats.org/officeDocument/2006/relationships/hyperlink" Target="https://www.staqu.com/jarvis" TargetMode="External"/><Relationship Id="rId20" Type="http://schemas.openxmlformats.org/officeDocument/2006/relationships/hyperlink" Target="http://www.touchcloud.com.tw/#home" TargetMode="External"/><Relationship Id="rId29" Type="http://schemas.openxmlformats.org/officeDocument/2006/relationships/hyperlink" Target="http://eshop.usa.ieiworld.com/usa/items.php?CA=2&amp;sub_CA=24" TargetMode="External"/><Relationship Id="rId1" Type="http://schemas.openxmlformats.org/officeDocument/2006/relationships/slideLayout" Target="../slideLayouts/slideLayout3.xml"/><Relationship Id="rId6" Type="http://schemas.openxmlformats.org/officeDocument/2006/relationships/hyperlink" Target="https://youtu.be/0cPI3iymQSQ" TargetMode="External"/><Relationship Id="rId11" Type="http://schemas.openxmlformats.org/officeDocument/2006/relationships/slide" Target="slide64.xml"/><Relationship Id="rId24" Type="http://schemas.openxmlformats.org/officeDocument/2006/relationships/slide" Target="slide69.xml"/><Relationship Id="rId5" Type="http://schemas.openxmlformats.org/officeDocument/2006/relationships/hyperlink" Target="mailto:eleanor.sales@intel.com" TargetMode="External"/><Relationship Id="rId15" Type="http://schemas.openxmlformats.org/officeDocument/2006/relationships/hyperlink" Target="mailto:yudhvir.singh.rana@intel.com" TargetMode="External"/><Relationship Id="rId23" Type="http://schemas.openxmlformats.org/officeDocument/2006/relationships/slide" Target="slide68.xml"/><Relationship Id="rId28" Type="http://schemas.openxmlformats.org/officeDocument/2006/relationships/hyperlink" Target="https://www.ieiworld.com/en/product/model.php?II=525" TargetMode="External"/><Relationship Id="rId10" Type="http://schemas.openxmlformats.org/officeDocument/2006/relationships/hyperlink" Target="http://en.hikrobotics.com/robot/robotinfo.htm?oid=559" TargetMode="External"/><Relationship Id="rId19" Type="http://schemas.openxmlformats.org/officeDocument/2006/relationships/hyperlink" Target="mailto:morris.sun@intel.com" TargetMode="External"/><Relationship Id="rId31" Type="http://schemas.openxmlformats.org/officeDocument/2006/relationships/image" Target="../media/image26.png"/><Relationship Id="rId4" Type="http://schemas.openxmlformats.org/officeDocument/2006/relationships/slide" Target="slide62.xml"/><Relationship Id="rId9" Type="http://schemas.openxmlformats.org/officeDocument/2006/relationships/hyperlink" Target="mailto:qing.shan.xie@intel.com" TargetMode="External"/><Relationship Id="rId14" Type="http://schemas.openxmlformats.org/officeDocument/2006/relationships/slide" Target="slide65.xml"/><Relationship Id="rId22" Type="http://schemas.openxmlformats.org/officeDocument/2006/relationships/hyperlink" Target="https://www.intel.com/content/www/us/en/internet-of-things/overview.html" TargetMode="External"/><Relationship Id="rId27" Type="http://schemas.openxmlformats.org/officeDocument/2006/relationships/hyperlink" Target="mailto:sherman.chen@intel.com" TargetMode="External"/><Relationship Id="rId30" Type="http://schemas.openxmlformats.org/officeDocument/2006/relationships/slide" Target="slide4.xml"/></Relationships>
</file>

<file path=ppt/slides/_rels/slide6.xml.rels><?xml version="1.0" encoding="UTF-8" standalone="yes"?>
<Relationships xmlns="http://schemas.openxmlformats.org/package/2006/relationships"><Relationship Id="rId13" Type="http://schemas.openxmlformats.org/officeDocument/2006/relationships/hyperlink" Target="mailto:jerry.h.li@intel.com" TargetMode="External"/><Relationship Id="rId18" Type="http://schemas.openxmlformats.org/officeDocument/2006/relationships/hyperlink" Target="https://www.intel.com/content/www/us/en/internet-of-things/overview.html" TargetMode="External"/><Relationship Id="rId26" Type="http://schemas.openxmlformats.org/officeDocument/2006/relationships/slide" Target="slide57.xml"/><Relationship Id="rId39" Type="http://schemas.openxmlformats.org/officeDocument/2006/relationships/hyperlink" Target="https://www.skylabteam.com/gallery/" TargetMode="External"/><Relationship Id="rId21" Type="http://schemas.openxmlformats.org/officeDocument/2006/relationships/hyperlink" Target="https://orisol.com/solution" TargetMode="External"/><Relationship Id="rId34" Type="http://schemas.openxmlformats.org/officeDocument/2006/relationships/slide" Target="slide64.xml"/><Relationship Id="rId42" Type="http://schemas.openxmlformats.org/officeDocument/2006/relationships/hyperlink" Target="http://www.vecow.com/dispUploadBox/PJ-VECOW/Files/5048.pdf" TargetMode="External"/><Relationship Id="rId47" Type="http://schemas.openxmlformats.org/officeDocument/2006/relationships/hyperlink" Target="mailto:grace.geng@intel.com" TargetMode="External"/><Relationship Id="rId50" Type="http://schemas.openxmlformats.org/officeDocument/2006/relationships/hyperlink" Target="https://drive.google.com/file/d/1i6GVRAQAZMsmQQHV-t7mw6kCN_nB_5l7/view" TargetMode="External"/><Relationship Id="rId55" Type="http://schemas.openxmlformats.org/officeDocument/2006/relationships/hyperlink" Target="http://intelcustomer.az1.qualtrics.com/WRQualtricsSurveyEngine/File.php?F=F_DtQNf18wMncU6C5" TargetMode="External"/><Relationship Id="rId7" Type="http://schemas.openxmlformats.org/officeDocument/2006/relationships/hyperlink" Target="mailto:cognitiveservices@bytelake.com" TargetMode="External"/><Relationship Id="rId2" Type="http://schemas.openxmlformats.org/officeDocument/2006/relationships/notesSlide" Target="../notesSlides/notesSlide6.xml"/><Relationship Id="rId16" Type="http://schemas.openxmlformats.org/officeDocument/2006/relationships/slide" Target="slide51.xml"/><Relationship Id="rId29" Type="http://schemas.openxmlformats.org/officeDocument/2006/relationships/hyperlink" Target="https://www.youtube.com/watch?v=G5Ax7JQNA8w" TargetMode="External"/><Relationship Id="rId11" Type="http://schemas.openxmlformats.org/officeDocument/2006/relationships/hyperlink" Target="https://www.youtube.com/watch?v=QVLXPFi16n0" TargetMode="External"/><Relationship Id="rId24" Type="http://schemas.openxmlformats.org/officeDocument/2006/relationships/hyperlink" Target="https://www.tcs.com/equiptix-servitization-predictive-maintenance" TargetMode="External"/><Relationship Id="rId32" Type="http://schemas.openxmlformats.org/officeDocument/2006/relationships/hyperlink" Target="http://www.vecow.com/dispPageBox/vecow/VecowHp.aspx?ddsPageID=VECOW_EN" TargetMode="External"/><Relationship Id="rId37" Type="http://schemas.openxmlformats.org/officeDocument/2006/relationships/slide" Target="slide73.xml"/><Relationship Id="rId40" Type="http://schemas.openxmlformats.org/officeDocument/2006/relationships/slide" Target="slide79.xml"/><Relationship Id="rId45" Type="http://schemas.openxmlformats.org/officeDocument/2006/relationships/hyperlink" Target="http://www.forwardx.com/" TargetMode="External"/><Relationship Id="rId53" Type="http://schemas.openxmlformats.org/officeDocument/2006/relationships/hyperlink" Target="mailto:ian.butcher@intel.com" TargetMode="External"/><Relationship Id="rId58" Type="http://schemas.openxmlformats.org/officeDocument/2006/relationships/image" Target="../media/image26.png"/><Relationship Id="rId5" Type="http://schemas.openxmlformats.org/officeDocument/2006/relationships/hyperlink" Target="mailto:andrzej.jankowski@intel.com" TargetMode="External"/><Relationship Id="rId19" Type="http://schemas.openxmlformats.org/officeDocument/2006/relationships/hyperlink" Target="https://www.m2m-cloud.jp/" TargetMode="External"/><Relationship Id="rId4" Type="http://schemas.openxmlformats.org/officeDocument/2006/relationships/slide" Target="slide26.xml"/><Relationship Id="rId9" Type="http://schemas.openxmlformats.org/officeDocument/2006/relationships/hyperlink" Target="mailto:aneta.zonenberg@intel.com" TargetMode="External"/><Relationship Id="rId14" Type="http://schemas.openxmlformats.org/officeDocument/2006/relationships/hyperlink" Target="http://www.u2board.com/U2Box/26.html" TargetMode="External"/><Relationship Id="rId22" Type="http://schemas.openxmlformats.org/officeDocument/2006/relationships/slide" Target="slide56.xml"/><Relationship Id="rId27" Type="http://schemas.openxmlformats.org/officeDocument/2006/relationships/hyperlink" Target="mailto:tina.hsu@intel.com" TargetMode="External"/><Relationship Id="rId30" Type="http://schemas.openxmlformats.org/officeDocument/2006/relationships/slide" Target="slide58.xml"/><Relationship Id="rId35" Type="http://schemas.openxmlformats.org/officeDocument/2006/relationships/hyperlink" Target="mailto:dorian.witkowski.@intel.com" TargetMode="External"/><Relationship Id="rId43" Type="http://schemas.openxmlformats.org/officeDocument/2006/relationships/hyperlink" Target="http://www.vecow.com/dispUploadBox/PJ-VECOW/Files/5438.pdf" TargetMode="External"/><Relationship Id="rId48" Type="http://schemas.openxmlformats.org/officeDocument/2006/relationships/hyperlink" Target="https://extremevision.com.cn/lists/105.html" TargetMode="External"/><Relationship Id="rId56" Type="http://schemas.openxmlformats.org/officeDocument/2006/relationships/hyperlink" Target="http://intelcustomer.az1.qualtrics.com/WRQualtricsSurveyEngine/File.php?F=F_1OULcToMKyPatYI" TargetMode="External"/><Relationship Id="rId8" Type="http://schemas.openxmlformats.org/officeDocument/2006/relationships/slide" Target="slide45.xml"/><Relationship Id="rId51" Type="http://schemas.openxmlformats.org/officeDocument/2006/relationships/hyperlink" Target="mailto:sales@vecow.com?subject=Request%20to%20Purchase%20Vecow%20Smart%20Factory%20Solution" TargetMode="External"/><Relationship Id="rId3" Type="http://schemas.openxmlformats.org/officeDocument/2006/relationships/image" Target="../media/image25.jpeg"/><Relationship Id="rId12" Type="http://schemas.openxmlformats.org/officeDocument/2006/relationships/slide" Target="slide72.xml"/><Relationship Id="rId17" Type="http://schemas.openxmlformats.org/officeDocument/2006/relationships/hyperlink" Target="mailto:eleanor.sales@intel.com" TargetMode="External"/><Relationship Id="rId25" Type="http://schemas.openxmlformats.org/officeDocument/2006/relationships/hyperlink" Target="https://www.youtube.com/watch?v=cVg_NHAaxfY" TargetMode="External"/><Relationship Id="rId33" Type="http://schemas.openxmlformats.org/officeDocument/2006/relationships/hyperlink" Target="https://www.cosmos.in/digifac" TargetMode="External"/><Relationship Id="rId38" Type="http://schemas.openxmlformats.org/officeDocument/2006/relationships/hyperlink" Target="mailto:brandon.cheng.wah.koh@intel.com" TargetMode="External"/><Relationship Id="rId46" Type="http://schemas.openxmlformats.org/officeDocument/2006/relationships/slide" Target="slide96.xml"/><Relationship Id="rId20" Type="http://schemas.openxmlformats.org/officeDocument/2006/relationships/slide" Target="slide54.xml"/><Relationship Id="rId41" Type="http://schemas.openxmlformats.org/officeDocument/2006/relationships/hyperlink" Target="mailto:jonathan.lee@intel.com" TargetMode="External"/><Relationship Id="rId54" Type="http://schemas.openxmlformats.org/officeDocument/2006/relationships/hyperlink" Target="https://harksys.com/" TargetMode="External"/><Relationship Id="rId1" Type="http://schemas.openxmlformats.org/officeDocument/2006/relationships/slideLayout" Target="../slideLayouts/slideLayout3.xml"/><Relationship Id="rId6" Type="http://schemas.openxmlformats.org/officeDocument/2006/relationships/hyperlink" Target="https://www.bytelake.com/en/" TargetMode="External"/><Relationship Id="rId15" Type="http://schemas.openxmlformats.org/officeDocument/2006/relationships/hyperlink" Target="http://www.u2board.com/U2Solution/default.html" TargetMode="External"/><Relationship Id="rId23" Type="http://schemas.openxmlformats.org/officeDocument/2006/relationships/hyperlink" Target="mailto:anand.kulkarni@intel.com" TargetMode="External"/><Relationship Id="rId28" Type="http://schemas.openxmlformats.org/officeDocument/2006/relationships/hyperlink" Target="http://en.yoisys.com/" TargetMode="External"/><Relationship Id="rId36" Type="http://schemas.openxmlformats.org/officeDocument/2006/relationships/hyperlink" Target="https://www.secunet.com/en/" TargetMode="External"/><Relationship Id="rId49" Type="http://schemas.openxmlformats.org/officeDocument/2006/relationships/slide" Target="slide101.xml"/><Relationship Id="rId57" Type="http://schemas.openxmlformats.org/officeDocument/2006/relationships/slide" Target="slide4.xml"/><Relationship Id="rId10" Type="http://schemas.openxmlformats.org/officeDocument/2006/relationships/hyperlink" Target="https://www.tvarit.com/" TargetMode="External"/><Relationship Id="rId31" Type="http://schemas.openxmlformats.org/officeDocument/2006/relationships/hyperlink" Target="mailto:jason.m.wang@intel.com" TargetMode="External"/><Relationship Id="rId44" Type="http://schemas.openxmlformats.org/officeDocument/2006/relationships/slide" Target="slide86.xml"/><Relationship Id="rId52" Type="http://schemas.openxmlformats.org/officeDocument/2006/relationships/slide" Target="slide105.xml"/></Relationships>
</file>

<file path=ppt/slides/_rels/slide60.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4.xml"/><Relationship Id="rId3" Type="http://schemas.openxmlformats.org/officeDocument/2006/relationships/image" Target="../media/image199.jpeg"/><Relationship Id="rId7" Type="http://schemas.openxmlformats.org/officeDocument/2006/relationships/hyperlink" Target="http://www.roseek.com/en/product/woodpecker1.html" TargetMode="External"/><Relationship Id="rId12" Type="http://schemas.openxmlformats.org/officeDocument/2006/relationships/hyperlink" Target="https://www.intel.com/content/www/us/en/customer-spotlight/stories/aotu-customer-story.html"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hyperlink" Target="http://www.roseek.com/uploadfiles/en/woodpecker1/document/Woodpecker1_Series_Industrial_Smart_Camera_Brochure_Ver102_en.pdf" TargetMode="External"/><Relationship Id="rId11" Type="http://schemas.openxmlformats.org/officeDocument/2006/relationships/slide" Target="slide75.xml"/><Relationship Id="rId5" Type="http://schemas.openxmlformats.org/officeDocument/2006/relationships/hyperlink" Target="mailto:eleanor.sales@intel.com" TargetMode="External"/><Relationship Id="rId10" Type="http://schemas.openxmlformats.org/officeDocument/2006/relationships/hyperlink" Target="https://www.skylabteam.com/gallery/" TargetMode="External"/><Relationship Id="rId4" Type="http://schemas.openxmlformats.org/officeDocument/2006/relationships/slide" Target="slide71.xml"/><Relationship Id="rId9" Type="http://schemas.openxmlformats.org/officeDocument/2006/relationships/hyperlink" Target="mailto:brandon.cheng.wah.koh@intel.com" TargetMode="External"/><Relationship Id="rId14" Type="http://schemas.openxmlformats.org/officeDocument/2006/relationships/image" Target="../media/image26.png"/></Relationships>
</file>

<file path=ppt/slides/_rels/slide61.xml.rels><?xml version="1.0" encoding="UTF-8" standalone="yes"?>
<Relationships xmlns="http://schemas.openxmlformats.org/package/2006/relationships"><Relationship Id="rId13" Type="http://schemas.openxmlformats.org/officeDocument/2006/relationships/slide" Target="slide14.xml"/><Relationship Id="rId18" Type="http://schemas.openxmlformats.org/officeDocument/2006/relationships/hyperlink" Target="mailto:niladri.roy@intel.com" TargetMode="External"/><Relationship Id="rId26" Type="http://schemas.openxmlformats.org/officeDocument/2006/relationships/hyperlink" Target="mailto:huanx.zhao@intel.com" TargetMode="External"/><Relationship Id="rId39" Type="http://schemas.openxmlformats.org/officeDocument/2006/relationships/hyperlink" Target="http://www.vecow.com/dispPageBox/vecow/VecowCP.aspx?ddsPageID=VHUB_EN&amp;" TargetMode="External"/><Relationship Id="rId21" Type="http://schemas.openxmlformats.org/officeDocument/2006/relationships/hyperlink" Target="https://www.ectron.com/injection-molding-machines-use-case/" TargetMode="External"/><Relationship Id="rId34" Type="http://schemas.openxmlformats.org/officeDocument/2006/relationships/hyperlink" Target="mailto:jerry.h.li@intel.com" TargetMode="External"/><Relationship Id="rId42" Type="http://schemas.openxmlformats.org/officeDocument/2006/relationships/hyperlink" Target="https://www.m2m-cloud.jp/" TargetMode="External"/><Relationship Id="rId47" Type="http://schemas.openxmlformats.org/officeDocument/2006/relationships/hyperlink" Target="https://alfabeta.co.id/about/" TargetMode="External"/><Relationship Id="rId50" Type="http://schemas.openxmlformats.org/officeDocument/2006/relationships/hyperlink" Target="mailto:malhar.h.thakkar@intel.com" TargetMode="External"/><Relationship Id="rId55" Type="http://schemas.openxmlformats.org/officeDocument/2006/relationships/slide" Target="slide34.xml"/><Relationship Id="rId7" Type="http://schemas.openxmlformats.org/officeDocument/2006/relationships/hyperlink" Target="https://www.youtube.com/watch?v=ZxyG8UvDiKI" TargetMode="External"/><Relationship Id="rId2" Type="http://schemas.openxmlformats.org/officeDocument/2006/relationships/notesSlide" Target="../notesSlides/notesSlide60.xml"/><Relationship Id="rId16" Type="http://schemas.openxmlformats.org/officeDocument/2006/relationships/hyperlink" Target="https://azuremarketplace.microsoft.com/en-us/marketplace/apps/1589855339112.saas_dz_eng?tab=Overview" TargetMode="External"/><Relationship Id="rId29" Type="http://schemas.openxmlformats.org/officeDocument/2006/relationships/hyperlink" Target="https://imaging.matrox.com/en" TargetMode="External"/><Relationship Id="rId11" Type="http://schemas.openxmlformats.org/officeDocument/2006/relationships/hyperlink" Target="https://www.intel.com/content/www/us/en/internet-of-things/overview.html" TargetMode="External"/><Relationship Id="rId24" Type="http://schemas.openxmlformats.org/officeDocument/2006/relationships/hyperlink" Target="https://www.sewio.net/indoor-location-tracking-and-positioning/?utm_source=bing&amp;utm_medium=cpc&amp;utm_term=sewio&amp;utm_campaign=bing_brand&amp;msclkid=2dd48abd415a11f1a28ce9d7f4486c2c&amp;utm_content=Sewio" TargetMode="External"/><Relationship Id="rId32" Type="http://schemas.openxmlformats.org/officeDocument/2006/relationships/hyperlink" Target="https://www.youtube.com/watch?v=oV0mfIdy8vY" TargetMode="External"/><Relationship Id="rId37" Type="http://schemas.openxmlformats.org/officeDocument/2006/relationships/slide" Target="slide53.xml"/><Relationship Id="rId40" Type="http://schemas.openxmlformats.org/officeDocument/2006/relationships/hyperlink" Target="https://drive.google.com/file/d/1b7sktOGqR8T-FAcl81MK_w517ELtziPO/view" TargetMode="External"/><Relationship Id="rId45" Type="http://schemas.openxmlformats.org/officeDocument/2006/relationships/slide" Target="slide78.xml"/><Relationship Id="rId53" Type="http://schemas.openxmlformats.org/officeDocument/2006/relationships/slide" Target="slide93.xml"/><Relationship Id="rId58" Type="http://schemas.openxmlformats.org/officeDocument/2006/relationships/image" Target="../media/image26.png"/><Relationship Id="rId5" Type="http://schemas.openxmlformats.org/officeDocument/2006/relationships/hyperlink" Target="mailto:eleanor.sales@intel.com" TargetMode="External"/><Relationship Id="rId19" Type="http://schemas.openxmlformats.org/officeDocument/2006/relationships/hyperlink" Target="https://www.ectron.com/product/smarteye/" TargetMode="External"/><Relationship Id="rId4" Type="http://schemas.openxmlformats.org/officeDocument/2006/relationships/slide" Target="slide8.xml"/><Relationship Id="rId9" Type="http://schemas.openxmlformats.org/officeDocument/2006/relationships/slide" Target="slide11.xml"/><Relationship Id="rId14" Type="http://schemas.openxmlformats.org/officeDocument/2006/relationships/hyperlink" Target="mailto:jocelyn.lin@intel.com" TargetMode="External"/><Relationship Id="rId22" Type="http://schemas.openxmlformats.org/officeDocument/2006/relationships/slide" Target="slide20.xml"/><Relationship Id="rId27" Type="http://schemas.openxmlformats.org/officeDocument/2006/relationships/hyperlink" Target="https://www.apuqi.com/" TargetMode="External"/><Relationship Id="rId30" Type="http://schemas.openxmlformats.org/officeDocument/2006/relationships/slide" Target="slide41.xml"/><Relationship Id="rId35" Type="http://schemas.openxmlformats.org/officeDocument/2006/relationships/hyperlink" Target="http://www.u2board.com/U2Box/26.html" TargetMode="External"/><Relationship Id="rId43" Type="http://schemas.openxmlformats.org/officeDocument/2006/relationships/slide" Target="slide54.xml"/><Relationship Id="rId48" Type="http://schemas.openxmlformats.org/officeDocument/2006/relationships/hyperlink" Target="https://alfabeta.co.id/news-detail-intel/" TargetMode="External"/><Relationship Id="rId56" Type="http://schemas.openxmlformats.org/officeDocument/2006/relationships/hyperlink" Target="https://www.insight.tech/industry/ai-as-a-service-inspection-accuracy-and-rapid-roi" TargetMode="External"/><Relationship Id="rId8" Type="http://schemas.openxmlformats.org/officeDocument/2006/relationships/hyperlink" Target="https://www.smartconnectinc.com/whitepapers-briefs-sheets/" TargetMode="External"/><Relationship Id="rId51" Type="http://schemas.openxmlformats.org/officeDocument/2006/relationships/hyperlink" Target="https://www.adapdix.com/edgeops/" TargetMode="External"/><Relationship Id="rId3" Type="http://schemas.openxmlformats.org/officeDocument/2006/relationships/image" Target="../media/image199.jpeg"/><Relationship Id="rId12" Type="http://schemas.openxmlformats.org/officeDocument/2006/relationships/hyperlink" Target="https://www.adlinktech.com/Products/Edge_and_AI_Server/Edge_Server/The_Luggage-shaped_5G_Small_Cell_Solution#tab-31716" TargetMode="External"/><Relationship Id="rId17" Type="http://schemas.openxmlformats.org/officeDocument/2006/relationships/slide" Target="slide15.xml"/><Relationship Id="rId25" Type="http://schemas.openxmlformats.org/officeDocument/2006/relationships/slide" Target="slide28.xml"/><Relationship Id="rId33" Type="http://schemas.openxmlformats.org/officeDocument/2006/relationships/slide" Target="slide72.xml"/><Relationship Id="rId38" Type="http://schemas.openxmlformats.org/officeDocument/2006/relationships/hyperlink" Target="mailto:jason.m.wang@intel.com" TargetMode="External"/><Relationship Id="rId46" Type="http://schemas.openxmlformats.org/officeDocument/2006/relationships/hyperlink" Target="mailto:fransiskus.leonardus@intel.com" TargetMode="External"/><Relationship Id="rId20" Type="http://schemas.openxmlformats.org/officeDocument/2006/relationships/hyperlink" Target="https://www.youtube.com/watch?v=Phv1XS6mUqs" TargetMode="External"/><Relationship Id="rId41" Type="http://schemas.openxmlformats.org/officeDocument/2006/relationships/slide" Target="slide51.xml"/><Relationship Id="rId54" Type="http://schemas.openxmlformats.org/officeDocument/2006/relationships/hyperlink" Target="https://www.ibextech.jp/" TargetMode="External"/><Relationship Id="rId1" Type="http://schemas.openxmlformats.org/officeDocument/2006/relationships/slideLayout" Target="../slideLayouts/slideLayout3.xml"/><Relationship Id="rId6" Type="http://schemas.openxmlformats.org/officeDocument/2006/relationships/hyperlink" Target="https://ibm.ent.box.com/s/hbtl02woo1767c6i9n0ehmymedw9mdp1" TargetMode="External"/><Relationship Id="rId15" Type="http://schemas.openxmlformats.org/officeDocument/2006/relationships/hyperlink" Target="https://www.dotzero.tech/" TargetMode="External"/><Relationship Id="rId23" Type="http://schemas.openxmlformats.org/officeDocument/2006/relationships/hyperlink" Target="mailto:aneta.zonenberg@intel.com" TargetMode="External"/><Relationship Id="rId28" Type="http://schemas.openxmlformats.org/officeDocument/2006/relationships/slide" Target="slide37.xml"/><Relationship Id="rId36" Type="http://schemas.openxmlformats.org/officeDocument/2006/relationships/hyperlink" Target="http://www.u2board.com/U2Solution/default.html" TargetMode="External"/><Relationship Id="rId49" Type="http://schemas.openxmlformats.org/officeDocument/2006/relationships/slide" Target="slide85.xml"/><Relationship Id="rId57" Type="http://schemas.openxmlformats.org/officeDocument/2006/relationships/slide" Target="slide4.xml"/><Relationship Id="rId10" Type="http://schemas.openxmlformats.org/officeDocument/2006/relationships/hyperlink" Target="mailto:tina.hsu@intel.com" TargetMode="External"/><Relationship Id="rId31" Type="http://schemas.openxmlformats.org/officeDocument/2006/relationships/hyperlink" Target="https://mvisia.com.br/produtos/sistemas-de-visao-industriais/" TargetMode="External"/><Relationship Id="rId44" Type="http://schemas.openxmlformats.org/officeDocument/2006/relationships/hyperlink" Target="https://orisol.com/solution" TargetMode="External"/><Relationship Id="rId52" Type="http://schemas.openxmlformats.org/officeDocument/2006/relationships/hyperlink" Target="https://www.adapdix.com/adapdix-edgeops-solutions-overview/"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www.youtube.com/channel/UCKjTAvd9aDz08Ez2bnicl6A" TargetMode="External"/><Relationship Id="rId13" Type="http://schemas.openxmlformats.org/officeDocument/2006/relationships/image" Target="../media/image202.png"/><Relationship Id="rId18" Type="http://schemas.openxmlformats.org/officeDocument/2006/relationships/slide" Target="slide4.xml"/><Relationship Id="rId3" Type="http://schemas.openxmlformats.org/officeDocument/2006/relationships/hyperlink" Target="https://youtu.be/0cPI3iymQSQ" TargetMode="External"/><Relationship Id="rId7" Type="http://schemas.openxmlformats.org/officeDocument/2006/relationships/hyperlink" Target="https://www.youtube.com/watch?v=vDjnse6Ytk4" TargetMode="External"/><Relationship Id="rId12" Type="http://schemas.openxmlformats.org/officeDocument/2006/relationships/image" Target="../media/image201.svg"/><Relationship Id="rId17" Type="http://schemas.openxmlformats.org/officeDocument/2006/relationships/image" Target="../media/image205.png"/><Relationship Id="rId2" Type="http://schemas.openxmlformats.org/officeDocument/2006/relationships/notesSlide" Target="../notesSlides/notesSlide61.xml"/><Relationship Id="rId16" Type="http://schemas.openxmlformats.org/officeDocument/2006/relationships/image" Target="../media/image204.svg"/><Relationship Id="rId1" Type="http://schemas.openxmlformats.org/officeDocument/2006/relationships/slideLayout" Target="../slideLayouts/slideLayout3.xml"/><Relationship Id="rId6" Type="http://schemas.openxmlformats.org/officeDocument/2006/relationships/hyperlink" Target="https://www.youtube.com/watch?v=KpM8etPh6e8" TargetMode="External"/><Relationship Id="rId11" Type="http://schemas.openxmlformats.org/officeDocument/2006/relationships/image" Target="../media/image78.png"/><Relationship Id="rId5" Type="http://schemas.openxmlformats.org/officeDocument/2006/relationships/hyperlink" Target="http://awasin.co.id/" TargetMode="External"/><Relationship Id="rId15" Type="http://schemas.openxmlformats.org/officeDocument/2006/relationships/image" Target="../media/image30.png"/><Relationship Id="rId10" Type="http://schemas.openxmlformats.org/officeDocument/2006/relationships/image" Target="../media/image200.png"/><Relationship Id="rId19" Type="http://schemas.openxmlformats.org/officeDocument/2006/relationships/image" Target="../media/image26.png"/><Relationship Id="rId4" Type="http://schemas.openxmlformats.org/officeDocument/2006/relationships/hyperlink" Target="http://awasin.co.id/intelligent-pokayoke/" TargetMode="External"/><Relationship Id="rId9" Type="http://schemas.openxmlformats.org/officeDocument/2006/relationships/slide" Target="slide59.xml"/><Relationship Id="rId14" Type="http://schemas.openxmlformats.org/officeDocument/2006/relationships/image" Target="../media/image203.svg"/></Relationships>
</file>

<file path=ppt/slides/_rels/slide63.xml.rels><?xml version="1.0" encoding="UTF-8" standalone="yes"?>
<Relationships xmlns="http://schemas.openxmlformats.org/package/2006/relationships"><Relationship Id="rId8" Type="http://schemas.openxmlformats.org/officeDocument/2006/relationships/image" Target="../media/image207.png"/><Relationship Id="rId13" Type="http://schemas.openxmlformats.org/officeDocument/2006/relationships/image" Target="../media/image211.svg"/><Relationship Id="rId3" Type="http://schemas.openxmlformats.org/officeDocument/2006/relationships/slide" Target="slide59.xml"/><Relationship Id="rId7" Type="http://schemas.openxmlformats.org/officeDocument/2006/relationships/image" Target="../media/image206.png"/><Relationship Id="rId12" Type="http://schemas.openxmlformats.org/officeDocument/2006/relationships/image" Target="../media/image58.png"/><Relationship Id="rId2" Type="http://schemas.openxmlformats.org/officeDocument/2006/relationships/notesSlide" Target="../notesSlides/notesSlide62.xml"/><Relationship Id="rId16"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hyperlink" Target="http://www.iqiyi.com/w_19rt56b9rd.html" TargetMode="External"/><Relationship Id="rId11" Type="http://schemas.openxmlformats.org/officeDocument/2006/relationships/image" Target="../media/image210.svg"/><Relationship Id="rId5" Type="http://schemas.openxmlformats.org/officeDocument/2006/relationships/hyperlink" Target="https://www.theverge.com/circuitbreaker/2017/4/13/15283966/robot-package-sorting-china-warehouse-video" TargetMode="External"/><Relationship Id="rId15" Type="http://schemas.openxmlformats.org/officeDocument/2006/relationships/slide" Target="slide4.xml"/><Relationship Id="rId10" Type="http://schemas.openxmlformats.org/officeDocument/2006/relationships/image" Target="../media/image209.png"/><Relationship Id="rId4" Type="http://schemas.openxmlformats.org/officeDocument/2006/relationships/hyperlink" Target="http://en.hikrobotics.com/robot/robotinfo.htm?oid=559" TargetMode="External"/><Relationship Id="rId9" Type="http://schemas.openxmlformats.org/officeDocument/2006/relationships/image" Target="../media/image208.svg"/><Relationship Id="rId14" Type="http://schemas.openxmlformats.org/officeDocument/2006/relationships/image" Target="../media/image205.png"/></Relationships>
</file>

<file path=ppt/slides/_rels/slide64.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212.png"/><Relationship Id="rId7" Type="http://schemas.openxmlformats.org/officeDocument/2006/relationships/image" Target="../media/image214.svg"/><Relationship Id="rId12"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213.png"/><Relationship Id="rId11" Type="http://schemas.openxmlformats.org/officeDocument/2006/relationships/slide" Target="slide4.xml"/><Relationship Id="rId5" Type="http://schemas.openxmlformats.org/officeDocument/2006/relationships/hyperlink" Target="https://www.secunet.com/en/" TargetMode="External"/><Relationship Id="rId10" Type="http://schemas.openxmlformats.org/officeDocument/2006/relationships/image" Target="../media/image205.png"/><Relationship Id="rId4" Type="http://schemas.openxmlformats.org/officeDocument/2006/relationships/slide" Target="slide59.xml"/><Relationship Id="rId9" Type="http://schemas.openxmlformats.org/officeDocument/2006/relationships/image" Target="../media/image183.svg"/></Relationships>
</file>

<file path=ppt/slides/_rels/slide65.xml.rels><?xml version="1.0" encoding="UTF-8" standalone="yes"?>
<Relationships xmlns="http://schemas.openxmlformats.org/package/2006/relationships"><Relationship Id="rId8" Type="http://schemas.openxmlformats.org/officeDocument/2006/relationships/image" Target="../media/image216.png"/><Relationship Id="rId13" Type="http://schemas.openxmlformats.org/officeDocument/2006/relationships/image" Target="../media/image109.svg"/><Relationship Id="rId3" Type="http://schemas.openxmlformats.org/officeDocument/2006/relationships/slide" Target="slide59.xml"/><Relationship Id="rId7" Type="http://schemas.openxmlformats.org/officeDocument/2006/relationships/hyperlink" Target="https://www.youtube.com/channel/UCfH_Uk87ozggIT5KFyWibLw/featured" TargetMode="External"/><Relationship Id="rId12" Type="http://schemas.openxmlformats.org/officeDocument/2006/relationships/image" Target="../media/image34.png"/><Relationship Id="rId2" Type="http://schemas.openxmlformats.org/officeDocument/2006/relationships/notesSlide" Target="../notesSlides/notesSlide64.xml"/><Relationship Id="rId16"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hyperlink" Target="https://www.youtube.com/watch?v=IBpKq26JbtI" TargetMode="External"/><Relationship Id="rId11" Type="http://schemas.openxmlformats.org/officeDocument/2006/relationships/image" Target="../media/image44.svg"/><Relationship Id="rId5" Type="http://schemas.openxmlformats.org/officeDocument/2006/relationships/hyperlink" Target="https://www.staqu.com/" TargetMode="External"/><Relationship Id="rId15" Type="http://schemas.openxmlformats.org/officeDocument/2006/relationships/slide" Target="slide4.xml"/><Relationship Id="rId10" Type="http://schemas.openxmlformats.org/officeDocument/2006/relationships/image" Target="../media/image39.png"/><Relationship Id="rId4" Type="http://schemas.openxmlformats.org/officeDocument/2006/relationships/image" Target="../media/image215.png"/><Relationship Id="rId9" Type="http://schemas.openxmlformats.org/officeDocument/2006/relationships/image" Target="../media/image217.svg"/><Relationship Id="rId14" Type="http://schemas.openxmlformats.org/officeDocument/2006/relationships/image" Target="../media/image205.png"/></Relationships>
</file>

<file path=ppt/slides/_rels/slide66.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slide" Target="slide4.xml"/><Relationship Id="rId3" Type="http://schemas.openxmlformats.org/officeDocument/2006/relationships/slide" Target="slide59.xml"/><Relationship Id="rId7" Type="http://schemas.openxmlformats.org/officeDocument/2006/relationships/image" Target="../media/image220.svg"/><Relationship Id="rId12" Type="http://schemas.openxmlformats.org/officeDocument/2006/relationships/image" Target="../media/image205.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219.png"/><Relationship Id="rId11" Type="http://schemas.openxmlformats.org/officeDocument/2006/relationships/image" Target="../media/image223.svg"/><Relationship Id="rId5" Type="http://schemas.openxmlformats.org/officeDocument/2006/relationships/hyperlink" Target="https://www.touchcloud.com.tw/index.html" TargetMode="External"/><Relationship Id="rId10" Type="http://schemas.openxmlformats.org/officeDocument/2006/relationships/image" Target="../media/image222.png"/><Relationship Id="rId4" Type="http://schemas.openxmlformats.org/officeDocument/2006/relationships/image" Target="../media/image218.png"/><Relationship Id="rId9" Type="http://schemas.openxmlformats.org/officeDocument/2006/relationships/image" Target="../media/image221.svg"/><Relationship Id="rId14" Type="http://schemas.openxmlformats.org/officeDocument/2006/relationships/image" Target="../media/image26.png"/></Relationships>
</file>

<file path=ppt/slides/_rels/slide67.xml.rels><?xml version="1.0" encoding="UTF-8" standalone="yes"?>
<Relationships xmlns="http://schemas.openxmlformats.org/package/2006/relationships"><Relationship Id="rId8" Type="http://schemas.openxmlformats.org/officeDocument/2006/relationships/image" Target="../media/image228.svg"/><Relationship Id="rId3" Type="http://schemas.openxmlformats.org/officeDocument/2006/relationships/slide" Target="slide59.xml"/><Relationship Id="rId7" Type="http://schemas.openxmlformats.org/officeDocument/2006/relationships/image" Target="../media/image227.png"/><Relationship Id="rId2" Type="http://schemas.openxmlformats.org/officeDocument/2006/relationships/image" Target="../media/image224.png"/><Relationship Id="rId1" Type="http://schemas.openxmlformats.org/officeDocument/2006/relationships/slideLayout" Target="../slideLayouts/slideLayout3.xml"/><Relationship Id="rId6" Type="http://schemas.openxmlformats.org/officeDocument/2006/relationships/image" Target="../media/image226.svg"/><Relationship Id="rId11" Type="http://schemas.openxmlformats.org/officeDocument/2006/relationships/image" Target="../media/image26.png"/><Relationship Id="rId5" Type="http://schemas.openxmlformats.org/officeDocument/2006/relationships/image" Target="../media/image225.png"/><Relationship Id="rId10" Type="http://schemas.openxmlformats.org/officeDocument/2006/relationships/slide" Target="slide4.xml"/><Relationship Id="rId4" Type="http://schemas.openxmlformats.org/officeDocument/2006/relationships/hyperlink" Target="https://www.intel.com/content/www/us/en/internet-of-things/overview.html" TargetMode="External"/><Relationship Id="rId9" Type="http://schemas.openxmlformats.org/officeDocument/2006/relationships/image" Target="../media/image205.png"/></Relationships>
</file>

<file path=ppt/slides/_rels/slide68.xml.rels><?xml version="1.0" encoding="UTF-8" standalone="yes"?>
<Relationships xmlns="http://schemas.openxmlformats.org/package/2006/relationships"><Relationship Id="rId8" Type="http://schemas.openxmlformats.org/officeDocument/2006/relationships/image" Target="../media/image232.svg"/><Relationship Id="rId13" Type="http://schemas.openxmlformats.org/officeDocument/2006/relationships/slide" Target="slide4.xml"/><Relationship Id="rId3" Type="http://schemas.openxmlformats.org/officeDocument/2006/relationships/slide" Target="slide59.xml"/><Relationship Id="rId7" Type="http://schemas.openxmlformats.org/officeDocument/2006/relationships/image" Target="../media/image231.png"/><Relationship Id="rId12" Type="http://schemas.openxmlformats.org/officeDocument/2006/relationships/image" Target="../media/image205.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230.svg"/><Relationship Id="rId11" Type="http://schemas.openxmlformats.org/officeDocument/2006/relationships/image" Target="../media/image235.jpeg"/><Relationship Id="rId5" Type="http://schemas.openxmlformats.org/officeDocument/2006/relationships/image" Target="../media/image229.png"/><Relationship Id="rId10" Type="http://schemas.openxmlformats.org/officeDocument/2006/relationships/image" Target="../media/image234.svg"/><Relationship Id="rId4" Type="http://schemas.openxmlformats.org/officeDocument/2006/relationships/hyperlink" Target="https://www.intel.com/content/www/us/en/internet-of-things/overview.html" TargetMode="External"/><Relationship Id="rId9" Type="http://schemas.openxmlformats.org/officeDocument/2006/relationships/image" Target="../media/image233.png"/><Relationship Id="rId14" Type="http://schemas.openxmlformats.org/officeDocument/2006/relationships/image" Target="../media/image26.png"/></Relationships>
</file>

<file path=ppt/slides/_rels/slide69.xml.rels><?xml version="1.0" encoding="UTF-8" standalone="yes"?>
<Relationships xmlns="http://schemas.openxmlformats.org/package/2006/relationships"><Relationship Id="rId8" Type="http://schemas.openxmlformats.org/officeDocument/2006/relationships/hyperlink" Target="http://pmo0927eb.pic39.websiteonline.cn/upload/RVS-2100QuickStart-en.pdf" TargetMode="External"/><Relationship Id="rId13" Type="http://schemas.openxmlformats.org/officeDocument/2006/relationships/slide" Target="slide4.xml"/><Relationship Id="rId3" Type="http://schemas.openxmlformats.org/officeDocument/2006/relationships/image" Target="../media/image236.png"/><Relationship Id="rId7" Type="http://schemas.openxmlformats.org/officeDocument/2006/relationships/hyperlink" Target="http://pmo0927eb.pic39.websiteonline.cn/upload/RVS-2100datasheet-EN.pdf" TargetMode="External"/><Relationship Id="rId12" Type="http://schemas.openxmlformats.org/officeDocument/2006/relationships/image" Target="../media/image205.png"/><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hyperlink" Target="https://www.intel.com/content/www/us/en/internet-of-things/overview.html" TargetMode="External"/><Relationship Id="rId11" Type="http://schemas.openxmlformats.org/officeDocument/2006/relationships/image" Target="../media/image221.svg"/><Relationship Id="rId5" Type="http://schemas.openxmlformats.org/officeDocument/2006/relationships/slide" Target="slide59.xml"/><Relationship Id="rId10" Type="http://schemas.openxmlformats.org/officeDocument/2006/relationships/image" Target="../media/image169.png"/><Relationship Id="rId4" Type="http://schemas.microsoft.com/office/2007/relationships/hdphoto" Target="../media/hdphoto5.wdp"/><Relationship Id="rId9" Type="http://schemas.openxmlformats.org/officeDocument/2006/relationships/hyperlink" Target="mailto:lynn@futurerobottech.com" TargetMode="External"/><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hyperlink" Target="http://advdownload.advantech.com/productfile/Downloadfile2/1-1US1ZL7/AdvLinuxTU-Azure-ESRP_Manual_v1.07.pdf" TargetMode="External"/><Relationship Id="rId13" Type="http://schemas.openxmlformats.org/officeDocument/2006/relationships/slide" Target="slide4.xml"/><Relationship Id="rId3" Type="http://schemas.openxmlformats.org/officeDocument/2006/relationships/image" Target="../media/image27.png"/><Relationship Id="rId7" Type="http://schemas.openxmlformats.org/officeDocument/2006/relationships/hyperlink" Target="https://www.advantech-cl.com/resources/video/seamless-edge-to-cloud-iot-integration-for-paas-solution-advantech-en" TargetMode="External"/><Relationship Id="rId12"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www.advantech.com/" TargetMode="External"/><Relationship Id="rId11" Type="http://schemas.openxmlformats.org/officeDocument/2006/relationships/image" Target="../media/image31.svg"/><Relationship Id="rId5" Type="http://schemas.openxmlformats.org/officeDocument/2006/relationships/image" Target="../media/image29.PNG"/><Relationship Id="rId10" Type="http://schemas.openxmlformats.org/officeDocument/2006/relationships/image" Target="../media/image30.png"/><Relationship Id="rId4" Type="http://schemas.openxmlformats.org/officeDocument/2006/relationships/image" Target="../media/image28.svg"/><Relationship Id="rId9" Type="http://schemas.openxmlformats.org/officeDocument/2006/relationships/hyperlink" Target="http://advdownload.advantech.com/productfile/Downloadfile2/1-1OZXB5O/AdvantechEdgeManual.pdf" TargetMode="External"/><Relationship Id="rId14" Type="http://schemas.openxmlformats.org/officeDocument/2006/relationships/image" Target="../media/image26.png"/></Relationships>
</file>

<file path=ppt/slides/_rels/slide70.xml.rels><?xml version="1.0" encoding="UTF-8" standalone="yes"?>
<Relationships xmlns="http://schemas.openxmlformats.org/package/2006/relationships"><Relationship Id="rId8" Type="http://schemas.openxmlformats.org/officeDocument/2006/relationships/image" Target="../media/image239.svg"/><Relationship Id="rId3" Type="http://schemas.openxmlformats.org/officeDocument/2006/relationships/image" Target="../media/image237.png"/><Relationship Id="rId7" Type="http://schemas.openxmlformats.org/officeDocument/2006/relationships/image" Target="../media/image238.png"/><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openxmlformats.org/officeDocument/2006/relationships/hyperlink" Target="https://www.ieiworld.com/medical-solution/en/medical-solution.php" TargetMode="External"/><Relationship Id="rId11" Type="http://schemas.openxmlformats.org/officeDocument/2006/relationships/image" Target="../media/image26.png"/><Relationship Id="rId5" Type="http://schemas.openxmlformats.org/officeDocument/2006/relationships/hyperlink" Target="https://www.ieiworld.com/_index/en/" TargetMode="External"/><Relationship Id="rId10" Type="http://schemas.openxmlformats.org/officeDocument/2006/relationships/slide" Target="slide4.xml"/><Relationship Id="rId4" Type="http://schemas.openxmlformats.org/officeDocument/2006/relationships/slide" Target="slide59.xml"/><Relationship Id="rId9" Type="http://schemas.openxmlformats.org/officeDocument/2006/relationships/image" Target="../media/image205.png"/></Relationships>
</file>

<file path=ppt/slides/_rels/slide71.xml.rels><?xml version="1.0" encoding="UTF-8" standalone="yes"?>
<Relationships xmlns="http://schemas.openxmlformats.org/package/2006/relationships"><Relationship Id="rId8" Type="http://schemas.openxmlformats.org/officeDocument/2006/relationships/hyperlink" Target="http://www.roseek.com/en/product/woodpecker1.html" TargetMode="External"/><Relationship Id="rId13" Type="http://schemas.openxmlformats.org/officeDocument/2006/relationships/image" Target="../media/image205.png"/><Relationship Id="rId3" Type="http://schemas.openxmlformats.org/officeDocument/2006/relationships/image" Target="../media/image240.png"/><Relationship Id="rId7" Type="http://schemas.openxmlformats.org/officeDocument/2006/relationships/hyperlink" Target="http://www.roseek.com/uploadfiles/en/woodpecker1/document/Woodpecker1_Series_Industrial_Smart_Camera_Brochure_Ver102_en.pdf" TargetMode="External"/><Relationship Id="rId12" Type="http://schemas.openxmlformats.org/officeDocument/2006/relationships/image" Target="../media/image242.png"/><Relationship Id="rId2" Type="http://schemas.openxmlformats.org/officeDocument/2006/relationships/notesSlide" Target="../notesSlides/notesSlide69.xml"/><Relationship Id="rId1" Type="http://schemas.openxmlformats.org/officeDocument/2006/relationships/slideLayout" Target="../slideLayouts/slideLayout3.xml"/><Relationship Id="rId6" Type="http://schemas.openxmlformats.org/officeDocument/2006/relationships/hyperlink" Target="https://www.intel.com/content/www/us/en/internet-of-things/overview.html" TargetMode="External"/><Relationship Id="rId11" Type="http://schemas.openxmlformats.org/officeDocument/2006/relationships/hyperlink" Target="mailto:yulina@roseek.com;%20john.yao@roseek.com?subject=Request%20to%20purchase%20Roseek%20Intelligent%20Transportation%20System%20Camera%20Development%20Kit" TargetMode="External"/><Relationship Id="rId5" Type="http://schemas.openxmlformats.org/officeDocument/2006/relationships/slide" Target="slide59.xml"/><Relationship Id="rId15" Type="http://schemas.openxmlformats.org/officeDocument/2006/relationships/image" Target="../media/image26.png"/><Relationship Id="rId10" Type="http://schemas.openxmlformats.org/officeDocument/2006/relationships/hyperlink" Target="mailto:support_en@roseek.com?subject=Request%20for%20Roseek%20Intelligent%20Transportation%20Smart%20Camera%20API%20Reference%20Guide" TargetMode="External"/><Relationship Id="rId4" Type="http://schemas.openxmlformats.org/officeDocument/2006/relationships/image" Target="../media/image241.svg"/><Relationship Id="rId9" Type="http://schemas.openxmlformats.org/officeDocument/2006/relationships/hyperlink" Target="mailto:support_en@roseek.com?subject=Request%20for%20Roseek%20Intelligent%20Transportation%20Smart%20Camera%20Configuration%20Guide" TargetMode="External"/><Relationship Id="rId14" Type="http://schemas.openxmlformats.org/officeDocument/2006/relationships/slide" Target="slide4.xml"/></Relationships>
</file>

<file path=ppt/slides/_rels/slide72.xml.rels><?xml version="1.0" encoding="UTF-8" standalone="yes"?>
<Relationships xmlns="http://schemas.openxmlformats.org/package/2006/relationships"><Relationship Id="rId8" Type="http://schemas.openxmlformats.org/officeDocument/2006/relationships/image" Target="../media/image244.png"/><Relationship Id="rId13" Type="http://schemas.openxmlformats.org/officeDocument/2006/relationships/image" Target="../media/image205.png"/><Relationship Id="rId3" Type="http://schemas.openxmlformats.org/officeDocument/2006/relationships/slide" Target="slide59.xml"/><Relationship Id="rId7" Type="http://schemas.openxmlformats.org/officeDocument/2006/relationships/image" Target="../media/image243.svg"/><Relationship Id="rId12" Type="http://schemas.openxmlformats.org/officeDocument/2006/relationships/image" Target="../media/image246.png"/><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image" Target="../media/image119.png"/><Relationship Id="rId11" Type="http://schemas.openxmlformats.org/officeDocument/2006/relationships/image" Target="../media/image187.svg"/><Relationship Id="rId5" Type="http://schemas.openxmlformats.org/officeDocument/2006/relationships/hyperlink" Target="http://www.u2board.com/U2Solution/default.html" TargetMode="External"/><Relationship Id="rId15" Type="http://schemas.openxmlformats.org/officeDocument/2006/relationships/image" Target="../media/image26.png"/><Relationship Id="rId10" Type="http://schemas.openxmlformats.org/officeDocument/2006/relationships/image" Target="../media/image186.png"/><Relationship Id="rId4" Type="http://schemas.openxmlformats.org/officeDocument/2006/relationships/hyperlink" Target="http://www.u2board.com/U2Box/26.html" TargetMode="External"/><Relationship Id="rId9" Type="http://schemas.openxmlformats.org/officeDocument/2006/relationships/image" Target="../media/image245.svg"/><Relationship Id="rId14" Type="http://schemas.openxmlformats.org/officeDocument/2006/relationships/slide" Target="slide4.xml"/></Relationships>
</file>

<file path=ppt/slides/_rels/slide73.xml.rels><?xml version="1.0" encoding="UTF-8" standalone="yes"?>
<Relationships xmlns="http://schemas.openxmlformats.org/package/2006/relationships"><Relationship Id="rId8" Type="http://schemas.openxmlformats.org/officeDocument/2006/relationships/hyperlink" Target="https://www.intel.com/content/www/us/en/partner/showcase/offering/a5b3b000000PUGFAA4/skylab-mec.html" TargetMode="External"/><Relationship Id="rId3" Type="http://schemas.openxmlformats.org/officeDocument/2006/relationships/image" Target="../media/image247.png"/><Relationship Id="rId7" Type="http://schemas.openxmlformats.org/officeDocument/2006/relationships/hyperlink" Target="https://www.intel.com/content/www/us/en/internet-of-things/overview.html" TargetMode="External"/><Relationship Id="rId2" Type="http://schemas.openxmlformats.org/officeDocument/2006/relationships/notesSlide" Target="../notesSlides/notesSlide71.xml"/><Relationship Id="rId1" Type="http://schemas.openxmlformats.org/officeDocument/2006/relationships/slideLayout" Target="../slideLayouts/slideLayout3.xml"/><Relationship Id="rId6" Type="http://schemas.openxmlformats.org/officeDocument/2006/relationships/image" Target="../media/image35.svg"/><Relationship Id="rId11" Type="http://schemas.openxmlformats.org/officeDocument/2006/relationships/image" Target="../media/image26.png"/><Relationship Id="rId5" Type="http://schemas.openxmlformats.org/officeDocument/2006/relationships/image" Target="../media/image34.png"/><Relationship Id="rId10" Type="http://schemas.openxmlformats.org/officeDocument/2006/relationships/slide" Target="slide4.xml"/><Relationship Id="rId4" Type="http://schemas.openxmlformats.org/officeDocument/2006/relationships/slide" Target="slide59.xml"/><Relationship Id="rId9" Type="http://schemas.openxmlformats.org/officeDocument/2006/relationships/image" Target="../media/image205.png"/></Relationships>
</file>

<file path=ppt/slides/_rels/slide74.xml.rels><?xml version="1.0" encoding="UTF-8" standalone="yes"?>
<Relationships xmlns="http://schemas.openxmlformats.org/package/2006/relationships"><Relationship Id="rId8" Type="http://schemas.openxmlformats.org/officeDocument/2006/relationships/hyperlink" Target="http://eshop.usa.ieiworld.com/usa/items.php?CA=2&amp;sub_CA=24" TargetMode="External"/><Relationship Id="rId13" Type="http://schemas.openxmlformats.org/officeDocument/2006/relationships/image" Target="../media/image249.svg"/><Relationship Id="rId3" Type="http://schemas.openxmlformats.org/officeDocument/2006/relationships/slide" Target="slide59.xml"/><Relationship Id="rId7" Type="http://schemas.openxmlformats.org/officeDocument/2006/relationships/hyperlink" Target="https://software.intel.com/en-us/openvino-toolkit/documentation/featured" TargetMode="External"/><Relationship Id="rId12" Type="http://schemas.openxmlformats.org/officeDocument/2006/relationships/image" Target="../media/image248.png"/><Relationship Id="rId2" Type="http://schemas.openxmlformats.org/officeDocument/2006/relationships/notesSlide" Target="../notesSlides/notesSlide72.xml"/><Relationship Id="rId1" Type="http://schemas.openxmlformats.org/officeDocument/2006/relationships/slideLayout" Target="../slideLayouts/slideLayout3.xml"/><Relationship Id="rId6" Type="http://schemas.openxmlformats.org/officeDocument/2006/relationships/hyperlink" Target="https://download.ieiworld.com/?model=TANK-870-Q170" TargetMode="External"/><Relationship Id="rId11" Type="http://schemas.openxmlformats.org/officeDocument/2006/relationships/image" Target="../media/image26.png"/><Relationship Id="rId5" Type="http://schemas.openxmlformats.org/officeDocument/2006/relationships/hyperlink" Target="https://www.ieiworld.com/en/product/model.php?II=525" TargetMode="External"/><Relationship Id="rId10" Type="http://schemas.openxmlformats.org/officeDocument/2006/relationships/slide" Target="slide4.xml"/><Relationship Id="rId4" Type="http://schemas.openxmlformats.org/officeDocument/2006/relationships/hyperlink" Target="https://www.intel.com/content/www/us/en/internet-of-things/overview.html" TargetMode="External"/><Relationship Id="rId9" Type="http://schemas.openxmlformats.org/officeDocument/2006/relationships/image" Target="../media/image205.png"/></Relationships>
</file>

<file path=ppt/slides/_rels/slide75.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slide" Target="slide59.xml"/><Relationship Id="rId7" Type="http://schemas.openxmlformats.org/officeDocument/2006/relationships/image" Target="../media/image205.png"/><Relationship Id="rId2" Type="http://schemas.openxmlformats.org/officeDocument/2006/relationships/notesSlide" Target="../notesSlides/notesSlide73.xml"/><Relationship Id="rId1" Type="http://schemas.openxmlformats.org/officeDocument/2006/relationships/slideLayout" Target="../slideLayouts/slideLayout3.xml"/><Relationship Id="rId6" Type="http://schemas.openxmlformats.org/officeDocument/2006/relationships/hyperlink" Target="https://www.intel.com/content/www/us/en/customer-spotlight/stories/aotu-customer-story.html" TargetMode="External"/><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26.png"/></Relationships>
</file>

<file path=ppt/slides/_rels/slide76.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hyperlink" Target="mailto:sherry.wang@intel.com" TargetMode="External"/><Relationship Id="rId18" Type="http://schemas.openxmlformats.org/officeDocument/2006/relationships/hyperlink" Target="https://www.insight.tech/retail/ai-unlocks-supply-chain-logistics#main-content" TargetMode="External"/><Relationship Id="rId3" Type="http://schemas.openxmlformats.org/officeDocument/2006/relationships/image" Target="../media/image250.jpeg"/><Relationship Id="rId21" Type="http://schemas.openxmlformats.org/officeDocument/2006/relationships/hyperlink" Target="https://www.digitalchina.com/" TargetMode="External"/><Relationship Id="rId7" Type="http://schemas.openxmlformats.org/officeDocument/2006/relationships/hyperlink" Target="https://alfabeta.co.id/news-detail-intel/" TargetMode="External"/><Relationship Id="rId12" Type="http://schemas.openxmlformats.org/officeDocument/2006/relationships/slide" Target="slide80.xml"/><Relationship Id="rId17" Type="http://schemas.openxmlformats.org/officeDocument/2006/relationships/hyperlink" Target="mailto:eleanor.sales@intel.com" TargetMode="External"/><Relationship Id="rId2" Type="http://schemas.openxmlformats.org/officeDocument/2006/relationships/notesSlide" Target="../notesSlides/notesSlide74.xml"/><Relationship Id="rId16" Type="http://schemas.openxmlformats.org/officeDocument/2006/relationships/slide" Target="slide81.xml"/><Relationship Id="rId20" Type="http://schemas.openxmlformats.org/officeDocument/2006/relationships/hyperlink" Target="mailto:cheng.fan@intel.com" TargetMode="External"/><Relationship Id="rId1" Type="http://schemas.openxmlformats.org/officeDocument/2006/relationships/slideLayout" Target="../slideLayouts/slideLayout3.xml"/><Relationship Id="rId6" Type="http://schemas.openxmlformats.org/officeDocument/2006/relationships/hyperlink" Target="https://alfabeta.co.id/about/" TargetMode="External"/><Relationship Id="rId11" Type="http://schemas.openxmlformats.org/officeDocument/2006/relationships/hyperlink" Target="http://www.vecow.com/dispUploadBox/PJ-VECOW/Files/5438.pdf" TargetMode="External"/><Relationship Id="rId5" Type="http://schemas.openxmlformats.org/officeDocument/2006/relationships/hyperlink" Target="mailto:fransiskus.leonardus@intel.com" TargetMode="External"/><Relationship Id="rId15" Type="http://schemas.openxmlformats.org/officeDocument/2006/relationships/hyperlink" Target="http://www.roseek.com/en/product/woodpecker1.html" TargetMode="External"/><Relationship Id="rId23" Type="http://schemas.openxmlformats.org/officeDocument/2006/relationships/image" Target="../media/image26.png"/><Relationship Id="rId10" Type="http://schemas.openxmlformats.org/officeDocument/2006/relationships/hyperlink" Target="http://www.vecow.com/dispUploadBox/PJ-VECOW/Files/5048.pdf" TargetMode="External"/><Relationship Id="rId19" Type="http://schemas.openxmlformats.org/officeDocument/2006/relationships/slide" Target="slide82.xml"/><Relationship Id="rId4" Type="http://schemas.openxmlformats.org/officeDocument/2006/relationships/slide" Target="slide78.xml"/><Relationship Id="rId9" Type="http://schemas.openxmlformats.org/officeDocument/2006/relationships/hyperlink" Target="mailto:jonathan.lee@intel.com" TargetMode="External"/><Relationship Id="rId14" Type="http://schemas.openxmlformats.org/officeDocument/2006/relationships/hyperlink" Target="http://www.roseek.com/uploadfiles/en/woodpecker1/document/Woodpecker1_Series_Industrial_Smart_Camera_Brochure_Ver102_en.pdf" TargetMode="External"/><Relationship Id="rId22" Type="http://schemas.openxmlformats.org/officeDocument/2006/relationships/slide" Target="slide4.xml"/></Relationships>
</file>

<file path=ppt/slides/_rels/slide77.xml.rels><?xml version="1.0" encoding="UTF-8" standalone="yes"?>
<Relationships xmlns="http://schemas.openxmlformats.org/package/2006/relationships"><Relationship Id="rId13" Type="http://schemas.openxmlformats.org/officeDocument/2006/relationships/hyperlink" Target="mailto:andrzej.jankowski@intel.com" TargetMode="External"/><Relationship Id="rId18" Type="http://schemas.openxmlformats.org/officeDocument/2006/relationships/slide" Target="slide43.xml"/><Relationship Id="rId26" Type="http://schemas.openxmlformats.org/officeDocument/2006/relationships/slide" Target="slide51.xml"/><Relationship Id="rId39" Type="http://schemas.openxmlformats.org/officeDocument/2006/relationships/hyperlink" Target="http://pmo0927eb.pic39.websiteonline.cn/upload/RVS-2100datasheet-EN.pdf" TargetMode="External"/><Relationship Id="rId21" Type="http://schemas.openxmlformats.org/officeDocument/2006/relationships/hyperlink" Target="https://qualitastech.com/eagle-eye-inspection-system/" TargetMode="External"/><Relationship Id="rId34" Type="http://schemas.openxmlformats.org/officeDocument/2006/relationships/hyperlink" Target="https://www.secunet.com/en/" TargetMode="External"/><Relationship Id="rId42" Type="http://schemas.openxmlformats.org/officeDocument/2006/relationships/hyperlink" Target="https://www.ieiworld.com/en/product/model.php?II=525" TargetMode="External"/><Relationship Id="rId47" Type="http://schemas.openxmlformats.org/officeDocument/2006/relationships/slide" Target="slide86.xml"/><Relationship Id="rId50" Type="http://schemas.openxmlformats.org/officeDocument/2006/relationships/hyperlink" Target="https://www.ibextech.jp/" TargetMode="External"/><Relationship Id="rId55" Type="http://schemas.openxmlformats.org/officeDocument/2006/relationships/hyperlink" Target="mailto:sales@vecow.com?subject=Request%20to%20Purchase%20Vecow%20Smart%20Factory%20Solution" TargetMode="External"/><Relationship Id="rId7" Type="http://schemas.openxmlformats.org/officeDocument/2006/relationships/hyperlink" Target="http://advdownload.advantech.com/productfile/Downloadfile2/1-1US1ZL7/AdvLinuxTU-Azure-ESRP_Manual_v1.07.pdf" TargetMode="External"/><Relationship Id="rId2" Type="http://schemas.openxmlformats.org/officeDocument/2006/relationships/notesSlide" Target="../notesSlides/notesSlide75.xml"/><Relationship Id="rId16" Type="http://schemas.openxmlformats.org/officeDocument/2006/relationships/slide" Target="slide37.xml"/><Relationship Id="rId29" Type="http://schemas.openxmlformats.org/officeDocument/2006/relationships/slide" Target="slide63.xml"/><Relationship Id="rId11" Type="http://schemas.openxmlformats.org/officeDocument/2006/relationships/hyperlink" Target="https://www.sewio.net/indoor-location-tracking-and-positioning/?utm_source=bing&amp;utm_medium=cpc&amp;utm_term=sewio&amp;utm_campaign=bing_brand&amp;msclkid=2dd48abd415a11f1a28ce9d7f4486c2c&amp;utm_content=Sewio" TargetMode="External"/><Relationship Id="rId24" Type="http://schemas.openxmlformats.org/officeDocument/2006/relationships/hyperlink" Target="mailto:jason.m.wang@intel.com" TargetMode="External"/><Relationship Id="rId32" Type="http://schemas.openxmlformats.org/officeDocument/2006/relationships/slide" Target="slide64.xml"/><Relationship Id="rId37" Type="http://schemas.openxmlformats.org/officeDocument/2006/relationships/hyperlink" Target="http://www.touchcloud.com.tw/#home" TargetMode="External"/><Relationship Id="rId40" Type="http://schemas.openxmlformats.org/officeDocument/2006/relationships/slide" Target="slide74.xml"/><Relationship Id="rId45" Type="http://schemas.openxmlformats.org/officeDocument/2006/relationships/hyperlink" Target="http://www.roseek.com/uploadfiles/en/woodpecker1/document/Woodpecker1_Series_Industrial_Smart_Camera_Brochure_Ver102_en.pdf" TargetMode="External"/><Relationship Id="rId53" Type="http://schemas.openxmlformats.org/officeDocument/2006/relationships/hyperlink" Target="http://www.vecow.com/dispUploadBox/PJ-VECOW/Files/5438.pdf" TargetMode="External"/><Relationship Id="rId5" Type="http://schemas.openxmlformats.org/officeDocument/2006/relationships/hyperlink" Target="mailto:eleanor.sales@intel.com" TargetMode="External"/><Relationship Id="rId19" Type="http://schemas.openxmlformats.org/officeDocument/2006/relationships/hyperlink" Target="mailto:tintin.hoe@intel.com" TargetMode="External"/><Relationship Id="rId4" Type="http://schemas.openxmlformats.org/officeDocument/2006/relationships/slide" Target="slide7.xml"/><Relationship Id="rId9" Type="http://schemas.openxmlformats.org/officeDocument/2006/relationships/slide" Target="slide20.xml"/><Relationship Id="rId14" Type="http://schemas.openxmlformats.org/officeDocument/2006/relationships/hyperlink" Target="https://www.bytelake.com/en/" TargetMode="External"/><Relationship Id="rId22" Type="http://schemas.openxmlformats.org/officeDocument/2006/relationships/hyperlink" Target="https://qualitastech.com/machine-builders-and-system-integrators/" TargetMode="External"/><Relationship Id="rId27" Type="http://schemas.openxmlformats.org/officeDocument/2006/relationships/hyperlink" Target="https://www.intel.com/content/www/us/en/internet-of-things/overview.html" TargetMode="External"/><Relationship Id="rId30" Type="http://schemas.openxmlformats.org/officeDocument/2006/relationships/hyperlink" Target="mailto:qing.shan.xie@intel.com" TargetMode="External"/><Relationship Id="rId35" Type="http://schemas.openxmlformats.org/officeDocument/2006/relationships/slide" Target="slide66.xml"/><Relationship Id="rId43" Type="http://schemas.openxmlformats.org/officeDocument/2006/relationships/hyperlink" Target="http://eshop.usa.ieiworld.com/usa/items.php?CA=2&amp;sub_CA=24" TargetMode="External"/><Relationship Id="rId48" Type="http://schemas.openxmlformats.org/officeDocument/2006/relationships/hyperlink" Target="http://www.forwardx.com/" TargetMode="External"/><Relationship Id="rId56" Type="http://schemas.openxmlformats.org/officeDocument/2006/relationships/slide" Target="slide4.xml"/><Relationship Id="rId8" Type="http://schemas.openxmlformats.org/officeDocument/2006/relationships/hyperlink" Target="http://advdownload.advantech.com/productfile/Downloadfile2/1-1OZXB5O/AdvantechEdgeManual.pdf" TargetMode="External"/><Relationship Id="rId51" Type="http://schemas.openxmlformats.org/officeDocument/2006/relationships/slide" Target="slide101.xml"/><Relationship Id="rId3" Type="http://schemas.openxmlformats.org/officeDocument/2006/relationships/image" Target="../media/image250.jpeg"/><Relationship Id="rId12" Type="http://schemas.openxmlformats.org/officeDocument/2006/relationships/slide" Target="slide26.xml"/><Relationship Id="rId17" Type="http://schemas.openxmlformats.org/officeDocument/2006/relationships/hyperlink" Target="https://imaging.matrox.com/en" TargetMode="External"/><Relationship Id="rId25" Type="http://schemas.openxmlformats.org/officeDocument/2006/relationships/hyperlink" Target="http://vecow.com/dispPageBox/vecow/VecowHp.aspx?ddsPageID=VECOW_EN" TargetMode="External"/><Relationship Id="rId33" Type="http://schemas.openxmlformats.org/officeDocument/2006/relationships/hyperlink" Target="mailto:dorian.witkowski.@intel.com" TargetMode="External"/><Relationship Id="rId38" Type="http://schemas.openxmlformats.org/officeDocument/2006/relationships/slide" Target="slide69.xml"/><Relationship Id="rId46" Type="http://schemas.openxmlformats.org/officeDocument/2006/relationships/hyperlink" Target="http://www.roseek.com/en/product/woodpecker1.html" TargetMode="External"/><Relationship Id="rId20" Type="http://schemas.openxmlformats.org/officeDocument/2006/relationships/hyperlink" Target="https://qualitastech.com/" TargetMode="External"/><Relationship Id="rId41" Type="http://schemas.openxmlformats.org/officeDocument/2006/relationships/hyperlink" Target="mailto:sherman.chen@intel.com" TargetMode="External"/><Relationship Id="rId54" Type="http://schemas.openxmlformats.org/officeDocument/2006/relationships/hyperlink" Target="https://drive.google.com/file/d/1i6GVRAQAZMsmQQHV-t7mw6kCN_nB_5l7/view" TargetMode="External"/><Relationship Id="rId1" Type="http://schemas.openxmlformats.org/officeDocument/2006/relationships/slideLayout" Target="../slideLayouts/slideLayout3.xml"/><Relationship Id="rId6" Type="http://schemas.openxmlformats.org/officeDocument/2006/relationships/hyperlink" Target="https://www.advantech.com/" TargetMode="External"/><Relationship Id="rId15" Type="http://schemas.openxmlformats.org/officeDocument/2006/relationships/hyperlink" Target="mailto:cognitiveservices@bytelake.com" TargetMode="External"/><Relationship Id="rId23" Type="http://schemas.openxmlformats.org/officeDocument/2006/relationships/slide" Target="slide40.xml"/><Relationship Id="rId28" Type="http://schemas.openxmlformats.org/officeDocument/2006/relationships/hyperlink" Target="https://www.m2m-cloud.jp/" TargetMode="External"/><Relationship Id="rId36" Type="http://schemas.openxmlformats.org/officeDocument/2006/relationships/hyperlink" Target="mailto:morris.sun@intel.com" TargetMode="External"/><Relationship Id="rId49" Type="http://schemas.openxmlformats.org/officeDocument/2006/relationships/slide" Target="slide93.xml"/><Relationship Id="rId57" Type="http://schemas.openxmlformats.org/officeDocument/2006/relationships/image" Target="../media/image26.png"/><Relationship Id="rId10" Type="http://schemas.openxmlformats.org/officeDocument/2006/relationships/hyperlink" Target="mailto:aneta.zonenberg@intel.com" TargetMode="External"/><Relationship Id="rId31" Type="http://schemas.openxmlformats.org/officeDocument/2006/relationships/hyperlink" Target="http://en.hikrobotics.com/robot/robotinfo.htm?oid=559" TargetMode="External"/><Relationship Id="rId44" Type="http://schemas.openxmlformats.org/officeDocument/2006/relationships/slide" Target="slide71.xml"/><Relationship Id="rId52" Type="http://schemas.openxmlformats.org/officeDocument/2006/relationships/hyperlink" Target="http://www.vecow.com/dispUploadBox/PJ-VECOW/Files/5048.pdf" TargetMode="External"/></Relationships>
</file>

<file path=ppt/slides/_rels/slide78.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image" Target="../media/image255.png"/><Relationship Id="rId3" Type="http://schemas.openxmlformats.org/officeDocument/2006/relationships/image" Target="../media/image251.png"/><Relationship Id="rId7" Type="http://schemas.openxmlformats.org/officeDocument/2006/relationships/hyperlink" Target="https://alfabeta.co.id/news-detail-intel/" TargetMode="External"/><Relationship Id="rId12" Type="http://schemas.openxmlformats.org/officeDocument/2006/relationships/slide" Target="slide76.xml"/><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hyperlink" Target="https://alfabeta.co.id/about/" TargetMode="External"/><Relationship Id="rId11" Type="http://schemas.openxmlformats.org/officeDocument/2006/relationships/image" Target="../media/image254.svg"/><Relationship Id="rId5" Type="http://schemas.openxmlformats.org/officeDocument/2006/relationships/hyperlink" Target="https://drive.google.com/file/d/1eUx287fI5uMjsFBI4ulpUZj-nBTZ0q46/view" TargetMode="External"/><Relationship Id="rId15" Type="http://schemas.openxmlformats.org/officeDocument/2006/relationships/image" Target="../media/image26.png"/><Relationship Id="rId10" Type="http://schemas.openxmlformats.org/officeDocument/2006/relationships/image" Target="../media/image156.png"/><Relationship Id="rId4" Type="http://schemas.microsoft.com/office/2007/relationships/hdphoto" Target="../media/hdphoto6.wdp"/><Relationship Id="rId9" Type="http://schemas.openxmlformats.org/officeDocument/2006/relationships/image" Target="../media/image253.svg"/><Relationship Id="rId14" Type="http://schemas.openxmlformats.org/officeDocument/2006/relationships/slide" Target="slide4.xml"/></Relationships>
</file>

<file path=ppt/slides/_rels/slide79.xml.rels><?xml version="1.0" encoding="UTF-8" standalone="yes"?>
<Relationships xmlns="http://schemas.openxmlformats.org/package/2006/relationships"><Relationship Id="rId8" Type="http://schemas.openxmlformats.org/officeDocument/2006/relationships/image" Target="../media/image191.jpeg"/><Relationship Id="rId13" Type="http://schemas.openxmlformats.org/officeDocument/2006/relationships/image" Target="../media/image255.png"/><Relationship Id="rId3" Type="http://schemas.openxmlformats.org/officeDocument/2006/relationships/hyperlink" Target="https://www.intel.com/content/www/us/en/internet-of-things/overview.html" TargetMode="External"/><Relationship Id="rId7" Type="http://schemas.openxmlformats.org/officeDocument/2006/relationships/hyperlink" Target="mailto:sales@vecow.com?subject=Request%20to%20Purchase%20Vecow%20Smart%20Factory%20Solution" TargetMode="External"/><Relationship Id="rId12" Type="http://schemas.openxmlformats.org/officeDocument/2006/relationships/slide" Target="slide76.xml"/><Relationship Id="rId2" Type="http://schemas.openxmlformats.org/officeDocument/2006/relationships/notesSlide" Target="../notesSlides/notesSlide77.xml"/><Relationship Id="rId1" Type="http://schemas.openxmlformats.org/officeDocument/2006/relationships/slideLayout" Target="../slideLayouts/slideLayout3.xml"/><Relationship Id="rId6" Type="http://schemas.openxmlformats.org/officeDocument/2006/relationships/hyperlink" Target="https://drive.google.com/file/d/1i6GVRAQAZMsmQQHV-t7mw6kCN_nB_5l7/view" TargetMode="External"/><Relationship Id="rId11" Type="http://schemas.openxmlformats.org/officeDocument/2006/relationships/image" Target="../media/image258.emf"/><Relationship Id="rId5" Type="http://schemas.openxmlformats.org/officeDocument/2006/relationships/hyperlink" Target="http://www.vecow.com/dispUploadBox/PJ-VECOW/Files/5438.pdf" TargetMode="External"/><Relationship Id="rId15" Type="http://schemas.openxmlformats.org/officeDocument/2006/relationships/image" Target="../media/image26.png"/><Relationship Id="rId10" Type="http://schemas.openxmlformats.org/officeDocument/2006/relationships/image" Target="../media/image257.svg"/><Relationship Id="rId4" Type="http://schemas.openxmlformats.org/officeDocument/2006/relationships/hyperlink" Target="http://www.vecow.com/dispUploadBox/PJ-VECOW/Files/5048.pdf" TargetMode="External"/><Relationship Id="rId9" Type="http://schemas.openxmlformats.org/officeDocument/2006/relationships/image" Target="../media/image256.png"/><Relationship Id="rId14" Type="http://schemas.openxmlformats.org/officeDocument/2006/relationships/slide" Target="slide4.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svg"/><Relationship Id="rId3" Type="http://schemas.openxmlformats.org/officeDocument/2006/relationships/image" Target="../media/image27.png"/><Relationship Id="rId7" Type="http://schemas.openxmlformats.org/officeDocument/2006/relationships/hyperlink" Target="https://www.smartconnectinc.com/whitepapers-briefs-sheets/" TargetMode="External"/><Relationship Id="rId12"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www.intel.com/content/www/us/en/internet-of-things/overview.html" TargetMode="External"/><Relationship Id="rId11" Type="http://schemas.openxmlformats.org/officeDocument/2006/relationships/image" Target="../media/image35.svg"/><Relationship Id="rId5" Type="http://schemas.openxmlformats.org/officeDocument/2006/relationships/image" Target="../media/image29.PNG"/><Relationship Id="rId15" Type="http://schemas.openxmlformats.org/officeDocument/2006/relationships/image" Target="../media/image26.png"/><Relationship Id="rId10" Type="http://schemas.openxmlformats.org/officeDocument/2006/relationships/image" Target="../media/image34.png"/><Relationship Id="rId4" Type="http://schemas.openxmlformats.org/officeDocument/2006/relationships/image" Target="../media/image28.svg"/><Relationship Id="rId9" Type="http://schemas.openxmlformats.org/officeDocument/2006/relationships/slide" Target="slide5.xml"/><Relationship Id="rId14" Type="http://schemas.openxmlformats.org/officeDocument/2006/relationships/slide" Target="slide4.xml"/></Relationships>
</file>

<file path=ppt/slides/_rels/slide80.xml.rels><?xml version="1.0" encoding="UTF-8" standalone="yes"?>
<Relationships xmlns="http://schemas.openxmlformats.org/package/2006/relationships"><Relationship Id="rId8" Type="http://schemas.openxmlformats.org/officeDocument/2006/relationships/image" Target="../media/image262.svg"/><Relationship Id="rId13" Type="http://schemas.openxmlformats.org/officeDocument/2006/relationships/image" Target="../media/image26.png"/><Relationship Id="rId3" Type="http://schemas.openxmlformats.org/officeDocument/2006/relationships/hyperlink" Target="https://www.vecow.com/dispPageBox/vecow/VecowCP.aspx?ddsPageID=VHUBROS_EN&amp;" TargetMode="External"/><Relationship Id="rId7" Type="http://schemas.openxmlformats.org/officeDocument/2006/relationships/image" Target="../media/image261.png"/><Relationship Id="rId12" Type="http://schemas.openxmlformats.org/officeDocument/2006/relationships/slide" Target="slide4.xml"/><Relationship Id="rId2" Type="http://schemas.openxmlformats.org/officeDocument/2006/relationships/notesSlide" Target="../notesSlides/notesSlide78.xml"/><Relationship Id="rId1" Type="http://schemas.openxmlformats.org/officeDocument/2006/relationships/slideLayout" Target="../slideLayouts/slideLayout3.xml"/><Relationship Id="rId6" Type="http://schemas.openxmlformats.org/officeDocument/2006/relationships/image" Target="../media/image260.svg"/><Relationship Id="rId11" Type="http://schemas.openxmlformats.org/officeDocument/2006/relationships/image" Target="../media/image255.png"/><Relationship Id="rId5" Type="http://schemas.openxmlformats.org/officeDocument/2006/relationships/image" Target="../media/image259.png"/><Relationship Id="rId10" Type="http://schemas.openxmlformats.org/officeDocument/2006/relationships/image" Target="../media/image191.jpeg"/><Relationship Id="rId4" Type="http://schemas.openxmlformats.org/officeDocument/2006/relationships/hyperlink" Target="https://drive.google.com/file/d/1bFWu-fz51jfY9CUfQQHiZWsHRkMqlKHl/view" TargetMode="External"/><Relationship Id="rId9" Type="http://schemas.openxmlformats.org/officeDocument/2006/relationships/slide" Target="slide76.xml"/></Relationships>
</file>

<file path=ppt/slides/_rels/slide81.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slide" Target="slide76.xml"/><Relationship Id="rId7" Type="http://schemas.openxmlformats.org/officeDocument/2006/relationships/image" Target="../media/image255.png"/><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image" Target="../media/image263.svg"/><Relationship Id="rId5" Type="http://schemas.openxmlformats.org/officeDocument/2006/relationships/image" Target="../media/image240.png"/><Relationship Id="rId4" Type="http://schemas.openxmlformats.org/officeDocument/2006/relationships/hyperlink" Target="https://www.insight.tech/retail/ai-unlocks-supply-chain-logistics#main-content" TargetMode="External"/><Relationship Id="rId9" Type="http://schemas.openxmlformats.org/officeDocument/2006/relationships/image" Target="../media/image26.png"/></Relationships>
</file>

<file path=ppt/slides/_rels/slide82.xml.rels><?xml version="1.0" encoding="UTF-8" standalone="yes"?>
<Relationships xmlns="http://schemas.openxmlformats.org/package/2006/relationships"><Relationship Id="rId8" Type="http://schemas.openxmlformats.org/officeDocument/2006/relationships/image" Target="../media/image190.jpeg"/><Relationship Id="rId3" Type="http://schemas.openxmlformats.org/officeDocument/2006/relationships/slide" Target="slide76.xml"/><Relationship Id="rId7" Type="http://schemas.openxmlformats.org/officeDocument/2006/relationships/image" Target="../media/image265.svg"/><Relationship Id="rId12" Type="http://schemas.openxmlformats.org/officeDocument/2006/relationships/image" Target="../media/image26.png"/><Relationship Id="rId2" Type="http://schemas.openxmlformats.org/officeDocument/2006/relationships/notesSlide" Target="../notesSlides/notesSlide80.xml"/><Relationship Id="rId1" Type="http://schemas.openxmlformats.org/officeDocument/2006/relationships/slideLayout" Target="../slideLayouts/slideLayout3.xml"/><Relationship Id="rId6" Type="http://schemas.openxmlformats.org/officeDocument/2006/relationships/image" Target="../media/image264.png"/><Relationship Id="rId11" Type="http://schemas.openxmlformats.org/officeDocument/2006/relationships/slide" Target="slide4.xml"/><Relationship Id="rId5" Type="http://schemas.openxmlformats.org/officeDocument/2006/relationships/hyperlink" Target="https://www.digitalchina.com/" TargetMode="External"/><Relationship Id="rId10" Type="http://schemas.openxmlformats.org/officeDocument/2006/relationships/image" Target="../media/image266.svg"/><Relationship Id="rId4" Type="http://schemas.openxmlformats.org/officeDocument/2006/relationships/image" Target="../media/image255.png"/><Relationship Id="rId9" Type="http://schemas.openxmlformats.org/officeDocument/2006/relationships/image" Target="../media/image151.png"/></Relationships>
</file>

<file path=ppt/slides/_rels/slide83.xml.rels><?xml version="1.0" encoding="UTF-8" standalone="yes"?>
<Relationships xmlns="http://schemas.openxmlformats.org/package/2006/relationships"><Relationship Id="rId13" Type="http://schemas.openxmlformats.org/officeDocument/2006/relationships/hyperlink" Target="http://intelcustomer.az1.qualtrics.com/WRQualtricsSurveyEngine/File.php?F=F_1HkGdX1RLQeQVsZ" TargetMode="External"/><Relationship Id="rId18" Type="http://schemas.openxmlformats.org/officeDocument/2006/relationships/hyperlink" Target="http://www.lichn.cn/cp.html" TargetMode="External"/><Relationship Id="rId26" Type="http://schemas.openxmlformats.org/officeDocument/2006/relationships/hyperlink" Target="https://www.alphanetworks.com/en" TargetMode="External"/><Relationship Id="rId39" Type="http://schemas.openxmlformats.org/officeDocument/2006/relationships/hyperlink" Target="https://www.exorint.com/en/new/eXware707T" TargetMode="External"/><Relationship Id="rId21" Type="http://schemas.openxmlformats.org/officeDocument/2006/relationships/hyperlink" Target="mailto:weizhen.wang@intel.com" TargetMode="External"/><Relationship Id="rId34" Type="http://schemas.openxmlformats.org/officeDocument/2006/relationships/slide" Target="slide93.xml"/><Relationship Id="rId42" Type="http://schemas.openxmlformats.org/officeDocument/2006/relationships/hyperlink" Target="mailto:grace.geng@intel.com" TargetMode="External"/><Relationship Id="rId47" Type="http://schemas.openxmlformats.org/officeDocument/2006/relationships/hyperlink" Target="https://wpg-iotsolutionaggregator.wpgholdings.com/eng/solution/detail/PSP_StorageRack" TargetMode="External"/><Relationship Id="rId50" Type="http://schemas.openxmlformats.org/officeDocument/2006/relationships/slide" Target="slide101.xml"/><Relationship Id="rId55" Type="http://schemas.openxmlformats.org/officeDocument/2006/relationships/hyperlink" Target="https://drive.google.com/file/d/1i6GVRAQAZMsmQQHV-t7mw6kCN_nB_5l7/view" TargetMode="External"/><Relationship Id="rId7" Type="http://schemas.openxmlformats.org/officeDocument/2006/relationships/hyperlink" Target="https://www.adapdix.com/adapdix-edgeops-solutions-overview/" TargetMode="External"/><Relationship Id="rId2" Type="http://schemas.openxmlformats.org/officeDocument/2006/relationships/notesSlide" Target="../notesSlides/notesSlide81.xml"/><Relationship Id="rId16" Type="http://schemas.openxmlformats.org/officeDocument/2006/relationships/slide" Target="slide88.xml"/><Relationship Id="rId29" Type="http://schemas.openxmlformats.org/officeDocument/2006/relationships/hyperlink" Target="https://www.exorint.com/en/new/exware707ai" TargetMode="External"/><Relationship Id="rId11" Type="http://schemas.openxmlformats.org/officeDocument/2006/relationships/slide" Target="slide87.xml"/><Relationship Id="rId24" Type="http://schemas.openxmlformats.org/officeDocument/2006/relationships/slide" Target="slide90.xml"/><Relationship Id="rId32" Type="http://schemas.openxmlformats.org/officeDocument/2006/relationships/hyperlink" Target="mailto:aneta.zonenberg@intel.com" TargetMode="External"/><Relationship Id="rId37" Type="http://schemas.openxmlformats.org/officeDocument/2006/relationships/hyperlink" Target="https://www.intel.com/content/dam/www/central-libraries/us/en/documents/2022-06/ingram-canada-enterra-case-study.pdf" TargetMode="External"/><Relationship Id="rId40" Type="http://schemas.openxmlformats.org/officeDocument/2006/relationships/hyperlink" Target="https://www.exorint.com/en/videos" TargetMode="External"/><Relationship Id="rId45" Type="http://schemas.openxmlformats.org/officeDocument/2006/relationships/slide" Target="slide98.xml"/><Relationship Id="rId53" Type="http://schemas.openxmlformats.org/officeDocument/2006/relationships/hyperlink" Target="http://www.vecow.com/dispUploadBox/PJ-VECOW/Files/5048.pdf" TargetMode="External"/><Relationship Id="rId58" Type="http://schemas.openxmlformats.org/officeDocument/2006/relationships/image" Target="../media/image26.png"/><Relationship Id="rId5" Type="http://schemas.openxmlformats.org/officeDocument/2006/relationships/hyperlink" Target="mailto:malhar.h.thakkar@intel.com" TargetMode="External"/><Relationship Id="rId19" Type="http://schemas.openxmlformats.org/officeDocument/2006/relationships/hyperlink" Target="http://www.lichn.cn/companyfile/1/" TargetMode="External"/><Relationship Id="rId4" Type="http://schemas.openxmlformats.org/officeDocument/2006/relationships/slide" Target="slide85.xml"/><Relationship Id="rId9" Type="http://schemas.openxmlformats.org/officeDocument/2006/relationships/hyperlink" Target="mailto:eleanor.sales@intel.com" TargetMode="External"/><Relationship Id="rId14" Type="http://schemas.openxmlformats.org/officeDocument/2006/relationships/hyperlink" Target="http://intelcustomer.az1.qualtrics.com/WRQualtricsSurveyEngine/File.php?F=F_1o51FhAVfySHO5B" TargetMode="External"/><Relationship Id="rId22" Type="http://schemas.openxmlformats.org/officeDocument/2006/relationships/hyperlink" Target="http://www.xinje.com/" TargetMode="External"/><Relationship Id="rId27" Type="http://schemas.openxmlformats.org/officeDocument/2006/relationships/slide" Target="slide91.xml"/><Relationship Id="rId30" Type="http://schemas.openxmlformats.org/officeDocument/2006/relationships/slide" Target="slide99.xml"/><Relationship Id="rId35" Type="http://schemas.openxmlformats.org/officeDocument/2006/relationships/hyperlink" Target="https://www.ibextech.jp/" TargetMode="External"/><Relationship Id="rId43" Type="http://schemas.openxmlformats.org/officeDocument/2006/relationships/hyperlink" Target="https://extremevision.com.cn/lists/105.html" TargetMode="External"/><Relationship Id="rId48" Type="http://schemas.openxmlformats.org/officeDocument/2006/relationships/slide" Target="slide100.xml"/><Relationship Id="rId56" Type="http://schemas.openxmlformats.org/officeDocument/2006/relationships/hyperlink" Target="mailto:sales@vecow.com?subject=Request%20to%20Purchase%20Vecow%20Smart%20Factory%20Solution" TargetMode="External"/><Relationship Id="rId8" Type="http://schemas.openxmlformats.org/officeDocument/2006/relationships/slide" Target="slide86.xml"/><Relationship Id="rId51" Type="http://schemas.openxmlformats.org/officeDocument/2006/relationships/hyperlink" Target="mailto:jason.m.wang@intel.com" TargetMode="External"/><Relationship Id="rId3" Type="http://schemas.openxmlformats.org/officeDocument/2006/relationships/image" Target="../media/image267.jpeg"/><Relationship Id="rId12" Type="http://schemas.openxmlformats.org/officeDocument/2006/relationships/hyperlink" Target="mailto:bo.wu@intel.com" TargetMode="External"/><Relationship Id="rId17" Type="http://schemas.openxmlformats.org/officeDocument/2006/relationships/hyperlink" Target="mailto:shengwei.zhu@intel.com" TargetMode="External"/><Relationship Id="rId25" Type="http://schemas.openxmlformats.org/officeDocument/2006/relationships/hyperlink" Target="mailto:linda.y.chen@intel.com" TargetMode="External"/><Relationship Id="rId33" Type="http://schemas.openxmlformats.org/officeDocument/2006/relationships/hyperlink" Target="https://www.xesolinnovation.com/drivox/" TargetMode="External"/><Relationship Id="rId38" Type="http://schemas.openxmlformats.org/officeDocument/2006/relationships/slide" Target="slide95.xml"/><Relationship Id="rId46" Type="http://schemas.openxmlformats.org/officeDocument/2006/relationships/hyperlink" Target="https://www.youtube.com/watch?v=o9CZrsvKP-w" TargetMode="External"/><Relationship Id="rId20" Type="http://schemas.openxmlformats.org/officeDocument/2006/relationships/slide" Target="slide89.xml"/><Relationship Id="rId41" Type="http://schemas.openxmlformats.org/officeDocument/2006/relationships/slide" Target="slide96.xml"/><Relationship Id="rId54" Type="http://schemas.openxmlformats.org/officeDocument/2006/relationships/hyperlink" Target="http://www.vecow.com/dispUploadBox/PJ-VECOW/Files/5438.pdf" TargetMode="External"/><Relationship Id="rId1" Type="http://schemas.openxmlformats.org/officeDocument/2006/relationships/slideLayout" Target="../slideLayouts/slideLayout3.xml"/><Relationship Id="rId6" Type="http://schemas.openxmlformats.org/officeDocument/2006/relationships/hyperlink" Target="https://www.adapdix.com/edgeops/" TargetMode="External"/><Relationship Id="rId15" Type="http://schemas.openxmlformats.org/officeDocument/2006/relationships/hyperlink" Target="http://www.geekplus.com.cn/" TargetMode="External"/><Relationship Id="rId23" Type="http://schemas.openxmlformats.org/officeDocument/2006/relationships/hyperlink" Target="https://mp.weixin.qq.com/s/s3M8WP90mIOGNKfNZyFDkg" TargetMode="External"/><Relationship Id="rId28" Type="http://schemas.openxmlformats.org/officeDocument/2006/relationships/hyperlink" Target="https://www.exorint.com/en/" TargetMode="External"/><Relationship Id="rId36" Type="http://schemas.openxmlformats.org/officeDocument/2006/relationships/slide" Target="slide94.xml"/><Relationship Id="rId49" Type="http://schemas.openxmlformats.org/officeDocument/2006/relationships/hyperlink" Target="https://www.xinje.com/upload/202112/16/202112161643442355.pdf" TargetMode="External"/><Relationship Id="rId57" Type="http://schemas.openxmlformats.org/officeDocument/2006/relationships/slide" Target="slide4.xml"/><Relationship Id="rId10" Type="http://schemas.openxmlformats.org/officeDocument/2006/relationships/hyperlink" Target="http://www.forwardx.com/" TargetMode="External"/><Relationship Id="rId31" Type="http://schemas.openxmlformats.org/officeDocument/2006/relationships/slide" Target="slide92.xml"/><Relationship Id="rId44" Type="http://schemas.openxmlformats.org/officeDocument/2006/relationships/slide" Target="slide97.xml"/><Relationship Id="rId52" Type="http://schemas.openxmlformats.org/officeDocument/2006/relationships/hyperlink" Target="https://www.intel.com/content/www/us/en/internet-of-things/overview.html" TargetMode="External"/></Relationships>
</file>

<file path=ppt/slides/_rels/slide84.xml.rels><?xml version="1.0" encoding="UTF-8" standalone="yes"?>
<Relationships xmlns="http://schemas.openxmlformats.org/package/2006/relationships"><Relationship Id="rId26" Type="http://schemas.openxmlformats.org/officeDocument/2006/relationships/hyperlink" Target="mailto:stacy.yc.chen@intel.com" TargetMode="External"/><Relationship Id="rId21" Type="http://schemas.openxmlformats.org/officeDocument/2006/relationships/hyperlink" Target="https://eigen.io/" TargetMode="External"/><Relationship Id="rId34" Type="http://schemas.openxmlformats.org/officeDocument/2006/relationships/hyperlink" Target="https://imaging.matrox.com/en" TargetMode="External"/><Relationship Id="rId42" Type="http://schemas.openxmlformats.org/officeDocument/2006/relationships/hyperlink" Target="http://www.u2board.com/U2Solution/default.html" TargetMode="External"/><Relationship Id="rId47" Type="http://schemas.openxmlformats.org/officeDocument/2006/relationships/hyperlink" Target="https://www.youtube.com/watch?v=G5Ax7JQNA8w" TargetMode="External"/><Relationship Id="rId50" Type="http://schemas.openxmlformats.org/officeDocument/2006/relationships/hyperlink" Target="http://www.vecow.com/dispPageBox/vecow/VecowHp.aspx?ddsPageID=VECOW_EN" TargetMode="External"/><Relationship Id="rId55" Type="http://schemas.openxmlformats.org/officeDocument/2006/relationships/slide" Target="slide66.xml"/><Relationship Id="rId63" Type="http://schemas.openxmlformats.org/officeDocument/2006/relationships/hyperlink" Target="mailto:jonathan.lee@intel.com" TargetMode="External"/><Relationship Id="rId7" Type="http://schemas.openxmlformats.org/officeDocument/2006/relationships/hyperlink" Target="https://www.tridium.com/us/en" TargetMode="External"/><Relationship Id="rId2" Type="http://schemas.openxmlformats.org/officeDocument/2006/relationships/notesSlide" Target="../notesSlides/notesSlide82.xml"/><Relationship Id="rId16" Type="http://schemas.openxmlformats.org/officeDocument/2006/relationships/slide" Target="slide13.xml"/><Relationship Id="rId29" Type="http://schemas.openxmlformats.org/officeDocument/2006/relationships/slide" Target="slide26.xml"/><Relationship Id="rId11" Type="http://schemas.openxmlformats.org/officeDocument/2006/relationships/hyperlink" Target="https://www.adlinktech.com/Products/Edge_and_AI_Server/Edge_Server/The_Luggage-shaped_5G_Small_Cell_Solution#tab-31716" TargetMode="External"/><Relationship Id="rId24" Type="http://schemas.openxmlformats.org/officeDocument/2006/relationships/hyperlink" Target="https://www.sewio.net/indoor-location-tracking-and-positioning/?utm_source=bing&amp;utm_medium=cpc&amp;utm_term=sewio&amp;utm_campaign=bing_brand&amp;msclkid=2dd48abd415a11f1a28ce9d7f4486c2c&amp;utm_content=Sewio" TargetMode="External"/><Relationship Id="rId32" Type="http://schemas.openxmlformats.org/officeDocument/2006/relationships/hyperlink" Target="mailto:cognitiveservices@bytelake.com" TargetMode="External"/><Relationship Id="rId37" Type="http://schemas.openxmlformats.org/officeDocument/2006/relationships/hyperlink" Target="https://www.mitacmct.com/EN/solution/Machine_Vision_white_paper_R2.pdf" TargetMode="External"/><Relationship Id="rId40" Type="http://schemas.openxmlformats.org/officeDocument/2006/relationships/hyperlink" Target="mailto:jerry.h.li@intel.com" TargetMode="External"/><Relationship Id="rId45" Type="http://schemas.openxmlformats.org/officeDocument/2006/relationships/slide" Target="slide57.xml"/><Relationship Id="rId53" Type="http://schemas.openxmlformats.org/officeDocument/2006/relationships/hyperlink" Target="mailto:dorian.witkowski.@intel.com" TargetMode="External"/><Relationship Id="rId58" Type="http://schemas.openxmlformats.org/officeDocument/2006/relationships/slide" Target="slide67.xml"/><Relationship Id="rId66" Type="http://schemas.openxmlformats.org/officeDocument/2006/relationships/slide" Target="slide4.xml"/><Relationship Id="rId5" Type="http://schemas.openxmlformats.org/officeDocument/2006/relationships/hyperlink" Target="mailto:jose.c.ramirez@intel.com" TargetMode="External"/><Relationship Id="rId61" Type="http://schemas.openxmlformats.org/officeDocument/2006/relationships/hyperlink" Target="https://www.skylabteam.com/gallery/" TargetMode="External"/><Relationship Id="rId19" Type="http://schemas.openxmlformats.org/officeDocument/2006/relationships/slide" Target="slide16.xml"/><Relationship Id="rId14" Type="http://schemas.openxmlformats.org/officeDocument/2006/relationships/hyperlink" Target="https://t4u.asia/" TargetMode="External"/><Relationship Id="rId22" Type="http://schemas.openxmlformats.org/officeDocument/2006/relationships/slide" Target="slide20.xml"/><Relationship Id="rId27" Type="http://schemas.openxmlformats.org/officeDocument/2006/relationships/hyperlink" Target="https://www.youtube.com/watch?v=QQNN-3OBtyw&amp;t=193s" TargetMode="External"/><Relationship Id="rId30" Type="http://schemas.openxmlformats.org/officeDocument/2006/relationships/hyperlink" Target="mailto:andrzej.jankowski@intel.com" TargetMode="External"/><Relationship Id="rId35" Type="http://schemas.openxmlformats.org/officeDocument/2006/relationships/slide" Target="slide39.xml"/><Relationship Id="rId43" Type="http://schemas.openxmlformats.org/officeDocument/2006/relationships/slide" Target="slide51.xml"/><Relationship Id="rId48" Type="http://schemas.openxmlformats.org/officeDocument/2006/relationships/slide" Target="slide58.xml"/><Relationship Id="rId56" Type="http://schemas.openxmlformats.org/officeDocument/2006/relationships/hyperlink" Target="mailto:morris.sun@intel.com" TargetMode="External"/><Relationship Id="rId64" Type="http://schemas.openxmlformats.org/officeDocument/2006/relationships/hyperlink" Target="http://www.vecow.com/dispUploadBox/PJ-VECOW/Files/5048.pdf" TargetMode="External"/><Relationship Id="rId8" Type="http://schemas.openxmlformats.org/officeDocument/2006/relationships/slide" Target="slide11.xml"/><Relationship Id="rId51" Type="http://schemas.openxmlformats.org/officeDocument/2006/relationships/hyperlink" Target="https://www.cosmos.in/digifac" TargetMode="External"/><Relationship Id="rId3" Type="http://schemas.openxmlformats.org/officeDocument/2006/relationships/image" Target="../media/image267.jpeg"/><Relationship Id="rId12" Type="http://schemas.openxmlformats.org/officeDocument/2006/relationships/slide" Target="slide12.xml"/><Relationship Id="rId17" Type="http://schemas.openxmlformats.org/officeDocument/2006/relationships/hyperlink" Target="mailto:Daniel.rodgrigues.bello@intel.com" TargetMode="External"/><Relationship Id="rId25" Type="http://schemas.openxmlformats.org/officeDocument/2006/relationships/slide" Target="slide22.xml"/><Relationship Id="rId33" Type="http://schemas.openxmlformats.org/officeDocument/2006/relationships/slide" Target="slide37.xml"/><Relationship Id="rId38" Type="http://schemas.openxmlformats.org/officeDocument/2006/relationships/hyperlink" Target="https://www.youtube.com/watch?v=05G2gr5LJMA" TargetMode="External"/><Relationship Id="rId46" Type="http://schemas.openxmlformats.org/officeDocument/2006/relationships/hyperlink" Target="http://en.yoisys.com/" TargetMode="External"/><Relationship Id="rId59" Type="http://schemas.openxmlformats.org/officeDocument/2006/relationships/slide" Target="slide73.xml"/><Relationship Id="rId67" Type="http://schemas.openxmlformats.org/officeDocument/2006/relationships/image" Target="../media/image26.png"/><Relationship Id="rId20" Type="http://schemas.openxmlformats.org/officeDocument/2006/relationships/hyperlink" Target="mailto:johnny.chen@intel.com" TargetMode="External"/><Relationship Id="rId41" Type="http://schemas.openxmlformats.org/officeDocument/2006/relationships/hyperlink" Target="http://www.u2board.com/U2Box/26.html" TargetMode="External"/><Relationship Id="rId54" Type="http://schemas.openxmlformats.org/officeDocument/2006/relationships/hyperlink" Target="https://www.secunet.com/en/" TargetMode="External"/><Relationship Id="rId62" Type="http://schemas.openxmlformats.org/officeDocument/2006/relationships/slide" Target="slide101.xml"/><Relationship Id="rId1" Type="http://schemas.openxmlformats.org/officeDocument/2006/relationships/slideLayout" Target="../slideLayouts/slideLayout3.xml"/><Relationship Id="rId6" Type="http://schemas.openxmlformats.org/officeDocument/2006/relationships/hyperlink" Target="https://www.tridium.com/us/en/Products/niagara" TargetMode="External"/><Relationship Id="rId15" Type="http://schemas.openxmlformats.org/officeDocument/2006/relationships/hyperlink" Target="https://t4u.asia/products/verde" TargetMode="External"/><Relationship Id="rId23" Type="http://schemas.openxmlformats.org/officeDocument/2006/relationships/hyperlink" Target="mailto:aneta.zonenberg@intel.com" TargetMode="External"/><Relationship Id="rId28" Type="http://schemas.openxmlformats.org/officeDocument/2006/relationships/hyperlink" Target="https://www.youtube.com/watch?v=UASV_AFtDbY&amp;t=1s" TargetMode="External"/><Relationship Id="rId36" Type="http://schemas.openxmlformats.org/officeDocument/2006/relationships/hyperlink" Target="https://www.mitacmct.com/EN/solution/factory_automation#FA-1" TargetMode="External"/><Relationship Id="rId49" Type="http://schemas.openxmlformats.org/officeDocument/2006/relationships/hyperlink" Target="mailto:jason.m.wang@intel.com" TargetMode="External"/><Relationship Id="rId57" Type="http://schemas.openxmlformats.org/officeDocument/2006/relationships/hyperlink" Target="http://www.touchcloud.com.tw/#home" TargetMode="External"/><Relationship Id="rId10" Type="http://schemas.openxmlformats.org/officeDocument/2006/relationships/hyperlink" Target="https://www.intel.com/content/www/us/en/internet-of-things/overview.html" TargetMode="External"/><Relationship Id="rId31" Type="http://schemas.openxmlformats.org/officeDocument/2006/relationships/hyperlink" Target="https://www.bytelake.com/en/" TargetMode="External"/><Relationship Id="rId44" Type="http://schemas.openxmlformats.org/officeDocument/2006/relationships/hyperlink" Target="https://www.m2m-cloud.jp/" TargetMode="External"/><Relationship Id="rId52" Type="http://schemas.openxmlformats.org/officeDocument/2006/relationships/slide" Target="slide64.xml"/><Relationship Id="rId60" Type="http://schemas.openxmlformats.org/officeDocument/2006/relationships/hyperlink" Target="mailto:brandon.cheng.wah.koh@intel.com" TargetMode="External"/><Relationship Id="rId65" Type="http://schemas.openxmlformats.org/officeDocument/2006/relationships/hyperlink" Target="http://www.vecow.com/dispUploadBox/PJ-VECOW/Files/5438.pdf" TargetMode="External"/><Relationship Id="rId4" Type="http://schemas.openxmlformats.org/officeDocument/2006/relationships/slide" Target="slide9.xml"/><Relationship Id="rId9" Type="http://schemas.openxmlformats.org/officeDocument/2006/relationships/hyperlink" Target="mailto:tina.hsu@intel.com" TargetMode="External"/><Relationship Id="rId13" Type="http://schemas.openxmlformats.org/officeDocument/2006/relationships/hyperlink" Target="mailto:eleanor.sales@intel.com" TargetMode="External"/><Relationship Id="rId18" Type="http://schemas.openxmlformats.org/officeDocument/2006/relationships/hyperlink" Target="https://www.birmind.com.br/" TargetMode="External"/><Relationship Id="rId39" Type="http://schemas.openxmlformats.org/officeDocument/2006/relationships/slide" Target="slide72.xml"/></Relationships>
</file>

<file path=ppt/slides/_rels/slide85.xml.rels><?xml version="1.0" encoding="UTF-8" standalone="yes"?>
<Relationships xmlns="http://schemas.openxmlformats.org/package/2006/relationships"><Relationship Id="rId8" Type="http://schemas.openxmlformats.org/officeDocument/2006/relationships/image" Target="../media/image271.svg"/><Relationship Id="rId13" Type="http://schemas.openxmlformats.org/officeDocument/2006/relationships/image" Target="../media/image273.jpeg"/><Relationship Id="rId3" Type="http://schemas.openxmlformats.org/officeDocument/2006/relationships/image" Target="../media/image268.PNG"/><Relationship Id="rId7" Type="http://schemas.openxmlformats.org/officeDocument/2006/relationships/image" Target="../media/image270.png"/><Relationship Id="rId12" Type="http://schemas.openxmlformats.org/officeDocument/2006/relationships/hyperlink" Target="https://www.adapdix.com/adapdix-edgeops-solutions-overview/" TargetMode="External"/><Relationship Id="rId2" Type="http://schemas.openxmlformats.org/officeDocument/2006/relationships/notesSlide" Target="../notesSlides/notesSlide83.xml"/><Relationship Id="rId1" Type="http://schemas.openxmlformats.org/officeDocument/2006/relationships/slideLayout" Target="../slideLayouts/slideLayout3.xml"/><Relationship Id="rId6" Type="http://schemas.openxmlformats.org/officeDocument/2006/relationships/image" Target="../media/image269.svg"/><Relationship Id="rId11" Type="http://schemas.openxmlformats.org/officeDocument/2006/relationships/hyperlink" Target="https://www.adapdix.com/edgeops/" TargetMode="External"/><Relationship Id="rId5" Type="http://schemas.openxmlformats.org/officeDocument/2006/relationships/image" Target="../media/image139.png"/><Relationship Id="rId15" Type="http://schemas.openxmlformats.org/officeDocument/2006/relationships/image" Target="../media/image26.png"/><Relationship Id="rId10" Type="http://schemas.openxmlformats.org/officeDocument/2006/relationships/image" Target="../media/image272.svg"/><Relationship Id="rId4" Type="http://schemas.openxmlformats.org/officeDocument/2006/relationships/slide" Target="slide83.xml"/><Relationship Id="rId9" Type="http://schemas.openxmlformats.org/officeDocument/2006/relationships/image" Target="../media/image56.png"/><Relationship Id="rId14" Type="http://schemas.openxmlformats.org/officeDocument/2006/relationships/slide" Target="slide4.xml"/></Relationships>
</file>

<file path=ppt/slides/_rels/slide86.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slide" Target="slide4.xml"/><Relationship Id="rId3" Type="http://schemas.openxmlformats.org/officeDocument/2006/relationships/hyperlink" Target="http://www.forwardx.com/" TargetMode="External"/><Relationship Id="rId7" Type="http://schemas.openxmlformats.org/officeDocument/2006/relationships/image" Target="../media/image275.svg"/><Relationship Id="rId12" Type="http://schemas.openxmlformats.org/officeDocument/2006/relationships/image" Target="../media/image277.png"/><Relationship Id="rId2" Type="http://schemas.openxmlformats.org/officeDocument/2006/relationships/notesSlide" Target="../notesSlides/notesSlide84.xml"/><Relationship Id="rId1" Type="http://schemas.openxmlformats.org/officeDocument/2006/relationships/slideLayout" Target="../slideLayouts/slideLayout3.xml"/><Relationship Id="rId6" Type="http://schemas.openxmlformats.org/officeDocument/2006/relationships/image" Target="../media/image274.png"/><Relationship Id="rId11" Type="http://schemas.openxmlformats.org/officeDocument/2006/relationships/slide" Target="slide83.xml"/><Relationship Id="rId5" Type="http://schemas.openxmlformats.org/officeDocument/2006/relationships/image" Target="../media/image228.svg"/><Relationship Id="rId10" Type="http://schemas.openxmlformats.org/officeDocument/2006/relationships/image" Target="../media/image268.PNG"/><Relationship Id="rId4" Type="http://schemas.openxmlformats.org/officeDocument/2006/relationships/image" Target="../media/image227.png"/><Relationship Id="rId9" Type="http://schemas.openxmlformats.org/officeDocument/2006/relationships/image" Target="../media/image276.svg"/><Relationship Id="rId14" Type="http://schemas.openxmlformats.org/officeDocument/2006/relationships/image" Target="../media/image26.png"/></Relationships>
</file>

<file path=ppt/slides/_rels/slide87.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slide" Target="slide4.xml"/><Relationship Id="rId3" Type="http://schemas.openxmlformats.org/officeDocument/2006/relationships/hyperlink" Target="http://intelcustomer.az1.qualtrics.com/WRQualtricsSurveyEngine/File.php?F=F_1HkGdX1RLQeQVsZ" TargetMode="External"/><Relationship Id="rId7" Type="http://schemas.openxmlformats.org/officeDocument/2006/relationships/image" Target="../media/image278.svg"/><Relationship Id="rId12" Type="http://schemas.openxmlformats.org/officeDocument/2006/relationships/image" Target="../media/image281.png"/><Relationship Id="rId2" Type="http://schemas.openxmlformats.org/officeDocument/2006/relationships/notesSlide" Target="../notesSlides/notesSlide85.xml"/><Relationship Id="rId1" Type="http://schemas.openxmlformats.org/officeDocument/2006/relationships/slideLayout" Target="../slideLayouts/slideLayout3.xml"/><Relationship Id="rId6" Type="http://schemas.openxmlformats.org/officeDocument/2006/relationships/image" Target="../media/image93.png"/><Relationship Id="rId11" Type="http://schemas.openxmlformats.org/officeDocument/2006/relationships/slide" Target="slide83.xml"/><Relationship Id="rId5" Type="http://schemas.openxmlformats.org/officeDocument/2006/relationships/hyperlink" Target="http://www.geekplus.com.cn/" TargetMode="External"/><Relationship Id="rId10" Type="http://schemas.openxmlformats.org/officeDocument/2006/relationships/image" Target="../media/image268.PNG"/><Relationship Id="rId4" Type="http://schemas.openxmlformats.org/officeDocument/2006/relationships/hyperlink" Target="http://intelcustomer.az1.qualtrics.com/WRQualtricsSurveyEngine/File.php?F=F_1o51FhAVfySHO5B" TargetMode="External"/><Relationship Id="rId9" Type="http://schemas.openxmlformats.org/officeDocument/2006/relationships/image" Target="../media/image280.svg"/><Relationship Id="rId14" Type="http://schemas.openxmlformats.org/officeDocument/2006/relationships/image" Target="../media/image26.png"/></Relationships>
</file>

<file path=ppt/slides/_rels/slide88.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6.png"/><Relationship Id="rId3" Type="http://schemas.openxmlformats.org/officeDocument/2006/relationships/hyperlink" Target="http://www.lichn.cn/companyfile/1/" TargetMode="External"/><Relationship Id="rId7" Type="http://schemas.openxmlformats.org/officeDocument/2006/relationships/image" Target="../media/image272.svg"/><Relationship Id="rId12" Type="http://schemas.openxmlformats.org/officeDocument/2006/relationships/slide" Target="slide4.xml"/><Relationship Id="rId2" Type="http://schemas.openxmlformats.org/officeDocument/2006/relationships/hyperlink" Target="https://www.lichn.cn/" TargetMode="External"/><Relationship Id="rId1" Type="http://schemas.openxmlformats.org/officeDocument/2006/relationships/slideLayout" Target="../slideLayouts/slideLayout3.xml"/><Relationship Id="rId6" Type="http://schemas.openxmlformats.org/officeDocument/2006/relationships/image" Target="../media/image56.png"/><Relationship Id="rId11" Type="http://schemas.microsoft.com/office/2007/relationships/hdphoto" Target="../media/hdphoto7.wdp"/><Relationship Id="rId5" Type="http://schemas.openxmlformats.org/officeDocument/2006/relationships/image" Target="../media/image282.svg"/><Relationship Id="rId10" Type="http://schemas.openxmlformats.org/officeDocument/2006/relationships/image" Target="../media/image283.png"/><Relationship Id="rId4" Type="http://schemas.openxmlformats.org/officeDocument/2006/relationships/image" Target="../media/image146.png"/><Relationship Id="rId9" Type="http://schemas.openxmlformats.org/officeDocument/2006/relationships/slide" Target="slide83.xml"/></Relationships>
</file>

<file path=ppt/slides/_rels/slide89.xml.rels><?xml version="1.0" encoding="UTF-8" standalone="yes"?>
<Relationships xmlns="http://schemas.openxmlformats.org/package/2006/relationships"><Relationship Id="rId8" Type="http://schemas.openxmlformats.org/officeDocument/2006/relationships/image" Target="../media/image287.png"/><Relationship Id="rId13" Type="http://schemas.openxmlformats.org/officeDocument/2006/relationships/hyperlink" Target="https://mp.weixin.qq.com/s/s3M8WP90mIOGNKfNZyFDkg" TargetMode="External"/><Relationship Id="rId3" Type="http://schemas.openxmlformats.org/officeDocument/2006/relationships/image" Target="../media/image284.png"/><Relationship Id="rId7" Type="http://schemas.openxmlformats.org/officeDocument/2006/relationships/image" Target="../media/image286.svg"/><Relationship Id="rId12" Type="http://schemas.openxmlformats.org/officeDocument/2006/relationships/hyperlink" Target="http://www.xinje.com/" TargetMode="External"/><Relationship Id="rId2" Type="http://schemas.openxmlformats.org/officeDocument/2006/relationships/notesSlide" Target="../notesSlides/notesSlide86.xml"/><Relationship Id="rId16"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285.png"/><Relationship Id="rId11" Type="http://schemas.openxmlformats.org/officeDocument/2006/relationships/image" Target="../media/image289.svg"/><Relationship Id="rId5" Type="http://schemas.openxmlformats.org/officeDocument/2006/relationships/slide" Target="slide83.xml"/><Relationship Id="rId15" Type="http://schemas.openxmlformats.org/officeDocument/2006/relationships/slide" Target="slide4.xml"/><Relationship Id="rId10" Type="http://schemas.openxmlformats.org/officeDocument/2006/relationships/image" Target="../media/image172.png"/><Relationship Id="rId4" Type="http://schemas.openxmlformats.org/officeDocument/2006/relationships/image" Target="../media/image268.PNG"/><Relationship Id="rId9" Type="http://schemas.openxmlformats.org/officeDocument/2006/relationships/image" Target="../media/image288.svg"/><Relationship Id="rId14" Type="http://schemas.openxmlformats.org/officeDocument/2006/relationships/hyperlink" Target="https://www.xinje.com/upload/202112/16/202112161643442355.pdf"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slide" Target="slide4.xml"/><Relationship Id="rId3" Type="http://schemas.openxmlformats.org/officeDocument/2006/relationships/image" Target="../media/image38.png"/><Relationship Id="rId7" Type="http://schemas.openxmlformats.org/officeDocument/2006/relationships/image" Target="../media/image28.svg"/><Relationship Id="rId12" Type="http://schemas.openxmlformats.org/officeDocument/2006/relationships/image" Target="../media/image42.sv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41.png"/><Relationship Id="rId5" Type="http://schemas.openxmlformats.org/officeDocument/2006/relationships/image" Target="../media/image40.svg"/><Relationship Id="rId10" Type="http://schemas.openxmlformats.org/officeDocument/2006/relationships/slide" Target="slide5.xml"/><Relationship Id="rId4" Type="http://schemas.openxmlformats.org/officeDocument/2006/relationships/image" Target="../media/image39.png"/><Relationship Id="rId9" Type="http://schemas.openxmlformats.org/officeDocument/2006/relationships/hyperlink" Target="https://www.tridium.com/us/en/Products/niagara" TargetMode="External"/><Relationship Id="rId14" Type="http://schemas.openxmlformats.org/officeDocument/2006/relationships/image" Target="../media/image26.png"/></Relationships>
</file>

<file path=ppt/slides/_rels/slide90.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hyperlink" Target="https://www.alphanetworks.com/en" TargetMode="External"/><Relationship Id="rId7" Type="http://schemas.openxmlformats.org/officeDocument/2006/relationships/image" Target="../media/image290.svg"/><Relationship Id="rId12" Type="http://schemas.openxmlformats.org/officeDocument/2006/relationships/image" Target="../media/image26.png"/><Relationship Id="rId2" Type="http://schemas.openxmlformats.org/officeDocument/2006/relationships/notesSlide" Target="../notesSlides/notesSlide87.xml"/><Relationship Id="rId1" Type="http://schemas.openxmlformats.org/officeDocument/2006/relationships/slideLayout" Target="../slideLayouts/slideLayout3.xml"/><Relationship Id="rId6" Type="http://schemas.openxmlformats.org/officeDocument/2006/relationships/image" Target="../media/image132.png"/><Relationship Id="rId11" Type="http://schemas.openxmlformats.org/officeDocument/2006/relationships/slide" Target="slide4.xml"/><Relationship Id="rId5" Type="http://schemas.openxmlformats.org/officeDocument/2006/relationships/hyperlink" Target="https://www.alphanetworks.com/index.php/en/news/cb4f2e1898085d35" TargetMode="External"/><Relationship Id="rId10" Type="http://schemas.openxmlformats.org/officeDocument/2006/relationships/image" Target="../media/image291.jpeg"/><Relationship Id="rId4" Type="http://schemas.openxmlformats.org/officeDocument/2006/relationships/hyperlink" Target="https://www.alphanetworks.com/en/product_detail/a3caef706423d652" TargetMode="External"/><Relationship Id="rId9" Type="http://schemas.openxmlformats.org/officeDocument/2006/relationships/slide" Target="slide83.xml"/></Relationships>
</file>

<file path=ppt/slides/_rels/slide9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slide" Target="slide4.xml"/><Relationship Id="rId3" Type="http://schemas.openxmlformats.org/officeDocument/2006/relationships/hyperlink" Target="https://www.intel.com/content/www/us/en/internet-of-things/overview.html" TargetMode="External"/><Relationship Id="rId7" Type="http://schemas.openxmlformats.org/officeDocument/2006/relationships/image" Target="../media/image293.svg"/><Relationship Id="rId12" Type="http://schemas.openxmlformats.org/officeDocument/2006/relationships/image" Target="../media/image295.png"/><Relationship Id="rId2" Type="http://schemas.openxmlformats.org/officeDocument/2006/relationships/notesSlide" Target="../notesSlides/notesSlide88.xml"/><Relationship Id="rId1" Type="http://schemas.openxmlformats.org/officeDocument/2006/relationships/slideLayout" Target="../slideLayouts/slideLayout3.xml"/><Relationship Id="rId6" Type="http://schemas.openxmlformats.org/officeDocument/2006/relationships/image" Target="../media/image292.png"/><Relationship Id="rId11" Type="http://schemas.openxmlformats.org/officeDocument/2006/relationships/slide" Target="slide83.xml"/><Relationship Id="rId5" Type="http://schemas.openxmlformats.org/officeDocument/2006/relationships/hyperlink" Target="https://www.exorint.com/en/new/exware707ai" TargetMode="External"/><Relationship Id="rId10" Type="http://schemas.openxmlformats.org/officeDocument/2006/relationships/image" Target="../media/image268.PNG"/><Relationship Id="rId4" Type="http://schemas.openxmlformats.org/officeDocument/2006/relationships/hyperlink" Target="https://www.exorint.com/en/" TargetMode="External"/><Relationship Id="rId9" Type="http://schemas.openxmlformats.org/officeDocument/2006/relationships/image" Target="../media/image294.svg"/><Relationship Id="rId14" Type="http://schemas.openxmlformats.org/officeDocument/2006/relationships/image" Target="../media/image26.png"/></Relationships>
</file>

<file path=ppt/slides/_rels/slide92.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hyperlink" Target="https://www.xesolinnovation.com/drivox/" TargetMode="External"/><Relationship Id="rId7" Type="http://schemas.openxmlformats.org/officeDocument/2006/relationships/image" Target="../media/image266.svg"/><Relationship Id="rId12" Type="http://schemas.openxmlformats.org/officeDocument/2006/relationships/image" Target="../media/image26.png"/><Relationship Id="rId2" Type="http://schemas.openxmlformats.org/officeDocument/2006/relationships/notesSlide" Target="../notesSlides/notesSlide89.xml"/><Relationship Id="rId1" Type="http://schemas.openxmlformats.org/officeDocument/2006/relationships/slideLayout" Target="../slideLayouts/slideLayout3.xml"/><Relationship Id="rId6" Type="http://schemas.openxmlformats.org/officeDocument/2006/relationships/image" Target="../media/image151.png"/><Relationship Id="rId11" Type="http://schemas.openxmlformats.org/officeDocument/2006/relationships/slide" Target="slide4.xml"/><Relationship Id="rId5" Type="http://schemas.openxmlformats.org/officeDocument/2006/relationships/image" Target="../media/image297.svg"/><Relationship Id="rId10" Type="http://schemas.openxmlformats.org/officeDocument/2006/relationships/image" Target="../media/image298.png"/><Relationship Id="rId4" Type="http://schemas.openxmlformats.org/officeDocument/2006/relationships/image" Target="../media/image296.png"/><Relationship Id="rId9" Type="http://schemas.openxmlformats.org/officeDocument/2006/relationships/slide" Target="slide83.xml"/></Relationships>
</file>

<file path=ppt/slides/_rels/slide93.xml.rels><?xml version="1.0" encoding="UTF-8" standalone="yes"?>
<Relationships xmlns="http://schemas.openxmlformats.org/package/2006/relationships"><Relationship Id="rId8" Type="http://schemas.openxmlformats.org/officeDocument/2006/relationships/image" Target="../media/image301.svg"/><Relationship Id="rId3" Type="http://schemas.openxmlformats.org/officeDocument/2006/relationships/hyperlink" Target="https://www.ibextech.jp/" TargetMode="External"/><Relationship Id="rId7" Type="http://schemas.openxmlformats.org/officeDocument/2006/relationships/image" Target="../media/image300.png"/><Relationship Id="rId12" Type="http://schemas.openxmlformats.org/officeDocument/2006/relationships/image" Target="../media/image26.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299.png"/><Relationship Id="rId11" Type="http://schemas.openxmlformats.org/officeDocument/2006/relationships/slide" Target="slide4.xml"/><Relationship Id="rId5" Type="http://schemas.openxmlformats.org/officeDocument/2006/relationships/slide" Target="slide83.xml"/><Relationship Id="rId10" Type="http://schemas.openxmlformats.org/officeDocument/2006/relationships/image" Target="../media/image266.svg"/><Relationship Id="rId4" Type="http://schemas.openxmlformats.org/officeDocument/2006/relationships/image" Target="../media/image268.PNG"/><Relationship Id="rId9" Type="http://schemas.openxmlformats.org/officeDocument/2006/relationships/image" Target="../media/image151.png"/></Relationships>
</file>

<file path=ppt/slides/_rels/slide94.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hyperlink" Target="https://www.intel.com/content/dam/www/central-libraries/us/en/documents/2022-06/ingram-canada-enterra-case-study.pdf" TargetMode="External"/><Relationship Id="rId7" Type="http://schemas.openxmlformats.org/officeDocument/2006/relationships/image" Target="../media/image266.svg"/><Relationship Id="rId2" Type="http://schemas.openxmlformats.org/officeDocument/2006/relationships/notesSlide" Target="../notesSlides/notesSlide91.xml"/><Relationship Id="rId1" Type="http://schemas.openxmlformats.org/officeDocument/2006/relationships/slideLayout" Target="../slideLayouts/slideLayout3.xml"/><Relationship Id="rId6" Type="http://schemas.openxmlformats.org/officeDocument/2006/relationships/image" Target="../media/image151.png"/><Relationship Id="rId11" Type="http://schemas.openxmlformats.org/officeDocument/2006/relationships/image" Target="../media/image26.png"/><Relationship Id="rId5" Type="http://schemas.openxmlformats.org/officeDocument/2006/relationships/image" Target="../media/image301.svg"/><Relationship Id="rId10" Type="http://schemas.openxmlformats.org/officeDocument/2006/relationships/slide" Target="slide4.xml"/><Relationship Id="rId4" Type="http://schemas.openxmlformats.org/officeDocument/2006/relationships/image" Target="../media/image300.png"/><Relationship Id="rId9" Type="http://schemas.openxmlformats.org/officeDocument/2006/relationships/slide" Target="slide83.xml"/></Relationships>
</file>

<file path=ppt/slides/_rels/slide95.xml.rels><?xml version="1.0" encoding="UTF-8" standalone="yes"?>
<Relationships xmlns="http://schemas.openxmlformats.org/package/2006/relationships"><Relationship Id="rId8" Type="http://schemas.openxmlformats.org/officeDocument/2006/relationships/hyperlink" Target="https://www.exorint.com/en/contact-us" TargetMode="External"/><Relationship Id="rId13" Type="http://schemas.openxmlformats.org/officeDocument/2006/relationships/image" Target="../media/image268.PNG"/><Relationship Id="rId3" Type="http://schemas.openxmlformats.org/officeDocument/2006/relationships/hyperlink" Target="https://www.intel.com/content/www/us/en/internet-of-things/overview.html" TargetMode="External"/><Relationship Id="rId7" Type="http://schemas.openxmlformats.org/officeDocument/2006/relationships/hyperlink" Target="https://www.exorint.com/en/videos" TargetMode="External"/><Relationship Id="rId12" Type="http://schemas.openxmlformats.org/officeDocument/2006/relationships/image" Target="../media/image204.svg"/><Relationship Id="rId17" Type="http://schemas.openxmlformats.org/officeDocument/2006/relationships/image" Target="../media/image26.png"/><Relationship Id="rId2" Type="http://schemas.openxmlformats.org/officeDocument/2006/relationships/notesSlide" Target="../notesSlides/notesSlide92.xml"/><Relationship Id="rId16" Type="http://schemas.openxmlformats.org/officeDocument/2006/relationships/slide" Target="slide4.xml"/><Relationship Id="rId1" Type="http://schemas.openxmlformats.org/officeDocument/2006/relationships/slideLayout" Target="../slideLayouts/slideLayout3.xml"/><Relationship Id="rId6" Type="http://schemas.openxmlformats.org/officeDocument/2006/relationships/hyperlink" Target="https://www.exorint.com/en/product/exware707" TargetMode="External"/><Relationship Id="rId11" Type="http://schemas.openxmlformats.org/officeDocument/2006/relationships/image" Target="../media/image30.png"/><Relationship Id="rId5" Type="http://schemas.openxmlformats.org/officeDocument/2006/relationships/hyperlink" Target="https://www.exorint.com/en/new/eXware707T" TargetMode="External"/><Relationship Id="rId15" Type="http://schemas.openxmlformats.org/officeDocument/2006/relationships/image" Target="../media/image304.png"/><Relationship Id="rId10" Type="http://schemas.openxmlformats.org/officeDocument/2006/relationships/image" Target="../media/image303.svg"/><Relationship Id="rId4" Type="http://schemas.openxmlformats.org/officeDocument/2006/relationships/hyperlink" Target="https://www.exorint.com/en/" TargetMode="External"/><Relationship Id="rId9" Type="http://schemas.openxmlformats.org/officeDocument/2006/relationships/image" Target="../media/image302.png"/><Relationship Id="rId14" Type="http://schemas.openxmlformats.org/officeDocument/2006/relationships/slide" Target="slide83.xml"/></Relationships>
</file>

<file path=ppt/slides/_rels/slide96.xml.rels><?xml version="1.0" encoding="UTF-8" standalone="yes"?>
<Relationships xmlns="http://schemas.openxmlformats.org/package/2006/relationships"><Relationship Id="rId8" Type="http://schemas.openxmlformats.org/officeDocument/2006/relationships/image" Target="../media/image305.svg"/><Relationship Id="rId13" Type="http://schemas.openxmlformats.org/officeDocument/2006/relationships/slide" Target="slide4.xml"/><Relationship Id="rId3" Type="http://schemas.openxmlformats.org/officeDocument/2006/relationships/hyperlink" Target="https://extremevision.com.cn/lists/105.html" TargetMode="External"/><Relationship Id="rId7" Type="http://schemas.openxmlformats.org/officeDocument/2006/relationships/image" Target="../media/image222.png"/><Relationship Id="rId12" Type="http://schemas.openxmlformats.org/officeDocument/2006/relationships/image" Target="../media/image309.svg"/><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image" Target="../media/image188.png"/><Relationship Id="rId11" Type="http://schemas.openxmlformats.org/officeDocument/2006/relationships/image" Target="../media/image308.png"/><Relationship Id="rId5" Type="http://schemas.openxmlformats.org/officeDocument/2006/relationships/slide" Target="slide83.xml"/><Relationship Id="rId10" Type="http://schemas.openxmlformats.org/officeDocument/2006/relationships/image" Target="../media/image307.svg"/><Relationship Id="rId4" Type="http://schemas.openxmlformats.org/officeDocument/2006/relationships/image" Target="../media/image268.PNG"/><Relationship Id="rId9" Type="http://schemas.openxmlformats.org/officeDocument/2006/relationships/image" Target="../media/image306.png"/><Relationship Id="rId14" Type="http://schemas.openxmlformats.org/officeDocument/2006/relationships/image" Target="../media/image26.png"/></Relationships>
</file>

<file path=ppt/slides/_rels/slide97.xml.rels><?xml version="1.0" encoding="UTF-8" standalone="yes"?>
<Relationships xmlns="http://schemas.openxmlformats.org/package/2006/relationships"><Relationship Id="rId8" Type="http://schemas.openxmlformats.org/officeDocument/2006/relationships/image" Target="../media/image306.png"/><Relationship Id="rId13" Type="http://schemas.openxmlformats.org/officeDocument/2006/relationships/slide" Target="slide83.xml"/><Relationship Id="rId3" Type="http://schemas.openxmlformats.org/officeDocument/2006/relationships/hyperlink" Target="https://www.extremevision.com.cn/" TargetMode="External"/><Relationship Id="rId7" Type="http://schemas.openxmlformats.org/officeDocument/2006/relationships/image" Target="../media/image305.svg"/><Relationship Id="rId12" Type="http://schemas.openxmlformats.org/officeDocument/2006/relationships/image" Target="../media/image268.PNG"/><Relationship Id="rId2" Type="http://schemas.openxmlformats.org/officeDocument/2006/relationships/notesSlide" Target="../notesSlides/notesSlide94.xml"/><Relationship Id="rId16"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222.png"/><Relationship Id="rId11" Type="http://schemas.openxmlformats.org/officeDocument/2006/relationships/image" Target="../media/image309.svg"/><Relationship Id="rId5" Type="http://schemas.openxmlformats.org/officeDocument/2006/relationships/hyperlink" Target="https://extremevision.com.cn/lists/105.html" TargetMode="External"/><Relationship Id="rId15" Type="http://schemas.openxmlformats.org/officeDocument/2006/relationships/slide" Target="slide4.xml"/><Relationship Id="rId10" Type="http://schemas.openxmlformats.org/officeDocument/2006/relationships/image" Target="../media/image308.png"/><Relationship Id="rId4" Type="http://schemas.openxmlformats.org/officeDocument/2006/relationships/hyperlink" Target="https://www.extremevision.com.cn/lists/97.html" TargetMode="External"/><Relationship Id="rId9" Type="http://schemas.openxmlformats.org/officeDocument/2006/relationships/image" Target="../media/image307.svg"/><Relationship Id="rId14" Type="http://schemas.openxmlformats.org/officeDocument/2006/relationships/image" Target="../media/image188.png"/></Relationships>
</file>

<file path=ppt/slides/_rels/slide98.xml.rels><?xml version="1.0" encoding="UTF-8" standalone="yes"?>
<Relationships xmlns="http://schemas.openxmlformats.org/package/2006/relationships"><Relationship Id="rId8" Type="http://schemas.openxmlformats.org/officeDocument/2006/relationships/image" Target="../media/image208.svg"/><Relationship Id="rId13" Type="http://schemas.openxmlformats.org/officeDocument/2006/relationships/image" Target="../media/image312.png"/><Relationship Id="rId3" Type="http://schemas.openxmlformats.org/officeDocument/2006/relationships/image" Target="../media/image268.PNG"/><Relationship Id="rId7" Type="http://schemas.openxmlformats.org/officeDocument/2006/relationships/image" Target="../media/image207.png"/><Relationship Id="rId12" Type="http://schemas.openxmlformats.org/officeDocument/2006/relationships/image" Target="../media/image311.svg"/><Relationship Id="rId2" Type="http://schemas.openxmlformats.org/officeDocument/2006/relationships/notesSlide" Target="../notesSlides/notesSlide95.xml"/><Relationship Id="rId16"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hyperlink" Target="https://wpg-iotsolutionaggregator.wpgholdings.com/eng/solution/detail/PSP_StorageRack" TargetMode="External"/><Relationship Id="rId11" Type="http://schemas.openxmlformats.org/officeDocument/2006/relationships/image" Target="../media/image310.png"/><Relationship Id="rId5" Type="http://schemas.openxmlformats.org/officeDocument/2006/relationships/hyperlink" Target="https://www.youtube.com/watch?v=o9CZrsvKP-w" TargetMode="External"/><Relationship Id="rId15" Type="http://schemas.openxmlformats.org/officeDocument/2006/relationships/slide" Target="slide4.xml"/><Relationship Id="rId10" Type="http://schemas.openxmlformats.org/officeDocument/2006/relationships/image" Target="../media/image102.svg"/><Relationship Id="rId4" Type="http://schemas.openxmlformats.org/officeDocument/2006/relationships/slide" Target="slide83.xml"/><Relationship Id="rId9" Type="http://schemas.openxmlformats.org/officeDocument/2006/relationships/image" Target="../media/image101.png"/><Relationship Id="rId14" Type="http://schemas.microsoft.com/office/2007/relationships/hdphoto" Target="../media/hdphoto8.wdp"/></Relationships>
</file>

<file path=ppt/slides/_rels/slide99.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26.png"/><Relationship Id="rId3" Type="http://schemas.openxmlformats.org/officeDocument/2006/relationships/image" Target="../media/image313.png"/><Relationship Id="rId7" Type="http://schemas.openxmlformats.org/officeDocument/2006/relationships/image" Target="../media/image314.svg"/><Relationship Id="rId12" Type="http://schemas.openxmlformats.org/officeDocument/2006/relationships/slide" Target="slide4.xml"/><Relationship Id="rId2" Type="http://schemas.openxmlformats.org/officeDocument/2006/relationships/notesSlide" Target="../notesSlides/notesSlide96.xml"/><Relationship Id="rId1" Type="http://schemas.openxmlformats.org/officeDocument/2006/relationships/slideLayout" Target="../slideLayouts/slideLayout3.xml"/><Relationship Id="rId6" Type="http://schemas.openxmlformats.org/officeDocument/2006/relationships/image" Target="../media/image296.png"/><Relationship Id="rId11" Type="http://schemas.openxmlformats.org/officeDocument/2006/relationships/slide" Target="slide83.xml"/><Relationship Id="rId5" Type="http://schemas.openxmlformats.org/officeDocument/2006/relationships/hyperlink" Target="https://www.xesolinnovation.com/drivox/" TargetMode="External"/><Relationship Id="rId10" Type="http://schemas.openxmlformats.org/officeDocument/2006/relationships/image" Target="../media/image268.PNG"/><Relationship Id="rId4" Type="http://schemas.microsoft.com/office/2007/relationships/hdphoto" Target="../media/hdphoto9.wdp"/><Relationship Id="rId9" Type="http://schemas.openxmlformats.org/officeDocument/2006/relationships/image" Target="../media/image26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3215-448C-42B3-BB3A-796946B60A9A}"/>
              </a:ext>
            </a:extLst>
          </p:cNvPr>
          <p:cNvSpPr>
            <a:spLocks noGrp="1"/>
          </p:cNvSpPr>
          <p:nvPr>
            <p:ph type="title"/>
          </p:nvPr>
        </p:nvSpPr>
        <p:spPr>
          <a:xfrm>
            <a:off x="592916" y="571500"/>
            <a:ext cx="10972801" cy="553998"/>
          </a:xfrm>
        </p:spPr>
        <p:txBody>
          <a:bodyPr>
            <a:spAutoFit/>
          </a:bodyPr>
          <a:lstStyle/>
          <a:p>
            <a:r>
              <a:rPr lang="en-US" dirty="0"/>
              <a:t>Legal Disclaimers</a:t>
            </a:r>
          </a:p>
        </p:txBody>
      </p:sp>
      <p:sp>
        <p:nvSpPr>
          <p:cNvPr id="5" name="Text Placeholder 4">
            <a:extLst>
              <a:ext uri="{FF2B5EF4-FFF2-40B4-BE49-F238E27FC236}">
                <a16:creationId xmlns:a16="http://schemas.microsoft.com/office/drawing/2014/main" id="{58DDE3BB-A0DA-A6AB-7D1A-F0556EAC1875}"/>
              </a:ext>
            </a:extLst>
          </p:cNvPr>
          <p:cNvSpPr txBox="1">
            <a:spLocks/>
          </p:cNvSpPr>
          <p:nvPr/>
        </p:nvSpPr>
        <p:spPr>
          <a:xfrm>
            <a:off x="592916" y="1474619"/>
            <a:ext cx="10989484" cy="390876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hangingPunct="1">
              <a:buNone/>
              <a:defRPr/>
            </a:pPr>
            <a:r>
              <a:rPr lang="en-US" sz="1600" kern="0" dirty="0">
                <a:solidFill>
                  <a:srgbClr val="525252"/>
                </a:solidFill>
                <a:latin typeface="IntelOne Text" panose="020B0503020203020204" pitchFamily="34" charset="0"/>
              </a:rPr>
              <a:t>Intel is committed to respecting human rights and avoiding complicity in human rights abuses. See Intel’s </a:t>
            </a:r>
            <a:r>
              <a:rPr lang="en-US" sz="1600" kern="0" dirty="0">
                <a:solidFill>
                  <a:schemeClr val="accent1"/>
                </a:solidFill>
                <a:latin typeface="IntelOne Text" panose="020B0503020203020204" pitchFamily="34" charset="0"/>
                <a:hlinkClick r:id="rId3">
                  <a:extLst>
                    <a:ext uri="{A12FA001-AC4F-418D-AE19-62706E023703}">
                      <ahyp:hlinkClr xmlns:ahyp="http://schemas.microsoft.com/office/drawing/2018/hyperlinkcolor" val="tx"/>
                    </a:ext>
                  </a:extLst>
                </a:hlinkClick>
              </a:rPr>
              <a:t>Global Human Rights Principles</a:t>
            </a:r>
            <a:r>
              <a:rPr lang="en-US" sz="1600" kern="0" dirty="0">
                <a:solidFill>
                  <a:srgbClr val="525252"/>
                </a:solidFill>
                <a:latin typeface="IntelOne Text" panose="020B0503020203020204" pitchFamily="34" charset="0"/>
              </a:rPr>
              <a:t>. Intel’s products and software are intended only to be used in applications that do not cause or contribute to a violation of an internationally recognized human right.</a:t>
            </a:r>
          </a:p>
          <a:p>
            <a:pPr marL="0" marR="0" lvl="0" indent="0" algn="l" defTabSz="609600" rtl="0" eaLnBrk="1" fontAlgn="auto" latinLnBrk="0" hangingPunct="1">
              <a:lnSpc>
                <a:spcPct val="100000"/>
              </a:lnSpc>
              <a:spcBef>
                <a:spcPts val="1200"/>
              </a:spcBef>
              <a:spcAft>
                <a:spcPts val="0"/>
              </a:spcAft>
              <a:buClrTx/>
              <a:buSzTx/>
              <a:buFont typeface="Wingdings" pitchFamily="2" charset="2"/>
              <a:buNone/>
              <a:tabLst/>
              <a:defRPr/>
            </a:pPr>
            <a:r>
              <a:rPr lang="en-US" sz="1600" kern="0" dirty="0">
                <a:solidFill>
                  <a:srgbClr val="525252"/>
                </a:solidFill>
                <a:latin typeface="IntelOne Text" panose="020B0503020203020204" pitchFamily="34" charset="0"/>
              </a:rPr>
              <a:t>Intel technologies’ features and benefits depend on system configuration and may require enabled hardware, software or service activation. Performance varies depending on system configuration. No computer system can be absolutely secure.</a:t>
            </a:r>
          </a:p>
          <a:p>
            <a:pPr marL="0" marR="0" lvl="0" indent="0" algn="l" defTabSz="609600" rtl="0" eaLnBrk="1" fontAlgn="auto" latinLnBrk="0" hangingPunct="1">
              <a:lnSpc>
                <a:spcPct val="100000"/>
              </a:lnSpc>
              <a:spcBef>
                <a:spcPts val="1200"/>
              </a:spcBef>
              <a:spcAft>
                <a:spcPts val="0"/>
              </a:spcAft>
              <a:buClrTx/>
              <a:buSzTx/>
              <a:buFont typeface="Wingdings" pitchFamily="2" charset="2"/>
              <a:buNone/>
              <a:tabLst/>
              <a:defRPr/>
            </a:pPr>
            <a:r>
              <a:rPr lang="en-US" sz="1600" kern="0" dirty="0">
                <a:solidFill>
                  <a:srgbClr val="525252"/>
                </a:solidFill>
                <a:latin typeface="IntelOne Text" panose="020B0503020203020204" pitchFamily="34" charset="0"/>
              </a:rPr>
              <a:t>Check with your system manufacturer to learn more. Cost reduction scenarios described are intended as examples of how a given Intel-based product, in the specified circumstances and configurations, may affect future costs and provide cost savings. Circumstances will vary. Intel does not guarantee any costs or cost reduction.</a:t>
            </a:r>
          </a:p>
          <a:p>
            <a:pPr marL="0" marR="0" lvl="0" indent="0" algn="l" defTabSz="609600" rtl="0" eaLnBrk="1" fontAlgn="auto" latinLnBrk="0" hangingPunct="1">
              <a:lnSpc>
                <a:spcPct val="100000"/>
              </a:lnSpc>
              <a:spcBef>
                <a:spcPts val="1200"/>
              </a:spcBef>
              <a:spcAft>
                <a:spcPts val="0"/>
              </a:spcAft>
              <a:buClrTx/>
              <a:buSzTx/>
              <a:buFont typeface="Wingdings" pitchFamily="2" charset="2"/>
              <a:buNone/>
              <a:tabLst/>
              <a:defRPr/>
            </a:pPr>
            <a:r>
              <a:rPr lang="en-US" sz="1600" kern="0" dirty="0">
                <a:solidFill>
                  <a:srgbClr val="525252"/>
                </a:solidFill>
                <a:latin typeface="IntelOne Text" panose="020B0503020203020204" pitchFamily="34" charset="0"/>
              </a:rPr>
              <a:t>Other names and brands may be claimed as the property of others. Any third party information referenced on this document is provided for information only. Intel does not endorse any specific third party product or entity mentioned on this document.</a:t>
            </a:r>
            <a:br>
              <a:rPr lang="en-US" sz="1600" kern="0" dirty="0">
                <a:solidFill>
                  <a:srgbClr val="525252"/>
                </a:solidFill>
                <a:latin typeface="IntelOne Text" panose="020B0503020203020204" pitchFamily="34" charset="0"/>
              </a:rPr>
            </a:br>
            <a:r>
              <a:rPr lang="en-US" sz="1600" kern="0" dirty="0">
                <a:solidFill>
                  <a:srgbClr val="525252"/>
                </a:solidFill>
                <a:latin typeface="IntelOne Text" panose="020B0503020203020204" pitchFamily="34" charset="0"/>
              </a:rPr>
              <a:t>Intel, the Intel Logo and other Intel marks are trademarks of Intel Corporation or its subsidiaries in the U.S. and/or other countries. Copyright Intel Corporation.</a:t>
            </a:r>
          </a:p>
        </p:txBody>
      </p:sp>
    </p:spTree>
    <p:extLst>
      <p:ext uri="{BB962C8B-B14F-4D97-AF65-F5344CB8AC3E}">
        <p14:creationId xmlns:p14="http://schemas.microsoft.com/office/powerpoint/2010/main" val="215962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6">
            <a:extLst>
              <a:ext uri="{FF2B5EF4-FFF2-40B4-BE49-F238E27FC236}">
                <a16:creationId xmlns:a16="http://schemas.microsoft.com/office/drawing/2014/main" id="{0D8B5467-98FD-2CE9-7B60-772AACBFFE5A}"/>
              </a:ext>
            </a:extLst>
          </p:cNvPr>
          <p:cNvSpPr>
            <a:spLocks noGrp="1"/>
          </p:cNvSpPr>
          <p:nvPr>
            <p:ph type="title"/>
          </p:nvPr>
        </p:nvSpPr>
        <p:spPr>
          <a:xfrm>
            <a:off x="592917" y="571500"/>
            <a:ext cx="6255392" cy="886397"/>
          </a:xfrm>
        </p:spPr>
        <p:txBody>
          <a:bodyPr/>
          <a:lstStyle/>
          <a:p>
            <a:r>
              <a:rPr lang="nb-NO" sz="3200" noProof="0" dirty="0">
                <a:sym typeface="Helvetica"/>
              </a:rPr>
              <a:t>Private 5G Networks for Smart Mining</a:t>
            </a:r>
            <a:endParaRPr lang="en-US" sz="3200" dirty="0"/>
          </a:p>
        </p:txBody>
      </p:sp>
      <p:grpSp>
        <p:nvGrpSpPr>
          <p:cNvPr id="5" name="Group 4">
            <a:extLst>
              <a:ext uri="{FF2B5EF4-FFF2-40B4-BE49-F238E27FC236}">
                <a16:creationId xmlns:a16="http://schemas.microsoft.com/office/drawing/2014/main" id="{E5EB5C3A-F3CC-EFAA-A040-AA125AA09F64}"/>
              </a:ext>
            </a:extLst>
          </p:cNvPr>
          <p:cNvGrpSpPr/>
          <p:nvPr/>
        </p:nvGrpSpPr>
        <p:grpSpPr>
          <a:xfrm>
            <a:off x="592917" y="1621155"/>
            <a:ext cx="6255394" cy="1292662"/>
            <a:chOff x="592917" y="1621155"/>
            <a:chExt cx="6255394" cy="1292662"/>
          </a:xfrm>
        </p:grpSpPr>
        <p:sp>
          <p:nvSpPr>
            <p:cNvPr id="6"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3DF56DDB-CD82-2894-CE67-E70E5E453756}"/>
                </a:ext>
              </a:extLst>
            </p:cNvPr>
            <p:cNvSpPr txBox="1">
              <a:spLocks/>
            </p:cNvSpPr>
            <p:nvPr/>
          </p:nvSpPr>
          <p:spPr>
            <a:xfrm>
              <a:off x="592917" y="1805821"/>
              <a:ext cx="6255394" cy="1107996"/>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Mining companies must do more tomorrow with the same budget or less than they have today. Adopting a 5G network infrastructure is one effective way to address this challenge. 5G wireless networks can unlock increased levels of efficiency, lower labor costs, and enhanced security in mining operations. By implementing the ADLINK Private 5G Networks for Smart Mining solution, solution integrators and providers help mining operations deploy a high-bandwidth wireless network that supports robust data collection, automated mining operations, and real-time management of mining sites. Solution providers can plan for smooth integration with validated commercial-off-the-shelf (COTS) ADLINK edge hardware, high-ROI advanced 5G deployments, and world-class support for future applications and scenarios. </a:t>
              </a:r>
            </a:p>
          </p:txBody>
        </p:sp>
        <p:sp>
          <p:nvSpPr>
            <p:cNvPr id="7" name="Content Placeholder 47">
              <a:extLst>
                <a:ext uri="{FF2B5EF4-FFF2-40B4-BE49-F238E27FC236}">
                  <a16:creationId xmlns:a16="http://schemas.microsoft.com/office/drawing/2014/main" id="{FF3EB9D2-DE82-1395-0216-63CFA15BC5F0}"/>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23" name="Content Placeholder 47">
            <a:extLst>
              <a:ext uri="{FF2B5EF4-FFF2-40B4-BE49-F238E27FC236}">
                <a16:creationId xmlns:a16="http://schemas.microsoft.com/office/drawing/2014/main" id="{F2DE4066-A2F7-9FD0-19B8-45CA81EC0CC5}"/>
              </a:ext>
            </a:extLst>
          </p:cNvPr>
          <p:cNvSpPr txBox="1">
            <a:spLocks/>
          </p:cNvSpPr>
          <p:nvPr/>
        </p:nvSpPr>
        <p:spPr>
          <a:xfrm>
            <a:off x="592917" y="3148385"/>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24" name="Rectangle 23">
            <a:extLst>
              <a:ext uri="{FF2B5EF4-FFF2-40B4-BE49-F238E27FC236}">
                <a16:creationId xmlns:a16="http://schemas.microsoft.com/office/drawing/2014/main" id="{A7DBEF2D-1441-CF0E-F1DD-5C730DF51D75}"/>
              </a:ext>
            </a:extLst>
          </p:cNvPr>
          <p:cNvSpPr>
            <a:spLocks/>
          </p:cNvSpPr>
          <p:nvPr/>
        </p:nvSpPr>
        <p:spPr>
          <a:xfrm>
            <a:off x="913615" y="3382132"/>
            <a:ext cx="1634548" cy="1164680"/>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fontAlgn="ctr">
              <a:spcBef>
                <a:spcPts val="200"/>
              </a:spcBef>
              <a:defRPr/>
            </a:pPr>
            <a:r>
              <a:rPr lang="en-US" sz="900" dirty="0">
                <a:solidFill>
                  <a:schemeClr val="accent1"/>
                </a:solidFill>
                <a:latin typeface="IntelOne Text Medium" panose="020B0703020203020204" pitchFamily="34" charset="0"/>
              </a:rPr>
              <a:t>Speed up time to market </a:t>
            </a:r>
            <a:r>
              <a:rPr lang="en-US" sz="900" dirty="0">
                <a:solidFill>
                  <a:schemeClr val="bg2"/>
                </a:solidFill>
                <a:latin typeface="IntelOne Text" panose="020B0503020203020204" pitchFamily="34" charset="0"/>
              </a:rPr>
              <a:t>with standards-based COTS and custom solutions that help solution providers differentiate next-generation applications at the edge of both cloud and mobile networks </a:t>
            </a:r>
          </a:p>
        </p:txBody>
      </p:sp>
      <p:sp>
        <p:nvSpPr>
          <p:cNvPr id="25" name="Rectangle 24">
            <a:extLst>
              <a:ext uri="{FF2B5EF4-FFF2-40B4-BE49-F238E27FC236}">
                <a16:creationId xmlns:a16="http://schemas.microsoft.com/office/drawing/2014/main" id="{AA53F04A-771B-BE36-4941-ABA91BF88059}"/>
              </a:ext>
            </a:extLst>
          </p:cNvPr>
          <p:cNvSpPr>
            <a:spLocks/>
          </p:cNvSpPr>
          <p:nvPr/>
        </p:nvSpPr>
        <p:spPr>
          <a:xfrm>
            <a:off x="3063688" y="3382132"/>
            <a:ext cx="1634548" cy="1164680"/>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fontAlgn="ctr">
              <a:spcBef>
                <a:spcPts val="200"/>
              </a:spcBef>
              <a:defRPr/>
            </a:pPr>
            <a:r>
              <a:rPr lang="en-US" sz="900" dirty="0">
                <a:solidFill>
                  <a:schemeClr val="accent1"/>
                </a:solidFill>
                <a:latin typeface="IntelOne Text Medium" panose="020B0703020203020204" pitchFamily="34" charset="0"/>
              </a:rPr>
              <a:t>Perform cost-and-time-effective integration </a:t>
            </a:r>
            <a:r>
              <a:rPr lang="en-US" sz="900" dirty="0">
                <a:solidFill>
                  <a:schemeClr val="bg2"/>
                </a:solidFill>
                <a:latin typeface="IntelOne Text" panose="020B0503020203020204" pitchFamily="34" charset="0"/>
              </a:rPr>
              <a:t>implementing a solution that minimizes cabling and comes with the essential components for a 5G infrastructure, like 5G core, full stack physical layer, and edge server </a:t>
            </a:r>
          </a:p>
        </p:txBody>
      </p:sp>
      <p:sp>
        <p:nvSpPr>
          <p:cNvPr id="26" name="Rectangle 25">
            <a:extLst>
              <a:ext uri="{FF2B5EF4-FFF2-40B4-BE49-F238E27FC236}">
                <a16:creationId xmlns:a16="http://schemas.microsoft.com/office/drawing/2014/main" id="{5836DEFB-8AF5-A8E1-F999-AE99B70D0595}"/>
              </a:ext>
            </a:extLst>
          </p:cNvPr>
          <p:cNvSpPr>
            <a:spLocks/>
          </p:cNvSpPr>
          <p:nvPr/>
        </p:nvSpPr>
        <p:spPr>
          <a:xfrm>
            <a:off x="5213760" y="3382132"/>
            <a:ext cx="1634548" cy="1164680"/>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fontAlgn="ctr">
              <a:spcBef>
                <a:spcPts val="200"/>
              </a:spcBef>
              <a:defRPr/>
            </a:pPr>
            <a:r>
              <a:rPr lang="en-US" sz="900" dirty="0">
                <a:solidFill>
                  <a:schemeClr val="accent1"/>
                </a:solidFill>
                <a:latin typeface="IntelOne Text Medium" panose="020B0703020203020204" pitchFamily="34" charset="0"/>
              </a:rPr>
              <a:t>Enjoy confidence in 5G deployments </a:t>
            </a:r>
            <a:r>
              <a:rPr lang="en-US" sz="900" dirty="0">
                <a:solidFill>
                  <a:schemeClr val="bg2"/>
                </a:solidFill>
                <a:latin typeface="IntelOne Text" panose="020B0503020203020204" pitchFamily="34" charset="0"/>
              </a:rPr>
              <a:t>with ADLINK’s extended support longevity and customization options to meet changing customer needs and demands for future innovations </a:t>
            </a:r>
          </a:p>
        </p:txBody>
      </p:sp>
      <p:cxnSp>
        <p:nvCxnSpPr>
          <p:cNvPr id="27" name="Straight Connector 26">
            <a:extLst>
              <a:ext uri="{FF2B5EF4-FFF2-40B4-BE49-F238E27FC236}">
                <a16:creationId xmlns:a16="http://schemas.microsoft.com/office/drawing/2014/main" id="{2502DD0B-2929-031F-050F-4A78CFBDE918}"/>
              </a:ext>
            </a:extLst>
          </p:cNvPr>
          <p:cNvCxnSpPr>
            <a:cxnSpLocks/>
          </p:cNvCxnSpPr>
          <p:nvPr/>
        </p:nvCxnSpPr>
        <p:spPr>
          <a:xfrm>
            <a:off x="592917" y="304462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5DB9F8BC-8E49-5BBA-269F-BF17D5223F45}"/>
              </a:ext>
            </a:extLst>
          </p:cNvPr>
          <p:cNvCxnSpPr>
            <a:cxnSpLocks/>
          </p:cNvCxnSpPr>
          <p:nvPr/>
        </p:nvCxnSpPr>
        <p:spPr>
          <a:xfrm>
            <a:off x="592917" y="469669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29" name="Group 28">
            <a:extLst>
              <a:ext uri="{FF2B5EF4-FFF2-40B4-BE49-F238E27FC236}">
                <a16:creationId xmlns:a16="http://schemas.microsoft.com/office/drawing/2014/main" id="{F1034876-1684-530A-D50A-0DBB10472871}"/>
              </a:ext>
            </a:extLst>
          </p:cNvPr>
          <p:cNvGrpSpPr>
            <a:grpSpLocks/>
          </p:cNvGrpSpPr>
          <p:nvPr/>
        </p:nvGrpSpPr>
        <p:grpSpPr>
          <a:xfrm>
            <a:off x="592916" y="4846574"/>
            <a:ext cx="6255393" cy="403376"/>
            <a:chOff x="592916" y="3640327"/>
            <a:chExt cx="6255393" cy="403376"/>
          </a:xfrm>
        </p:grpSpPr>
        <p:sp>
          <p:nvSpPr>
            <p:cNvPr id="30" name="Content Placeholder 47">
              <a:extLst>
                <a:ext uri="{FF2B5EF4-FFF2-40B4-BE49-F238E27FC236}">
                  <a16:creationId xmlns:a16="http://schemas.microsoft.com/office/drawing/2014/main" id="{766158DA-2638-DFFB-E64E-DC67A2E55326}"/>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31" name="Content Placeholder 47">
              <a:extLst>
                <a:ext uri="{FF2B5EF4-FFF2-40B4-BE49-F238E27FC236}">
                  <a16:creationId xmlns:a16="http://schemas.microsoft.com/office/drawing/2014/main" id="{2234911D-A37B-6611-14AC-E368C639839F}"/>
                </a:ext>
              </a:extLst>
            </p:cNvPr>
            <p:cNvSpPr txBox="1">
              <a:spLocks/>
            </p:cNvSpPr>
            <p:nvPr/>
          </p:nvSpPr>
          <p:spPr>
            <a:xfrm>
              <a:off x="592916" y="3837694"/>
              <a:ext cx="6255393" cy="206009"/>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lnSpc>
                  <a:spcPct val="100000"/>
                </a:lnSpc>
                <a:buNone/>
                <a:defRPr/>
              </a:pPr>
              <a:r>
                <a:rPr lang="it-IT" sz="900" dirty="0">
                  <a:solidFill>
                    <a:srgbClr val="525252"/>
                  </a:solidFill>
                  <a:latin typeface="IntelOne Text" panose="020B0503020203020204" pitchFamily="34" charset="0"/>
                  <a:sym typeface="Helvetica"/>
                </a:rPr>
                <a:t>Intel® Xeon® D processors</a:t>
              </a:r>
            </a:p>
          </p:txBody>
        </p:sp>
      </p:grpSp>
      <p:grpSp>
        <p:nvGrpSpPr>
          <p:cNvPr id="32" name="Group 31">
            <a:extLst>
              <a:ext uri="{FF2B5EF4-FFF2-40B4-BE49-F238E27FC236}">
                <a16:creationId xmlns:a16="http://schemas.microsoft.com/office/drawing/2014/main" id="{4492F63C-3167-0E42-00B6-1590ED33C768}"/>
              </a:ext>
            </a:extLst>
          </p:cNvPr>
          <p:cNvGrpSpPr/>
          <p:nvPr/>
        </p:nvGrpSpPr>
        <p:grpSpPr>
          <a:xfrm>
            <a:off x="592916" y="5549713"/>
            <a:ext cx="6255392" cy="538640"/>
            <a:chOff x="5043513" y="3848440"/>
            <a:chExt cx="6255392" cy="538640"/>
          </a:xfrm>
        </p:grpSpPr>
        <p:sp>
          <p:nvSpPr>
            <p:cNvPr id="33" name="Content Placeholder 47">
              <a:extLst>
                <a:ext uri="{FF2B5EF4-FFF2-40B4-BE49-F238E27FC236}">
                  <a16:creationId xmlns:a16="http://schemas.microsoft.com/office/drawing/2014/main" id="{D1DFDBA7-1EAD-9A6B-87B0-E7E2F6473A21}"/>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34" name="Content Placeholder 47">
              <a:extLst>
                <a:ext uri="{FF2B5EF4-FFF2-40B4-BE49-F238E27FC236}">
                  <a16:creationId xmlns:a16="http://schemas.microsoft.com/office/drawing/2014/main" id="{2EDFDC68-89B9-D2A6-1C1F-D8B51CECD70A}"/>
                </a:ext>
              </a:extLst>
            </p:cNvPr>
            <p:cNvSpPr txBox="1">
              <a:spLocks/>
            </p:cNvSpPr>
            <p:nvPr/>
          </p:nvSpPr>
          <p:spPr>
            <a:xfrm>
              <a:off x="5043513" y="4034693"/>
              <a:ext cx="6255392" cy="352387"/>
            </a:xfrm>
            <a:prstGeom prst="rect">
              <a:avLst/>
            </a:prstGeom>
            <a:ln>
              <a:noFill/>
            </a:ln>
          </p:spPr>
          <p:txBody>
            <a:bodyPr wrap="square" lIns="0" tIns="0" rIns="0" bIns="0" numCol="1"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marR="0" lvl="1" indent="0">
                <a:lnSpc>
                  <a:spcPct val="100000"/>
                </a:lnSpc>
                <a:spcBef>
                  <a:spcPts val="200"/>
                </a:spcBef>
                <a:spcAft>
                  <a:spcPts val="100"/>
                </a:spcAft>
                <a:buClrTx/>
                <a:buSzTx/>
                <a:buNone/>
                <a:tabLst/>
                <a:defRPr/>
              </a:pPr>
              <a:r>
                <a:rPr lang="en-US" sz="900" dirty="0">
                  <a:latin typeface="IntelOne Text" panose="020B0503020203020204" pitchFamily="34" charset="0"/>
                  <a:sym typeface="Helvetica Neue"/>
                  <a:hlinkClick r:id="rId3">
                    <a:extLst>
                      <a:ext uri="{A12FA001-AC4F-418D-AE19-62706E023703}">
                        <ahyp:hlinkClr xmlns:ahyp="http://schemas.microsoft.com/office/drawing/2018/hyperlinkcolor" val="tx"/>
                      </a:ext>
                    </a:extLst>
                  </a:hlinkClick>
                </a:rPr>
                <a:t>5G and MEC | Open RAN | DU Servers</a:t>
              </a:r>
              <a:endParaRPr lang="en-US" sz="900" dirty="0">
                <a:latin typeface="IntelOne Text" panose="020B0503020203020204" pitchFamily="34" charset="0"/>
                <a:sym typeface="Helvetica Neue"/>
              </a:endParaRPr>
            </a:p>
          </p:txBody>
        </p:sp>
      </p:grpSp>
      <p:cxnSp>
        <p:nvCxnSpPr>
          <p:cNvPr id="47" name="Straight Connector 46">
            <a:extLst>
              <a:ext uri="{FF2B5EF4-FFF2-40B4-BE49-F238E27FC236}">
                <a16:creationId xmlns:a16="http://schemas.microsoft.com/office/drawing/2014/main" id="{F0F50CAE-6AC2-F6FB-FA8B-E5889C659D24}"/>
              </a:ext>
            </a:extLst>
          </p:cNvPr>
          <p:cNvCxnSpPr>
            <a:cxnSpLocks/>
          </p:cNvCxnSpPr>
          <p:nvPr/>
        </p:nvCxnSpPr>
        <p:spPr>
          <a:xfrm>
            <a:off x="592917" y="539983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48" name="Rectangle 47">
            <a:extLst>
              <a:ext uri="{FF2B5EF4-FFF2-40B4-BE49-F238E27FC236}">
                <a16:creationId xmlns:a16="http://schemas.microsoft.com/office/drawing/2014/main" id="{ECF17E8D-93A9-0BA6-C828-56D82741E272}"/>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9" name="Rectangle 48">
            <a:extLst>
              <a:ext uri="{FF2B5EF4-FFF2-40B4-BE49-F238E27FC236}">
                <a16:creationId xmlns:a16="http://schemas.microsoft.com/office/drawing/2014/main" id="{3BF3ED5F-98AC-FD0D-3F06-3C2A5234FD06}"/>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50" name="Straight Connector 49">
            <a:extLst>
              <a:ext uri="{FF2B5EF4-FFF2-40B4-BE49-F238E27FC236}">
                <a16:creationId xmlns:a16="http://schemas.microsoft.com/office/drawing/2014/main" id="{F51553DA-26A5-A7AB-008A-DDC93CF88245}"/>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51" name="Text Placeholder 49">
            <a:extLst>
              <a:ext uri="{FF2B5EF4-FFF2-40B4-BE49-F238E27FC236}">
                <a16:creationId xmlns:a16="http://schemas.microsoft.com/office/drawing/2014/main" id="{C81003C1-A71C-C86F-24D9-9C7A98CE8248}"/>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p:txBody>
      </p:sp>
      <p:sp>
        <p:nvSpPr>
          <p:cNvPr id="52" name="Rectangle 51">
            <a:extLst>
              <a:ext uri="{FF2B5EF4-FFF2-40B4-BE49-F238E27FC236}">
                <a16:creationId xmlns:a16="http://schemas.microsoft.com/office/drawing/2014/main" id="{FCC01BFA-9888-AD5E-440A-B240814DD0A2}"/>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53" name="Straight Connector 52">
            <a:extLst>
              <a:ext uri="{FF2B5EF4-FFF2-40B4-BE49-F238E27FC236}">
                <a16:creationId xmlns:a16="http://schemas.microsoft.com/office/drawing/2014/main" id="{B9B094A9-2326-DC04-EA73-D32019BD900B}"/>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56" name="Picture 55" descr="A group of people sitting at computers&#10;&#10;Description automatically generated with low confidence">
            <a:extLst>
              <a:ext uri="{FF2B5EF4-FFF2-40B4-BE49-F238E27FC236}">
                <a16:creationId xmlns:a16="http://schemas.microsoft.com/office/drawing/2014/main" id="{A02D1BAF-6661-D7CE-9624-4AADBA83262E}"/>
              </a:ext>
            </a:extLst>
          </p:cNvPr>
          <p:cNvPicPr>
            <a:picLocks noChangeAspect="1"/>
          </p:cNvPicPr>
          <p:nvPr/>
        </p:nvPicPr>
        <p:blipFill rotWithShape="1">
          <a:blip r:embed="rId4"/>
          <a:srcRect t="7813" b="8816"/>
          <a:stretch/>
        </p:blipFill>
        <p:spPr>
          <a:xfrm>
            <a:off x="7149237" y="3048001"/>
            <a:ext cx="1593762" cy="1328738"/>
          </a:xfrm>
          <a:prstGeom prst="rect">
            <a:avLst/>
          </a:prstGeom>
          <a:ln>
            <a:solidFill>
              <a:schemeClr val="bg1">
                <a:lumMod val="75000"/>
              </a:schemeClr>
            </a:solidFill>
          </a:ln>
        </p:spPr>
      </p:pic>
      <p:sp>
        <p:nvSpPr>
          <p:cNvPr id="57" name="Rectangle 56">
            <a:extLst>
              <a:ext uri="{FF2B5EF4-FFF2-40B4-BE49-F238E27FC236}">
                <a16:creationId xmlns:a16="http://schemas.microsoft.com/office/drawing/2014/main" id="{E2A3D522-D171-27D8-27F5-2ECFFA78493A}"/>
              </a:ext>
            </a:extLst>
          </p:cNvPr>
          <p:cNvSpPr>
            <a:spLocks/>
          </p:cNvSpPr>
          <p:nvPr/>
        </p:nvSpPr>
        <p:spPr>
          <a:xfrm>
            <a:off x="8743000" y="3048001"/>
            <a:ext cx="2839400" cy="1467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Unlock new, high-value data-driven use cases</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reach and scale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Gain ROI-driving insights from long-term prediction leveraging historical data + real-time analytics</a:t>
            </a:r>
          </a:p>
        </p:txBody>
      </p:sp>
      <p:sp>
        <p:nvSpPr>
          <p:cNvPr id="7171" name="Rectangle 7170">
            <a:extLst>
              <a:ext uri="{FF2B5EF4-FFF2-40B4-BE49-F238E27FC236}">
                <a16:creationId xmlns:a16="http://schemas.microsoft.com/office/drawing/2014/main" id="{9B846D6B-5983-B7F8-D9AE-6823BD93DF63}"/>
              </a:ext>
            </a:extLst>
          </p:cNvPr>
          <p:cNvSpPr>
            <a:spLocks/>
          </p:cNvSpPr>
          <p:nvPr/>
        </p:nvSpPr>
        <p:spPr>
          <a:xfrm>
            <a:off x="7144336" y="4575347"/>
            <a:ext cx="4438063" cy="1249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production downtime and losses due to shift mis-matches, over/underproduction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Gain greater visibility into how resource capacity, inventories, production schedules interconnect</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Set accurate production targets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especially around maintenance and oversight</a:t>
            </a:r>
          </a:p>
        </p:txBody>
      </p:sp>
      <p:sp>
        <p:nvSpPr>
          <p:cNvPr id="7183" name="Text Placeholder 49">
            <a:extLst>
              <a:ext uri="{FF2B5EF4-FFF2-40B4-BE49-F238E27FC236}">
                <a16:creationId xmlns:a16="http://schemas.microsoft.com/office/drawing/2014/main" id="{2C287231-FDCD-5B59-BC56-59F2245E5AD1}"/>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5" action="ppaction://hlinksldjump"/>
              </a:rPr>
              <a:t>Asset &amp; Operations Optimization</a:t>
            </a:r>
            <a:endParaRPr lang="en-US" sz="900" b="0" dirty="0">
              <a:solidFill>
                <a:srgbClr val="525252"/>
              </a:solidFill>
              <a:latin typeface="IntelOne Text" panose="020B0503020203020204" pitchFamily="34" charset="0"/>
              <a:sym typeface="Helvetica Neue"/>
            </a:endParaRPr>
          </a:p>
        </p:txBody>
      </p:sp>
      <p:sp>
        <p:nvSpPr>
          <p:cNvPr id="54" name="Text Placeholder 49" descr="Target Vertical: &#10;Manufacturing&#10;&#10;&#10;">
            <a:extLst>
              <a:ext uri="{FF2B5EF4-FFF2-40B4-BE49-F238E27FC236}">
                <a16:creationId xmlns:a16="http://schemas.microsoft.com/office/drawing/2014/main" id="{D8512E7C-02A5-2492-5370-51518F320CE9}"/>
              </a:ext>
            </a:extLst>
          </p:cNvPr>
          <p:cNvSpPr txBox="1">
            <a:spLocks/>
          </p:cNvSpPr>
          <p:nvPr/>
        </p:nvSpPr>
        <p:spPr>
          <a:xfrm>
            <a:off x="7144338"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marL="0" marR="0" lvl="0" indent="0" algn="l" defTabSz="914400" rtl="0" eaLnBrk="1" fontAlgn="auto" latinLnBrk="0" hangingPunct="0">
              <a:lnSpc>
                <a:spcPct val="100000"/>
              </a:lnSpc>
              <a:spcBef>
                <a:spcPts val="0"/>
              </a:spcBef>
              <a:spcAft>
                <a:spcPts val="10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a:ea typeface="Intel Clear" panose="020B0604020203020204" pitchFamily="34" charset="0"/>
                <a:cs typeface="Intel Clear" panose="020B0604020203020204" pitchFamily="34" charset="0"/>
                <a:sym typeface="Helvetica Neue"/>
              </a:rPr>
              <a:t>Agriculture, Energy, Government, Health and Life Sciences, Transportation</a:t>
            </a:r>
          </a:p>
        </p:txBody>
      </p:sp>
      <p:sp>
        <p:nvSpPr>
          <p:cNvPr id="7187" name="Text Placeholder 49" descr="Target Vertical: &#10;Manufacturing&#10;&#10;&#10;">
            <a:extLst>
              <a:ext uri="{FF2B5EF4-FFF2-40B4-BE49-F238E27FC236}">
                <a16:creationId xmlns:a16="http://schemas.microsoft.com/office/drawing/2014/main" id="{DB153590-7B01-D840-D807-A5A4C6DAF062}"/>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APJ, Americas, EMEA, PRC</a:t>
            </a:r>
          </a:p>
        </p:txBody>
      </p:sp>
      <p:pic>
        <p:nvPicPr>
          <p:cNvPr id="7191" name="Picture 2">
            <a:extLst>
              <a:ext uri="{FF2B5EF4-FFF2-40B4-BE49-F238E27FC236}">
                <a16:creationId xmlns:a16="http://schemas.microsoft.com/office/drawing/2014/main" id="{52B1CDD4-0BCE-2744-82EB-33BBFB000E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16" t="8458" r="1634" b="8322"/>
          <a:stretch/>
        </p:blipFill>
        <p:spPr bwMode="auto">
          <a:xfrm>
            <a:off x="552450" y="192882"/>
            <a:ext cx="1373232" cy="34528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25F1F29F-D1A2-9983-90BF-5EEA05D67D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9814" y="3367339"/>
            <a:ext cx="232938" cy="229104"/>
          </a:xfrm>
          <a:prstGeom prst="rect">
            <a:avLst/>
          </a:prstGeom>
        </p:spPr>
      </p:pic>
      <p:pic>
        <p:nvPicPr>
          <p:cNvPr id="8" name="Graphic 7">
            <a:extLst>
              <a:ext uri="{FF2B5EF4-FFF2-40B4-BE49-F238E27FC236}">
                <a16:creationId xmlns:a16="http://schemas.microsoft.com/office/drawing/2014/main" id="{C284E5CA-AC23-E40D-6402-9D61A8167D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52791" y="3386897"/>
            <a:ext cx="241642" cy="227808"/>
          </a:xfrm>
          <a:prstGeom prst="rect">
            <a:avLst/>
          </a:prstGeom>
        </p:spPr>
      </p:pic>
      <p:pic>
        <p:nvPicPr>
          <p:cNvPr id="9" name="Graphic 8">
            <a:extLst>
              <a:ext uri="{FF2B5EF4-FFF2-40B4-BE49-F238E27FC236}">
                <a16:creationId xmlns:a16="http://schemas.microsoft.com/office/drawing/2014/main" id="{FB6821D2-49C5-F1DC-F48B-159B886253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28062" y="3450715"/>
            <a:ext cx="328138" cy="171416"/>
          </a:xfrm>
          <a:prstGeom prst="rect">
            <a:avLst/>
          </a:prstGeom>
        </p:spPr>
      </p:pic>
      <p:grpSp>
        <p:nvGrpSpPr>
          <p:cNvPr id="11" name="Group 10">
            <a:extLst>
              <a:ext uri="{FF2B5EF4-FFF2-40B4-BE49-F238E27FC236}">
                <a16:creationId xmlns:a16="http://schemas.microsoft.com/office/drawing/2014/main" id="{CFB28FF3-0BB5-7118-6B54-F3C764CAD9AF}"/>
              </a:ext>
            </a:extLst>
          </p:cNvPr>
          <p:cNvGrpSpPr/>
          <p:nvPr/>
        </p:nvGrpSpPr>
        <p:grpSpPr>
          <a:xfrm>
            <a:off x="9057016" y="87630"/>
            <a:ext cx="2525384" cy="384440"/>
            <a:chOff x="9057016" y="87630"/>
            <a:chExt cx="2525384" cy="384440"/>
          </a:xfrm>
        </p:grpSpPr>
        <p:pic>
          <p:nvPicPr>
            <p:cNvPr id="12" name="Picture 11">
              <a:hlinkClick r:id="rId13" action="ppaction://hlinksldjump"/>
              <a:extLst>
                <a:ext uri="{FF2B5EF4-FFF2-40B4-BE49-F238E27FC236}">
                  <a16:creationId xmlns:a16="http://schemas.microsoft.com/office/drawing/2014/main" id="{5066FCC9-A40A-F591-30CC-8037E86EB72E}"/>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13" name="Rectangle 12">
              <a:extLst>
                <a:ext uri="{FF2B5EF4-FFF2-40B4-BE49-F238E27FC236}">
                  <a16:creationId xmlns:a16="http://schemas.microsoft.com/office/drawing/2014/main" id="{23E7F11C-DB55-4ACE-5487-32E0D4FA8327}"/>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77549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descr="CANCOM Smart Product">
            <a:extLst>
              <a:ext uri="{FF2B5EF4-FFF2-40B4-BE49-F238E27FC236}">
                <a16:creationId xmlns:a16="http://schemas.microsoft.com/office/drawing/2014/main" id="{8A370C1F-DA71-4792-9278-CC4501943AD1}"/>
              </a:ext>
            </a:extLst>
          </p:cNvPr>
          <p:cNvSpPr>
            <a:spLocks noGrp="1"/>
          </p:cNvSpPr>
          <p:nvPr>
            <p:ph type="title"/>
          </p:nvPr>
        </p:nvSpPr>
        <p:spPr>
          <a:xfrm>
            <a:off x="592916" y="571500"/>
            <a:ext cx="10972801" cy="997196"/>
          </a:xfrm>
        </p:spPr>
        <p:txBody>
          <a:bodyPr/>
          <a:lstStyle/>
          <a:p>
            <a:r>
              <a:rPr lang="en-US" dirty="0">
                <a:solidFill>
                  <a:schemeClr val="bg2"/>
                </a:solidFill>
              </a:rPr>
              <a:t>X-SIGHT: Intelligent Industrial</a:t>
            </a:r>
            <a:br>
              <a:rPr lang="en-US" dirty="0">
                <a:solidFill>
                  <a:schemeClr val="bg2"/>
                </a:solidFill>
              </a:rPr>
            </a:br>
            <a:r>
              <a:rPr lang="en-US" dirty="0">
                <a:solidFill>
                  <a:schemeClr val="bg2"/>
                </a:solidFill>
              </a:rPr>
              <a:t>Controller</a:t>
            </a:r>
          </a:p>
        </p:txBody>
      </p:sp>
      <p:grpSp>
        <p:nvGrpSpPr>
          <p:cNvPr id="30" name="Group 29">
            <a:extLst>
              <a:ext uri="{FF2B5EF4-FFF2-40B4-BE49-F238E27FC236}">
                <a16:creationId xmlns:a16="http://schemas.microsoft.com/office/drawing/2014/main" id="{52045A75-D325-47CC-0EEE-5C23B0CD3AFF}"/>
              </a:ext>
            </a:extLst>
          </p:cNvPr>
          <p:cNvGrpSpPr/>
          <p:nvPr/>
        </p:nvGrpSpPr>
        <p:grpSpPr>
          <a:xfrm>
            <a:off x="592917" y="1621155"/>
            <a:ext cx="6255394" cy="1292662"/>
            <a:chOff x="592917" y="1621155"/>
            <a:chExt cx="6255394" cy="1292662"/>
          </a:xfrm>
        </p:grpSpPr>
        <p:sp>
          <p:nvSpPr>
            <p:cNvPr id="31"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370E88C0-453F-D03F-EFF1-98A27E9CA8E7}"/>
                </a:ext>
              </a:extLst>
            </p:cNvPr>
            <p:cNvSpPr txBox="1">
              <a:spLocks/>
            </p:cNvSpPr>
            <p:nvPr/>
          </p:nvSpPr>
          <p:spPr>
            <a:xfrm>
              <a:off x="592917" y="1805821"/>
              <a:ext cx="6255394" cy="1107996"/>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The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Xinje</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Electric X-SIGHT Intelligent Industrial Controller monitors individual PLCs, and streamlines their control through a centralized user interface and programming platform. Through this combination, PLCs can be controlled to perform a wide range of tasks, and actively analyze passthrough data to enhance performance.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Xinje</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works with customers to develop cloud data software and systems for their Intelligent Industrial Controller Integrations. This ensures sound private cloud storage protocols, and a customized level of detail to their customer’s unique process, privacy and other data management needs. After identifying and implementing the best integration. Data security can be further managed through a separate runtime environment to process sensitive data, such as computer vision data, for proper oversight. </a:t>
              </a:r>
            </a:p>
          </p:txBody>
        </p:sp>
        <p:sp>
          <p:nvSpPr>
            <p:cNvPr id="32" name="Content Placeholder 47">
              <a:extLst>
                <a:ext uri="{FF2B5EF4-FFF2-40B4-BE49-F238E27FC236}">
                  <a16:creationId xmlns:a16="http://schemas.microsoft.com/office/drawing/2014/main" id="{983C5023-DDE4-1142-2750-99183F43B3F9}"/>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40" name="Content Placeholder 47">
            <a:extLst>
              <a:ext uri="{FF2B5EF4-FFF2-40B4-BE49-F238E27FC236}">
                <a16:creationId xmlns:a16="http://schemas.microsoft.com/office/drawing/2014/main" id="{6EBB948C-CA9D-276B-FACD-14223B3A41AA}"/>
              </a:ext>
            </a:extLst>
          </p:cNvPr>
          <p:cNvSpPr txBox="1">
            <a:spLocks/>
          </p:cNvSpPr>
          <p:nvPr/>
        </p:nvSpPr>
        <p:spPr>
          <a:xfrm>
            <a:off x="592917" y="3121171"/>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90" name="Rectangle 89" descr="Increase operational speed and efficiency &#10;by utilizing a system that centralizes communications between IoT devices, industrial controllers, resources planning software, and other systems &#10;">
            <a:extLst>
              <a:ext uri="{FF2B5EF4-FFF2-40B4-BE49-F238E27FC236}">
                <a16:creationId xmlns:a16="http://schemas.microsoft.com/office/drawing/2014/main" id="{00E8060F-E60C-665A-AC95-2EBE7F4D2133}"/>
              </a:ext>
            </a:extLst>
          </p:cNvPr>
          <p:cNvSpPr>
            <a:spLocks/>
          </p:cNvSpPr>
          <p:nvPr/>
        </p:nvSpPr>
        <p:spPr>
          <a:xfrm>
            <a:off x="913612" y="3354913"/>
            <a:ext cx="1634548" cy="1164680"/>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fontAlgn="ctr">
              <a:spcBef>
                <a:spcPts val="200"/>
              </a:spcBef>
            </a:pPr>
            <a:r>
              <a:rPr lang="en-US" sz="900" dirty="0">
                <a:solidFill>
                  <a:schemeClr val="accent1"/>
                </a:solidFill>
                <a:latin typeface="IntelOne Text Medium" panose="020B0703020203020204" pitchFamily="34" charset="0"/>
                <a:sym typeface="Helvetica Neue"/>
              </a:rPr>
              <a:t>Increase operational speed and efficiency </a:t>
            </a:r>
            <a:br>
              <a:rPr lang="en-US" sz="900" dirty="0">
                <a:solidFill>
                  <a:schemeClr val="accent1"/>
                </a:solidFill>
                <a:latin typeface="IntelOne Text Medium" panose="020B0703020203020204" pitchFamily="34" charset="0"/>
                <a:sym typeface="Helvetica Neue"/>
              </a:rPr>
            </a:br>
            <a:r>
              <a:rPr lang="en-US" sz="900" dirty="0">
                <a:solidFill>
                  <a:srgbClr val="525252"/>
                </a:solidFill>
                <a:latin typeface="IntelOne Text"/>
                <a:sym typeface="Helvetica Neue"/>
              </a:rPr>
              <a:t>by utilizing a system that centralizes communications between IoT devices, industrial controllers, resources planning software, and other systems </a:t>
            </a:r>
          </a:p>
        </p:txBody>
      </p:sp>
      <p:sp>
        <p:nvSpPr>
          <p:cNvPr id="91" name="Rectangle 90" descr="Enhance production quality with a system designed to conduct real-time performance analysis, and enact machine learning driven self-improving and self-healing protocols &#10;">
            <a:extLst>
              <a:ext uri="{FF2B5EF4-FFF2-40B4-BE49-F238E27FC236}">
                <a16:creationId xmlns:a16="http://schemas.microsoft.com/office/drawing/2014/main" id="{77B4231A-41F9-0866-4854-CC088E14B5CB}"/>
              </a:ext>
            </a:extLst>
          </p:cNvPr>
          <p:cNvSpPr>
            <a:spLocks/>
          </p:cNvSpPr>
          <p:nvPr/>
        </p:nvSpPr>
        <p:spPr>
          <a:xfrm>
            <a:off x="3063688" y="3354914"/>
            <a:ext cx="1634548" cy="1164680"/>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fontAlgn="ctr">
              <a:spcBef>
                <a:spcPts val="200"/>
              </a:spcBef>
            </a:pPr>
            <a:r>
              <a:rPr lang="en-US" sz="900" dirty="0">
                <a:solidFill>
                  <a:schemeClr val="accent1"/>
                </a:solidFill>
                <a:latin typeface="IntelOne Text Medium" panose="020B0703020203020204" pitchFamily="34" charset="0"/>
                <a:sym typeface="Helvetica Neue"/>
              </a:rPr>
              <a:t>Enhance production quality </a:t>
            </a:r>
            <a:r>
              <a:rPr lang="en-US" sz="900" dirty="0">
                <a:solidFill>
                  <a:srgbClr val="525252"/>
                </a:solidFill>
                <a:latin typeface="IntelOne Text"/>
                <a:sym typeface="Helvetica Neue"/>
              </a:rPr>
              <a:t>with a system designed to conduct real-time performance analysis, and enact machine learning driven self-improving and self-healing protocols </a:t>
            </a:r>
          </a:p>
        </p:txBody>
      </p:sp>
      <p:sp>
        <p:nvSpPr>
          <p:cNvPr id="92" name="Rectangle 91" descr="Help operators and managers focus on critical tasks  by integrating a reliable, autonomous system that requires less monitoring, and offers users a smooth, easy-to-use unified interface &#10;">
            <a:extLst>
              <a:ext uri="{FF2B5EF4-FFF2-40B4-BE49-F238E27FC236}">
                <a16:creationId xmlns:a16="http://schemas.microsoft.com/office/drawing/2014/main" id="{4363F938-2311-EF4D-88C6-5801CDF3803C}"/>
              </a:ext>
            </a:extLst>
          </p:cNvPr>
          <p:cNvSpPr>
            <a:spLocks/>
          </p:cNvSpPr>
          <p:nvPr/>
        </p:nvSpPr>
        <p:spPr>
          <a:xfrm>
            <a:off x="5213760" y="3354915"/>
            <a:ext cx="1634548" cy="1164680"/>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fontAlgn="ctr">
              <a:spcBef>
                <a:spcPts val="200"/>
              </a:spcBef>
            </a:pPr>
            <a:r>
              <a:rPr lang="en-US" sz="900" dirty="0">
                <a:solidFill>
                  <a:schemeClr val="accent1"/>
                </a:solidFill>
                <a:latin typeface="IntelOne Text Medium" panose="020B0703020203020204" pitchFamily="34" charset="0"/>
                <a:sym typeface="Helvetica Neue"/>
              </a:rPr>
              <a:t>Help operators and managers focus on critical tasks </a:t>
            </a:r>
            <a:r>
              <a:rPr lang="en-US" sz="900" dirty="0">
                <a:solidFill>
                  <a:srgbClr val="525252"/>
                </a:solidFill>
                <a:latin typeface="IntelOne Text"/>
                <a:sym typeface="Helvetica Neue"/>
              </a:rPr>
              <a:t>by integrating a reliable, autonomous system that requires less monitoring, and offers users a smooth, easy-to-use unified interface </a:t>
            </a:r>
          </a:p>
        </p:txBody>
      </p:sp>
      <p:cxnSp>
        <p:nvCxnSpPr>
          <p:cNvPr id="44" name="Straight Connector 43">
            <a:extLst>
              <a:ext uri="{FF2B5EF4-FFF2-40B4-BE49-F238E27FC236}">
                <a16:creationId xmlns:a16="http://schemas.microsoft.com/office/drawing/2014/main" id="{E3AE7B76-50A1-E66D-AEE0-6DF6A85AF8F7}"/>
              </a:ext>
            </a:extLst>
          </p:cNvPr>
          <p:cNvCxnSpPr>
            <a:cxnSpLocks/>
          </p:cNvCxnSpPr>
          <p:nvPr/>
        </p:nvCxnSpPr>
        <p:spPr>
          <a:xfrm>
            <a:off x="592917" y="301662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E7ECD619-2825-FD25-F322-3002868C5F6B}"/>
              </a:ext>
            </a:extLst>
          </p:cNvPr>
          <p:cNvCxnSpPr>
            <a:cxnSpLocks/>
          </p:cNvCxnSpPr>
          <p:nvPr/>
        </p:nvCxnSpPr>
        <p:spPr>
          <a:xfrm>
            <a:off x="592917" y="459985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50" name="Group 49">
            <a:extLst>
              <a:ext uri="{FF2B5EF4-FFF2-40B4-BE49-F238E27FC236}">
                <a16:creationId xmlns:a16="http://schemas.microsoft.com/office/drawing/2014/main" id="{2294CC03-819D-98DC-644F-CB914D69881A}"/>
              </a:ext>
            </a:extLst>
          </p:cNvPr>
          <p:cNvGrpSpPr>
            <a:grpSpLocks/>
          </p:cNvGrpSpPr>
          <p:nvPr/>
        </p:nvGrpSpPr>
        <p:grpSpPr>
          <a:xfrm>
            <a:off x="592916" y="4673534"/>
            <a:ext cx="6255393" cy="535748"/>
            <a:chOff x="592916" y="3640327"/>
            <a:chExt cx="6255393" cy="535748"/>
          </a:xfrm>
        </p:grpSpPr>
        <p:sp>
          <p:nvSpPr>
            <p:cNvPr id="51" name="Content Placeholder 47">
              <a:extLst>
                <a:ext uri="{FF2B5EF4-FFF2-40B4-BE49-F238E27FC236}">
                  <a16:creationId xmlns:a16="http://schemas.microsoft.com/office/drawing/2014/main" id="{BED4BAED-2455-963E-27D6-E3E0ADB919D7}"/>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52" name="Content Placeholder 47">
              <a:extLst>
                <a:ext uri="{FF2B5EF4-FFF2-40B4-BE49-F238E27FC236}">
                  <a16:creationId xmlns:a16="http://schemas.microsoft.com/office/drawing/2014/main" id="{4FA9A986-655D-4158-C366-EDF593F39EED}"/>
                </a:ext>
              </a:extLst>
            </p:cNvPr>
            <p:cNvSpPr txBox="1">
              <a:spLocks/>
            </p:cNvSpPr>
            <p:nvPr/>
          </p:nvSpPr>
          <p:spPr>
            <a:xfrm>
              <a:off x="592916" y="3837695"/>
              <a:ext cx="6255393" cy="338380"/>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7000" lvl="1" indent="-127000" defTabSz="1219169" hangingPunct="0">
                <a:lnSpc>
                  <a:spcPct val="100000"/>
                </a:lnSpc>
                <a:spcBef>
                  <a:spcPts val="200"/>
                </a:spcBef>
                <a:defRPr/>
              </a:pPr>
              <a:r>
                <a:rPr lang="en-US" sz="900" kern="0" dirty="0">
                  <a:latin typeface="+mn-lt"/>
                  <a:sym typeface="Helvetica"/>
                </a:rPr>
                <a:t>Intel® Celeron®</a:t>
              </a:r>
            </a:p>
            <a:p>
              <a:pPr marL="127000" lvl="1" indent="-127000" defTabSz="1219169" hangingPunct="0">
                <a:lnSpc>
                  <a:spcPct val="100000"/>
                </a:lnSpc>
                <a:spcBef>
                  <a:spcPts val="200"/>
                </a:spcBef>
                <a:defRPr/>
              </a:pPr>
              <a:r>
                <a:rPr lang="en-US" sz="900" kern="0" dirty="0">
                  <a:latin typeface="+mn-lt"/>
                  <a:sym typeface="Helvetica"/>
                </a:rPr>
                <a:t>Intel® Core i3 – i9® processors</a:t>
              </a:r>
            </a:p>
            <a:p>
              <a:pPr marL="127000" lvl="1" indent="-127000" defTabSz="1219169" hangingPunct="0">
                <a:lnSpc>
                  <a:spcPct val="100000"/>
                </a:lnSpc>
                <a:spcBef>
                  <a:spcPts val="200"/>
                </a:spcBef>
                <a:defRPr/>
              </a:pPr>
              <a:r>
                <a:rPr lang="en-US" sz="900" kern="0" dirty="0">
                  <a:latin typeface="+mn-lt"/>
                  <a:sym typeface="Helvetica"/>
                </a:rPr>
                <a:t>Intel® Ethernet Controllers</a:t>
              </a:r>
            </a:p>
            <a:p>
              <a:pPr marL="127000" lvl="1" indent="-127000" defTabSz="1219169" hangingPunct="0">
                <a:lnSpc>
                  <a:spcPct val="100000"/>
                </a:lnSpc>
                <a:spcBef>
                  <a:spcPts val="200"/>
                </a:spcBef>
                <a:defRPr/>
              </a:pPr>
              <a:r>
                <a:rPr lang="en-US" sz="900" kern="0" dirty="0">
                  <a:latin typeface="+mn-lt"/>
                  <a:sym typeface="Helvetica"/>
                </a:rPr>
                <a:t>Intel® Xeon® processors </a:t>
              </a:r>
            </a:p>
            <a:p>
              <a:pPr marL="127000" lvl="1" indent="-127000" defTabSz="1219169" hangingPunct="0">
                <a:lnSpc>
                  <a:spcPct val="100000"/>
                </a:lnSpc>
                <a:spcBef>
                  <a:spcPts val="200"/>
                </a:spcBef>
                <a:defRPr/>
              </a:pPr>
              <a:r>
                <a:rPr lang="en-US" sz="900" kern="0" dirty="0">
                  <a:latin typeface="+mn-lt"/>
                  <a:sym typeface="Helvetica"/>
                </a:rPr>
                <a:t>Intel® Distribution of </a:t>
              </a:r>
              <a:r>
                <a:rPr lang="en-US" sz="900" kern="0" dirty="0" err="1">
                  <a:latin typeface="+mn-lt"/>
                  <a:sym typeface="Helvetica"/>
                </a:rPr>
                <a:t>OpenVINO</a:t>
              </a:r>
              <a:r>
                <a:rPr lang="en-US" sz="900" kern="0" dirty="0">
                  <a:latin typeface="+mn-lt"/>
                  <a:sym typeface="Helvetica"/>
                </a:rPr>
                <a:t>™ toolkit</a:t>
              </a:r>
            </a:p>
          </p:txBody>
        </p:sp>
      </p:grpSp>
      <p:sp>
        <p:nvSpPr>
          <p:cNvPr id="55" name="Content Placeholder 47">
            <a:extLst>
              <a:ext uri="{FF2B5EF4-FFF2-40B4-BE49-F238E27FC236}">
                <a16:creationId xmlns:a16="http://schemas.microsoft.com/office/drawing/2014/main" id="{83CE4704-456B-3726-808F-4F08C25DCB0A}"/>
              </a:ext>
            </a:extLst>
          </p:cNvPr>
          <p:cNvSpPr txBox="1">
            <a:spLocks/>
          </p:cNvSpPr>
          <p:nvPr/>
        </p:nvSpPr>
        <p:spPr>
          <a:xfrm>
            <a:off x="592916" y="5563774"/>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68" name="TextBox 67" descr="Learn More&#10;Xinje Website&#10;Solution Demos &#10;Unboxing, Installation, Set-Up&#10;">
            <a:extLst>
              <a:ext uri="{FF2B5EF4-FFF2-40B4-BE49-F238E27FC236}">
                <a16:creationId xmlns:a16="http://schemas.microsoft.com/office/drawing/2014/main" id="{29296362-5A88-6448-10BF-0C6CF208A12E}"/>
              </a:ext>
            </a:extLst>
          </p:cNvPr>
          <p:cNvSpPr txBox="1">
            <a:spLocks/>
          </p:cNvSpPr>
          <p:nvPr/>
        </p:nvSpPr>
        <p:spPr>
          <a:xfrm>
            <a:off x="592916" y="5750027"/>
            <a:ext cx="6255392" cy="492443"/>
          </a:xfrm>
          <a:prstGeom prst="rect">
            <a:avLst/>
          </a:prstGeom>
          <a:ln>
            <a:noFill/>
          </a:ln>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marR="0" lvl="1" indent="-109728" fontAlgn="ctr">
              <a:lnSpc>
                <a:spcPct val="100000"/>
              </a:lnSpc>
              <a:spcBef>
                <a:spcPts val="200"/>
              </a:spcBef>
              <a:spcAft>
                <a:spcPts val="100"/>
              </a:spcAft>
              <a:buClrTx/>
              <a:buSzTx/>
              <a:buFont typeface="Wingdings" panose="05000000000000000000" pitchFamily="2" charset="2"/>
              <a:buChar char="§"/>
              <a:tabLst/>
              <a:defRPr sz="900">
                <a:solidFill>
                  <a:schemeClr val="bg2"/>
                </a:solidFill>
                <a:latin typeface="IntelOne Text" panose="020B0503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r>
              <a:rPr lang="en-US" dirty="0" err="1">
                <a:sym typeface="Helvetica Neue"/>
                <a:hlinkClick r:id="rId3">
                  <a:extLst>
                    <a:ext uri="{A12FA001-AC4F-418D-AE19-62706E023703}">
                      <ahyp:hlinkClr xmlns:ahyp="http://schemas.microsoft.com/office/drawing/2018/hyperlinkcolor" val="tx"/>
                    </a:ext>
                  </a:extLst>
                </a:hlinkClick>
              </a:rPr>
              <a:t>Xinje</a:t>
            </a:r>
            <a:r>
              <a:rPr lang="en-US" dirty="0">
                <a:sym typeface="Helvetica Neue"/>
                <a:hlinkClick r:id="rId3">
                  <a:extLst>
                    <a:ext uri="{A12FA001-AC4F-418D-AE19-62706E023703}">
                      <ahyp:hlinkClr xmlns:ahyp="http://schemas.microsoft.com/office/drawing/2018/hyperlinkcolor" val="tx"/>
                    </a:ext>
                  </a:extLst>
                </a:hlinkClick>
              </a:rPr>
              <a:t> Website</a:t>
            </a:r>
            <a:endParaRPr lang="en-US" dirty="0">
              <a:sym typeface="Helvetica Neue"/>
            </a:endParaRPr>
          </a:p>
          <a:p>
            <a:pPr lvl="1"/>
            <a:r>
              <a:rPr lang="en-US" dirty="0">
                <a:sym typeface="Helvetica Neue"/>
                <a:hlinkClick r:id="rId4">
                  <a:extLst>
                    <a:ext uri="{A12FA001-AC4F-418D-AE19-62706E023703}">
                      <ahyp:hlinkClr xmlns:ahyp="http://schemas.microsoft.com/office/drawing/2018/hyperlinkcolor" val="tx"/>
                    </a:ext>
                  </a:extLst>
                </a:hlinkClick>
              </a:rPr>
              <a:t>Solution Demos</a:t>
            </a:r>
            <a:r>
              <a:rPr lang="en-US" dirty="0">
                <a:sym typeface="Helvetica Neue"/>
              </a:rPr>
              <a:t> </a:t>
            </a:r>
          </a:p>
          <a:p>
            <a:pPr lvl="1"/>
            <a:r>
              <a:rPr lang="en-US" dirty="0">
                <a:sym typeface="Helvetica Neue"/>
                <a:hlinkClick r:id="rId5">
                  <a:extLst>
                    <a:ext uri="{A12FA001-AC4F-418D-AE19-62706E023703}">
                      <ahyp:hlinkClr xmlns:ahyp="http://schemas.microsoft.com/office/drawing/2018/hyperlinkcolor" val="tx"/>
                    </a:ext>
                  </a:extLst>
                </a:hlinkClick>
              </a:rPr>
              <a:t>Unboxing, Installation, Set-Up</a:t>
            </a:r>
            <a:endParaRPr lang="en-US" dirty="0">
              <a:sym typeface="Helvetica Neue"/>
            </a:endParaRPr>
          </a:p>
        </p:txBody>
      </p:sp>
      <p:pic>
        <p:nvPicPr>
          <p:cNvPr id="33" name="Graphic 32">
            <a:extLst>
              <a:ext uri="{FF2B5EF4-FFF2-40B4-BE49-F238E27FC236}">
                <a16:creationId xmlns:a16="http://schemas.microsoft.com/office/drawing/2014/main" id="{F7DC2415-C584-B289-F6A4-72A4758A6957}"/>
              </a:ext>
              <a:ext uri="{C183D7F6-B498-43B3-948B-1728B52AA6E4}">
                <adec:decorative xmlns:adec="http://schemas.microsoft.com/office/drawing/2017/decorative" val="1"/>
              </a:ext>
            </a:extLst>
          </p:cNvPr>
          <p:cNvPicPr>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4040" y="3354915"/>
            <a:ext cx="271397" cy="271397"/>
          </a:xfrm>
          <a:prstGeom prst="rect">
            <a:avLst/>
          </a:prstGeom>
        </p:spPr>
      </p:pic>
      <p:grpSp>
        <p:nvGrpSpPr>
          <p:cNvPr id="10" name="Group 9">
            <a:extLst>
              <a:ext uri="{FF2B5EF4-FFF2-40B4-BE49-F238E27FC236}">
                <a16:creationId xmlns:a16="http://schemas.microsoft.com/office/drawing/2014/main" id="{488B5C41-0A3E-C0DC-3C4E-E8CDBF138181}"/>
              </a:ext>
              <a:ext uri="{C183D7F6-B498-43B3-948B-1728B52AA6E4}">
                <adec:decorative xmlns:adec="http://schemas.microsoft.com/office/drawing/2017/decorative" val="1"/>
              </a:ext>
            </a:extLst>
          </p:cNvPr>
          <p:cNvGrpSpPr>
            <a:grpSpLocks/>
          </p:cNvGrpSpPr>
          <p:nvPr/>
        </p:nvGrpSpPr>
        <p:grpSpPr>
          <a:xfrm>
            <a:off x="2743201" y="3354915"/>
            <a:ext cx="211835" cy="215761"/>
            <a:chOff x="257403" y="3798302"/>
            <a:chExt cx="374357" cy="381297"/>
          </a:xfrm>
          <a:solidFill>
            <a:srgbClr val="818181"/>
          </a:solidFill>
        </p:grpSpPr>
        <p:sp>
          <p:nvSpPr>
            <p:cNvPr id="12" name="Freeform: Shape 11">
              <a:extLst>
                <a:ext uri="{FF2B5EF4-FFF2-40B4-BE49-F238E27FC236}">
                  <a16:creationId xmlns:a16="http://schemas.microsoft.com/office/drawing/2014/main" id="{202C02F4-DC7A-4A64-ACF0-502F1412CC76}"/>
                </a:ext>
              </a:extLst>
            </p:cNvPr>
            <p:cNvSpPr/>
            <p:nvPr/>
          </p:nvSpPr>
          <p:spPr>
            <a:xfrm>
              <a:off x="496545" y="3798302"/>
              <a:ext cx="81832" cy="79007"/>
            </a:xfrm>
            <a:custGeom>
              <a:avLst/>
              <a:gdLst>
                <a:gd name="connsiteX0" fmla="*/ 43472 w 81832"/>
                <a:gd name="connsiteY0" fmla="*/ 1344 h 79007"/>
                <a:gd name="connsiteX1" fmla="*/ 41610 w 81832"/>
                <a:gd name="connsiteY1" fmla="*/ 14 h 79007"/>
                <a:gd name="connsiteX2" fmla="*/ 39748 w 81832"/>
                <a:gd name="connsiteY2" fmla="*/ 1344 h 79007"/>
                <a:gd name="connsiteX3" fmla="*/ 30438 w 81832"/>
                <a:gd name="connsiteY3" fmla="*/ 26081 h 79007"/>
                <a:gd name="connsiteX4" fmla="*/ 28709 w 81832"/>
                <a:gd name="connsiteY4" fmla="*/ 27411 h 79007"/>
                <a:gd name="connsiteX5" fmla="*/ 2110 w 81832"/>
                <a:gd name="connsiteY5" fmla="*/ 28741 h 79007"/>
                <a:gd name="connsiteX6" fmla="*/ 382 w 81832"/>
                <a:gd name="connsiteY6" fmla="*/ 30070 h 79007"/>
                <a:gd name="connsiteX7" fmla="*/ 382 w 81832"/>
                <a:gd name="connsiteY7" fmla="*/ 32198 h 79007"/>
                <a:gd name="connsiteX8" fmla="*/ 21129 w 81832"/>
                <a:gd name="connsiteY8" fmla="*/ 48823 h 79007"/>
                <a:gd name="connsiteX9" fmla="*/ 21794 w 81832"/>
                <a:gd name="connsiteY9" fmla="*/ 50818 h 79007"/>
                <a:gd name="connsiteX10" fmla="*/ 14878 w 81832"/>
                <a:gd name="connsiteY10" fmla="*/ 76485 h 79007"/>
                <a:gd name="connsiteX11" fmla="*/ 15543 w 81832"/>
                <a:gd name="connsiteY11" fmla="*/ 78613 h 79007"/>
                <a:gd name="connsiteX12" fmla="*/ 17804 w 81832"/>
                <a:gd name="connsiteY12" fmla="*/ 78613 h 79007"/>
                <a:gd name="connsiteX13" fmla="*/ 40014 w 81832"/>
                <a:gd name="connsiteY13" fmla="*/ 64117 h 79007"/>
                <a:gd name="connsiteX14" fmla="*/ 42142 w 81832"/>
                <a:gd name="connsiteY14" fmla="*/ 64117 h 79007"/>
                <a:gd name="connsiteX15" fmla="*/ 64485 w 81832"/>
                <a:gd name="connsiteY15" fmla="*/ 78613 h 79007"/>
                <a:gd name="connsiteX16" fmla="*/ 66613 w 81832"/>
                <a:gd name="connsiteY16" fmla="*/ 78613 h 79007"/>
                <a:gd name="connsiteX17" fmla="*/ 67411 w 81832"/>
                <a:gd name="connsiteY17" fmla="*/ 76485 h 79007"/>
                <a:gd name="connsiteX18" fmla="*/ 60495 w 81832"/>
                <a:gd name="connsiteY18" fmla="*/ 50818 h 79007"/>
                <a:gd name="connsiteX19" fmla="*/ 60495 w 81832"/>
                <a:gd name="connsiteY19" fmla="*/ 48823 h 79007"/>
                <a:gd name="connsiteX20" fmla="*/ 81109 w 81832"/>
                <a:gd name="connsiteY20" fmla="*/ 32198 h 79007"/>
                <a:gd name="connsiteX21" fmla="*/ 81774 w 81832"/>
                <a:gd name="connsiteY21" fmla="*/ 30070 h 79007"/>
                <a:gd name="connsiteX22" fmla="*/ 80045 w 81832"/>
                <a:gd name="connsiteY22" fmla="*/ 28741 h 79007"/>
                <a:gd name="connsiteX23" fmla="*/ 53446 w 81832"/>
                <a:gd name="connsiteY23" fmla="*/ 27411 h 79007"/>
                <a:gd name="connsiteX24" fmla="*/ 51717 w 81832"/>
                <a:gd name="connsiteY24" fmla="*/ 26081 h 79007"/>
                <a:gd name="connsiteX25" fmla="*/ 43472 w 81832"/>
                <a:gd name="connsiteY25" fmla="*/ 1344 h 7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832" h="79007">
                  <a:moveTo>
                    <a:pt x="43472" y="1344"/>
                  </a:moveTo>
                  <a:cubicBezTo>
                    <a:pt x="43228" y="526"/>
                    <a:pt x="42462" y="-22"/>
                    <a:pt x="41610" y="14"/>
                  </a:cubicBezTo>
                  <a:cubicBezTo>
                    <a:pt x="40784" y="58"/>
                    <a:pt x="40058" y="576"/>
                    <a:pt x="39748" y="1344"/>
                  </a:cubicBezTo>
                  <a:lnTo>
                    <a:pt x="30438" y="26081"/>
                  </a:lnTo>
                  <a:cubicBezTo>
                    <a:pt x="30209" y="26851"/>
                    <a:pt x="29513" y="27387"/>
                    <a:pt x="28709" y="27411"/>
                  </a:cubicBezTo>
                  <a:lnTo>
                    <a:pt x="2110" y="28741"/>
                  </a:lnTo>
                  <a:cubicBezTo>
                    <a:pt x="1307" y="28764"/>
                    <a:pt x="610" y="29301"/>
                    <a:pt x="382" y="30070"/>
                  </a:cubicBezTo>
                  <a:cubicBezTo>
                    <a:pt x="-64" y="30710"/>
                    <a:pt x="-64" y="31559"/>
                    <a:pt x="382" y="32198"/>
                  </a:cubicBezTo>
                  <a:lnTo>
                    <a:pt x="21129" y="48823"/>
                  </a:lnTo>
                  <a:cubicBezTo>
                    <a:pt x="21776" y="49261"/>
                    <a:pt x="22048" y="50079"/>
                    <a:pt x="21794" y="50818"/>
                  </a:cubicBezTo>
                  <a:lnTo>
                    <a:pt x="14878" y="76485"/>
                  </a:lnTo>
                  <a:cubicBezTo>
                    <a:pt x="14604" y="77264"/>
                    <a:pt x="14874" y="78130"/>
                    <a:pt x="15543" y="78613"/>
                  </a:cubicBezTo>
                  <a:cubicBezTo>
                    <a:pt x="16224" y="79082"/>
                    <a:pt x="17123" y="79082"/>
                    <a:pt x="17804" y="78613"/>
                  </a:cubicBezTo>
                  <a:lnTo>
                    <a:pt x="40014" y="64117"/>
                  </a:lnTo>
                  <a:cubicBezTo>
                    <a:pt x="40664" y="63707"/>
                    <a:pt x="41491" y="63707"/>
                    <a:pt x="42142" y="64117"/>
                  </a:cubicBezTo>
                  <a:lnTo>
                    <a:pt x="64485" y="78613"/>
                  </a:lnTo>
                  <a:cubicBezTo>
                    <a:pt x="65091" y="79155"/>
                    <a:pt x="66006" y="79155"/>
                    <a:pt x="66613" y="78613"/>
                  </a:cubicBezTo>
                  <a:cubicBezTo>
                    <a:pt x="67296" y="78140"/>
                    <a:pt x="67614" y="77292"/>
                    <a:pt x="67411" y="76485"/>
                  </a:cubicBezTo>
                  <a:lnTo>
                    <a:pt x="60495" y="50818"/>
                  </a:lnTo>
                  <a:cubicBezTo>
                    <a:pt x="60072" y="50220"/>
                    <a:pt x="60072" y="49421"/>
                    <a:pt x="60495" y="48823"/>
                  </a:cubicBezTo>
                  <a:lnTo>
                    <a:pt x="81109" y="32198"/>
                  </a:lnTo>
                  <a:cubicBezTo>
                    <a:pt x="81778" y="31715"/>
                    <a:pt x="82048" y="30849"/>
                    <a:pt x="81774" y="30070"/>
                  </a:cubicBezTo>
                  <a:cubicBezTo>
                    <a:pt x="81545" y="29301"/>
                    <a:pt x="80848" y="28764"/>
                    <a:pt x="80045" y="28741"/>
                  </a:cubicBezTo>
                  <a:lnTo>
                    <a:pt x="53446" y="27411"/>
                  </a:lnTo>
                  <a:cubicBezTo>
                    <a:pt x="52643" y="27387"/>
                    <a:pt x="51946" y="26851"/>
                    <a:pt x="51717" y="26081"/>
                  </a:cubicBezTo>
                  <a:lnTo>
                    <a:pt x="43472" y="1344"/>
                  </a:lnTo>
                  <a:close/>
                </a:path>
              </a:pathLst>
            </a:custGeom>
            <a:solidFill>
              <a:schemeClr val="accent2"/>
            </a:solidFill>
            <a:ln w="13267" cap="flat">
              <a:no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IntelOne Text"/>
                <a:sym typeface="Helvetica Neue"/>
              </a:endParaRPr>
            </a:p>
          </p:txBody>
        </p:sp>
        <p:sp>
          <p:nvSpPr>
            <p:cNvPr id="13" name="Freeform: Shape 12">
              <a:extLst>
                <a:ext uri="{FF2B5EF4-FFF2-40B4-BE49-F238E27FC236}">
                  <a16:creationId xmlns:a16="http://schemas.microsoft.com/office/drawing/2014/main" id="{6E01E37D-EA6D-13F0-10E6-CF337F5C82F3}"/>
                </a:ext>
              </a:extLst>
            </p:cNvPr>
            <p:cNvSpPr/>
            <p:nvPr/>
          </p:nvSpPr>
          <p:spPr>
            <a:xfrm>
              <a:off x="308985" y="3798302"/>
              <a:ext cx="79837" cy="78983"/>
            </a:xfrm>
            <a:custGeom>
              <a:avLst/>
              <a:gdLst>
                <a:gd name="connsiteX0" fmla="*/ 43243 w 79837"/>
                <a:gd name="connsiteY0" fmla="*/ 1344 h 78983"/>
                <a:gd name="connsiteX1" fmla="*/ 41514 w 79837"/>
                <a:gd name="connsiteY1" fmla="*/ 14 h 78983"/>
                <a:gd name="connsiteX2" fmla="*/ 39653 w 79837"/>
                <a:gd name="connsiteY2" fmla="*/ 1344 h 78983"/>
                <a:gd name="connsiteX3" fmla="*/ 30210 w 79837"/>
                <a:gd name="connsiteY3" fmla="*/ 26081 h 78983"/>
                <a:gd name="connsiteX4" fmla="*/ 28481 w 79837"/>
                <a:gd name="connsiteY4" fmla="*/ 27411 h 78983"/>
                <a:gd name="connsiteX5" fmla="*/ 1882 w 79837"/>
                <a:gd name="connsiteY5" fmla="*/ 28741 h 78983"/>
                <a:gd name="connsiteX6" fmla="*/ 153 w 79837"/>
                <a:gd name="connsiteY6" fmla="*/ 30070 h 78983"/>
                <a:gd name="connsiteX7" fmla="*/ 818 w 79837"/>
                <a:gd name="connsiteY7" fmla="*/ 32198 h 78983"/>
                <a:gd name="connsiteX8" fmla="*/ 21565 w 79837"/>
                <a:gd name="connsiteY8" fmla="*/ 48823 h 78983"/>
                <a:gd name="connsiteX9" fmla="*/ 21565 w 79837"/>
                <a:gd name="connsiteY9" fmla="*/ 50818 h 78983"/>
                <a:gd name="connsiteX10" fmla="*/ 14650 w 79837"/>
                <a:gd name="connsiteY10" fmla="*/ 76485 h 78983"/>
                <a:gd name="connsiteX11" fmla="*/ 14650 w 79837"/>
                <a:gd name="connsiteY11" fmla="*/ 78613 h 78983"/>
                <a:gd name="connsiteX12" fmla="*/ 16911 w 79837"/>
                <a:gd name="connsiteY12" fmla="*/ 78613 h 78983"/>
                <a:gd name="connsiteX13" fmla="*/ 39121 w 79837"/>
                <a:gd name="connsiteY13" fmla="*/ 64117 h 78983"/>
                <a:gd name="connsiteX14" fmla="*/ 41382 w 79837"/>
                <a:gd name="connsiteY14" fmla="*/ 64117 h 78983"/>
                <a:gd name="connsiteX15" fmla="*/ 63592 w 79837"/>
                <a:gd name="connsiteY15" fmla="*/ 78613 h 78983"/>
                <a:gd name="connsiteX16" fmla="*/ 65852 w 79837"/>
                <a:gd name="connsiteY16" fmla="*/ 78613 h 78983"/>
                <a:gd name="connsiteX17" fmla="*/ 65852 w 79837"/>
                <a:gd name="connsiteY17" fmla="*/ 76485 h 78983"/>
                <a:gd name="connsiteX18" fmla="*/ 58937 w 79837"/>
                <a:gd name="connsiteY18" fmla="*/ 50818 h 78983"/>
                <a:gd name="connsiteX19" fmla="*/ 58937 w 79837"/>
                <a:gd name="connsiteY19" fmla="*/ 48823 h 78983"/>
                <a:gd name="connsiteX20" fmla="*/ 79551 w 79837"/>
                <a:gd name="connsiteY20" fmla="*/ 32198 h 78983"/>
                <a:gd name="connsiteX21" fmla="*/ 79551 w 79837"/>
                <a:gd name="connsiteY21" fmla="*/ 30070 h 78983"/>
                <a:gd name="connsiteX22" fmla="*/ 77822 w 79837"/>
                <a:gd name="connsiteY22" fmla="*/ 28741 h 78983"/>
                <a:gd name="connsiteX23" fmla="*/ 51223 w 79837"/>
                <a:gd name="connsiteY23" fmla="*/ 27411 h 78983"/>
                <a:gd name="connsiteX24" fmla="*/ 49494 w 79837"/>
                <a:gd name="connsiteY24" fmla="*/ 26081 h 78983"/>
                <a:gd name="connsiteX25" fmla="*/ 43243 w 79837"/>
                <a:gd name="connsiteY25" fmla="*/ 1344 h 7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837" h="78983">
                  <a:moveTo>
                    <a:pt x="43243" y="1344"/>
                  </a:moveTo>
                  <a:cubicBezTo>
                    <a:pt x="43015" y="574"/>
                    <a:pt x="42318" y="38"/>
                    <a:pt x="41514" y="14"/>
                  </a:cubicBezTo>
                  <a:cubicBezTo>
                    <a:pt x="40662" y="-22"/>
                    <a:pt x="39896" y="526"/>
                    <a:pt x="39653" y="1344"/>
                  </a:cubicBezTo>
                  <a:lnTo>
                    <a:pt x="30210" y="26081"/>
                  </a:lnTo>
                  <a:cubicBezTo>
                    <a:pt x="29981" y="26851"/>
                    <a:pt x="29284" y="27387"/>
                    <a:pt x="28481" y="27411"/>
                  </a:cubicBezTo>
                  <a:lnTo>
                    <a:pt x="1882" y="28741"/>
                  </a:lnTo>
                  <a:cubicBezTo>
                    <a:pt x="1079" y="28764"/>
                    <a:pt x="382" y="29301"/>
                    <a:pt x="153" y="30070"/>
                  </a:cubicBezTo>
                  <a:cubicBezTo>
                    <a:pt x="-121" y="30849"/>
                    <a:pt x="149" y="31715"/>
                    <a:pt x="818" y="32198"/>
                  </a:cubicBezTo>
                  <a:lnTo>
                    <a:pt x="21565" y="48823"/>
                  </a:lnTo>
                  <a:cubicBezTo>
                    <a:pt x="21951" y="49431"/>
                    <a:pt x="21951" y="50209"/>
                    <a:pt x="21565" y="50818"/>
                  </a:cubicBezTo>
                  <a:lnTo>
                    <a:pt x="14650" y="76485"/>
                  </a:lnTo>
                  <a:cubicBezTo>
                    <a:pt x="14269" y="77144"/>
                    <a:pt x="14269" y="77955"/>
                    <a:pt x="14650" y="78613"/>
                  </a:cubicBezTo>
                  <a:cubicBezTo>
                    <a:pt x="15331" y="79082"/>
                    <a:pt x="16230" y="79082"/>
                    <a:pt x="16911" y="78613"/>
                  </a:cubicBezTo>
                  <a:lnTo>
                    <a:pt x="39121" y="64117"/>
                  </a:lnTo>
                  <a:cubicBezTo>
                    <a:pt x="39820" y="63713"/>
                    <a:pt x="40682" y="63713"/>
                    <a:pt x="41382" y="64117"/>
                  </a:cubicBezTo>
                  <a:lnTo>
                    <a:pt x="63592" y="78613"/>
                  </a:lnTo>
                  <a:cubicBezTo>
                    <a:pt x="64259" y="79123"/>
                    <a:pt x="65185" y="79123"/>
                    <a:pt x="65852" y="78613"/>
                  </a:cubicBezTo>
                  <a:cubicBezTo>
                    <a:pt x="66298" y="77974"/>
                    <a:pt x="66298" y="77125"/>
                    <a:pt x="65852" y="76485"/>
                  </a:cubicBezTo>
                  <a:lnTo>
                    <a:pt x="58937" y="50818"/>
                  </a:lnTo>
                  <a:cubicBezTo>
                    <a:pt x="58514" y="50220"/>
                    <a:pt x="58514" y="49421"/>
                    <a:pt x="58937" y="48823"/>
                  </a:cubicBezTo>
                  <a:lnTo>
                    <a:pt x="79551" y="32198"/>
                  </a:lnTo>
                  <a:cubicBezTo>
                    <a:pt x="79996" y="31559"/>
                    <a:pt x="79996" y="30710"/>
                    <a:pt x="79551" y="30070"/>
                  </a:cubicBezTo>
                  <a:cubicBezTo>
                    <a:pt x="79362" y="29274"/>
                    <a:pt x="78640" y="28718"/>
                    <a:pt x="77822" y="28741"/>
                  </a:cubicBezTo>
                  <a:lnTo>
                    <a:pt x="51223" y="27411"/>
                  </a:lnTo>
                  <a:cubicBezTo>
                    <a:pt x="50434" y="27349"/>
                    <a:pt x="49756" y="26828"/>
                    <a:pt x="49494" y="26081"/>
                  </a:cubicBezTo>
                  <a:lnTo>
                    <a:pt x="43243" y="1344"/>
                  </a:lnTo>
                  <a:close/>
                </a:path>
              </a:pathLst>
            </a:custGeom>
            <a:solidFill>
              <a:schemeClr val="accent2"/>
            </a:solidFill>
            <a:ln w="13267" cap="flat">
              <a:no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IntelOne Text"/>
                <a:sym typeface="Helvetica Neue"/>
              </a:endParaRPr>
            </a:p>
          </p:txBody>
        </p:sp>
        <p:sp>
          <p:nvSpPr>
            <p:cNvPr id="14" name="Freeform: Shape 13">
              <a:extLst>
                <a:ext uri="{FF2B5EF4-FFF2-40B4-BE49-F238E27FC236}">
                  <a16:creationId xmlns:a16="http://schemas.microsoft.com/office/drawing/2014/main" id="{E03073F3-1880-B334-17C3-F37EAC0647C6}"/>
                </a:ext>
              </a:extLst>
            </p:cNvPr>
            <p:cNvSpPr/>
            <p:nvPr/>
          </p:nvSpPr>
          <p:spPr>
            <a:xfrm>
              <a:off x="460037" y="4148344"/>
              <a:ext cx="122490" cy="31255"/>
            </a:xfrm>
            <a:custGeom>
              <a:avLst/>
              <a:gdLst>
                <a:gd name="connsiteX0" fmla="*/ 120676 w 122490"/>
                <a:gd name="connsiteY0" fmla="*/ 2273 h 31255"/>
                <a:gd name="connsiteX1" fmla="*/ 117750 w 122490"/>
                <a:gd name="connsiteY1" fmla="*/ 1076 h 31255"/>
                <a:gd name="connsiteX2" fmla="*/ 3774 w 122490"/>
                <a:gd name="connsiteY2" fmla="*/ 12 h 31255"/>
                <a:gd name="connsiteX3" fmla="*/ 3774 w 122490"/>
                <a:gd name="connsiteY3" fmla="*/ 12 h 31255"/>
                <a:gd name="connsiteX4" fmla="*/ 848 w 122490"/>
                <a:gd name="connsiteY4" fmla="*/ 1209 h 31255"/>
                <a:gd name="connsiteX5" fmla="*/ 183 w 122490"/>
                <a:gd name="connsiteY5" fmla="*/ 2140 h 31255"/>
                <a:gd name="connsiteX6" fmla="*/ 183 w 122490"/>
                <a:gd name="connsiteY6" fmla="*/ 4135 h 31255"/>
                <a:gd name="connsiteX7" fmla="*/ 183 w 122490"/>
                <a:gd name="connsiteY7" fmla="*/ 26079 h 31255"/>
                <a:gd name="connsiteX8" fmla="*/ 4439 w 122490"/>
                <a:gd name="connsiteY8" fmla="*/ 30335 h 31255"/>
                <a:gd name="connsiteX9" fmla="*/ 118282 w 122490"/>
                <a:gd name="connsiteY9" fmla="*/ 31266 h 31255"/>
                <a:gd name="connsiteX10" fmla="*/ 122535 w 122490"/>
                <a:gd name="connsiteY10" fmla="*/ 27279 h 31255"/>
                <a:gd name="connsiteX11" fmla="*/ 122538 w 122490"/>
                <a:gd name="connsiteY11" fmla="*/ 27143 h 31255"/>
                <a:gd name="connsiteX12" fmla="*/ 122538 w 122490"/>
                <a:gd name="connsiteY12" fmla="*/ 5199 h 31255"/>
                <a:gd name="connsiteX13" fmla="*/ 121341 w 122490"/>
                <a:gd name="connsiteY13" fmla="*/ 2273 h 3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490" h="31255">
                  <a:moveTo>
                    <a:pt x="120676" y="2273"/>
                  </a:moveTo>
                  <a:cubicBezTo>
                    <a:pt x="119916" y="1474"/>
                    <a:pt x="118851" y="1039"/>
                    <a:pt x="117750" y="1076"/>
                  </a:cubicBezTo>
                  <a:lnTo>
                    <a:pt x="3774" y="12"/>
                  </a:lnTo>
                  <a:lnTo>
                    <a:pt x="3774" y="12"/>
                  </a:lnTo>
                  <a:cubicBezTo>
                    <a:pt x="2678" y="7"/>
                    <a:pt x="1626" y="438"/>
                    <a:pt x="848" y="1209"/>
                  </a:cubicBezTo>
                  <a:lnTo>
                    <a:pt x="183" y="2140"/>
                  </a:lnTo>
                  <a:cubicBezTo>
                    <a:pt x="2" y="2793"/>
                    <a:pt x="2" y="3482"/>
                    <a:pt x="183" y="4135"/>
                  </a:cubicBezTo>
                  <a:lnTo>
                    <a:pt x="183" y="26079"/>
                  </a:lnTo>
                  <a:cubicBezTo>
                    <a:pt x="183" y="28429"/>
                    <a:pt x="2089" y="30335"/>
                    <a:pt x="4439" y="30335"/>
                  </a:cubicBezTo>
                  <a:lnTo>
                    <a:pt x="118282" y="31266"/>
                  </a:lnTo>
                  <a:cubicBezTo>
                    <a:pt x="120557" y="31339"/>
                    <a:pt x="122462" y="29554"/>
                    <a:pt x="122535" y="27279"/>
                  </a:cubicBezTo>
                  <a:cubicBezTo>
                    <a:pt x="122536" y="27233"/>
                    <a:pt x="122538" y="27188"/>
                    <a:pt x="122538" y="27143"/>
                  </a:cubicBezTo>
                  <a:lnTo>
                    <a:pt x="122538" y="5199"/>
                  </a:lnTo>
                  <a:cubicBezTo>
                    <a:pt x="122543" y="4103"/>
                    <a:pt x="122112" y="3051"/>
                    <a:pt x="121341" y="2273"/>
                  </a:cubicBezTo>
                  <a:close/>
                </a:path>
              </a:pathLst>
            </a:custGeom>
            <a:solidFill>
              <a:schemeClr val="accent1"/>
            </a:solidFill>
            <a:ln w="13267" cap="flat">
              <a:no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IntelOne Text"/>
                <a:sym typeface="Helvetica Neue"/>
              </a:endParaRPr>
            </a:p>
          </p:txBody>
        </p:sp>
        <p:sp>
          <p:nvSpPr>
            <p:cNvPr id="15" name="Freeform: Shape 14">
              <a:extLst>
                <a:ext uri="{FF2B5EF4-FFF2-40B4-BE49-F238E27FC236}">
                  <a16:creationId xmlns:a16="http://schemas.microsoft.com/office/drawing/2014/main" id="{98E5D4D1-A72D-2AD3-072F-7868B33C906C}"/>
                </a:ext>
              </a:extLst>
            </p:cNvPr>
            <p:cNvSpPr/>
            <p:nvPr/>
          </p:nvSpPr>
          <p:spPr>
            <a:xfrm>
              <a:off x="482837" y="3880228"/>
              <a:ext cx="148923" cy="256545"/>
            </a:xfrm>
            <a:custGeom>
              <a:avLst/>
              <a:gdLst>
                <a:gd name="connsiteX0" fmla="*/ 144956 w 148923"/>
                <a:gd name="connsiteY0" fmla="*/ 13312 h 256545"/>
                <a:gd name="connsiteX1" fmla="*/ 128996 w 148923"/>
                <a:gd name="connsiteY1" fmla="*/ 12 h 256545"/>
                <a:gd name="connsiteX2" fmla="*/ 111175 w 148923"/>
                <a:gd name="connsiteY2" fmla="*/ 36718 h 256545"/>
                <a:gd name="connsiteX3" fmla="*/ 111175 w 148923"/>
                <a:gd name="connsiteY3" fmla="*/ 98960 h 256545"/>
                <a:gd name="connsiteX4" fmla="*/ 99605 w 148923"/>
                <a:gd name="connsiteY4" fmla="*/ 132208 h 256545"/>
                <a:gd name="connsiteX5" fmla="*/ 95216 w 148923"/>
                <a:gd name="connsiteY5" fmla="*/ 137528 h 256545"/>
                <a:gd name="connsiteX6" fmla="*/ 61036 w 148923"/>
                <a:gd name="connsiteY6" fmla="*/ 172107 h 256545"/>
                <a:gd name="connsiteX7" fmla="*/ 52791 w 148923"/>
                <a:gd name="connsiteY7" fmla="*/ 172107 h 256545"/>
                <a:gd name="connsiteX8" fmla="*/ 52791 w 148923"/>
                <a:gd name="connsiteY8" fmla="*/ 163861 h 256545"/>
                <a:gd name="connsiteX9" fmla="*/ 86039 w 148923"/>
                <a:gd name="connsiteY9" fmla="*/ 130213 h 256545"/>
                <a:gd name="connsiteX10" fmla="*/ 84576 w 148923"/>
                <a:gd name="connsiteY10" fmla="*/ 112259 h 256545"/>
                <a:gd name="connsiteX11" fmla="*/ 65768 w 148923"/>
                <a:gd name="connsiteY11" fmla="*/ 112182 h 256545"/>
                <a:gd name="connsiteX12" fmla="*/ 65691 w 148923"/>
                <a:gd name="connsiteY12" fmla="*/ 112259 h 256545"/>
                <a:gd name="connsiteX13" fmla="*/ 23399 w 148923"/>
                <a:gd name="connsiteY13" fmla="*/ 152157 h 256545"/>
                <a:gd name="connsiteX14" fmla="*/ 11828 w 148923"/>
                <a:gd name="connsiteY14" fmla="*/ 162132 h 256545"/>
                <a:gd name="connsiteX15" fmla="*/ 391 w 148923"/>
                <a:gd name="connsiteY15" fmla="*/ 197774 h 256545"/>
                <a:gd name="connsiteX16" fmla="*/ 391 w 148923"/>
                <a:gd name="connsiteY16" fmla="*/ 256558 h 256545"/>
                <a:gd name="connsiteX17" fmla="*/ 69149 w 148923"/>
                <a:gd name="connsiteY17" fmla="*/ 256558 h 256545"/>
                <a:gd name="connsiteX18" fmla="*/ 69149 w 148923"/>
                <a:gd name="connsiteY18" fmla="*/ 241396 h 256545"/>
                <a:gd name="connsiteX19" fmla="*/ 71277 w 148923"/>
                <a:gd name="connsiteY19" fmla="*/ 237274 h 256545"/>
                <a:gd name="connsiteX20" fmla="*/ 136843 w 148923"/>
                <a:gd name="connsiteY20" fmla="*/ 172107 h 256545"/>
                <a:gd name="connsiteX21" fmla="*/ 148946 w 148923"/>
                <a:gd name="connsiteY21" fmla="*/ 142050 h 256545"/>
                <a:gd name="connsiteX22" fmla="*/ 144956 w 148923"/>
                <a:gd name="connsiteY22" fmla="*/ 13711 h 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8923" h="256545">
                  <a:moveTo>
                    <a:pt x="144956" y="13312"/>
                  </a:moveTo>
                  <a:cubicBezTo>
                    <a:pt x="143543" y="5607"/>
                    <a:pt x="136828" y="12"/>
                    <a:pt x="128996" y="12"/>
                  </a:cubicBezTo>
                  <a:cubicBezTo>
                    <a:pt x="117825" y="278"/>
                    <a:pt x="111175" y="13976"/>
                    <a:pt x="111175" y="36718"/>
                  </a:cubicBezTo>
                  <a:lnTo>
                    <a:pt x="111175" y="98960"/>
                  </a:lnTo>
                  <a:cubicBezTo>
                    <a:pt x="111513" y="111084"/>
                    <a:pt x="107397" y="122913"/>
                    <a:pt x="99605" y="132208"/>
                  </a:cubicBezTo>
                  <a:lnTo>
                    <a:pt x="95216" y="137528"/>
                  </a:lnTo>
                  <a:cubicBezTo>
                    <a:pt x="95216" y="137528"/>
                    <a:pt x="64627" y="168117"/>
                    <a:pt x="61036" y="172107"/>
                  </a:cubicBezTo>
                  <a:cubicBezTo>
                    <a:pt x="58754" y="174372"/>
                    <a:pt x="55073" y="174372"/>
                    <a:pt x="52791" y="172107"/>
                  </a:cubicBezTo>
                  <a:cubicBezTo>
                    <a:pt x="50526" y="169825"/>
                    <a:pt x="50526" y="166143"/>
                    <a:pt x="52791" y="163861"/>
                  </a:cubicBezTo>
                  <a:cubicBezTo>
                    <a:pt x="56382" y="160270"/>
                    <a:pt x="78592" y="138725"/>
                    <a:pt x="86039" y="130213"/>
                  </a:cubicBezTo>
                  <a:cubicBezTo>
                    <a:pt x="90296" y="124759"/>
                    <a:pt x="89659" y="116952"/>
                    <a:pt x="84576" y="112259"/>
                  </a:cubicBezTo>
                  <a:cubicBezTo>
                    <a:pt x="79404" y="107044"/>
                    <a:pt x="70983" y="107010"/>
                    <a:pt x="65768" y="112182"/>
                  </a:cubicBezTo>
                  <a:cubicBezTo>
                    <a:pt x="65743" y="112208"/>
                    <a:pt x="65716" y="112233"/>
                    <a:pt x="65691" y="112259"/>
                  </a:cubicBezTo>
                  <a:cubicBezTo>
                    <a:pt x="52718" y="126702"/>
                    <a:pt x="38572" y="140046"/>
                    <a:pt x="23399" y="152157"/>
                  </a:cubicBezTo>
                  <a:cubicBezTo>
                    <a:pt x="18877" y="155881"/>
                    <a:pt x="15020" y="159206"/>
                    <a:pt x="11828" y="162132"/>
                  </a:cubicBezTo>
                  <a:cubicBezTo>
                    <a:pt x="2951" y="171748"/>
                    <a:pt x="-1233" y="184789"/>
                    <a:pt x="391" y="197774"/>
                  </a:cubicBezTo>
                  <a:lnTo>
                    <a:pt x="391" y="256558"/>
                  </a:lnTo>
                  <a:lnTo>
                    <a:pt x="69149" y="256558"/>
                  </a:lnTo>
                  <a:lnTo>
                    <a:pt x="69149" y="241396"/>
                  </a:lnTo>
                  <a:cubicBezTo>
                    <a:pt x="69259" y="239787"/>
                    <a:pt x="70029" y="238296"/>
                    <a:pt x="71277" y="237274"/>
                  </a:cubicBezTo>
                  <a:lnTo>
                    <a:pt x="136843" y="172107"/>
                  </a:lnTo>
                  <a:cubicBezTo>
                    <a:pt x="144946" y="164250"/>
                    <a:pt x="149345" y="153330"/>
                    <a:pt x="148946" y="142050"/>
                  </a:cubicBezTo>
                  <a:lnTo>
                    <a:pt x="144956" y="13711"/>
                  </a:lnTo>
                  <a:close/>
                </a:path>
              </a:pathLst>
            </a:custGeom>
            <a:solidFill>
              <a:schemeClr val="accent1"/>
            </a:solidFill>
            <a:ln w="13267" cap="flat">
              <a:no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IntelOne Text"/>
                <a:sym typeface="Helvetica Neue"/>
              </a:endParaRPr>
            </a:p>
          </p:txBody>
        </p:sp>
        <p:sp>
          <p:nvSpPr>
            <p:cNvPr id="16" name="Freeform: Shape 15">
              <a:extLst>
                <a:ext uri="{FF2B5EF4-FFF2-40B4-BE49-F238E27FC236}">
                  <a16:creationId xmlns:a16="http://schemas.microsoft.com/office/drawing/2014/main" id="{05C33760-174B-EBA1-885E-F038C4586FB8}"/>
                </a:ext>
              </a:extLst>
            </p:cNvPr>
            <p:cNvSpPr/>
            <p:nvPr/>
          </p:nvSpPr>
          <p:spPr>
            <a:xfrm>
              <a:off x="467956" y="4156823"/>
              <a:ext cx="13624" cy="13587"/>
            </a:xfrm>
            <a:custGeom>
              <a:avLst/>
              <a:gdLst>
                <a:gd name="connsiteX0" fmla="*/ 9421 w 13624"/>
                <a:gd name="connsiteY0" fmla="*/ 444 h 13587"/>
                <a:gd name="connsiteX1" fmla="*/ 13179 w 13624"/>
                <a:gd name="connsiteY1" fmla="*/ 9270 h 13587"/>
                <a:gd name="connsiteX2" fmla="*/ 13145 w 13624"/>
                <a:gd name="connsiteY2" fmla="*/ 9355 h 13587"/>
                <a:gd name="connsiteX3" fmla="*/ 4540 w 13624"/>
                <a:gd name="connsiteY3" fmla="*/ 13148 h 13587"/>
                <a:gd name="connsiteX4" fmla="*/ 4367 w 13624"/>
                <a:gd name="connsiteY4" fmla="*/ 13079 h 13587"/>
                <a:gd name="connsiteX5" fmla="*/ 510 w 13624"/>
                <a:gd name="connsiteY5" fmla="*/ 4301 h 13587"/>
                <a:gd name="connsiteX6" fmla="*/ 9421 w 13624"/>
                <a:gd name="connsiteY6" fmla="*/ 444 h 1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4" h="13587">
                  <a:moveTo>
                    <a:pt x="9421" y="444"/>
                  </a:moveTo>
                  <a:cubicBezTo>
                    <a:pt x="12896" y="1843"/>
                    <a:pt x="14578" y="5795"/>
                    <a:pt x="13179" y="9270"/>
                  </a:cubicBezTo>
                  <a:cubicBezTo>
                    <a:pt x="13169" y="9298"/>
                    <a:pt x="13157" y="9327"/>
                    <a:pt x="13145" y="9355"/>
                  </a:cubicBezTo>
                  <a:cubicBezTo>
                    <a:pt x="11816" y="12778"/>
                    <a:pt x="7963" y="14476"/>
                    <a:pt x="4540" y="13148"/>
                  </a:cubicBezTo>
                  <a:cubicBezTo>
                    <a:pt x="4481" y="13126"/>
                    <a:pt x="4424" y="13103"/>
                    <a:pt x="4367" y="13079"/>
                  </a:cubicBezTo>
                  <a:cubicBezTo>
                    <a:pt x="880" y="11718"/>
                    <a:pt x="-846" y="7789"/>
                    <a:pt x="510" y="4301"/>
                  </a:cubicBezTo>
                  <a:cubicBezTo>
                    <a:pt x="1980" y="848"/>
                    <a:pt x="5898" y="-847"/>
                    <a:pt x="9421" y="444"/>
                  </a:cubicBezTo>
                  <a:close/>
                </a:path>
              </a:pathLst>
            </a:custGeom>
            <a:solidFill>
              <a:schemeClr val="accent2"/>
            </a:solidFill>
            <a:ln w="13267" cap="flat">
              <a:no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IntelOne Text"/>
                <a:sym typeface="Helvetica Neue"/>
              </a:endParaRPr>
            </a:p>
          </p:txBody>
        </p:sp>
        <p:sp>
          <p:nvSpPr>
            <p:cNvPr id="17" name="Freeform: Shape 16">
              <a:extLst>
                <a:ext uri="{FF2B5EF4-FFF2-40B4-BE49-F238E27FC236}">
                  <a16:creationId xmlns:a16="http://schemas.microsoft.com/office/drawing/2014/main" id="{74E540E7-0A16-944C-F3D5-B1B6065198EE}"/>
                </a:ext>
              </a:extLst>
            </p:cNvPr>
            <p:cNvSpPr/>
            <p:nvPr/>
          </p:nvSpPr>
          <p:spPr>
            <a:xfrm>
              <a:off x="305625" y="4148343"/>
              <a:ext cx="122498" cy="31256"/>
            </a:xfrm>
            <a:custGeom>
              <a:avLst/>
              <a:gdLst>
                <a:gd name="connsiteX0" fmla="*/ 1917 w 122498"/>
                <a:gd name="connsiteY0" fmla="*/ 2274 h 31256"/>
                <a:gd name="connsiteX1" fmla="*/ 4843 w 122498"/>
                <a:gd name="connsiteY1" fmla="*/ 1077 h 31256"/>
                <a:gd name="connsiteX2" fmla="*/ 118686 w 122498"/>
                <a:gd name="connsiteY2" fmla="*/ 13 h 31256"/>
                <a:gd name="connsiteX3" fmla="*/ 118686 w 122498"/>
                <a:gd name="connsiteY3" fmla="*/ 13 h 31256"/>
                <a:gd name="connsiteX4" fmla="*/ 121745 w 122498"/>
                <a:gd name="connsiteY4" fmla="*/ 1210 h 31256"/>
                <a:gd name="connsiteX5" fmla="*/ 122410 w 122498"/>
                <a:gd name="connsiteY5" fmla="*/ 2141 h 31256"/>
                <a:gd name="connsiteX6" fmla="*/ 122410 w 122498"/>
                <a:gd name="connsiteY6" fmla="*/ 4136 h 31256"/>
                <a:gd name="connsiteX7" fmla="*/ 122410 w 122498"/>
                <a:gd name="connsiteY7" fmla="*/ 26080 h 31256"/>
                <a:gd name="connsiteX8" fmla="*/ 118154 w 122498"/>
                <a:gd name="connsiteY8" fmla="*/ 30336 h 31256"/>
                <a:gd name="connsiteX9" fmla="*/ 4311 w 122498"/>
                <a:gd name="connsiteY9" fmla="*/ 31267 h 31256"/>
                <a:gd name="connsiteX10" fmla="*/ 58 w 122498"/>
                <a:gd name="connsiteY10" fmla="*/ 27280 h 31256"/>
                <a:gd name="connsiteX11" fmla="*/ 55 w 122498"/>
                <a:gd name="connsiteY11" fmla="*/ 27144 h 31256"/>
                <a:gd name="connsiteX12" fmla="*/ 55 w 122498"/>
                <a:gd name="connsiteY12" fmla="*/ 5200 h 31256"/>
                <a:gd name="connsiteX13" fmla="*/ 1252 w 122498"/>
                <a:gd name="connsiteY13" fmla="*/ 2274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498" h="31256">
                  <a:moveTo>
                    <a:pt x="1917" y="2274"/>
                  </a:moveTo>
                  <a:cubicBezTo>
                    <a:pt x="2695" y="1503"/>
                    <a:pt x="3747" y="1072"/>
                    <a:pt x="4843" y="1077"/>
                  </a:cubicBezTo>
                  <a:lnTo>
                    <a:pt x="118686" y="13"/>
                  </a:lnTo>
                  <a:lnTo>
                    <a:pt x="118686" y="13"/>
                  </a:lnTo>
                  <a:cubicBezTo>
                    <a:pt x="119825" y="-13"/>
                    <a:pt x="120927" y="418"/>
                    <a:pt x="121745" y="1210"/>
                  </a:cubicBezTo>
                  <a:lnTo>
                    <a:pt x="122410" y="2141"/>
                  </a:lnTo>
                  <a:cubicBezTo>
                    <a:pt x="122591" y="2794"/>
                    <a:pt x="122591" y="3483"/>
                    <a:pt x="122410" y="4136"/>
                  </a:cubicBezTo>
                  <a:lnTo>
                    <a:pt x="122410" y="26080"/>
                  </a:lnTo>
                  <a:cubicBezTo>
                    <a:pt x="122410" y="28430"/>
                    <a:pt x="120504" y="30336"/>
                    <a:pt x="118154" y="30336"/>
                  </a:cubicBezTo>
                  <a:lnTo>
                    <a:pt x="4311" y="31267"/>
                  </a:lnTo>
                  <a:cubicBezTo>
                    <a:pt x="2036" y="31340"/>
                    <a:pt x="131" y="29555"/>
                    <a:pt x="58" y="27280"/>
                  </a:cubicBezTo>
                  <a:cubicBezTo>
                    <a:pt x="55" y="27235"/>
                    <a:pt x="55" y="27189"/>
                    <a:pt x="55" y="27144"/>
                  </a:cubicBezTo>
                  <a:lnTo>
                    <a:pt x="55" y="5200"/>
                  </a:lnTo>
                  <a:cubicBezTo>
                    <a:pt x="-19" y="4092"/>
                    <a:pt x="423" y="3012"/>
                    <a:pt x="1252" y="2274"/>
                  </a:cubicBezTo>
                  <a:close/>
                </a:path>
              </a:pathLst>
            </a:custGeom>
            <a:solidFill>
              <a:schemeClr val="accent1"/>
            </a:solidFill>
            <a:ln w="13267" cap="flat">
              <a:no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IntelOne Text"/>
                <a:sym typeface="Helvetica Neue"/>
              </a:endParaRPr>
            </a:p>
          </p:txBody>
        </p:sp>
        <p:sp>
          <p:nvSpPr>
            <p:cNvPr id="18" name="Freeform: Shape 17">
              <a:extLst>
                <a:ext uri="{FF2B5EF4-FFF2-40B4-BE49-F238E27FC236}">
                  <a16:creationId xmlns:a16="http://schemas.microsoft.com/office/drawing/2014/main" id="{3F9FC4D3-927E-13D2-B1D3-6DE05ED45BA4}"/>
                </a:ext>
              </a:extLst>
            </p:cNvPr>
            <p:cNvSpPr/>
            <p:nvPr/>
          </p:nvSpPr>
          <p:spPr>
            <a:xfrm>
              <a:off x="257403" y="3880361"/>
              <a:ext cx="147921" cy="257077"/>
            </a:xfrm>
            <a:custGeom>
              <a:avLst/>
              <a:gdLst>
                <a:gd name="connsiteX0" fmla="*/ 4124 w 147921"/>
                <a:gd name="connsiteY0" fmla="*/ 13179 h 257077"/>
                <a:gd name="connsiteX1" fmla="*/ 134 w 147921"/>
                <a:gd name="connsiteY1" fmla="*/ 141651 h 257077"/>
                <a:gd name="connsiteX2" fmla="*/ 11572 w 147921"/>
                <a:gd name="connsiteY2" fmla="*/ 171974 h 257077"/>
                <a:gd name="connsiteX3" fmla="*/ 77138 w 147921"/>
                <a:gd name="connsiteY3" fmla="*/ 237540 h 257077"/>
                <a:gd name="connsiteX4" fmla="*/ 78867 w 147921"/>
                <a:gd name="connsiteY4" fmla="*/ 241662 h 257077"/>
                <a:gd name="connsiteX5" fmla="*/ 78867 w 147921"/>
                <a:gd name="connsiteY5" fmla="*/ 257090 h 257077"/>
                <a:gd name="connsiteX6" fmla="*/ 147625 w 147921"/>
                <a:gd name="connsiteY6" fmla="*/ 257090 h 257077"/>
                <a:gd name="connsiteX7" fmla="*/ 147625 w 147921"/>
                <a:gd name="connsiteY7" fmla="*/ 197774 h 257077"/>
                <a:gd name="connsiteX8" fmla="*/ 136187 w 147921"/>
                <a:gd name="connsiteY8" fmla="*/ 162132 h 257077"/>
                <a:gd name="connsiteX9" fmla="*/ 124617 w 147921"/>
                <a:gd name="connsiteY9" fmla="*/ 152157 h 257077"/>
                <a:gd name="connsiteX10" fmla="*/ 82325 w 147921"/>
                <a:gd name="connsiteY10" fmla="*/ 112259 h 257077"/>
                <a:gd name="connsiteX11" fmla="*/ 63517 w 147921"/>
                <a:gd name="connsiteY11" fmla="*/ 112182 h 257077"/>
                <a:gd name="connsiteX12" fmla="*/ 63439 w 147921"/>
                <a:gd name="connsiteY12" fmla="*/ 112259 h 257077"/>
                <a:gd name="connsiteX13" fmla="*/ 62375 w 147921"/>
                <a:gd name="connsiteY13" fmla="*/ 129681 h 257077"/>
                <a:gd name="connsiteX14" fmla="*/ 95624 w 147921"/>
                <a:gd name="connsiteY14" fmla="*/ 163329 h 257077"/>
                <a:gd name="connsiteX15" fmla="*/ 95624 w 147921"/>
                <a:gd name="connsiteY15" fmla="*/ 171575 h 257077"/>
                <a:gd name="connsiteX16" fmla="*/ 87378 w 147921"/>
                <a:gd name="connsiteY16" fmla="*/ 171575 h 257077"/>
                <a:gd name="connsiteX17" fmla="*/ 53199 w 147921"/>
                <a:gd name="connsiteY17" fmla="*/ 136863 h 257077"/>
                <a:gd name="connsiteX18" fmla="*/ 48677 w 147921"/>
                <a:gd name="connsiteY18" fmla="*/ 131543 h 257077"/>
                <a:gd name="connsiteX19" fmla="*/ 36841 w 147921"/>
                <a:gd name="connsiteY19" fmla="*/ 98960 h 257077"/>
                <a:gd name="connsiteX20" fmla="*/ 36841 w 147921"/>
                <a:gd name="connsiteY20" fmla="*/ 36718 h 257077"/>
                <a:gd name="connsiteX21" fmla="*/ 19152 w 147921"/>
                <a:gd name="connsiteY21" fmla="*/ 12 h 257077"/>
                <a:gd name="connsiteX22" fmla="*/ 3193 w 147921"/>
                <a:gd name="connsiteY22" fmla="*/ 13312 h 25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7921" h="257077">
                  <a:moveTo>
                    <a:pt x="4124" y="13179"/>
                  </a:moveTo>
                  <a:lnTo>
                    <a:pt x="134" y="141651"/>
                  </a:lnTo>
                  <a:cubicBezTo>
                    <a:pt x="-619" y="152937"/>
                    <a:pt x="3552" y="163996"/>
                    <a:pt x="11572" y="171974"/>
                  </a:cubicBezTo>
                  <a:lnTo>
                    <a:pt x="77138" y="237540"/>
                  </a:lnTo>
                  <a:cubicBezTo>
                    <a:pt x="78238" y="238632"/>
                    <a:pt x="78859" y="240113"/>
                    <a:pt x="78867" y="241662"/>
                  </a:cubicBezTo>
                  <a:lnTo>
                    <a:pt x="78867" y="257090"/>
                  </a:lnTo>
                  <a:lnTo>
                    <a:pt x="147625" y="257090"/>
                  </a:lnTo>
                  <a:lnTo>
                    <a:pt x="147625" y="197774"/>
                  </a:lnTo>
                  <a:cubicBezTo>
                    <a:pt x="149249" y="184789"/>
                    <a:pt x="145065" y="171748"/>
                    <a:pt x="136187" y="162132"/>
                  </a:cubicBezTo>
                  <a:cubicBezTo>
                    <a:pt x="132995" y="159206"/>
                    <a:pt x="129139" y="155881"/>
                    <a:pt x="124617" y="152157"/>
                  </a:cubicBezTo>
                  <a:cubicBezTo>
                    <a:pt x="109444" y="140046"/>
                    <a:pt x="95298" y="126702"/>
                    <a:pt x="82325" y="112259"/>
                  </a:cubicBezTo>
                  <a:cubicBezTo>
                    <a:pt x="77152" y="107044"/>
                    <a:pt x="68731" y="107010"/>
                    <a:pt x="63517" y="112182"/>
                  </a:cubicBezTo>
                  <a:cubicBezTo>
                    <a:pt x="63491" y="112208"/>
                    <a:pt x="63465" y="112233"/>
                    <a:pt x="63439" y="112259"/>
                  </a:cubicBezTo>
                  <a:cubicBezTo>
                    <a:pt x="58790" y="116989"/>
                    <a:pt x="58336" y="124421"/>
                    <a:pt x="62375" y="129681"/>
                  </a:cubicBezTo>
                  <a:cubicBezTo>
                    <a:pt x="69823" y="138193"/>
                    <a:pt x="92033" y="159738"/>
                    <a:pt x="95624" y="163329"/>
                  </a:cubicBezTo>
                  <a:cubicBezTo>
                    <a:pt x="97889" y="165611"/>
                    <a:pt x="97889" y="169293"/>
                    <a:pt x="95624" y="171575"/>
                  </a:cubicBezTo>
                  <a:cubicBezTo>
                    <a:pt x="93342" y="173840"/>
                    <a:pt x="89661" y="173840"/>
                    <a:pt x="87378" y="171575"/>
                  </a:cubicBezTo>
                  <a:cubicBezTo>
                    <a:pt x="83788" y="168117"/>
                    <a:pt x="53465" y="137262"/>
                    <a:pt x="53199" y="136863"/>
                  </a:cubicBezTo>
                  <a:lnTo>
                    <a:pt x="48677" y="131543"/>
                  </a:lnTo>
                  <a:cubicBezTo>
                    <a:pt x="40931" y="122465"/>
                    <a:pt x="36728" y="110893"/>
                    <a:pt x="36841" y="98960"/>
                  </a:cubicBezTo>
                  <a:lnTo>
                    <a:pt x="36841" y="36718"/>
                  </a:lnTo>
                  <a:cubicBezTo>
                    <a:pt x="36841" y="13976"/>
                    <a:pt x="30324" y="278"/>
                    <a:pt x="19152" y="12"/>
                  </a:cubicBezTo>
                  <a:cubicBezTo>
                    <a:pt x="11320" y="12"/>
                    <a:pt x="4605" y="5607"/>
                    <a:pt x="3193" y="13312"/>
                  </a:cubicBezTo>
                  <a:close/>
                </a:path>
              </a:pathLst>
            </a:custGeom>
            <a:solidFill>
              <a:schemeClr val="accent1"/>
            </a:solidFill>
            <a:ln w="13267" cap="flat">
              <a:no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IntelOne Text"/>
                <a:sym typeface="Helvetica Neue"/>
              </a:endParaRPr>
            </a:p>
          </p:txBody>
        </p:sp>
        <p:sp>
          <p:nvSpPr>
            <p:cNvPr id="19" name="Freeform: Shape 18">
              <a:extLst>
                <a:ext uri="{FF2B5EF4-FFF2-40B4-BE49-F238E27FC236}">
                  <a16:creationId xmlns:a16="http://schemas.microsoft.com/office/drawing/2014/main" id="{95DFE553-BD05-1384-1EF0-EF3BF10D4972}"/>
                </a:ext>
              </a:extLst>
            </p:cNvPr>
            <p:cNvSpPr/>
            <p:nvPr/>
          </p:nvSpPr>
          <p:spPr>
            <a:xfrm>
              <a:off x="406905" y="4156823"/>
              <a:ext cx="13699" cy="13554"/>
            </a:xfrm>
            <a:custGeom>
              <a:avLst/>
              <a:gdLst>
                <a:gd name="connsiteX0" fmla="*/ 4373 w 13699"/>
                <a:gd name="connsiteY0" fmla="*/ 444 h 13554"/>
                <a:gd name="connsiteX1" fmla="*/ 516 w 13699"/>
                <a:gd name="connsiteY1" fmla="*/ 9355 h 13554"/>
                <a:gd name="connsiteX2" fmla="*/ 9427 w 13699"/>
                <a:gd name="connsiteY2" fmla="*/ 13079 h 13554"/>
                <a:gd name="connsiteX3" fmla="*/ 13284 w 13699"/>
                <a:gd name="connsiteY3" fmla="*/ 4301 h 13554"/>
                <a:gd name="connsiteX4" fmla="*/ 4373 w 13699"/>
                <a:gd name="connsiteY4" fmla="*/ 444 h 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 h="13554">
                  <a:moveTo>
                    <a:pt x="4373" y="444"/>
                  </a:moveTo>
                  <a:cubicBezTo>
                    <a:pt x="867" y="1861"/>
                    <a:pt x="-850" y="5829"/>
                    <a:pt x="516" y="9355"/>
                  </a:cubicBezTo>
                  <a:cubicBezTo>
                    <a:pt x="1985" y="12807"/>
                    <a:pt x="5939" y="14460"/>
                    <a:pt x="9427" y="13079"/>
                  </a:cubicBezTo>
                  <a:cubicBezTo>
                    <a:pt x="12914" y="11718"/>
                    <a:pt x="14640" y="7789"/>
                    <a:pt x="13284" y="4301"/>
                  </a:cubicBezTo>
                  <a:cubicBezTo>
                    <a:pt x="11814" y="848"/>
                    <a:pt x="7896" y="-847"/>
                    <a:pt x="4373" y="444"/>
                  </a:cubicBezTo>
                  <a:close/>
                </a:path>
              </a:pathLst>
            </a:custGeom>
            <a:solidFill>
              <a:schemeClr val="accent2"/>
            </a:solidFill>
            <a:ln w="13267" cap="flat">
              <a:no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IntelOne Text"/>
                <a:sym typeface="Helvetica Neue"/>
              </a:endParaRPr>
            </a:p>
          </p:txBody>
        </p:sp>
        <p:sp>
          <p:nvSpPr>
            <p:cNvPr id="20" name="Freeform: Shape 19">
              <a:extLst>
                <a:ext uri="{FF2B5EF4-FFF2-40B4-BE49-F238E27FC236}">
                  <a16:creationId xmlns:a16="http://schemas.microsoft.com/office/drawing/2014/main" id="{A4C557BF-7627-16D3-B287-ED255654ECAB}"/>
                </a:ext>
              </a:extLst>
            </p:cNvPr>
            <p:cNvSpPr/>
            <p:nvPr/>
          </p:nvSpPr>
          <p:spPr>
            <a:xfrm>
              <a:off x="368705" y="3866795"/>
              <a:ext cx="151015" cy="143602"/>
            </a:xfrm>
            <a:custGeom>
              <a:avLst/>
              <a:gdLst>
                <a:gd name="connsiteX0" fmla="*/ 79013 w 151015"/>
                <a:gd name="connsiteY0" fmla="*/ 2273 h 143602"/>
                <a:gd name="connsiteX1" fmla="*/ 96169 w 151015"/>
                <a:gd name="connsiteY1" fmla="*/ 47491 h 143602"/>
                <a:gd name="connsiteX2" fmla="*/ 99361 w 151015"/>
                <a:gd name="connsiteY2" fmla="*/ 49885 h 143602"/>
                <a:gd name="connsiteX3" fmla="*/ 147638 w 151015"/>
                <a:gd name="connsiteY3" fmla="*/ 52146 h 143602"/>
                <a:gd name="connsiteX4" fmla="*/ 150830 w 151015"/>
                <a:gd name="connsiteY4" fmla="*/ 54673 h 143602"/>
                <a:gd name="connsiteX5" fmla="*/ 149633 w 151015"/>
                <a:gd name="connsiteY5" fmla="*/ 58530 h 143602"/>
                <a:gd name="connsiteX6" fmla="*/ 111996 w 151015"/>
                <a:gd name="connsiteY6" fmla="*/ 88852 h 143602"/>
                <a:gd name="connsiteX7" fmla="*/ 110799 w 151015"/>
                <a:gd name="connsiteY7" fmla="*/ 92576 h 143602"/>
                <a:gd name="connsiteX8" fmla="*/ 123433 w 151015"/>
                <a:gd name="connsiteY8" fmla="*/ 139257 h 143602"/>
                <a:gd name="connsiteX9" fmla="*/ 122103 w 151015"/>
                <a:gd name="connsiteY9" fmla="*/ 142981 h 143602"/>
                <a:gd name="connsiteX10" fmla="*/ 118113 w 151015"/>
                <a:gd name="connsiteY10" fmla="*/ 142981 h 143602"/>
                <a:gd name="connsiteX11" fmla="*/ 77550 w 151015"/>
                <a:gd name="connsiteY11" fmla="*/ 116382 h 143602"/>
                <a:gd name="connsiteX12" fmla="*/ 73693 w 151015"/>
                <a:gd name="connsiteY12" fmla="*/ 116382 h 143602"/>
                <a:gd name="connsiteX13" fmla="*/ 33130 w 151015"/>
                <a:gd name="connsiteY13" fmla="*/ 142981 h 143602"/>
                <a:gd name="connsiteX14" fmla="*/ 29140 w 151015"/>
                <a:gd name="connsiteY14" fmla="*/ 142981 h 143602"/>
                <a:gd name="connsiteX15" fmla="*/ 27810 w 151015"/>
                <a:gd name="connsiteY15" fmla="*/ 139257 h 143602"/>
                <a:gd name="connsiteX16" fmla="*/ 41110 w 151015"/>
                <a:gd name="connsiteY16" fmla="*/ 92576 h 143602"/>
                <a:gd name="connsiteX17" fmla="*/ 39115 w 151015"/>
                <a:gd name="connsiteY17" fmla="*/ 88852 h 143602"/>
                <a:gd name="connsiteX18" fmla="*/ 1344 w 151015"/>
                <a:gd name="connsiteY18" fmla="*/ 58530 h 143602"/>
                <a:gd name="connsiteX19" fmla="*/ 281 w 151015"/>
                <a:gd name="connsiteY19" fmla="*/ 54673 h 143602"/>
                <a:gd name="connsiteX20" fmla="*/ 3605 w 151015"/>
                <a:gd name="connsiteY20" fmla="*/ 52545 h 143602"/>
                <a:gd name="connsiteX21" fmla="*/ 52414 w 151015"/>
                <a:gd name="connsiteY21" fmla="*/ 49885 h 143602"/>
                <a:gd name="connsiteX22" fmla="*/ 55606 w 151015"/>
                <a:gd name="connsiteY22" fmla="*/ 47491 h 143602"/>
                <a:gd name="connsiteX23" fmla="*/ 72762 w 151015"/>
                <a:gd name="connsiteY23" fmla="*/ 2273 h 143602"/>
                <a:gd name="connsiteX24" fmla="*/ 76087 w 151015"/>
                <a:gd name="connsiteY24" fmla="*/ 12 h 143602"/>
                <a:gd name="connsiteX25" fmla="*/ 79545 w 151015"/>
                <a:gd name="connsiteY25" fmla="*/ 2273 h 143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1015" h="143602">
                  <a:moveTo>
                    <a:pt x="79013" y="2273"/>
                  </a:moveTo>
                  <a:lnTo>
                    <a:pt x="96169" y="47491"/>
                  </a:lnTo>
                  <a:cubicBezTo>
                    <a:pt x="96651" y="48861"/>
                    <a:pt x="97912" y="49806"/>
                    <a:pt x="99361" y="49885"/>
                  </a:cubicBezTo>
                  <a:lnTo>
                    <a:pt x="147638" y="52146"/>
                  </a:lnTo>
                  <a:cubicBezTo>
                    <a:pt x="149122" y="52245"/>
                    <a:pt x="150393" y="53250"/>
                    <a:pt x="150830" y="54673"/>
                  </a:cubicBezTo>
                  <a:cubicBezTo>
                    <a:pt x="151398" y="56079"/>
                    <a:pt x="150898" y="57692"/>
                    <a:pt x="149633" y="58530"/>
                  </a:cubicBezTo>
                  <a:lnTo>
                    <a:pt x="111996" y="88852"/>
                  </a:lnTo>
                  <a:cubicBezTo>
                    <a:pt x="110832" y="89703"/>
                    <a:pt x="110348" y="91207"/>
                    <a:pt x="110799" y="92576"/>
                  </a:cubicBezTo>
                  <a:lnTo>
                    <a:pt x="123433" y="139257"/>
                  </a:lnTo>
                  <a:cubicBezTo>
                    <a:pt x="123856" y="140656"/>
                    <a:pt x="123316" y="142167"/>
                    <a:pt x="122103" y="142981"/>
                  </a:cubicBezTo>
                  <a:cubicBezTo>
                    <a:pt x="120908" y="143825"/>
                    <a:pt x="119309" y="143825"/>
                    <a:pt x="118113" y="142981"/>
                  </a:cubicBezTo>
                  <a:lnTo>
                    <a:pt x="77550" y="116382"/>
                  </a:lnTo>
                  <a:cubicBezTo>
                    <a:pt x="76384" y="115598"/>
                    <a:pt x="74860" y="115598"/>
                    <a:pt x="73693" y="116382"/>
                  </a:cubicBezTo>
                  <a:lnTo>
                    <a:pt x="33130" y="142981"/>
                  </a:lnTo>
                  <a:cubicBezTo>
                    <a:pt x="31934" y="143825"/>
                    <a:pt x="30336" y="143825"/>
                    <a:pt x="29140" y="142981"/>
                  </a:cubicBezTo>
                  <a:cubicBezTo>
                    <a:pt x="27889" y="142197"/>
                    <a:pt x="27338" y="140656"/>
                    <a:pt x="27810" y="139257"/>
                  </a:cubicBezTo>
                  <a:lnTo>
                    <a:pt x="41110" y="92576"/>
                  </a:lnTo>
                  <a:cubicBezTo>
                    <a:pt x="41323" y="91034"/>
                    <a:pt x="40517" y="89530"/>
                    <a:pt x="39115" y="88852"/>
                  </a:cubicBezTo>
                  <a:lnTo>
                    <a:pt x="1344" y="58530"/>
                  </a:lnTo>
                  <a:cubicBezTo>
                    <a:pt x="169" y="57625"/>
                    <a:pt x="-265" y="56052"/>
                    <a:pt x="281" y="54673"/>
                  </a:cubicBezTo>
                  <a:cubicBezTo>
                    <a:pt x="864" y="53363"/>
                    <a:pt x="2172" y="52527"/>
                    <a:pt x="3605" y="52545"/>
                  </a:cubicBezTo>
                  <a:lnTo>
                    <a:pt x="52414" y="49885"/>
                  </a:lnTo>
                  <a:cubicBezTo>
                    <a:pt x="53864" y="49806"/>
                    <a:pt x="55125" y="48861"/>
                    <a:pt x="55606" y="47491"/>
                  </a:cubicBezTo>
                  <a:lnTo>
                    <a:pt x="72762" y="2273"/>
                  </a:lnTo>
                  <a:cubicBezTo>
                    <a:pt x="73305" y="911"/>
                    <a:pt x="74622" y="16"/>
                    <a:pt x="76087" y="12"/>
                  </a:cubicBezTo>
                  <a:cubicBezTo>
                    <a:pt x="77581" y="33"/>
                    <a:pt x="78927" y="914"/>
                    <a:pt x="79545" y="2273"/>
                  </a:cubicBezTo>
                  <a:close/>
                </a:path>
              </a:pathLst>
            </a:custGeom>
            <a:solidFill>
              <a:schemeClr val="accent2"/>
            </a:solidFill>
            <a:ln w="13267" cap="flat">
              <a:noFill/>
              <a:prstDash val="solid"/>
              <a:miter/>
            </a:ln>
          </p:spPr>
          <p:txBody>
            <a:bodyPr rtlCol="0" anchor="ctr"/>
            <a:lstStyle/>
            <a:p>
              <a:pPr marL="0" marR="0" lvl="0" indent="0" algn="l"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IntelOne Text"/>
                <a:sym typeface="Helvetica Neue"/>
              </a:endParaRPr>
            </a:p>
          </p:txBody>
        </p:sp>
      </p:grpSp>
      <p:grpSp>
        <p:nvGrpSpPr>
          <p:cNvPr id="34" name="Group 33">
            <a:extLst>
              <a:ext uri="{FF2B5EF4-FFF2-40B4-BE49-F238E27FC236}">
                <a16:creationId xmlns:a16="http://schemas.microsoft.com/office/drawing/2014/main" id="{5F02A870-54EE-0B09-F6DD-87EC85E31D09}"/>
              </a:ext>
              <a:ext uri="{C183D7F6-B498-43B3-948B-1728B52AA6E4}">
                <adec:decorative xmlns:adec="http://schemas.microsoft.com/office/drawing/2017/decorative" val="1"/>
              </a:ext>
            </a:extLst>
          </p:cNvPr>
          <p:cNvGrpSpPr>
            <a:grpSpLocks/>
          </p:cNvGrpSpPr>
          <p:nvPr/>
        </p:nvGrpSpPr>
        <p:grpSpPr>
          <a:xfrm>
            <a:off x="4864304" y="3302002"/>
            <a:ext cx="298898" cy="267864"/>
            <a:chOff x="9399975" y="1398004"/>
            <a:chExt cx="783713" cy="702356"/>
          </a:xfrm>
        </p:grpSpPr>
        <p:grpSp>
          <p:nvGrpSpPr>
            <p:cNvPr id="35" name="Group 24">
              <a:extLst>
                <a:ext uri="{FF2B5EF4-FFF2-40B4-BE49-F238E27FC236}">
                  <a16:creationId xmlns:a16="http://schemas.microsoft.com/office/drawing/2014/main" id="{81B28889-A776-ABC0-4788-ADB99F8C16BA}"/>
                </a:ext>
              </a:extLst>
            </p:cNvPr>
            <p:cNvGrpSpPr/>
            <p:nvPr/>
          </p:nvGrpSpPr>
          <p:grpSpPr>
            <a:xfrm>
              <a:off x="9606577" y="1398004"/>
              <a:ext cx="385388" cy="702356"/>
              <a:chOff x="2869492" y="2503230"/>
              <a:chExt cx="1496620" cy="2727529"/>
            </a:xfrm>
          </p:grpSpPr>
          <p:sp>
            <p:nvSpPr>
              <p:cNvPr id="39" name="Trapezoid 38">
                <a:extLst>
                  <a:ext uri="{FF2B5EF4-FFF2-40B4-BE49-F238E27FC236}">
                    <a16:creationId xmlns:a16="http://schemas.microsoft.com/office/drawing/2014/main" id="{899F0230-3009-5329-BC67-1B4E78518DAD}"/>
                  </a:ext>
                </a:extLst>
              </p:cNvPr>
              <p:cNvSpPr/>
              <p:nvPr/>
            </p:nvSpPr>
            <p:spPr>
              <a:xfrm rot="10800000">
                <a:off x="3553351" y="3114864"/>
                <a:ext cx="87873" cy="69886"/>
              </a:xfrm>
              <a:prstGeom prst="trapezoid">
                <a:avLst/>
              </a:prstGeom>
              <a:solidFill>
                <a:srgbClr val="003E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IntelOne Text" panose="020B0503020203020204" pitchFamily="34" charset="0"/>
                  <a:sym typeface="Helvetica Neue"/>
                </a:endParaRPr>
              </a:p>
            </p:txBody>
          </p:sp>
          <p:sp>
            <p:nvSpPr>
              <p:cNvPr id="46" name="Trapezoid 38">
                <a:extLst>
                  <a:ext uri="{FF2B5EF4-FFF2-40B4-BE49-F238E27FC236}">
                    <a16:creationId xmlns:a16="http://schemas.microsoft.com/office/drawing/2014/main" id="{53DC5858-C064-5945-B7EF-4F9E89C6F9C3}"/>
                  </a:ext>
                </a:extLst>
              </p:cNvPr>
              <p:cNvSpPr/>
              <p:nvPr/>
            </p:nvSpPr>
            <p:spPr>
              <a:xfrm>
                <a:off x="3542875" y="3184751"/>
                <a:ext cx="108825" cy="421282"/>
              </a:xfrm>
              <a:custGeom>
                <a:avLst/>
                <a:gdLst>
                  <a:gd name="connsiteX0" fmla="*/ 0 w 118748"/>
                  <a:gd name="connsiteY0" fmla="*/ 263540 h 263540"/>
                  <a:gd name="connsiteX1" fmla="*/ 29687 w 118748"/>
                  <a:gd name="connsiteY1" fmla="*/ 0 h 263540"/>
                  <a:gd name="connsiteX2" fmla="*/ 89061 w 118748"/>
                  <a:gd name="connsiteY2" fmla="*/ 0 h 263540"/>
                  <a:gd name="connsiteX3" fmla="*/ 118748 w 118748"/>
                  <a:gd name="connsiteY3" fmla="*/ 263540 h 263540"/>
                  <a:gd name="connsiteX4" fmla="*/ 0 w 118748"/>
                  <a:gd name="connsiteY4" fmla="*/ 263540 h 263540"/>
                  <a:gd name="connsiteX0" fmla="*/ 0 w 118748"/>
                  <a:gd name="connsiteY0" fmla="*/ 263540 h 263540"/>
                  <a:gd name="connsiteX1" fmla="*/ 29687 w 118748"/>
                  <a:gd name="connsiteY1" fmla="*/ 0 h 263540"/>
                  <a:gd name="connsiteX2" fmla="*/ 89061 w 118748"/>
                  <a:gd name="connsiteY2" fmla="*/ 0 h 263540"/>
                  <a:gd name="connsiteX3" fmla="*/ 118748 w 118748"/>
                  <a:gd name="connsiteY3" fmla="*/ 263540 h 263540"/>
                  <a:gd name="connsiteX4" fmla="*/ 63503 w 118748"/>
                  <a:gd name="connsiteY4" fmla="*/ 263481 h 263540"/>
                  <a:gd name="connsiteX5" fmla="*/ 0 w 118748"/>
                  <a:gd name="connsiteY5" fmla="*/ 263540 h 263540"/>
                  <a:gd name="connsiteX0" fmla="*/ 0 w 118748"/>
                  <a:gd name="connsiteY0" fmla="*/ 263540 h 459696"/>
                  <a:gd name="connsiteX1" fmla="*/ 29687 w 118748"/>
                  <a:gd name="connsiteY1" fmla="*/ 0 h 459696"/>
                  <a:gd name="connsiteX2" fmla="*/ 89061 w 118748"/>
                  <a:gd name="connsiteY2" fmla="*/ 0 h 459696"/>
                  <a:gd name="connsiteX3" fmla="*/ 118748 w 118748"/>
                  <a:gd name="connsiteY3" fmla="*/ 263540 h 459696"/>
                  <a:gd name="connsiteX4" fmla="*/ 65408 w 118748"/>
                  <a:gd name="connsiteY4" fmla="*/ 459696 h 459696"/>
                  <a:gd name="connsiteX5" fmla="*/ 0 w 118748"/>
                  <a:gd name="connsiteY5" fmla="*/ 263540 h 45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748" h="459696">
                    <a:moveTo>
                      <a:pt x="0" y="263540"/>
                    </a:moveTo>
                    <a:lnTo>
                      <a:pt x="29687" y="0"/>
                    </a:lnTo>
                    <a:lnTo>
                      <a:pt x="89061" y="0"/>
                    </a:lnTo>
                    <a:lnTo>
                      <a:pt x="118748" y="263540"/>
                    </a:lnTo>
                    <a:lnTo>
                      <a:pt x="65408" y="459696"/>
                    </a:lnTo>
                    <a:lnTo>
                      <a:pt x="0" y="263540"/>
                    </a:lnTo>
                    <a:close/>
                  </a:path>
                </a:pathLst>
              </a:custGeom>
              <a:solidFill>
                <a:srgbClr val="003E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IntelOne Text" panose="020B0503020203020204" pitchFamily="34" charset="0"/>
                  <a:sym typeface="Helvetica Neue"/>
                </a:endParaRPr>
              </a:p>
            </p:txBody>
          </p:sp>
          <p:sp>
            <p:nvSpPr>
              <p:cNvPr id="47" name="Freeform: Shape 46">
                <a:extLst>
                  <a:ext uri="{FF2B5EF4-FFF2-40B4-BE49-F238E27FC236}">
                    <a16:creationId xmlns:a16="http://schemas.microsoft.com/office/drawing/2014/main" id="{F0AAA97C-DC11-F858-B0D1-6A05E986117B}"/>
                  </a:ext>
                </a:extLst>
              </p:cNvPr>
              <p:cNvSpPr>
                <a:spLocks/>
              </p:cNvSpPr>
              <p:nvPr/>
            </p:nvSpPr>
            <p:spPr bwMode="auto">
              <a:xfrm>
                <a:off x="3324860" y="3114864"/>
                <a:ext cx="608384" cy="2115895"/>
              </a:xfrm>
              <a:custGeom>
                <a:avLst/>
                <a:gdLst>
                  <a:gd name="connsiteX0" fmla="*/ 40978 w 608384"/>
                  <a:gd name="connsiteY0" fmla="*/ 0 h 2115895"/>
                  <a:gd name="connsiteX1" fmla="*/ 134796 w 608384"/>
                  <a:gd name="connsiteY1" fmla="*/ 0 h 2115895"/>
                  <a:gd name="connsiteX2" fmla="*/ 157731 w 608384"/>
                  <a:gd name="connsiteY2" fmla="*/ 0 h 2115895"/>
                  <a:gd name="connsiteX3" fmla="*/ 278387 w 608384"/>
                  <a:gd name="connsiteY3" fmla="*/ 463816 h 2115895"/>
                  <a:gd name="connsiteX4" fmla="*/ 387487 w 608384"/>
                  <a:gd name="connsiteY4" fmla="*/ 0 h 2115895"/>
                  <a:gd name="connsiteX5" fmla="*/ 394110 w 608384"/>
                  <a:gd name="connsiteY5" fmla="*/ 0 h 2115895"/>
                  <a:gd name="connsiteX6" fmla="*/ 568102 w 608384"/>
                  <a:gd name="connsiteY6" fmla="*/ 0 h 2115895"/>
                  <a:gd name="connsiteX7" fmla="*/ 606169 w 608384"/>
                  <a:gd name="connsiteY7" fmla="*/ 10270 h 2115895"/>
                  <a:gd name="connsiteX8" fmla="*/ 606169 w 608384"/>
                  <a:gd name="connsiteY8" fmla="*/ 621268 h 2115895"/>
                  <a:gd name="connsiteX9" fmla="*/ 608384 w 608384"/>
                  <a:gd name="connsiteY9" fmla="*/ 621268 h 2115895"/>
                  <a:gd name="connsiteX10" fmla="*/ 608384 w 608384"/>
                  <a:gd name="connsiteY10" fmla="*/ 669085 h 2115895"/>
                  <a:gd name="connsiteX11" fmla="*/ 608384 w 608384"/>
                  <a:gd name="connsiteY11" fmla="*/ 1320156 h 2115895"/>
                  <a:gd name="connsiteX12" fmla="*/ 608384 w 608384"/>
                  <a:gd name="connsiteY12" fmla="*/ 1488449 h 2115895"/>
                  <a:gd name="connsiteX13" fmla="*/ 352879 w 608384"/>
                  <a:gd name="connsiteY13" fmla="*/ 1488449 h 2115895"/>
                  <a:gd name="connsiteX14" fmla="*/ 352879 w 608384"/>
                  <a:gd name="connsiteY14" fmla="*/ 1482184 h 2115895"/>
                  <a:gd name="connsiteX15" fmla="*/ 352879 w 608384"/>
                  <a:gd name="connsiteY15" fmla="*/ 1236407 h 2115895"/>
                  <a:gd name="connsiteX16" fmla="*/ 351728 w 608384"/>
                  <a:gd name="connsiteY16" fmla="*/ 1226065 h 2115895"/>
                  <a:gd name="connsiteX17" fmla="*/ 296483 w 608384"/>
                  <a:gd name="connsiteY17" fmla="*/ 1189295 h 2115895"/>
                  <a:gd name="connsiteX18" fmla="*/ 257352 w 608384"/>
                  <a:gd name="connsiteY18" fmla="*/ 1238705 h 2115895"/>
                  <a:gd name="connsiteX19" fmla="*/ 257352 w 608384"/>
                  <a:gd name="connsiteY19" fmla="*/ 1986754 h 2115895"/>
                  <a:gd name="connsiteX20" fmla="*/ 256201 w 608384"/>
                  <a:gd name="connsiteY20" fmla="*/ 1999394 h 2115895"/>
                  <a:gd name="connsiteX21" fmla="*/ 115789 w 608384"/>
                  <a:gd name="connsiteY21" fmla="*/ 2115451 h 2115895"/>
                  <a:gd name="connsiteX22" fmla="*/ 696 w 608384"/>
                  <a:gd name="connsiteY22" fmla="*/ 1981008 h 2115895"/>
                  <a:gd name="connsiteX23" fmla="*/ 696 w 608384"/>
                  <a:gd name="connsiteY23" fmla="*/ 934200 h 2115895"/>
                  <a:gd name="connsiteX24" fmla="*/ 0 w 608384"/>
                  <a:gd name="connsiteY24" fmla="*/ 933935 h 2115895"/>
                  <a:gd name="connsiteX25" fmla="*/ 0 w 608384"/>
                  <a:gd name="connsiteY25" fmla="*/ 8255 h 211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8384" h="2115895">
                    <a:moveTo>
                      <a:pt x="40978" y="0"/>
                    </a:moveTo>
                    <a:cubicBezTo>
                      <a:pt x="40978" y="0"/>
                      <a:pt x="40978" y="0"/>
                      <a:pt x="134796" y="0"/>
                    </a:cubicBezTo>
                    <a:lnTo>
                      <a:pt x="157731" y="0"/>
                    </a:lnTo>
                    <a:lnTo>
                      <a:pt x="278387" y="463816"/>
                    </a:lnTo>
                    <a:lnTo>
                      <a:pt x="387487" y="0"/>
                    </a:lnTo>
                    <a:lnTo>
                      <a:pt x="394110" y="0"/>
                    </a:lnTo>
                    <a:cubicBezTo>
                      <a:pt x="444557" y="0"/>
                      <a:pt x="502211" y="0"/>
                      <a:pt x="568102" y="0"/>
                    </a:cubicBezTo>
                    <a:lnTo>
                      <a:pt x="606169" y="10270"/>
                    </a:lnTo>
                    <a:lnTo>
                      <a:pt x="606169" y="621268"/>
                    </a:lnTo>
                    <a:lnTo>
                      <a:pt x="608384" y="621268"/>
                    </a:lnTo>
                    <a:lnTo>
                      <a:pt x="608384" y="669085"/>
                    </a:lnTo>
                    <a:cubicBezTo>
                      <a:pt x="608384" y="807770"/>
                      <a:pt x="608384" y="1013869"/>
                      <a:pt x="608384" y="1320156"/>
                    </a:cubicBezTo>
                    <a:lnTo>
                      <a:pt x="608384" y="1488449"/>
                    </a:lnTo>
                    <a:lnTo>
                      <a:pt x="352879" y="1488449"/>
                    </a:lnTo>
                    <a:lnTo>
                      <a:pt x="352879" y="1482184"/>
                    </a:lnTo>
                    <a:cubicBezTo>
                      <a:pt x="352879" y="1410923"/>
                      <a:pt x="352879" y="1329482"/>
                      <a:pt x="352879" y="1236407"/>
                    </a:cubicBezTo>
                    <a:cubicBezTo>
                      <a:pt x="352879" y="1232960"/>
                      <a:pt x="352879" y="1229513"/>
                      <a:pt x="351728" y="1226065"/>
                    </a:cubicBezTo>
                    <a:cubicBezTo>
                      <a:pt x="345974" y="1200786"/>
                      <a:pt x="321804" y="1184699"/>
                      <a:pt x="296483" y="1189295"/>
                    </a:cubicBezTo>
                    <a:cubicBezTo>
                      <a:pt x="273465" y="1193892"/>
                      <a:pt x="256201" y="1214575"/>
                      <a:pt x="257352" y="1238705"/>
                    </a:cubicBezTo>
                    <a:cubicBezTo>
                      <a:pt x="257352" y="1238705"/>
                      <a:pt x="257352" y="1238705"/>
                      <a:pt x="257352" y="1986754"/>
                    </a:cubicBezTo>
                    <a:cubicBezTo>
                      <a:pt x="257352" y="1991350"/>
                      <a:pt x="257352" y="1995946"/>
                      <a:pt x="256201" y="1999394"/>
                    </a:cubicBezTo>
                    <a:cubicBezTo>
                      <a:pt x="249296" y="2070637"/>
                      <a:pt x="187146" y="2121196"/>
                      <a:pt x="115789" y="2115451"/>
                    </a:cubicBezTo>
                    <a:cubicBezTo>
                      <a:pt x="49035" y="2106258"/>
                      <a:pt x="-455" y="2048804"/>
                      <a:pt x="696" y="1981008"/>
                    </a:cubicBezTo>
                    <a:cubicBezTo>
                      <a:pt x="696" y="1981008"/>
                      <a:pt x="696" y="1981008"/>
                      <a:pt x="696" y="934200"/>
                    </a:cubicBezTo>
                    <a:lnTo>
                      <a:pt x="0" y="933935"/>
                    </a:lnTo>
                    <a:lnTo>
                      <a:pt x="0" y="8255"/>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457166" rtl="0" eaLnBrk="1" latinLnBrk="0" hangingPunct="1">
                  <a:defRPr sz="1800" kern="1200">
                    <a:solidFill>
                      <a:schemeClr val="tx1"/>
                    </a:solidFill>
                    <a:latin typeface="+mn-lt"/>
                    <a:ea typeface="+mn-ea"/>
                    <a:cs typeface="+mn-cs"/>
                  </a:defRPr>
                </a:lvl1pPr>
                <a:lvl2pPr marL="457166" algn="l" defTabSz="457166" rtl="0" eaLnBrk="1" latinLnBrk="0" hangingPunct="1">
                  <a:defRPr sz="1800" kern="1200">
                    <a:solidFill>
                      <a:schemeClr val="tx1"/>
                    </a:solidFill>
                    <a:latin typeface="+mn-lt"/>
                    <a:ea typeface="+mn-ea"/>
                    <a:cs typeface="+mn-cs"/>
                  </a:defRPr>
                </a:lvl2pPr>
                <a:lvl3pPr marL="914333" algn="l" defTabSz="457166" rtl="0" eaLnBrk="1" latinLnBrk="0" hangingPunct="1">
                  <a:defRPr sz="1800" kern="1200">
                    <a:solidFill>
                      <a:schemeClr val="tx1"/>
                    </a:solidFill>
                    <a:latin typeface="+mn-lt"/>
                    <a:ea typeface="+mn-ea"/>
                    <a:cs typeface="+mn-cs"/>
                  </a:defRPr>
                </a:lvl3pPr>
                <a:lvl4pPr marL="1371498" algn="l" defTabSz="457166" rtl="0" eaLnBrk="1" latinLnBrk="0" hangingPunct="1">
                  <a:defRPr sz="1800" kern="1200">
                    <a:solidFill>
                      <a:schemeClr val="tx1"/>
                    </a:solidFill>
                    <a:latin typeface="+mn-lt"/>
                    <a:ea typeface="+mn-ea"/>
                    <a:cs typeface="+mn-cs"/>
                  </a:defRPr>
                </a:lvl4pPr>
                <a:lvl5pPr marL="1828664" algn="l" defTabSz="457166" rtl="0" eaLnBrk="1" latinLnBrk="0" hangingPunct="1">
                  <a:defRPr sz="1800" kern="1200">
                    <a:solidFill>
                      <a:schemeClr val="tx1"/>
                    </a:solidFill>
                    <a:latin typeface="+mn-lt"/>
                    <a:ea typeface="+mn-ea"/>
                    <a:cs typeface="+mn-cs"/>
                  </a:defRPr>
                </a:lvl5pPr>
                <a:lvl6pPr marL="2285829" algn="l" defTabSz="457166" rtl="0" eaLnBrk="1" latinLnBrk="0" hangingPunct="1">
                  <a:defRPr sz="1800" kern="1200">
                    <a:solidFill>
                      <a:schemeClr val="tx1"/>
                    </a:solidFill>
                    <a:latin typeface="+mn-lt"/>
                    <a:ea typeface="+mn-ea"/>
                    <a:cs typeface="+mn-cs"/>
                  </a:defRPr>
                </a:lvl6pPr>
                <a:lvl7pPr marL="2742995" algn="l" defTabSz="457166" rtl="0" eaLnBrk="1" latinLnBrk="0" hangingPunct="1">
                  <a:defRPr sz="1800" kern="1200">
                    <a:solidFill>
                      <a:schemeClr val="tx1"/>
                    </a:solidFill>
                    <a:latin typeface="+mn-lt"/>
                    <a:ea typeface="+mn-ea"/>
                    <a:cs typeface="+mn-cs"/>
                  </a:defRPr>
                </a:lvl7pPr>
                <a:lvl8pPr marL="3200160" algn="l" defTabSz="457166" rtl="0" eaLnBrk="1" latinLnBrk="0" hangingPunct="1">
                  <a:defRPr sz="1800" kern="1200">
                    <a:solidFill>
                      <a:schemeClr val="tx1"/>
                    </a:solidFill>
                    <a:latin typeface="+mn-lt"/>
                    <a:ea typeface="+mn-ea"/>
                    <a:cs typeface="+mn-cs"/>
                  </a:defRPr>
                </a:lvl8pPr>
                <a:lvl9pPr marL="3657326" algn="l" defTabSz="457166" rtl="0" eaLnBrk="1" latinLnBrk="0" hangingPunct="1">
                  <a:defRPr sz="1800" kern="1200">
                    <a:solidFill>
                      <a:schemeClr val="tx1"/>
                    </a:solidFill>
                    <a:latin typeface="+mn-lt"/>
                    <a:ea typeface="+mn-ea"/>
                    <a:cs typeface="+mn-cs"/>
                  </a:defRPr>
                </a:lvl9pPr>
              </a:lstStyle>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IntelOne Text" panose="020B0503020203020204" pitchFamily="34" charset="0"/>
                  <a:sym typeface="Helvetica Neue"/>
                </a:endParaRPr>
              </a:p>
            </p:txBody>
          </p:sp>
          <p:sp>
            <p:nvSpPr>
              <p:cNvPr id="48" name="Freeform 1619">
                <a:extLst>
                  <a:ext uri="{FF2B5EF4-FFF2-40B4-BE49-F238E27FC236}">
                    <a16:creationId xmlns:a16="http://schemas.microsoft.com/office/drawing/2014/main" id="{5C516C08-C788-3891-91EF-31A87284AE08}"/>
                  </a:ext>
                </a:extLst>
              </p:cNvPr>
              <p:cNvSpPr>
                <a:spLocks noEditPoints="1"/>
              </p:cNvSpPr>
              <p:nvPr/>
            </p:nvSpPr>
            <p:spPr bwMode="auto">
              <a:xfrm>
                <a:off x="3362127" y="2509520"/>
                <a:ext cx="470326" cy="526652"/>
              </a:xfrm>
              <a:custGeom>
                <a:avLst/>
                <a:gdLst>
                  <a:gd name="T0" fmla="*/ 137 w 151"/>
                  <a:gd name="T1" fmla="*/ 71 h 168"/>
                  <a:gd name="T2" fmla="*/ 14 w 151"/>
                  <a:gd name="T3" fmla="*/ 71 h 168"/>
                  <a:gd name="T4" fmla="*/ 3 w 151"/>
                  <a:gd name="T5" fmla="*/ 102 h 168"/>
                  <a:gd name="T6" fmla="*/ 22 w 151"/>
                  <a:gd name="T7" fmla="*/ 124 h 168"/>
                  <a:gd name="T8" fmla="*/ 130 w 151"/>
                  <a:gd name="T9" fmla="*/ 124 h 168"/>
                  <a:gd name="T10" fmla="*/ 148 w 151"/>
                  <a:gd name="T11" fmla="*/ 102 h 168"/>
                  <a:gd name="T12" fmla="*/ 31 w 151"/>
                  <a:gd name="T13" fmla="*/ 48 h 168"/>
                  <a:gd name="T14" fmla="*/ 58 w 151"/>
                  <a:gd name="T15" fmla="*/ 43 h 168"/>
                  <a:gd name="T16" fmla="*/ 95 w 151"/>
                  <a:gd name="T17" fmla="*/ 43 h 168"/>
                  <a:gd name="T18" fmla="*/ 108 w 151"/>
                  <a:gd name="T19" fmla="*/ 38 h 168"/>
                  <a:gd name="T20" fmla="*/ 122 w 151"/>
                  <a:gd name="T21" fmla="*/ 62 h 168"/>
                  <a:gd name="T22" fmla="*/ 107 w 151"/>
                  <a:gd name="T23" fmla="*/ 62 h 168"/>
                  <a:gd name="T24" fmla="*/ 80 w 151"/>
                  <a:gd name="T25" fmla="*/ 69 h 168"/>
                  <a:gd name="T26" fmla="*/ 70 w 151"/>
                  <a:gd name="T27" fmla="*/ 69 h 168"/>
                  <a:gd name="T28" fmla="*/ 31 w 151"/>
                  <a:gd name="T29" fmla="*/ 63 h 168"/>
                  <a:gd name="T30" fmla="*/ 31 w 151"/>
                  <a:gd name="T31" fmla="*/ 48 h 168"/>
                  <a:gd name="T32" fmla="*/ 106 w 151"/>
                  <a:gd name="T33" fmla="*/ 94 h 168"/>
                  <a:gd name="T34" fmla="*/ 89 w 151"/>
                  <a:gd name="T35" fmla="*/ 79 h 168"/>
                  <a:gd name="T36" fmla="*/ 107 w 151"/>
                  <a:gd name="T37" fmla="*/ 74 h 168"/>
                  <a:gd name="T38" fmla="*/ 120 w 151"/>
                  <a:gd name="T39" fmla="*/ 81 h 168"/>
                  <a:gd name="T40" fmla="*/ 46 w 151"/>
                  <a:gd name="T41" fmla="*/ 94 h 168"/>
                  <a:gd name="T42" fmla="*/ 33 w 151"/>
                  <a:gd name="T43" fmla="*/ 76 h 168"/>
                  <a:gd name="T44" fmla="*/ 62 w 151"/>
                  <a:gd name="T45" fmla="*/ 79 h 168"/>
                  <a:gd name="T46" fmla="*/ 60 w 151"/>
                  <a:gd name="T47" fmla="*/ 87 h 168"/>
                  <a:gd name="T48" fmla="*/ 124 w 151"/>
                  <a:gd name="T49" fmla="*/ 112 h 168"/>
                  <a:gd name="T50" fmla="*/ 120 w 151"/>
                  <a:gd name="T51" fmla="*/ 114 h 168"/>
                  <a:gd name="T52" fmla="*/ 76 w 151"/>
                  <a:gd name="T53" fmla="*/ 155 h 168"/>
                  <a:gd name="T54" fmla="*/ 31 w 151"/>
                  <a:gd name="T55" fmla="*/ 114 h 168"/>
                  <a:gd name="T56" fmla="*/ 28 w 151"/>
                  <a:gd name="T57" fmla="*/ 112 h 168"/>
                  <a:gd name="T58" fmla="*/ 15 w 151"/>
                  <a:gd name="T59" fmla="*/ 85 h 168"/>
                  <a:gd name="T60" fmla="*/ 19 w 151"/>
                  <a:gd name="T61" fmla="*/ 84 h 168"/>
                  <a:gd name="T62" fmla="*/ 45 w 151"/>
                  <a:gd name="T63" fmla="*/ 106 h 168"/>
                  <a:gd name="T64" fmla="*/ 73 w 151"/>
                  <a:gd name="T65" fmla="*/ 88 h 168"/>
                  <a:gd name="T66" fmla="*/ 76 w 151"/>
                  <a:gd name="T67" fmla="*/ 81 h 168"/>
                  <a:gd name="T68" fmla="*/ 78 w 151"/>
                  <a:gd name="T69" fmla="*/ 88 h 168"/>
                  <a:gd name="T70" fmla="*/ 106 w 151"/>
                  <a:gd name="T71" fmla="*/ 106 h 168"/>
                  <a:gd name="T72" fmla="*/ 133 w 151"/>
                  <a:gd name="T73" fmla="*/ 84 h 168"/>
                  <a:gd name="T74" fmla="*/ 136 w 151"/>
                  <a:gd name="T75" fmla="*/ 8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1" h="168">
                    <a:moveTo>
                      <a:pt x="147" y="79"/>
                    </a:moveTo>
                    <a:cubicBezTo>
                      <a:pt x="145" y="75"/>
                      <a:pt x="141" y="72"/>
                      <a:pt x="137" y="71"/>
                    </a:cubicBezTo>
                    <a:cubicBezTo>
                      <a:pt x="134" y="33"/>
                      <a:pt x="120" y="0"/>
                      <a:pt x="76" y="0"/>
                    </a:cubicBezTo>
                    <a:cubicBezTo>
                      <a:pt x="31" y="0"/>
                      <a:pt x="17" y="33"/>
                      <a:pt x="14" y="71"/>
                    </a:cubicBezTo>
                    <a:cubicBezTo>
                      <a:pt x="10" y="72"/>
                      <a:pt x="7" y="75"/>
                      <a:pt x="4" y="79"/>
                    </a:cubicBezTo>
                    <a:cubicBezTo>
                      <a:pt x="1" y="85"/>
                      <a:pt x="0" y="94"/>
                      <a:pt x="3" y="102"/>
                    </a:cubicBezTo>
                    <a:cubicBezTo>
                      <a:pt x="7" y="113"/>
                      <a:pt x="14" y="120"/>
                      <a:pt x="21" y="123"/>
                    </a:cubicBezTo>
                    <a:cubicBezTo>
                      <a:pt x="22" y="124"/>
                      <a:pt x="22" y="124"/>
                      <a:pt x="22" y="124"/>
                    </a:cubicBezTo>
                    <a:cubicBezTo>
                      <a:pt x="32" y="151"/>
                      <a:pt x="53" y="168"/>
                      <a:pt x="76" y="168"/>
                    </a:cubicBezTo>
                    <a:cubicBezTo>
                      <a:pt x="99" y="168"/>
                      <a:pt x="119" y="151"/>
                      <a:pt x="130" y="124"/>
                    </a:cubicBezTo>
                    <a:cubicBezTo>
                      <a:pt x="130" y="123"/>
                      <a:pt x="130" y="123"/>
                      <a:pt x="130" y="123"/>
                    </a:cubicBezTo>
                    <a:cubicBezTo>
                      <a:pt x="138" y="120"/>
                      <a:pt x="145" y="112"/>
                      <a:pt x="148" y="102"/>
                    </a:cubicBezTo>
                    <a:cubicBezTo>
                      <a:pt x="151" y="94"/>
                      <a:pt x="151" y="85"/>
                      <a:pt x="147" y="79"/>
                    </a:cubicBezTo>
                    <a:moveTo>
                      <a:pt x="31" y="48"/>
                    </a:moveTo>
                    <a:cubicBezTo>
                      <a:pt x="33" y="41"/>
                      <a:pt x="39" y="37"/>
                      <a:pt x="46" y="37"/>
                    </a:cubicBezTo>
                    <a:cubicBezTo>
                      <a:pt x="51" y="38"/>
                      <a:pt x="54" y="39"/>
                      <a:pt x="58" y="43"/>
                    </a:cubicBezTo>
                    <a:cubicBezTo>
                      <a:pt x="62" y="48"/>
                      <a:pt x="69" y="50"/>
                      <a:pt x="76" y="50"/>
                    </a:cubicBezTo>
                    <a:cubicBezTo>
                      <a:pt x="83" y="50"/>
                      <a:pt x="90" y="47"/>
                      <a:pt x="95" y="43"/>
                    </a:cubicBezTo>
                    <a:cubicBezTo>
                      <a:pt x="95" y="43"/>
                      <a:pt x="95" y="43"/>
                      <a:pt x="95" y="43"/>
                    </a:cubicBezTo>
                    <a:cubicBezTo>
                      <a:pt x="98" y="39"/>
                      <a:pt x="103" y="37"/>
                      <a:pt x="108" y="38"/>
                    </a:cubicBezTo>
                    <a:cubicBezTo>
                      <a:pt x="115" y="38"/>
                      <a:pt x="121" y="45"/>
                      <a:pt x="122" y="52"/>
                    </a:cubicBezTo>
                    <a:cubicBezTo>
                      <a:pt x="122" y="54"/>
                      <a:pt x="122" y="58"/>
                      <a:pt x="122" y="62"/>
                    </a:cubicBezTo>
                    <a:cubicBezTo>
                      <a:pt x="122" y="62"/>
                      <a:pt x="121" y="63"/>
                      <a:pt x="121" y="63"/>
                    </a:cubicBezTo>
                    <a:cubicBezTo>
                      <a:pt x="116" y="62"/>
                      <a:pt x="110" y="62"/>
                      <a:pt x="107" y="62"/>
                    </a:cubicBezTo>
                    <a:cubicBezTo>
                      <a:pt x="96" y="62"/>
                      <a:pt x="88" y="64"/>
                      <a:pt x="81" y="69"/>
                    </a:cubicBezTo>
                    <a:cubicBezTo>
                      <a:pt x="80" y="69"/>
                      <a:pt x="80" y="69"/>
                      <a:pt x="80" y="69"/>
                    </a:cubicBezTo>
                    <a:cubicBezTo>
                      <a:pt x="77" y="68"/>
                      <a:pt x="74" y="68"/>
                      <a:pt x="71" y="69"/>
                    </a:cubicBezTo>
                    <a:cubicBezTo>
                      <a:pt x="70" y="69"/>
                      <a:pt x="70" y="69"/>
                      <a:pt x="70" y="69"/>
                    </a:cubicBezTo>
                    <a:cubicBezTo>
                      <a:pt x="64" y="64"/>
                      <a:pt x="55" y="62"/>
                      <a:pt x="45" y="62"/>
                    </a:cubicBezTo>
                    <a:cubicBezTo>
                      <a:pt x="41" y="62"/>
                      <a:pt x="36" y="62"/>
                      <a:pt x="31" y="63"/>
                    </a:cubicBezTo>
                    <a:cubicBezTo>
                      <a:pt x="31" y="63"/>
                      <a:pt x="30" y="62"/>
                      <a:pt x="30" y="62"/>
                    </a:cubicBezTo>
                    <a:cubicBezTo>
                      <a:pt x="30" y="56"/>
                      <a:pt x="30" y="51"/>
                      <a:pt x="31" y="48"/>
                    </a:cubicBezTo>
                    <a:moveTo>
                      <a:pt x="120" y="81"/>
                    </a:moveTo>
                    <a:cubicBezTo>
                      <a:pt x="120" y="88"/>
                      <a:pt x="118" y="93"/>
                      <a:pt x="106" y="94"/>
                    </a:cubicBezTo>
                    <a:cubicBezTo>
                      <a:pt x="98" y="94"/>
                      <a:pt x="94" y="91"/>
                      <a:pt x="92" y="87"/>
                    </a:cubicBezTo>
                    <a:cubicBezTo>
                      <a:pt x="89" y="83"/>
                      <a:pt x="89" y="80"/>
                      <a:pt x="89" y="79"/>
                    </a:cubicBezTo>
                    <a:cubicBezTo>
                      <a:pt x="89" y="79"/>
                      <a:pt x="89" y="79"/>
                      <a:pt x="89" y="79"/>
                    </a:cubicBezTo>
                    <a:cubicBezTo>
                      <a:pt x="92" y="75"/>
                      <a:pt x="97" y="74"/>
                      <a:pt x="107" y="74"/>
                    </a:cubicBezTo>
                    <a:cubicBezTo>
                      <a:pt x="112" y="74"/>
                      <a:pt x="116" y="75"/>
                      <a:pt x="118" y="76"/>
                    </a:cubicBezTo>
                    <a:cubicBezTo>
                      <a:pt x="120" y="78"/>
                      <a:pt x="120" y="80"/>
                      <a:pt x="120" y="81"/>
                    </a:cubicBezTo>
                    <a:moveTo>
                      <a:pt x="60" y="87"/>
                    </a:moveTo>
                    <a:cubicBezTo>
                      <a:pt x="58" y="91"/>
                      <a:pt x="54" y="94"/>
                      <a:pt x="46" y="94"/>
                    </a:cubicBezTo>
                    <a:cubicBezTo>
                      <a:pt x="38" y="94"/>
                      <a:pt x="32" y="92"/>
                      <a:pt x="32" y="81"/>
                    </a:cubicBezTo>
                    <a:cubicBezTo>
                      <a:pt x="32" y="80"/>
                      <a:pt x="32" y="78"/>
                      <a:pt x="33" y="76"/>
                    </a:cubicBezTo>
                    <a:cubicBezTo>
                      <a:pt x="35" y="75"/>
                      <a:pt x="39" y="74"/>
                      <a:pt x="45" y="74"/>
                    </a:cubicBezTo>
                    <a:cubicBezTo>
                      <a:pt x="54" y="74"/>
                      <a:pt x="60" y="75"/>
                      <a:pt x="62" y="79"/>
                    </a:cubicBezTo>
                    <a:cubicBezTo>
                      <a:pt x="63" y="79"/>
                      <a:pt x="63" y="79"/>
                      <a:pt x="63" y="79"/>
                    </a:cubicBezTo>
                    <a:cubicBezTo>
                      <a:pt x="63" y="80"/>
                      <a:pt x="62" y="83"/>
                      <a:pt x="60" y="87"/>
                    </a:cubicBezTo>
                    <a:moveTo>
                      <a:pt x="137" y="99"/>
                    </a:moveTo>
                    <a:cubicBezTo>
                      <a:pt x="134" y="107"/>
                      <a:pt x="128" y="111"/>
                      <a:pt x="124" y="112"/>
                    </a:cubicBezTo>
                    <a:cubicBezTo>
                      <a:pt x="121" y="113"/>
                      <a:pt x="121" y="113"/>
                      <a:pt x="121" y="113"/>
                    </a:cubicBezTo>
                    <a:cubicBezTo>
                      <a:pt x="121" y="113"/>
                      <a:pt x="120" y="113"/>
                      <a:pt x="120" y="114"/>
                    </a:cubicBezTo>
                    <a:cubicBezTo>
                      <a:pt x="119" y="116"/>
                      <a:pt x="119" y="116"/>
                      <a:pt x="119" y="116"/>
                    </a:cubicBezTo>
                    <a:cubicBezTo>
                      <a:pt x="111" y="140"/>
                      <a:pt x="94" y="155"/>
                      <a:pt x="76" y="155"/>
                    </a:cubicBezTo>
                    <a:cubicBezTo>
                      <a:pt x="58" y="155"/>
                      <a:pt x="41" y="140"/>
                      <a:pt x="32" y="116"/>
                    </a:cubicBezTo>
                    <a:cubicBezTo>
                      <a:pt x="31" y="114"/>
                      <a:pt x="31" y="114"/>
                      <a:pt x="31" y="114"/>
                    </a:cubicBezTo>
                    <a:cubicBezTo>
                      <a:pt x="31" y="113"/>
                      <a:pt x="31" y="113"/>
                      <a:pt x="31" y="113"/>
                    </a:cubicBezTo>
                    <a:cubicBezTo>
                      <a:pt x="28" y="112"/>
                      <a:pt x="28" y="112"/>
                      <a:pt x="28" y="112"/>
                    </a:cubicBezTo>
                    <a:cubicBezTo>
                      <a:pt x="23" y="111"/>
                      <a:pt x="18" y="106"/>
                      <a:pt x="15" y="99"/>
                    </a:cubicBezTo>
                    <a:cubicBezTo>
                      <a:pt x="13" y="92"/>
                      <a:pt x="14" y="87"/>
                      <a:pt x="15" y="85"/>
                    </a:cubicBezTo>
                    <a:cubicBezTo>
                      <a:pt x="16" y="84"/>
                      <a:pt x="17" y="83"/>
                      <a:pt x="17" y="83"/>
                    </a:cubicBezTo>
                    <a:cubicBezTo>
                      <a:pt x="18" y="83"/>
                      <a:pt x="18" y="83"/>
                      <a:pt x="19" y="84"/>
                    </a:cubicBezTo>
                    <a:cubicBezTo>
                      <a:pt x="21" y="90"/>
                      <a:pt x="21" y="90"/>
                      <a:pt x="21" y="90"/>
                    </a:cubicBezTo>
                    <a:cubicBezTo>
                      <a:pt x="24" y="97"/>
                      <a:pt x="31" y="105"/>
                      <a:pt x="45" y="106"/>
                    </a:cubicBezTo>
                    <a:cubicBezTo>
                      <a:pt x="46" y="106"/>
                      <a:pt x="46" y="106"/>
                      <a:pt x="47" y="106"/>
                    </a:cubicBezTo>
                    <a:cubicBezTo>
                      <a:pt x="64" y="106"/>
                      <a:pt x="71" y="93"/>
                      <a:pt x="73" y="88"/>
                    </a:cubicBezTo>
                    <a:cubicBezTo>
                      <a:pt x="74" y="86"/>
                      <a:pt x="75" y="84"/>
                      <a:pt x="75" y="82"/>
                    </a:cubicBezTo>
                    <a:cubicBezTo>
                      <a:pt x="75" y="82"/>
                      <a:pt x="75" y="81"/>
                      <a:pt x="76" y="81"/>
                    </a:cubicBezTo>
                    <a:cubicBezTo>
                      <a:pt x="76" y="81"/>
                      <a:pt x="77" y="82"/>
                      <a:pt x="77" y="82"/>
                    </a:cubicBezTo>
                    <a:cubicBezTo>
                      <a:pt x="77" y="84"/>
                      <a:pt x="77" y="86"/>
                      <a:pt x="78" y="88"/>
                    </a:cubicBezTo>
                    <a:cubicBezTo>
                      <a:pt x="80" y="92"/>
                      <a:pt x="87" y="106"/>
                      <a:pt x="105" y="106"/>
                    </a:cubicBezTo>
                    <a:cubicBezTo>
                      <a:pt x="105" y="106"/>
                      <a:pt x="106" y="106"/>
                      <a:pt x="106" y="106"/>
                    </a:cubicBezTo>
                    <a:cubicBezTo>
                      <a:pt x="121" y="105"/>
                      <a:pt x="128" y="97"/>
                      <a:pt x="131" y="89"/>
                    </a:cubicBezTo>
                    <a:cubicBezTo>
                      <a:pt x="133" y="84"/>
                      <a:pt x="133" y="84"/>
                      <a:pt x="133" y="84"/>
                    </a:cubicBezTo>
                    <a:cubicBezTo>
                      <a:pt x="133" y="83"/>
                      <a:pt x="134" y="83"/>
                      <a:pt x="134" y="83"/>
                    </a:cubicBezTo>
                    <a:cubicBezTo>
                      <a:pt x="135" y="83"/>
                      <a:pt x="136" y="84"/>
                      <a:pt x="136" y="85"/>
                    </a:cubicBezTo>
                    <a:cubicBezTo>
                      <a:pt x="138" y="87"/>
                      <a:pt x="139" y="92"/>
                      <a:pt x="137" y="99"/>
                    </a:cubicBezTo>
                  </a:path>
                </a:pathLst>
              </a:custGeom>
              <a:solidFill>
                <a:srgbClr val="003E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IntelOne Text" panose="020B0503020203020204" pitchFamily="34" charset="0"/>
                  <a:sym typeface="Helvetica Neue"/>
                </a:endParaRPr>
              </a:p>
            </p:txBody>
          </p:sp>
          <p:sp>
            <p:nvSpPr>
              <p:cNvPr id="49" name="Rectangle: Rounded Corners 57">
                <a:extLst>
                  <a:ext uri="{FF2B5EF4-FFF2-40B4-BE49-F238E27FC236}">
                    <a16:creationId xmlns:a16="http://schemas.microsoft.com/office/drawing/2014/main" id="{0A8825ED-1C7E-0A81-C175-B55562737E7F}"/>
                  </a:ext>
                </a:extLst>
              </p:cNvPr>
              <p:cNvSpPr/>
              <p:nvPr/>
            </p:nvSpPr>
            <p:spPr>
              <a:xfrm rot="14123766">
                <a:off x="3916625" y="2875102"/>
                <a:ext cx="232581" cy="574162"/>
              </a:xfrm>
              <a:custGeom>
                <a:avLst/>
                <a:gdLst>
                  <a:gd name="connsiteX0" fmla="*/ 0 w 223837"/>
                  <a:gd name="connsiteY0" fmla="*/ 111919 h 626515"/>
                  <a:gd name="connsiteX1" fmla="*/ 111919 w 223837"/>
                  <a:gd name="connsiteY1" fmla="*/ 0 h 626515"/>
                  <a:gd name="connsiteX2" fmla="*/ 111919 w 223837"/>
                  <a:gd name="connsiteY2" fmla="*/ 0 h 626515"/>
                  <a:gd name="connsiteX3" fmla="*/ 223838 w 223837"/>
                  <a:gd name="connsiteY3" fmla="*/ 111919 h 626515"/>
                  <a:gd name="connsiteX4" fmla="*/ 223837 w 223837"/>
                  <a:gd name="connsiteY4" fmla="*/ 514597 h 626515"/>
                  <a:gd name="connsiteX5" fmla="*/ 111918 w 223837"/>
                  <a:gd name="connsiteY5" fmla="*/ 626516 h 626515"/>
                  <a:gd name="connsiteX6" fmla="*/ 111919 w 223837"/>
                  <a:gd name="connsiteY6" fmla="*/ 626515 h 626515"/>
                  <a:gd name="connsiteX7" fmla="*/ 0 w 223837"/>
                  <a:gd name="connsiteY7" fmla="*/ 514596 h 626515"/>
                  <a:gd name="connsiteX8" fmla="*/ 0 w 223837"/>
                  <a:gd name="connsiteY8" fmla="*/ 111919 h 626515"/>
                  <a:gd name="connsiteX0" fmla="*/ 0 w 253788"/>
                  <a:gd name="connsiteY0" fmla="*/ 68111 h 626516"/>
                  <a:gd name="connsiteX1" fmla="*/ 141869 w 253788"/>
                  <a:gd name="connsiteY1" fmla="*/ 0 h 626516"/>
                  <a:gd name="connsiteX2" fmla="*/ 141869 w 253788"/>
                  <a:gd name="connsiteY2" fmla="*/ 0 h 626516"/>
                  <a:gd name="connsiteX3" fmla="*/ 253788 w 253788"/>
                  <a:gd name="connsiteY3" fmla="*/ 111919 h 626516"/>
                  <a:gd name="connsiteX4" fmla="*/ 253787 w 253788"/>
                  <a:gd name="connsiteY4" fmla="*/ 514597 h 626516"/>
                  <a:gd name="connsiteX5" fmla="*/ 141868 w 253788"/>
                  <a:gd name="connsiteY5" fmla="*/ 626516 h 626516"/>
                  <a:gd name="connsiteX6" fmla="*/ 141869 w 253788"/>
                  <a:gd name="connsiteY6" fmla="*/ 626515 h 626516"/>
                  <a:gd name="connsiteX7" fmla="*/ 29950 w 253788"/>
                  <a:gd name="connsiteY7" fmla="*/ 514596 h 626516"/>
                  <a:gd name="connsiteX8" fmla="*/ 0 w 253788"/>
                  <a:gd name="connsiteY8" fmla="*/ 68111 h 62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788" h="626516">
                    <a:moveTo>
                      <a:pt x="0" y="68111"/>
                    </a:moveTo>
                    <a:cubicBezTo>
                      <a:pt x="0" y="6300"/>
                      <a:pt x="80058" y="0"/>
                      <a:pt x="141869" y="0"/>
                    </a:cubicBezTo>
                    <a:lnTo>
                      <a:pt x="141869" y="0"/>
                    </a:lnTo>
                    <a:cubicBezTo>
                      <a:pt x="203680" y="0"/>
                      <a:pt x="253788" y="50108"/>
                      <a:pt x="253788" y="111919"/>
                    </a:cubicBezTo>
                    <a:cubicBezTo>
                      <a:pt x="253788" y="246145"/>
                      <a:pt x="253787" y="380371"/>
                      <a:pt x="253787" y="514597"/>
                    </a:cubicBezTo>
                    <a:cubicBezTo>
                      <a:pt x="253787" y="576408"/>
                      <a:pt x="203679" y="626516"/>
                      <a:pt x="141868" y="626516"/>
                    </a:cubicBezTo>
                    <a:lnTo>
                      <a:pt x="141869" y="626515"/>
                    </a:lnTo>
                    <a:cubicBezTo>
                      <a:pt x="80058" y="626515"/>
                      <a:pt x="29950" y="576407"/>
                      <a:pt x="29950" y="514596"/>
                    </a:cubicBezTo>
                    <a:cubicBezTo>
                      <a:pt x="29950" y="380370"/>
                      <a:pt x="0" y="202337"/>
                      <a:pt x="0" y="68111"/>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IntelOne Text" panose="020B0503020203020204" pitchFamily="34" charset="0"/>
                  <a:sym typeface="Helvetica Neue"/>
                </a:endParaRPr>
              </a:p>
            </p:txBody>
          </p:sp>
          <p:sp>
            <p:nvSpPr>
              <p:cNvPr id="53" name="Rectangle: Rounded Corners 52">
                <a:extLst>
                  <a:ext uri="{FF2B5EF4-FFF2-40B4-BE49-F238E27FC236}">
                    <a16:creationId xmlns:a16="http://schemas.microsoft.com/office/drawing/2014/main" id="{F178738E-BA55-B852-F01E-65D86611A600}"/>
                  </a:ext>
                </a:extLst>
              </p:cNvPr>
              <p:cNvSpPr/>
              <p:nvPr/>
            </p:nvSpPr>
            <p:spPr>
              <a:xfrm rot="11961154">
                <a:off x="4160980" y="2503230"/>
                <a:ext cx="205132" cy="643397"/>
              </a:xfrm>
              <a:prstGeom prst="roundRect">
                <a:avLst>
                  <a:gd name="adj" fmla="val 50000"/>
                </a:avLst>
              </a:pr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IntelOne Text" panose="020B0503020203020204" pitchFamily="34" charset="0"/>
                  <a:sym typeface="Helvetica Neue"/>
                </a:endParaRPr>
              </a:p>
            </p:txBody>
          </p:sp>
          <p:grpSp>
            <p:nvGrpSpPr>
              <p:cNvPr id="56" name="Group 55">
                <a:extLst>
                  <a:ext uri="{FF2B5EF4-FFF2-40B4-BE49-F238E27FC236}">
                    <a16:creationId xmlns:a16="http://schemas.microsoft.com/office/drawing/2014/main" id="{B4BB5CA7-8428-B335-9222-1B78937EA16F}"/>
                  </a:ext>
                </a:extLst>
              </p:cNvPr>
              <p:cNvGrpSpPr/>
              <p:nvPr/>
            </p:nvGrpSpPr>
            <p:grpSpPr>
              <a:xfrm flipH="1">
                <a:off x="2869492" y="2503230"/>
                <a:ext cx="620277" cy="775243"/>
                <a:chOff x="2343755" y="2503230"/>
                <a:chExt cx="620277" cy="775243"/>
              </a:xfrm>
            </p:grpSpPr>
            <p:sp>
              <p:nvSpPr>
                <p:cNvPr id="58" name="Rectangle: Rounded Corners 57">
                  <a:extLst>
                    <a:ext uri="{FF2B5EF4-FFF2-40B4-BE49-F238E27FC236}">
                      <a16:creationId xmlns:a16="http://schemas.microsoft.com/office/drawing/2014/main" id="{82F99066-2D81-D4FB-9AD1-70725A585F90}"/>
                    </a:ext>
                  </a:extLst>
                </p:cNvPr>
                <p:cNvSpPr/>
                <p:nvPr/>
              </p:nvSpPr>
              <p:spPr>
                <a:xfrm rot="14123766">
                  <a:off x="2514545" y="2875102"/>
                  <a:ext cx="232581" cy="574162"/>
                </a:xfrm>
                <a:custGeom>
                  <a:avLst/>
                  <a:gdLst>
                    <a:gd name="connsiteX0" fmla="*/ 0 w 223837"/>
                    <a:gd name="connsiteY0" fmla="*/ 111919 h 626515"/>
                    <a:gd name="connsiteX1" fmla="*/ 111919 w 223837"/>
                    <a:gd name="connsiteY1" fmla="*/ 0 h 626515"/>
                    <a:gd name="connsiteX2" fmla="*/ 111919 w 223837"/>
                    <a:gd name="connsiteY2" fmla="*/ 0 h 626515"/>
                    <a:gd name="connsiteX3" fmla="*/ 223838 w 223837"/>
                    <a:gd name="connsiteY3" fmla="*/ 111919 h 626515"/>
                    <a:gd name="connsiteX4" fmla="*/ 223837 w 223837"/>
                    <a:gd name="connsiteY4" fmla="*/ 514597 h 626515"/>
                    <a:gd name="connsiteX5" fmla="*/ 111918 w 223837"/>
                    <a:gd name="connsiteY5" fmla="*/ 626516 h 626515"/>
                    <a:gd name="connsiteX6" fmla="*/ 111919 w 223837"/>
                    <a:gd name="connsiteY6" fmla="*/ 626515 h 626515"/>
                    <a:gd name="connsiteX7" fmla="*/ 0 w 223837"/>
                    <a:gd name="connsiteY7" fmla="*/ 514596 h 626515"/>
                    <a:gd name="connsiteX8" fmla="*/ 0 w 223837"/>
                    <a:gd name="connsiteY8" fmla="*/ 111919 h 626515"/>
                    <a:gd name="connsiteX0" fmla="*/ 0 w 253788"/>
                    <a:gd name="connsiteY0" fmla="*/ 68111 h 626516"/>
                    <a:gd name="connsiteX1" fmla="*/ 141869 w 253788"/>
                    <a:gd name="connsiteY1" fmla="*/ 0 h 626516"/>
                    <a:gd name="connsiteX2" fmla="*/ 141869 w 253788"/>
                    <a:gd name="connsiteY2" fmla="*/ 0 h 626516"/>
                    <a:gd name="connsiteX3" fmla="*/ 253788 w 253788"/>
                    <a:gd name="connsiteY3" fmla="*/ 111919 h 626516"/>
                    <a:gd name="connsiteX4" fmla="*/ 253787 w 253788"/>
                    <a:gd name="connsiteY4" fmla="*/ 514597 h 626516"/>
                    <a:gd name="connsiteX5" fmla="*/ 141868 w 253788"/>
                    <a:gd name="connsiteY5" fmla="*/ 626516 h 626516"/>
                    <a:gd name="connsiteX6" fmla="*/ 141869 w 253788"/>
                    <a:gd name="connsiteY6" fmla="*/ 626515 h 626516"/>
                    <a:gd name="connsiteX7" fmla="*/ 29950 w 253788"/>
                    <a:gd name="connsiteY7" fmla="*/ 514596 h 626516"/>
                    <a:gd name="connsiteX8" fmla="*/ 0 w 253788"/>
                    <a:gd name="connsiteY8" fmla="*/ 68111 h 62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788" h="626516">
                      <a:moveTo>
                        <a:pt x="0" y="68111"/>
                      </a:moveTo>
                      <a:cubicBezTo>
                        <a:pt x="0" y="6300"/>
                        <a:pt x="80058" y="0"/>
                        <a:pt x="141869" y="0"/>
                      </a:cubicBezTo>
                      <a:lnTo>
                        <a:pt x="141869" y="0"/>
                      </a:lnTo>
                      <a:cubicBezTo>
                        <a:pt x="203680" y="0"/>
                        <a:pt x="253788" y="50108"/>
                        <a:pt x="253788" y="111919"/>
                      </a:cubicBezTo>
                      <a:cubicBezTo>
                        <a:pt x="253788" y="246145"/>
                        <a:pt x="253787" y="380371"/>
                        <a:pt x="253787" y="514597"/>
                      </a:cubicBezTo>
                      <a:cubicBezTo>
                        <a:pt x="253787" y="576408"/>
                        <a:pt x="203679" y="626516"/>
                        <a:pt x="141868" y="626516"/>
                      </a:cubicBezTo>
                      <a:lnTo>
                        <a:pt x="141869" y="626515"/>
                      </a:lnTo>
                      <a:cubicBezTo>
                        <a:pt x="80058" y="626515"/>
                        <a:pt x="29950" y="576407"/>
                        <a:pt x="29950" y="514596"/>
                      </a:cubicBezTo>
                      <a:cubicBezTo>
                        <a:pt x="29950" y="380370"/>
                        <a:pt x="0" y="202337"/>
                        <a:pt x="0" y="68111"/>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IntelOne Text" panose="020B0503020203020204" pitchFamily="34" charset="0"/>
                    <a:sym typeface="Helvetica Neue"/>
                  </a:endParaRPr>
                </a:p>
              </p:txBody>
            </p:sp>
            <p:sp>
              <p:nvSpPr>
                <p:cNvPr id="59" name="Rectangle: Rounded Corners 58">
                  <a:extLst>
                    <a:ext uri="{FF2B5EF4-FFF2-40B4-BE49-F238E27FC236}">
                      <a16:creationId xmlns:a16="http://schemas.microsoft.com/office/drawing/2014/main" id="{0D936073-28F2-9A0A-38C9-FADF87ABF71C}"/>
                    </a:ext>
                  </a:extLst>
                </p:cNvPr>
                <p:cNvSpPr/>
                <p:nvPr/>
              </p:nvSpPr>
              <p:spPr>
                <a:xfrm rot="11961154">
                  <a:off x="2758900" y="2503230"/>
                  <a:ext cx="205132" cy="643397"/>
                </a:xfrm>
                <a:prstGeom prst="roundRect">
                  <a:avLst>
                    <a:gd name="adj" fmla="val 50000"/>
                  </a:avLst>
                </a:pr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IntelOne Text" panose="020B0503020203020204" pitchFamily="34" charset="0"/>
                    <a:sym typeface="Helvetica Neue"/>
                  </a:endParaRPr>
                </a:p>
              </p:txBody>
            </p:sp>
          </p:grpSp>
          <p:sp>
            <p:nvSpPr>
              <p:cNvPr id="57" name="Rectangle: Rounded Corners 56">
                <a:extLst>
                  <a:ext uri="{FF2B5EF4-FFF2-40B4-BE49-F238E27FC236}">
                    <a16:creationId xmlns:a16="http://schemas.microsoft.com/office/drawing/2014/main" id="{45815363-2CE5-B0C8-026C-9AC5ABC37110}"/>
                  </a:ext>
                </a:extLst>
              </p:cNvPr>
              <p:cNvSpPr/>
              <p:nvPr/>
            </p:nvSpPr>
            <p:spPr>
              <a:xfrm>
                <a:off x="3676650" y="4208206"/>
                <a:ext cx="256594" cy="565724"/>
              </a:xfrm>
              <a:prstGeom prst="roundRect">
                <a:avLst>
                  <a:gd name="adj" fmla="val 50000"/>
                </a:avLst>
              </a:pr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IntelOne Text" panose="020B0503020203020204" pitchFamily="34" charset="0"/>
                  <a:sym typeface="Helvetica Neue"/>
                </a:endParaRPr>
              </a:p>
            </p:txBody>
          </p:sp>
        </p:grpSp>
        <p:grpSp>
          <p:nvGrpSpPr>
            <p:cNvPr id="36" name="Group 35">
              <a:extLst>
                <a:ext uri="{FF2B5EF4-FFF2-40B4-BE49-F238E27FC236}">
                  <a16:creationId xmlns:a16="http://schemas.microsoft.com/office/drawing/2014/main" id="{0E4E0FBE-DD78-B129-E9A0-8CFF3058EE4B}"/>
                </a:ext>
              </a:extLst>
            </p:cNvPr>
            <p:cNvGrpSpPr/>
            <p:nvPr/>
          </p:nvGrpSpPr>
          <p:grpSpPr>
            <a:xfrm>
              <a:off x="9399975" y="1710435"/>
              <a:ext cx="783713" cy="111739"/>
              <a:chOff x="9379838" y="1661991"/>
              <a:chExt cx="959197" cy="171929"/>
            </a:xfrm>
            <a:solidFill>
              <a:srgbClr val="003C71"/>
            </a:solidFill>
          </p:grpSpPr>
          <p:sp>
            <p:nvSpPr>
              <p:cNvPr id="37" name="Flowchart: Punched Tape 36">
                <a:extLst>
                  <a:ext uri="{FF2B5EF4-FFF2-40B4-BE49-F238E27FC236}">
                    <a16:creationId xmlns:a16="http://schemas.microsoft.com/office/drawing/2014/main" id="{481C2E1C-F0F3-45DC-0C76-232C0B4FEBEE}"/>
                  </a:ext>
                </a:extLst>
              </p:cNvPr>
              <p:cNvSpPr/>
              <p:nvPr/>
            </p:nvSpPr>
            <p:spPr>
              <a:xfrm>
                <a:off x="9379838" y="1661991"/>
                <a:ext cx="481693" cy="135320"/>
              </a:xfrm>
              <a:prstGeom prst="flowChartPunchedTap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One Text" panose="020B0503020203020204" pitchFamily="34" charset="0"/>
                  <a:sym typeface="Helvetica Neue"/>
                </a:endParaRPr>
              </a:p>
            </p:txBody>
          </p:sp>
          <p:sp>
            <p:nvSpPr>
              <p:cNvPr id="38" name="Flowchart: Punched Tape 37">
                <a:extLst>
                  <a:ext uri="{FF2B5EF4-FFF2-40B4-BE49-F238E27FC236}">
                    <a16:creationId xmlns:a16="http://schemas.microsoft.com/office/drawing/2014/main" id="{D401C7E3-C436-53E6-4365-F99A15C48E5F}"/>
                  </a:ext>
                </a:extLst>
              </p:cNvPr>
              <p:cNvSpPr/>
              <p:nvPr/>
            </p:nvSpPr>
            <p:spPr>
              <a:xfrm>
                <a:off x="9857342" y="1698600"/>
                <a:ext cx="481693" cy="135320"/>
              </a:xfrm>
              <a:prstGeom prst="flowChartPunchedTap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One Text" panose="020B0503020203020204" pitchFamily="34" charset="0"/>
                  <a:sym typeface="Helvetica Neue"/>
                </a:endParaRPr>
              </a:p>
            </p:txBody>
          </p:sp>
        </p:grpSp>
      </p:grpSp>
      <p:pic>
        <p:nvPicPr>
          <p:cNvPr id="4" name="Graphic 3">
            <a:extLst>
              <a:ext uri="{FF2B5EF4-FFF2-40B4-BE49-F238E27FC236}">
                <a16:creationId xmlns:a16="http://schemas.microsoft.com/office/drawing/2014/main" id="{45BC7275-5A6E-3BCB-A63A-D4EA98EBE8FF}"/>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4875772" y="3354915"/>
            <a:ext cx="255942" cy="264002"/>
          </a:xfrm>
          <a:prstGeom prst="rect">
            <a:avLst/>
          </a:prstGeom>
        </p:spPr>
      </p:pic>
      <p:cxnSp>
        <p:nvCxnSpPr>
          <p:cNvPr id="64" name="Straight Connector 63">
            <a:extLst>
              <a:ext uri="{FF2B5EF4-FFF2-40B4-BE49-F238E27FC236}">
                <a16:creationId xmlns:a16="http://schemas.microsoft.com/office/drawing/2014/main" id="{0A4A1907-ADF6-2B45-A891-9BF56C632EED}"/>
              </a:ext>
            </a:extLst>
          </p:cNvPr>
          <p:cNvCxnSpPr>
            <a:cxnSpLocks/>
          </p:cNvCxnSpPr>
          <p:nvPr/>
        </p:nvCxnSpPr>
        <p:spPr>
          <a:xfrm>
            <a:off x="592917" y="546151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69" name="Rectangle 68">
            <a:extLst>
              <a:ext uri="{FF2B5EF4-FFF2-40B4-BE49-F238E27FC236}">
                <a16:creationId xmlns:a16="http://schemas.microsoft.com/office/drawing/2014/main" id="{B6FF61D6-2820-2098-2772-0158944407D7}"/>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0" name="Rectangle 69">
            <a:extLst>
              <a:ext uri="{FF2B5EF4-FFF2-40B4-BE49-F238E27FC236}">
                <a16:creationId xmlns:a16="http://schemas.microsoft.com/office/drawing/2014/main" id="{045B4AD1-F39D-3A38-674F-A07B2F3F73B7}"/>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71" name="Straight Connector 70">
            <a:extLst>
              <a:ext uri="{FF2B5EF4-FFF2-40B4-BE49-F238E27FC236}">
                <a16:creationId xmlns:a16="http://schemas.microsoft.com/office/drawing/2014/main" id="{4A0E1705-CE8F-5E8E-B7D7-BB5F7128A412}"/>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72" name="Text Placeholder 49">
            <a:extLst>
              <a:ext uri="{FF2B5EF4-FFF2-40B4-BE49-F238E27FC236}">
                <a16:creationId xmlns:a16="http://schemas.microsoft.com/office/drawing/2014/main" id="{7E48A144-65C8-0207-472E-29BF742CA7B8}"/>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p:txBody>
      </p:sp>
      <p:sp>
        <p:nvSpPr>
          <p:cNvPr id="73" name="Rectangle 72">
            <a:extLst>
              <a:ext uri="{FF2B5EF4-FFF2-40B4-BE49-F238E27FC236}">
                <a16:creationId xmlns:a16="http://schemas.microsoft.com/office/drawing/2014/main" id="{CE33ADC2-1B4C-E20A-F13F-C21EA73E31D5}"/>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74" name="Straight Connector 73">
            <a:extLst>
              <a:ext uri="{FF2B5EF4-FFF2-40B4-BE49-F238E27FC236}">
                <a16:creationId xmlns:a16="http://schemas.microsoft.com/office/drawing/2014/main" id="{78861B36-128E-AE98-C734-796D5CDF7617}"/>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75" name="Picture 50">
            <a:extLst>
              <a:ext uri="{FF2B5EF4-FFF2-40B4-BE49-F238E27FC236}">
                <a16:creationId xmlns:a16="http://schemas.microsoft.com/office/drawing/2014/main" id="{D8A8ACB6-5D9C-A709-ED34-EEA0927E2389}"/>
              </a:ext>
            </a:extLst>
          </p:cNvPr>
          <p:cNvPicPr>
            <a:picLocks/>
          </p:cNvPicPr>
          <p:nvPr/>
        </p:nvPicPr>
        <p:blipFill>
          <a:blip r:embed="rId10"/>
          <a:stretch>
            <a:fillRect/>
          </a:stretch>
        </p:blipFill>
        <p:spPr>
          <a:xfrm>
            <a:off x="7149236" y="3048000"/>
            <a:ext cx="1593762" cy="1328738"/>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2" name="Rectangle 1">
            <a:extLst>
              <a:ext uri="{FF2B5EF4-FFF2-40B4-BE49-F238E27FC236}">
                <a16:creationId xmlns:a16="http://schemas.microsoft.com/office/drawing/2014/main" id="{0E2AEA5D-2926-D249-D725-CD7D3B1C2B0D}"/>
              </a:ext>
            </a:extLst>
          </p:cNvPr>
          <p:cNvSpPr>
            <a:spLocks/>
          </p:cNvSpPr>
          <p:nvPr/>
        </p:nvSpPr>
        <p:spPr>
          <a:xfrm>
            <a:off x="8743000" y="3048001"/>
            <a:ext cx="2839400" cy="139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dirty="0">
                <a:ln>
                  <a:noFill/>
                </a:ln>
                <a:solidFill>
                  <a:srgbClr val="0068B5"/>
                </a:solidFill>
                <a:effectLst/>
                <a:uLnTx/>
                <a:uFillTx/>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0" i="0" u="none" strike="noStrike" kern="1200" cap="none" spc="0" normalizeH="0" baseline="0" noProof="0" dirty="0">
                <a:ln>
                  <a:noFill/>
                </a:ln>
                <a:solidFill>
                  <a:srgbClr val="525252"/>
                </a:solidFill>
                <a:effectLst/>
                <a:uLnTx/>
                <a:uFillTx/>
                <a:latin typeface="IntelOne Text Bold" panose="020B0803020203020204" pitchFamily="34" charset="0"/>
              </a:rPr>
              <a:t>Outcomes</a:t>
            </a:r>
            <a:endParaRPr kumimoji="0" lang="en-US" sz="1000" b="0" i="0" u="none" strike="noStrike" kern="1200" cap="none" spc="0" normalizeH="0" baseline="0" noProof="0" dirty="0">
              <a:ln>
                <a:noFill/>
              </a:ln>
              <a:solidFill>
                <a:srgbClr val="0068B5"/>
              </a:solidFill>
              <a:effectLst/>
              <a:uLnTx/>
              <a:uFillTx/>
              <a:latin typeface="IntelOne Text Bold" panose="020B0803020203020204" pitchFamily="34" charset="0"/>
            </a:endParaRP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0" i="0" u="none" strike="noStrike" kern="1200" cap="none" spc="0" normalizeH="0" baseline="0" noProof="0" dirty="0">
                <a:ln>
                  <a:noFill/>
                </a:ln>
                <a:solidFill>
                  <a:srgbClr val="525252"/>
                </a:solidFill>
                <a:effectLst/>
                <a:uLnTx/>
                <a:uFillTx/>
                <a:latin typeface="IntelOne Text Medium" panose="020B0703020203020204" pitchFamily="34" charset="0"/>
              </a:rPr>
              <a:t>Revenue</a:t>
            </a:r>
          </a:p>
          <a:p>
            <a:pPr marL="171450" marR="0" lvl="1" indent="-114300" fontAlgn="auto">
              <a:lnSpc>
                <a:spcPct val="100000"/>
              </a:lnSpc>
              <a:spcBef>
                <a:spcPts val="0"/>
              </a:spcBef>
              <a:spcAft>
                <a:spcPts val="200"/>
              </a:spcAft>
              <a:buClrTx/>
              <a:buSzTx/>
              <a:buFont typeface="Wingdings" panose="05000000000000000000" pitchFamily="2" charset="2"/>
              <a:buChar char="§"/>
              <a:tabLst/>
              <a:defRPr/>
            </a:pPr>
            <a:r>
              <a:rPr lang="en-US" sz="900" dirty="0">
                <a:solidFill>
                  <a:schemeClr val="bg2"/>
                </a:solidFill>
                <a:latin typeface="IntelOne Text"/>
              </a:rPr>
              <a:t>Operational scale due to automated efficiencies </a:t>
            </a:r>
          </a:p>
          <a:p>
            <a:pPr marL="171450" marR="0" lvl="1" indent="-114300" fontAlgn="auto">
              <a:lnSpc>
                <a:spcPct val="100000"/>
              </a:lnSpc>
              <a:spcBef>
                <a:spcPts val="0"/>
              </a:spcBef>
              <a:spcAft>
                <a:spcPts val="200"/>
              </a:spcAft>
              <a:buClrTx/>
              <a:buSzTx/>
              <a:buFont typeface="Wingdings" panose="05000000000000000000" pitchFamily="2" charset="2"/>
              <a:buChar char="§"/>
              <a:tabLst/>
              <a:defRPr/>
            </a:pPr>
            <a:r>
              <a:rPr lang="en-US" sz="900" dirty="0">
                <a:solidFill>
                  <a:schemeClr val="bg2"/>
                </a:solidFill>
                <a:latin typeface="IntelOne Text"/>
              </a:rPr>
              <a:t>Optimize resource utilization by ensuring right tasks performed at right time</a:t>
            </a:r>
          </a:p>
        </p:txBody>
      </p:sp>
      <p:sp>
        <p:nvSpPr>
          <p:cNvPr id="3" name="Rectangle 2">
            <a:extLst>
              <a:ext uri="{FF2B5EF4-FFF2-40B4-BE49-F238E27FC236}">
                <a16:creationId xmlns:a16="http://schemas.microsoft.com/office/drawing/2014/main" id="{C1A9D45D-272A-644B-42EC-F2BEFF6B64E0}"/>
              </a:ext>
            </a:extLst>
          </p:cNvPr>
          <p:cNvSpPr>
            <a:spLocks/>
          </p:cNvSpPr>
          <p:nvPr/>
        </p:nvSpPr>
        <p:spPr>
          <a:xfrm>
            <a:off x="7144329" y="4446256"/>
            <a:ext cx="4452408" cy="1764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marR="0" lvl="1" indent="-1143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525252"/>
                </a:solidFill>
                <a:effectLst/>
                <a:uLnTx/>
                <a:uFillTx/>
                <a:latin typeface="IntelOne Text"/>
              </a:rPr>
              <a:t>Accelerated time-to-operation for new plants, factories, warehouses</a:t>
            </a:r>
          </a:p>
          <a:p>
            <a:pPr marL="171450" marR="0" lvl="1" indent="-1143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525252"/>
                </a:solidFill>
                <a:effectLst/>
                <a:uLnTx/>
                <a:uFillTx/>
                <a:latin typeface="IntelOne Text"/>
              </a:rPr>
              <a:t>Increase factory, warehouse uptime, operational density</a:t>
            </a:r>
          </a:p>
          <a:p>
            <a:pPr marL="171450" marR="0" lvl="1" indent="-1143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525252"/>
                </a:solidFill>
                <a:effectLst/>
                <a:uLnTx/>
                <a:uFillTx/>
                <a:latin typeface="IntelOne Text"/>
              </a:rPr>
              <a:t>Increase visibility into factory assets</a:t>
            </a:r>
          </a:p>
          <a:p>
            <a:pPr marL="171450" marR="0" lvl="1" indent="-1143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525252"/>
                </a:solidFill>
                <a:effectLst/>
                <a:uLnTx/>
                <a:uFillTx/>
                <a:latin typeface="IntelOne Text"/>
              </a:rPr>
              <a:t>Drive appeal with younger workers looking for digitized/automated environments</a:t>
            </a: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900" b="0" i="0" u="none" strike="noStrike" kern="1200" cap="none" spc="0" normalizeH="0" baseline="0" noProof="0" dirty="0">
                <a:ln>
                  <a:noFill/>
                </a:ln>
                <a:solidFill>
                  <a:srgbClr val="525252"/>
                </a:solidFill>
                <a:effectLst/>
                <a:uLnTx/>
                <a:uFillTx/>
                <a:latin typeface="IntelOne Text Medium" panose="020B0703020203020204" pitchFamily="34" charset="0"/>
              </a:rPr>
              <a:t>Risk </a:t>
            </a:r>
          </a:p>
          <a:p>
            <a:pPr marL="171450" marR="0" lvl="1" indent="-114300" algn="l" defTabSz="914400" rtl="0" eaLnBrk="1" fontAlgn="auto" latinLnBrk="0" hangingPunct="1">
              <a:lnSpc>
                <a:spcPct val="100000"/>
              </a:lnSpc>
              <a:spcBef>
                <a:spcPts val="0"/>
              </a:spcBef>
              <a:spcAft>
                <a:spcPts val="10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525252"/>
                </a:solidFill>
                <a:effectLst/>
                <a:uLnTx/>
                <a:uFillTx/>
                <a:latin typeface="IntelOne Text"/>
              </a:rPr>
              <a:t>Reduce human injury, exposure to hazards which can be automated</a:t>
            </a:r>
          </a:p>
          <a:p>
            <a:pPr marL="171450" marR="0" lvl="1" indent="-114300" algn="l" defTabSz="914400" rtl="0" eaLnBrk="1" fontAlgn="auto" latinLnBrk="0" hangingPunct="1">
              <a:lnSpc>
                <a:spcPct val="100000"/>
              </a:lnSpc>
              <a:spcBef>
                <a:spcPts val="0"/>
              </a:spcBef>
              <a:spcAft>
                <a:spcPts val="10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525252"/>
                </a:solidFill>
                <a:effectLst/>
                <a:uLnTx/>
                <a:uFillTx/>
                <a:latin typeface="IntelOne Text"/>
              </a:rPr>
              <a:t>Mitigate labor shortages</a:t>
            </a:r>
          </a:p>
          <a:p>
            <a:pPr marL="171450" marR="0" lvl="1" indent="-114300" algn="l" defTabSz="914400" rtl="0" eaLnBrk="1" fontAlgn="auto" latinLnBrk="0" hangingPunct="1">
              <a:lnSpc>
                <a:spcPct val="100000"/>
              </a:lnSpc>
              <a:spcBef>
                <a:spcPts val="0"/>
              </a:spcBef>
              <a:spcAft>
                <a:spcPts val="10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525252"/>
                </a:solidFill>
                <a:effectLst/>
                <a:uLnTx/>
                <a:uFillTx/>
                <a:latin typeface="IntelOne Text"/>
              </a:rPr>
              <a:t>Reduce reliance on technical expertise for less critical systems </a:t>
            </a:r>
          </a:p>
          <a:p>
            <a:pPr marL="0" marR="0" lvl="1" indent="0" algn="l" defTabSz="914400" rtl="0" eaLnBrk="1" fontAlgn="auto" latinLnBrk="0" hangingPunct="1">
              <a:lnSpc>
                <a:spcPct val="100000"/>
              </a:lnSpc>
              <a:spcBef>
                <a:spcPts val="200"/>
              </a:spcBef>
              <a:spcAft>
                <a:spcPts val="0"/>
              </a:spcAft>
              <a:buClrTx/>
              <a:buSzTx/>
              <a:buFontTx/>
              <a:buNone/>
              <a:tabLst/>
              <a:defRPr/>
            </a:pPr>
            <a:r>
              <a:rPr kumimoji="0" lang="en-US" sz="900" b="0" i="0" u="none" strike="noStrike" kern="1200" cap="none" spc="0" normalizeH="0" baseline="0" noProof="0" dirty="0">
                <a:ln>
                  <a:noFill/>
                </a:ln>
                <a:solidFill>
                  <a:srgbClr val="525252"/>
                </a:solidFill>
                <a:effectLst/>
                <a:uLnTx/>
                <a:uFillTx/>
                <a:latin typeface="IntelOne Text Medium" panose="020B0703020203020204" pitchFamily="34" charset="0"/>
              </a:rPr>
              <a:t>Cost </a:t>
            </a:r>
          </a:p>
          <a:p>
            <a:pPr marL="171450" marR="0" lvl="1" indent="-114300" algn="l" defTabSz="914400" rtl="0" eaLnBrk="1" fontAlgn="auto" latinLnBrk="0" hangingPunct="1">
              <a:lnSpc>
                <a:spcPct val="100000"/>
              </a:lnSpc>
              <a:spcBef>
                <a:spcPts val="0"/>
              </a:spcBef>
              <a:spcAft>
                <a:spcPts val="10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525252"/>
                </a:solidFill>
                <a:effectLst/>
                <a:uLnTx/>
                <a:uFillTx/>
                <a:latin typeface="IntelOne Text"/>
              </a:rPr>
              <a:t>Reduce labor costs</a:t>
            </a:r>
          </a:p>
          <a:p>
            <a:pPr marL="171450" marR="0" lvl="1" indent="-114300" algn="l" defTabSz="914400" rtl="0" eaLnBrk="1" fontAlgn="auto" latinLnBrk="0" hangingPunct="1">
              <a:lnSpc>
                <a:spcPct val="100000"/>
              </a:lnSpc>
              <a:spcBef>
                <a:spcPts val="0"/>
              </a:spcBef>
              <a:spcAft>
                <a:spcPts val="10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525252"/>
                </a:solidFill>
                <a:effectLst/>
                <a:uLnTx/>
                <a:uFillTx/>
                <a:latin typeface="IntelOne Text"/>
              </a:rPr>
              <a:t>Optimize warehouse spaces to reduce footprint</a:t>
            </a:r>
          </a:p>
        </p:txBody>
      </p:sp>
      <p:sp>
        <p:nvSpPr>
          <p:cNvPr id="78" name="Text Placeholder 49">
            <a:extLst>
              <a:ext uri="{FF2B5EF4-FFF2-40B4-BE49-F238E27FC236}">
                <a16:creationId xmlns:a16="http://schemas.microsoft.com/office/drawing/2014/main" id="{C25558C9-6E4B-3DC5-7777-340D45A912E8}"/>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rPr>
              <a:t>Primary: </a:t>
            </a:r>
            <a:r>
              <a:rPr lang="en-US" sz="900" b="0" dirty="0">
                <a:solidFill>
                  <a:srgbClr val="525252"/>
                </a:solidFill>
                <a:latin typeface="IntelOne Text" panose="020B0503020203020204" pitchFamily="34" charset="0"/>
                <a:hlinkClick r:id="rId11" action="ppaction://hlinksldjump"/>
              </a:rPr>
              <a:t>Control Optimization &amp; Autonomy</a:t>
            </a:r>
            <a:endParaRPr lang="en-US" sz="900" b="0" dirty="0">
              <a:solidFill>
                <a:srgbClr val="525252"/>
              </a:solidFill>
              <a:latin typeface="IntelOne Text" panose="020B0503020203020204" pitchFamily="34" charset="0"/>
            </a:endParaRPr>
          </a:p>
        </p:txBody>
      </p:sp>
      <p:sp>
        <p:nvSpPr>
          <p:cNvPr id="79" name="Text Placeholder 49" descr="Target Vertical: &#10;Manufacturing&#10;&#10;&#10;">
            <a:extLst>
              <a:ext uri="{FF2B5EF4-FFF2-40B4-BE49-F238E27FC236}">
                <a16:creationId xmlns:a16="http://schemas.microsoft.com/office/drawing/2014/main" id="{7994F096-EFB9-0D28-40F3-D961E29BF5E4}"/>
              </a:ext>
            </a:extLst>
          </p:cNvPr>
          <p:cNvSpPr txBox="1">
            <a:spLocks/>
          </p:cNvSpPr>
          <p:nvPr/>
        </p:nvSpPr>
        <p:spPr>
          <a:xfrm>
            <a:off x="7144338"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a:spcBef>
                <a:spcPts val="0"/>
              </a:spcBef>
              <a:defRPr/>
            </a:pPr>
            <a:r>
              <a:rPr lang="en-US" sz="900" b="0" dirty="0">
                <a:latin typeface="IntelOne Text" panose="020B0503020203020204" pitchFamily="34" charset="0"/>
                <a:ea typeface="+mn-ea"/>
                <a:cs typeface="+mn-cs"/>
                <a:sym typeface="Helvetica Neue"/>
              </a:rPr>
              <a:t>Agriculture</a:t>
            </a:r>
          </a:p>
        </p:txBody>
      </p:sp>
      <p:sp>
        <p:nvSpPr>
          <p:cNvPr id="86" name="Text Placeholder 49" descr="Target Vertical: &#10;Manufacturing&#10;&#10;&#10;">
            <a:extLst>
              <a:ext uri="{FF2B5EF4-FFF2-40B4-BE49-F238E27FC236}">
                <a16:creationId xmlns:a16="http://schemas.microsoft.com/office/drawing/2014/main" id="{1A8C089D-C799-1F29-E17B-44814FC30467}"/>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Asia, Pacific, and Japan, Europe, Middle East, and Africa, PRC</a:t>
            </a:r>
          </a:p>
        </p:txBody>
      </p:sp>
      <p:pic>
        <p:nvPicPr>
          <p:cNvPr id="88" name="Picture 87">
            <a:extLst>
              <a:ext uri="{FF2B5EF4-FFF2-40B4-BE49-F238E27FC236}">
                <a16:creationId xmlns:a16="http://schemas.microsoft.com/office/drawing/2014/main" id="{6AF2026A-F9A1-02EC-5C1C-8518727366DB}"/>
              </a:ext>
              <a:ext uri="{C183D7F6-B498-43B3-948B-1728B52AA6E4}">
                <adec:decorative xmlns:adec="http://schemas.microsoft.com/office/drawing/2017/decorative" val="1"/>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595313" y="192883"/>
            <a:ext cx="1398587" cy="309458"/>
          </a:xfrm>
          <a:prstGeom prst="rect">
            <a:avLst/>
          </a:prstGeom>
        </p:spPr>
      </p:pic>
      <p:grpSp>
        <p:nvGrpSpPr>
          <p:cNvPr id="5" name="Group 4">
            <a:extLst>
              <a:ext uri="{FF2B5EF4-FFF2-40B4-BE49-F238E27FC236}">
                <a16:creationId xmlns:a16="http://schemas.microsoft.com/office/drawing/2014/main" id="{A6A49840-8825-B6AD-8BE1-078715E7660D}"/>
              </a:ext>
            </a:extLst>
          </p:cNvPr>
          <p:cNvGrpSpPr/>
          <p:nvPr/>
        </p:nvGrpSpPr>
        <p:grpSpPr>
          <a:xfrm>
            <a:off x="9057016" y="87630"/>
            <a:ext cx="2525384" cy="384440"/>
            <a:chOff x="9057016" y="87630"/>
            <a:chExt cx="2525384" cy="384440"/>
          </a:xfrm>
        </p:grpSpPr>
        <p:pic>
          <p:nvPicPr>
            <p:cNvPr id="6" name="Picture 5">
              <a:hlinkClick r:id="rId13" action="ppaction://hlinksldjump"/>
              <a:extLst>
                <a:ext uri="{FF2B5EF4-FFF2-40B4-BE49-F238E27FC236}">
                  <a16:creationId xmlns:a16="http://schemas.microsoft.com/office/drawing/2014/main" id="{4D66D27F-2A3C-ED37-4591-0E58D9BB77F9}"/>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7" name="Rectangle 6">
              <a:extLst>
                <a:ext uri="{FF2B5EF4-FFF2-40B4-BE49-F238E27FC236}">
                  <a16:creationId xmlns:a16="http://schemas.microsoft.com/office/drawing/2014/main" id="{1B47BD4A-E268-0936-17C7-5F8C4429560E}"/>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285722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410AD-9A5A-4680-9C54-EFD8EA72F5B2}"/>
              </a:ext>
            </a:extLst>
          </p:cNvPr>
          <p:cNvSpPr>
            <a:spLocks noGrp="1"/>
          </p:cNvSpPr>
          <p:nvPr>
            <p:ph type="title"/>
          </p:nvPr>
        </p:nvSpPr>
        <p:spPr>
          <a:xfrm>
            <a:off x="592917" y="571500"/>
            <a:ext cx="6318424" cy="498598"/>
          </a:xfrm>
        </p:spPr>
        <p:txBody>
          <a:bodyPr/>
          <a:lstStyle/>
          <a:p>
            <a:r>
              <a:rPr lang="en-US" dirty="0"/>
              <a:t>Smart Factory Solution (SFS)</a:t>
            </a:r>
          </a:p>
        </p:txBody>
      </p:sp>
      <p:cxnSp>
        <p:nvCxnSpPr>
          <p:cNvPr id="2244" name="Straight Connector 2243">
            <a:extLst>
              <a:ext uri="{FF2B5EF4-FFF2-40B4-BE49-F238E27FC236}">
                <a16:creationId xmlns:a16="http://schemas.microsoft.com/office/drawing/2014/main" id="{9D91469D-6E8D-25F0-7CAE-8D2543F5FDD1}"/>
              </a:ext>
            </a:extLst>
          </p:cNvPr>
          <p:cNvCxnSpPr>
            <a:cxnSpLocks/>
          </p:cNvCxnSpPr>
          <p:nvPr/>
        </p:nvCxnSpPr>
        <p:spPr>
          <a:xfrm>
            <a:off x="592918" y="512465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2246" name="Content Placeholder 47">
            <a:extLst>
              <a:ext uri="{FF2B5EF4-FFF2-40B4-BE49-F238E27FC236}">
                <a16:creationId xmlns:a16="http://schemas.microsoft.com/office/drawing/2014/main" id="{B78EBBB4-AFE9-5F4D-9AE4-45FFAB98DC11}"/>
              </a:ext>
            </a:extLst>
          </p:cNvPr>
          <p:cNvSpPr txBox="1">
            <a:spLocks/>
          </p:cNvSpPr>
          <p:nvPr/>
        </p:nvSpPr>
        <p:spPr>
          <a:xfrm>
            <a:off x="592917" y="5263077"/>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2242" name="Content Placeholder 47">
            <a:extLst>
              <a:ext uri="{FF2B5EF4-FFF2-40B4-BE49-F238E27FC236}">
                <a16:creationId xmlns:a16="http://schemas.microsoft.com/office/drawing/2014/main" id="{C136FFE7-747D-8ED3-C77D-E0C84EF1E5B2}"/>
              </a:ext>
            </a:extLst>
          </p:cNvPr>
          <p:cNvSpPr txBox="1">
            <a:spLocks/>
          </p:cNvSpPr>
          <p:nvPr/>
        </p:nvSpPr>
        <p:spPr>
          <a:xfrm>
            <a:off x="592917" y="5449331"/>
            <a:ext cx="6318424" cy="795089"/>
          </a:xfrm>
          <a:prstGeom prst="rect">
            <a:avLst/>
          </a:prstGeom>
          <a:ln>
            <a:noFill/>
          </a:ln>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marR="0" lvl="1" indent="-109728" fontAlgn="ctr">
              <a:lnSpc>
                <a:spcPct val="100000"/>
              </a:lnSpc>
              <a:spcBef>
                <a:spcPts val="200"/>
              </a:spcBef>
              <a:spcAft>
                <a:spcPts val="0"/>
              </a:spcAft>
              <a:buClr>
                <a:srgbClr val="525252"/>
              </a:buClr>
              <a:buSzTx/>
              <a:buFont typeface="Wingdings" panose="05000000000000000000" pitchFamily="2" charset="2"/>
              <a:buChar char="§"/>
              <a:tabLst/>
              <a:defRPr kumimoji="0" sz="900" b="0" i="0" u="none" strike="noStrike" cap="none" spc="0" normalizeH="0" baseline="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r>
              <a:rPr lang="en-US" dirty="0">
                <a:hlinkClick r:id="rId3">
                  <a:extLst>
                    <a:ext uri="{A12FA001-AC4F-418D-AE19-62706E023703}">
                      <ahyp:hlinkClr xmlns:ahyp="http://schemas.microsoft.com/office/drawing/2018/hyperlinkcolor" val="tx"/>
                    </a:ext>
                  </a:extLst>
                </a:hlinkClick>
              </a:rPr>
              <a:t>Intel IoT Kits Overview</a:t>
            </a:r>
            <a:endParaRPr lang="en-US" dirty="0">
              <a:sym typeface="Helvetica"/>
            </a:endParaRPr>
          </a:p>
          <a:p>
            <a:pPr lvl="1"/>
            <a:r>
              <a:rPr lang="en-US" dirty="0">
                <a:hlinkClick r:id="rId4">
                  <a:extLst>
                    <a:ext uri="{A12FA001-AC4F-418D-AE19-62706E023703}">
                      <ahyp:hlinkClr xmlns:ahyp="http://schemas.microsoft.com/office/drawing/2018/hyperlinkcolor" val="tx"/>
                    </a:ext>
                  </a:extLst>
                </a:hlinkClick>
              </a:rPr>
              <a:t>Datasheet</a:t>
            </a:r>
            <a:endParaRPr lang="en-US" dirty="0"/>
          </a:p>
          <a:p>
            <a:pPr lvl="1"/>
            <a:r>
              <a:rPr lang="en-US" dirty="0">
                <a:hlinkClick r:id="rId5">
                  <a:extLst>
                    <a:ext uri="{A12FA001-AC4F-418D-AE19-62706E023703}">
                      <ahyp:hlinkClr xmlns:ahyp="http://schemas.microsoft.com/office/drawing/2018/hyperlinkcolor" val="tx"/>
                    </a:ext>
                  </a:extLst>
                </a:hlinkClick>
              </a:rPr>
              <a:t>User Guide</a:t>
            </a:r>
            <a:endParaRPr lang="en-US" dirty="0"/>
          </a:p>
          <a:p>
            <a:pPr lvl="1"/>
            <a:r>
              <a:rPr lang="en-US" dirty="0">
                <a:hlinkClick r:id="rId6">
                  <a:extLst>
                    <a:ext uri="{A12FA001-AC4F-418D-AE19-62706E023703}">
                      <ahyp:hlinkClr xmlns:ahyp="http://schemas.microsoft.com/office/drawing/2018/hyperlinkcolor" val="tx"/>
                    </a:ext>
                  </a:extLst>
                </a:hlinkClick>
              </a:rPr>
              <a:t>API/SDK</a:t>
            </a:r>
            <a:endParaRPr lang="en-US" dirty="0"/>
          </a:p>
          <a:p>
            <a:pPr lvl="1"/>
            <a:r>
              <a:rPr lang="en-US" dirty="0">
                <a:hlinkClick r:id="rId7">
                  <a:extLst>
                    <a:ext uri="{A12FA001-AC4F-418D-AE19-62706E023703}">
                      <ahyp:hlinkClr xmlns:ahyp="http://schemas.microsoft.com/office/drawing/2018/hyperlinkcolor" val="tx"/>
                    </a:ext>
                  </a:extLst>
                </a:hlinkClick>
              </a:rPr>
              <a:t>ORDER here today</a:t>
            </a:r>
            <a:endParaRPr lang="en-US" dirty="0"/>
          </a:p>
        </p:txBody>
      </p:sp>
      <p:cxnSp>
        <p:nvCxnSpPr>
          <p:cNvPr id="2248" name="Straight Connector 2247">
            <a:extLst>
              <a:ext uri="{FF2B5EF4-FFF2-40B4-BE49-F238E27FC236}">
                <a16:creationId xmlns:a16="http://schemas.microsoft.com/office/drawing/2014/main" id="{9A216B40-F345-749B-1A89-F24C7487398E}"/>
              </a:ext>
            </a:extLst>
          </p:cNvPr>
          <p:cNvCxnSpPr>
            <a:cxnSpLocks/>
          </p:cNvCxnSpPr>
          <p:nvPr/>
        </p:nvCxnSpPr>
        <p:spPr>
          <a:xfrm>
            <a:off x="592918" y="434136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2281" name="Content Placeholder 47">
            <a:extLst>
              <a:ext uri="{FF2B5EF4-FFF2-40B4-BE49-F238E27FC236}">
                <a16:creationId xmlns:a16="http://schemas.microsoft.com/office/drawing/2014/main" id="{056AFB1C-C1C0-96B5-A690-81F8542C2610}"/>
              </a:ext>
            </a:extLst>
          </p:cNvPr>
          <p:cNvSpPr txBox="1">
            <a:spLocks/>
          </p:cNvSpPr>
          <p:nvPr/>
        </p:nvSpPr>
        <p:spPr>
          <a:xfrm>
            <a:off x="592917" y="4413114"/>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Cloud Service Provider</a:t>
            </a:r>
          </a:p>
        </p:txBody>
      </p:sp>
      <p:sp>
        <p:nvSpPr>
          <p:cNvPr id="2283" name="Content Placeholder 47">
            <a:extLst>
              <a:ext uri="{FF2B5EF4-FFF2-40B4-BE49-F238E27FC236}">
                <a16:creationId xmlns:a16="http://schemas.microsoft.com/office/drawing/2014/main" id="{B83ED2B9-B337-E91D-3B65-D46E5992B157}"/>
              </a:ext>
            </a:extLst>
          </p:cNvPr>
          <p:cNvSpPr txBox="1">
            <a:spLocks/>
          </p:cNvSpPr>
          <p:nvPr/>
        </p:nvSpPr>
        <p:spPr>
          <a:xfrm>
            <a:off x="592917" y="4610480"/>
            <a:ext cx="2683684" cy="185248"/>
          </a:xfrm>
          <a:prstGeom prst="rect">
            <a:avLst/>
          </a:prstGeom>
          <a:ln>
            <a:noFill/>
          </a:ln>
        </p:spPr>
        <p:txBody>
          <a:bodyPr wrap="square" lIns="0" tIns="0" rIns="0" bIns="0" numCol="1"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7000" lvl="1" indent="-127000" defTabSz="1219169" hangingPunct="0">
              <a:lnSpc>
                <a:spcPct val="100000"/>
              </a:lnSpc>
              <a:spcBef>
                <a:spcPts val="200"/>
              </a:spcBef>
              <a:defRPr/>
            </a:pPr>
            <a:r>
              <a:rPr lang="en-US" sz="900" kern="0" dirty="0">
                <a:latin typeface="+mn-lt"/>
                <a:sym typeface="Helvetica"/>
              </a:rPr>
              <a:t>AWS</a:t>
            </a:r>
          </a:p>
          <a:p>
            <a:pPr marL="127000" lvl="1" indent="-127000" defTabSz="1219169" hangingPunct="0">
              <a:lnSpc>
                <a:spcPct val="100000"/>
              </a:lnSpc>
              <a:spcBef>
                <a:spcPts val="200"/>
              </a:spcBef>
              <a:defRPr/>
            </a:pPr>
            <a:r>
              <a:rPr lang="en-US" sz="900" kern="0" dirty="0">
                <a:latin typeface="+mn-lt"/>
                <a:sym typeface="Helvetica"/>
              </a:rPr>
              <a:t>Microsoft Azure</a:t>
            </a:r>
          </a:p>
          <a:p>
            <a:pPr marL="127000" lvl="1" indent="-127000" defTabSz="1219169" hangingPunct="0">
              <a:lnSpc>
                <a:spcPct val="100000"/>
              </a:lnSpc>
              <a:spcBef>
                <a:spcPts val="200"/>
              </a:spcBef>
              <a:defRPr/>
            </a:pPr>
            <a:r>
              <a:rPr lang="en-US" sz="900" kern="0" dirty="0">
                <a:latin typeface="+mn-lt"/>
                <a:sym typeface="Helvetica"/>
              </a:rPr>
              <a:t>Other</a:t>
            </a:r>
          </a:p>
        </p:txBody>
      </p:sp>
      <p:cxnSp>
        <p:nvCxnSpPr>
          <p:cNvPr id="2284" name="Straight Connector 2283">
            <a:extLst>
              <a:ext uri="{FF2B5EF4-FFF2-40B4-BE49-F238E27FC236}">
                <a16:creationId xmlns:a16="http://schemas.microsoft.com/office/drawing/2014/main" id="{BE394C1B-81B2-E5C3-3B20-960E7670A3CC}"/>
              </a:ext>
            </a:extLst>
          </p:cNvPr>
          <p:cNvCxnSpPr>
            <a:cxnSpLocks/>
          </p:cNvCxnSpPr>
          <p:nvPr/>
        </p:nvCxnSpPr>
        <p:spPr>
          <a:xfrm>
            <a:off x="592918" y="303032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2285" name="Group 2284">
            <a:extLst>
              <a:ext uri="{FF2B5EF4-FFF2-40B4-BE49-F238E27FC236}">
                <a16:creationId xmlns:a16="http://schemas.microsoft.com/office/drawing/2014/main" id="{6BC0767E-7D18-237E-1EC0-682F153407C3}"/>
              </a:ext>
            </a:extLst>
          </p:cNvPr>
          <p:cNvGrpSpPr/>
          <p:nvPr/>
        </p:nvGrpSpPr>
        <p:grpSpPr>
          <a:xfrm>
            <a:off x="592917" y="3111600"/>
            <a:ext cx="6352924" cy="530296"/>
            <a:chOff x="592917" y="3478186"/>
            <a:chExt cx="6352924" cy="530296"/>
          </a:xfrm>
        </p:grpSpPr>
        <p:sp>
          <p:nvSpPr>
            <p:cNvPr id="2286" name="Content Placeholder 47">
              <a:extLst>
                <a:ext uri="{FF2B5EF4-FFF2-40B4-BE49-F238E27FC236}">
                  <a16:creationId xmlns:a16="http://schemas.microsoft.com/office/drawing/2014/main" id="{3502E01D-159E-0AFF-00D1-530E54ABF370}"/>
                </a:ext>
              </a:extLst>
            </p:cNvPr>
            <p:cNvSpPr txBox="1">
              <a:spLocks/>
            </p:cNvSpPr>
            <p:nvPr/>
          </p:nvSpPr>
          <p:spPr>
            <a:xfrm>
              <a:off x="592917" y="3478186"/>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2287" name="Content Placeholder 47">
              <a:extLst>
                <a:ext uri="{FF2B5EF4-FFF2-40B4-BE49-F238E27FC236}">
                  <a16:creationId xmlns:a16="http://schemas.microsoft.com/office/drawing/2014/main" id="{DB34289D-A8C4-FE01-5F6D-3192207D3098}"/>
                </a:ext>
              </a:extLst>
            </p:cNvPr>
            <p:cNvSpPr txBox="1">
              <a:spLocks/>
            </p:cNvSpPr>
            <p:nvPr/>
          </p:nvSpPr>
          <p:spPr>
            <a:xfrm>
              <a:off x="592917" y="3675552"/>
              <a:ext cx="6352924" cy="332930"/>
            </a:xfrm>
            <a:prstGeom prst="rect">
              <a:avLst/>
            </a:prstGeom>
            <a:ln>
              <a:noFill/>
            </a:ln>
          </p:spPr>
          <p:txBody>
            <a:bodyPr wrap="square" lIns="0" tIns="0" rIns="0" bIns="0" numCol="1"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lnSpc>
                  <a:spcPct val="100000"/>
                </a:lnSpc>
                <a:buNone/>
                <a:defRPr/>
              </a:pPr>
              <a:r>
                <a:rPr lang="it-IT" sz="900" dirty="0">
                  <a:solidFill>
                    <a:srgbClr val="525252"/>
                  </a:solidFill>
                  <a:latin typeface="IntelOne Text" panose="020B0503020203020204" pitchFamily="34" charset="0"/>
                  <a:sym typeface="Helvetica"/>
                </a:rPr>
                <a:t>Intel® Core™ i7/i5/i3 Processor</a:t>
              </a:r>
            </a:p>
          </p:txBody>
        </p:sp>
      </p:grpSp>
      <p:cxnSp>
        <p:nvCxnSpPr>
          <p:cNvPr id="2288" name="Straight Connector 2287">
            <a:extLst>
              <a:ext uri="{FF2B5EF4-FFF2-40B4-BE49-F238E27FC236}">
                <a16:creationId xmlns:a16="http://schemas.microsoft.com/office/drawing/2014/main" id="{F581D504-F4AD-A903-8CCE-B20A174260C5}"/>
              </a:ext>
            </a:extLst>
          </p:cNvPr>
          <p:cNvCxnSpPr>
            <a:cxnSpLocks/>
          </p:cNvCxnSpPr>
          <p:nvPr/>
        </p:nvCxnSpPr>
        <p:spPr>
          <a:xfrm>
            <a:off x="592918" y="364697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2330" name="Group 2329">
            <a:extLst>
              <a:ext uri="{FF2B5EF4-FFF2-40B4-BE49-F238E27FC236}">
                <a16:creationId xmlns:a16="http://schemas.microsoft.com/office/drawing/2014/main" id="{64E8587E-8504-3D83-8422-824186F4D4F5}"/>
              </a:ext>
            </a:extLst>
          </p:cNvPr>
          <p:cNvGrpSpPr/>
          <p:nvPr/>
        </p:nvGrpSpPr>
        <p:grpSpPr>
          <a:xfrm>
            <a:off x="592917" y="3756823"/>
            <a:ext cx="2651760" cy="427064"/>
            <a:chOff x="592917" y="4090198"/>
            <a:chExt cx="2651760" cy="427064"/>
          </a:xfrm>
        </p:grpSpPr>
        <p:sp>
          <p:nvSpPr>
            <p:cNvPr id="2290" name="Content Placeholder 47">
              <a:extLst>
                <a:ext uri="{FF2B5EF4-FFF2-40B4-BE49-F238E27FC236}">
                  <a16:creationId xmlns:a16="http://schemas.microsoft.com/office/drawing/2014/main" id="{316394EA-1E43-87EB-CDD5-5EB929EE0AF7}"/>
                </a:ext>
              </a:extLst>
            </p:cNvPr>
            <p:cNvSpPr txBox="1">
              <a:spLocks/>
            </p:cNvSpPr>
            <p:nvPr/>
          </p:nvSpPr>
          <p:spPr>
            <a:xfrm>
              <a:off x="592917" y="4090198"/>
              <a:ext cx="2651760"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err="1">
                  <a:solidFill>
                    <a:schemeClr val="tx2"/>
                  </a:solidFill>
                  <a:latin typeface="IntelOne Text Bold" panose="020B0803020203020204" pitchFamily="34" charset="0"/>
                </a:rPr>
                <a:t>Vecow</a:t>
              </a:r>
              <a:r>
                <a:rPr lang="en-US" sz="1000" dirty="0">
                  <a:solidFill>
                    <a:schemeClr val="tx2"/>
                  </a:solidFill>
                  <a:latin typeface="IntelOne Text Bold" panose="020B0803020203020204" pitchFamily="34" charset="0"/>
                </a:rPr>
                <a:t> Hardware</a:t>
              </a:r>
            </a:p>
          </p:txBody>
        </p:sp>
        <p:sp>
          <p:nvSpPr>
            <p:cNvPr id="2291" name="Content Placeholder 47">
              <a:extLst>
                <a:ext uri="{FF2B5EF4-FFF2-40B4-BE49-F238E27FC236}">
                  <a16:creationId xmlns:a16="http://schemas.microsoft.com/office/drawing/2014/main" id="{B62D25BA-F31E-A2AA-B505-5496439B80E3}"/>
                </a:ext>
              </a:extLst>
            </p:cNvPr>
            <p:cNvSpPr txBox="1">
              <a:spLocks/>
            </p:cNvSpPr>
            <p:nvPr/>
          </p:nvSpPr>
          <p:spPr>
            <a:xfrm>
              <a:off x="592917" y="4287564"/>
              <a:ext cx="1799764" cy="229698"/>
            </a:xfrm>
            <a:prstGeom prst="rect">
              <a:avLst/>
            </a:prstGeom>
          </p:spPr>
          <p:txBody>
            <a:bodyPr wrap="square" lIns="0" tIns="0" rIns="0" bIns="0" numCol="1"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lnSpc>
                  <a:spcPct val="100000"/>
                </a:lnSpc>
                <a:buNone/>
                <a:defRPr/>
              </a:pPr>
              <a:r>
                <a:rPr lang="en-US" sz="900" dirty="0" err="1">
                  <a:solidFill>
                    <a:srgbClr val="525252"/>
                  </a:solidFill>
                  <a:latin typeface="IntelOne Text" panose="020B0503020203020204" pitchFamily="34" charset="0"/>
                  <a:sym typeface="Helvetica Neue"/>
                </a:rPr>
                <a:t>Vecow</a:t>
              </a:r>
              <a:r>
                <a:rPr lang="en-US" sz="900" dirty="0">
                  <a:solidFill>
                    <a:srgbClr val="525252"/>
                  </a:solidFill>
                  <a:latin typeface="IntelOne Text" panose="020B0503020203020204" pitchFamily="34" charset="0"/>
                  <a:sym typeface="Helvetica Neue"/>
                </a:rPr>
                <a:t> SPC-5600 </a:t>
              </a:r>
            </a:p>
          </p:txBody>
        </p:sp>
      </p:grpSp>
      <p:grpSp>
        <p:nvGrpSpPr>
          <p:cNvPr id="2331" name="Group 2330">
            <a:extLst>
              <a:ext uri="{FF2B5EF4-FFF2-40B4-BE49-F238E27FC236}">
                <a16:creationId xmlns:a16="http://schemas.microsoft.com/office/drawing/2014/main" id="{484F6C6E-1C5B-EAB1-BA98-3E73BBAB8E4C}"/>
              </a:ext>
            </a:extLst>
          </p:cNvPr>
          <p:cNvGrpSpPr/>
          <p:nvPr/>
        </p:nvGrpSpPr>
        <p:grpSpPr>
          <a:xfrm>
            <a:off x="3757082" y="3756823"/>
            <a:ext cx="3091230" cy="427064"/>
            <a:chOff x="3757082" y="4090198"/>
            <a:chExt cx="3091230" cy="427064"/>
          </a:xfrm>
        </p:grpSpPr>
        <p:sp>
          <p:nvSpPr>
            <p:cNvPr id="2292" name="Content Placeholder 47">
              <a:extLst>
                <a:ext uri="{FF2B5EF4-FFF2-40B4-BE49-F238E27FC236}">
                  <a16:creationId xmlns:a16="http://schemas.microsoft.com/office/drawing/2014/main" id="{A229C042-2E38-EA72-1F0D-947F675EA249}"/>
                </a:ext>
              </a:extLst>
            </p:cNvPr>
            <p:cNvSpPr txBox="1">
              <a:spLocks/>
            </p:cNvSpPr>
            <p:nvPr/>
          </p:nvSpPr>
          <p:spPr>
            <a:xfrm>
              <a:off x="3757083" y="4090198"/>
              <a:ext cx="2651760"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Software</a:t>
              </a:r>
            </a:p>
          </p:txBody>
        </p:sp>
        <p:sp>
          <p:nvSpPr>
            <p:cNvPr id="2293" name="Content Placeholder 47">
              <a:extLst>
                <a:ext uri="{FF2B5EF4-FFF2-40B4-BE49-F238E27FC236}">
                  <a16:creationId xmlns:a16="http://schemas.microsoft.com/office/drawing/2014/main" id="{F1D06AD7-E9A1-B708-C71C-4F36A370850B}"/>
                </a:ext>
              </a:extLst>
            </p:cNvPr>
            <p:cNvSpPr txBox="1">
              <a:spLocks/>
            </p:cNvSpPr>
            <p:nvPr/>
          </p:nvSpPr>
          <p:spPr>
            <a:xfrm>
              <a:off x="3757082" y="4287564"/>
              <a:ext cx="3091230" cy="229698"/>
            </a:xfrm>
            <a:prstGeom prst="rect">
              <a:avLst/>
            </a:prstGeom>
          </p:spPr>
          <p:txBody>
            <a:bodyPr wrap="square" lIns="0" tIns="0" rIns="0" bIns="0" numCol="1"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7000" lvl="1" indent="-127000" defTabSz="1219169" hangingPunct="0">
                <a:lnSpc>
                  <a:spcPct val="100000"/>
                </a:lnSpc>
                <a:spcBef>
                  <a:spcPts val="200"/>
                </a:spcBef>
                <a:defRPr/>
              </a:pPr>
              <a:r>
                <a:rPr lang="en-US" sz="900" kern="0" dirty="0">
                  <a:latin typeface="+mn-lt"/>
                  <a:sym typeface="Helvetica Neue"/>
                </a:rPr>
                <a:t>Device Management is based on </a:t>
              </a:r>
              <a:r>
                <a:rPr lang="en-US" sz="900" kern="0" dirty="0" err="1">
                  <a:latin typeface="+mn-lt"/>
                  <a:sym typeface="Helvetica Neue"/>
                </a:rPr>
                <a:t>Teamviewer</a:t>
              </a:r>
              <a:endParaRPr lang="en-US" sz="900" kern="0" dirty="0">
                <a:latin typeface="+mn-lt"/>
                <a:sym typeface="Helvetica Neue"/>
              </a:endParaRPr>
            </a:p>
            <a:p>
              <a:pPr marL="127000" lvl="1" indent="-127000" defTabSz="1219169" hangingPunct="0">
                <a:lnSpc>
                  <a:spcPct val="100000"/>
                </a:lnSpc>
                <a:spcBef>
                  <a:spcPts val="200"/>
                </a:spcBef>
                <a:defRPr/>
              </a:pPr>
              <a:r>
                <a:rPr lang="en-US" sz="900" kern="0" dirty="0">
                  <a:latin typeface="+mn-lt"/>
                  <a:sym typeface="Helvetica Neue"/>
                </a:rPr>
                <a:t>Zoom and </a:t>
              </a:r>
              <a:r>
                <a:rPr lang="en-US" sz="900" kern="0" dirty="0" err="1">
                  <a:latin typeface="+mn-lt"/>
                  <a:sym typeface="Helvetica Neue"/>
                </a:rPr>
                <a:t>Anydesk</a:t>
              </a:r>
              <a:endParaRPr lang="en-US" sz="900" kern="0" dirty="0">
                <a:latin typeface="+mn-lt"/>
                <a:sym typeface="Helvetica Neue"/>
              </a:endParaRPr>
            </a:p>
          </p:txBody>
        </p:sp>
      </p:grpSp>
      <p:grpSp>
        <p:nvGrpSpPr>
          <p:cNvPr id="2294" name="Group 2293">
            <a:extLst>
              <a:ext uri="{FF2B5EF4-FFF2-40B4-BE49-F238E27FC236}">
                <a16:creationId xmlns:a16="http://schemas.microsoft.com/office/drawing/2014/main" id="{F4DC7793-BEF6-70B9-87F8-F89DB5831F63}"/>
              </a:ext>
            </a:extLst>
          </p:cNvPr>
          <p:cNvGrpSpPr/>
          <p:nvPr/>
        </p:nvGrpSpPr>
        <p:grpSpPr>
          <a:xfrm>
            <a:off x="592917" y="1268730"/>
            <a:ext cx="6255394" cy="600164"/>
            <a:chOff x="592917" y="1621155"/>
            <a:chExt cx="6255394" cy="600164"/>
          </a:xfrm>
        </p:grpSpPr>
        <p:sp>
          <p:nvSpPr>
            <p:cNvPr id="2295"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BE29C309-EF2C-F13C-E6BC-50DDBB922F1D}"/>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Vecow’s</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Smart Factory solution allows customers to unleash the power of factory data by extracting real-time data from machine controllers. The machine data aggregated by the solution can help customers optimize their industrial process to maximize efficiency and save on excess waste.</a:t>
              </a:r>
            </a:p>
          </p:txBody>
        </p:sp>
        <p:sp>
          <p:nvSpPr>
            <p:cNvPr id="2296" name="Content Placeholder 47">
              <a:extLst>
                <a:ext uri="{FF2B5EF4-FFF2-40B4-BE49-F238E27FC236}">
                  <a16:creationId xmlns:a16="http://schemas.microsoft.com/office/drawing/2014/main" id="{9E39E39B-F273-5D76-EFD6-60C41BDB44C9}"/>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2297" name="Straight Connector 2296">
            <a:extLst>
              <a:ext uri="{FF2B5EF4-FFF2-40B4-BE49-F238E27FC236}">
                <a16:creationId xmlns:a16="http://schemas.microsoft.com/office/drawing/2014/main" id="{39F8C98A-1A02-AA44-DBE2-7762BB0EB798}"/>
              </a:ext>
            </a:extLst>
          </p:cNvPr>
          <p:cNvCxnSpPr>
            <a:cxnSpLocks/>
          </p:cNvCxnSpPr>
          <p:nvPr/>
        </p:nvCxnSpPr>
        <p:spPr>
          <a:xfrm>
            <a:off x="592917" y="2007320"/>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2298" name="Content Placeholder 47">
            <a:extLst>
              <a:ext uri="{FF2B5EF4-FFF2-40B4-BE49-F238E27FC236}">
                <a16:creationId xmlns:a16="http://schemas.microsoft.com/office/drawing/2014/main" id="{C0E6F4C2-B930-135F-CB56-FFA76C40123B}"/>
              </a:ext>
            </a:extLst>
          </p:cNvPr>
          <p:cNvSpPr txBox="1">
            <a:spLocks/>
          </p:cNvSpPr>
          <p:nvPr/>
        </p:nvSpPr>
        <p:spPr>
          <a:xfrm>
            <a:off x="592917" y="2145746"/>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2324" name="Rectangle 2323">
            <a:extLst>
              <a:ext uri="{FF2B5EF4-FFF2-40B4-BE49-F238E27FC236}">
                <a16:creationId xmlns:a16="http://schemas.microsoft.com/office/drawing/2014/main" id="{82E345BF-FA3A-0182-BA73-F4B470C819CF}"/>
              </a:ext>
            </a:extLst>
          </p:cNvPr>
          <p:cNvSpPr>
            <a:spLocks/>
          </p:cNvSpPr>
          <p:nvPr/>
        </p:nvSpPr>
        <p:spPr>
          <a:xfrm>
            <a:off x="913615" y="2379487"/>
            <a:ext cx="1634548" cy="626710"/>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accent1"/>
                </a:solidFill>
                <a:latin typeface="IntelOne Text Medium" panose="020B0703020203020204" pitchFamily="34" charset="0"/>
              </a:rPr>
              <a:t>Save on manufacturing costs </a:t>
            </a:r>
            <a:r>
              <a:rPr lang="en-US" sz="900" dirty="0">
                <a:solidFill>
                  <a:srgbClr val="525252"/>
                </a:solidFill>
                <a:latin typeface="IntelOne Text" panose="020B0503020203020204" pitchFamily="34" charset="0"/>
              </a:rPr>
              <a:t>with a predictive maintenance solution that can help avoid costly rework</a:t>
            </a:r>
          </a:p>
        </p:txBody>
      </p:sp>
      <p:sp>
        <p:nvSpPr>
          <p:cNvPr id="2325" name="Rectangle 2324">
            <a:extLst>
              <a:ext uri="{FF2B5EF4-FFF2-40B4-BE49-F238E27FC236}">
                <a16:creationId xmlns:a16="http://schemas.microsoft.com/office/drawing/2014/main" id="{1E3F686E-1995-9B45-78A9-77D99F555F96}"/>
              </a:ext>
            </a:extLst>
          </p:cNvPr>
          <p:cNvSpPr>
            <a:spLocks/>
          </p:cNvSpPr>
          <p:nvPr/>
        </p:nvSpPr>
        <p:spPr>
          <a:xfrm>
            <a:off x="3063688" y="2379488"/>
            <a:ext cx="1634548" cy="50206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accent1"/>
                </a:solidFill>
                <a:latin typeface="IntelOne Text Medium" panose="020B0703020203020204" pitchFamily="34" charset="0"/>
              </a:rPr>
              <a:t>Gather real-time machine data </a:t>
            </a:r>
            <a:r>
              <a:rPr lang="en-US" sz="900" dirty="0">
                <a:solidFill>
                  <a:srgbClr val="525252"/>
                </a:solidFill>
                <a:latin typeface="IntelOne Text" panose="020B0503020203020204" pitchFamily="34" charset="0"/>
              </a:rPr>
              <a:t>with a solution that aggregates large amounts of real-time machine data</a:t>
            </a:r>
          </a:p>
        </p:txBody>
      </p:sp>
      <p:sp>
        <p:nvSpPr>
          <p:cNvPr id="2326" name="Rectangle 2325">
            <a:extLst>
              <a:ext uri="{FF2B5EF4-FFF2-40B4-BE49-F238E27FC236}">
                <a16:creationId xmlns:a16="http://schemas.microsoft.com/office/drawing/2014/main" id="{E0FAA70C-C8E1-6D5E-B13C-F6E1B864A219}"/>
              </a:ext>
            </a:extLst>
          </p:cNvPr>
          <p:cNvSpPr>
            <a:spLocks/>
          </p:cNvSpPr>
          <p:nvPr/>
        </p:nvSpPr>
        <p:spPr>
          <a:xfrm>
            <a:off x="5213760" y="2379487"/>
            <a:ext cx="1634548" cy="626710"/>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accent1"/>
                </a:solidFill>
                <a:latin typeface="IntelOne Text Medium" panose="020B0703020203020204" pitchFamily="34" charset="0"/>
              </a:rPr>
              <a:t>Optimize factory processes </a:t>
            </a:r>
            <a:r>
              <a:rPr lang="en-US" sz="900" dirty="0">
                <a:solidFill>
                  <a:srgbClr val="525252"/>
                </a:solidFill>
                <a:latin typeface="IntelOne Text" panose="020B0503020203020204" pitchFamily="34" charset="0"/>
              </a:rPr>
              <a:t>by remotely analyzing utilization rates, machine downtime, and other KPIs</a:t>
            </a:r>
          </a:p>
        </p:txBody>
      </p:sp>
      <p:pic>
        <p:nvPicPr>
          <p:cNvPr id="2249" name="Graphic 2248">
            <a:extLst>
              <a:ext uri="{FF2B5EF4-FFF2-40B4-BE49-F238E27FC236}">
                <a16:creationId xmlns:a16="http://schemas.microsoft.com/office/drawing/2014/main" id="{4A167696-2191-2AF7-3243-3B2C94450E3B}"/>
              </a:ext>
            </a:extLst>
          </p:cNvPr>
          <p:cNvPicPr>
            <a:picLocks/>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46100" y="2379487"/>
            <a:ext cx="259325" cy="247275"/>
          </a:xfrm>
          <a:prstGeom prst="rect">
            <a:avLst/>
          </a:prstGeom>
        </p:spPr>
      </p:pic>
      <p:grpSp>
        <p:nvGrpSpPr>
          <p:cNvPr id="2262" name="Group 2261">
            <a:extLst>
              <a:ext uri="{FF2B5EF4-FFF2-40B4-BE49-F238E27FC236}">
                <a16:creationId xmlns:a16="http://schemas.microsoft.com/office/drawing/2014/main" id="{343BC142-7570-6703-2CA1-20AA3A494E9F}"/>
              </a:ext>
            </a:extLst>
          </p:cNvPr>
          <p:cNvGrpSpPr>
            <a:grpSpLocks/>
          </p:cNvGrpSpPr>
          <p:nvPr/>
        </p:nvGrpSpPr>
        <p:grpSpPr>
          <a:xfrm>
            <a:off x="2705100" y="2379493"/>
            <a:ext cx="263260" cy="210138"/>
            <a:chOff x="7991473" y="2660575"/>
            <a:chExt cx="502621" cy="401197"/>
          </a:xfrm>
        </p:grpSpPr>
        <p:sp>
          <p:nvSpPr>
            <p:cNvPr id="2263" name="Freeform: Shape 2262">
              <a:extLst>
                <a:ext uri="{FF2B5EF4-FFF2-40B4-BE49-F238E27FC236}">
                  <a16:creationId xmlns:a16="http://schemas.microsoft.com/office/drawing/2014/main" id="{FDC0086A-706D-0A68-D0CD-CABC5C0D262F}"/>
                </a:ext>
              </a:extLst>
            </p:cNvPr>
            <p:cNvSpPr/>
            <p:nvPr/>
          </p:nvSpPr>
          <p:spPr>
            <a:xfrm>
              <a:off x="8037366" y="2660575"/>
              <a:ext cx="409887" cy="295924"/>
            </a:xfrm>
            <a:custGeom>
              <a:avLst/>
              <a:gdLst>
                <a:gd name="connsiteX0" fmla="*/ 351826 w 352448"/>
                <a:gd name="connsiteY0" fmla="*/ 254456 h 254455"/>
                <a:gd name="connsiteX1" fmla="*/ 0 w 352448"/>
                <a:gd name="connsiteY1" fmla="*/ 254456 h 254455"/>
                <a:gd name="connsiteX2" fmla="*/ 0 w 352448"/>
                <a:gd name="connsiteY2" fmla="*/ 22639 h 254455"/>
                <a:gd name="connsiteX3" fmla="*/ 6429 w 352448"/>
                <a:gd name="connsiteY3" fmla="*/ 6815 h 254455"/>
                <a:gd name="connsiteX4" fmla="*/ 22569 w 352448"/>
                <a:gd name="connsiteY4" fmla="*/ 0 h 254455"/>
                <a:gd name="connsiteX5" fmla="*/ 22586 w 352448"/>
                <a:gd name="connsiteY5" fmla="*/ 0 h 254455"/>
                <a:gd name="connsiteX6" fmla="*/ 291234 w 352448"/>
                <a:gd name="connsiteY6" fmla="*/ 246 h 254455"/>
                <a:gd name="connsiteX7" fmla="*/ 291198 w 352448"/>
                <a:gd name="connsiteY7" fmla="*/ 40594 h 254455"/>
                <a:gd name="connsiteX8" fmla="*/ 40339 w 352448"/>
                <a:gd name="connsiteY8" fmla="*/ 40366 h 254455"/>
                <a:gd name="connsiteX9" fmla="*/ 40339 w 352448"/>
                <a:gd name="connsiteY9" fmla="*/ 214108 h 254455"/>
                <a:gd name="connsiteX10" fmla="*/ 311600 w 352448"/>
                <a:gd name="connsiteY10" fmla="*/ 214108 h 254455"/>
                <a:gd name="connsiteX11" fmla="*/ 312100 w 352448"/>
                <a:gd name="connsiteY11" fmla="*/ 60820 h 254455"/>
                <a:gd name="connsiteX12" fmla="*/ 352448 w 352448"/>
                <a:gd name="connsiteY12" fmla="*/ 60952 h 254455"/>
                <a:gd name="connsiteX13" fmla="*/ 351816 w 352448"/>
                <a:gd name="connsiteY13" fmla="*/ 254456 h 25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2448" h="254455">
                  <a:moveTo>
                    <a:pt x="351826" y="254456"/>
                  </a:moveTo>
                  <a:lnTo>
                    <a:pt x="0" y="254456"/>
                  </a:lnTo>
                  <a:lnTo>
                    <a:pt x="0" y="22639"/>
                  </a:lnTo>
                  <a:cubicBezTo>
                    <a:pt x="0" y="16692"/>
                    <a:pt x="2281" y="11069"/>
                    <a:pt x="6429" y="6815"/>
                  </a:cubicBezTo>
                  <a:cubicBezTo>
                    <a:pt x="10648" y="2482"/>
                    <a:pt x="16534" y="0"/>
                    <a:pt x="22569" y="0"/>
                  </a:cubicBezTo>
                  <a:lnTo>
                    <a:pt x="22586" y="0"/>
                  </a:lnTo>
                  <a:lnTo>
                    <a:pt x="291234" y="246"/>
                  </a:lnTo>
                  <a:lnTo>
                    <a:pt x="291198" y="40594"/>
                  </a:lnTo>
                  <a:lnTo>
                    <a:pt x="40339" y="40366"/>
                  </a:lnTo>
                  <a:lnTo>
                    <a:pt x="40339" y="214108"/>
                  </a:lnTo>
                  <a:lnTo>
                    <a:pt x="311600" y="214108"/>
                  </a:lnTo>
                  <a:lnTo>
                    <a:pt x="312100" y="60820"/>
                  </a:lnTo>
                  <a:lnTo>
                    <a:pt x="352448" y="60952"/>
                  </a:lnTo>
                  <a:lnTo>
                    <a:pt x="351816" y="254456"/>
                  </a:lnTo>
                  <a:close/>
                </a:path>
              </a:pathLst>
            </a:custGeom>
            <a:solidFill>
              <a:schemeClr val="accent1"/>
            </a:solidFill>
            <a:ln w="8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IntelOne Text"/>
              </a:endParaRPr>
            </a:p>
          </p:txBody>
        </p:sp>
        <p:sp>
          <p:nvSpPr>
            <p:cNvPr id="2264" name="Freeform: Shape 2263">
              <a:extLst>
                <a:ext uri="{FF2B5EF4-FFF2-40B4-BE49-F238E27FC236}">
                  <a16:creationId xmlns:a16="http://schemas.microsoft.com/office/drawing/2014/main" id="{BDE9F130-2A38-679D-615F-E38C34B693F7}"/>
                </a:ext>
              </a:extLst>
            </p:cNvPr>
            <p:cNvSpPr/>
            <p:nvPr/>
          </p:nvSpPr>
          <p:spPr>
            <a:xfrm>
              <a:off x="7991473" y="3014848"/>
              <a:ext cx="502621" cy="46924"/>
            </a:xfrm>
            <a:custGeom>
              <a:avLst/>
              <a:gdLst>
                <a:gd name="connsiteX0" fmla="*/ 0 w 432187"/>
                <a:gd name="connsiteY0" fmla="*/ 0 h 40348"/>
                <a:gd name="connsiteX1" fmla="*/ 432188 w 432187"/>
                <a:gd name="connsiteY1" fmla="*/ 0 h 40348"/>
                <a:gd name="connsiteX2" fmla="*/ 432188 w 432187"/>
                <a:gd name="connsiteY2" fmla="*/ 40348 h 40348"/>
                <a:gd name="connsiteX3" fmla="*/ 0 w 432187"/>
                <a:gd name="connsiteY3" fmla="*/ 40348 h 40348"/>
              </a:gdLst>
              <a:ahLst/>
              <a:cxnLst>
                <a:cxn ang="0">
                  <a:pos x="connsiteX0" y="connsiteY0"/>
                </a:cxn>
                <a:cxn ang="0">
                  <a:pos x="connsiteX1" y="connsiteY1"/>
                </a:cxn>
                <a:cxn ang="0">
                  <a:pos x="connsiteX2" y="connsiteY2"/>
                </a:cxn>
                <a:cxn ang="0">
                  <a:pos x="connsiteX3" y="connsiteY3"/>
                </a:cxn>
              </a:cxnLst>
              <a:rect l="l" t="t" r="r" b="b"/>
              <a:pathLst>
                <a:path w="432187" h="40348">
                  <a:moveTo>
                    <a:pt x="0" y="0"/>
                  </a:moveTo>
                  <a:lnTo>
                    <a:pt x="432188" y="0"/>
                  </a:lnTo>
                  <a:lnTo>
                    <a:pt x="432188" y="40348"/>
                  </a:lnTo>
                  <a:lnTo>
                    <a:pt x="0" y="40348"/>
                  </a:lnTo>
                  <a:close/>
                </a:path>
              </a:pathLst>
            </a:custGeom>
            <a:solidFill>
              <a:schemeClr val="accent2"/>
            </a:solidFill>
            <a:ln w="8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IntelOne Text"/>
              </a:endParaRPr>
            </a:p>
          </p:txBody>
        </p:sp>
        <p:sp>
          <p:nvSpPr>
            <p:cNvPr id="2265" name="Freeform: Shape 2264">
              <a:extLst>
                <a:ext uri="{FF2B5EF4-FFF2-40B4-BE49-F238E27FC236}">
                  <a16:creationId xmlns:a16="http://schemas.microsoft.com/office/drawing/2014/main" id="{D719DCAD-8C6F-F50A-7F48-6AA1288A4A46}"/>
                </a:ext>
              </a:extLst>
            </p:cNvPr>
            <p:cNvSpPr/>
            <p:nvPr/>
          </p:nvSpPr>
          <p:spPr>
            <a:xfrm>
              <a:off x="8139925" y="2965629"/>
              <a:ext cx="195161" cy="23462"/>
            </a:xfrm>
            <a:custGeom>
              <a:avLst/>
              <a:gdLst>
                <a:gd name="connsiteX0" fmla="*/ 0 w 167812"/>
                <a:gd name="connsiteY0" fmla="*/ 0 h 20174"/>
                <a:gd name="connsiteX1" fmla="*/ 167813 w 167812"/>
                <a:gd name="connsiteY1" fmla="*/ 0 h 20174"/>
                <a:gd name="connsiteX2" fmla="*/ 167813 w 167812"/>
                <a:gd name="connsiteY2" fmla="*/ 20174 h 20174"/>
                <a:gd name="connsiteX3" fmla="*/ 1 w 167812"/>
                <a:gd name="connsiteY3" fmla="*/ 20174 h 20174"/>
              </a:gdLst>
              <a:ahLst/>
              <a:cxnLst>
                <a:cxn ang="0">
                  <a:pos x="connsiteX0" y="connsiteY0"/>
                </a:cxn>
                <a:cxn ang="0">
                  <a:pos x="connsiteX1" y="connsiteY1"/>
                </a:cxn>
                <a:cxn ang="0">
                  <a:pos x="connsiteX2" y="connsiteY2"/>
                </a:cxn>
                <a:cxn ang="0">
                  <a:pos x="connsiteX3" y="connsiteY3"/>
                </a:cxn>
              </a:cxnLst>
              <a:rect l="l" t="t" r="r" b="b"/>
              <a:pathLst>
                <a:path w="167812" h="20174">
                  <a:moveTo>
                    <a:pt x="0" y="0"/>
                  </a:moveTo>
                  <a:lnTo>
                    <a:pt x="167813" y="0"/>
                  </a:lnTo>
                  <a:lnTo>
                    <a:pt x="167813" y="20174"/>
                  </a:lnTo>
                  <a:lnTo>
                    <a:pt x="1" y="20174"/>
                  </a:lnTo>
                  <a:close/>
                </a:path>
              </a:pathLst>
            </a:custGeom>
            <a:solidFill>
              <a:schemeClr val="accent2"/>
            </a:solidFill>
            <a:ln w="8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IntelOne Text"/>
              </a:endParaRPr>
            </a:p>
          </p:txBody>
        </p:sp>
        <p:sp>
          <p:nvSpPr>
            <p:cNvPr id="2266" name="Freeform: Shape 2265">
              <a:extLst>
                <a:ext uri="{FF2B5EF4-FFF2-40B4-BE49-F238E27FC236}">
                  <a16:creationId xmlns:a16="http://schemas.microsoft.com/office/drawing/2014/main" id="{99CB4EFD-D382-EA2A-2CEB-97BA3E580C24}"/>
                </a:ext>
              </a:extLst>
            </p:cNvPr>
            <p:cNvSpPr/>
            <p:nvPr/>
          </p:nvSpPr>
          <p:spPr>
            <a:xfrm>
              <a:off x="8097205" y="2733603"/>
              <a:ext cx="287243" cy="136720"/>
            </a:xfrm>
            <a:custGeom>
              <a:avLst/>
              <a:gdLst>
                <a:gd name="connsiteX0" fmla="*/ 15245 w 246991"/>
                <a:gd name="connsiteY0" fmla="*/ 117562 h 117561"/>
                <a:gd name="connsiteX1" fmla="*/ 0 w 246991"/>
                <a:gd name="connsiteY1" fmla="*/ 104344 h 117561"/>
                <a:gd name="connsiteX2" fmla="*/ 81477 w 246991"/>
                <a:gd name="connsiteY2" fmla="*/ 10412 h 117561"/>
                <a:gd name="connsiteX3" fmla="*/ 173269 w 246991"/>
                <a:gd name="connsiteY3" fmla="*/ 60803 h 117561"/>
                <a:gd name="connsiteX4" fmla="*/ 232554 w 246991"/>
                <a:gd name="connsiteY4" fmla="*/ 0 h 117561"/>
                <a:gd name="connsiteX5" fmla="*/ 246991 w 246991"/>
                <a:gd name="connsiteY5" fmla="*/ 14087 h 117561"/>
                <a:gd name="connsiteX6" fmla="*/ 177005 w 246991"/>
                <a:gd name="connsiteY6" fmla="*/ 85862 h 117561"/>
                <a:gd name="connsiteX7" fmla="*/ 86046 w 246991"/>
                <a:gd name="connsiteY7" fmla="*/ 35927 h 117561"/>
                <a:gd name="connsiteX8" fmla="*/ 15245 w 246991"/>
                <a:gd name="connsiteY8" fmla="*/ 117562 h 117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991" h="117561">
                  <a:moveTo>
                    <a:pt x="15245" y="117562"/>
                  </a:moveTo>
                  <a:lnTo>
                    <a:pt x="0" y="104344"/>
                  </a:lnTo>
                  <a:lnTo>
                    <a:pt x="81477" y="10412"/>
                  </a:lnTo>
                  <a:lnTo>
                    <a:pt x="173269" y="60803"/>
                  </a:lnTo>
                  <a:lnTo>
                    <a:pt x="232554" y="0"/>
                  </a:lnTo>
                  <a:lnTo>
                    <a:pt x="246991" y="14087"/>
                  </a:lnTo>
                  <a:lnTo>
                    <a:pt x="177005" y="85862"/>
                  </a:lnTo>
                  <a:lnTo>
                    <a:pt x="86046" y="35927"/>
                  </a:lnTo>
                  <a:lnTo>
                    <a:pt x="15245" y="117562"/>
                  </a:lnTo>
                  <a:close/>
                </a:path>
              </a:pathLst>
            </a:custGeom>
            <a:solidFill>
              <a:schemeClr val="accent2"/>
            </a:solidFill>
            <a:ln w="8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IntelOne Text"/>
              </a:endParaRPr>
            </a:p>
          </p:txBody>
        </p:sp>
        <p:sp>
          <p:nvSpPr>
            <p:cNvPr id="2267" name="Freeform: Shape 2266">
              <a:extLst>
                <a:ext uri="{FF2B5EF4-FFF2-40B4-BE49-F238E27FC236}">
                  <a16:creationId xmlns:a16="http://schemas.microsoft.com/office/drawing/2014/main" id="{C7F2B005-DEE8-CEB9-F642-8EE923C6E705}"/>
                </a:ext>
              </a:extLst>
            </p:cNvPr>
            <p:cNvSpPr/>
            <p:nvPr/>
          </p:nvSpPr>
          <p:spPr>
            <a:xfrm rot="10800000">
              <a:off x="8397993" y="2660575"/>
              <a:ext cx="51157" cy="51080"/>
            </a:xfrm>
            <a:custGeom>
              <a:avLst/>
              <a:gdLst>
                <a:gd name="connsiteX0" fmla="*/ 0 w 40602"/>
                <a:gd name="connsiteY0" fmla="*/ 0 h 40541"/>
                <a:gd name="connsiteX1" fmla="*/ 40602 w 40602"/>
                <a:gd name="connsiteY1" fmla="*/ 0 h 40541"/>
                <a:gd name="connsiteX2" fmla="*/ 40602 w 40602"/>
                <a:gd name="connsiteY2" fmla="*/ 40541 h 40541"/>
                <a:gd name="connsiteX3" fmla="*/ 0 w 40602"/>
                <a:gd name="connsiteY3" fmla="*/ 40541 h 40541"/>
              </a:gdLst>
              <a:ahLst/>
              <a:cxnLst>
                <a:cxn ang="0">
                  <a:pos x="connsiteX0" y="connsiteY0"/>
                </a:cxn>
                <a:cxn ang="0">
                  <a:pos x="connsiteX1" y="connsiteY1"/>
                </a:cxn>
                <a:cxn ang="0">
                  <a:pos x="connsiteX2" y="connsiteY2"/>
                </a:cxn>
                <a:cxn ang="0">
                  <a:pos x="connsiteX3" y="connsiteY3"/>
                </a:cxn>
              </a:cxnLst>
              <a:rect l="l" t="t" r="r" b="b"/>
              <a:pathLst>
                <a:path w="40602" h="40541">
                  <a:moveTo>
                    <a:pt x="0" y="0"/>
                  </a:moveTo>
                  <a:lnTo>
                    <a:pt x="40602" y="0"/>
                  </a:lnTo>
                  <a:lnTo>
                    <a:pt x="40602" y="40541"/>
                  </a:lnTo>
                  <a:lnTo>
                    <a:pt x="0" y="40541"/>
                  </a:lnTo>
                  <a:close/>
                </a:path>
              </a:pathLst>
            </a:custGeom>
            <a:solidFill>
              <a:schemeClr val="accent2"/>
            </a:solidFill>
            <a:ln w="8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IntelOne Text"/>
              </a:endParaRPr>
            </a:p>
          </p:txBody>
        </p:sp>
      </p:grpSp>
      <p:pic>
        <p:nvPicPr>
          <p:cNvPr id="2268" name="Picture 2267">
            <a:extLst>
              <a:ext uri="{FF2B5EF4-FFF2-40B4-BE49-F238E27FC236}">
                <a16:creationId xmlns:a16="http://schemas.microsoft.com/office/drawing/2014/main" id="{261FA66A-0C60-6F75-D2BA-13C2300B1EC5}"/>
              </a:ext>
            </a:extLst>
          </p:cNvPr>
          <p:cNvPicPr>
            <a:picLocks/>
          </p:cNvPicPr>
          <p:nvPr/>
        </p:nvPicPr>
        <p:blipFill>
          <a:blip r:embed="rId10" cstate="hqprint">
            <a:extLst>
              <a:ext uri="{28A0092B-C50C-407E-A947-70E740481C1C}">
                <a14:useLocalDpi xmlns:a14="http://schemas.microsoft.com/office/drawing/2010/main"/>
              </a:ext>
            </a:extLst>
          </a:blip>
          <a:stretch>
            <a:fillRect/>
          </a:stretch>
        </p:blipFill>
        <p:spPr>
          <a:xfrm>
            <a:off x="4864100" y="2379487"/>
            <a:ext cx="258988" cy="258278"/>
          </a:xfrm>
          <a:prstGeom prst="rect">
            <a:avLst/>
          </a:prstGeom>
        </p:spPr>
      </p:pic>
      <p:sp>
        <p:nvSpPr>
          <p:cNvPr id="2310" name="Rectangle 2309">
            <a:extLst>
              <a:ext uri="{FF2B5EF4-FFF2-40B4-BE49-F238E27FC236}">
                <a16:creationId xmlns:a16="http://schemas.microsoft.com/office/drawing/2014/main" id="{9183AED7-3B19-99AD-6900-959F6C25DF5E}"/>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11" name="Rectangle 2310">
            <a:extLst>
              <a:ext uri="{FF2B5EF4-FFF2-40B4-BE49-F238E27FC236}">
                <a16:creationId xmlns:a16="http://schemas.microsoft.com/office/drawing/2014/main" id="{9B13C663-DE68-2CE2-CD52-8C23C43A1CDA}"/>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2279" name="Picture 2278" descr="A picture containing screenshot, cartoon, design&#10;&#10;Description automatically generated">
            <a:extLst>
              <a:ext uri="{FF2B5EF4-FFF2-40B4-BE49-F238E27FC236}">
                <a16:creationId xmlns:a16="http://schemas.microsoft.com/office/drawing/2014/main" id="{31241722-BF1C-F000-861A-053B98ABB3F9}"/>
              </a:ext>
            </a:extLst>
          </p:cNvPr>
          <p:cNvPicPr>
            <a:picLocks/>
          </p:cNvPicPr>
          <p:nvPr/>
        </p:nvPicPr>
        <p:blipFill>
          <a:blip r:embed="rId11" cstate="hqprint">
            <a:extLst>
              <a:ext uri="{28A0092B-C50C-407E-A947-70E740481C1C}">
                <a14:useLocalDpi xmlns:a14="http://schemas.microsoft.com/office/drawing/2010/main"/>
              </a:ext>
            </a:extLst>
          </a:blip>
          <a:srcRect/>
          <a:stretch>
            <a:fillRect/>
          </a:stretch>
        </p:blipFill>
        <p:spPr>
          <a:xfrm>
            <a:off x="7149234" y="3047998"/>
            <a:ext cx="1593762" cy="1328738"/>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2277" name="Rectangle 2276">
            <a:extLst>
              <a:ext uri="{FF2B5EF4-FFF2-40B4-BE49-F238E27FC236}">
                <a16:creationId xmlns:a16="http://schemas.microsoft.com/office/drawing/2014/main" id="{0FB60BB7-8567-358F-23C0-45991FEB6371}"/>
              </a:ext>
            </a:extLst>
          </p:cNvPr>
          <p:cNvSpPr>
            <a:spLocks/>
          </p:cNvSpPr>
          <p:nvPr/>
        </p:nvSpPr>
        <p:spPr>
          <a:xfrm>
            <a:off x="8742999" y="3048001"/>
            <a:ext cx="2848925" cy="1256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dirty="0">
                <a:ln>
                  <a:noFill/>
                </a:ln>
                <a:solidFill>
                  <a:srgbClr val="0068B5"/>
                </a:solidFill>
                <a:effectLst/>
                <a:uLnTx/>
                <a:uFillTx/>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0" i="0" u="none" strike="noStrike" kern="1200" cap="none" spc="0" normalizeH="0" baseline="0" noProof="0" dirty="0">
                <a:ln>
                  <a:noFill/>
                </a:ln>
                <a:solidFill>
                  <a:srgbClr val="525252"/>
                </a:solidFill>
                <a:effectLst/>
                <a:uLnTx/>
                <a:uFillTx/>
                <a:latin typeface="IntelOne Text Medium" panose="020B0703020203020204" pitchFamily="34" charset="0"/>
              </a:rPr>
              <a:t>Revenue</a:t>
            </a:r>
          </a:p>
          <a:p>
            <a:pPr marL="171450" lvl="1" indent="-114300">
              <a:spcAft>
                <a:spcPts val="200"/>
              </a:spcAft>
              <a:buFont typeface="Wingdings" panose="05000000000000000000" pitchFamily="2" charset="2"/>
              <a:buChar char="§"/>
              <a:defRPr/>
            </a:pPr>
            <a:r>
              <a:rPr lang="en-US" sz="900" dirty="0">
                <a:solidFill>
                  <a:schemeClr val="bg2"/>
                </a:solidFill>
                <a:latin typeface="IntelOne Text"/>
              </a:rPr>
              <a:t>Increase uptime</a:t>
            </a:r>
          </a:p>
          <a:p>
            <a:pPr marL="171450" lvl="1" indent="-114300">
              <a:lnSpc>
                <a:spcPct val="100000"/>
              </a:lnSpc>
              <a:spcBef>
                <a:spcPts val="0"/>
              </a:spcBef>
              <a:spcAft>
                <a:spcPts val="200"/>
              </a:spcAft>
              <a:buFont typeface="Wingdings" panose="05000000000000000000" pitchFamily="2" charset="2"/>
              <a:buChar char="§"/>
              <a:defRPr/>
            </a:pPr>
            <a:r>
              <a:rPr lang="en-US" sz="900" dirty="0">
                <a:solidFill>
                  <a:srgbClr val="525252"/>
                </a:solidFill>
                <a:latin typeface="IntelOne Text"/>
              </a:rPr>
              <a:t>Maximize machine outputs</a:t>
            </a:r>
          </a:p>
          <a:p>
            <a:pPr marL="171450" lvl="1" indent="-114300">
              <a:lnSpc>
                <a:spcPct val="100000"/>
              </a:lnSpc>
              <a:spcBef>
                <a:spcPts val="0"/>
              </a:spcBef>
              <a:spcAft>
                <a:spcPts val="200"/>
              </a:spcAft>
              <a:buFont typeface="Wingdings" panose="05000000000000000000" pitchFamily="2" charset="2"/>
              <a:buChar char="§"/>
              <a:defRPr/>
            </a:pPr>
            <a:r>
              <a:rPr lang="en-US" sz="900" dirty="0">
                <a:solidFill>
                  <a:srgbClr val="525252"/>
                </a:solidFill>
                <a:latin typeface="IntelOne Text"/>
              </a:rPr>
              <a:t>Increase overall equipment effectiveness (OEE)</a:t>
            </a:r>
          </a:p>
        </p:txBody>
      </p:sp>
      <p:sp>
        <p:nvSpPr>
          <p:cNvPr id="2278" name="Rectangle 2277">
            <a:extLst>
              <a:ext uri="{FF2B5EF4-FFF2-40B4-BE49-F238E27FC236}">
                <a16:creationId xmlns:a16="http://schemas.microsoft.com/office/drawing/2014/main" id="{15ADE619-769C-7926-AC68-D2732FFA816E}"/>
              </a:ext>
            </a:extLst>
          </p:cNvPr>
          <p:cNvSpPr>
            <a:spLocks/>
          </p:cNvSpPr>
          <p:nvPr/>
        </p:nvSpPr>
        <p:spPr>
          <a:xfrm>
            <a:off x="7144336" y="4433557"/>
            <a:ext cx="4438063" cy="1764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900" b="0" i="0" u="none" strike="noStrike" kern="1200" cap="none" spc="0" normalizeH="0" baseline="0" noProof="0" dirty="0">
                <a:ln>
                  <a:noFill/>
                </a:ln>
                <a:solidFill>
                  <a:srgbClr val="525252"/>
                </a:solidFill>
                <a:effectLst/>
                <a:uLnTx/>
                <a:uFillTx/>
                <a:latin typeface="IntelOne Text Medium" panose="020B0703020203020204" pitchFamily="34" charset="0"/>
              </a:rPr>
              <a:t>Risk </a:t>
            </a:r>
          </a:p>
          <a:p>
            <a:pPr marL="171450" marR="0" lvl="1" indent="-114300" algn="l" defTabSz="914400" rtl="0" eaLnBrk="1" fontAlgn="auto" latinLnBrk="0" hangingPunct="1">
              <a:lnSpc>
                <a:spcPct val="100000"/>
              </a:lnSpc>
              <a:spcBef>
                <a:spcPts val="0"/>
              </a:spcBef>
              <a:spcAft>
                <a:spcPts val="10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525252"/>
                </a:solidFill>
                <a:effectLst/>
                <a:uLnTx/>
                <a:uFillTx/>
                <a:latin typeface="IntelOne Text"/>
              </a:rPr>
              <a:t>Reduce damage to site, other machines</a:t>
            </a:r>
          </a:p>
          <a:p>
            <a:pPr marL="171450" marR="0" lvl="1" indent="-114300" algn="l" defTabSz="914400" rtl="0" eaLnBrk="1" fontAlgn="auto" latinLnBrk="0" hangingPunct="1">
              <a:lnSpc>
                <a:spcPct val="100000"/>
              </a:lnSpc>
              <a:spcBef>
                <a:spcPts val="0"/>
              </a:spcBef>
              <a:spcAft>
                <a:spcPts val="10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525252"/>
                </a:solidFill>
                <a:effectLst/>
                <a:uLnTx/>
                <a:uFillTx/>
                <a:latin typeface="IntelOne Text"/>
              </a:rPr>
              <a:t>Improve visibility into machine risk</a:t>
            </a:r>
          </a:p>
          <a:p>
            <a:pPr marL="0" marR="0" lvl="1" indent="0" algn="l" defTabSz="914400" rtl="0" eaLnBrk="1" fontAlgn="auto" latinLnBrk="0" hangingPunct="1">
              <a:lnSpc>
                <a:spcPct val="100000"/>
              </a:lnSpc>
              <a:spcBef>
                <a:spcPts val="200"/>
              </a:spcBef>
              <a:spcAft>
                <a:spcPts val="0"/>
              </a:spcAft>
              <a:buClrTx/>
              <a:buSzTx/>
              <a:buFontTx/>
              <a:buNone/>
              <a:tabLst/>
              <a:defRPr/>
            </a:pPr>
            <a:r>
              <a:rPr kumimoji="0" lang="en-US" sz="900" b="0" i="0" u="none" strike="noStrike" kern="1200" cap="none" spc="0" normalizeH="0" baseline="0" noProof="0" dirty="0">
                <a:ln>
                  <a:noFill/>
                </a:ln>
                <a:solidFill>
                  <a:srgbClr val="525252"/>
                </a:solidFill>
                <a:effectLst/>
                <a:uLnTx/>
                <a:uFillTx/>
                <a:latin typeface="IntelOne Text Medium" panose="020B0703020203020204" pitchFamily="34" charset="0"/>
              </a:rPr>
              <a:t>Cost </a:t>
            </a:r>
          </a:p>
          <a:p>
            <a:pPr marL="171450" marR="0" lvl="1" indent="-114300" algn="l" defTabSz="914400" rtl="0" eaLnBrk="1" fontAlgn="auto" latinLnBrk="0" hangingPunct="1">
              <a:lnSpc>
                <a:spcPct val="100000"/>
              </a:lnSpc>
              <a:spcBef>
                <a:spcPts val="0"/>
              </a:spcBef>
              <a:spcAft>
                <a:spcPts val="10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525252"/>
                </a:solidFill>
                <a:effectLst/>
                <a:uLnTx/>
                <a:uFillTx/>
                <a:latin typeface="IntelOne Text"/>
              </a:rPr>
              <a:t>Reduce unplanned downtime</a:t>
            </a:r>
          </a:p>
          <a:p>
            <a:pPr marL="171450" marR="0" lvl="1" indent="-114300" algn="l" defTabSz="914400" rtl="0" eaLnBrk="1" fontAlgn="auto" latinLnBrk="0" hangingPunct="1">
              <a:lnSpc>
                <a:spcPct val="100000"/>
              </a:lnSpc>
              <a:spcBef>
                <a:spcPts val="0"/>
              </a:spcBef>
              <a:spcAft>
                <a:spcPts val="10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525252"/>
                </a:solidFill>
                <a:effectLst/>
                <a:uLnTx/>
                <a:uFillTx/>
                <a:latin typeface="IntelOne Text"/>
              </a:rPr>
              <a:t>Reduce scrap</a:t>
            </a:r>
          </a:p>
          <a:p>
            <a:pPr marL="171450" marR="0" lvl="1" indent="-114300" algn="l" defTabSz="914400" rtl="0" eaLnBrk="1" fontAlgn="auto" latinLnBrk="0" hangingPunct="1">
              <a:lnSpc>
                <a:spcPct val="100000"/>
              </a:lnSpc>
              <a:spcBef>
                <a:spcPts val="0"/>
              </a:spcBef>
              <a:spcAft>
                <a:spcPts val="10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525252"/>
                </a:solidFill>
                <a:effectLst/>
                <a:uLnTx/>
                <a:uFillTx/>
                <a:latin typeface="IntelOne Text"/>
              </a:rPr>
              <a:t>Unlock visibility of asset performance, availability, and reliability</a:t>
            </a:r>
          </a:p>
          <a:p>
            <a:pPr marL="171450" marR="0" lvl="1" indent="-114300" algn="l" defTabSz="914400" rtl="0" eaLnBrk="1" fontAlgn="auto" latinLnBrk="0" hangingPunct="1">
              <a:lnSpc>
                <a:spcPct val="100000"/>
              </a:lnSpc>
              <a:spcBef>
                <a:spcPts val="0"/>
              </a:spcBef>
              <a:spcAft>
                <a:spcPts val="10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525252"/>
                </a:solidFill>
                <a:effectLst/>
                <a:uLnTx/>
                <a:uFillTx/>
                <a:latin typeface="IntelOne Text"/>
              </a:rPr>
              <a:t>Extend machine lifecycle</a:t>
            </a:r>
          </a:p>
          <a:p>
            <a:pPr marL="171450" marR="0" lvl="1" indent="-114300" algn="l" defTabSz="914400" rtl="0" eaLnBrk="1" fontAlgn="auto" latinLnBrk="0" hangingPunct="1">
              <a:lnSpc>
                <a:spcPct val="100000"/>
              </a:lnSpc>
              <a:spcBef>
                <a:spcPts val="0"/>
              </a:spcBef>
              <a:spcAft>
                <a:spcPts val="10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525252"/>
                </a:solidFill>
                <a:effectLst/>
                <a:uLnTx/>
                <a:uFillTx/>
                <a:latin typeface="IntelOne Text"/>
              </a:rPr>
              <a:t>Reduce initial capital cost: Option to lease (SaaS)</a:t>
            </a:r>
          </a:p>
          <a:p>
            <a:pPr marL="171450" marR="0" lvl="1" indent="-114300" algn="l" defTabSz="914400" rtl="0" eaLnBrk="1" fontAlgn="auto" latinLnBrk="0" hangingPunct="1">
              <a:lnSpc>
                <a:spcPct val="100000"/>
              </a:lnSpc>
              <a:spcBef>
                <a:spcPts val="0"/>
              </a:spcBef>
              <a:spcAft>
                <a:spcPts val="10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525252"/>
                </a:solidFill>
                <a:effectLst/>
                <a:uLnTx/>
                <a:uFillTx/>
                <a:latin typeface="IntelOne Text"/>
              </a:rPr>
              <a:t>Improve maintenance and management of all assets</a:t>
            </a:r>
          </a:p>
          <a:p>
            <a:pPr marL="57150" marR="0" lvl="1" indent="0" algn="l" defTabSz="914400" rtl="0" eaLnBrk="1" fontAlgn="auto" latinLnBrk="0" hangingPunct="1">
              <a:lnSpc>
                <a:spcPct val="100000"/>
              </a:lnSpc>
              <a:spcBef>
                <a:spcPts val="0"/>
              </a:spcBef>
              <a:spcAft>
                <a:spcPts val="200"/>
              </a:spcAft>
              <a:buClrTx/>
              <a:buSzTx/>
              <a:buFontTx/>
              <a:buNone/>
              <a:tabLst/>
              <a:defRPr/>
            </a:pPr>
            <a:endParaRPr kumimoji="0" lang="en-US" sz="900" b="0" i="0" u="none" strike="noStrike" kern="1200" cap="none" spc="0" normalizeH="0" baseline="0" noProof="0" dirty="0">
              <a:ln>
                <a:noFill/>
              </a:ln>
              <a:solidFill>
                <a:srgbClr val="525252"/>
              </a:solidFill>
              <a:effectLst/>
              <a:uLnTx/>
              <a:uFillTx/>
              <a:latin typeface="IntelOne Text"/>
            </a:endParaRPr>
          </a:p>
        </p:txBody>
      </p:sp>
      <p:sp>
        <p:nvSpPr>
          <p:cNvPr id="2316" name="Rectangle 2315">
            <a:extLst>
              <a:ext uri="{FF2B5EF4-FFF2-40B4-BE49-F238E27FC236}">
                <a16:creationId xmlns:a16="http://schemas.microsoft.com/office/drawing/2014/main" id="{9AA7D2C3-EA33-5526-AEF5-01DDE1C188BA}"/>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2317" name="Straight Connector 2316">
            <a:extLst>
              <a:ext uri="{FF2B5EF4-FFF2-40B4-BE49-F238E27FC236}">
                <a16:creationId xmlns:a16="http://schemas.microsoft.com/office/drawing/2014/main" id="{206E1381-AC93-861D-D6F4-9510BF2BC052}"/>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2318" name="Text Placeholder 49">
            <a:extLst>
              <a:ext uri="{FF2B5EF4-FFF2-40B4-BE49-F238E27FC236}">
                <a16:creationId xmlns:a16="http://schemas.microsoft.com/office/drawing/2014/main" id="{5CF5432E-C234-B4FC-7BD0-921F7913858C}"/>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p:txBody>
      </p:sp>
      <p:sp>
        <p:nvSpPr>
          <p:cNvPr id="2319" name="Text Placeholder 49">
            <a:extLst>
              <a:ext uri="{FF2B5EF4-FFF2-40B4-BE49-F238E27FC236}">
                <a16:creationId xmlns:a16="http://schemas.microsoft.com/office/drawing/2014/main" id="{201E53BA-83F2-8F42-93D1-5E385815E283}"/>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rPr>
              <a:t>Primary: </a:t>
            </a:r>
            <a:r>
              <a:rPr lang="en-US" sz="900" b="0" dirty="0">
                <a:solidFill>
                  <a:srgbClr val="525252"/>
                </a:solidFill>
                <a:latin typeface="IntelOne Text" panose="020B0503020203020204" pitchFamily="34" charset="0"/>
                <a:hlinkClick r:id="rId12" action="ppaction://hlinksldjump"/>
              </a:rPr>
              <a:t>Control Optimization &amp; Autonomy</a:t>
            </a:r>
            <a:endParaRPr lang="en-US" sz="900" b="0" dirty="0">
              <a:solidFill>
                <a:srgbClr val="525252"/>
              </a:solidFill>
              <a:latin typeface="IntelOne Text" panose="020B0503020203020204" pitchFamily="34" charset="0"/>
            </a:endParaRP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Machine Condition Monitoring</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Logistics &amp; Tracking</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&amp; Operations Optimization</a:t>
            </a:r>
          </a:p>
        </p:txBody>
      </p:sp>
      <p:sp>
        <p:nvSpPr>
          <p:cNvPr id="2321" name="Text Placeholder 49" descr="Target Vertical: &#10;Manufacturing&#10;&#10;&#10;">
            <a:extLst>
              <a:ext uri="{FF2B5EF4-FFF2-40B4-BE49-F238E27FC236}">
                <a16:creationId xmlns:a16="http://schemas.microsoft.com/office/drawing/2014/main" id="{18F33328-9F22-3081-1D49-D6ADE31906D9}"/>
              </a:ext>
            </a:extLst>
          </p:cNvPr>
          <p:cNvSpPr txBox="1">
            <a:spLocks/>
          </p:cNvSpPr>
          <p:nvPr/>
        </p:nvSpPr>
        <p:spPr>
          <a:xfrm>
            <a:off x="7144338" y="1686844"/>
            <a:ext cx="4361855" cy="4308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a:spcBef>
                <a:spcPts val="0"/>
              </a:spcBef>
              <a:defRPr/>
            </a:pPr>
            <a:r>
              <a:rPr lang="en-US" sz="900" b="0" dirty="0">
                <a:solidFill>
                  <a:srgbClr val="525252"/>
                </a:solidFill>
                <a:latin typeface="IntelOne Text" panose="020B0503020203020204" pitchFamily="34" charset="0"/>
                <a:ea typeface="+mn-ea"/>
                <a:cs typeface="+mn-cs"/>
                <a:sym typeface="Helvetica Neue"/>
              </a:rPr>
              <a:t>Taiwan, China, Germany, India, Thailand, Denmark</a:t>
            </a:r>
          </a:p>
        </p:txBody>
      </p:sp>
      <p:pic>
        <p:nvPicPr>
          <p:cNvPr id="2323" name="Picture 2" descr="Smart AIoT Solution Services | Member of A3">
            <a:extLst>
              <a:ext uri="{FF2B5EF4-FFF2-40B4-BE49-F238E27FC236}">
                <a16:creationId xmlns:a16="http://schemas.microsoft.com/office/drawing/2014/main" id="{CCEE6DA4-9BD8-4D1E-3E77-8D1CF41C3117}"/>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6496" t="38623" r="96" b="37823"/>
          <a:stretch/>
        </p:blipFill>
        <p:spPr bwMode="auto">
          <a:xfrm>
            <a:off x="632622" y="172552"/>
            <a:ext cx="1224753" cy="308831"/>
          </a:xfrm>
          <a:prstGeom prst="rect">
            <a:avLst/>
          </a:prstGeom>
          <a:noFill/>
          <a:extLst>
            <a:ext uri="{909E8E84-426E-40DD-AFC4-6F175D3DCCD1}">
              <a14:hiddenFill xmlns:a14="http://schemas.microsoft.com/office/drawing/2010/main">
                <a:solidFill>
                  <a:srgbClr val="FFFFFF"/>
                </a:solidFill>
              </a14:hiddenFill>
            </a:ext>
          </a:extLst>
        </p:spPr>
      </p:pic>
      <p:sp>
        <p:nvSpPr>
          <p:cNvPr id="2327" name="Content Placeholder 47">
            <a:extLst>
              <a:ext uri="{FF2B5EF4-FFF2-40B4-BE49-F238E27FC236}">
                <a16:creationId xmlns:a16="http://schemas.microsoft.com/office/drawing/2014/main" id="{F1316DC8-2D42-CC82-036D-0889D56366FF}"/>
              </a:ext>
            </a:extLst>
          </p:cNvPr>
          <p:cNvSpPr txBox="1">
            <a:spLocks/>
          </p:cNvSpPr>
          <p:nvPr/>
        </p:nvSpPr>
        <p:spPr>
          <a:xfrm>
            <a:off x="3757083" y="4413114"/>
            <a:ext cx="2651760"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Operating System</a:t>
            </a:r>
          </a:p>
        </p:txBody>
      </p:sp>
      <p:sp>
        <p:nvSpPr>
          <p:cNvPr id="2328" name="Content Placeholder 47">
            <a:extLst>
              <a:ext uri="{FF2B5EF4-FFF2-40B4-BE49-F238E27FC236}">
                <a16:creationId xmlns:a16="http://schemas.microsoft.com/office/drawing/2014/main" id="{2C042A7D-BB2A-FF9A-8414-587CD295ED3E}"/>
              </a:ext>
            </a:extLst>
          </p:cNvPr>
          <p:cNvSpPr txBox="1">
            <a:spLocks/>
          </p:cNvSpPr>
          <p:nvPr/>
        </p:nvSpPr>
        <p:spPr>
          <a:xfrm>
            <a:off x="3757082" y="4610480"/>
            <a:ext cx="3091230" cy="229698"/>
          </a:xfrm>
          <a:prstGeom prst="rect">
            <a:avLst/>
          </a:prstGeom>
        </p:spPr>
        <p:txBody>
          <a:bodyPr wrap="square" lIns="0" tIns="0" rIns="0" bIns="0" numCol="1"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7000" lvl="1" indent="-127000" defTabSz="1219169" hangingPunct="0">
              <a:lnSpc>
                <a:spcPct val="100000"/>
              </a:lnSpc>
              <a:spcBef>
                <a:spcPts val="200"/>
              </a:spcBef>
              <a:defRPr/>
            </a:pPr>
            <a:r>
              <a:rPr lang="en-US" sz="900" kern="0" dirty="0">
                <a:latin typeface="+mn-lt"/>
                <a:sym typeface="Helvetica Neue"/>
              </a:rPr>
              <a:t>Windows</a:t>
            </a:r>
          </a:p>
          <a:p>
            <a:pPr marL="127000" lvl="1" indent="-127000" defTabSz="1219169" hangingPunct="0">
              <a:lnSpc>
                <a:spcPct val="100000"/>
              </a:lnSpc>
              <a:spcBef>
                <a:spcPts val="200"/>
              </a:spcBef>
              <a:defRPr/>
            </a:pPr>
            <a:r>
              <a:rPr lang="en-US" sz="900" kern="0" dirty="0">
                <a:latin typeface="+mn-lt"/>
                <a:sym typeface="Helvetica Neue"/>
              </a:rPr>
              <a:t>Ubuntu</a:t>
            </a:r>
          </a:p>
        </p:txBody>
      </p:sp>
      <p:grpSp>
        <p:nvGrpSpPr>
          <p:cNvPr id="3" name="Group 2">
            <a:extLst>
              <a:ext uri="{FF2B5EF4-FFF2-40B4-BE49-F238E27FC236}">
                <a16:creationId xmlns:a16="http://schemas.microsoft.com/office/drawing/2014/main" id="{C4FB6C50-1340-1BED-7BFB-5D4DFB4FCA3E}"/>
              </a:ext>
            </a:extLst>
          </p:cNvPr>
          <p:cNvGrpSpPr/>
          <p:nvPr/>
        </p:nvGrpSpPr>
        <p:grpSpPr>
          <a:xfrm>
            <a:off x="9057016" y="87630"/>
            <a:ext cx="2525384" cy="384440"/>
            <a:chOff x="9057016" y="87630"/>
            <a:chExt cx="2525384" cy="384440"/>
          </a:xfrm>
        </p:grpSpPr>
        <p:pic>
          <p:nvPicPr>
            <p:cNvPr id="4" name="Picture 3">
              <a:hlinkClick r:id="rId14" action="ppaction://hlinksldjump"/>
              <a:extLst>
                <a:ext uri="{FF2B5EF4-FFF2-40B4-BE49-F238E27FC236}">
                  <a16:creationId xmlns:a16="http://schemas.microsoft.com/office/drawing/2014/main" id="{B3663962-7F54-863F-A2FE-3ABB32866E21}"/>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5" name="Rectangle 4">
              <a:extLst>
                <a:ext uri="{FF2B5EF4-FFF2-40B4-BE49-F238E27FC236}">
                  <a16:creationId xmlns:a16="http://schemas.microsoft.com/office/drawing/2014/main" id="{D9B099B6-4C8F-BEA7-9546-9B797BCFF2EA}"/>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178997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571F84-E85A-CF05-1DB9-E008FF4FCE47}"/>
              </a:ext>
            </a:extLst>
          </p:cNvPr>
          <p:cNvSpPr/>
          <p:nvPr/>
        </p:nvSpPr>
        <p:spPr>
          <a:xfrm>
            <a:off x="-1" y="1"/>
            <a:ext cx="11599085" cy="1158412"/>
          </a:xfrm>
          <a:prstGeom prst="rect">
            <a:avLst/>
          </a:prstGeom>
          <a:gradFill flip="none" rotWithShape="1">
            <a:gsLst>
              <a:gs pos="0">
                <a:schemeClr val="bg1"/>
              </a:gs>
              <a:gs pos="78000">
                <a:srgbClr val="FFFFFF">
                  <a:alpha val="14000"/>
                </a:srgbClr>
              </a:gs>
              <a:gs pos="63000">
                <a:srgbClr val="FFFFFF"/>
              </a:gs>
              <a:gs pos="100000">
                <a:schemeClr val="bg1">
                  <a:alpha val="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A5C7BBE1-1DB5-B33A-39B3-8EFC8D65F57B}"/>
              </a:ext>
            </a:extLst>
          </p:cNvPr>
          <p:cNvSpPr/>
          <p:nvPr/>
        </p:nvSpPr>
        <p:spPr>
          <a:xfrm>
            <a:off x="0" y="1176333"/>
            <a:ext cx="11742345" cy="445937"/>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ntelOne Text"/>
              <a:ea typeface="Helvetica Neue Medium"/>
              <a:cs typeface="Helvetica Neue Medium"/>
              <a:sym typeface="Helvetica Neue Medium"/>
            </a:endParaRPr>
          </a:p>
        </p:txBody>
      </p:sp>
      <p:sp>
        <p:nvSpPr>
          <p:cNvPr id="8" name="TextBox 7">
            <a:extLst>
              <a:ext uri="{FF2B5EF4-FFF2-40B4-BE49-F238E27FC236}">
                <a16:creationId xmlns:a16="http://schemas.microsoft.com/office/drawing/2014/main" id="{BEB469C9-BA5F-BF7B-6BF5-B5E6304F1821}"/>
              </a:ext>
            </a:extLst>
          </p:cNvPr>
          <p:cNvSpPr txBox="1">
            <a:spLocks/>
          </p:cNvSpPr>
          <p:nvPr/>
        </p:nvSpPr>
        <p:spPr>
          <a:xfrm>
            <a:off x="584199" y="1230024"/>
            <a:ext cx="10981517" cy="33855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2"/>
                </a:solidFill>
                <a:effectLst/>
                <a:uLnTx/>
                <a:uFillTx/>
              </a:rPr>
              <a:t>Energy monitoring &amp; management solutions use technology to track energy usage and help organizations manage energy more efficiently. These solutions can be used to track energy usage by devices, equipment, machines, vehicles, buildings, energy resources, and microgrids. </a:t>
            </a:r>
            <a:r>
              <a:rPr lang="en-US" sz="1100" dirty="0">
                <a:solidFill>
                  <a:schemeClr val="accent1"/>
                </a:solidFill>
                <a:latin typeface="IntelOne Text Bold" panose="020B0803020203020204" pitchFamily="34" charset="0"/>
              </a:rPr>
              <a:t>Click below for solutions.</a:t>
            </a:r>
          </a:p>
        </p:txBody>
      </p:sp>
      <p:graphicFrame>
        <p:nvGraphicFramePr>
          <p:cNvPr id="10" name="Table 9">
            <a:extLst>
              <a:ext uri="{FF2B5EF4-FFF2-40B4-BE49-F238E27FC236}">
                <a16:creationId xmlns:a16="http://schemas.microsoft.com/office/drawing/2014/main" id="{536D1A09-DC2E-4EAA-F70F-07EF8AE03EA7}"/>
              </a:ext>
            </a:extLst>
          </p:cNvPr>
          <p:cNvGraphicFramePr>
            <a:graphicFrameLocks noGrp="1"/>
          </p:cNvGraphicFramePr>
          <p:nvPr>
            <p:extLst>
              <p:ext uri="{D42A27DB-BD31-4B8C-83A1-F6EECF244321}">
                <p14:modId xmlns:p14="http://schemas.microsoft.com/office/powerpoint/2010/main" val="583890035"/>
              </p:ext>
            </p:extLst>
          </p:nvPr>
        </p:nvGraphicFramePr>
        <p:xfrm>
          <a:off x="584199" y="1675961"/>
          <a:ext cx="10981518" cy="2657856"/>
        </p:xfrm>
        <a:graphic>
          <a:graphicData uri="http://schemas.openxmlformats.org/drawingml/2006/table">
            <a:tbl>
              <a:tblPr>
                <a:tableStyleId>{72833802-FEF1-4C79-8D5D-14CF1EAF98D9}</a:tableStyleId>
              </a:tblPr>
              <a:tblGrid>
                <a:gridCol w="2232909">
                  <a:extLst>
                    <a:ext uri="{9D8B030D-6E8A-4147-A177-3AD203B41FA5}">
                      <a16:colId xmlns:a16="http://schemas.microsoft.com/office/drawing/2014/main" val="521011276"/>
                    </a:ext>
                  </a:extLst>
                </a:gridCol>
                <a:gridCol w="2965010">
                  <a:extLst>
                    <a:ext uri="{9D8B030D-6E8A-4147-A177-3AD203B41FA5}">
                      <a16:colId xmlns:a16="http://schemas.microsoft.com/office/drawing/2014/main" val="1081494026"/>
                    </a:ext>
                  </a:extLst>
                </a:gridCol>
                <a:gridCol w="732101">
                  <a:extLst>
                    <a:ext uri="{9D8B030D-6E8A-4147-A177-3AD203B41FA5}">
                      <a16:colId xmlns:a16="http://schemas.microsoft.com/office/drawing/2014/main" val="2464497448"/>
                    </a:ext>
                  </a:extLst>
                </a:gridCol>
                <a:gridCol w="1235421">
                  <a:extLst>
                    <a:ext uri="{9D8B030D-6E8A-4147-A177-3AD203B41FA5}">
                      <a16:colId xmlns:a16="http://schemas.microsoft.com/office/drawing/2014/main" val="400016573"/>
                    </a:ext>
                  </a:extLst>
                </a:gridCol>
                <a:gridCol w="1134757">
                  <a:extLst>
                    <a:ext uri="{9D8B030D-6E8A-4147-A177-3AD203B41FA5}">
                      <a16:colId xmlns:a16="http://schemas.microsoft.com/office/drawing/2014/main" val="887739091"/>
                    </a:ext>
                  </a:extLst>
                </a:gridCol>
                <a:gridCol w="2681320">
                  <a:extLst>
                    <a:ext uri="{9D8B030D-6E8A-4147-A177-3AD203B41FA5}">
                      <a16:colId xmlns:a16="http://schemas.microsoft.com/office/drawing/2014/main" val="1851666147"/>
                    </a:ext>
                  </a:extLst>
                </a:gridCol>
              </a:tblGrid>
              <a:tr h="186507">
                <a:tc>
                  <a:txBody>
                    <a:bodyPr/>
                    <a:lstStyle/>
                    <a:p>
                      <a:pPr marL="0" marR="0" indent="0" algn="l"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Solution Name</a:t>
                      </a:r>
                    </a:p>
                  </a:txBody>
                  <a:tcPr marL="18288" marR="18288" marT="18288" marB="18288" anchor="ctr">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GEO</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MRS/RRK</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5G Enabled </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Key Contact</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Other</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09497071"/>
                  </a:ext>
                </a:extLst>
              </a:tr>
              <a:tr h="82296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000" b="0" i="0" u="none" strike="noStrike" cap="none" spc="0" baseline="0" dirty="0">
                          <a:solidFill>
                            <a:schemeClr val="accent1"/>
                          </a:solidFill>
                          <a:uFillTx/>
                          <a:latin typeface="IntelOne Text Medium" panose="020B0703020203020204" pitchFamily="34" charset="0"/>
                          <a:ea typeface="+mn-ea"/>
                          <a:cs typeface="+mn-cs"/>
                          <a:sym typeface="Intel Clear"/>
                          <a:hlinkClick r:id="rId3" action="ppaction://hlinksldjump">
                            <a:extLst>
                              <a:ext uri="{A12FA001-AC4F-418D-AE19-62706E023703}">
                                <ahyp:hlinkClr xmlns:ahyp="http://schemas.microsoft.com/office/drawing/2018/hyperlinkcolor" val="tx"/>
                              </a:ext>
                            </a:extLst>
                          </a:hlinkClick>
                        </a:rPr>
                        <a:t>Advantech WISE-</a:t>
                      </a:r>
                      <a:r>
                        <a:rPr lang="en-US" sz="10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3" action="ppaction://hlinksldjump">
                            <a:extLst>
                              <a:ext uri="{A12FA001-AC4F-418D-AE19-62706E023703}">
                                <ahyp:hlinkClr xmlns:ahyp="http://schemas.microsoft.com/office/drawing/2018/hyperlinkcolor" val="tx"/>
                              </a:ext>
                            </a:extLst>
                          </a:hlinkClick>
                        </a:rPr>
                        <a:t>FactoryEHS</a:t>
                      </a:r>
                      <a:endParaRPr lang="en-US" sz="10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fontAlgn="b" latinLnBrk="0">
                        <a:lnSpc>
                          <a:spcPct val="96000"/>
                        </a:lnSpc>
                        <a:spcBef>
                          <a:spcPts val="0"/>
                        </a:spcBef>
                        <a:spcAft>
                          <a:spcPts val="0"/>
                        </a:spcAft>
                        <a:buClrTx/>
                        <a:buSzTx/>
                        <a:buFontTx/>
                        <a:buNone/>
                        <a:tabLst/>
                      </a:pPr>
                      <a:r>
                        <a:rPr lang="en-US" sz="10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APJ, AMEA, PRC, AMER, EU</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1000" b="0" i="0" u="none" strike="noStrike" cap="none" spc="0" baseline="0" dirty="0">
                          <a:solidFill>
                            <a:schemeClr val="bg2"/>
                          </a:solidFill>
                          <a:effectLst/>
                          <a:uFillTx/>
                          <a:latin typeface="+mn-l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10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1000" b="0" i="0" u="none" strike="noStrike" cap="none" spc="0" baseline="0" noProof="0" dirty="0">
                          <a:solidFill>
                            <a:schemeClr val="bg2"/>
                          </a:solidFill>
                          <a:uFillTx/>
                          <a:latin typeface="+mn-lt"/>
                          <a:ea typeface="+mn-ea"/>
                          <a:cs typeface="+mn-cs"/>
                          <a:sym typeface="Helvetica Neue"/>
                          <a:hlinkClick r:id="rId4">
                            <a:extLst>
                              <a:ext uri="{A12FA001-AC4F-418D-AE19-62706E023703}">
                                <ahyp:hlinkClr xmlns:ahyp="http://schemas.microsoft.com/office/drawing/2018/hyperlinkcolor" val="tx"/>
                              </a:ext>
                            </a:extLst>
                          </a:hlinkClick>
                        </a:rPr>
                        <a:t>Jocelyn Lin </a:t>
                      </a:r>
                      <a:endParaRPr lang="en-US" sz="1000" b="0" i="0" u="none" strike="noStrike" cap="none" spc="0" baseline="0" dirty="0">
                        <a:solidFill>
                          <a:schemeClr val="bg2"/>
                        </a:solidFill>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Tx/>
                        <a:buNone/>
                        <a:tabLst/>
                        <a:defRPr/>
                      </a:pPr>
                      <a:r>
                        <a:rPr lang="en-US" sz="1000" b="0" i="0" u="none" strike="noStrike" cap="none" spc="0" baseline="0" noProof="0" dirty="0">
                          <a:solidFill>
                            <a:schemeClr val="bg2"/>
                          </a:solidFill>
                          <a:uFillTx/>
                          <a:latin typeface="+mn-lt"/>
                          <a:ea typeface="+mn-ea"/>
                          <a:cs typeface="+mn-cs"/>
                          <a:sym typeface="Helvetica Neue"/>
                          <a:hlinkClick r:id="rId5">
                            <a:extLst>
                              <a:ext uri="{A12FA001-AC4F-418D-AE19-62706E023703}">
                                <ahyp:hlinkClr xmlns:ahyp="http://schemas.microsoft.com/office/drawing/2018/hyperlinkcolor" val="tx"/>
                              </a:ext>
                            </a:extLst>
                          </a:hlinkClick>
                        </a:rPr>
                        <a:t>WISE Factory landing page </a:t>
                      </a:r>
                      <a:endParaRPr lang="en-US" sz="1000" b="0" i="0" u="none" strike="noStrike" cap="none" spc="0" baseline="0" dirty="0">
                        <a:solidFill>
                          <a:schemeClr val="bg2"/>
                        </a:solidFill>
                        <a:uFillTx/>
                        <a:latin typeface="+mn-lt"/>
                        <a:ea typeface="+mn-ea"/>
                        <a:cs typeface="+mn-cs"/>
                        <a:sym typeface="Intel Clear"/>
                      </a:endParaRPr>
                    </a:p>
                    <a:p>
                      <a:pPr marL="0" marR="0" lvl="0" indent="0" algn="ctr" defTabSz="609600" rtl="0" eaLnBrk="1" fontAlgn="b" latinLnBrk="0" hangingPunct="1">
                        <a:lnSpc>
                          <a:spcPct val="96000"/>
                        </a:lnSpc>
                        <a:spcBef>
                          <a:spcPts val="0"/>
                        </a:spcBef>
                        <a:spcAft>
                          <a:spcPts val="0"/>
                        </a:spcAft>
                        <a:buClrTx/>
                        <a:buSzTx/>
                        <a:buFontTx/>
                        <a:buNone/>
                        <a:tabLst/>
                        <a:defRPr/>
                      </a:pPr>
                      <a:r>
                        <a:rPr lang="en-US" sz="1000" b="0" i="0" u="none" strike="noStrike" cap="none" spc="0" baseline="0" noProof="0" dirty="0">
                          <a:solidFill>
                            <a:schemeClr val="bg2"/>
                          </a:solidFill>
                          <a:uFillTx/>
                          <a:latin typeface="+mn-lt"/>
                          <a:ea typeface="+mn-ea"/>
                          <a:cs typeface="+mn-cs"/>
                          <a:sym typeface="Helvetica Neue"/>
                          <a:hlinkClick r:id="rId6">
                            <a:extLst>
                              <a:ext uri="{A12FA001-AC4F-418D-AE19-62706E023703}">
                                <ahyp:hlinkClr xmlns:ahyp="http://schemas.microsoft.com/office/drawing/2018/hyperlinkcolor" val="tx"/>
                              </a:ext>
                            </a:extLst>
                          </a:hlinkClick>
                        </a:rPr>
                        <a:t>WISE-</a:t>
                      </a:r>
                      <a:r>
                        <a:rPr lang="en-US" sz="1000" b="0" i="0" u="none" strike="noStrike" cap="none" spc="0" baseline="0" noProof="0" dirty="0" err="1">
                          <a:solidFill>
                            <a:schemeClr val="bg2"/>
                          </a:solidFill>
                          <a:uFillTx/>
                          <a:latin typeface="+mn-lt"/>
                          <a:ea typeface="+mn-ea"/>
                          <a:cs typeface="+mn-cs"/>
                          <a:sym typeface="Helvetica Neue"/>
                          <a:hlinkClick r:id="rId6">
                            <a:extLst>
                              <a:ext uri="{A12FA001-AC4F-418D-AE19-62706E023703}">
                                <ahyp:hlinkClr xmlns:ahyp="http://schemas.microsoft.com/office/drawing/2018/hyperlinkcolor" val="tx"/>
                              </a:ext>
                            </a:extLst>
                          </a:hlinkClick>
                        </a:rPr>
                        <a:t>FactoryEHS</a:t>
                      </a:r>
                      <a:r>
                        <a:rPr lang="en-US" sz="1000" b="0" i="0" u="none" strike="noStrike" cap="none" spc="0" baseline="0" noProof="0" dirty="0">
                          <a:solidFill>
                            <a:schemeClr val="bg2"/>
                          </a:solidFill>
                          <a:uFillTx/>
                          <a:latin typeface="+mn-lt"/>
                          <a:ea typeface="+mn-ea"/>
                          <a:cs typeface="+mn-cs"/>
                          <a:sym typeface="Helvetica Neue"/>
                          <a:hlinkClick r:id="rId6">
                            <a:extLst>
                              <a:ext uri="{A12FA001-AC4F-418D-AE19-62706E023703}">
                                <ahyp:hlinkClr xmlns:ahyp="http://schemas.microsoft.com/office/drawing/2018/hyperlinkcolor" val="tx"/>
                              </a:ext>
                            </a:extLst>
                          </a:hlinkClick>
                        </a:rPr>
                        <a:t> Catalog</a:t>
                      </a:r>
                      <a:endParaRPr lang="en-US" sz="1000" b="0" i="0" u="none" strike="noStrike" cap="none" spc="0" baseline="0" noProof="0" dirty="0">
                        <a:solidFill>
                          <a:schemeClr val="bg2"/>
                        </a:solidFill>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3907779"/>
                  </a:ext>
                </a:extLst>
              </a:tr>
              <a:tr h="82296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000" b="0" i="0" u="none" strike="noStrike" cap="none" spc="0" baseline="0" dirty="0">
                          <a:solidFill>
                            <a:schemeClr val="accent1"/>
                          </a:solidFill>
                          <a:uFillTx/>
                          <a:latin typeface="IntelOne Text Medium" panose="020B0703020203020204" pitchFamily="34" charset="0"/>
                          <a:ea typeface="+mn-ea"/>
                          <a:cs typeface="+mn-cs"/>
                          <a:sym typeface="Intel Clear"/>
                          <a:hlinkClick r:id="rId7" action="ppaction://hlinksldjump">
                            <a:extLst>
                              <a:ext uri="{A12FA001-AC4F-418D-AE19-62706E023703}">
                                <ahyp:hlinkClr xmlns:ahyp="http://schemas.microsoft.com/office/drawing/2018/hyperlinkcolor" val="tx"/>
                              </a:ext>
                            </a:extLst>
                          </a:hlinkClick>
                        </a:rPr>
                        <a:t>The Hark Platform</a:t>
                      </a:r>
                      <a:endParaRPr lang="en-US" sz="10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fontAlgn="b" latinLnBrk="0">
                        <a:lnSpc>
                          <a:spcPct val="96000"/>
                        </a:lnSpc>
                        <a:spcBef>
                          <a:spcPts val="0"/>
                        </a:spcBef>
                        <a:spcAft>
                          <a:spcPts val="0"/>
                        </a:spcAft>
                        <a:buClrTx/>
                        <a:buSzTx/>
                        <a:buFontTx/>
                        <a:buNone/>
                        <a:tabLst/>
                      </a:pPr>
                      <a:r>
                        <a:rPr lang="en-US" sz="10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CA, US, GE, UK</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Tx/>
                        <a:buNone/>
                        <a:tabLst/>
                        <a:defRPr/>
                      </a:pPr>
                      <a:r>
                        <a:rPr lang="en-US" sz="1000" b="0" i="0" u="none" strike="noStrike" cap="none" spc="0" baseline="0" dirty="0">
                          <a:solidFill>
                            <a:schemeClr val="bg2"/>
                          </a:solidFill>
                          <a:effectLst/>
                          <a:uFillTx/>
                          <a:latin typeface="+mn-l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endParaRPr lang="en-US" sz="10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1000" b="0" i="0" u="none" strike="noStrike" cap="none" spc="0" baseline="0">
                          <a:solidFill>
                            <a:schemeClr val="bg2"/>
                          </a:solidFill>
                          <a:uFillTx/>
                          <a:latin typeface="+mn-lt"/>
                          <a:ea typeface="+mn-ea"/>
                          <a:cs typeface="+mn-cs"/>
                          <a:sym typeface="Intel Clear"/>
                          <a:hlinkClick r:id="rId8">
                            <a:extLst>
                              <a:ext uri="{A12FA001-AC4F-418D-AE19-62706E023703}">
                                <ahyp:hlinkClr xmlns:ahyp="http://schemas.microsoft.com/office/drawing/2018/hyperlinkcolor" val="tx"/>
                              </a:ext>
                            </a:extLst>
                          </a:hlinkClick>
                        </a:rPr>
                        <a:t>Ian Butcher</a:t>
                      </a:r>
                      <a:endParaRPr lang="en-US" sz="1000" b="0" i="0" u="none" strike="noStrike" cap="none" spc="0" baseline="0" dirty="0">
                        <a:solidFill>
                          <a:schemeClr val="bg2"/>
                        </a:solidFill>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Tx/>
                        <a:buNone/>
                        <a:tabLst/>
                        <a:defRPr/>
                      </a:pPr>
                      <a:r>
                        <a:rPr lang="en-US" sz="1000" b="0" i="0" u="none" strike="noStrike" cap="none" spc="0" baseline="0" noProof="0" dirty="0">
                          <a:solidFill>
                            <a:schemeClr val="bg2"/>
                          </a:solidFill>
                          <a:uFillTx/>
                          <a:latin typeface="+mn-lt"/>
                          <a:ea typeface="+mn-ea"/>
                          <a:cs typeface="+mn-cs"/>
                          <a:sym typeface="Helvetica Neue"/>
                          <a:hlinkClick r:id="rId9">
                            <a:extLst>
                              <a:ext uri="{A12FA001-AC4F-418D-AE19-62706E023703}">
                                <ahyp:hlinkClr xmlns:ahyp="http://schemas.microsoft.com/office/drawing/2018/hyperlinkcolor" val="tx"/>
                              </a:ext>
                            </a:extLst>
                          </a:hlinkClick>
                        </a:rPr>
                        <a:t>Hark Homepage</a:t>
                      </a:r>
                      <a:endParaRPr lang="en-US" sz="1000" b="0" i="0" u="none" strike="noStrike" cap="none" spc="0" baseline="0" noProof="0" dirty="0">
                        <a:solidFill>
                          <a:schemeClr val="bg2"/>
                        </a:solidFill>
                        <a:uFillTx/>
                        <a:latin typeface="+mn-lt"/>
                        <a:ea typeface="+mn-ea"/>
                        <a:cs typeface="+mn-cs"/>
                        <a:sym typeface="Helvetica Neue"/>
                        <a:hlinkClick r:id="rId10">
                          <a:extLst>
                            <a:ext uri="{A12FA001-AC4F-418D-AE19-62706E023703}">
                              <ahyp:hlinkClr xmlns:ahyp="http://schemas.microsoft.com/office/drawing/2018/hyperlinkcolor" val="tx"/>
                            </a:ext>
                          </a:extLst>
                        </a:hlinkClick>
                      </a:endParaRPr>
                    </a:p>
                    <a:p>
                      <a:pPr marL="0" marR="0" lvl="0" indent="0" algn="ctr" defTabSz="609600" rtl="0" eaLnBrk="1" fontAlgn="b" latinLnBrk="0" hangingPunct="1">
                        <a:lnSpc>
                          <a:spcPct val="96000"/>
                        </a:lnSpc>
                        <a:spcBef>
                          <a:spcPts val="0"/>
                        </a:spcBef>
                        <a:spcAft>
                          <a:spcPts val="0"/>
                        </a:spcAft>
                        <a:buClrTx/>
                        <a:buSzTx/>
                        <a:buFontTx/>
                        <a:buNone/>
                        <a:tabLst/>
                        <a:defRPr/>
                      </a:pPr>
                      <a:r>
                        <a:rPr lang="en-US" sz="1000" b="0" i="0" u="none" strike="noStrike" cap="none" spc="0" baseline="0" noProof="0" dirty="0">
                          <a:solidFill>
                            <a:schemeClr val="bg2"/>
                          </a:solidFill>
                          <a:uFillTx/>
                          <a:latin typeface="+mn-lt"/>
                          <a:ea typeface="+mn-ea"/>
                          <a:cs typeface="+mn-cs"/>
                          <a:sym typeface="Helvetica Neue"/>
                          <a:hlinkClick r:id="rId10">
                            <a:extLst>
                              <a:ext uri="{A12FA001-AC4F-418D-AE19-62706E023703}">
                                <ahyp:hlinkClr xmlns:ahyp="http://schemas.microsoft.com/office/drawing/2018/hyperlinkcolor" val="tx"/>
                              </a:ext>
                            </a:extLst>
                          </a:hlinkClick>
                        </a:rPr>
                        <a:t>Solution documentation</a:t>
                      </a:r>
                      <a:endParaRPr lang="en-US" sz="1000" b="0" i="0" u="none" strike="noStrike" cap="none" spc="0" baseline="0" noProof="0" dirty="0">
                        <a:solidFill>
                          <a:schemeClr val="bg2"/>
                        </a:solidFill>
                        <a:uFillTx/>
                        <a:latin typeface="+mn-lt"/>
                        <a:ea typeface="+mn-ea"/>
                        <a:cs typeface="+mn-cs"/>
                        <a:sym typeface="Helvetica Neue"/>
                      </a:endParaRPr>
                    </a:p>
                    <a:p>
                      <a:pPr marL="0" marR="0" lvl="0" indent="0" algn="ctr" defTabSz="609600" rtl="0" eaLnBrk="1" fontAlgn="b" latinLnBrk="0" hangingPunct="1">
                        <a:lnSpc>
                          <a:spcPct val="96000"/>
                        </a:lnSpc>
                        <a:spcBef>
                          <a:spcPts val="0"/>
                        </a:spcBef>
                        <a:spcAft>
                          <a:spcPts val="0"/>
                        </a:spcAft>
                        <a:buClrTx/>
                        <a:buSzTx/>
                        <a:buFontTx/>
                        <a:buNone/>
                        <a:tabLst/>
                        <a:defRPr/>
                      </a:pPr>
                      <a:r>
                        <a:rPr lang="en-US" sz="1000" b="0" i="0" u="none" strike="noStrike" cap="none" spc="0" baseline="0" noProof="0" dirty="0">
                          <a:solidFill>
                            <a:schemeClr val="bg2"/>
                          </a:solidFill>
                          <a:uFillTx/>
                          <a:latin typeface="+mn-lt"/>
                          <a:ea typeface="+mn-ea"/>
                          <a:cs typeface="+mn-cs"/>
                          <a:sym typeface="Helvetica Neue"/>
                          <a:hlinkClick r:id="rId11">
                            <a:extLst>
                              <a:ext uri="{A12FA001-AC4F-418D-AE19-62706E023703}">
                                <ahyp:hlinkClr xmlns:ahyp="http://schemas.microsoft.com/office/drawing/2018/hyperlinkcolor" val="tx"/>
                              </a:ext>
                            </a:extLst>
                          </a:hlinkClick>
                        </a:rPr>
                        <a:t>Solution architecture</a:t>
                      </a:r>
                      <a:r>
                        <a:rPr lang="en-US" sz="1000" b="0" i="0" u="none" strike="noStrike" cap="none" spc="0" baseline="0" noProof="0" dirty="0">
                          <a:solidFill>
                            <a:schemeClr val="bg2"/>
                          </a:solidFill>
                          <a:uFillTx/>
                          <a:latin typeface="+mn-lt"/>
                          <a:ea typeface="+mn-ea"/>
                          <a:cs typeface="+mn-cs"/>
                          <a:sym typeface="Helvetica Neue"/>
                        </a:rPr>
                        <a:t> </a:t>
                      </a: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9858023"/>
                  </a:ext>
                </a:extLst>
              </a:tr>
              <a:tr h="82296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000" b="0" i="0" u="none" strike="noStrike" cap="none" spc="0" baseline="0" dirty="0">
                          <a:solidFill>
                            <a:schemeClr val="accent1"/>
                          </a:solidFill>
                          <a:uFillTx/>
                          <a:latin typeface="IntelOne Text Medium" panose="020B0703020203020204" pitchFamily="34" charset="0"/>
                          <a:ea typeface="+mn-ea"/>
                          <a:cs typeface="+mn-cs"/>
                          <a:sym typeface="Intel Clear"/>
                          <a:hlinkClick r:id="rId12" action="ppaction://hlinksldjump">
                            <a:extLst>
                              <a:ext uri="{A12FA001-AC4F-418D-AE19-62706E023703}">
                                <ahyp:hlinkClr xmlns:ahyp="http://schemas.microsoft.com/office/drawing/2018/hyperlinkcolor" val="tx"/>
                              </a:ext>
                            </a:extLst>
                          </a:hlinkClick>
                        </a:rPr>
                        <a:t>e-Magic </a:t>
                      </a:r>
                      <a:r>
                        <a:rPr lang="en-US" sz="10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12" action="ppaction://hlinksldjump">
                            <a:extLst>
                              <a:ext uri="{A12FA001-AC4F-418D-AE19-62706E023703}">
                                <ahyp:hlinkClr xmlns:ahyp="http://schemas.microsoft.com/office/drawing/2018/hyperlinkcolor" val="tx"/>
                              </a:ext>
                            </a:extLst>
                          </a:hlinkClick>
                        </a:rPr>
                        <a:t>TwinWorX</a:t>
                      </a:r>
                      <a:r>
                        <a:rPr lang="en-US" sz="1000" b="0" i="0" u="none" strike="noStrike" cap="none" spc="0" baseline="0" dirty="0">
                          <a:solidFill>
                            <a:schemeClr val="accent1"/>
                          </a:solidFill>
                          <a:uFillTx/>
                          <a:latin typeface="IntelOne Text Medium" panose="020B0703020203020204" pitchFamily="34" charset="0"/>
                          <a:ea typeface="+mn-ea"/>
                          <a:cs typeface="+mn-cs"/>
                          <a:sym typeface="Intel Clear"/>
                          <a:hlinkClick r:id="rId12" action="ppaction://hlinksldjump">
                            <a:extLst>
                              <a:ext uri="{A12FA001-AC4F-418D-AE19-62706E023703}">
                                <ahyp:hlinkClr xmlns:ahyp="http://schemas.microsoft.com/office/drawing/2018/hyperlinkcolor" val="tx"/>
                              </a:ext>
                            </a:extLst>
                          </a:hlinkClick>
                        </a:rPr>
                        <a:t>® Digital Twins </a:t>
                      </a:r>
                      <a:endParaRPr lang="en-US" sz="10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fontAlgn="b" latinLnBrk="0">
                        <a:lnSpc>
                          <a:spcPct val="96000"/>
                        </a:lnSpc>
                        <a:spcBef>
                          <a:spcPts val="0"/>
                        </a:spcBef>
                        <a:spcAft>
                          <a:spcPts val="0"/>
                        </a:spcAft>
                        <a:buClrTx/>
                        <a:buSzTx/>
                        <a:buFontTx/>
                        <a:buNone/>
                        <a:tabLst/>
                      </a:pPr>
                      <a:r>
                        <a:rPr lang="en-US" sz="10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APJ, AMER, EU, ME, AF, PRC</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1000" b="0" i="0" u="none" strike="noStrike" cap="none" spc="0" baseline="0" dirty="0">
                          <a:solidFill>
                            <a:schemeClr val="bg2"/>
                          </a:solidFill>
                          <a:effectLst/>
                          <a:uFillTx/>
                          <a:latin typeface="+mn-lt"/>
                          <a:ea typeface="+mn-ea"/>
                          <a:cs typeface="+mn-cs"/>
                          <a:sym typeface="Intel Clear"/>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10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1000" b="0" i="0" u="none" strike="noStrike" cap="none" spc="0" baseline="0" dirty="0">
                          <a:solidFill>
                            <a:schemeClr val="bg2"/>
                          </a:solidFill>
                          <a:uFillTx/>
                          <a:latin typeface="+mn-lt"/>
                          <a:ea typeface="+mn-ea"/>
                          <a:cs typeface="+mn-cs"/>
                          <a:sym typeface="Intel Clear"/>
                          <a:hlinkClick r:id="rId13">
                            <a:extLst>
                              <a:ext uri="{A12FA001-AC4F-418D-AE19-62706E023703}">
                                <ahyp:hlinkClr xmlns:ahyp="http://schemas.microsoft.com/office/drawing/2018/hyperlinkcolor" val="tx"/>
                              </a:ext>
                            </a:extLst>
                          </a:hlinkClick>
                        </a:rPr>
                        <a:t>Christopher </a:t>
                      </a:r>
                      <a:r>
                        <a:rPr lang="en-US" sz="1000" b="0" i="0" u="none" strike="noStrike" cap="none" spc="0" baseline="0" dirty="0" err="1">
                          <a:solidFill>
                            <a:schemeClr val="bg2"/>
                          </a:solidFill>
                          <a:uFillTx/>
                          <a:latin typeface="+mn-lt"/>
                          <a:ea typeface="+mn-ea"/>
                          <a:cs typeface="+mn-cs"/>
                          <a:sym typeface="Intel Clear"/>
                          <a:hlinkClick r:id="rId13">
                            <a:extLst>
                              <a:ext uri="{A12FA001-AC4F-418D-AE19-62706E023703}">
                                <ahyp:hlinkClr xmlns:ahyp="http://schemas.microsoft.com/office/drawing/2018/hyperlinkcolor" val="tx"/>
                              </a:ext>
                            </a:extLst>
                          </a:hlinkClick>
                        </a:rPr>
                        <a:t>LaBarge</a:t>
                      </a:r>
                      <a:endParaRPr lang="en-US" sz="1000" b="0" i="0" u="none" strike="noStrike" cap="none" spc="0" baseline="0" dirty="0">
                        <a:solidFill>
                          <a:schemeClr val="bg2"/>
                        </a:solidFill>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Tx/>
                        <a:buNone/>
                        <a:tabLst/>
                        <a:defRPr/>
                      </a:pPr>
                      <a:r>
                        <a:rPr lang="en-US" sz="1000" b="0" i="0" u="none" strike="noStrike" cap="none" spc="0" baseline="0" dirty="0">
                          <a:solidFill>
                            <a:schemeClr val="bg2"/>
                          </a:solidFill>
                          <a:uFillTx/>
                          <a:latin typeface="+mn-lt"/>
                          <a:ea typeface="+mn-ea"/>
                          <a:cs typeface="+mn-cs"/>
                          <a:sym typeface="Intel Clear"/>
                          <a:hlinkClick r:id="rId14">
                            <a:extLst>
                              <a:ext uri="{A12FA001-AC4F-418D-AE19-62706E023703}">
                                <ahyp:hlinkClr xmlns:ahyp="http://schemas.microsoft.com/office/drawing/2018/hyperlinkcolor" val="tx"/>
                              </a:ext>
                            </a:extLst>
                          </a:hlinkClick>
                        </a:rPr>
                        <a:t>Azure Marketplace </a:t>
                      </a:r>
                      <a:r>
                        <a:rPr lang="en-US" sz="1000" b="0" i="0" u="none" strike="noStrike" cap="none" spc="0" baseline="0" dirty="0" err="1">
                          <a:solidFill>
                            <a:schemeClr val="bg2"/>
                          </a:solidFill>
                          <a:uFillTx/>
                          <a:latin typeface="+mn-lt"/>
                          <a:ea typeface="+mn-ea"/>
                          <a:cs typeface="+mn-cs"/>
                          <a:sym typeface="Intel Clear"/>
                          <a:hlinkClick r:id="rId14">
                            <a:extLst>
                              <a:ext uri="{A12FA001-AC4F-418D-AE19-62706E023703}">
                                <ahyp:hlinkClr xmlns:ahyp="http://schemas.microsoft.com/office/drawing/2018/hyperlinkcolor" val="tx"/>
                              </a:ext>
                            </a:extLst>
                          </a:hlinkClick>
                        </a:rPr>
                        <a:t>TwinWorX</a:t>
                      </a:r>
                      <a:r>
                        <a:rPr lang="en-US" sz="1000" b="0" i="0" u="none" strike="noStrike" cap="none" spc="0" baseline="0" dirty="0">
                          <a:solidFill>
                            <a:schemeClr val="bg2"/>
                          </a:solidFill>
                          <a:uFillTx/>
                          <a:latin typeface="+mn-lt"/>
                          <a:ea typeface="+mn-ea"/>
                          <a:cs typeface="+mn-cs"/>
                          <a:sym typeface="Intel Clear"/>
                          <a:hlinkClick r:id="rId14">
                            <a:extLst>
                              <a:ext uri="{A12FA001-AC4F-418D-AE19-62706E023703}">
                                <ahyp:hlinkClr xmlns:ahyp="http://schemas.microsoft.com/office/drawing/2018/hyperlinkcolor" val="tx"/>
                              </a:ext>
                            </a:extLst>
                          </a:hlinkClick>
                        </a:rPr>
                        <a:t> Overview</a:t>
                      </a:r>
                      <a:endParaRPr lang="en-US" sz="1000" b="0" i="0" u="none" strike="noStrike" cap="none" spc="0" baseline="0" dirty="0">
                        <a:solidFill>
                          <a:schemeClr val="bg2"/>
                        </a:solidFill>
                        <a:uFillTx/>
                        <a:latin typeface="+mn-lt"/>
                        <a:ea typeface="+mn-ea"/>
                        <a:cs typeface="+mn-cs"/>
                        <a:sym typeface="Intel Clear"/>
                        <a:hlinkClick r:id="rId15">
                          <a:extLst>
                            <a:ext uri="{A12FA001-AC4F-418D-AE19-62706E023703}">
                              <ahyp:hlinkClr xmlns:ahyp="http://schemas.microsoft.com/office/drawing/2018/hyperlinkcolor" val="tx"/>
                            </a:ext>
                          </a:extLst>
                        </a:hlinkClick>
                      </a:endParaRPr>
                    </a:p>
                    <a:p>
                      <a:pPr marL="0" marR="0" lvl="0" indent="0" algn="ctr" defTabSz="609600" rtl="0" eaLnBrk="1" fontAlgn="b" latinLnBrk="0" hangingPunct="1">
                        <a:lnSpc>
                          <a:spcPct val="96000"/>
                        </a:lnSpc>
                        <a:spcBef>
                          <a:spcPts val="0"/>
                        </a:spcBef>
                        <a:spcAft>
                          <a:spcPts val="0"/>
                        </a:spcAft>
                        <a:buClrTx/>
                        <a:buSzTx/>
                        <a:buFontTx/>
                        <a:buNone/>
                        <a:tabLst/>
                        <a:defRPr/>
                      </a:pPr>
                      <a:r>
                        <a:rPr lang="fr-FR" sz="1000" b="0" i="0" u="none" strike="noStrike" cap="none" spc="0" baseline="0" dirty="0" err="1">
                          <a:solidFill>
                            <a:schemeClr val="bg2"/>
                          </a:solidFill>
                          <a:uFillTx/>
                          <a:latin typeface="+mn-lt"/>
                          <a:ea typeface="+mn-ea"/>
                          <a:cs typeface="+mn-cs"/>
                          <a:sym typeface="Intel Clear"/>
                          <a:hlinkClick r:id="rId15">
                            <a:extLst>
                              <a:ext uri="{A12FA001-AC4F-418D-AE19-62706E023703}">
                                <ahyp:hlinkClr xmlns:ahyp="http://schemas.microsoft.com/office/drawing/2018/hyperlinkcolor" val="tx"/>
                              </a:ext>
                            </a:extLst>
                          </a:hlinkClick>
                        </a:rPr>
                        <a:t>TwinWorX</a:t>
                      </a:r>
                      <a:r>
                        <a:rPr lang="fr-FR" sz="1000" b="0" i="0" u="none" strike="noStrike" cap="none" spc="0" baseline="0" dirty="0">
                          <a:solidFill>
                            <a:schemeClr val="bg2"/>
                          </a:solidFill>
                          <a:uFillTx/>
                          <a:latin typeface="+mn-lt"/>
                          <a:ea typeface="+mn-ea"/>
                          <a:cs typeface="+mn-cs"/>
                          <a:sym typeface="Intel Clear"/>
                          <a:hlinkClick r:id="rId15">
                            <a:extLst>
                              <a:ext uri="{A12FA001-AC4F-418D-AE19-62706E023703}">
                                <ahyp:hlinkClr xmlns:ahyp="http://schemas.microsoft.com/office/drawing/2018/hyperlinkcolor" val="tx"/>
                              </a:ext>
                            </a:extLst>
                          </a:hlinkClick>
                        </a:rPr>
                        <a:t>® Digital Twins Solutions </a:t>
                      </a:r>
                      <a:r>
                        <a:rPr lang="fr-FR" sz="1000" b="0" i="0" u="none" strike="noStrike" cap="none" spc="0" baseline="0" dirty="0" err="1">
                          <a:solidFill>
                            <a:schemeClr val="bg2"/>
                          </a:solidFill>
                          <a:uFillTx/>
                          <a:latin typeface="+mn-lt"/>
                          <a:ea typeface="+mn-ea"/>
                          <a:cs typeface="+mn-cs"/>
                          <a:sym typeface="Intel Clear"/>
                          <a:hlinkClick r:id="rId15">
                            <a:extLst>
                              <a:ext uri="{A12FA001-AC4F-418D-AE19-62706E023703}">
                                <ahyp:hlinkClr xmlns:ahyp="http://schemas.microsoft.com/office/drawing/2018/hyperlinkcolor" val="tx"/>
                              </a:ext>
                            </a:extLst>
                          </a:hlinkClick>
                        </a:rPr>
                        <a:t>Homepage</a:t>
                      </a:r>
                      <a:endParaRPr lang="fr-FR" sz="1000" b="0" i="0" u="none" strike="noStrike" cap="none" spc="0" baseline="0" dirty="0">
                        <a:solidFill>
                          <a:schemeClr val="bg2"/>
                        </a:solidFill>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8886500"/>
                  </a:ext>
                </a:extLst>
              </a:tr>
            </a:tbl>
          </a:graphicData>
        </a:graphic>
      </p:graphicFrame>
      <p:sp>
        <p:nvSpPr>
          <p:cNvPr id="9" name="Title 8">
            <a:extLst>
              <a:ext uri="{FF2B5EF4-FFF2-40B4-BE49-F238E27FC236}">
                <a16:creationId xmlns:a16="http://schemas.microsoft.com/office/drawing/2014/main" id="{F3DE2B0E-4367-4F77-87C8-F43A216F6B1A}"/>
              </a:ext>
            </a:extLst>
          </p:cNvPr>
          <p:cNvSpPr>
            <a:spLocks noGrp="1"/>
          </p:cNvSpPr>
          <p:nvPr>
            <p:ph type="title"/>
          </p:nvPr>
        </p:nvSpPr>
        <p:spPr/>
        <p:txBody>
          <a:bodyPr/>
          <a:lstStyle/>
          <a:p>
            <a:pPr lvl="0"/>
            <a:r>
              <a:rPr lang="en-IN" dirty="0"/>
              <a:t>Energy Monitoring &amp; Management</a:t>
            </a:r>
            <a:endParaRPr lang="en-US" dirty="0"/>
          </a:p>
        </p:txBody>
      </p:sp>
      <p:pic>
        <p:nvPicPr>
          <p:cNvPr id="2" name="Picture 1">
            <a:hlinkClick r:id="rId16" action="ppaction://hlinksldjump"/>
            <a:extLst>
              <a:ext uri="{FF2B5EF4-FFF2-40B4-BE49-F238E27FC236}">
                <a16:creationId xmlns:a16="http://schemas.microsoft.com/office/drawing/2014/main" id="{B4F34ED8-C963-CF47-BF10-52050FEBECE3}"/>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a:stretch/>
        </p:blipFill>
        <p:spPr>
          <a:xfrm>
            <a:off x="1322075" y="87630"/>
            <a:ext cx="715633" cy="384440"/>
          </a:xfrm>
          <a:prstGeom prst="rect">
            <a:avLst/>
          </a:prstGeom>
        </p:spPr>
      </p:pic>
      <p:sp>
        <p:nvSpPr>
          <p:cNvPr id="3" name="Rectangle 2">
            <a:extLst>
              <a:ext uri="{FF2B5EF4-FFF2-40B4-BE49-F238E27FC236}">
                <a16:creationId xmlns:a16="http://schemas.microsoft.com/office/drawing/2014/main" id="{C7116801-1DDA-9E80-56B4-903C23FE7633}"/>
              </a:ext>
            </a:extLst>
          </p:cNvPr>
          <p:cNvSpPr/>
          <p:nvPr/>
        </p:nvSpPr>
        <p:spPr>
          <a:xfrm>
            <a:off x="-48767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6"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6"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6"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spTree>
    <p:extLst>
      <p:ext uri="{BB962C8B-B14F-4D97-AF65-F5344CB8AC3E}">
        <p14:creationId xmlns:p14="http://schemas.microsoft.com/office/powerpoint/2010/main" val="394983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571F84-E85A-CF05-1DB9-E008FF4FCE47}"/>
              </a:ext>
            </a:extLst>
          </p:cNvPr>
          <p:cNvSpPr/>
          <p:nvPr/>
        </p:nvSpPr>
        <p:spPr>
          <a:xfrm>
            <a:off x="-1" y="1"/>
            <a:ext cx="11599085" cy="1158412"/>
          </a:xfrm>
          <a:prstGeom prst="rect">
            <a:avLst/>
          </a:prstGeom>
          <a:gradFill flip="none" rotWithShape="1">
            <a:gsLst>
              <a:gs pos="0">
                <a:schemeClr val="bg1"/>
              </a:gs>
              <a:gs pos="78000">
                <a:srgbClr val="FFFFFF">
                  <a:alpha val="14000"/>
                </a:srgbClr>
              </a:gs>
              <a:gs pos="63000">
                <a:srgbClr val="FFFFFF"/>
              </a:gs>
              <a:gs pos="100000">
                <a:schemeClr val="bg1">
                  <a:alpha val="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A5C7BBE1-1DB5-B33A-39B3-8EFC8D65F57B}"/>
              </a:ext>
            </a:extLst>
          </p:cNvPr>
          <p:cNvSpPr/>
          <p:nvPr/>
        </p:nvSpPr>
        <p:spPr>
          <a:xfrm>
            <a:off x="0" y="1176333"/>
            <a:ext cx="11742345" cy="445937"/>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ntelOne Text"/>
              <a:ea typeface="Helvetica Neue Medium"/>
              <a:cs typeface="Helvetica Neue Medium"/>
              <a:sym typeface="Helvetica Neue Medium"/>
            </a:endParaRPr>
          </a:p>
        </p:txBody>
      </p:sp>
      <p:sp>
        <p:nvSpPr>
          <p:cNvPr id="8" name="TextBox 7">
            <a:extLst>
              <a:ext uri="{FF2B5EF4-FFF2-40B4-BE49-F238E27FC236}">
                <a16:creationId xmlns:a16="http://schemas.microsoft.com/office/drawing/2014/main" id="{BEB469C9-BA5F-BF7B-6BF5-B5E6304F1821}"/>
              </a:ext>
            </a:extLst>
          </p:cNvPr>
          <p:cNvSpPr txBox="1">
            <a:spLocks/>
          </p:cNvSpPr>
          <p:nvPr/>
        </p:nvSpPr>
        <p:spPr>
          <a:xfrm>
            <a:off x="584199" y="1230024"/>
            <a:ext cx="10981517" cy="33855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2"/>
                </a:solidFill>
                <a:effectLst/>
                <a:uLnTx/>
                <a:uFillTx/>
              </a:rPr>
              <a:t>Energy monitoring &amp; management solutions use technology to track energy usage and help organizations manage energy more efficiently. These solutions can be used to track energy usage by devices, equipment, machines, vehicles, buildings, energy resources, and microgrids. </a:t>
            </a:r>
            <a:r>
              <a:rPr lang="en-US" sz="1100" dirty="0">
                <a:solidFill>
                  <a:schemeClr val="accent1"/>
                </a:solidFill>
                <a:latin typeface="IntelOne Text Bold" panose="020B0803020203020204" pitchFamily="34" charset="0"/>
              </a:rPr>
              <a:t>Click below for solutions.</a:t>
            </a:r>
          </a:p>
        </p:txBody>
      </p:sp>
      <p:sp>
        <p:nvSpPr>
          <p:cNvPr id="9" name="Title 8">
            <a:extLst>
              <a:ext uri="{FF2B5EF4-FFF2-40B4-BE49-F238E27FC236}">
                <a16:creationId xmlns:a16="http://schemas.microsoft.com/office/drawing/2014/main" id="{F3DE2B0E-4367-4F77-87C8-F43A216F6B1A}"/>
              </a:ext>
            </a:extLst>
          </p:cNvPr>
          <p:cNvSpPr>
            <a:spLocks noGrp="1"/>
          </p:cNvSpPr>
          <p:nvPr>
            <p:ph type="title"/>
          </p:nvPr>
        </p:nvSpPr>
        <p:spPr/>
        <p:txBody>
          <a:bodyPr/>
          <a:lstStyle/>
          <a:p>
            <a:pPr lvl="0"/>
            <a:r>
              <a:rPr lang="en-IN" dirty="0"/>
              <a:t>Energy Monitoring &amp; Management</a:t>
            </a:r>
            <a:endParaRPr lang="en-US" dirty="0"/>
          </a:p>
        </p:txBody>
      </p:sp>
      <p:graphicFrame>
        <p:nvGraphicFramePr>
          <p:cNvPr id="2" name="Table 1">
            <a:extLst>
              <a:ext uri="{FF2B5EF4-FFF2-40B4-BE49-F238E27FC236}">
                <a16:creationId xmlns:a16="http://schemas.microsoft.com/office/drawing/2014/main" id="{5E868238-504B-1FA8-ADC6-092F96ED3A00}"/>
              </a:ext>
            </a:extLst>
          </p:cNvPr>
          <p:cNvGraphicFramePr>
            <a:graphicFrameLocks noGrp="1"/>
          </p:cNvGraphicFramePr>
          <p:nvPr>
            <p:extLst>
              <p:ext uri="{D42A27DB-BD31-4B8C-83A1-F6EECF244321}">
                <p14:modId xmlns:p14="http://schemas.microsoft.com/office/powerpoint/2010/main" val="230389792"/>
              </p:ext>
            </p:extLst>
          </p:nvPr>
        </p:nvGraphicFramePr>
        <p:xfrm>
          <a:off x="584199" y="1675962"/>
          <a:ext cx="10981518" cy="3912108"/>
        </p:xfrm>
        <a:graphic>
          <a:graphicData uri="http://schemas.openxmlformats.org/drawingml/2006/table">
            <a:tbl>
              <a:tblPr>
                <a:tableStyleId>{72833802-FEF1-4C79-8D5D-14CF1EAF98D9}</a:tableStyleId>
              </a:tblPr>
              <a:tblGrid>
                <a:gridCol w="2232909">
                  <a:extLst>
                    <a:ext uri="{9D8B030D-6E8A-4147-A177-3AD203B41FA5}">
                      <a16:colId xmlns:a16="http://schemas.microsoft.com/office/drawing/2014/main" val="521011276"/>
                    </a:ext>
                  </a:extLst>
                </a:gridCol>
                <a:gridCol w="2965010">
                  <a:extLst>
                    <a:ext uri="{9D8B030D-6E8A-4147-A177-3AD203B41FA5}">
                      <a16:colId xmlns:a16="http://schemas.microsoft.com/office/drawing/2014/main" val="1081494026"/>
                    </a:ext>
                  </a:extLst>
                </a:gridCol>
                <a:gridCol w="732101">
                  <a:extLst>
                    <a:ext uri="{9D8B030D-6E8A-4147-A177-3AD203B41FA5}">
                      <a16:colId xmlns:a16="http://schemas.microsoft.com/office/drawing/2014/main" val="2464497448"/>
                    </a:ext>
                  </a:extLst>
                </a:gridCol>
                <a:gridCol w="1235421">
                  <a:extLst>
                    <a:ext uri="{9D8B030D-6E8A-4147-A177-3AD203B41FA5}">
                      <a16:colId xmlns:a16="http://schemas.microsoft.com/office/drawing/2014/main" val="400016573"/>
                    </a:ext>
                  </a:extLst>
                </a:gridCol>
                <a:gridCol w="1134757">
                  <a:extLst>
                    <a:ext uri="{9D8B030D-6E8A-4147-A177-3AD203B41FA5}">
                      <a16:colId xmlns:a16="http://schemas.microsoft.com/office/drawing/2014/main" val="887739091"/>
                    </a:ext>
                  </a:extLst>
                </a:gridCol>
                <a:gridCol w="2681320">
                  <a:extLst>
                    <a:ext uri="{9D8B030D-6E8A-4147-A177-3AD203B41FA5}">
                      <a16:colId xmlns:a16="http://schemas.microsoft.com/office/drawing/2014/main" val="1851666147"/>
                    </a:ext>
                  </a:extLst>
                </a:gridCol>
              </a:tblGrid>
              <a:tr h="0">
                <a:tc gridSpan="6">
                  <a:txBody>
                    <a:bodyPr/>
                    <a:lstStyle/>
                    <a:p>
                      <a:pPr marL="0" marR="0" indent="0" algn="l" defTabSz="609600" fontAlgn="b" latinLnBrk="0">
                        <a:lnSpc>
                          <a:spcPct val="100000"/>
                        </a:lnSpc>
                        <a:spcBef>
                          <a:spcPts val="0"/>
                        </a:spcBef>
                        <a:spcAft>
                          <a:spcPts val="0"/>
                        </a:spcAft>
                        <a:buClrTx/>
                        <a:buSzTx/>
                        <a:buFontTx/>
                        <a:buNone/>
                        <a:tabLst/>
                      </a:pPr>
                      <a:r>
                        <a:rPr lang="en-US" sz="1100" b="0" i="0" u="none" strike="noStrike" cap="none" spc="0" baseline="0" dirty="0">
                          <a:solidFill>
                            <a:schemeClr val="tx2"/>
                          </a:solidFill>
                          <a:effectLst/>
                          <a:uFillTx/>
                          <a:latin typeface="IntelOne Text Bold" panose="020B0803020203020204" pitchFamily="34" charset="0"/>
                          <a:ea typeface="+mn-ea"/>
                          <a:cs typeface="+mn-cs"/>
                          <a:sym typeface="Intel Clear"/>
                        </a:rPr>
                        <a:t>Secondary Applicability</a:t>
                      </a:r>
                    </a:p>
                  </a:txBody>
                  <a:tcPr marL="0" marR="18288" marT="18288" marB="18288"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13215989"/>
                  </a:ext>
                </a:extLst>
              </a:tr>
              <a:tr h="0">
                <a:tc>
                  <a:txBody>
                    <a:bodyPr/>
                    <a:lstStyle/>
                    <a:p>
                      <a:pPr marL="0" marR="0" indent="0" algn="l"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Solution Name</a:t>
                      </a:r>
                    </a:p>
                  </a:txBody>
                  <a:tcPr marL="18288" marR="18288" marT="18288" marB="18288" anchor="ctr">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GEO</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MRS/RRK</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5G Enabled </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Key Contact</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Other</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09497071"/>
                  </a:ext>
                </a:extLst>
              </a:tr>
              <a:tr h="0">
                <a:tc>
                  <a:txBody>
                    <a:bodyPr/>
                    <a:lstStyle/>
                    <a:p>
                      <a:pPr marL="0" marR="0" lvl="0" indent="0" algn="l">
                        <a:lnSpc>
                          <a:spcPct val="100000"/>
                        </a:lnSpc>
                        <a:spcBef>
                          <a:spcPts val="0"/>
                        </a:spcBef>
                        <a:spcAft>
                          <a:spcPts val="0"/>
                        </a:spcAft>
                        <a:buClrTx/>
                        <a:buSzTx/>
                        <a:buFontTx/>
                        <a:buNone/>
                      </a:pPr>
                      <a:r>
                        <a:rPr lang="en-US" sz="1000" b="0" i="0" u="none" strike="noStrike" cap="none" spc="0" baseline="0" dirty="0">
                          <a:solidFill>
                            <a:schemeClr val="accent1"/>
                          </a:solidFill>
                          <a:uFillTx/>
                          <a:latin typeface="IntelOne Text Medium" panose="020B0703020203020204" pitchFamily="34" charset="0"/>
                          <a:ea typeface="+mn-ea"/>
                          <a:cs typeface="+mn-cs"/>
                          <a:hlinkClick r:id="rId3" action="ppaction://hlinksldjump">
                            <a:extLst>
                              <a:ext uri="{A12FA001-AC4F-418D-AE19-62706E023703}">
                                <ahyp:hlinkClr xmlns:ahyp="http://schemas.microsoft.com/office/drawing/2018/hyperlinkcolor" val="tx"/>
                              </a:ext>
                            </a:extLst>
                          </a:hlinkClick>
                        </a:rPr>
                        <a:t>Smart Connect Technologies IoT Sensor Gateway</a:t>
                      </a:r>
                      <a:endParaRPr lang="en-US" sz="10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lnSpc>
                          <a:spcPct val="100000"/>
                        </a:lnSpc>
                        <a:spcBef>
                          <a:spcPts val="0"/>
                        </a:spcBef>
                        <a:spcAft>
                          <a:spcPts val="0"/>
                        </a:spcAft>
                        <a:buNone/>
                      </a:pPr>
                      <a:r>
                        <a:rPr lang="en-US" sz="1000" b="0" i="0" u="none" strike="noStrike" dirty="0">
                          <a:solidFill>
                            <a:schemeClr val="bg2"/>
                          </a:solidFill>
                          <a:effectLst/>
                          <a:latin typeface="+mn-lt"/>
                        </a:rPr>
                        <a:t>EMEA, AMER, AU, APJ, PRC</a:t>
                      </a:r>
                      <a:endParaRPr lang="en-US" sz="1000" dirty="0">
                        <a:solidFill>
                          <a:schemeClr val="bg2"/>
                        </a:solidFill>
                        <a:latin typeface="+mn-lt"/>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1000" dirty="0">
                          <a:solidFill>
                            <a:schemeClr val="bg2"/>
                          </a:solidFill>
                          <a:latin typeface="+mn-lt"/>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10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a:lnSpc>
                          <a:spcPct val="100000"/>
                        </a:lnSpc>
                        <a:spcBef>
                          <a:spcPts val="0"/>
                        </a:spcBef>
                        <a:spcAft>
                          <a:spcPts val="0"/>
                        </a:spcAft>
                        <a:buClrTx/>
                        <a:buSzTx/>
                        <a:buFontTx/>
                        <a:buNone/>
                      </a:pPr>
                      <a:r>
                        <a:rPr lang="en-US" sz="1000" b="0" i="0" u="none" strike="noStrike" dirty="0">
                          <a:solidFill>
                            <a:schemeClr val="bg2"/>
                          </a:solidFill>
                          <a:effectLst/>
                          <a:latin typeface="+mn-lt"/>
                          <a:ea typeface="Intel Clear" panose="020B0604020203020204" pitchFamily="34" charset="0"/>
                          <a:cs typeface="Intel Clear" panose="020B0604020203020204" pitchFamily="34" charset="0"/>
                          <a:hlinkClick r:id="rId4">
                            <a:extLst>
                              <a:ext uri="{A12FA001-AC4F-418D-AE19-62706E023703}">
                                <ahyp:hlinkClr xmlns:ahyp="http://schemas.microsoft.com/office/drawing/2018/hyperlinkcolor" val="tx"/>
                              </a:ext>
                            </a:extLst>
                          </a:hlinkClick>
                        </a:rPr>
                        <a:t>Eleanor Sales</a:t>
                      </a:r>
                      <a:endParaRPr lang="en-US" sz="10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rtl="0" eaLnBrk="1" latinLnBrk="0" hangingPunct="1">
                        <a:lnSpc>
                          <a:spcPct val="100000"/>
                        </a:lnSpc>
                        <a:spcBef>
                          <a:spcPts val="0"/>
                        </a:spcBef>
                        <a:spcAft>
                          <a:spcPts val="10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bg2"/>
                          </a:solidFill>
                          <a:effectLst/>
                          <a:uLnTx/>
                          <a:uFillTx/>
                          <a:latin typeface="+mn-lt"/>
                          <a:ea typeface="+mn-ea"/>
                          <a:cs typeface="+mn-cs"/>
                          <a:sym typeface="Intel Clear"/>
                          <a:hlinkClick r:id="rId5">
                            <a:extLst>
                              <a:ext uri="{A12FA001-AC4F-418D-AE19-62706E023703}">
                                <ahyp:hlinkClr xmlns:ahyp="http://schemas.microsoft.com/office/drawing/2018/hyperlinkcolor" val="tx"/>
                              </a:ext>
                            </a:extLst>
                          </a:hlinkClick>
                        </a:rPr>
                        <a:t>Kit impact video</a:t>
                      </a:r>
                      <a:endParaRPr kumimoji="0" lang="en-US" sz="1000" b="0" i="0" u="none" strike="noStrike" kern="1200" cap="none" spc="0" normalizeH="0" baseline="0" noProof="0" dirty="0">
                        <a:ln>
                          <a:noFill/>
                        </a:ln>
                        <a:solidFill>
                          <a:schemeClr val="bg2"/>
                        </a:solidFill>
                        <a:effectLst/>
                        <a:uLnTx/>
                        <a:uFillTx/>
                        <a:latin typeface="+mn-lt"/>
                        <a:ea typeface="+mn-ea"/>
                        <a:cs typeface="+mn-cs"/>
                        <a:sym typeface="Intel Clear"/>
                      </a:endParaRPr>
                    </a:p>
                    <a:p>
                      <a:pPr marL="0" marR="0" lvl="1" indent="0" algn="ctr" rtl="0" eaLnBrk="1" latinLnBrk="0" hangingPunct="1">
                        <a:lnSpc>
                          <a:spcPct val="100000"/>
                        </a:lnSpc>
                        <a:spcBef>
                          <a:spcPts val="0"/>
                        </a:spcBef>
                        <a:spcAft>
                          <a:spcPts val="100"/>
                        </a:spcAft>
                        <a:buClrTx/>
                        <a:buSzTx/>
                        <a:buFont typeface="Arial" panose="020B0604020202020204" pitchFamily="34" charset="0"/>
                        <a:buNone/>
                        <a:tabLst/>
                        <a:defRPr/>
                      </a:pPr>
                      <a:r>
                        <a:rPr kumimoji="0" lang="en-US" sz="1000" b="0" i="0" u="none" strike="noStrike" kern="1200" cap="none" spc="0" normalizeH="0" baseline="0" dirty="0">
                          <a:ln>
                            <a:noFill/>
                          </a:ln>
                          <a:solidFill>
                            <a:schemeClr val="bg2"/>
                          </a:solidFill>
                          <a:effectLst/>
                          <a:uLnTx/>
                          <a:uFillTx/>
                          <a:latin typeface="+mn-lt"/>
                          <a:ea typeface="+mn-ea"/>
                          <a:cs typeface="+mn-cs"/>
                          <a:sym typeface="Intel Clear"/>
                          <a:hlinkClick r:id="rId6">
                            <a:extLst>
                              <a:ext uri="{A12FA001-AC4F-418D-AE19-62706E023703}">
                                <ahyp:hlinkClr xmlns:ahyp="http://schemas.microsoft.com/office/drawing/2018/hyperlinkcolor" val="tx"/>
                              </a:ext>
                            </a:extLst>
                          </a:hlinkClick>
                        </a:rPr>
                        <a:t>Kit discussion with Smart Connect CEO</a:t>
                      </a:r>
                      <a:endParaRPr kumimoji="0" lang="en-US" sz="1000" b="0" i="0" u="none" strike="noStrike" kern="1200" cap="none" spc="0" normalizeH="0" baseline="0" dirty="0">
                        <a:ln>
                          <a:noFill/>
                        </a:ln>
                        <a:solidFill>
                          <a:schemeClr val="bg2"/>
                        </a:solidFill>
                        <a:effectLst/>
                        <a:uLnTx/>
                        <a:uFillTx/>
                        <a:latin typeface="+mn-lt"/>
                        <a:ea typeface="+mn-ea"/>
                        <a:cs typeface="+mn-cs"/>
                        <a:sym typeface="Intel Clear"/>
                      </a:endParaRPr>
                    </a:p>
                    <a:p>
                      <a:pPr marL="0" marR="0" lvl="1" indent="0" algn="ctr" rtl="0" eaLnBrk="1" latinLnBrk="0" hangingPunct="1">
                        <a:lnSpc>
                          <a:spcPct val="100000"/>
                        </a:lnSpc>
                        <a:spcBef>
                          <a:spcPts val="0"/>
                        </a:spcBef>
                        <a:spcAft>
                          <a:spcPts val="100"/>
                        </a:spcAft>
                        <a:buClrTx/>
                        <a:buSzTx/>
                        <a:buFont typeface="Arial" panose="020B0604020202020204" pitchFamily="34" charset="0"/>
                        <a:buNone/>
                        <a:tabLst/>
                        <a:defRPr/>
                      </a:pPr>
                      <a:r>
                        <a:rPr kumimoji="0" lang="en-US" sz="1000" b="0" i="0" u="none" strike="noStrike" kern="1200" cap="none" spc="0" normalizeH="0" baseline="0" dirty="0">
                          <a:ln>
                            <a:noFill/>
                          </a:ln>
                          <a:solidFill>
                            <a:schemeClr val="bg2"/>
                          </a:solidFill>
                          <a:effectLst/>
                          <a:uLnTx/>
                          <a:uFillTx/>
                          <a:latin typeface="+mn-lt"/>
                          <a:ea typeface="+mn-ea"/>
                          <a:cs typeface="+mn-cs"/>
                          <a:sym typeface="Intel Clear"/>
                          <a:hlinkClick r:id="rId7">
                            <a:extLst>
                              <a:ext uri="{A12FA001-AC4F-418D-AE19-62706E023703}">
                                <ahyp:hlinkClr xmlns:ahyp="http://schemas.microsoft.com/office/drawing/2018/hyperlinkcolor" val="tx"/>
                              </a:ext>
                            </a:extLst>
                          </a:hlinkClick>
                        </a:rPr>
                        <a:t>Solution technical briefs</a:t>
                      </a:r>
                      <a:endParaRPr kumimoji="0" lang="en-US" sz="1000" b="0" i="0" u="none" strike="noStrike" kern="1200" cap="none" spc="0" normalizeH="0" baseline="0" dirty="0">
                        <a:ln>
                          <a:noFill/>
                        </a:ln>
                        <a:solidFill>
                          <a:schemeClr val="bg2"/>
                        </a:solidFill>
                        <a:effectLst/>
                        <a:uLnTx/>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3907779"/>
                  </a:ext>
                </a:extLst>
              </a:tr>
              <a:tr h="0">
                <a:tc>
                  <a:txBody>
                    <a:bodyPr/>
                    <a:lstStyle/>
                    <a:p>
                      <a:pPr marL="0" marR="0" lvl="0" indent="0" algn="l">
                        <a:lnSpc>
                          <a:spcPct val="100000"/>
                        </a:lnSpc>
                        <a:spcBef>
                          <a:spcPts val="0"/>
                        </a:spcBef>
                        <a:spcAft>
                          <a:spcPts val="0"/>
                        </a:spcAft>
                        <a:buClrTx/>
                        <a:buSzTx/>
                        <a:buFontTx/>
                        <a:buNone/>
                      </a:pPr>
                      <a:r>
                        <a:rPr lang="en-US" sz="1000" b="0" i="0" u="none" strike="noStrike" cap="none" spc="0" baseline="0" dirty="0">
                          <a:solidFill>
                            <a:schemeClr val="accent1"/>
                          </a:solidFill>
                          <a:uFillTx/>
                          <a:latin typeface="IntelOne Text Medium" panose="020B0703020203020204" pitchFamily="34" charset="0"/>
                          <a:ea typeface="+mn-ea"/>
                          <a:cs typeface="+mn-cs"/>
                          <a:hlinkClick r:id="rId8" action="ppaction://hlinksldjump">
                            <a:extLst>
                              <a:ext uri="{A12FA001-AC4F-418D-AE19-62706E023703}">
                                <ahyp:hlinkClr xmlns:ahyp="http://schemas.microsoft.com/office/drawing/2018/hyperlinkcolor" val="tx"/>
                              </a:ext>
                            </a:extLst>
                          </a:hlinkClick>
                        </a:rPr>
                        <a:t>TRIDIUM, INC. Niagara Framework</a:t>
                      </a:r>
                      <a:endParaRPr lang="en-US" sz="10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lnSpc>
                          <a:spcPct val="100000"/>
                        </a:lnSpc>
                        <a:spcBef>
                          <a:spcPts val="0"/>
                        </a:spcBef>
                        <a:spcAft>
                          <a:spcPts val="0"/>
                        </a:spcAft>
                        <a:buNone/>
                      </a:pPr>
                      <a:r>
                        <a:rPr lang="en-US" sz="1000" b="0" i="0" u="none" strike="noStrike" dirty="0">
                          <a:solidFill>
                            <a:schemeClr val="bg2"/>
                          </a:solidFill>
                          <a:effectLst/>
                          <a:latin typeface="+mn-lt"/>
                        </a:rPr>
                        <a:t>AMEA, APJ, AMER, PRC</a:t>
                      </a:r>
                      <a:endParaRPr lang="en-US" sz="1000" dirty="0">
                        <a:solidFill>
                          <a:schemeClr val="bg2"/>
                        </a:solidFill>
                        <a:latin typeface="+mn-lt"/>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1000">
                          <a:solidFill>
                            <a:schemeClr val="bg2"/>
                          </a:solidFill>
                          <a:latin typeface="+mn-lt"/>
                        </a:rPr>
                        <a:t>RRK</a:t>
                      </a:r>
                      <a:endParaRPr lang="en-US" sz="1000" dirty="0">
                        <a:solidFill>
                          <a:schemeClr val="bg2"/>
                        </a:solidFill>
                        <a:latin typeface="+mn-lt"/>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10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10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9">
                            <a:extLst>
                              <a:ext uri="{A12FA001-AC4F-418D-AE19-62706E023703}">
                                <ahyp:hlinkClr xmlns:ahyp="http://schemas.microsoft.com/office/drawing/2018/hyperlinkcolor" val="tx"/>
                              </a:ext>
                            </a:extLst>
                          </a:hlinkClick>
                        </a:rPr>
                        <a:t>Jose Ramirez</a:t>
                      </a:r>
                      <a:endParaRPr lang="en-US" sz="10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rtl="0" eaLnBrk="1" latinLnBrk="0" hangingPunct="1">
                        <a:lnSpc>
                          <a:spcPct val="100000"/>
                        </a:lnSpc>
                        <a:spcBef>
                          <a:spcPts val="0"/>
                        </a:spcBef>
                        <a:spcAft>
                          <a:spcPts val="10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bg2"/>
                          </a:solidFill>
                          <a:effectLst/>
                          <a:uLnTx/>
                          <a:uFillTx/>
                          <a:latin typeface="+mn-lt"/>
                          <a:ea typeface="+mn-ea"/>
                          <a:cs typeface="+mn-cs"/>
                          <a:sym typeface="Intel Clear"/>
                          <a:hlinkClick r:id="rId10">
                            <a:extLst>
                              <a:ext uri="{A12FA001-AC4F-418D-AE19-62706E023703}">
                                <ahyp:hlinkClr xmlns:ahyp="http://schemas.microsoft.com/office/drawing/2018/hyperlinkcolor" val="tx"/>
                              </a:ext>
                            </a:extLst>
                          </a:hlinkClick>
                        </a:rPr>
                        <a:t>Niagara Framework webpage</a:t>
                      </a:r>
                      <a:endParaRPr kumimoji="0" lang="en-US" sz="1000" b="0" i="0" u="none" strike="noStrike" kern="1200" cap="none" spc="0" normalizeH="0" baseline="0" noProof="0" dirty="0">
                        <a:ln>
                          <a:noFill/>
                        </a:ln>
                        <a:solidFill>
                          <a:schemeClr val="bg2"/>
                        </a:solidFill>
                        <a:effectLst/>
                        <a:uLnTx/>
                        <a:uFillTx/>
                        <a:latin typeface="+mn-lt"/>
                        <a:ea typeface="+mn-ea"/>
                        <a:cs typeface="+mn-cs"/>
                        <a:sym typeface="Intel Clear"/>
                      </a:endParaRPr>
                    </a:p>
                    <a:p>
                      <a:pPr marL="0" marR="0" lvl="1" indent="0" algn="ctr" rtl="0" eaLnBrk="1" latinLnBrk="0" hangingPunct="1">
                        <a:lnSpc>
                          <a:spcPct val="100000"/>
                        </a:lnSpc>
                        <a:spcBef>
                          <a:spcPts val="0"/>
                        </a:spcBef>
                        <a:spcAft>
                          <a:spcPts val="10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bg2"/>
                          </a:solidFill>
                          <a:effectLst/>
                          <a:uLnTx/>
                          <a:uFillTx/>
                          <a:latin typeface="+mn-lt"/>
                          <a:ea typeface="+mn-ea"/>
                          <a:cs typeface="+mn-cs"/>
                          <a:sym typeface="Intel Clear"/>
                          <a:hlinkClick r:id="rId11">
                            <a:extLst>
                              <a:ext uri="{A12FA001-AC4F-418D-AE19-62706E023703}">
                                <ahyp:hlinkClr xmlns:ahyp="http://schemas.microsoft.com/office/drawing/2018/hyperlinkcolor" val="tx"/>
                              </a:ext>
                            </a:extLst>
                          </a:hlinkClick>
                        </a:rPr>
                        <a:t>TRIDIUM Website</a:t>
                      </a:r>
                      <a:endParaRPr kumimoji="0" lang="en-US" sz="1000" b="0" i="0" u="none" strike="noStrike" kern="1200" cap="none" spc="0" normalizeH="0" baseline="0" noProof="0" dirty="0">
                        <a:ln>
                          <a:noFill/>
                        </a:ln>
                        <a:solidFill>
                          <a:schemeClr val="bg2"/>
                        </a:solidFill>
                        <a:effectLst/>
                        <a:uLnTx/>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9858023"/>
                  </a:ext>
                </a:extLst>
              </a:tr>
              <a:tr h="0">
                <a:tc>
                  <a:txBody>
                    <a:bodyPr/>
                    <a:lstStyle/>
                    <a:p>
                      <a:pPr marL="0" marR="0" lvl="0" indent="0" algn="l">
                        <a:lnSpc>
                          <a:spcPct val="100000"/>
                        </a:lnSpc>
                        <a:spcBef>
                          <a:spcPts val="0"/>
                        </a:spcBef>
                        <a:spcAft>
                          <a:spcPts val="0"/>
                        </a:spcAft>
                        <a:buClrTx/>
                        <a:buSzTx/>
                        <a:buFontTx/>
                        <a:buNone/>
                      </a:pPr>
                      <a:r>
                        <a:rPr lang="en-US" sz="1000" dirty="0" err="1">
                          <a:solidFill>
                            <a:schemeClr val="accent1"/>
                          </a:solidFill>
                          <a:latin typeface="IntelOne Text Medium" panose="020B0703020203020204" pitchFamily="34" charset="0"/>
                          <a:sym typeface="Intel Clear"/>
                          <a:hlinkClick r:id="rId12" action="ppaction://hlinksldjump">
                            <a:extLst>
                              <a:ext uri="{A12FA001-AC4F-418D-AE19-62706E023703}">
                                <ahyp:hlinkClr xmlns:ahyp="http://schemas.microsoft.com/office/drawing/2018/hyperlinkcolor" val="tx"/>
                              </a:ext>
                            </a:extLst>
                          </a:hlinkClick>
                        </a:rPr>
                        <a:t>BirminD</a:t>
                      </a:r>
                      <a:r>
                        <a:rPr lang="en-US" sz="1000" dirty="0">
                          <a:solidFill>
                            <a:schemeClr val="accent1"/>
                          </a:solidFill>
                          <a:latin typeface="IntelOne Text Medium" panose="020B0703020203020204" pitchFamily="34" charset="0"/>
                          <a:sym typeface="Intel Clear"/>
                          <a:hlinkClick r:id="rId12" action="ppaction://hlinksldjump">
                            <a:extLst>
                              <a:ext uri="{A12FA001-AC4F-418D-AE19-62706E023703}">
                                <ahyp:hlinkClr xmlns:ahyp="http://schemas.microsoft.com/office/drawing/2018/hyperlinkcolor" val="tx"/>
                              </a:ext>
                            </a:extLst>
                          </a:hlinkClick>
                        </a:rPr>
                        <a:t> B-Cloud </a:t>
                      </a:r>
                      <a:r>
                        <a:rPr lang="en-US" sz="1000" dirty="0" err="1">
                          <a:solidFill>
                            <a:schemeClr val="accent1"/>
                          </a:solidFill>
                          <a:latin typeface="IntelOne Text Medium" panose="020B0703020203020204" pitchFamily="34" charset="0"/>
                          <a:sym typeface="Intel Clear"/>
                          <a:hlinkClick r:id="rId12" action="ppaction://hlinksldjump">
                            <a:extLst>
                              <a:ext uri="{A12FA001-AC4F-418D-AE19-62706E023703}">
                                <ahyp:hlinkClr xmlns:ahyp="http://schemas.microsoft.com/office/drawing/2018/hyperlinkcolor" val="tx"/>
                              </a:ext>
                            </a:extLst>
                          </a:hlinkClick>
                        </a:rPr>
                        <a:t>AutoML</a:t>
                      </a:r>
                      <a:endParaRPr lang="en-US" sz="10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lnSpc>
                          <a:spcPct val="100000"/>
                        </a:lnSpc>
                        <a:spcBef>
                          <a:spcPts val="0"/>
                        </a:spcBef>
                        <a:spcAft>
                          <a:spcPts val="0"/>
                        </a:spcAft>
                        <a:buNone/>
                      </a:pPr>
                      <a:r>
                        <a:rPr kumimoji="0" lang="en-US" sz="1000" b="0" i="0" u="none"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Neue"/>
                        </a:rPr>
                        <a:t>Brazil, Canada, Mexico, United States, Other Americas, Australia, New Zealand, India, Japan, South Korea, China, Taiwan, Germany, Israel, Middle East, North Africa, Turkey Russia, Sub-Saharan Africa, United Kingdom</a:t>
                      </a:r>
                      <a:endParaRPr lang="en-US" sz="1000" dirty="0">
                        <a:solidFill>
                          <a:schemeClr val="bg2"/>
                        </a:solidFill>
                        <a:latin typeface="+mn-lt"/>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1000">
                          <a:solidFill>
                            <a:schemeClr val="bg2"/>
                          </a:solidFill>
                          <a:latin typeface="+mn-lt"/>
                        </a:rPr>
                        <a:t>MRS</a:t>
                      </a:r>
                      <a:endParaRPr lang="en-US" sz="1000" dirty="0">
                        <a:solidFill>
                          <a:schemeClr val="bg2"/>
                        </a:solidFill>
                        <a:latin typeface="+mn-lt"/>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10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10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13">
                            <a:extLst>
                              <a:ext uri="{A12FA001-AC4F-418D-AE19-62706E023703}">
                                <ahyp:hlinkClr xmlns:ahyp="http://schemas.microsoft.com/office/drawing/2018/hyperlinkcolor" val="tx"/>
                              </a:ext>
                            </a:extLst>
                          </a:hlinkClick>
                        </a:rPr>
                        <a:t>Daniel Rodrigues</a:t>
                      </a:r>
                      <a:endParaRPr lang="en-US" sz="10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609600"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1000" b="0" i="0" u="none" strike="noStrike" kern="1200" cap="none" spc="0" normalizeH="0" baseline="0" noProof="0" dirty="0" err="1">
                          <a:ln>
                            <a:noFill/>
                          </a:ln>
                          <a:solidFill>
                            <a:schemeClr val="bg2"/>
                          </a:solidFill>
                          <a:effectLst/>
                          <a:uLnTx/>
                          <a:uFillTx/>
                          <a:latin typeface="+mn-lt"/>
                          <a:ea typeface="+mn-ea"/>
                          <a:cs typeface="+mn-cs"/>
                          <a:sym typeface="Helvetica Neue"/>
                          <a:hlinkClick r:id="rId14">
                            <a:extLst>
                              <a:ext uri="{A12FA001-AC4F-418D-AE19-62706E023703}">
                                <ahyp:hlinkClr xmlns:ahyp="http://schemas.microsoft.com/office/drawing/2018/hyperlinkcolor" val="tx"/>
                              </a:ext>
                            </a:extLst>
                          </a:hlinkClick>
                        </a:rPr>
                        <a:t>BirminD</a:t>
                      </a:r>
                      <a:r>
                        <a:rPr kumimoji="0" lang="en-US" sz="1000" b="0" i="0" u="none" strike="noStrike" kern="1200" cap="none" spc="0" normalizeH="0" baseline="0" noProof="0" dirty="0">
                          <a:ln>
                            <a:noFill/>
                          </a:ln>
                          <a:solidFill>
                            <a:schemeClr val="bg2"/>
                          </a:solidFill>
                          <a:effectLst/>
                          <a:uLnTx/>
                          <a:uFillTx/>
                          <a:latin typeface="+mn-lt"/>
                          <a:ea typeface="+mn-ea"/>
                          <a:cs typeface="+mn-cs"/>
                          <a:sym typeface="Helvetica Neue"/>
                          <a:hlinkClick r:id="rId14">
                            <a:extLst>
                              <a:ext uri="{A12FA001-AC4F-418D-AE19-62706E023703}">
                                <ahyp:hlinkClr xmlns:ahyp="http://schemas.microsoft.com/office/drawing/2018/hyperlinkcolor" val="tx"/>
                              </a:ext>
                            </a:extLst>
                          </a:hlinkClick>
                        </a:rPr>
                        <a:t> Webpage</a:t>
                      </a:r>
                      <a:endParaRPr kumimoji="0" lang="en-US" sz="10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8886500"/>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da-DK" sz="1000" b="0" i="0" u="none" strike="noStrike" cap="none" spc="0" baseline="0" dirty="0">
                          <a:solidFill>
                            <a:schemeClr val="accent1"/>
                          </a:solidFill>
                          <a:uFillTx/>
                          <a:latin typeface="IntelOne Text Medium" panose="020B0703020203020204" pitchFamily="34" charset="0"/>
                          <a:ea typeface="+mn-ea"/>
                          <a:cs typeface="+mn-cs"/>
                          <a:sym typeface="Intel Clear"/>
                          <a:hlinkClick r:id="rId15" action="ppaction://hlinksldjump">
                            <a:extLst>
                              <a:ext uri="{A12FA001-AC4F-418D-AE19-62706E023703}">
                                <ahyp:hlinkClr xmlns:ahyp="http://schemas.microsoft.com/office/drawing/2018/hyperlinkcolor" val="tx"/>
                              </a:ext>
                            </a:extLst>
                          </a:hlinkClick>
                        </a:rPr>
                        <a:t>ORISOL Production Data </a:t>
                      </a:r>
                      <a:br>
                        <a:rPr lang="da-DK" sz="1000" b="0" i="0" u="none" strike="noStrike" cap="none" spc="0" baseline="0" dirty="0">
                          <a:solidFill>
                            <a:schemeClr val="accent1"/>
                          </a:solidFill>
                          <a:uFillTx/>
                          <a:latin typeface="IntelOne Text Medium" panose="020B0703020203020204" pitchFamily="34" charset="0"/>
                          <a:ea typeface="+mn-ea"/>
                          <a:cs typeface="+mn-cs"/>
                          <a:sym typeface="Intel Clear"/>
                          <a:hlinkClick r:id="rId15" action="ppaction://hlinksldjump">
                            <a:extLst>
                              <a:ext uri="{A12FA001-AC4F-418D-AE19-62706E023703}">
                                <ahyp:hlinkClr xmlns:ahyp="http://schemas.microsoft.com/office/drawing/2018/hyperlinkcolor" val="tx"/>
                              </a:ext>
                            </a:extLst>
                          </a:hlinkClick>
                        </a:rPr>
                      </a:br>
                      <a:r>
                        <a:rPr lang="da-DK" sz="1000" b="0" i="0" u="none" strike="noStrike" cap="none" spc="0" baseline="0" dirty="0">
                          <a:solidFill>
                            <a:schemeClr val="accent1"/>
                          </a:solidFill>
                          <a:uFillTx/>
                          <a:latin typeface="IntelOne Text Medium" panose="020B0703020203020204" pitchFamily="34" charset="0"/>
                          <a:ea typeface="+mn-ea"/>
                          <a:cs typeface="+mn-cs"/>
                          <a:sym typeface="Intel Clear"/>
                          <a:hlinkClick r:id="rId15" action="ppaction://hlinksldjump">
                            <a:extLst>
                              <a:ext uri="{A12FA001-AC4F-418D-AE19-62706E023703}">
                                <ahyp:hlinkClr xmlns:ahyp="http://schemas.microsoft.com/office/drawing/2018/hyperlinkcolor" val="tx"/>
                              </a:ext>
                            </a:extLst>
                          </a:hlinkClick>
                        </a:rPr>
                        <a:t>Collection System (PDCS)</a:t>
                      </a:r>
                      <a:endParaRPr lang="da-DK" sz="10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fontAlgn="b">
                        <a:lnSpc>
                          <a:spcPct val="96000"/>
                        </a:lnSpc>
                        <a:buFont typeface="Arial" panose="020B0604020202020204" pitchFamily="34" charset="0"/>
                        <a:buNone/>
                      </a:pPr>
                      <a:r>
                        <a:rPr lang="en-US" sz="10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rPr>
                        <a:t>Globally</a:t>
                      </a:r>
                      <a:endParaRPr lang="en-US" sz="10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1000" b="0" i="0" u="none" strike="noStrike" cap="none" spc="0" baseline="0" noProof="0">
                          <a:solidFill>
                            <a:schemeClr val="bg2"/>
                          </a:solidFill>
                          <a:effectLst/>
                          <a:uFillTx/>
                          <a:latin typeface="+mn-lt"/>
                          <a:sym typeface="Intel Clear"/>
                        </a:rPr>
                        <a:t>MRS</a:t>
                      </a:r>
                      <a:endParaRPr lang="en-US" sz="1000" b="0" i="0" u="none" strike="noStrike" cap="none" spc="0" baseline="0" noProof="0" dirty="0">
                        <a:solidFill>
                          <a:schemeClr val="bg2"/>
                        </a:solidFill>
                        <a:effectLst/>
                        <a:uFillTx/>
                        <a:latin typeface="+mn-lt"/>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b">
                        <a:lnSpc>
                          <a:spcPct val="96000"/>
                        </a:lnSpc>
                        <a:buFont typeface="Arial" panose="020B0604020202020204" pitchFamily="34" charset="0"/>
                        <a:buNone/>
                      </a:pPr>
                      <a:endParaRPr lang="en-US" sz="10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1000" b="0" i="0" u="none" strike="noStrike" cap="none" spc="0" baseline="0" dirty="0">
                          <a:solidFill>
                            <a:schemeClr val="bg2"/>
                          </a:solidFill>
                          <a:effectLst/>
                          <a:uFillTx/>
                          <a:latin typeface="+mn-lt"/>
                          <a:ea typeface="+mn-ea"/>
                          <a:cs typeface="+mn-cs"/>
                          <a:sym typeface="Intel Clear"/>
                          <a:hlinkClick r:id="rId4">
                            <a:extLst>
                              <a:ext uri="{A12FA001-AC4F-418D-AE19-62706E023703}">
                                <ahyp:hlinkClr xmlns:ahyp="http://schemas.microsoft.com/office/drawing/2018/hyperlinkcolor" val="tx"/>
                              </a:ext>
                            </a:extLst>
                          </a:hlinkClick>
                        </a:rPr>
                        <a:t>Eleanor Sales</a:t>
                      </a:r>
                      <a:endParaRPr lang="en-US" sz="10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10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16">
                            <a:extLst>
                              <a:ext uri="{A12FA001-AC4F-418D-AE19-62706E023703}">
                                <ahyp:hlinkClr xmlns:ahyp="http://schemas.microsoft.com/office/drawing/2018/hyperlinkcolor" val="tx"/>
                              </a:ext>
                            </a:extLst>
                          </a:hlinkClick>
                        </a:rPr>
                        <a:t>PDCS Solution overview</a:t>
                      </a:r>
                      <a:endParaRPr lang="en-US" sz="10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9758539"/>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da-DK" sz="1000" b="0" i="0" u="none" strike="noStrike" cap="none" spc="0" baseline="0" dirty="0">
                          <a:solidFill>
                            <a:schemeClr val="accent1"/>
                          </a:solidFill>
                          <a:uFillTx/>
                          <a:latin typeface="IntelOne Text Medium" panose="020B0703020203020204" pitchFamily="34" charset="0"/>
                          <a:ea typeface="+mn-ea"/>
                          <a:cs typeface="+mn-cs"/>
                          <a:sym typeface="Intel Clear"/>
                          <a:hlinkClick r:id="rId17" action="ppaction://hlinksldjump">
                            <a:extLst>
                              <a:ext uri="{A12FA001-AC4F-418D-AE19-62706E023703}">
                                <ahyp:hlinkClr xmlns:ahyp="http://schemas.microsoft.com/office/drawing/2018/hyperlinkcolor" val="tx"/>
                              </a:ext>
                            </a:extLst>
                          </a:hlinkClick>
                        </a:rPr>
                        <a:t>TCS Equiptix</a:t>
                      </a:r>
                      <a:endParaRPr lang="da-DK" sz="10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fontAlgn="b">
                        <a:lnSpc>
                          <a:spcPct val="96000"/>
                        </a:lnSpc>
                        <a:buFont typeface="Arial" panose="020B0604020202020204" pitchFamily="34" charset="0"/>
                        <a:buNone/>
                      </a:pPr>
                      <a:r>
                        <a:rPr lang="en-US" sz="10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Globally</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1000" b="0" i="0" u="none" strike="noStrike" cap="none" spc="0" baseline="0" noProof="0">
                          <a:solidFill>
                            <a:schemeClr val="bg2"/>
                          </a:solidFill>
                          <a:effectLst/>
                          <a:uFillTx/>
                          <a:latin typeface="+mn-lt"/>
                          <a:sym typeface="Intel Clear"/>
                        </a:rPr>
                        <a:t>MRS</a:t>
                      </a:r>
                      <a:endParaRPr lang="en-US" sz="1000" b="0" i="0" u="none" strike="noStrike" cap="none" spc="0" baseline="0" noProof="0" dirty="0">
                        <a:solidFill>
                          <a:schemeClr val="bg2"/>
                        </a:solidFill>
                        <a:effectLst/>
                        <a:uFillTx/>
                        <a:latin typeface="+mn-lt"/>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b">
                        <a:lnSpc>
                          <a:spcPct val="96000"/>
                        </a:lnSpc>
                        <a:buFont typeface="Arial" panose="020B0604020202020204" pitchFamily="34" charset="0"/>
                        <a:buNone/>
                      </a:pPr>
                      <a:endParaRPr lang="en-US" sz="10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1000" b="0" i="0" u="none" strike="noStrike" cap="none" spc="0" baseline="0" dirty="0">
                          <a:solidFill>
                            <a:schemeClr val="bg2"/>
                          </a:solidFill>
                          <a:effectLst/>
                          <a:uFillTx/>
                          <a:latin typeface="+mn-lt"/>
                          <a:ea typeface="+mn-ea"/>
                          <a:cs typeface="+mn-cs"/>
                          <a:sym typeface="Intel Clear"/>
                          <a:hlinkClick r:id="rId18">
                            <a:extLst>
                              <a:ext uri="{A12FA001-AC4F-418D-AE19-62706E023703}">
                                <ahyp:hlinkClr xmlns:ahyp="http://schemas.microsoft.com/office/drawing/2018/hyperlinkcolor" val="tx"/>
                              </a:ext>
                            </a:extLst>
                          </a:hlinkClick>
                        </a:rPr>
                        <a:t>Anand Kulkarni</a:t>
                      </a:r>
                      <a:endParaRPr lang="en-US" sz="10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10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19">
                            <a:extLst>
                              <a:ext uri="{A12FA001-AC4F-418D-AE19-62706E023703}">
                                <ahyp:hlinkClr xmlns:ahyp="http://schemas.microsoft.com/office/drawing/2018/hyperlinkcolor" val="tx"/>
                              </a:ext>
                            </a:extLst>
                          </a:hlinkClick>
                        </a:rPr>
                        <a:t>TCS </a:t>
                      </a:r>
                      <a:r>
                        <a:rPr lang="en-US" sz="10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19">
                            <a:extLst>
                              <a:ext uri="{A12FA001-AC4F-418D-AE19-62706E023703}">
                                <ahyp:hlinkClr xmlns:ahyp="http://schemas.microsoft.com/office/drawing/2018/hyperlinkcolor" val="tx"/>
                              </a:ext>
                            </a:extLst>
                          </a:hlinkClick>
                        </a:rPr>
                        <a:t>Equiptix</a:t>
                      </a:r>
                      <a:r>
                        <a:rPr lang="en-US" sz="10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19">
                            <a:extLst>
                              <a:ext uri="{A12FA001-AC4F-418D-AE19-62706E023703}">
                                <ahyp:hlinkClr xmlns:ahyp="http://schemas.microsoft.com/office/drawing/2018/hyperlinkcolor" val="tx"/>
                              </a:ext>
                            </a:extLst>
                          </a:hlinkClick>
                        </a:rPr>
                        <a:t> Webpage</a:t>
                      </a:r>
                      <a:endParaRPr lang="en-US" sz="10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 action="ppaction://noaction">
                          <a:extLst>
                            <a:ext uri="{A12FA001-AC4F-418D-AE19-62706E023703}">
                              <ahyp:hlinkClr xmlns:ahyp="http://schemas.microsoft.com/office/drawing/2018/hyperlinkcolor" val="tx"/>
                            </a:ext>
                          </a:extLst>
                        </a:hlinkClick>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10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0">
                            <a:extLst>
                              <a:ext uri="{A12FA001-AC4F-418D-AE19-62706E023703}">
                                <ahyp:hlinkClr xmlns:ahyp="http://schemas.microsoft.com/office/drawing/2018/hyperlinkcolor" val="tx"/>
                              </a:ext>
                            </a:extLst>
                          </a:hlinkClick>
                        </a:rPr>
                        <a:t>TCS </a:t>
                      </a:r>
                      <a:r>
                        <a:rPr lang="en-US" sz="10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0">
                            <a:extLst>
                              <a:ext uri="{A12FA001-AC4F-418D-AE19-62706E023703}">
                                <ahyp:hlinkClr xmlns:ahyp="http://schemas.microsoft.com/office/drawing/2018/hyperlinkcolor" val="tx"/>
                              </a:ext>
                            </a:extLst>
                          </a:hlinkClick>
                        </a:rPr>
                        <a:t>Equiptix</a:t>
                      </a:r>
                      <a:r>
                        <a:rPr lang="en-US" sz="10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0">
                            <a:extLst>
                              <a:ext uri="{A12FA001-AC4F-418D-AE19-62706E023703}">
                                <ahyp:hlinkClr xmlns:ahyp="http://schemas.microsoft.com/office/drawing/2018/hyperlinkcolor" val="tx"/>
                              </a:ext>
                            </a:extLst>
                          </a:hlinkClick>
                        </a:rPr>
                        <a:t> Video</a:t>
                      </a:r>
                      <a:endParaRPr lang="en-US" sz="10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6584092"/>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0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21" action="ppaction://hlinksldjump">
                            <a:extLst>
                              <a:ext uri="{A12FA001-AC4F-418D-AE19-62706E023703}">
                                <ahyp:hlinkClr xmlns:ahyp="http://schemas.microsoft.com/office/drawing/2018/hyperlinkcolor" val="tx"/>
                              </a:ext>
                            </a:extLst>
                          </a:hlinkClick>
                        </a:rPr>
                        <a:t>ForwardX</a:t>
                      </a:r>
                      <a:r>
                        <a:rPr lang="en-US" sz="1000" b="0" i="0" u="none" strike="noStrike" cap="none" spc="0" baseline="0" dirty="0">
                          <a:solidFill>
                            <a:schemeClr val="accent1"/>
                          </a:solidFill>
                          <a:uFillTx/>
                          <a:latin typeface="IntelOne Text Medium" panose="020B0703020203020204" pitchFamily="34" charset="0"/>
                          <a:ea typeface="+mn-ea"/>
                          <a:cs typeface="+mn-cs"/>
                          <a:sym typeface="Intel Clear"/>
                          <a:hlinkClick r:id="rId21" action="ppaction://hlinksldjump">
                            <a:extLst>
                              <a:ext uri="{A12FA001-AC4F-418D-AE19-62706E023703}">
                                <ahyp:hlinkClr xmlns:ahyp="http://schemas.microsoft.com/office/drawing/2018/hyperlinkcolor" val="tx"/>
                              </a:ext>
                            </a:extLst>
                          </a:hlinkClick>
                        </a:rPr>
                        <a:t> Robotics Visual</a:t>
                      </a:r>
                      <a:br>
                        <a:rPr lang="en-US" sz="1000" b="0" i="0" u="none" strike="noStrike" cap="none" spc="0" baseline="0" dirty="0">
                          <a:solidFill>
                            <a:schemeClr val="accent1"/>
                          </a:solidFill>
                          <a:uFillTx/>
                          <a:latin typeface="IntelOne Text Medium" panose="020B0703020203020204" pitchFamily="34" charset="0"/>
                          <a:ea typeface="+mn-ea"/>
                          <a:cs typeface="+mn-cs"/>
                          <a:sym typeface="Intel Clear"/>
                          <a:hlinkClick r:id="rId21" action="ppaction://hlinksldjump">
                            <a:extLst>
                              <a:ext uri="{A12FA001-AC4F-418D-AE19-62706E023703}">
                                <ahyp:hlinkClr xmlns:ahyp="http://schemas.microsoft.com/office/drawing/2018/hyperlinkcolor" val="tx"/>
                              </a:ext>
                            </a:extLst>
                          </a:hlinkClick>
                        </a:rPr>
                      </a:br>
                      <a:r>
                        <a:rPr lang="en-US" sz="1000" b="0" i="0" u="none" strike="noStrike" cap="none" spc="0" baseline="0" dirty="0">
                          <a:solidFill>
                            <a:schemeClr val="accent1"/>
                          </a:solidFill>
                          <a:uFillTx/>
                          <a:latin typeface="IntelOne Text Medium" panose="020B0703020203020204" pitchFamily="34" charset="0"/>
                          <a:ea typeface="+mn-ea"/>
                          <a:cs typeface="+mn-cs"/>
                          <a:sym typeface="Intel Clear"/>
                          <a:hlinkClick r:id="rId21" action="ppaction://hlinksldjump">
                            <a:extLst>
                              <a:ext uri="{A12FA001-AC4F-418D-AE19-62706E023703}">
                                <ahyp:hlinkClr xmlns:ahyp="http://schemas.microsoft.com/office/drawing/2018/hyperlinkcolor" val="tx"/>
                              </a:ext>
                            </a:extLst>
                          </a:hlinkClick>
                        </a:rPr>
                        <a:t>Autonomous Mobile Robots</a:t>
                      </a:r>
                      <a:endParaRPr lang="en-US" sz="10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AP, SA, EU, NA</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1000" b="0" i="0" u="none" strike="noStrike" cap="none" spc="0" baseline="0" dirty="0">
                          <a:solidFill>
                            <a:schemeClr val="bg2"/>
                          </a:solidFill>
                          <a:effectLst/>
                          <a:uFillTx/>
                          <a:latin typeface="+mn-l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10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4">
                            <a:extLst>
                              <a:ext uri="{A12FA001-AC4F-418D-AE19-62706E023703}">
                                <ahyp:hlinkClr xmlns:ahyp="http://schemas.microsoft.com/office/drawing/2018/hyperlinkcolor" val="tx"/>
                              </a:ext>
                            </a:extLst>
                          </a:hlinkClick>
                        </a:rPr>
                        <a:t>Eleanor Sales</a:t>
                      </a:r>
                      <a:endParaRPr lang="en-US" sz="10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1000" b="0" i="0" u="none" strike="noStrike" cap="none" spc="0" baseline="0" noProof="0" dirty="0" err="1">
                          <a:solidFill>
                            <a:schemeClr val="bg2"/>
                          </a:solidFill>
                          <a:effectLst/>
                          <a:uFillTx/>
                          <a:latin typeface="+mn-lt"/>
                          <a:ea typeface="Intel Clear" panose="020B0604020203020204" pitchFamily="34" charset="0"/>
                          <a:cs typeface="Intel Clear" panose="020B0604020203020204" pitchFamily="34" charset="0"/>
                          <a:sym typeface="Helvetica"/>
                          <a:hlinkClick r:id="rId22">
                            <a:extLst>
                              <a:ext uri="{A12FA001-AC4F-418D-AE19-62706E023703}">
                                <ahyp:hlinkClr xmlns:ahyp="http://schemas.microsoft.com/office/drawing/2018/hyperlinkcolor" val="tx"/>
                              </a:ext>
                            </a:extLst>
                          </a:hlinkClick>
                        </a:rPr>
                        <a:t>ForwardX</a:t>
                      </a:r>
                      <a:r>
                        <a:rPr lang="en-US" sz="10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hlinkClick r:id="rId22">
                            <a:extLst>
                              <a:ext uri="{A12FA001-AC4F-418D-AE19-62706E023703}">
                                <ahyp:hlinkClr xmlns:ahyp="http://schemas.microsoft.com/office/drawing/2018/hyperlinkcolor" val="tx"/>
                              </a:ext>
                            </a:extLst>
                          </a:hlinkClick>
                        </a:rPr>
                        <a:t> Website</a:t>
                      </a:r>
                      <a:endParaRPr lang="en-US" sz="10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532596"/>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000" b="0" i="0" u="none" strike="noStrike" cap="none" spc="0" baseline="0" dirty="0">
                          <a:solidFill>
                            <a:schemeClr val="accent1"/>
                          </a:solidFill>
                          <a:uFillTx/>
                          <a:latin typeface="IntelOne Text Medium" panose="020B0703020203020204" pitchFamily="34" charset="0"/>
                          <a:ea typeface="+mn-ea"/>
                          <a:cs typeface="+mn-cs"/>
                          <a:sym typeface="Intel Clear"/>
                          <a:hlinkClick r:id="rId23" action="ppaction://hlinksldjump">
                            <a:extLst>
                              <a:ext uri="{A12FA001-AC4F-418D-AE19-62706E023703}">
                                <ahyp:hlinkClr xmlns:ahyp="http://schemas.microsoft.com/office/drawing/2018/hyperlinkcolor" val="tx"/>
                              </a:ext>
                            </a:extLst>
                          </a:hlinkClick>
                        </a:rPr>
                        <a:t>EXOR EDGE eXware707AI &amp; eX710AI</a:t>
                      </a:r>
                      <a:endParaRPr lang="en-US" sz="10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EMEA, APAC, NA</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1000" b="0" i="0" u="none" strike="noStrike" cap="none" spc="0" baseline="0" dirty="0">
                          <a:solidFill>
                            <a:schemeClr val="bg2"/>
                          </a:solidFill>
                          <a:effectLst/>
                          <a:uFillTx/>
                          <a:latin typeface="+mn-lt"/>
                          <a:sym typeface="Intel Clear"/>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10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4">
                            <a:extLst>
                              <a:ext uri="{A12FA001-AC4F-418D-AE19-62706E023703}">
                                <ahyp:hlinkClr xmlns:ahyp="http://schemas.microsoft.com/office/drawing/2018/hyperlinkcolor" val="tx"/>
                              </a:ext>
                            </a:extLst>
                          </a:hlinkClick>
                        </a:rPr>
                        <a:t>Eleanor Sales</a:t>
                      </a:r>
                      <a:endParaRPr lang="en-US" sz="10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1000" b="0" i="0" u="none" strike="noStrike" cap="none" spc="0" baseline="0" noProof="0" dirty="0">
                          <a:solidFill>
                            <a:schemeClr val="bg2"/>
                          </a:solidFill>
                          <a:effectLst/>
                          <a:uFillTx/>
                          <a:latin typeface="+mn-lt"/>
                          <a:ea typeface="+mn-ea"/>
                          <a:cs typeface="+mn-cs"/>
                          <a:sym typeface="Intel Clear"/>
                          <a:hlinkClick r:id="rId24">
                            <a:extLst>
                              <a:ext uri="{A12FA001-AC4F-418D-AE19-62706E023703}">
                                <ahyp:hlinkClr xmlns:ahyp="http://schemas.microsoft.com/office/drawing/2018/hyperlinkcolor" val="tx"/>
                              </a:ext>
                            </a:extLst>
                          </a:hlinkClick>
                        </a:rPr>
                        <a:t>EXOR Webpage</a:t>
                      </a:r>
                      <a:endParaRPr lang="en-US" sz="1000" b="0" i="0" u="none" strike="noStrike" cap="none" spc="0" baseline="0" noProof="0" dirty="0">
                        <a:solidFill>
                          <a:schemeClr val="bg2"/>
                        </a:solidFill>
                        <a:effectLst/>
                        <a:uFillTx/>
                        <a:latin typeface="+mn-lt"/>
                        <a:ea typeface="+mn-ea"/>
                        <a:cs typeface="+mn-cs"/>
                        <a:sym typeface="Intel Clear"/>
                      </a:endParaRPr>
                    </a:p>
                    <a:p>
                      <a:pPr marL="0" marR="0" lvl="0" indent="0" algn="ctr" defTabSz="609600" rtl="0" eaLnBrk="1" fontAlgn="b" latinLnBrk="0" hangingPunct="1">
                        <a:lnSpc>
                          <a:spcPct val="100000"/>
                        </a:lnSpc>
                        <a:spcBef>
                          <a:spcPts val="0"/>
                        </a:spcBef>
                        <a:spcAft>
                          <a:spcPts val="0"/>
                        </a:spcAft>
                        <a:buClrTx/>
                        <a:buSzTx/>
                        <a:buFontTx/>
                        <a:buNone/>
                        <a:tabLst/>
                        <a:defRPr/>
                      </a:pPr>
                      <a:r>
                        <a:rPr lang="en-US" sz="1000" b="0" i="0" u="none" strike="noStrike" cap="none" spc="0" baseline="0" dirty="0">
                          <a:solidFill>
                            <a:schemeClr val="bg2"/>
                          </a:solidFill>
                          <a:effectLst/>
                          <a:uFillTx/>
                          <a:latin typeface="+mn-lt"/>
                          <a:sym typeface="Intel Clear"/>
                          <a:hlinkClick r:id="rId25">
                            <a:extLst>
                              <a:ext uri="{A12FA001-AC4F-418D-AE19-62706E023703}">
                                <ahyp:hlinkClr xmlns:ahyp="http://schemas.microsoft.com/office/drawing/2018/hyperlinkcolor" val="tx"/>
                              </a:ext>
                            </a:extLst>
                          </a:hlinkClick>
                        </a:rPr>
                        <a:t>EXOR Edge AI </a:t>
                      </a:r>
                      <a:br>
                        <a:rPr lang="en-US" sz="1000" b="0" i="0" u="none" strike="noStrike" cap="none" spc="0" baseline="0" dirty="0">
                          <a:solidFill>
                            <a:schemeClr val="bg2"/>
                          </a:solidFill>
                          <a:effectLst/>
                          <a:uFillTx/>
                          <a:latin typeface="+mn-lt"/>
                          <a:sym typeface="Intel Clear"/>
                          <a:hlinkClick r:id="rId25">
                            <a:extLst>
                              <a:ext uri="{A12FA001-AC4F-418D-AE19-62706E023703}">
                                <ahyp:hlinkClr xmlns:ahyp="http://schemas.microsoft.com/office/drawing/2018/hyperlinkcolor" val="tx"/>
                              </a:ext>
                            </a:extLst>
                          </a:hlinkClick>
                        </a:rPr>
                      </a:br>
                      <a:r>
                        <a:rPr lang="en-US" sz="1000" b="0" i="0" u="none" strike="noStrike" cap="none" spc="0" baseline="0" dirty="0">
                          <a:solidFill>
                            <a:schemeClr val="bg2"/>
                          </a:solidFill>
                          <a:effectLst/>
                          <a:uFillTx/>
                          <a:latin typeface="+mn-lt"/>
                          <a:sym typeface="Intel Clear"/>
                          <a:hlinkClick r:id="rId25">
                            <a:extLst>
                              <a:ext uri="{A12FA001-AC4F-418D-AE19-62706E023703}">
                                <ahyp:hlinkClr xmlns:ahyp="http://schemas.microsoft.com/office/drawing/2018/hyperlinkcolor" val="tx"/>
                              </a:ext>
                            </a:extLst>
                          </a:hlinkClick>
                        </a:rPr>
                        <a:t>Solution Webpage</a:t>
                      </a:r>
                      <a:endParaRPr lang="en-US" sz="1000" b="0" i="0" u="none" strike="noStrike" cap="none" spc="0" baseline="0" noProof="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1587667"/>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000" b="0" i="0" u="none" strike="noStrike" cap="none" spc="0" baseline="0" dirty="0">
                          <a:solidFill>
                            <a:schemeClr val="accent1"/>
                          </a:solidFill>
                          <a:uFillTx/>
                          <a:latin typeface="IntelOne Text Medium" panose="020B0703020203020204" pitchFamily="34" charset="0"/>
                          <a:ea typeface="+mn-ea"/>
                          <a:cs typeface="+mn-cs"/>
                          <a:sym typeface="Intel Clear"/>
                          <a:hlinkClick r:id="rId26" action="ppaction://hlinksldjump">
                            <a:extLst>
                              <a:ext uri="{A12FA001-AC4F-418D-AE19-62706E023703}">
                                <ahyp:hlinkClr xmlns:ahyp="http://schemas.microsoft.com/office/drawing/2018/hyperlinkcolor" val="tx"/>
                              </a:ext>
                            </a:extLst>
                          </a:hlinkClick>
                        </a:rPr>
                        <a:t>Shandong Extreme Vision Co., Ltd. Smart Factory AI Solution</a:t>
                      </a:r>
                      <a:endParaRPr lang="en-US" sz="10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10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rPr>
                        <a:t>APAJ, PRC</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1000" b="0" i="0" u="none" strike="noStrike" cap="none" spc="0" baseline="0" dirty="0">
                          <a:solidFill>
                            <a:schemeClr val="bg2"/>
                          </a:solidFill>
                          <a:effectLst/>
                          <a:uFillTx/>
                          <a:latin typeface="+mn-lt"/>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10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27">
                            <a:extLst>
                              <a:ext uri="{A12FA001-AC4F-418D-AE19-62706E023703}">
                                <ahyp:hlinkClr xmlns:ahyp="http://schemas.microsoft.com/office/drawing/2018/hyperlinkcolor" val="tx"/>
                              </a:ext>
                            </a:extLst>
                          </a:hlinkClick>
                        </a:rPr>
                        <a:t>Grace </a:t>
                      </a:r>
                      <a:r>
                        <a:rPr lang="en-US" sz="10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27">
                            <a:extLst>
                              <a:ext uri="{A12FA001-AC4F-418D-AE19-62706E023703}">
                                <ahyp:hlinkClr xmlns:ahyp="http://schemas.microsoft.com/office/drawing/2018/hyperlinkcolor" val="tx"/>
                              </a:ext>
                            </a:extLst>
                          </a:hlinkClick>
                        </a:rPr>
                        <a:t>Geng</a:t>
                      </a:r>
                      <a:endParaRPr lang="en-US" sz="10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1000" b="0" i="0" u="none" strike="noStrike" cap="none" spc="0" baseline="0" noProof="0" dirty="0">
                          <a:solidFill>
                            <a:schemeClr val="bg2"/>
                          </a:solidFill>
                          <a:effectLst/>
                          <a:uFillTx/>
                          <a:latin typeface="+mn-lt"/>
                          <a:ea typeface="+mn-ea"/>
                          <a:cs typeface="+mn-cs"/>
                          <a:sym typeface="Helvetica Neue" panose="02000503000000020004"/>
                          <a:hlinkClick r:id="rId28">
                            <a:extLst>
                              <a:ext uri="{A12FA001-AC4F-418D-AE19-62706E023703}">
                                <ahyp:hlinkClr xmlns:ahyp="http://schemas.microsoft.com/office/drawing/2018/hyperlinkcolor" val="tx"/>
                              </a:ext>
                            </a:extLst>
                          </a:hlinkClick>
                        </a:rPr>
                        <a:t>Solution Webpage</a:t>
                      </a:r>
                      <a:endParaRPr lang="en-US" sz="1000" b="0" i="0" u="none" strike="noStrike" cap="none" spc="0" baseline="0" noProof="0" dirty="0">
                        <a:solidFill>
                          <a:schemeClr val="bg2"/>
                        </a:solidFill>
                        <a:effectLst/>
                        <a:uFillTx/>
                        <a:latin typeface="+mn-lt"/>
                        <a:ea typeface="+mn-ea"/>
                        <a:cs typeface="+mn-cs"/>
                        <a:sym typeface="Helvetica Neue" panose="02000503000000020004"/>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0880959"/>
                  </a:ext>
                </a:extLst>
              </a:tr>
            </a:tbl>
          </a:graphicData>
        </a:graphic>
      </p:graphicFrame>
      <p:pic>
        <p:nvPicPr>
          <p:cNvPr id="3" name="Picture 2">
            <a:hlinkClick r:id="rId29" action="ppaction://hlinksldjump"/>
            <a:extLst>
              <a:ext uri="{FF2B5EF4-FFF2-40B4-BE49-F238E27FC236}">
                <a16:creationId xmlns:a16="http://schemas.microsoft.com/office/drawing/2014/main" id="{83E454EC-AE8B-63CE-2831-E57EC742F583}"/>
              </a:ext>
            </a:extLst>
          </p:cNvPr>
          <p:cNvPicPr>
            <a:picLocks noChangeAspect="1"/>
          </p:cNvPicPr>
          <p:nvPr/>
        </p:nvPicPr>
        <p:blipFill rotWithShape="1">
          <a:blip r:embed="rId30" cstate="hqprint">
            <a:extLst>
              <a:ext uri="{28A0092B-C50C-407E-A947-70E740481C1C}">
                <a14:useLocalDpi xmlns:a14="http://schemas.microsoft.com/office/drawing/2010/main"/>
              </a:ext>
            </a:extLst>
          </a:blip>
          <a:srcRect/>
          <a:stretch/>
        </p:blipFill>
        <p:spPr>
          <a:xfrm>
            <a:off x="1322075" y="87630"/>
            <a:ext cx="715633" cy="384440"/>
          </a:xfrm>
          <a:prstGeom prst="rect">
            <a:avLst/>
          </a:prstGeom>
        </p:spPr>
      </p:pic>
      <p:sp>
        <p:nvSpPr>
          <p:cNvPr id="4" name="Rectangle 3">
            <a:extLst>
              <a:ext uri="{FF2B5EF4-FFF2-40B4-BE49-F238E27FC236}">
                <a16:creationId xmlns:a16="http://schemas.microsoft.com/office/drawing/2014/main" id="{5C81568F-F76D-BA72-F7F4-D171E4F57743}"/>
              </a:ext>
            </a:extLst>
          </p:cNvPr>
          <p:cNvSpPr/>
          <p:nvPr/>
        </p:nvSpPr>
        <p:spPr>
          <a:xfrm>
            <a:off x="-48767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29"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29"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29"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spTree>
    <p:extLst>
      <p:ext uri="{BB962C8B-B14F-4D97-AF65-F5344CB8AC3E}">
        <p14:creationId xmlns:p14="http://schemas.microsoft.com/office/powerpoint/2010/main" val="413573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1FE18F-8C4B-4999-B76B-6545AC676994}"/>
              </a:ext>
            </a:extLst>
          </p:cNvPr>
          <p:cNvSpPr>
            <a:spLocks noGrp="1"/>
          </p:cNvSpPr>
          <p:nvPr>
            <p:ph type="title"/>
          </p:nvPr>
        </p:nvSpPr>
        <p:spPr/>
        <p:txBody>
          <a:bodyPr/>
          <a:lstStyle/>
          <a:p>
            <a:r>
              <a:rPr lang="en-US" dirty="0" err="1"/>
              <a:t>FactoryEHS</a:t>
            </a:r>
            <a:endParaRPr lang="en-US" dirty="0"/>
          </a:p>
        </p:txBody>
      </p:sp>
      <p:cxnSp>
        <p:nvCxnSpPr>
          <p:cNvPr id="9" name="Straight Connector 8">
            <a:extLst>
              <a:ext uri="{FF2B5EF4-FFF2-40B4-BE49-F238E27FC236}">
                <a16:creationId xmlns:a16="http://schemas.microsoft.com/office/drawing/2014/main" id="{7A030085-944A-3AAE-42B6-6044BF9E153B}"/>
              </a:ext>
            </a:extLst>
          </p:cNvPr>
          <p:cNvCxnSpPr>
            <a:cxnSpLocks/>
          </p:cNvCxnSpPr>
          <p:nvPr/>
        </p:nvCxnSpPr>
        <p:spPr>
          <a:xfrm>
            <a:off x="592919" y="508212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0" name="Group 9">
            <a:extLst>
              <a:ext uri="{FF2B5EF4-FFF2-40B4-BE49-F238E27FC236}">
                <a16:creationId xmlns:a16="http://schemas.microsoft.com/office/drawing/2014/main" id="{3940D804-D9C0-CE47-932F-18368D950C70}"/>
              </a:ext>
            </a:extLst>
          </p:cNvPr>
          <p:cNvGrpSpPr/>
          <p:nvPr/>
        </p:nvGrpSpPr>
        <p:grpSpPr>
          <a:xfrm>
            <a:off x="592918" y="5240493"/>
            <a:ext cx="6318424" cy="653047"/>
            <a:chOff x="5043513" y="3848440"/>
            <a:chExt cx="6318424" cy="653047"/>
          </a:xfrm>
        </p:grpSpPr>
        <p:sp>
          <p:nvSpPr>
            <p:cNvPr id="11" name="Content Placeholder 47">
              <a:extLst>
                <a:ext uri="{FF2B5EF4-FFF2-40B4-BE49-F238E27FC236}">
                  <a16:creationId xmlns:a16="http://schemas.microsoft.com/office/drawing/2014/main" id="{06E5C031-BC8C-9333-5030-BDB31FFE329A}"/>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12" name="Content Placeholder 47">
              <a:extLst>
                <a:ext uri="{FF2B5EF4-FFF2-40B4-BE49-F238E27FC236}">
                  <a16:creationId xmlns:a16="http://schemas.microsoft.com/office/drawing/2014/main" id="{B5113A2A-EAEC-42C3-6C59-2025B0E092C6}"/>
                </a:ext>
              </a:extLst>
            </p:cNvPr>
            <p:cNvSpPr txBox="1">
              <a:spLocks/>
            </p:cNvSpPr>
            <p:nvPr/>
          </p:nvSpPr>
          <p:spPr>
            <a:xfrm>
              <a:off x="5043513" y="4034693"/>
              <a:ext cx="6318424" cy="466794"/>
            </a:xfrm>
            <a:prstGeom prst="rect">
              <a:avLst/>
            </a:prstGeom>
            <a:ln>
              <a:noFill/>
            </a:ln>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09728" marR="0" lvl="1" indent="-109728" algn="l" defTabSz="914400" rtl="0" eaLnBrk="1" fontAlgn="ctr" latinLnBrk="0" hangingPunct="1">
                <a:lnSpc>
                  <a:spcPct val="100000"/>
                </a:lnSpc>
                <a:spcBef>
                  <a:spcPts val="200"/>
                </a:spcBef>
                <a:spcAft>
                  <a:spcPts val="0"/>
                </a:spcAft>
                <a:buClr>
                  <a:srgbClr val="525252"/>
                </a:buClr>
                <a:buSzTx/>
                <a:buFont typeface="Wingdings" panose="05000000000000000000" pitchFamily="2" charset="2"/>
                <a:buChar char="§"/>
                <a:tabLst/>
                <a:defRPr/>
              </a:pPr>
              <a:r>
                <a:rPr kumimoji="0" lang="en-US" sz="900" b="0" i="0" u="none" strike="noStrike" kern="1200" cap="none" spc="0" normalizeH="0" baseline="0" noProof="0" dirty="0">
                  <a:ln>
                    <a:noFill/>
                  </a:ln>
                  <a:effectLst/>
                  <a:uLnTx/>
                  <a:uFillTx/>
                  <a:latin typeface="IntelOne Text" panose="020B0503020203020204" pitchFamily="34" charset="0"/>
                  <a:hlinkClick r:id="rId3">
                    <a:extLst>
                      <a:ext uri="{A12FA001-AC4F-418D-AE19-62706E023703}">
                        <ahyp:hlinkClr xmlns:ahyp="http://schemas.microsoft.com/office/drawing/2018/hyperlinkcolor" val="tx"/>
                      </a:ext>
                    </a:extLst>
                  </a:hlinkClick>
                </a:rPr>
                <a:t>WISE Factory landing page </a:t>
              </a:r>
              <a:endParaRPr kumimoji="0" lang="en-US" sz="900" b="0" i="0" u="none" strike="noStrike" kern="1200" cap="none" spc="0" normalizeH="0" baseline="0" noProof="0" dirty="0">
                <a:ln>
                  <a:noFill/>
                </a:ln>
                <a:effectLst/>
                <a:uLnTx/>
                <a:uFillTx/>
                <a:latin typeface="IntelOne Text" panose="020B0503020203020204" pitchFamily="34" charset="0"/>
              </a:endParaRPr>
            </a:p>
            <a:p>
              <a:pPr marL="109728" marR="0" lvl="1" indent="-109728" algn="l" defTabSz="914400" rtl="0" eaLnBrk="1" fontAlgn="ctr" latinLnBrk="0" hangingPunct="1">
                <a:lnSpc>
                  <a:spcPct val="100000"/>
                </a:lnSpc>
                <a:spcBef>
                  <a:spcPts val="200"/>
                </a:spcBef>
                <a:spcAft>
                  <a:spcPts val="0"/>
                </a:spcAft>
                <a:buClr>
                  <a:srgbClr val="525252"/>
                </a:buClr>
                <a:buSzTx/>
                <a:buFont typeface="Wingdings" panose="05000000000000000000" pitchFamily="2" charset="2"/>
                <a:buChar char="§"/>
                <a:tabLst/>
                <a:defRPr/>
              </a:pPr>
              <a:r>
                <a:rPr kumimoji="0" lang="en-US" sz="900" b="0" i="0" u="none" strike="noStrike" kern="1200" cap="none" spc="0" normalizeH="0" baseline="0" noProof="0" dirty="0">
                  <a:ln>
                    <a:noFill/>
                  </a:ln>
                  <a:effectLst/>
                  <a:uLnTx/>
                  <a:uFillTx/>
                  <a:latin typeface="IntelOne Text" panose="020B0503020203020204" pitchFamily="34" charset="0"/>
                  <a:hlinkClick r:id="rId4">
                    <a:extLst>
                      <a:ext uri="{A12FA001-AC4F-418D-AE19-62706E023703}">
                        <ahyp:hlinkClr xmlns:ahyp="http://schemas.microsoft.com/office/drawing/2018/hyperlinkcolor" val="tx"/>
                      </a:ext>
                    </a:extLst>
                  </a:hlinkClick>
                </a:rPr>
                <a:t>WISE-</a:t>
              </a:r>
              <a:r>
                <a:rPr kumimoji="0" lang="en-US" sz="900" b="0" i="0" u="none" strike="noStrike" kern="1200" cap="none" spc="0" normalizeH="0" baseline="0" noProof="0" dirty="0" err="1">
                  <a:ln>
                    <a:noFill/>
                  </a:ln>
                  <a:effectLst/>
                  <a:uLnTx/>
                  <a:uFillTx/>
                  <a:latin typeface="IntelOne Text" panose="020B0503020203020204" pitchFamily="34" charset="0"/>
                  <a:hlinkClick r:id="rId4">
                    <a:extLst>
                      <a:ext uri="{A12FA001-AC4F-418D-AE19-62706E023703}">
                        <ahyp:hlinkClr xmlns:ahyp="http://schemas.microsoft.com/office/drawing/2018/hyperlinkcolor" val="tx"/>
                      </a:ext>
                    </a:extLst>
                  </a:hlinkClick>
                </a:rPr>
                <a:t>FactoryEHS</a:t>
              </a:r>
              <a:r>
                <a:rPr kumimoji="0" lang="en-US" sz="900" b="0" i="0" u="none" strike="noStrike" kern="1200" cap="none" spc="0" normalizeH="0" baseline="0" noProof="0" dirty="0">
                  <a:ln>
                    <a:noFill/>
                  </a:ln>
                  <a:effectLst/>
                  <a:uLnTx/>
                  <a:uFillTx/>
                  <a:latin typeface="IntelOne Text" panose="020B0503020203020204" pitchFamily="34" charset="0"/>
                  <a:hlinkClick r:id="rId4">
                    <a:extLst>
                      <a:ext uri="{A12FA001-AC4F-418D-AE19-62706E023703}">
                        <ahyp:hlinkClr xmlns:ahyp="http://schemas.microsoft.com/office/drawing/2018/hyperlinkcolor" val="tx"/>
                      </a:ext>
                    </a:extLst>
                  </a:hlinkClick>
                </a:rPr>
                <a:t> Catalog</a:t>
              </a:r>
              <a:endParaRPr kumimoji="0" lang="en-US" sz="900" b="0" i="0" u="none" strike="noStrike" kern="1200" cap="none" spc="0" normalizeH="0" baseline="0" noProof="0" dirty="0">
                <a:ln>
                  <a:noFill/>
                </a:ln>
                <a:effectLst/>
                <a:uLnTx/>
                <a:uFillTx/>
                <a:latin typeface="IntelOne Text" panose="020B0503020203020204" pitchFamily="34" charset="0"/>
              </a:endParaRPr>
            </a:p>
            <a:p>
              <a:pPr marL="109728" marR="0" lvl="1" indent="-109728" algn="l" defTabSz="914400" rtl="0" eaLnBrk="1" fontAlgn="ctr" latinLnBrk="0" hangingPunct="1">
                <a:lnSpc>
                  <a:spcPct val="100000"/>
                </a:lnSpc>
                <a:spcBef>
                  <a:spcPts val="200"/>
                </a:spcBef>
                <a:spcAft>
                  <a:spcPts val="0"/>
                </a:spcAft>
                <a:buClr>
                  <a:srgbClr val="525252"/>
                </a:buClr>
                <a:buSzTx/>
                <a:buFont typeface="Wingdings" panose="05000000000000000000" pitchFamily="2" charset="2"/>
                <a:buChar char="§"/>
                <a:tabLst/>
                <a:defRPr/>
              </a:pPr>
              <a:r>
                <a:rPr kumimoji="0" lang="en-US" sz="900" b="0" i="0" u="none" strike="noStrike" kern="1200" cap="none" spc="0" normalizeH="0" baseline="0" noProof="0" dirty="0">
                  <a:ln>
                    <a:noFill/>
                  </a:ln>
                  <a:effectLst/>
                  <a:uLnTx/>
                  <a:uFillTx/>
                  <a:latin typeface="IntelOne Text" panose="020B0503020203020204" pitchFamily="34" charset="0"/>
                  <a:hlinkClick r:id="rId5">
                    <a:extLst>
                      <a:ext uri="{A12FA001-AC4F-418D-AE19-62706E023703}">
                        <ahyp:hlinkClr xmlns:ahyp="http://schemas.microsoft.com/office/drawing/2018/hyperlinkcolor" val="tx"/>
                      </a:ext>
                    </a:extLst>
                  </a:hlinkClick>
                </a:rPr>
                <a:t>FEMS </a:t>
              </a:r>
              <a:r>
                <a:rPr kumimoji="0" lang="en-US" sz="900" b="0" i="0" u="none" strike="noStrike" kern="1200" cap="none" spc="0" normalizeH="0" baseline="0" noProof="0" dirty="0" err="1">
                  <a:ln>
                    <a:noFill/>
                  </a:ln>
                  <a:effectLst/>
                  <a:uLnTx/>
                  <a:uFillTx/>
                  <a:latin typeface="IntelOne Text" panose="020B0503020203020204" pitchFamily="34" charset="0"/>
                  <a:hlinkClick r:id="rId5">
                    <a:extLst>
                      <a:ext uri="{A12FA001-AC4F-418D-AE19-62706E023703}">
                        <ahyp:hlinkClr xmlns:ahyp="http://schemas.microsoft.com/office/drawing/2018/hyperlinkcolor" val="tx"/>
                      </a:ext>
                    </a:extLst>
                  </a:hlinkClick>
                </a:rPr>
                <a:t>I.App</a:t>
              </a:r>
              <a:r>
                <a:rPr kumimoji="0" lang="en-US" sz="900" b="0" i="0" u="none" strike="noStrike" kern="1200" cap="none" spc="0" normalizeH="0" baseline="0" noProof="0" dirty="0">
                  <a:ln>
                    <a:noFill/>
                  </a:ln>
                  <a:effectLst/>
                  <a:uLnTx/>
                  <a:uFillTx/>
                  <a:latin typeface="IntelOne Text" panose="020B0503020203020204" pitchFamily="34" charset="0"/>
                  <a:hlinkClick r:id="rId5">
                    <a:extLst>
                      <a:ext uri="{A12FA001-AC4F-418D-AE19-62706E023703}">
                        <ahyp:hlinkClr xmlns:ahyp="http://schemas.microsoft.com/office/drawing/2018/hyperlinkcolor" val="tx"/>
                      </a:ext>
                    </a:extLst>
                  </a:hlinkClick>
                </a:rPr>
                <a:t> page</a:t>
              </a:r>
              <a:endParaRPr kumimoji="0" lang="en-US" sz="900" b="0" i="0" u="none" strike="noStrike" kern="1200" cap="none" spc="0" normalizeH="0" baseline="0" noProof="0" dirty="0">
                <a:ln>
                  <a:noFill/>
                </a:ln>
                <a:effectLst/>
                <a:uLnTx/>
                <a:uFillTx/>
                <a:latin typeface="IntelOne Text" panose="020B0503020203020204" pitchFamily="34" charset="0"/>
              </a:endParaRPr>
            </a:p>
          </p:txBody>
        </p:sp>
      </p:grpSp>
      <p:grpSp>
        <p:nvGrpSpPr>
          <p:cNvPr id="13" name="Group 12">
            <a:extLst>
              <a:ext uri="{FF2B5EF4-FFF2-40B4-BE49-F238E27FC236}">
                <a16:creationId xmlns:a16="http://schemas.microsoft.com/office/drawing/2014/main" id="{7051BB51-BC37-212D-9DF9-8B148884E5B3}"/>
              </a:ext>
            </a:extLst>
          </p:cNvPr>
          <p:cNvGrpSpPr>
            <a:grpSpLocks/>
          </p:cNvGrpSpPr>
          <p:nvPr/>
        </p:nvGrpSpPr>
        <p:grpSpPr>
          <a:xfrm>
            <a:off x="592916" y="4259600"/>
            <a:ext cx="6255393" cy="664160"/>
            <a:chOff x="592915" y="3640327"/>
            <a:chExt cx="6255393" cy="664160"/>
          </a:xfrm>
        </p:grpSpPr>
        <p:sp>
          <p:nvSpPr>
            <p:cNvPr id="14" name="Content Placeholder 47">
              <a:extLst>
                <a:ext uri="{FF2B5EF4-FFF2-40B4-BE49-F238E27FC236}">
                  <a16:creationId xmlns:a16="http://schemas.microsoft.com/office/drawing/2014/main" id="{64EB65E3-7C32-2F21-DBC3-1670B696906A}"/>
                </a:ext>
              </a:extLst>
            </p:cNvPr>
            <p:cNvSpPr txBox="1">
              <a:spLocks/>
            </p:cNvSpPr>
            <p:nvPr/>
          </p:nvSpPr>
          <p:spPr>
            <a:xfrm>
              <a:off x="592916" y="3640327"/>
              <a:ext cx="2651760"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15" name="Content Placeholder 47">
              <a:extLst>
                <a:ext uri="{FF2B5EF4-FFF2-40B4-BE49-F238E27FC236}">
                  <a16:creationId xmlns:a16="http://schemas.microsoft.com/office/drawing/2014/main" id="{7AF850CB-D9F9-B60C-FE8E-E808656E4EA3}"/>
                </a:ext>
              </a:extLst>
            </p:cNvPr>
            <p:cNvSpPr txBox="1">
              <a:spLocks/>
            </p:cNvSpPr>
            <p:nvPr/>
          </p:nvSpPr>
          <p:spPr>
            <a:xfrm>
              <a:off x="592915" y="3837693"/>
              <a:ext cx="6255393" cy="466794"/>
            </a:xfrm>
            <a:prstGeom prst="rect">
              <a:avLst/>
            </a:prstGeom>
            <a:ln>
              <a:noFill/>
            </a:ln>
          </p:spPr>
          <p:txBody>
            <a:bodyPr wrap="square" lIns="0" tIns="0" rIns="0" bIns="0" numCol="1" spcCol="0" anchor="t">
              <a:norm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7000" marR="0" lvl="1" indent="-127000" defTabSz="1219169" fontAlgn="ctr" hangingPunct="0">
                <a:lnSpc>
                  <a:spcPct val="100000"/>
                </a:lnSpc>
                <a:spcBef>
                  <a:spcPts val="200"/>
                </a:spcBef>
                <a:buClrTx/>
                <a:buSzTx/>
                <a:tabLst/>
                <a:defRPr/>
              </a:pPr>
              <a:r>
                <a:rPr lang="it-IT" sz="900" kern="0" dirty="0">
                  <a:latin typeface="+mn-lt"/>
                </a:rPr>
                <a:t>Intel® Core™ i3, i5, i7 Processors </a:t>
              </a:r>
            </a:p>
            <a:p>
              <a:pPr marL="127000" marR="0" lvl="1" indent="-127000" defTabSz="1219169" fontAlgn="ctr" hangingPunct="0">
                <a:lnSpc>
                  <a:spcPct val="100000"/>
                </a:lnSpc>
                <a:spcBef>
                  <a:spcPts val="200"/>
                </a:spcBef>
                <a:buClrTx/>
                <a:buSzTx/>
                <a:tabLst/>
                <a:defRPr/>
              </a:pPr>
              <a:r>
                <a:rPr lang="it-IT" sz="900" kern="0" dirty="0">
                  <a:latin typeface="+mn-lt"/>
                </a:rPr>
                <a:t>Intel® Xeon® Processors </a:t>
              </a:r>
            </a:p>
            <a:p>
              <a:pPr marL="127000" marR="0" lvl="1" indent="-127000" defTabSz="1219169" fontAlgn="ctr" hangingPunct="0">
                <a:lnSpc>
                  <a:spcPct val="100000"/>
                </a:lnSpc>
                <a:spcBef>
                  <a:spcPts val="200"/>
                </a:spcBef>
                <a:buClrTx/>
                <a:buSzTx/>
                <a:tabLst/>
                <a:defRPr/>
              </a:pPr>
              <a:r>
                <a:rPr lang="it-IT" sz="900" kern="0" dirty="0">
                  <a:latin typeface="+mn-lt"/>
                </a:rPr>
                <a:t>Intel® Celeron® Processors</a:t>
              </a:r>
            </a:p>
          </p:txBody>
        </p:sp>
      </p:grpSp>
      <p:grpSp>
        <p:nvGrpSpPr>
          <p:cNvPr id="16" name="Group 15">
            <a:extLst>
              <a:ext uri="{FF2B5EF4-FFF2-40B4-BE49-F238E27FC236}">
                <a16:creationId xmlns:a16="http://schemas.microsoft.com/office/drawing/2014/main" id="{0DD1DB8C-E2BD-F3CB-7132-96342DD966CD}"/>
              </a:ext>
            </a:extLst>
          </p:cNvPr>
          <p:cNvGrpSpPr/>
          <p:nvPr/>
        </p:nvGrpSpPr>
        <p:grpSpPr>
          <a:xfrm>
            <a:off x="592917" y="1268730"/>
            <a:ext cx="6255394" cy="877163"/>
            <a:chOff x="592917" y="1621155"/>
            <a:chExt cx="6255394" cy="877163"/>
          </a:xfrm>
        </p:grpSpPr>
        <p:sp>
          <p:nvSpPr>
            <p:cNvPr id="17"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86DFE689-9FA5-6F10-2923-DC9157A8DCE4}"/>
                </a:ext>
              </a:extLst>
            </p:cNvPr>
            <p:cNvSpPr txBox="1">
              <a:spLocks/>
            </p:cNvSpPr>
            <p:nvPr/>
          </p:nvSpPr>
          <p:spPr>
            <a:xfrm>
              <a:off x="592917" y="1805821"/>
              <a:ext cx="6255394" cy="692497"/>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Advantech’s energy sustainability management suite – the WISE Factory EHS platform – defines the correct data acquisition methods for baseline management, KPI settings, and energy saving objectives while offering effective monitoring solutions for companies. The WISE Factory EHS platform provides clear data on overall energy usage with an all-in-one system that is easily implemented. With this platform, companies can meet new standards for energy performance more easily and improve their carbon/greenhouse gas emissions, moving towards a “net zero” goal.</a:t>
              </a:r>
            </a:p>
          </p:txBody>
        </p:sp>
        <p:sp>
          <p:nvSpPr>
            <p:cNvPr id="19" name="Content Placeholder 47">
              <a:extLst>
                <a:ext uri="{FF2B5EF4-FFF2-40B4-BE49-F238E27FC236}">
                  <a16:creationId xmlns:a16="http://schemas.microsoft.com/office/drawing/2014/main" id="{A88D8FB3-58C6-CCF9-DEAB-86E16CE1A499}"/>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28" name="Straight Connector 27">
            <a:extLst>
              <a:ext uri="{FF2B5EF4-FFF2-40B4-BE49-F238E27FC236}">
                <a16:creationId xmlns:a16="http://schemas.microsoft.com/office/drawing/2014/main" id="{BE39BABB-1521-04B9-5BD5-B9C37A776259}"/>
              </a:ext>
            </a:extLst>
          </p:cNvPr>
          <p:cNvCxnSpPr>
            <a:cxnSpLocks/>
          </p:cNvCxnSpPr>
          <p:nvPr/>
        </p:nvCxnSpPr>
        <p:spPr>
          <a:xfrm>
            <a:off x="592917" y="2304260"/>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511936A0-D764-AC1A-B151-58AE5C26B4CD}"/>
              </a:ext>
            </a:extLst>
          </p:cNvPr>
          <p:cNvCxnSpPr>
            <a:cxnSpLocks/>
          </p:cNvCxnSpPr>
          <p:nvPr/>
        </p:nvCxnSpPr>
        <p:spPr>
          <a:xfrm>
            <a:off x="592917" y="410123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6" name="Group 5">
            <a:extLst>
              <a:ext uri="{FF2B5EF4-FFF2-40B4-BE49-F238E27FC236}">
                <a16:creationId xmlns:a16="http://schemas.microsoft.com/office/drawing/2014/main" id="{679E5867-C113-35A0-C3A5-E58AF147A268}"/>
              </a:ext>
            </a:extLst>
          </p:cNvPr>
          <p:cNvGrpSpPr/>
          <p:nvPr/>
        </p:nvGrpSpPr>
        <p:grpSpPr>
          <a:xfrm>
            <a:off x="571500" y="2462627"/>
            <a:ext cx="6276808" cy="1480239"/>
            <a:chOff x="571500" y="2395910"/>
            <a:chExt cx="6276808" cy="1480239"/>
          </a:xfrm>
        </p:grpSpPr>
        <p:sp>
          <p:nvSpPr>
            <p:cNvPr id="22" name="Content Placeholder 47">
              <a:extLst>
                <a:ext uri="{FF2B5EF4-FFF2-40B4-BE49-F238E27FC236}">
                  <a16:creationId xmlns:a16="http://schemas.microsoft.com/office/drawing/2014/main" id="{EBF8FD88-3C91-DE69-4ABF-951EA29489F6}"/>
                </a:ext>
              </a:extLst>
            </p:cNvPr>
            <p:cNvSpPr txBox="1">
              <a:spLocks/>
            </p:cNvSpPr>
            <p:nvPr/>
          </p:nvSpPr>
          <p:spPr>
            <a:xfrm>
              <a:off x="592917" y="2395910"/>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grpSp>
          <p:nvGrpSpPr>
            <p:cNvPr id="5" name="Group 4">
              <a:extLst>
                <a:ext uri="{FF2B5EF4-FFF2-40B4-BE49-F238E27FC236}">
                  <a16:creationId xmlns:a16="http://schemas.microsoft.com/office/drawing/2014/main" id="{0DF36BE8-150E-34E7-5E59-744ABBA742A0}"/>
                </a:ext>
              </a:extLst>
            </p:cNvPr>
            <p:cNvGrpSpPr/>
            <p:nvPr/>
          </p:nvGrpSpPr>
          <p:grpSpPr>
            <a:xfrm>
              <a:off x="571500" y="2629654"/>
              <a:ext cx="6276808" cy="1246495"/>
              <a:chOff x="571500" y="2629654"/>
              <a:chExt cx="6276808" cy="1246495"/>
            </a:xfrm>
          </p:grpSpPr>
          <p:sp>
            <p:nvSpPr>
              <p:cNvPr id="23" name="Rectangle 22">
                <a:extLst>
                  <a:ext uri="{FF2B5EF4-FFF2-40B4-BE49-F238E27FC236}">
                    <a16:creationId xmlns:a16="http://schemas.microsoft.com/office/drawing/2014/main" id="{1A311F71-F484-2D06-ED88-6D1DE3CD859A}"/>
                  </a:ext>
                </a:extLst>
              </p:cNvPr>
              <p:cNvSpPr>
                <a:spLocks/>
              </p:cNvSpPr>
              <p:nvPr/>
            </p:nvSpPr>
            <p:spPr>
              <a:xfrm>
                <a:off x="913615" y="2629654"/>
                <a:ext cx="1634548" cy="1246495"/>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423" fontAlgn="ctr" hangingPunct="0"/>
                <a:r>
                  <a:rPr lang="en-US" sz="900" dirty="0">
                    <a:solidFill>
                      <a:schemeClr val="accent1"/>
                    </a:solidFill>
                    <a:latin typeface="IntelOne Text Medium" panose="020B0703020203020204" pitchFamily="34" charset="0"/>
                    <a:sym typeface="Helvetica Neue"/>
                  </a:rPr>
                  <a:t>Centralize Data Management: </a:t>
                </a:r>
                <a:r>
                  <a:rPr lang="en-US" sz="900" dirty="0">
                    <a:solidFill>
                      <a:srgbClr val="525252"/>
                    </a:solidFill>
                    <a:latin typeface="IntelOne Text" panose="020B0503020203020204" pitchFamily="34" charset="0"/>
                    <a:sym typeface="Helvetica Neue"/>
                  </a:rPr>
                  <a:t>Systems Managers can easily review real-time and historical data with ongoing insights into energy consumption and energy saving activities all from one central display, saving time and reducing labor costs</a:t>
                </a:r>
              </a:p>
            </p:txBody>
          </p:sp>
          <p:sp>
            <p:nvSpPr>
              <p:cNvPr id="24" name="Rectangle 23">
                <a:extLst>
                  <a:ext uri="{FF2B5EF4-FFF2-40B4-BE49-F238E27FC236}">
                    <a16:creationId xmlns:a16="http://schemas.microsoft.com/office/drawing/2014/main" id="{44B4CECE-08EA-DBF4-55C7-8771D563968F}"/>
                  </a:ext>
                </a:extLst>
              </p:cNvPr>
              <p:cNvSpPr>
                <a:spLocks/>
              </p:cNvSpPr>
              <p:nvPr/>
            </p:nvSpPr>
            <p:spPr>
              <a:xfrm>
                <a:off x="3063688" y="2629654"/>
                <a:ext cx="1634548" cy="1107996"/>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423" fontAlgn="ctr" hangingPunct="0"/>
                <a:r>
                  <a:rPr lang="en-US" sz="900" dirty="0">
                    <a:solidFill>
                      <a:schemeClr val="accent1"/>
                    </a:solidFill>
                    <a:latin typeface="IntelOne Text Medium" panose="020B0703020203020204" pitchFamily="34" charset="0"/>
                    <a:sym typeface="Helvetica Neue"/>
                  </a:rPr>
                  <a:t>Reduce Energy Consumption: </a:t>
                </a:r>
                <a:r>
                  <a:rPr lang="en-US" sz="900" dirty="0">
                    <a:solidFill>
                      <a:srgbClr val="525252"/>
                    </a:solidFill>
                    <a:latin typeface="IntelOne Text" panose="020B0503020203020204" pitchFamily="34" charset="0"/>
                    <a:sym typeface="Helvetica Neue"/>
                  </a:rPr>
                  <a:t>Businesses can deploy a single platform that collects data regarding all energy consumption, allowing them to make business decisions that reduce their overall energy usage</a:t>
                </a:r>
              </a:p>
            </p:txBody>
          </p:sp>
          <p:sp>
            <p:nvSpPr>
              <p:cNvPr id="31" name="Rectangle 30">
                <a:extLst>
                  <a:ext uri="{FF2B5EF4-FFF2-40B4-BE49-F238E27FC236}">
                    <a16:creationId xmlns:a16="http://schemas.microsoft.com/office/drawing/2014/main" id="{3C8D9C60-D490-63A1-1E36-9746714E41E9}"/>
                  </a:ext>
                </a:extLst>
              </p:cNvPr>
              <p:cNvSpPr>
                <a:spLocks/>
              </p:cNvSpPr>
              <p:nvPr/>
            </p:nvSpPr>
            <p:spPr>
              <a:xfrm>
                <a:off x="5213760" y="2629654"/>
                <a:ext cx="1634548" cy="969496"/>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423" fontAlgn="ctr" hangingPunct="0"/>
                <a:r>
                  <a:rPr lang="en-US" sz="900" dirty="0">
                    <a:solidFill>
                      <a:schemeClr val="accent1"/>
                    </a:solidFill>
                    <a:latin typeface="IntelOne Text Medium" panose="020B0703020203020204" pitchFamily="34" charset="0"/>
                    <a:sym typeface="Helvetica Neue"/>
                  </a:rPr>
                  <a:t>Deploy Efficiently: </a:t>
                </a:r>
                <a:r>
                  <a:rPr lang="en-US" sz="900" dirty="0">
                    <a:solidFill>
                      <a:srgbClr val="525252"/>
                    </a:solidFill>
                    <a:latin typeface="IntelOne Text" panose="020B0503020203020204" pitchFamily="34" charset="0"/>
                    <a:sym typeface="Helvetica Neue"/>
                  </a:rPr>
                  <a:t>The Advantech WISE Factory platform is optimized for quick implementation with existing technology and facilities and quickly draws data from multiple sources for analysis</a:t>
                </a:r>
              </a:p>
            </p:txBody>
          </p:sp>
          <p:grpSp>
            <p:nvGrpSpPr>
              <p:cNvPr id="77" name="Group 76">
                <a:extLst>
                  <a:ext uri="{FF2B5EF4-FFF2-40B4-BE49-F238E27FC236}">
                    <a16:creationId xmlns:a16="http://schemas.microsoft.com/office/drawing/2014/main" id="{F052EC5D-534A-E6A1-EA4C-1ECBBDF83705}"/>
                  </a:ext>
                </a:extLst>
              </p:cNvPr>
              <p:cNvGrpSpPr>
                <a:grpSpLocks/>
              </p:cNvGrpSpPr>
              <p:nvPr/>
            </p:nvGrpSpPr>
            <p:grpSpPr>
              <a:xfrm>
                <a:off x="571500" y="2629654"/>
                <a:ext cx="249815" cy="251659"/>
                <a:chOff x="9955530" y="4831080"/>
                <a:chExt cx="1748726" cy="1761618"/>
              </a:xfrm>
            </p:grpSpPr>
            <p:sp>
              <p:nvSpPr>
                <p:cNvPr id="78" name="Freeform: Shape 77">
                  <a:extLst>
                    <a:ext uri="{FF2B5EF4-FFF2-40B4-BE49-F238E27FC236}">
                      <a16:creationId xmlns:a16="http://schemas.microsoft.com/office/drawing/2014/main" id="{B604D938-1ED3-DDCD-AB9C-430B74465452}"/>
                    </a:ext>
                  </a:extLst>
                </p:cNvPr>
                <p:cNvSpPr/>
                <p:nvPr/>
              </p:nvSpPr>
              <p:spPr>
                <a:xfrm>
                  <a:off x="10186734" y="5062284"/>
                  <a:ext cx="1299210" cy="1299210"/>
                </a:xfrm>
                <a:custGeom>
                  <a:avLst/>
                  <a:gdLst>
                    <a:gd name="connsiteX0" fmla="*/ 649605 w 1299210"/>
                    <a:gd name="connsiteY0" fmla="*/ 1299211 h 1299210"/>
                    <a:gd name="connsiteX1" fmla="*/ 0 w 1299210"/>
                    <a:gd name="connsiteY1" fmla="*/ 649605 h 1299210"/>
                    <a:gd name="connsiteX2" fmla="*/ 73398 w 1299210"/>
                    <a:gd name="connsiteY2" fmla="*/ 576207 h 1299210"/>
                    <a:gd name="connsiteX3" fmla="*/ 146796 w 1299210"/>
                    <a:gd name="connsiteY3" fmla="*/ 649605 h 1299210"/>
                    <a:gd name="connsiteX4" fmla="*/ 649605 w 1299210"/>
                    <a:gd name="connsiteY4" fmla="*/ 1152414 h 1299210"/>
                    <a:gd name="connsiteX5" fmla="*/ 1152414 w 1299210"/>
                    <a:gd name="connsiteY5" fmla="*/ 649605 h 1299210"/>
                    <a:gd name="connsiteX6" fmla="*/ 649605 w 1299210"/>
                    <a:gd name="connsiteY6" fmla="*/ 146796 h 1299210"/>
                    <a:gd name="connsiteX7" fmla="*/ 576207 w 1299210"/>
                    <a:gd name="connsiteY7" fmla="*/ 73398 h 1299210"/>
                    <a:gd name="connsiteX8" fmla="*/ 649605 w 1299210"/>
                    <a:gd name="connsiteY8" fmla="*/ 0 h 1299210"/>
                    <a:gd name="connsiteX9" fmla="*/ 1299211 w 1299210"/>
                    <a:gd name="connsiteY9" fmla="*/ 649605 h 1299210"/>
                    <a:gd name="connsiteX10" fmla="*/ 649605 w 1299210"/>
                    <a:gd name="connsiteY10" fmla="*/ 1299211 h 1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210" h="1299210">
                      <a:moveTo>
                        <a:pt x="649605" y="1299211"/>
                      </a:moveTo>
                      <a:cubicBezTo>
                        <a:pt x="291422" y="1299211"/>
                        <a:pt x="0" y="1007788"/>
                        <a:pt x="0" y="649605"/>
                      </a:cubicBezTo>
                      <a:cubicBezTo>
                        <a:pt x="0" y="609077"/>
                        <a:pt x="32870" y="576207"/>
                        <a:pt x="73398" y="576207"/>
                      </a:cubicBezTo>
                      <a:cubicBezTo>
                        <a:pt x="113927" y="576207"/>
                        <a:pt x="146796" y="609077"/>
                        <a:pt x="146796" y="649605"/>
                      </a:cubicBezTo>
                      <a:cubicBezTo>
                        <a:pt x="146796" y="926859"/>
                        <a:pt x="372352" y="1152414"/>
                        <a:pt x="649605" y="1152414"/>
                      </a:cubicBezTo>
                      <a:cubicBezTo>
                        <a:pt x="926859" y="1152414"/>
                        <a:pt x="1152414" y="926859"/>
                        <a:pt x="1152414" y="649605"/>
                      </a:cubicBezTo>
                      <a:cubicBezTo>
                        <a:pt x="1152414" y="372352"/>
                        <a:pt x="926859" y="146796"/>
                        <a:pt x="649605" y="146796"/>
                      </a:cubicBezTo>
                      <a:cubicBezTo>
                        <a:pt x="609077" y="146796"/>
                        <a:pt x="576207" y="113927"/>
                        <a:pt x="576207" y="73398"/>
                      </a:cubicBezTo>
                      <a:cubicBezTo>
                        <a:pt x="576207" y="32870"/>
                        <a:pt x="609077" y="0"/>
                        <a:pt x="649605" y="0"/>
                      </a:cubicBezTo>
                      <a:cubicBezTo>
                        <a:pt x="1007788" y="0"/>
                        <a:pt x="1299211" y="291423"/>
                        <a:pt x="1299211" y="649605"/>
                      </a:cubicBezTo>
                      <a:cubicBezTo>
                        <a:pt x="1299211" y="1007788"/>
                        <a:pt x="1007788" y="1299211"/>
                        <a:pt x="649605" y="1299211"/>
                      </a:cubicBezTo>
                      <a:close/>
                    </a:path>
                  </a:pathLst>
                </a:custGeom>
                <a:solidFill>
                  <a:schemeClr val="accent1"/>
                </a:solidFill>
                <a:ln w="3181"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3425C268-7C14-1C9C-29A8-7FC226910736}"/>
                    </a:ext>
                  </a:extLst>
                </p:cNvPr>
                <p:cNvSpPr/>
                <p:nvPr/>
              </p:nvSpPr>
              <p:spPr>
                <a:xfrm>
                  <a:off x="9955530" y="4831080"/>
                  <a:ext cx="1748726" cy="1761618"/>
                </a:xfrm>
                <a:custGeom>
                  <a:avLst/>
                  <a:gdLst>
                    <a:gd name="connsiteX0" fmla="*/ 880809 w 1748726"/>
                    <a:gd name="connsiteY0" fmla="*/ 146796 h 1761618"/>
                    <a:gd name="connsiteX1" fmla="*/ 1599090 w 1748726"/>
                    <a:gd name="connsiteY1" fmla="*/ 729450 h 1761618"/>
                    <a:gd name="connsiteX2" fmla="*/ 1748726 w 1748726"/>
                    <a:gd name="connsiteY2" fmla="*/ 729450 h 1761618"/>
                    <a:gd name="connsiteX3" fmla="*/ 1503640 w 1748726"/>
                    <a:gd name="connsiteY3" fmla="*/ 257978 h 1761618"/>
                    <a:gd name="connsiteX4" fmla="*/ 880809 w 1748726"/>
                    <a:gd name="connsiteY4" fmla="*/ 0 h 1761618"/>
                    <a:gd name="connsiteX5" fmla="*/ 257978 w 1748726"/>
                    <a:gd name="connsiteY5" fmla="*/ 257978 h 1761618"/>
                    <a:gd name="connsiteX6" fmla="*/ 0 w 1748726"/>
                    <a:gd name="connsiteY6" fmla="*/ 880809 h 1761618"/>
                    <a:gd name="connsiteX7" fmla="*/ 257978 w 1748726"/>
                    <a:gd name="connsiteY7" fmla="*/ 1503640 h 1761618"/>
                    <a:gd name="connsiteX8" fmla="*/ 880809 w 1748726"/>
                    <a:gd name="connsiteY8" fmla="*/ 1761619 h 1761618"/>
                    <a:gd name="connsiteX9" fmla="*/ 954208 w 1748726"/>
                    <a:gd name="connsiteY9" fmla="*/ 1688221 h 1761618"/>
                    <a:gd name="connsiteX10" fmla="*/ 880809 w 1748726"/>
                    <a:gd name="connsiteY10" fmla="*/ 1614823 h 1761618"/>
                    <a:gd name="connsiteX11" fmla="*/ 146796 w 1748726"/>
                    <a:gd name="connsiteY11" fmla="*/ 880809 h 1761618"/>
                    <a:gd name="connsiteX12" fmla="*/ 880809 w 1748726"/>
                    <a:gd name="connsiteY12" fmla="*/ 146796 h 176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8726" h="1761618">
                      <a:moveTo>
                        <a:pt x="880809" y="146796"/>
                      </a:moveTo>
                      <a:cubicBezTo>
                        <a:pt x="1233663" y="146796"/>
                        <a:pt x="1529138" y="397084"/>
                        <a:pt x="1599090" y="729450"/>
                      </a:cubicBezTo>
                      <a:lnTo>
                        <a:pt x="1748726" y="729450"/>
                      </a:lnTo>
                      <a:cubicBezTo>
                        <a:pt x="1718122" y="551762"/>
                        <a:pt x="1633747" y="388117"/>
                        <a:pt x="1503640" y="257978"/>
                      </a:cubicBezTo>
                      <a:cubicBezTo>
                        <a:pt x="1337250" y="91620"/>
                        <a:pt x="1116066" y="0"/>
                        <a:pt x="880809" y="0"/>
                      </a:cubicBezTo>
                      <a:cubicBezTo>
                        <a:pt x="645552" y="0"/>
                        <a:pt x="424337" y="91620"/>
                        <a:pt x="257978" y="257978"/>
                      </a:cubicBezTo>
                      <a:cubicBezTo>
                        <a:pt x="91620" y="424337"/>
                        <a:pt x="0" y="645521"/>
                        <a:pt x="0" y="880809"/>
                      </a:cubicBezTo>
                      <a:cubicBezTo>
                        <a:pt x="0" y="1116098"/>
                        <a:pt x="91620" y="1337282"/>
                        <a:pt x="257978" y="1503640"/>
                      </a:cubicBezTo>
                      <a:cubicBezTo>
                        <a:pt x="424337" y="1669999"/>
                        <a:pt x="645521" y="1761619"/>
                        <a:pt x="880809" y="1761619"/>
                      </a:cubicBezTo>
                      <a:cubicBezTo>
                        <a:pt x="921338" y="1761619"/>
                        <a:pt x="954208" y="1728749"/>
                        <a:pt x="954208" y="1688221"/>
                      </a:cubicBezTo>
                      <a:cubicBezTo>
                        <a:pt x="954208" y="1647692"/>
                        <a:pt x="921338" y="1614823"/>
                        <a:pt x="880809" y="1614823"/>
                      </a:cubicBezTo>
                      <a:cubicBezTo>
                        <a:pt x="476067" y="1614823"/>
                        <a:pt x="146796" y="1285552"/>
                        <a:pt x="146796" y="880809"/>
                      </a:cubicBezTo>
                      <a:cubicBezTo>
                        <a:pt x="146796" y="476067"/>
                        <a:pt x="476067" y="146796"/>
                        <a:pt x="880809" y="146796"/>
                      </a:cubicBezTo>
                      <a:close/>
                    </a:path>
                  </a:pathLst>
                </a:custGeom>
                <a:solidFill>
                  <a:schemeClr val="accent1"/>
                </a:solidFill>
                <a:ln w="3181"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55888B9C-7A2E-2D44-C288-38C6D95A80D7}"/>
                    </a:ext>
                  </a:extLst>
                </p:cNvPr>
                <p:cNvSpPr/>
                <p:nvPr/>
              </p:nvSpPr>
              <p:spPr>
                <a:xfrm>
                  <a:off x="11556949" y="5624386"/>
                  <a:ext cx="147274" cy="142615"/>
                </a:xfrm>
                <a:custGeom>
                  <a:avLst/>
                  <a:gdLst>
                    <a:gd name="connsiteX0" fmla="*/ 0 w 147274"/>
                    <a:gd name="connsiteY0" fmla="*/ 0 h 142615"/>
                    <a:gd name="connsiteX1" fmla="*/ 147275 w 147274"/>
                    <a:gd name="connsiteY1" fmla="*/ 0 h 142615"/>
                    <a:gd name="connsiteX2" fmla="*/ 147275 w 147274"/>
                    <a:gd name="connsiteY2" fmla="*/ 142616 h 142615"/>
                    <a:gd name="connsiteX3" fmla="*/ 0 w 147274"/>
                    <a:gd name="connsiteY3" fmla="*/ 142616 h 142615"/>
                  </a:gdLst>
                  <a:ahLst/>
                  <a:cxnLst>
                    <a:cxn ang="0">
                      <a:pos x="connsiteX0" y="connsiteY0"/>
                    </a:cxn>
                    <a:cxn ang="0">
                      <a:pos x="connsiteX1" y="connsiteY1"/>
                    </a:cxn>
                    <a:cxn ang="0">
                      <a:pos x="connsiteX2" y="connsiteY2"/>
                    </a:cxn>
                    <a:cxn ang="0">
                      <a:pos x="connsiteX3" y="connsiteY3"/>
                    </a:cxn>
                  </a:cxnLst>
                  <a:rect l="l" t="t" r="r" b="b"/>
                  <a:pathLst>
                    <a:path w="147274" h="142615">
                      <a:moveTo>
                        <a:pt x="0" y="0"/>
                      </a:moveTo>
                      <a:lnTo>
                        <a:pt x="147275" y="0"/>
                      </a:lnTo>
                      <a:lnTo>
                        <a:pt x="147275" y="142616"/>
                      </a:lnTo>
                      <a:lnTo>
                        <a:pt x="0" y="142616"/>
                      </a:lnTo>
                      <a:close/>
                    </a:path>
                  </a:pathLst>
                </a:custGeom>
                <a:solidFill>
                  <a:schemeClr val="accent2"/>
                </a:solidFill>
                <a:ln w="3181"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44A5E000-564B-ACFA-DEB7-AA23E1909479}"/>
                    </a:ext>
                  </a:extLst>
                </p:cNvPr>
                <p:cNvSpPr/>
                <p:nvPr/>
              </p:nvSpPr>
              <p:spPr>
                <a:xfrm>
                  <a:off x="10743379" y="5621545"/>
                  <a:ext cx="180687" cy="180687"/>
                </a:xfrm>
                <a:custGeom>
                  <a:avLst/>
                  <a:gdLst>
                    <a:gd name="connsiteX0" fmla="*/ 180687 w 180687"/>
                    <a:gd name="connsiteY0" fmla="*/ 90344 h 180687"/>
                    <a:gd name="connsiteX1" fmla="*/ 90344 w 180687"/>
                    <a:gd name="connsiteY1" fmla="*/ 180687 h 180687"/>
                    <a:gd name="connsiteX2" fmla="*/ 0 w 180687"/>
                    <a:gd name="connsiteY2" fmla="*/ 90344 h 180687"/>
                    <a:gd name="connsiteX3" fmla="*/ 90344 w 180687"/>
                    <a:gd name="connsiteY3" fmla="*/ 0 h 180687"/>
                    <a:gd name="connsiteX4" fmla="*/ 180687 w 180687"/>
                    <a:gd name="connsiteY4" fmla="*/ 90344 h 180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687" h="180687">
                      <a:moveTo>
                        <a:pt x="180687" y="90344"/>
                      </a:moveTo>
                      <a:cubicBezTo>
                        <a:pt x="180687" y="140239"/>
                        <a:pt x="140239" y="180687"/>
                        <a:pt x="90344" y="180687"/>
                      </a:cubicBezTo>
                      <a:cubicBezTo>
                        <a:pt x="40448" y="180687"/>
                        <a:pt x="0" y="140239"/>
                        <a:pt x="0" y="90344"/>
                      </a:cubicBezTo>
                      <a:cubicBezTo>
                        <a:pt x="0" y="40448"/>
                        <a:pt x="40448" y="0"/>
                        <a:pt x="90344" y="0"/>
                      </a:cubicBezTo>
                      <a:cubicBezTo>
                        <a:pt x="140239" y="0"/>
                        <a:pt x="180687" y="40448"/>
                        <a:pt x="180687" y="90344"/>
                      </a:cubicBezTo>
                      <a:close/>
                    </a:path>
                  </a:pathLst>
                </a:custGeom>
                <a:solidFill>
                  <a:schemeClr val="accent2"/>
                </a:solidFill>
                <a:ln w="3181"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801D9DD4-32A7-596A-CE16-6962A72ACE4E}"/>
                    </a:ext>
                  </a:extLst>
                </p:cNvPr>
                <p:cNvSpPr/>
                <p:nvPr/>
              </p:nvSpPr>
              <p:spPr>
                <a:xfrm>
                  <a:off x="10883569" y="5305072"/>
                  <a:ext cx="140094" cy="140094"/>
                </a:xfrm>
                <a:custGeom>
                  <a:avLst/>
                  <a:gdLst>
                    <a:gd name="connsiteX0" fmla="*/ 140095 w 140094"/>
                    <a:gd name="connsiteY0" fmla="*/ 70047 h 140094"/>
                    <a:gd name="connsiteX1" fmla="*/ 70047 w 140094"/>
                    <a:gd name="connsiteY1" fmla="*/ 140095 h 140094"/>
                    <a:gd name="connsiteX2" fmla="*/ 0 w 140094"/>
                    <a:gd name="connsiteY2" fmla="*/ 70047 h 140094"/>
                    <a:gd name="connsiteX3" fmla="*/ 70047 w 140094"/>
                    <a:gd name="connsiteY3" fmla="*/ 0 h 140094"/>
                    <a:gd name="connsiteX4" fmla="*/ 140095 w 140094"/>
                    <a:gd name="connsiteY4" fmla="*/ 70047 h 140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94" h="140094">
                      <a:moveTo>
                        <a:pt x="140095" y="70047"/>
                      </a:moveTo>
                      <a:cubicBezTo>
                        <a:pt x="140095" y="108733"/>
                        <a:pt x="108733" y="140095"/>
                        <a:pt x="70047" y="140095"/>
                      </a:cubicBezTo>
                      <a:cubicBezTo>
                        <a:pt x="31361" y="140095"/>
                        <a:pt x="0" y="108733"/>
                        <a:pt x="0" y="70047"/>
                      </a:cubicBezTo>
                      <a:cubicBezTo>
                        <a:pt x="0" y="31361"/>
                        <a:pt x="31361" y="0"/>
                        <a:pt x="70047" y="0"/>
                      </a:cubicBezTo>
                      <a:cubicBezTo>
                        <a:pt x="108733" y="0"/>
                        <a:pt x="140095" y="31361"/>
                        <a:pt x="140095" y="70047"/>
                      </a:cubicBezTo>
                      <a:close/>
                    </a:path>
                  </a:pathLst>
                </a:custGeom>
                <a:solidFill>
                  <a:schemeClr val="accent2"/>
                </a:solidFill>
                <a:ln w="3181"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E6CAC8C9-94A5-7CD6-CBCD-B33C46C7555F}"/>
                    </a:ext>
                  </a:extLst>
                </p:cNvPr>
                <p:cNvSpPr/>
                <p:nvPr/>
              </p:nvSpPr>
              <p:spPr>
                <a:xfrm>
                  <a:off x="11131623" y="5531042"/>
                  <a:ext cx="140094" cy="140094"/>
                </a:xfrm>
                <a:custGeom>
                  <a:avLst/>
                  <a:gdLst>
                    <a:gd name="connsiteX0" fmla="*/ 140095 w 140094"/>
                    <a:gd name="connsiteY0" fmla="*/ 70047 h 140094"/>
                    <a:gd name="connsiteX1" fmla="*/ 70047 w 140094"/>
                    <a:gd name="connsiteY1" fmla="*/ 140095 h 140094"/>
                    <a:gd name="connsiteX2" fmla="*/ 0 w 140094"/>
                    <a:gd name="connsiteY2" fmla="*/ 70047 h 140094"/>
                    <a:gd name="connsiteX3" fmla="*/ 70047 w 140094"/>
                    <a:gd name="connsiteY3" fmla="*/ 0 h 140094"/>
                    <a:gd name="connsiteX4" fmla="*/ 140095 w 140094"/>
                    <a:gd name="connsiteY4" fmla="*/ 70047 h 140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94" h="140094">
                      <a:moveTo>
                        <a:pt x="140095" y="70047"/>
                      </a:moveTo>
                      <a:cubicBezTo>
                        <a:pt x="140095" y="108733"/>
                        <a:pt x="108733" y="140095"/>
                        <a:pt x="70047" y="140095"/>
                      </a:cubicBezTo>
                      <a:cubicBezTo>
                        <a:pt x="31361" y="140095"/>
                        <a:pt x="0" y="108733"/>
                        <a:pt x="0" y="70047"/>
                      </a:cubicBezTo>
                      <a:cubicBezTo>
                        <a:pt x="0" y="31361"/>
                        <a:pt x="31361" y="0"/>
                        <a:pt x="70047" y="0"/>
                      </a:cubicBezTo>
                      <a:cubicBezTo>
                        <a:pt x="108733" y="0"/>
                        <a:pt x="140095" y="31361"/>
                        <a:pt x="140095" y="70047"/>
                      </a:cubicBezTo>
                      <a:close/>
                    </a:path>
                  </a:pathLst>
                </a:custGeom>
                <a:solidFill>
                  <a:schemeClr val="accent2"/>
                </a:solidFill>
                <a:ln w="3181"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BB4395FE-57B6-E3BA-CB4F-6221BDC3E4F2}"/>
                    </a:ext>
                  </a:extLst>
                </p:cNvPr>
                <p:cNvSpPr/>
                <p:nvPr/>
              </p:nvSpPr>
              <p:spPr>
                <a:xfrm>
                  <a:off x="10957318" y="5894491"/>
                  <a:ext cx="182410" cy="182410"/>
                </a:xfrm>
                <a:custGeom>
                  <a:avLst/>
                  <a:gdLst>
                    <a:gd name="connsiteX0" fmla="*/ 182410 w 182410"/>
                    <a:gd name="connsiteY0" fmla="*/ 91205 h 182410"/>
                    <a:gd name="connsiteX1" fmla="*/ 91205 w 182410"/>
                    <a:gd name="connsiteY1" fmla="*/ 182410 h 182410"/>
                    <a:gd name="connsiteX2" fmla="*/ 0 w 182410"/>
                    <a:gd name="connsiteY2" fmla="*/ 91205 h 182410"/>
                    <a:gd name="connsiteX3" fmla="*/ 91205 w 182410"/>
                    <a:gd name="connsiteY3" fmla="*/ 0 h 182410"/>
                    <a:gd name="connsiteX4" fmla="*/ 182410 w 182410"/>
                    <a:gd name="connsiteY4" fmla="*/ 91205 h 182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10" h="182410">
                      <a:moveTo>
                        <a:pt x="182410" y="91205"/>
                      </a:moveTo>
                      <a:cubicBezTo>
                        <a:pt x="182410" y="141576"/>
                        <a:pt x="141576" y="182410"/>
                        <a:pt x="91205" y="182410"/>
                      </a:cubicBezTo>
                      <a:cubicBezTo>
                        <a:pt x="40834" y="182410"/>
                        <a:pt x="0" y="141576"/>
                        <a:pt x="0" y="91205"/>
                      </a:cubicBezTo>
                      <a:cubicBezTo>
                        <a:pt x="0" y="40834"/>
                        <a:pt x="40834" y="0"/>
                        <a:pt x="91205" y="0"/>
                      </a:cubicBezTo>
                      <a:cubicBezTo>
                        <a:pt x="141576" y="0"/>
                        <a:pt x="182410" y="40834"/>
                        <a:pt x="182410" y="91205"/>
                      </a:cubicBezTo>
                      <a:close/>
                    </a:path>
                  </a:pathLst>
                </a:custGeom>
                <a:solidFill>
                  <a:schemeClr val="accent2"/>
                </a:solidFill>
                <a:ln w="3181"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C0143E5-0DEC-BE43-01FE-8D2BE02A7290}"/>
                    </a:ext>
                  </a:extLst>
                </p:cNvPr>
                <p:cNvSpPr/>
                <p:nvPr/>
              </p:nvSpPr>
              <p:spPr>
                <a:xfrm>
                  <a:off x="10553277" y="5965783"/>
                  <a:ext cx="115075" cy="115075"/>
                </a:xfrm>
                <a:custGeom>
                  <a:avLst/>
                  <a:gdLst>
                    <a:gd name="connsiteX0" fmla="*/ 115075 w 115075"/>
                    <a:gd name="connsiteY0" fmla="*/ 57538 h 115075"/>
                    <a:gd name="connsiteX1" fmla="*/ 57538 w 115075"/>
                    <a:gd name="connsiteY1" fmla="*/ 115076 h 115075"/>
                    <a:gd name="connsiteX2" fmla="*/ 0 w 115075"/>
                    <a:gd name="connsiteY2" fmla="*/ 57538 h 115075"/>
                    <a:gd name="connsiteX3" fmla="*/ 57538 w 115075"/>
                    <a:gd name="connsiteY3" fmla="*/ 0 h 115075"/>
                    <a:gd name="connsiteX4" fmla="*/ 115075 w 115075"/>
                    <a:gd name="connsiteY4" fmla="*/ 57538 h 11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75" h="115075">
                      <a:moveTo>
                        <a:pt x="115075" y="57538"/>
                      </a:moveTo>
                      <a:cubicBezTo>
                        <a:pt x="115075" y="89315"/>
                        <a:pt x="89315" y="115076"/>
                        <a:pt x="57538" y="115076"/>
                      </a:cubicBezTo>
                      <a:cubicBezTo>
                        <a:pt x="25761" y="115076"/>
                        <a:pt x="0" y="89315"/>
                        <a:pt x="0" y="57538"/>
                      </a:cubicBezTo>
                      <a:cubicBezTo>
                        <a:pt x="0" y="25761"/>
                        <a:pt x="25761" y="0"/>
                        <a:pt x="57538" y="0"/>
                      </a:cubicBezTo>
                      <a:cubicBezTo>
                        <a:pt x="89315" y="0"/>
                        <a:pt x="115075" y="25761"/>
                        <a:pt x="115075" y="57538"/>
                      </a:cubicBezTo>
                      <a:close/>
                    </a:path>
                  </a:pathLst>
                </a:custGeom>
                <a:solidFill>
                  <a:schemeClr val="accent2"/>
                </a:solidFill>
                <a:ln w="3181"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EDC8DBA-B40B-09C6-0F9D-1B53751F11A8}"/>
                    </a:ext>
                  </a:extLst>
                </p:cNvPr>
                <p:cNvSpPr/>
                <p:nvPr/>
              </p:nvSpPr>
              <p:spPr>
                <a:xfrm>
                  <a:off x="10362059" y="5384597"/>
                  <a:ext cx="248723" cy="248723"/>
                </a:xfrm>
                <a:custGeom>
                  <a:avLst/>
                  <a:gdLst>
                    <a:gd name="connsiteX0" fmla="*/ 248724 w 248723"/>
                    <a:gd name="connsiteY0" fmla="*/ 124362 h 248723"/>
                    <a:gd name="connsiteX1" fmla="*/ 124362 w 248723"/>
                    <a:gd name="connsiteY1" fmla="*/ 248724 h 248723"/>
                    <a:gd name="connsiteX2" fmla="*/ 0 w 248723"/>
                    <a:gd name="connsiteY2" fmla="*/ 124362 h 248723"/>
                    <a:gd name="connsiteX3" fmla="*/ 124362 w 248723"/>
                    <a:gd name="connsiteY3" fmla="*/ 0 h 248723"/>
                    <a:gd name="connsiteX4" fmla="*/ 248724 w 248723"/>
                    <a:gd name="connsiteY4" fmla="*/ 124362 h 248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723" h="248723">
                      <a:moveTo>
                        <a:pt x="248724" y="124362"/>
                      </a:moveTo>
                      <a:cubicBezTo>
                        <a:pt x="248724" y="193045"/>
                        <a:pt x="193045" y="248724"/>
                        <a:pt x="124362" y="248724"/>
                      </a:cubicBezTo>
                      <a:cubicBezTo>
                        <a:pt x="55679" y="248724"/>
                        <a:pt x="0" y="193045"/>
                        <a:pt x="0" y="124362"/>
                      </a:cubicBezTo>
                      <a:cubicBezTo>
                        <a:pt x="0" y="55679"/>
                        <a:pt x="55679" y="0"/>
                        <a:pt x="124362" y="0"/>
                      </a:cubicBezTo>
                      <a:cubicBezTo>
                        <a:pt x="193045" y="0"/>
                        <a:pt x="248724" y="55679"/>
                        <a:pt x="248724" y="124362"/>
                      </a:cubicBezTo>
                      <a:close/>
                    </a:path>
                  </a:pathLst>
                </a:custGeom>
                <a:solidFill>
                  <a:schemeClr val="accent2"/>
                </a:solidFill>
                <a:ln w="3181"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4D1C75A-D7A7-5A06-C933-05647219D49C}"/>
                    </a:ext>
                  </a:extLst>
                </p:cNvPr>
                <p:cNvSpPr/>
                <p:nvPr/>
              </p:nvSpPr>
              <p:spPr>
                <a:xfrm rot="18077401">
                  <a:off x="10626152" y="5450640"/>
                  <a:ext cx="73398" cy="334376"/>
                </a:xfrm>
                <a:custGeom>
                  <a:avLst/>
                  <a:gdLst>
                    <a:gd name="connsiteX0" fmla="*/ 0 w 73398"/>
                    <a:gd name="connsiteY0" fmla="*/ 0 h 334376"/>
                    <a:gd name="connsiteX1" fmla="*/ 73398 w 73398"/>
                    <a:gd name="connsiteY1" fmla="*/ 0 h 334376"/>
                    <a:gd name="connsiteX2" fmla="*/ 73398 w 73398"/>
                    <a:gd name="connsiteY2" fmla="*/ 334376 h 334376"/>
                    <a:gd name="connsiteX3" fmla="*/ 0 w 73398"/>
                    <a:gd name="connsiteY3" fmla="*/ 334376 h 334376"/>
                  </a:gdLst>
                  <a:ahLst/>
                  <a:cxnLst>
                    <a:cxn ang="0">
                      <a:pos x="connsiteX0" y="connsiteY0"/>
                    </a:cxn>
                    <a:cxn ang="0">
                      <a:pos x="connsiteX1" y="connsiteY1"/>
                    </a:cxn>
                    <a:cxn ang="0">
                      <a:pos x="connsiteX2" y="connsiteY2"/>
                    </a:cxn>
                    <a:cxn ang="0">
                      <a:pos x="connsiteX3" y="connsiteY3"/>
                    </a:cxn>
                  </a:cxnLst>
                  <a:rect l="l" t="t" r="r" b="b"/>
                  <a:pathLst>
                    <a:path w="73398" h="334376">
                      <a:moveTo>
                        <a:pt x="0" y="0"/>
                      </a:moveTo>
                      <a:lnTo>
                        <a:pt x="73398" y="0"/>
                      </a:lnTo>
                      <a:lnTo>
                        <a:pt x="73398" y="334376"/>
                      </a:lnTo>
                      <a:lnTo>
                        <a:pt x="0" y="334376"/>
                      </a:lnTo>
                      <a:close/>
                    </a:path>
                  </a:pathLst>
                </a:custGeom>
                <a:solidFill>
                  <a:schemeClr val="accent2"/>
                </a:solidFill>
                <a:ln w="3181"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82CBE03B-B72A-BFAD-E86A-07B94DE0739E}"/>
                    </a:ext>
                  </a:extLst>
                </p:cNvPr>
                <p:cNvSpPr/>
                <p:nvPr/>
              </p:nvSpPr>
              <p:spPr>
                <a:xfrm rot="17248800">
                  <a:off x="10751777" y="5491158"/>
                  <a:ext cx="300421" cy="73398"/>
                </a:xfrm>
                <a:custGeom>
                  <a:avLst/>
                  <a:gdLst>
                    <a:gd name="connsiteX0" fmla="*/ 0 w 300421"/>
                    <a:gd name="connsiteY0" fmla="*/ 0 h 73398"/>
                    <a:gd name="connsiteX1" fmla="*/ 300422 w 300421"/>
                    <a:gd name="connsiteY1" fmla="*/ 0 h 73398"/>
                    <a:gd name="connsiteX2" fmla="*/ 300422 w 300421"/>
                    <a:gd name="connsiteY2" fmla="*/ 73398 h 73398"/>
                    <a:gd name="connsiteX3" fmla="*/ 0 w 300421"/>
                    <a:gd name="connsiteY3" fmla="*/ 73398 h 73398"/>
                  </a:gdLst>
                  <a:ahLst/>
                  <a:cxnLst>
                    <a:cxn ang="0">
                      <a:pos x="connsiteX0" y="connsiteY0"/>
                    </a:cxn>
                    <a:cxn ang="0">
                      <a:pos x="connsiteX1" y="connsiteY1"/>
                    </a:cxn>
                    <a:cxn ang="0">
                      <a:pos x="connsiteX2" y="connsiteY2"/>
                    </a:cxn>
                    <a:cxn ang="0">
                      <a:pos x="connsiteX3" y="connsiteY3"/>
                    </a:cxn>
                  </a:cxnLst>
                  <a:rect l="l" t="t" r="r" b="b"/>
                  <a:pathLst>
                    <a:path w="300421" h="73398">
                      <a:moveTo>
                        <a:pt x="0" y="0"/>
                      </a:moveTo>
                      <a:lnTo>
                        <a:pt x="300422" y="0"/>
                      </a:lnTo>
                      <a:lnTo>
                        <a:pt x="300422" y="73398"/>
                      </a:lnTo>
                      <a:lnTo>
                        <a:pt x="0" y="73398"/>
                      </a:lnTo>
                      <a:close/>
                    </a:path>
                  </a:pathLst>
                </a:custGeom>
                <a:solidFill>
                  <a:schemeClr val="accent2"/>
                </a:solidFill>
                <a:ln w="3181"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6DEDDF2-12D4-0972-321E-C8E022DB27A0}"/>
                    </a:ext>
                  </a:extLst>
                </p:cNvPr>
                <p:cNvSpPr/>
                <p:nvPr/>
              </p:nvSpPr>
              <p:spPr>
                <a:xfrm rot="20614801">
                  <a:off x="10900617" y="5620117"/>
                  <a:ext cx="275179" cy="73398"/>
                </a:xfrm>
                <a:custGeom>
                  <a:avLst/>
                  <a:gdLst>
                    <a:gd name="connsiteX0" fmla="*/ 0 w 275179"/>
                    <a:gd name="connsiteY0" fmla="*/ 0 h 73398"/>
                    <a:gd name="connsiteX1" fmla="*/ 275179 w 275179"/>
                    <a:gd name="connsiteY1" fmla="*/ 0 h 73398"/>
                    <a:gd name="connsiteX2" fmla="*/ 275179 w 275179"/>
                    <a:gd name="connsiteY2" fmla="*/ 73398 h 73398"/>
                    <a:gd name="connsiteX3" fmla="*/ 0 w 275179"/>
                    <a:gd name="connsiteY3" fmla="*/ 73398 h 73398"/>
                  </a:gdLst>
                  <a:ahLst/>
                  <a:cxnLst>
                    <a:cxn ang="0">
                      <a:pos x="connsiteX0" y="connsiteY0"/>
                    </a:cxn>
                    <a:cxn ang="0">
                      <a:pos x="connsiteX1" y="connsiteY1"/>
                    </a:cxn>
                    <a:cxn ang="0">
                      <a:pos x="connsiteX2" y="connsiteY2"/>
                    </a:cxn>
                    <a:cxn ang="0">
                      <a:pos x="connsiteX3" y="connsiteY3"/>
                    </a:cxn>
                  </a:cxnLst>
                  <a:rect l="l" t="t" r="r" b="b"/>
                  <a:pathLst>
                    <a:path w="275179" h="73398">
                      <a:moveTo>
                        <a:pt x="0" y="0"/>
                      </a:moveTo>
                      <a:lnTo>
                        <a:pt x="275179" y="0"/>
                      </a:lnTo>
                      <a:lnTo>
                        <a:pt x="275179" y="73398"/>
                      </a:lnTo>
                      <a:lnTo>
                        <a:pt x="0" y="73398"/>
                      </a:lnTo>
                      <a:close/>
                    </a:path>
                  </a:pathLst>
                </a:custGeom>
                <a:solidFill>
                  <a:schemeClr val="accent2"/>
                </a:solidFill>
                <a:ln w="3181"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C1CB0626-231A-804D-158E-08381A7F336E}"/>
                    </a:ext>
                  </a:extLst>
                </p:cNvPr>
                <p:cNvSpPr/>
                <p:nvPr/>
              </p:nvSpPr>
              <p:spPr>
                <a:xfrm rot="19304400">
                  <a:off x="10905931" y="5718611"/>
                  <a:ext cx="73398" cy="277061"/>
                </a:xfrm>
                <a:custGeom>
                  <a:avLst/>
                  <a:gdLst>
                    <a:gd name="connsiteX0" fmla="*/ 0 w 73398"/>
                    <a:gd name="connsiteY0" fmla="*/ 0 h 277061"/>
                    <a:gd name="connsiteX1" fmla="*/ 73398 w 73398"/>
                    <a:gd name="connsiteY1" fmla="*/ 0 h 277061"/>
                    <a:gd name="connsiteX2" fmla="*/ 73398 w 73398"/>
                    <a:gd name="connsiteY2" fmla="*/ 277062 h 277061"/>
                    <a:gd name="connsiteX3" fmla="*/ 0 w 73398"/>
                    <a:gd name="connsiteY3" fmla="*/ 277062 h 277061"/>
                  </a:gdLst>
                  <a:ahLst/>
                  <a:cxnLst>
                    <a:cxn ang="0">
                      <a:pos x="connsiteX0" y="connsiteY0"/>
                    </a:cxn>
                    <a:cxn ang="0">
                      <a:pos x="connsiteX1" y="connsiteY1"/>
                    </a:cxn>
                    <a:cxn ang="0">
                      <a:pos x="connsiteX2" y="connsiteY2"/>
                    </a:cxn>
                    <a:cxn ang="0">
                      <a:pos x="connsiteX3" y="connsiteY3"/>
                    </a:cxn>
                  </a:cxnLst>
                  <a:rect l="l" t="t" r="r" b="b"/>
                  <a:pathLst>
                    <a:path w="73398" h="277061">
                      <a:moveTo>
                        <a:pt x="0" y="0"/>
                      </a:moveTo>
                      <a:lnTo>
                        <a:pt x="73398" y="0"/>
                      </a:lnTo>
                      <a:lnTo>
                        <a:pt x="73398" y="277062"/>
                      </a:lnTo>
                      <a:lnTo>
                        <a:pt x="0" y="277062"/>
                      </a:lnTo>
                      <a:close/>
                    </a:path>
                  </a:pathLst>
                </a:custGeom>
                <a:solidFill>
                  <a:schemeClr val="accent2"/>
                </a:solidFill>
                <a:ln w="3181"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0ED9472-BB01-81C3-51E3-EB65BB72EE1C}"/>
                    </a:ext>
                  </a:extLst>
                </p:cNvPr>
                <p:cNvSpPr/>
                <p:nvPr/>
              </p:nvSpPr>
              <p:spPr>
                <a:xfrm rot="18326999">
                  <a:off x="10556382" y="5840155"/>
                  <a:ext cx="315643" cy="73398"/>
                </a:xfrm>
                <a:custGeom>
                  <a:avLst/>
                  <a:gdLst>
                    <a:gd name="connsiteX0" fmla="*/ 0 w 315643"/>
                    <a:gd name="connsiteY0" fmla="*/ 0 h 73398"/>
                    <a:gd name="connsiteX1" fmla="*/ 315644 w 315643"/>
                    <a:gd name="connsiteY1" fmla="*/ 0 h 73398"/>
                    <a:gd name="connsiteX2" fmla="*/ 315644 w 315643"/>
                    <a:gd name="connsiteY2" fmla="*/ 73398 h 73398"/>
                    <a:gd name="connsiteX3" fmla="*/ 0 w 315643"/>
                    <a:gd name="connsiteY3" fmla="*/ 73398 h 73398"/>
                  </a:gdLst>
                  <a:ahLst/>
                  <a:cxnLst>
                    <a:cxn ang="0">
                      <a:pos x="connsiteX0" y="connsiteY0"/>
                    </a:cxn>
                    <a:cxn ang="0">
                      <a:pos x="connsiteX1" y="connsiteY1"/>
                    </a:cxn>
                    <a:cxn ang="0">
                      <a:pos x="connsiteX2" y="connsiteY2"/>
                    </a:cxn>
                    <a:cxn ang="0">
                      <a:pos x="connsiteX3" y="connsiteY3"/>
                    </a:cxn>
                  </a:cxnLst>
                  <a:rect l="l" t="t" r="r" b="b"/>
                  <a:pathLst>
                    <a:path w="315643" h="73398">
                      <a:moveTo>
                        <a:pt x="0" y="0"/>
                      </a:moveTo>
                      <a:lnTo>
                        <a:pt x="315644" y="0"/>
                      </a:lnTo>
                      <a:lnTo>
                        <a:pt x="315644" y="73398"/>
                      </a:lnTo>
                      <a:lnTo>
                        <a:pt x="0" y="73398"/>
                      </a:lnTo>
                      <a:close/>
                    </a:path>
                  </a:pathLst>
                </a:custGeom>
                <a:solidFill>
                  <a:schemeClr val="accent2"/>
                </a:solidFill>
                <a:ln w="3181" cap="flat">
                  <a:noFill/>
                  <a:prstDash val="solid"/>
                  <a:miter/>
                </a:ln>
              </p:spPr>
              <p:txBody>
                <a:bodyPr rtlCol="0" anchor="ctr"/>
                <a:lstStyle/>
                <a:p>
                  <a:endParaRPr lang="en-US"/>
                </a:p>
              </p:txBody>
            </p:sp>
          </p:grpSp>
          <p:pic>
            <p:nvPicPr>
              <p:cNvPr id="92" name="Graphic 91">
                <a:extLst>
                  <a:ext uri="{FF2B5EF4-FFF2-40B4-BE49-F238E27FC236}">
                    <a16:creationId xmlns:a16="http://schemas.microsoft.com/office/drawing/2014/main" id="{ADDC2AF5-809A-EDD6-46D4-D2DCB65458FF}"/>
                  </a:ext>
                </a:extLst>
              </p:cNvPr>
              <p:cNvPicPr>
                <a:picLocks/>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692400" y="2629654"/>
                <a:ext cx="256957" cy="265946"/>
              </a:xfrm>
              <a:prstGeom prst="rect">
                <a:avLst/>
              </a:prstGeom>
            </p:spPr>
          </p:pic>
          <p:pic>
            <p:nvPicPr>
              <p:cNvPr id="93" name="Graphic 92">
                <a:extLst>
                  <a:ext uri="{FF2B5EF4-FFF2-40B4-BE49-F238E27FC236}">
                    <a16:creationId xmlns:a16="http://schemas.microsoft.com/office/drawing/2014/main" id="{A111E434-9778-D8AE-17F6-65D0EC30C861}"/>
                  </a:ext>
                </a:extLst>
              </p:cNvPr>
              <p:cNvPicPr>
                <a:picLocks/>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51400" y="2629654"/>
                <a:ext cx="251251" cy="251251"/>
              </a:xfrm>
              <a:prstGeom prst="rect">
                <a:avLst/>
              </a:prstGeom>
            </p:spPr>
          </p:pic>
        </p:grpSp>
      </p:grpSp>
      <p:sp>
        <p:nvSpPr>
          <p:cNvPr id="56" name="Rectangle 55">
            <a:extLst>
              <a:ext uri="{FF2B5EF4-FFF2-40B4-BE49-F238E27FC236}">
                <a16:creationId xmlns:a16="http://schemas.microsoft.com/office/drawing/2014/main" id="{66110901-48D8-393D-CA25-5FB933D11DFC}"/>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7" name="Rectangle 56">
            <a:extLst>
              <a:ext uri="{FF2B5EF4-FFF2-40B4-BE49-F238E27FC236}">
                <a16:creationId xmlns:a16="http://schemas.microsoft.com/office/drawing/2014/main" id="{2CAC1698-7D68-EC35-4D15-1A2DB4CD835C}"/>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58" name="Straight Connector 57">
            <a:extLst>
              <a:ext uri="{FF2B5EF4-FFF2-40B4-BE49-F238E27FC236}">
                <a16:creationId xmlns:a16="http://schemas.microsoft.com/office/drawing/2014/main" id="{C9D5C0E0-B4A3-1B56-683D-4FEFED4D8405}"/>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59" name="Picture 58" descr="A picture containing screenshot, 3d modeling, LEGO&#10;&#10;Description automatically generated">
            <a:extLst>
              <a:ext uri="{FF2B5EF4-FFF2-40B4-BE49-F238E27FC236}">
                <a16:creationId xmlns:a16="http://schemas.microsoft.com/office/drawing/2014/main" id="{23EE071F-A24C-F237-7D2B-C8006F6D66DB}"/>
              </a:ext>
            </a:extLst>
          </p:cNvPr>
          <p:cNvPicPr>
            <a:picLocks/>
          </p:cNvPicPr>
          <p:nvPr/>
        </p:nvPicPr>
        <p:blipFill>
          <a:blip r:embed="rId10" cstate="hqprint">
            <a:extLst>
              <a:ext uri="{28A0092B-C50C-407E-A947-70E740481C1C}">
                <a14:useLocalDpi xmlns:a14="http://schemas.microsoft.com/office/drawing/2010/main"/>
              </a:ext>
            </a:extLst>
          </a:blip>
          <a:srcRect/>
          <a:stretch>
            <a:fillRect/>
          </a:stretch>
        </p:blipFill>
        <p:spPr>
          <a:xfrm>
            <a:off x="7149236" y="3048000"/>
            <a:ext cx="1593762" cy="1328738"/>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70" name="Rectangle 69">
            <a:extLst>
              <a:ext uri="{FF2B5EF4-FFF2-40B4-BE49-F238E27FC236}">
                <a16:creationId xmlns:a16="http://schemas.microsoft.com/office/drawing/2014/main" id="{BBB0473F-A3B7-3AC9-3297-4DE456AADAC0}"/>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76" name="Straight Connector 75">
            <a:extLst>
              <a:ext uri="{FF2B5EF4-FFF2-40B4-BE49-F238E27FC236}">
                <a16:creationId xmlns:a16="http://schemas.microsoft.com/office/drawing/2014/main" id="{AB04D879-5C8E-1E38-6753-19F78BC07FE1}"/>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94" name="Text Placeholder 49">
            <a:extLst>
              <a:ext uri="{FF2B5EF4-FFF2-40B4-BE49-F238E27FC236}">
                <a16:creationId xmlns:a16="http://schemas.microsoft.com/office/drawing/2014/main" id="{C90B074B-F9E1-32FD-CBE5-6BC6A8CFA3A0}"/>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Sustainability</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p:txBody>
      </p:sp>
      <p:sp>
        <p:nvSpPr>
          <p:cNvPr id="95" name="Text Placeholder 49">
            <a:extLst>
              <a:ext uri="{FF2B5EF4-FFF2-40B4-BE49-F238E27FC236}">
                <a16:creationId xmlns:a16="http://schemas.microsoft.com/office/drawing/2014/main" id="{929C6485-5A17-8E73-7BE9-CA7208F46143}"/>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17145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rPr>
              <a:t>Primary: </a:t>
            </a:r>
            <a:r>
              <a:rPr lang="en-US" sz="900" b="0" dirty="0">
                <a:solidFill>
                  <a:srgbClr val="525252"/>
                </a:solidFill>
                <a:latin typeface="IntelOne Text" panose="020B0503020203020204" pitchFamily="34" charset="0"/>
                <a:hlinkClick r:id="rId11" action="ppaction://hlinksldjump"/>
              </a:rPr>
              <a:t>Energy Monitoring &amp; Management</a:t>
            </a:r>
            <a:endParaRPr lang="en-US" sz="900" b="0" dirty="0">
              <a:solidFill>
                <a:srgbClr val="525252"/>
              </a:solidFill>
              <a:latin typeface="IntelOne Text" panose="020B0503020203020204" pitchFamily="34" charset="0"/>
            </a:endParaRPr>
          </a:p>
        </p:txBody>
      </p:sp>
      <p:sp>
        <p:nvSpPr>
          <p:cNvPr id="96" name="Text Placeholder 49" descr="Target Vertical: &#10;Manufacturing&#10;&#10;&#10;">
            <a:extLst>
              <a:ext uri="{FF2B5EF4-FFF2-40B4-BE49-F238E27FC236}">
                <a16:creationId xmlns:a16="http://schemas.microsoft.com/office/drawing/2014/main" id="{DE599278-2A12-F135-0D1D-9645F93BFE7F}"/>
              </a:ext>
            </a:extLst>
          </p:cNvPr>
          <p:cNvSpPr txBox="1">
            <a:spLocks/>
          </p:cNvSpPr>
          <p:nvPr/>
        </p:nvSpPr>
        <p:spPr>
          <a:xfrm>
            <a:off x="7144338" y="1686845"/>
            <a:ext cx="2030977" cy="292388"/>
          </a:xfrm>
          <a:prstGeom prst="rect">
            <a:avLst/>
          </a:prstGeom>
        </p:spPr>
        <p:txBody>
          <a:bodyPr wrap="square" lIns="0" tIns="0" rIns="0" bIns="0">
            <a:sp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a:spcBef>
                <a:spcPts val="0"/>
              </a:spcBef>
              <a:defRPr/>
            </a:pPr>
            <a:r>
              <a:rPr lang="en-US" sz="900" b="0" dirty="0">
                <a:solidFill>
                  <a:srgbClr val="525252"/>
                </a:solidFill>
                <a:latin typeface="IntelOne Text" panose="020B0503020203020204" pitchFamily="34" charset="0"/>
                <a:ea typeface="+mn-ea"/>
                <a:cs typeface="+mn-cs"/>
              </a:rPr>
              <a:t>Energy</a:t>
            </a:r>
          </a:p>
        </p:txBody>
      </p:sp>
      <p:sp>
        <p:nvSpPr>
          <p:cNvPr id="97" name="Text Placeholder 49" descr="Target Vertical: &#10;Manufacturing&#10;&#10;&#10;">
            <a:extLst>
              <a:ext uri="{FF2B5EF4-FFF2-40B4-BE49-F238E27FC236}">
                <a16:creationId xmlns:a16="http://schemas.microsoft.com/office/drawing/2014/main" id="{1B146DE7-848B-7A4C-6DF8-CD7DEC12AD33}"/>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609600" rtl="0" eaLnBrk="1" fontAlgn="auto" latinLnBrk="0" hangingPunct="1">
              <a:lnSpc>
                <a:spcPct val="100000"/>
              </a:lnSpc>
              <a:spcBef>
                <a:spcPts val="0"/>
              </a:spcBef>
              <a:spcAft>
                <a:spcPts val="0"/>
              </a:spcAft>
              <a:buClrTx/>
              <a:buSzTx/>
              <a:buFont typeface="Wingdings" pitchFamily="2" charset="2"/>
              <a:buNone/>
              <a:tabLst/>
              <a:defRPr/>
            </a:pPr>
            <a:r>
              <a:rPr kumimoji="0" lang="en-US" sz="900" b="0" i="0" u="none" strike="noStrike" kern="1200" cap="none" spc="0" normalizeH="0" baseline="0" noProof="0" dirty="0">
                <a:ln>
                  <a:noFill/>
                </a:ln>
                <a:solidFill>
                  <a:srgbClr val="525252"/>
                </a:solidFill>
                <a:effectLst/>
                <a:uLnTx/>
                <a:uFillTx/>
                <a:latin typeface="IntelOne Text" panose="020B0503020203020204" pitchFamily="34" charset="0"/>
                <a:ea typeface="+mn-ea"/>
                <a:cs typeface="+mn-cs"/>
                <a:sym typeface="Helvetica Neue"/>
              </a:rPr>
              <a:t>Asia, Pacific, and Japan, Americas, Europe, Middle East, and Africa, PRC</a:t>
            </a:r>
          </a:p>
        </p:txBody>
      </p:sp>
      <p:grpSp>
        <p:nvGrpSpPr>
          <p:cNvPr id="99" name="Group 98">
            <a:extLst>
              <a:ext uri="{FF2B5EF4-FFF2-40B4-BE49-F238E27FC236}">
                <a16:creationId xmlns:a16="http://schemas.microsoft.com/office/drawing/2014/main" id="{EB2890FE-90A8-F271-7228-5571F5533C2E}"/>
              </a:ext>
            </a:extLst>
          </p:cNvPr>
          <p:cNvGrpSpPr/>
          <p:nvPr/>
        </p:nvGrpSpPr>
        <p:grpSpPr>
          <a:xfrm>
            <a:off x="494507" y="57152"/>
            <a:ext cx="1490374" cy="576737"/>
            <a:chOff x="3144471" y="-463864"/>
            <a:chExt cx="3703837" cy="1433295"/>
          </a:xfrm>
        </p:grpSpPr>
        <p:pic>
          <p:nvPicPr>
            <p:cNvPr id="100" name="Picture 2" descr="Advantech - industrial computer , embedded computer, industrial automation,  industrial motherboard, network security appliance, digital video  surveillance, panel PC, industrial IO.">
              <a:extLst>
                <a:ext uri="{FF2B5EF4-FFF2-40B4-BE49-F238E27FC236}">
                  <a16:creationId xmlns:a16="http://schemas.microsoft.com/office/drawing/2014/main" id="{38755367-7B06-8341-5BD6-51F0AFC86601}"/>
                </a:ext>
              </a:extLst>
            </p:cNvPr>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3175195" y="-463864"/>
              <a:ext cx="2522031" cy="800471"/>
            </a:xfrm>
            <a:prstGeom prst="rect">
              <a:avLst/>
            </a:prstGeom>
            <a:noFill/>
            <a:extLst>
              <a:ext uri="{909E8E84-426E-40DD-AFC4-6F175D3DCCD1}">
                <a14:hiddenFill xmlns:a14="http://schemas.microsoft.com/office/drawing/2010/main">
                  <a:solidFill>
                    <a:srgbClr val="FFFFFF"/>
                  </a:solidFill>
                </a14:hiddenFill>
              </a:ext>
            </a:extLst>
          </p:spPr>
        </p:pic>
        <p:pic>
          <p:nvPicPr>
            <p:cNvPr id="101" name="圖片 2">
              <a:extLst>
                <a:ext uri="{FF2B5EF4-FFF2-40B4-BE49-F238E27FC236}">
                  <a16:creationId xmlns:a16="http://schemas.microsoft.com/office/drawing/2014/main" id="{4F9D4972-1615-23CE-F862-E9C24558BF05}"/>
                </a:ext>
                <a:ext uri="{C183D7F6-B498-43B3-948B-1728B52AA6E4}">
                  <adec:decorative xmlns:adec="http://schemas.microsoft.com/office/drawing/2017/decorative" val="1"/>
                </a:ext>
              </a:extLst>
            </p:cNvPr>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3144471" y="149609"/>
              <a:ext cx="3703837" cy="819822"/>
            </a:xfrm>
            <a:prstGeom prst="rect">
              <a:avLst/>
            </a:prstGeom>
            <a:gradFill>
              <a:gsLst>
                <a:gs pos="0">
                  <a:schemeClr val="bg1">
                    <a:alpha val="0"/>
                  </a:schemeClr>
                </a:gs>
                <a:gs pos="63000">
                  <a:schemeClr val="bg1">
                    <a:alpha val="46000"/>
                  </a:schemeClr>
                </a:gs>
                <a:gs pos="37000">
                  <a:schemeClr val="bg1">
                    <a:alpha val="46000"/>
                  </a:schemeClr>
                </a:gs>
                <a:gs pos="100000">
                  <a:schemeClr val="bg1">
                    <a:alpha val="0"/>
                  </a:schemeClr>
                </a:gs>
              </a:gsLst>
              <a:lin ang="5400000" scaled="1"/>
            </a:gradFill>
          </p:spPr>
        </p:pic>
      </p:grpSp>
      <p:sp>
        <p:nvSpPr>
          <p:cNvPr id="2" name="Rectangle 1">
            <a:extLst>
              <a:ext uri="{FF2B5EF4-FFF2-40B4-BE49-F238E27FC236}">
                <a16:creationId xmlns:a16="http://schemas.microsoft.com/office/drawing/2014/main" id="{4FEAAAA4-534F-3092-A7CF-8A867D675DD2}"/>
              </a:ext>
            </a:extLst>
          </p:cNvPr>
          <p:cNvSpPr>
            <a:spLocks/>
          </p:cNvSpPr>
          <p:nvPr/>
        </p:nvSpPr>
        <p:spPr>
          <a:xfrm>
            <a:off x="8742999" y="3048001"/>
            <a:ext cx="2848925" cy="139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a:spcAft>
                <a:spcPts val="200"/>
              </a:spcAft>
              <a:defRPr/>
            </a:pPr>
            <a:r>
              <a:rPr kumimoji="0" lang="en-US" sz="900" b="0" i="0" u="none" strike="noStrike" kern="1200" cap="none" spc="0" normalizeH="0" baseline="0" noProof="0" dirty="0">
                <a:ln>
                  <a:noFill/>
                </a:ln>
                <a:solidFill>
                  <a:schemeClr val="bg2"/>
                </a:solidFill>
                <a:effectLst/>
                <a:uLnTx/>
                <a:uFillTx/>
                <a:latin typeface="IntelOne Text Bold" panose="020B0803020203020204" pitchFamily="34" charset="0"/>
              </a:rPr>
              <a:t>Outcomes</a:t>
            </a:r>
            <a:endParaRPr lang="en-US" sz="1000" dirty="0">
              <a:solidFill>
                <a:schemeClr val="accent1"/>
              </a:solidFill>
              <a:latin typeface="IntelOne Text Bold" panose="020B0803020203020204" pitchFamily="34" charset="0"/>
            </a:endParaRP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lvl="1" indent="-114300">
              <a:spcAft>
                <a:spcPts val="200"/>
              </a:spcAft>
              <a:buFont typeface="Wingdings" panose="05000000000000000000" pitchFamily="2" charset="2"/>
              <a:buChar char="§"/>
              <a:defRPr/>
            </a:pPr>
            <a:r>
              <a:rPr lang="en-US" sz="900" dirty="0">
                <a:solidFill>
                  <a:schemeClr val="bg2"/>
                </a:solidFill>
                <a:latin typeface="IntelOne Text"/>
              </a:rPr>
              <a:t>Increase public perception, brand recognition, unlock new partnerships</a:t>
            </a:r>
          </a:p>
          <a:p>
            <a:pPr marL="171450" lvl="1" indent="-114300">
              <a:spcAft>
                <a:spcPts val="200"/>
              </a:spcAft>
              <a:buFont typeface="Wingdings" panose="05000000000000000000" pitchFamily="2" charset="2"/>
              <a:buChar char="§"/>
              <a:defRPr/>
            </a:pPr>
            <a:r>
              <a:rPr lang="en-US" sz="900" dirty="0">
                <a:solidFill>
                  <a:schemeClr val="bg2"/>
                </a:solidFill>
                <a:latin typeface="IntelOne Text"/>
              </a:rPr>
              <a:t>Acquire government/regulatory/industrial group subsidies, funding</a:t>
            </a:r>
          </a:p>
        </p:txBody>
      </p:sp>
      <p:sp>
        <p:nvSpPr>
          <p:cNvPr id="3" name="Rectangle 2">
            <a:extLst>
              <a:ext uri="{FF2B5EF4-FFF2-40B4-BE49-F238E27FC236}">
                <a16:creationId xmlns:a16="http://schemas.microsoft.com/office/drawing/2014/main" id="{33FA0A28-1CEF-E15D-2B02-7DBC50E13084}"/>
              </a:ext>
            </a:extLst>
          </p:cNvPr>
          <p:cNvSpPr>
            <a:spLocks/>
          </p:cNvSpPr>
          <p:nvPr/>
        </p:nvSpPr>
        <p:spPr>
          <a:xfrm>
            <a:off x="7144336" y="4446256"/>
            <a:ext cx="4438063" cy="1638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Attract new generational talent, demonstrate thought leadership</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 rare cases) receive rebates from energy grid itself</a:t>
            </a:r>
            <a:endParaRPr lang="en-US" sz="900">
              <a:solidFill>
                <a:schemeClr val="bg2"/>
              </a:solidFill>
              <a:latin typeface="IntelOne Text"/>
            </a:endParaRPr>
          </a:p>
          <a:p>
            <a:pPr>
              <a:spcBef>
                <a:spcPts val="200"/>
              </a:spcBef>
              <a:defRPr/>
            </a:pPr>
            <a:r>
              <a:rPr lang="en-US" sz="900">
                <a:solidFill>
                  <a:schemeClr val="bg2"/>
                </a:solidFill>
                <a:latin typeface="IntelOne Text Medium" panose="020B0703020203020204" pitchFamily="34" charset="0"/>
              </a:rPr>
              <a:t>Risk </a:t>
            </a:r>
            <a:endParaRPr lang="en-US" sz="900" dirty="0">
              <a:solidFill>
                <a:schemeClr val="bg2"/>
              </a:solidFill>
              <a:latin typeface="IntelOne Text Medium" panose="020B0703020203020204" pitchFamily="34" charset="0"/>
            </a:endParaRP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downtime, slowdown, instability due to energy availability issues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negative publicity </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losses associated with energy storage, acquisition, transmission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Increase margin by lowering power draw from heavy equipment, facilities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costs associated with overall monitoring/management processes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costs associated with HVAC, building monitoring/</a:t>
            </a:r>
            <a:br>
              <a:rPr lang="en-US" sz="900" dirty="0">
                <a:solidFill>
                  <a:schemeClr val="bg2"/>
                </a:solidFill>
                <a:latin typeface="IntelOne Text"/>
              </a:rPr>
            </a:br>
            <a:r>
              <a:rPr lang="en-US" sz="900" dirty="0">
                <a:solidFill>
                  <a:schemeClr val="bg2"/>
                </a:solidFill>
                <a:latin typeface="IntelOne Text"/>
              </a:rPr>
              <a:t>management/operations</a:t>
            </a:r>
          </a:p>
        </p:txBody>
      </p:sp>
      <p:grpSp>
        <p:nvGrpSpPr>
          <p:cNvPr id="7" name="Group 6">
            <a:extLst>
              <a:ext uri="{FF2B5EF4-FFF2-40B4-BE49-F238E27FC236}">
                <a16:creationId xmlns:a16="http://schemas.microsoft.com/office/drawing/2014/main" id="{C4FBC154-ABC8-7525-31C8-6344E9387D24}"/>
              </a:ext>
            </a:extLst>
          </p:cNvPr>
          <p:cNvGrpSpPr/>
          <p:nvPr/>
        </p:nvGrpSpPr>
        <p:grpSpPr>
          <a:xfrm>
            <a:off x="9057016" y="87630"/>
            <a:ext cx="2525384" cy="384440"/>
            <a:chOff x="9057016" y="87630"/>
            <a:chExt cx="2525384" cy="384440"/>
          </a:xfrm>
        </p:grpSpPr>
        <p:pic>
          <p:nvPicPr>
            <p:cNvPr id="8" name="Picture 7">
              <a:hlinkClick r:id="rId14" action="ppaction://hlinksldjump"/>
              <a:extLst>
                <a:ext uri="{FF2B5EF4-FFF2-40B4-BE49-F238E27FC236}">
                  <a16:creationId xmlns:a16="http://schemas.microsoft.com/office/drawing/2014/main" id="{CABDAD48-6CD1-8D82-8225-BA8BC1D33516}"/>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18" name="Rectangle 17">
              <a:extLst>
                <a:ext uri="{FF2B5EF4-FFF2-40B4-BE49-F238E27FC236}">
                  <a16:creationId xmlns:a16="http://schemas.microsoft.com/office/drawing/2014/main" id="{B05416CA-35B7-6FE3-ED62-4418F26F0CBA}"/>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466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24420-7A77-4C6E-B3CA-AD7914B58CF0}"/>
              </a:ext>
            </a:extLst>
          </p:cNvPr>
          <p:cNvSpPr>
            <a:spLocks noGrp="1"/>
          </p:cNvSpPr>
          <p:nvPr>
            <p:ph type="title"/>
          </p:nvPr>
        </p:nvSpPr>
        <p:spPr>
          <a:xfrm>
            <a:off x="592916" y="571500"/>
            <a:ext cx="10972801" cy="498598"/>
          </a:xfrm>
        </p:spPr>
        <p:txBody>
          <a:bodyPr/>
          <a:lstStyle/>
          <a:p>
            <a:r>
              <a:rPr lang="en-US" dirty="0">
                <a:sym typeface="Helvetica Neue"/>
              </a:rPr>
              <a:t>Platform</a:t>
            </a:r>
          </a:p>
        </p:txBody>
      </p:sp>
      <p:cxnSp>
        <p:nvCxnSpPr>
          <p:cNvPr id="10" name="Straight Connector 9">
            <a:extLst>
              <a:ext uri="{FF2B5EF4-FFF2-40B4-BE49-F238E27FC236}">
                <a16:creationId xmlns:a16="http://schemas.microsoft.com/office/drawing/2014/main" id="{D35457CD-5D9F-8853-3E87-A8FE72E9E820}"/>
              </a:ext>
            </a:extLst>
          </p:cNvPr>
          <p:cNvCxnSpPr>
            <a:cxnSpLocks/>
          </p:cNvCxnSpPr>
          <p:nvPr/>
        </p:nvCxnSpPr>
        <p:spPr>
          <a:xfrm>
            <a:off x="592919" y="442599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1" name="Group 10">
            <a:extLst>
              <a:ext uri="{FF2B5EF4-FFF2-40B4-BE49-F238E27FC236}">
                <a16:creationId xmlns:a16="http://schemas.microsoft.com/office/drawing/2014/main" id="{D238EEB5-9469-099C-F070-9D22ABFFD564}"/>
              </a:ext>
            </a:extLst>
          </p:cNvPr>
          <p:cNvGrpSpPr/>
          <p:nvPr/>
        </p:nvGrpSpPr>
        <p:grpSpPr>
          <a:xfrm>
            <a:off x="592918" y="4546169"/>
            <a:ext cx="6318424" cy="653047"/>
            <a:chOff x="5043513" y="3848440"/>
            <a:chExt cx="6318424" cy="653047"/>
          </a:xfrm>
        </p:grpSpPr>
        <p:sp>
          <p:nvSpPr>
            <p:cNvPr id="12" name="Content Placeholder 47">
              <a:extLst>
                <a:ext uri="{FF2B5EF4-FFF2-40B4-BE49-F238E27FC236}">
                  <a16:creationId xmlns:a16="http://schemas.microsoft.com/office/drawing/2014/main" id="{3BEDAECE-7772-BBDC-B9F7-0274E9D3E077}"/>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13" name="Content Placeholder 47">
              <a:extLst>
                <a:ext uri="{FF2B5EF4-FFF2-40B4-BE49-F238E27FC236}">
                  <a16:creationId xmlns:a16="http://schemas.microsoft.com/office/drawing/2014/main" id="{E7663D9F-5867-9415-738E-14AC819058B4}"/>
                </a:ext>
              </a:extLst>
            </p:cNvPr>
            <p:cNvSpPr txBox="1">
              <a:spLocks/>
            </p:cNvSpPr>
            <p:nvPr/>
          </p:nvSpPr>
          <p:spPr>
            <a:xfrm>
              <a:off x="5043513" y="4034693"/>
              <a:ext cx="6318424" cy="466794"/>
            </a:xfrm>
            <a:prstGeom prst="rect">
              <a:avLst/>
            </a:prstGeom>
            <a:ln>
              <a:noFill/>
            </a:ln>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09728" marR="0" lvl="1" indent="-109728" algn="l" defTabSz="914400" rtl="0" eaLnBrk="1" fontAlgn="ctr" latinLnBrk="0" hangingPunct="1">
                <a:lnSpc>
                  <a:spcPct val="100000"/>
                </a:lnSpc>
                <a:spcBef>
                  <a:spcPts val="200"/>
                </a:spcBef>
                <a:spcAft>
                  <a:spcPts val="0"/>
                </a:spcAft>
                <a:buClr>
                  <a:srgbClr val="525252"/>
                </a:buClr>
                <a:buSzTx/>
                <a:buFont typeface="Wingdings" panose="05000000000000000000" pitchFamily="2" charset="2"/>
                <a:buChar char="§"/>
                <a:tabLst/>
                <a:defRPr/>
              </a:pPr>
              <a:r>
                <a:rPr kumimoji="0" lang="fr-FR" sz="900" b="0" i="0" u="none" strike="noStrike" kern="1200" cap="none" spc="0" normalizeH="0" baseline="0" noProof="0" dirty="0" err="1">
                  <a:ln>
                    <a:noFill/>
                  </a:ln>
                  <a:effectLst/>
                  <a:uLnTx/>
                  <a:uFillTx/>
                  <a:latin typeface="IntelOne Text" panose="020B0503020203020204" pitchFamily="34" charset="0"/>
                  <a:hlinkClick r:id="rId3">
                    <a:extLst>
                      <a:ext uri="{A12FA001-AC4F-418D-AE19-62706E023703}">
                        <ahyp:hlinkClr xmlns:ahyp="http://schemas.microsoft.com/office/drawing/2018/hyperlinkcolor" val="tx"/>
                      </a:ext>
                    </a:extLst>
                  </a:hlinkClick>
                </a:rPr>
                <a:t>Hark</a:t>
              </a:r>
              <a:r>
                <a:rPr kumimoji="0" lang="fr-FR" sz="900" b="0" i="0" u="none" strike="noStrike" kern="1200" cap="none" spc="0" normalizeH="0" baseline="0" noProof="0" dirty="0">
                  <a:ln>
                    <a:noFill/>
                  </a:ln>
                  <a:effectLst/>
                  <a:uLnTx/>
                  <a:uFillTx/>
                  <a:latin typeface="IntelOne Text" panose="020B0503020203020204" pitchFamily="34" charset="0"/>
                  <a:hlinkClick r:id="rId3">
                    <a:extLst>
                      <a:ext uri="{A12FA001-AC4F-418D-AE19-62706E023703}">
                        <ahyp:hlinkClr xmlns:ahyp="http://schemas.microsoft.com/office/drawing/2018/hyperlinkcolor" val="tx"/>
                      </a:ext>
                    </a:extLst>
                  </a:hlinkClick>
                </a:rPr>
                <a:t> </a:t>
              </a:r>
              <a:r>
                <a:rPr kumimoji="0" lang="fr-FR" sz="900" b="0" i="0" u="none" strike="noStrike" kern="1200" cap="none" spc="0" normalizeH="0" baseline="0" noProof="0" dirty="0" err="1">
                  <a:ln>
                    <a:noFill/>
                  </a:ln>
                  <a:effectLst/>
                  <a:uLnTx/>
                  <a:uFillTx/>
                  <a:latin typeface="IntelOne Text" panose="020B0503020203020204" pitchFamily="34" charset="0"/>
                  <a:hlinkClick r:id="rId3">
                    <a:extLst>
                      <a:ext uri="{A12FA001-AC4F-418D-AE19-62706E023703}">
                        <ahyp:hlinkClr xmlns:ahyp="http://schemas.microsoft.com/office/drawing/2018/hyperlinkcolor" val="tx"/>
                      </a:ext>
                    </a:extLst>
                  </a:hlinkClick>
                </a:rPr>
                <a:t>Homepage</a:t>
              </a:r>
              <a:endParaRPr kumimoji="0" lang="fr-FR" sz="900" b="0" i="0" u="none" strike="noStrike" kern="1200" cap="none" spc="0" normalizeH="0" baseline="0" noProof="0" dirty="0">
                <a:ln>
                  <a:noFill/>
                </a:ln>
                <a:effectLst/>
                <a:uLnTx/>
                <a:uFillTx/>
                <a:latin typeface="IntelOne Text" panose="020B0503020203020204" pitchFamily="34" charset="0"/>
              </a:endParaRPr>
            </a:p>
            <a:p>
              <a:pPr marL="109728" marR="0" lvl="1" indent="-109728" algn="l" defTabSz="914400" rtl="0" eaLnBrk="1" fontAlgn="ctr" latinLnBrk="0" hangingPunct="1">
                <a:lnSpc>
                  <a:spcPct val="100000"/>
                </a:lnSpc>
                <a:spcBef>
                  <a:spcPts val="200"/>
                </a:spcBef>
                <a:spcAft>
                  <a:spcPts val="0"/>
                </a:spcAft>
                <a:buClr>
                  <a:srgbClr val="525252"/>
                </a:buClr>
                <a:buSzTx/>
                <a:buFont typeface="Wingdings" panose="05000000000000000000" pitchFamily="2" charset="2"/>
                <a:buChar char="§"/>
                <a:tabLst/>
                <a:defRPr/>
              </a:pPr>
              <a:r>
                <a:rPr kumimoji="0" lang="fr-FR" sz="900" b="0" i="0" u="none" strike="noStrike" kern="1200" cap="none" spc="0" normalizeH="0" baseline="0" noProof="0" dirty="0">
                  <a:ln>
                    <a:noFill/>
                  </a:ln>
                  <a:effectLst/>
                  <a:uLnTx/>
                  <a:uFillTx/>
                  <a:latin typeface="IntelOne Text" panose="020B0503020203020204" pitchFamily="34" charset="0"/>
                  <a:hlinkClick r:id="rId4">
                    <a:extLst>
                      <a:ext uri="{A12FA001-AC4F-418D-AE19-62706E023703}">
                        <ahyp:hlinkClr xmlns:ahyp="http://schemas.microsoft.com/office/drawing/2018/hyperlinkcolor" val="tx"/>
                      </a:ext>
                    </a:extLst>
                  </a:hlinkClick>
                </a:rPr>
                <a:t>Solution documentation</a:t>
              </a:r>
              <a:endParaRPr kumimoji="0" lang="fr-FR" sz="900" b="0" i="0" u="none" strike="noStrike" kern="1200" cap="none" spc="0" normalizeH="0" baseline="0" noProof="0" dirty="0">
                <a:ln>
                  <a:noFill/>
                </a:ln>
                <a:effectLst/>
                <a:uLnTx/>
                <a:uFillTx/>
                <a:latin typeface="IntelOne Text" panose="020B0503020203020204" pitchFamily="34" charset="0"/>
              </a:endParaRPr>
            </a:p>
            <a:p>
              <a:pPr marL="109728" marR="0" lvl="1" indent="-109728" algn="l" defTabSz="914400" rtl="0" eaLnBrk="1" fontAlgn="ctr" latinLnBrk="0" hangingPunct="1">
                <a:lnSpc>
                  <a:spcPct val="100000"/>
                </a:lnSpc>
                <a:spcBef>
                  <a:spcPts val="200"/>
                </a:spcBef>
                <a:spcAft>
                  <a:spcPts val="0"/>
                </a:spcAft>
                <a:buClr>
                  <a:srgbClr val="525252"/>
                </a:buClr>
                <a:buSzTx/>
                <a:buFont typeface="Wingdings" panose="05000000000000000000" pitchFamily="2" charset="2"/>
                <a:buChar char="§"/>
                <a:tabLst/>
                <a:defRPr/>
              </a:pPr>
              <a:r>
                <a:rPr kumimoji="0" lang="fr-FR" sz="900" b="0" i="0" u="none" strike="noStrike" kern="1200" cap="none" spc="0" normalizeH="0" baseline="0" noProof="0" dirty="0">
                  <a:ln>
                    <a:noFill/>
                  </a:ln>
                  <a:effectLst/>
                  <a:uLnTx/>
                  <a:uFillTx/>
                  <a:latin typeface="IntelOne Text" panose="020B0503020203020204" pitchFamily="34" charset="0"/>
                  <a:hlinkClick r:id="rId5">
                    <a:extLst>
                      <a:ext uri="{A12FA001-AC4F-418D-AE19-62706E023703}">
                        <ahyp:hlinkClr xmlns:ahyp="http://schemas.microsoft.com/office/drawing/2018/hyperlinkcolor" val="tx"/>
                      </a:ext>
                    </a:extLst>
                  </a:hlinkClick>
                </a:rPr>
                <a:t>Solution architecture</a:t>
              </a:r>
              <a:endParaRPr kumimoji="0" lang="fr-FR" sz="900" b="0" i="0" u="none" strike="noStrike" kern="1200" cap="none" spc="0" normalizeH="0" baseline="0" noProof="0" dirty="0">
                <a:ln>
                  <a:noFill/>
                </a:ln>
                <a:effectLst/>
                <a:uLnTx/>
                <a:uFillTx/>
                <a:latin typeface="IntelOne Text" panose="020B0503020203020204" pitchFamily="34" charset="0"/>
              </a:endParaRPr>
            </a:p>
          </p:txBody>
        </p:sp>
      </p:grpSp>
      <p:grpSp>
        <p:nvGrpSpPr>
          <p:cNvPr id="7" name="Group 6">
            <a:extLst>
              <a:ext uri="{FF2B5EF4-FFF2-40B4-BE49-F238E27FC236}">
                <a16:creationId xmlns:a16="http://schemas.microsoft.com/office/drawing/2014/main" id="{D4005E59-C35B-18AB-C9B4-C3578ED7162A}"/>
              </a:ext>
            </a:extLst>
          </p:cNvPr>
          <p:cNvGrpSpPr>
            <a:grpSpLocks/>
          </p:cNvGrpSpPr>
          <p:nvPr/>
        </p:nvGrpSpPr>
        <p:grpSpPr>
          <a:xfrm>
            <a:off x="592916" y="3876585"/>
            <a:ext cx="6255393" cy="427064"/>
            <a:chOff x="592915" y="3640327"/>
            <a:chExt cx="6255393" cy="427064"/>
          </a:xfrm>
        </p:grpSpPr>
        <p:sp>
          <p:nvSpPr>
            <p:cNvPr id="8" name="Content Placeholder 47">
              <a:extLst>
                <a:ext uri="{FF2B5EF4-FFF2-40B4-BE49-F238E27FC236}">
                  <a16:creationId xmlns:a16="http://schemas.microsoft.com/office/drawing/2014/main" id="{FC55FD35-B179-E4F9-FC26-8D53C86091B3}"/>
                </a:ext>
              </a:extLst>
            </p:cNvPr>
            <p:cNvSpPr txBox="1">
              <a:spLocks/>
            </p:cNvSpPr>
            <p:nvPr/>
          </p:nvSpPr>
          <p:spPr>
            <a:xfrm>
              <a:off x="592916" y="3640327"/>
              <a:ext cx="2651760"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9" name="Content Placeholder 47">
              <a:extLst>
                <a:ext uri="{FF2B5EF4-FFF2-40B4-BE49-F238E27FC236}">
                  <a16:creationId xmlns:a16="http://schemas.microsoft.com/office/drawing/2014/main" id="{44EFA1C8-7FB4-91C6-6BCA-820DCA6DF77F}"/>
                </a:ext>
              </a:extLst>
            </p:cNvPr>
            <p:cNvSpPr txBox="1">
              <a:spLocks/>
            </p:cNvSpPr>
            <p:nvPr/>
          </p:nvSpPr>
          <p:spPr>
            <a:xfrm>
              <a:off x="592915" y="3837693"/>
              <a:ext cx="6255393" cy="229698"/>
            </a:xfrm>
            <a:prstGeom prst="rect">
              <a:avLst/>
            </a:prstGeom>
            <a:ln>
              <a:noFill/>
            </a:ln>
          </p:spPr>
          <p:txBody>
            <a:bodyPr wrap="square" lIns="0" tIns="0" rIns="0" bIns="0" numCol="1"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fontAlgn="ctr">
                <a:lnSpc>
                  <a:spcPct val="100000"/>
                </a:lnSpc>
                <a:buNone/>
                <a:defRPr/>
              </a:pPr>
              <a:r>
                <a:rPr lang="en-US" sz="900" dirty="0">
                  <a:solidFill>
                    <a:srgbClr val="525252"/>
                  </a:solidFill>
                  <a:latin typeface="IntelOne Text" panose="020B0503020203020204" pitchFamily="34" charset="0"/>
                  <a:sym typeface="Helvetica"/>
                </a:rPr>
                <a:t>Intel® Atom® Processors</a:t>
              </a:r>
            </a:p>
          </p:txBody>
        </p:sp>
      </p:grpSp>
      <p:grpSp>
        <p:nvGrpSpPr>
          <p:cNvPr id="14" name="Group 13">
            <a:extLst>
              <a:ext uri="{FF2B5EF4-FFF2-40B4-BE49-F238E27FC236}">
                <a16:creationId xmlns:a16="http://schemas.microsoft.com/office/drawing/2014/main" id="{01D37611-7309-766B-782A-F108CDB360C5}"/>
              </a:ext>
            </a:extLst>
          </p:cNvPr>
          <p:cNvGrpSpPr/>
          <p:nvPr/>
        </p:nvGrpSpPr>
        <p:grpSpPr>
          <a:xfrm>
            <a:off x="592917" y="1268730"/>
            <a:ext cx="6255394" cy="877163"/>
            <a:chOff x="592917" y="1621155"/>
            <a:chExt cx="6255394" cy="877163"/>
          </a:xfrm>
        </p:grpSpPr>
        <p:sp>
          <p:nvSpPr>
            <p:cNvPr id="15"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91471405-F7FD-73C3-AF0B-EF6C920B3F80}"/>
                </a:ext>
              </a:extLst>
            </p:cNvPr>
            <p:cNvSpPr txBox="1">
              <a:spLocks/>
            </p:cNvSpPr>
            <p:nvPr/>
          </p:nvSpPr>
          <p:spPr>
            <a:xfrm>
              <a:off x="592917" y="1805821"/>
              <a:ext cx="6255394" cy="692497"/>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The Hark Platform consists of the Hark Connect, Hark Analytics, and Hark Energy Tools software suite. This cloud-based sensor platform helps businesses monitor, manage, regulate, and optimize electrical and mechanical operations across a diverse range of asset classes and devices by processing and analyzing millions of sensor readings in real-time. Captured data is ported via a wide range of protocols to produce rich user-friendly dashboards and visualizations. Data can also be leveraged to create nuanced event triggers and alerts, as well as complex automation processes. </a:t>
              </a:r>
            </a:p>
          </p:txBody>
        </p:sp>
        <p:sp>
          <p:nvSpPr>
            <p:cNvPr id="16" name="Content Placeholder 47">
              <a:extLst>
                <a:ext uri="{FF2B5EF4-FFF2-40B4-BE49-F238E27FC236}">
                  <a16:creationId xmlns:a16="http://schemas.microsoft.com/office/drawing/2014/main" id="{B362C9E9-5BEA-D012-7822-B61B890428F3}"/>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21" name="Straight Connector 20">
            <a:extLst>
              <a:ext uri="{FF2B5EF4-FFF2-40B4-BE49-F238E27FC236}">
                <a16:creationId xmlns:a16="http://schemas.microsoft.com/office/drawing/2014/main" id="{7C2BC4B4-792C-B68E-FA23-B50B24226845}"/>
              </a:ext>
            </a:extLst>
          </p:cNvPr>
          <p:cNvCxnSpPr>
            <a:cxnSpLocks/>
          </p:cNvCxnSpPr>
          <p:nvPr/>
        </p:nvCxnSpPr>
        <p:spPr>
          <a:xfrm>
            <a:off x="592917" y="2266068"/>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272B386D-1C0E-75A4-5B7A-A0DD6A65FABE}"/>
              </a:ext>
            </a:extLst>
          </p:cNvPr>
          <p:cNvCxnSpPr>
            <a:cxnSpLocks/>
          </p:cNvCxnSpPr>
          <p:nvPr/>
        </p:nvCxnSpPr>
        <p:spPr>
          <a:xfrm>
            <a:off x="592917" y="375858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8" name="Group 17">
            <a:extLst>
              <a:ext uri="{FF2B5EF4-FFF2-40B4-BE49-F238E27FC236}">
                <a16:creationId xmlns:a16="http://schemas.microsoft.com/office/drawing/2014/main" id="{C9EB63B8-F41B-C5B1-423A-81B22DF23E59}"/>
              </a:ext>
            </a:extLst>
          </p:cNvPr>
          <p:cNvGrpSpPr/>
          <p:nvPr/>
        </p:nvGrpSpPr>
        <p:grpSpPr>
          <a:xfrm>
            <a:off x="592917" y="2386243"/>
            <a:ext cx="6255391" cy="1252163"/>
            <a:chOff x="592917" y="2395910"/>
            <a:chExt cx="6255391" cy="1252163"/>
          </a:xfrm>
        </p:grpSpPr>
        <p:sp>
          <p:nvSpPr>
            <p:cNvPr id="17" name="Content Placeholder 47">
              <a:extLst>
                <a:ext uri="{FF2B5EF4-FFF2-40B4-BE49-F238E27FC236}">
                  <a16:creationId xmlns:a16="http://schemas.microsoft.com/office/drawing/2014/main" id="{542B80E9-FB78-821D-382A-66CED5B293C3}"/>
                </a:ext>
              </a:extLst>
            </p:cNvPr>
            <p:cNvSpPr txBox="1">
              <a:spLocks/>
            </p:cNvSpPr>
            <p:nvPr/>
          </p:nvSpPr>
          <p:spPr>
            <a:xfrm>
              <a:off x="592917" y="2395910"/>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grpSp>
          <p:nvGrpSpPr>
            <p:cNvPr id="5" name="Group 4">
              <a:extLst>
                <a:ext uri="{FF2B5EF4-FFF2-40B4-BE49-F238E27FC236}">
                  <a16:creationId xmlns:a16="http://schemas.microsoft.com/office/drawing/2014/main" id="{3B51E8A0-1A74-78EB-15AA-42E5D2F7D5B9}"/>
                </a:ext>
              </a:extLst>
            </p:cNvPr>
            <p:cNvGrpSpPr/>
            <p:nvPr/>
          </p:nvGrpSpPr>
          <p:grpSpPr>
            <a:xfrm>
              <a:off x="599291" y="2629654"/>
              <a:ext cx="6249017" cy="1018419"/>
              <a:chOff x="599291" y="2629654"/>
              <a:chExt cx="6249017" cy="1018419"/>
            </a:xfrm>
          </p:grpSpPr>
          <p:sp>
            <p:nvSpPr>
              <p:cNvPr id="53" name="Rectangle 52">
                <a:extLst>
                  <a:ext uri="{FF2B5EF4-FFF2-40B4-BE49-F238E27FC236}">
                    <a16:creationId xmlns:a16="http://schemas.microsoft.com/office/drawing/2014/main" id="{3F365A33-00AA-BD7C-A1EC-02D75FBEE1C1}"/>
                  </a:ext>
                </a:extLst>
              </p:cNvPr>
              <p:cNvSpPr>
                <a:spLocks/>
              </p:cNvSpPr>
              <p:nvPr/>
            </p:nvSpPr>
            <p:spPr>
              <a:xfrm>
                <a:off x="913615" y="2629655"/>
                <a:ext cx="1634548" cy="101841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423" fontAlgn="ctr" hangingPunct="0">
                  <a:defRPr/>
                </a:pPr>
                <a:r>
                  <a:rPr lang="en-US" sz="900" dirty="0">
                    <a:solidFill>
                      <a:schemeClr val="accent1"/>
                    </a:solidFill>
                    <a:latin typeface="IntelOne Text Medium" panose="020B0703020203020204" pitchFamily="34" charset="0"/>
                    <a:sym typeface="Helvetica Neue"/>
                  </a:rPr>
                  <a:t>Save money and carbon by reducing excess consumption </a:t>
                </a:r>
                <a:r>
                  <a:rPr lang="en-US" sz="900" dirty="0">
                    <a:solidFill>
                      <a:srgbClr val="525252"/>
                    </a:solidFill>
                    <a:latin typeface="IntelOne Text" panose="020B0503020203020204" pitchFamily="34" charset="0"/>
                    <a:sym typeface="Helvetica Neue"/>
                  </a:rPr>
                  <a:t>through a solution that monitors high volumes of data to fine tune automated processes and mitigate risks </a:t>
                </a:r>
              </a:p>
            </p:txBody>
          </p:sp>
          <p:sp>
            <p:nvSpPr>
              <p:cNvPr id="54" name="Rectangle 53">
                <a:extLst>
                  <a:ext uri="{FF2B5EF4-FFF2-40B4-BE49-F238E27FC236}">
                    <a16:creationId xmlns:a16="http://schemas.microsoft.com/office/drawing/2014/main" id="{A23390ED-D5A5-588C-037B-7959E4032787}"/>
                  </a:ext>
                </a:extLst>
              </p:cNvPr>
              <p:cNvSpPr>
                <a:spLocks/>
              </p:cNvSpPr>
              <p:nvPr/>
            </p:nvSpPr>
            <p:spPr>
              <a:xfrm>
                <a:off x="3063688" y="2629655"/>
                <a:ext cx="1632349" cy="101841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423" fontAlgn="ctr" hangingPunct="0">
                  <a:defRPr/>
                </a:pPr>
                <a:r>
                  <a:rPr lang="en-US" sz="900" dirty="0">
                    <a:solidFill>
                      <a:schemeClr val="accent1"/>
                    </a:solidFill>
                    <a:latin typeface="IntelOne Text Medium" panose="020B0703020203020204" pitchFamily="34" charset="0"/>
                    <a:sym typeface="Helvetica Neue"/>
                  </a:rPr>
                  <a:t>Enhance the</a:t>
                </a:r>
                <a:br>
                  <a:rPr lang="en-US" sz="900" dirty="0">
                    <a:solidFill>
                      <a:schemeClr val="accent1"/>
                    </a:solidFill>
                    <a:latin typeface="IntelOne Text Medium" panose="020B0703020203020204" pitchFamily="34" charset="0"/>
                    <a:sym typeface="Helvetica Neue"/>
                  </a:rPr>
                </a:br>
                <a:r>
                  <a:rPr lang="en-US" sz="900" dirty="0">
                    <a:solidFill>
                      <a:schemeClr val="accent1"/>
                    </a:solidFill>
                    <a:latin typeface="IntelOne Text Medium" panose="020B0703020203020204" pitchFamily="34" charset="0"/>
                    <a:sym typeface="Helvetica Neue"/>
                  </a:rPr>
                  <a:t>performance of industrial systems through </a:t>
                </a:r>
                <a:r>
                  <a:rPr lang="en-US" sz="900" dirty="0">
                    <a:solidFill>
                      <a:srgbClr val="525252"/>
                    </a:solidFill>
                    <a:latin typeface="IntelOne Text" panose="020B0503020203020204" pitchFamily="34" charset="0"/>
                    <a:sym typeface="Helvetica Neue"/>
                  </a:rPr>
                  <a:t>real-time alerts, benchmarks, reports, triggers, events, and other automated protocols without costly hardware replacements</a:t>
                </a:r>
              </a:p>
            </p:txBody>
          </p:sp>
          <p:sp>
            <p:nvSpPr>
              <p:cNvPr id="55" name="Rectangle 54">
                <a:extLst>
                  <a:ext uri="{FF2B5EF4-FFF2-40B4-BE49-F238E27FC236}">
                    <a16:creationId xmlns:a16="http://schemas.microsoft.com/office/drawing/2014/main" id="{092B558B-1238-E45C-6EEA-3D18544C5AF2}"/>
                  </a:ext>
                </a:extLst>
              </p:cNvPr>
              <p:cNvSpPr>
                <a:spLocks/>
              </p:cNvSpPr>
              <p:nvPr/>
            </p:nvSpPr>
            <p:spPr>
              <a:xfrm>
                <a:off x="5213760" y="2629655"/>
                <a:ext cx="1634548" cy="101841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423" fontAlgn="ctr" hangingPunct="0">
                  <a:defRPr/>
                </a:pPr>
                <a:r>
                  <a:rPr lang="en-US" sz="900" dirty="0">
                    <a:solidFill>
                      <a:schemeClr val="accent1"/>
                    </a:solidFill>
                    <a:latin typeface="IntelOne Text Medium" panose="020B0703020203020204" pitchFamily="34" charset="0"/>
                    <a:sym typeface="Helvetica Neue"/>
                  </a:rPr>
                  <a:t>Achieve seamless interconnectivity </a:t>
                </a:r>
                <a:r>
                  <a:rPr lang="en-US" sz="900" dirty="0">
                    <a:solidFill>
                      <a:srgbClr val="525252"/>
                    </a:solidFill>
                    <a:latin typeface="IntelOne Text" panose="020B0503020203020204" pitchFamily="34" charset="0"/>
                    <a:sym typeface="Helvetica Neue"/>
                  </a:rPr>
                  <a:t>by uniting a wide range of devices through a dynamic data network to streamline and optimize complex operations</a:t>
                </a:r>
              </a:p>
            </p:txBody>
          </p:sp>
          <p:pic>
            <p:nvPicPr>
              <p:cNvPr id="72" name="Graphic 71">
                <a:extLst>
                  <a:ext uri="{FF2B5EF4-FFF2-40B4-BE49-F238E27FC236}">
                    <a16:creationId xmlns:a16="http://schemas.microsoft.com/office/drawing/2014/main" id="{6D26A570-7FF3-82DE-E32E-4D1E93979640}"/>
                  </a:ext>
                </a:extLst>
              </p:cNvPr>
              <p:cNvPicPr>
                <a:picLocks/>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99291" y="2629654"/>
                <a:ext cx="229383" cy="229383"/>
              </a:xfrm>
              <a:prstGeom prst="rect">
                <a:avLst/>
              </a:prstGeom>
            </p:spPr>
          </p:pic>
          <p:pic>
            <p:nvPicPr>
              <p:cNvPr id="66" name="Graphic 65">
                <a:extLst>
                  <a:ext uri="{FF2B5EF4-FFF2-40B4-BE49-F238E27FC236}">
                    <a16:creationId xmlns:a16="http://schemas.microsoft.com/office/drawing/2014/main" id="{2818132F-5293-A3DB-DCC6-77E35E5CF047}"/>
                  </a:ext>
                </a:extLst>
              </p:cNvPr>
              <p:cNvPicPr>
                <a:picLocks/>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740791" y="2629655"/>
                <a:ext cx="238290" cy="223398"/>
              </a:xfrm>
              <a:prstGeom prst="rect">
                <a:avLst/>
              </a:prstGeom>
            </p:spPr>
          </p:pic>
          <p:grpSp>
            <p:nvGrpSpPr>
              <p:cNvPr id="67" name="Group 66">
                <a:extLst>
                  <a:ext uri="{FF2B5EF4-FFF2-40B4-BE49-F238E27FC236}">
                    <a16:creationId xmlns:a16="http://schemas.microsoft.com/office/drawing/2014/main" id="{669A65BD-00B2-A279-8763-9C29A3C51D4E}"/>
                  </a:ext>
                </a:extLst>
              </p:cNvPr>
              <p:cNvGrpSpPr>
                <a:grpSpLocks/>
              </p:cNvGrpSpPr>
              <p:nvPr/>
            </p:nvGrpSpPr>
            <p:grpSpPr>
              <a:xfrm>
                <a:off x="4914021" y="2629680"/>
                <a:ext cx="200992" cy="215887"/>
                <a:chOff x="10480993" y="4035026"/>
                <a:chExt cx="1089230" cy="1169891"/>
              </a:xfrm>
            </p:grpSpPr>
            <p:sp>
              <p:nvSpPr>
                <p:cNvPr id="68" name="Freeform: Shape 67">
                  <a:extLst>
                    <a:ext uri="{FF2B5EF4-FFF2-40B4-BE49-F238E27FC236}">
                      <a16:creationId xmlns:a16="http://schemas.microsoft.com/office/drawing/2014/main" id="{0042C1E7-0D81-1D43-44D9-404E625481ED}"/>
                    </a:ext>
                  </a:extLst>
                </p:cNvPr>
                <p:cNvSpPr/>
                <p:nvPr/>
              </p:nvSpPr>
              <p:spPr>
                <a:xfrm rot="19102800">
                  <a:off x="11083562" y="4394630"/>
                  <a:ext cx="318692" cy="50180"/>
                </a:xfrm>
                <a:custGeom>
                  <a:avLst/>
                  <a:gdLst>
                    <a:gd name="connsiteX0" fmla="*/ 0 w 318692"/>
                    <a:gd name="connsiteY0" fmla="*/ 0 h 50180"/>
                    <a:gd name="connsiteX1" fmla="*/ 318692 w 318692"/>
                    <a:gd name="connsiteY1" fmla="*/ 0 h 50180"/>
                    <a:gd name="connsiteX2" fmla="*/ 318692 w 318692"/>
                    <a:gd name="connsiteY2" fmla="*/ 50181 h 50180"/>
                    <a:gd name="connsiteX3" fmla="*/ 0 w 318692"/>
                    <a:gd name="connsiteY3" fmla="*/ 50181 h 50180"/>
                  </a:gdLst>
                  <a:ahLst/>
                  <a:cxnLst>
                    <a:cxn ang="0">
                      <a:pos x="connsiteX0" y="connsiteY0"/>
                    </a:cxn>
                    <a:cxn ang="0">
                      <a:pos x="connsiteX1" y="connsiteY1"/>
                    </a:cxn>
                    <a:cxn ang="0">
                      <a:pos x="connsiteX2" y="connsiteY2"/>
                    </a:cxn>
                    <a:cxn ang="0">
                      <a:pos x="connsiteX3" y="connsiteY3"/>
                    </a:cxn>
                  </a:cxnLst>
                  <a:rect l="l" t="t" r="r" b="b"/>
                  <a:pathLst>
                    <a:path w="318692" h="50180">
                      <a:moveTo>
                        <a:pt x="0" y="0"/>
                      </a:moveTo>
                      <a:lnTo>
                        <a:pt x="318692" y="0"/>
                      </a:lnTo>
                      <a:lnTo>
                        <a:pt x="318692" y="50181"/>
                      </a:lnTo>
                      <a:lnTo>
                        <a:pt x="0" y="50181"/>
                      </a:lnTo>
                      <a:close/>
                    </a:path>
                  </a:pathLst>
                </a:custGeom>
                <a:solidFill>
                  <a:srgbClr val="2FC5F3"/>
                </a:solidFill>
                <a:ln w="2176"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74BBD97-FA87-D952-6E8D-6B642900749C}"/>
                    </a:ext>
                  </a:extLst>
                </p:cNvPr>
                <p:cNvSpPr/>
                <p:nvPr/>
              </p:nvSpPr>
              <p:spPr>
                <a:xfrm>
                  <a:off x="10644146" y="4211226"/>
                  <a:ext cx="262315" cy="307434"/>
                </a:xfrm>
                <a:custGeom>
                  <a:avLst/>
                  <a:gdLst>
                    <a:gd name="connsiteX0" fmla="*/ 219160 w 262315"/>
                    <a:gd name="connsiteY0" fmla="*/ 307435 h 307434"/>
                    <a:gd name="connsiteX1" fmla="*/ 0 w 262315"/>
                    <a:gd name="connsiteY1" fmla="*/ 25614 h 307434"/>
                    <a:gd name="connsiteX2" fmla="*/ 43156 w 262315"/>
                    <a:gd name="connsiteY2" fmla="*/ 0 h 307434"/>
                    <a:gd name="connsiteX3" fmla="*/ 262315 w 262315"/>
                    <a:gd name="connsiteY3" fmla="*/ 281820 h 307434"/>
                    <a:gd name="connsiteX4" fmla="*/ 219160 w 262315"/>
                    <a:gd name="connsiteY4" fmla="*/ 307435 h 307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15" h="307434">
                      <a:moveTo>
                        <a:pt x="219160" y="307435"/>
                      </a:moveTo>
                      <a:lnTo>
                        <a:pt x="0" y="25614"/>
                      </a:lnTo>
                      <a:lnTo>
                        <a:pt x="43156" y="0"/>
                      </a:lnTo>
                      <a:lnTo>
                        <a:pt x="262315" y="281820"/>
                      </a:lnTo>
                      <a:lnTo>
                        <a:pt x="219160" y="307435"/>
                      </a:lnTo>
                      <a:close/>
                    </a:path>
                  </a:pathLst>
                </a:custGeom>
                <a:solidFill>
                  <a:srgbClr val="2FC5F3"/>
                </a:solidFill>
                <a:ln w="2176"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5E9485CB-7AB4-551C-71BC-A7ED6FC64963}"/>
                    </a:ext>
                  </a:extLst>
                </p:cNvPr>
                <p:cNvSpPr/>
                <p:nvPr/>
              </p:nvSpPr>
              <p:spPr>
                <a:xfrm>
                  <a:off x="11024277" y="4777900"/>
                  <a:ext cx="91743" cy="239144"/>
                </a:xfrm>
                <a:custGeom>
                  <a:avLst/>
                  <a:gdLst>
                    <a:gd name="connsiteX0" fmla="*/ 42501 w 91743"/>
                    <a:gd name="connsiteY0" fmla="*/ 239145 h 239144"/>
                    <a:gd name="connsiteX1" fmla="*/ 0 w 91743"/>
                    <a:gd name="connsiteY1" fmla="*/ 9643 h 239144"/>
                    <a:gd name="connsiteX2" fmla="*/ 49243 w 91743"/>
                    <a:gd name="connsiteY2" fmla="*/ 0 h 239144"/>
                    <a:gd name="connsiteX3" fmla="*/ 91744 w 91743"/>
                    <a:gd name="connsiteY3" fmla="*/ 229501 h 239144"/>
                    <a:gd name="connsiteX4" fmla="*/ 42501 w 91743"/>
                    <a:gd name="connsiteY4" fmla="*/ 239145 h 239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43" h="239144">
                      <a:moveTo>
                        <a:pt x="42501" y="239145"/>
                      </a:moveTo>
                      <a:lnTo>
                        <a:pt x="0" y="9643"/>
                      </a:lnTo>
                      <a:lnTo>
                        <a:pt x="49243" y="0"/>
                      </a:lnTo>
                      <a:lnTo>
                        <a:pt x="91744" y="229501"/>
                      </a:lnTo>
                      <a:lnTo>
                        <a:pt x="42501" y="239145"/>
                      </a:lnTo>
                      <a:close/>
                    </a:path>
                  </a:pathLst>
                </a:custGeom>
                <a:solidFill>
                  <a:srgbClr val="2FC5F3"/>
                </a:solidFill>
                <a:ln w="2176"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D581805B-AD15-660E-5D72-94246E8FCEBD}"/>
                    </a:ext>
                  </a:extLst>
                </p:cNvPr>
                <p:cNvSpPr/>
                <p:nvPr/>
              </p:nvSpPr>
              <p:spPr>
                <a:xfrm rot="20398200">
                  <a:off x="10660021" y="4683341"/>
                  <a:ext cx="212265" cy="50180"/>
                </a:xfrm>
                <a:custGeom>
                  <a:avLst/>
                  <a:gdLst>
                    <a:gd name="connsiteX0" fmla="*/ 0 w 212265"/>
                    <a:gd name="connsiteY0" fmla="*/ 0 h 50180"/>
                    <a:gd name="connsiteX1" fmla="*/ 212265 w 212265"/>
                    <a:gd name="connsiteY1" fmla="*/ 0 h 50180"/>
                    <a:gd name="connsiteX2" fmla="*/ 212265 w 212265"/>
                    <a:gd name="connsiteY2" fmla="*/ 50181 h 50180"/>
                    <a:gd name="connsiteX3" fmla="*/ 0 w 212265"/>
                    <a:gd name="connsiteY3" fmla="*/ 50181 h 50180"/>
                  </a:gdLst>
                  <a:ahLst/>
                  <a:cxnLst>
                    <a:cxn ang="0">
                      <a:pos x="connsiteX0" y="connsiteY0"/>
                    </a:cxn>
                    <a:cxn ang="0">
                      <a:pos x="connsiteX1" y="connsiteY1"/>
                    </a:cxn>
                    <a:cxn ang="0">
                      <a:pos x="connsiteX2" y="connsiteY2"/>
                    </a:cxn>
                    <a:cxn ang="0">
                      <a:pos x="connsiteX3" y="connsiteY3"/>
                    </a:cxn>
                  </a:cxnLst>
                  <a:rect l="l" t="t" r="r" b="b"/>
                  <a:pathLst>
                    <a:path w="212265" h="50180">
                      <a:moveTo>
                        <a:pt x="0" y="0"/>
                      </a:moveTo>
                      <a:lnTo>
                        <a:pt x="212265" y="0"/>
                      </a:lnTo>
                      <a:lnTo>
                        <a:pt x="212265" y="50181"/>
                      </a:lnTo>
                      <a:lnTo>
                        <a:pt x="0" y="50181"/>
                      </a:lnTo>
                      <a:close/>
                    </a:path>
                  </a:pathLst>
                </a:custGeom>
                <a:solidFill>
                  <a:srgbClr val="2FC5F3"/>
                </a:solidFill>
                <a:ln w="2176"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D29421D-CFEE-3DE9-91FF-1481C7648519}"/>
                    </a:ext>
                  </a:extLst>
                </p:cNvPr>
                <p:cNvSpPr/>
                <p:nvPr/>
              </p:nvSpPr>
              <p:spPr>
                <a:xfrm>
                  <a:off x="11169082" y="4620222"/>
                  <a:ext cx="231268" cy="50180"/>
                </a:xfrm>
                <a:custGeom>
                  <a:avLst/>
                  <a:gdLst>
                    <a:gd name="connsiteX0" fmla="*/ 0 w 231268"/>
                    <a:gd name="connsiteY0" fmla="*/ 0 h 50180"/>
                    <a:gd name="connsiteX1" fmla="*/ 231269 w 231268"/>
                    <a:gd name="connsiteY1" fmla="*/ 0 h 50180"/>
                    <a:gd name="connsiteX2" fmla="*/ 231269 w 231268"/>
                    <a:gd name="connsiteY2" fmla="*/ 50181 h 50180"/>
                    <a:gd name="connsiteX3" fmla="*/ 0 w 231268"/>
                    <a:gd name="connsiteY3" fmla="*/ 50181 h 50180"/>
                  </a:gdLst>
                  <a:ahLst/>
                  <a:cxnLst>
                    <a:cxn ang="0">
                      <a:pos x="connsiteX0" y="connsiteY0"/>
                    </a:cxn>
                    <a:cxn ang="0">
                      <a:pos x="connsiteX1" y="connsiteY1"/>
                    </a:cxn>
                    <a:cxn ang="0">
                      <a:pos x="connsiteX2" y="connsiteY2"/>
                    </a:cxn>
                    <a:cxn ang="0">
                      <a:pos x="connsiteX3" y="connsiteY3"/>
                    </a:cxn>
                  </a:cxnLst>
                  <a:rect l="l" t="t" r="r" b="b"/>
                  <a:pathLst>
                    <a:path w="231268" h="50180">
                      <a:moveTo>
                        <a:pt x="0" y="0"/>
                      </a:moveTo>
                      <a:lnTo>
                        <a:pt x="231269" y="0"/>
                      </a:lnTo>
                      <a:lnTo>
                        <a:pt x="231269" y="50181"/>
                      </a:lnTo>
                      <a:lnTo>
                        <a:pt x="0" y="50181"/>
                      </a:lnTo>
                      <a:close/>
                    </a:path>
                  </a:pathLst>
                </a:custGeom>
                <a:solidFill>
                  <a:srgbClr val="2FC5F3"/>
                </a:solidFill>
                <a:ln w="2176"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8BEC113-0B32-4F58-DEBE-49DA22566667}"/>
                    </a:ext>
                  </a:extLst>
                </p:cNvPr>
                <p:cNvSpPr/>
                <p:nvPr/>
              </p:nvSpPr>
              <p:spPr>
                <a:xfrm>
                  <a:off x="10508636" y="4035026"/>
                  <a:ext cx="229195" cy="232795"/>
                </a:xfrm>
                <a:custGeom>
                  <a:avLst/>
                  <a:gdLst>
                    <a:gd name="connsiteX0" fmla="*/ 115198 w 229195"/>
                    <a:gd name="connsiteY0" fmla="*/ 232730 h 232795"/>
                    <a:gd name="connsiteX1" fmla="*/ 153532 w 229195"/>
                    <a:gd name="connsiteY1" fmla="*/ 225967 h 232795"/>
                    <a:gd name="connsiteX2" fmla="*/ 150216 w 229195"/>
                    <a:gd name="connsiteY2" fmla="*/ 207182 h 232795"/>
                    <a:gd name="connsiteX3" fmla="*/ 175175 w 229195"/>
                    <a:gd name="connsiteY3" fmla="*/ 192738 h 232795"/>
                    <a:gd name="connsiteX4" fmla="*/ 189837 w 229195"/>
                    <a:gd name="connsiteY4" fmla="*/ 205022 h 232795"/>
                    <a:gd name="connsiteX5" fmla="*/ 214840 w 229195"/>
                    <a:gd name="connsiteY5" fmla="*/ 175197 h 232795"/>
                    <a:gd name="connsiteX6" fmla="*/ 200222 w 229195"/>
                    <a:gd name="connsiteY6" fmla="*/ 162935 h 232795"/>
                    <a:gd name="connsiteX7" fmla="*/ 210127 w 229195"/>
                    <a:gd name="connsiteY7" fmla="*/ 135838 h 232795"/>
                    <a:gd name="connsiteX8" fmla="*/ 229196 w 229195"/>
                    <a:gd name="connsiteY8" fmla="*/ 135838 h 232795"/>
                    <a:gd name="connsiteX9" fmla="*/ 229196 w 229195"/>
                    <a:gd name="connsiteY9" fmla="*/ 96915 h 232795"/>
                    <a:gd name="connsiteX10" fmla="*/ 210127 w 229195"/>
                    <a:gd name="connsiteY10" fmla="*/ 96915 h 232795"/>
                    <a:gd name="connsiteX11" fmla="*/ 200222 w 229195"/>
                    <a:gd name="connsiteY11" fmla="*/ 69817 h 232795"/>
                    <a:gd name="connsiteX12" fmla="*/ 214840 w 229195"/>
                    <a:gd name="connsiteY12" fmla="*/ 57555 h 232795"/>
                    <a:gd name="connsiteX13" fmla="*/ 189837 w 229195"/>
                    <a:gd name="connsiteY13" fmla="*/ 27730 h 232795"/>
                    <a:gd name="connsiteX14" fmla="*/ 175175 w 229195"/>
                    <a:gd name="connsiteY14" fmla="*/ 40014 h 232795"/>
                    <a:gd name="connsiteX15" fmla="*/ 150216 w 229195"/>
                    <a:gd name="connsiteY15" fmla="*/ 25570 h 232795"/>
                    <a:gd name="connsiteX16" fmla="*/ 153532 w 229195"/>
                    <a:gd name="connsiteY16" fmla="*/ 6785 h 232795"/>
                    <a:gd name="connsiteX17" fmla="*/ 115198 w 229195"/>
                    <a:gd name="connsiteY17" fmla="*/ 0 h 232795"/>
                    <a:gd name="connsiteX18" fmla="*/ 111882 w 229195"/>
                    <a:gd name="connsiteY18" fmla="*/ 18785 h 232795"/>
                    <a:gd name="connsiteX19" fmla="*/ 83453 w 229195"/>
                    <a:gd name="connsiteY19" fmla="*/ 23803 h 232795"/>
                    <a:gd name="connsiteX20" fmla="*/ 73919 w 229195"/>
                    <a:gd name="connsiteY20" fmla="*/ 7287 h 232795"/>
                    <a:gd name="connsiteX21" fmla="*/ 40232 w 229195"/>
                    <a:gd name="connsiteY21" fmla="*/ 26749 h 232795"/>
                    <a:gd name="connsiteX22" fmla="*/ 49788 w 229195"/>
                    <a:gd name="connsiteY22" fmla="*/ 43308 h 232795"/>
                    <a:gd name="connsiteX23" fmla="*/ 31243 w 229195"/>
                    <a:gd name="connsiteY23" fmla="*/ 65388 h 232795"/>
                    <a:gd name="connsiteX24" fmla="*/ 13287 w 229195"/>
                    <a:gd name="connsiteY24" fmla="*/ 58843 h 232795"/>
                    <a:gd name="connsiteX25" fmla="*/ 0 w 229195"/>
                    <a:gd name="connsiteY25" fmla="*/ 95431 h 232795"/>
                    <a:gd name="connsiteX26" fmla="*/ 17912 w 229195"/>
                    <a:gd name="connsiteY26" fmla="*/ 101955 h 232795"/>
                    <a:gd name="connsiteX27" fmla="*/ 16843 w 229195"/>
                    <a:gd name="connsiteY27" fmla="*/ 116398 h 232795"/>
                    <a:gd name="connsiteX28" fmla="*/ 17912 w 229195"/>
                    <a:gd name="connsiteY28" fmla="*/ 130841 h 232795"/>
                    <a:gd name="connsiteX29" fmla="*/ 0 w 229195"/>
                    <a:gd name="connsiteY29" fmla="*/ 137365 h 232795"/>
                    <a:gd name="connsiteX30" fmla="*/ 13287 w 229195"/>
                    <a:gd name="connsiteY30" fmla="*/ 173953 h 232795"/>
                    <a:gd name="connsiteX31" fmla="*/ 31243 w 229195"/>
                    <a:gd name="connsiteY31" fmla="*/ 167408 h 232795"/>
                    <a:gd name="connsiteX32" fmla="*/ 49788 w 229195"/>
                    <a:gd name="connsiteY32" fmla="*/ 189488 h 232795"/>
                    <a:gd name="connsiteX33" fmla="*/ 40232 w 229195"/>
                    <a:gd name="connsiteY33" fmla="*/ 206047 h 232795"/>
                    <a:gd name="connsiteX34" fmla="*/ 73919 w 229195"/>
                    <a:gd name="connsiteY34" fmla="*/ 225509 h 232795"/>
                    <a:gd name="connsiteX35" fmla="*/ 83453 w 229195"/>
                    <a:gd name="connsiteY35" fmla="*/ 208993 h 232795"/>
                    <a:gd name="connsiteX36" fmla="*/ 111882 w 229195"/>
                    <a:gd name="connsiteY36" fmla="*/ 214011 h 232795"/>
                    <a:gd name="connsiteX37" fmla="*/ 115198 w 229195"/>
                    <a:gd name="connsiteY37" fmla="*/ 232796 h 232795"/>
                    <a:gd name="connsiteX38" fmla="*/ 169808 w 229195"/>
                    <a:gd name="connsiteY38" fmla="*/ 116354 h 232795"/>
                    <a:gd name="connsiteX39" fmla="*/ 114434 w 229195"/>
                    <a:gd name="connsiteY39" fmla="*/ 171728 h 232795"/>
                    <a:gd name="connsiteX40" fmla="*/ 59061 w 229195"/>
                    <a:gd name="connsiteY40" fmla="*/ 116354 h 232795"/>
                    <a:gd name="connsiteX41" fmla="*/ 114434 w 229195"/>
                    <a:gd name="connsiteY41" fmla="*/ 60981 h 232795"/>
                    <a:gd name="connsiteX42" fmla="*/ 169808 w 229195"/>
                    <a:gd name="connsiteY42" fmla="*/ 116354 h 23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9195" h="232795">
                      <a:moveTo>
                        <a:pt x="115198" y="232730"/>
                      </a:moveTo>
                      <a:lnTo>
                        <a:pt x="153532" y="225967"/>
                      </a:lnTo>
                      <a:lnTo>
                        <a:pt x="150216" y="207182"/>
                      </a:lnTo>
                      <a:cubicBezTo>
                        <a:pt x="159270" y="203604"/>
                        <a:pt x="167670" y="198717"/>
                        <a:pt x="175175" y="192738"/>
                      </a:cubicBezTo>
                      <a:lnTo>
                        <a:pt x="189837" y="205022"/>
                      </a:lnTo>
                      <a:lnTo>
                        <a:pt x="214840" y="175197"/>
                      </a:lnTo>
                      <a:lnTo>
                        <a:pt x="200222" y="162935"/>
                      </a:lnTo>
                      <a:cubicBezTo>
                        <a:pt x="204804" y="154557"/>
                        <a:pt x="208164" y="145459"/>
                        <a:pt x="210127" y="135838"/>
                      </a:cubicBezTo>
                      <a:lnTo>
                        <a:pt x="229196" y="135838"/>
                      </a:lnTo>
                      <a:cubicBezTo>
                        <a:pt x="229196" y="135838"/>
                        <a:pt x="229196" y="96915"/>
                        <a:pt x="229196" y="96915"/>
                      </a:cubicBezTo>
                      <a:lnTo>
                        <a:pt x="210127" y="96915"/>
                      </a:lnTo>
                      <a:cubicBezTo>
                        <a:pt x="208164" y="87293"/>
                        <a:pt x="204804" y="78195"/>
                        <a:pt x="200222" y="69817"/>
                      </a:cubicBezTo>
                      <a:lnTo>
                        <a:pt x="214840" y="57555"/>
                      </a:lnTo>
                      <a:lnTo>
                        <a:pt x="189837" y="27730"/>
                      </a:lnTo>
                      <a:lnTo>
                        <a:pt x="175175" y="40014"/>
                      </a:lnTo>
                      <a:cubicBezTo>
                        <a:pt x="167692" y="34036"/>
                        <a:pt x="159270" y="29149"/>
                        <a:pt x="150216" y="25570"/>
                      </a:cubicBezTo>
                      <a:lnTo>
                        <a:pt x="153532" y="6785"/>
                      </a:lnTo>
                      <a:lnTo>
                        <a:pt x="115198" y="0"/>
                      </a:lnTo>
                      <a:lnTo>
                        <a:pt x="111882" y="18785"/>
                      </a:lnTo>
                      <a:cubicBezTo>
                        <a:pt x="101976" y="19047"/>
                        <a:pt x="92420" y="20771"/>
                        <a:pt x="83453" y="23803"/>
                      </a:cubicBezTo>
                      <a:lnTo>
                        <a:pt x="73919" y="7287"/>
                      </a:lnTo>
                      <a:lnTo>
                        <a:pt x="40232" y="26749"/>
                      </a:lnTo>
                      <a:lnTo>
                        <a:pt x="49788" y="43308"/>
                      </a:lnTo>
                      <a:cubicBezTo>
                        <a:pt x="42567" y="49701"/>
                        <a:pt x="36305" y="57141"/>
                        <a:pt x="31243" y="65388"/>
                      </a:cubicBezTo>
                      <a:lnTo>
                        <a:pt x="13287" y="58843"/>
                      </a:lnTo>
                      <a:lnTo>
                        <a:pt x="0" y="95431"/>
                      </a:lnTo>
                      <a:lnTo>
                        <a:pt x="17912" y="101955"/>
                      </a:lnTo>
                      <a:cubicBezTo>
                        <a:pt x="17214" y="106667"/>
                        <a:pt x="16843" y="111489"/>
                        <a:pt x="16843" y="116398"/>
                      </a:cubicBezTo>
                      <a:cubicBezTo>
                        <a:pt x="16843" y="121307"/>
                        <a:pt x="17214" y="126107"/>
                        <a:pt x="17912" y="130841"/>
                      </a:cubicBezTo>
                      <a:lnTo>
                        <a:pt x="0" y="137365"/>
                      </a:lnTo>
                      <a:lnTo>
                        <a:pt x="13287" y="173953"/>
                      </a:lnTo>
                      <a:lnTo>
                        <a:pt x="31243" y="167408"/>
                      </a:lnTo>
                      <a:cubicBezTo>
                        <a:pt x="36305" y="175655"/>
                        <a:pt x="42567" y="183095"/>
                        <a:pt x="49788" y="189488"/>
                      </a:cubicBezTo>
                      <a:lnTo>
                        <a:pt x="40232" y="206047"/>
                      </a:lnTo>
                      <a:lnTo>
                        <a:pt x="73919" y="225509"/>
                      </a:lnTo>
                      <a:lnTo>
                        <a:pt x="83453" y="208993"/>
                      </a:lnTo>
                      <a:cubicBezTo>
                        <a:pt x="92420" y="212025"/>
                        <a:pt x="101955" y="213749"/>
                        <a:pt x="111882" y="214011"/>
                      </a:cubicBezTo>
                      <a:lnTo>
                        <a:pt x="115198" y="232796"/>
                      </a:lnTo>
                      <a:close/>
                      <a:moveTo>
                        <a:pt x="169808" y="116354"/>
                      </a:moveTo>
                      <a:cubicBezTo>
                        <a:pt x="169808" y="146899"/>
                        <a:pt x="144957" y="171728"/>
                        <a:pt x="114434" y="171728"/>
                      </a:cubicBezTo>
                      <a:cubicBezTo>
                        <a:pt x="83911" y="171728"/>
                        <a:pt x="59061" y="146877"/>
                        <a:pt x="59061" y="116354"/>
                      </a:cubicBezTo>
                      <a:cubicBezTo>
                        <a:pt x="59061" y="85809"/>
                        <a:pt x="83911" y="60981"/>
                        <a:pt x="114434" y="60981"/>
                      </a:cubicBezTo>
                      <a:cubicBezTo>
                        <a:pt x="144979" y="60981"/>
                        <a:pt x="169808" y="85831"/>
                        <a:pt x="169808" y="116354"/>
                      </a:cubicBezTo>
                      <a:close/>
                    </a:path>
                  </a:pathLst>
                </a:custGeom>
                <a:solidFill>
                  <a:schemeClr val="accent2"/>
                </a:solidFill>
                <a:ln w="217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4B82BB74-D549-C04F-15B4-7E1CCFB4995E}"/>
                    </a:ext>
                  </a:extLst>
                </p:cNvPr>
                <p:cNvSpPr/>
                <p:nvPr/>
              </p:nvSpPr>
              <p:spPr>
                <a:xfrm>
                  <a:off x="11295538" y="4160892"/>
                  <a:ext cx="229195" cy="232795"/>
                </a:xfrm>
                <a:custGeom>
                  <a:avLst/>
                  <a:gdLst>
                    <a:gd name="connsiteX0" fmla="*/ 115198 w 229195"/>
                    <a:gd name="connsiteY0" fmla="*/ 232709 h 232795"/>
                    <a:gd name="connsiteX1" fmla="*/ 153532 w 229195"/>
                    <a:gd name="connsiteY1" fmla="*/ 225945 h 232795"/>
                    <a:gd name="connsiteX2" fmla="*/ 150216 w 229195"/>
                    <a:gd name="connsiteY2" fmla="*/ 207160 h 232795"/>
                    <a:gd name="connsiteX3" fmla="*/ 175175 w 229195"/>
                    <a:gd name="connsiteY3" fmla="*/ 192717 h 232795"/>
                    <a:gd name="connsiteX4" fmla="*/ 189837 w 229195"/>
                    <a:gd name="connsiteY4" fmla="*/ 205000 h 232795"/>
                    <a:gd name="connsiteX5" fmla="*/ 214840 w 229195"/>
                    <a:gd name="connsiteY5" fmla="*/ 175175 h 232795"/>
                    <a:gd name="connsiteX6" fmla="*/ 200222 w 229195"/>
                    <a:gd name="connsiteY6" fmla="*/ 162914 h 232795"/>
                    <a:gd name="connsiteX7" fmla="*/ 210127 w 229195"/>
                    <a:gd name="connsiteY7" fmla="*/ 135816 h 232795"/>
                    <a:gd name="connsiteX8" fmla="*/ 229196 w 229195"/>
                    <a:gd name="connsiteY8" fmla="*/ 135816 h 232795"/>
                    <a:gd name="connsiteX9" fmla="*/ 229196 w 229195"/>
                    <a:gd name="connsiteY9" fmla="*/ 96893 h 232795"/>
                    <a:gd name="connsiteX10" fmla="*/ 210127 w 229195"/>
                    <a:gd name="connsiteY10" fmla="*/ 96893 h 232795"/>
                    <a:gd name="connsiteX11" fmla="*/ 200222 w 229195"/>
                    <a:gd name="connsiteY11" fmla="*/ 69795 h 232795"/>
                    <a:gd name="connsiteX12" fmla="*/ 214840 w 229195"/>
                    <a:gd name="connsiteY12" fmla="*/ 57534 h 232795"/>
                    <a:gd name="connsiteX13" fmla="*/ 189837 w 229195"/>
                    <a:gd name="connsiteY13" fmla="*/ 27709 h 232795"/>
                    <a:gd name="connsiteX14" fmla="*/ 175175 w 229195"/>
                    <a:gd name="connsiteY14" fmla="*/ 39992 h 232795"/>
                    <a:gd name="connsiteX15" fmla="*/ 150216 w 229195"/>
                    <a:gd name="connsiteY15" fmla="*/ 25549 h 232795"/>
                    <a:gd name="connsiteX16" fmla="*/ 153532 w 229195"/>
                    <a:gd name="connsiteY16" fmla="*/ 6764 h 232795"/>
                    <a:gd name="connsiteX17" fmla="*/ 115198 w 229195"/>
                    <a:gd name="connsiteY17" fmla="*/ 0 h 232795"/>
                    <a:gd name="connsiteX18" fmla="*/ 111882 w 229195"/>
                    <a:gd name="connsiteY18" fmla="*/ 18785 h 232795"/>
                    <a:gd name="connsiteX19" fmla="*/ 83453 w 229195"/>
                    <a:gd name="connsiteY19" fmla="*/ 23803 h 232795"/>
                    <a:gd name="connsiteX20" fmla="*/ 73919 w 229195"/>
                    <a:gd name="connsiteY20" fmla="*/ 7287 h 232795"/>
                    <a:gd name="connsiteX21" fmla="*/ 40232 w 229195"/>
                    <a:gd name="connsiteY21" fmla="*/ 26749 h 232795"/>
                    <a:gd name="connsiteX22" fmla="*/ 49788 w 229195"/>
                    <a:gd name="connsiteY22" fmla="*/ 43308 h 232795"/>
                    <a:gd name="connsiteX23" fmla="*/ 31243 w 229195"/>
                    <a:gd name="connsiteY23" fmla="*/ 65388 h 232795"/>
                    <a:gd name="connsiteX24" fmla="*/ 13287 w 229195"/>
                    <a:gd name="connsiteY24" fmla="*/ 58843 h 232795"/>
                    <a:gd name="connsiteX25" fmla="*/ 0 w 229195"/>
                    <a:gd name="connsiteY25" fmla="*/ 95431 h 232795"/>
                    <a:gd name="connsiteX26" fmla="*/ 17912 w 229195"/>
                    <a:gd name="connsiteY26" fmla="*/ 101955 h 232795"/>
                    <a:gd name="connsiteX27" fmla="*/ 16843 w 229195"/>
                    <a:gd name="connsiteY27" fmla="*/ 116398 h 232795"/>
                    <a:gd name="connsiteX28" fmla="*/ 17912 w 229195"/>
                    <a:gd name="connsiteY28" fmla="*/ 130841 h 232795"/>
                    <a:gd name="connsiteX29" fmla="*/ 0 w 229195"/>
                    <a:gd name="connsiteY29" fmla="*/ 137365 h 232795"/>
                    <a:gd name="connsiteX30" fmla="*/ 13287 w 229195"/>
                    <a:gd name="connsiteY30" fmla="*/ 173953 h 232795"/>
                    <a:gd name="connsiteX31" fmla="*/ 31243 w 229195"/>
                    <a:gd name="connsiteY31" fmla="*/ 167408 h 232795"/>
                    <a:gd name="connsiteX32" fmla="*/ 49788 w 229195"/>
                    <a:gd name="connsiteY32" fmla="*/ 189488 h 232795"/>
                    <a:gd name="connsiteX33" fmla="*/ 40232 w 229195"/>
                    <a:gd name="connsiteY33" fmla="*/ 206047 h 232795"/>
                    <a:gd name="connsiteX34" fmla="*/ 73919 w 229195"/>
                    <a:gd name="connsiteY34" fmla="*/ 225509 h 232795"/>
                    <a:gd name="connsiteX35" fmla="*/ 83453 w 229195"/>
                    <a:gd name="connsiteY35" fmla="*/ 208993 h 232795"/>
                    <a:gd name="connsiteX36" fmla="*/ 111882 w 229195"/>
                    <a:gd name="connsiteY36" fmla="*/ 214011 h 232795"/>
                    <a:gd name="connsiteX37" fmla="*/ 115198 w 229195"/>
                    <a:gd name="connsiteY37" fmla="*/ 232796 h 232795"/>
                    <a:gd name="connsiteX38" fmla="*/ 169808 w 229195"/>
                    <a:gd name="connsiteY38" fmla="*/ 116333 h 232795"/>
                    <a:gd name="connsiteX39" fmla="*/ 114434 w 229195"/>
                    <a:gd name="connsiteY39" fmla="*/ 171706 h 232795"/>
                    <a:gd name="connsiteX40" fmla="*/ 59061 w 229195"/>
                    <a:gd name="connsiteY40" fmla="*/ 116333 h 232795"/>
                    <a:gd name="connsiteX41" fmla="*/ 114434 w 229195"/>
                    <a:gd name="connsiteY41" fmla="*/ 60959 h 232795"/>
                    <a:gd name="connsiteX42" fmla="*/ 169808 w 229195"/>
                    <a:gd name="connsiteY42" fmla="*/ 116333 h 23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9195" h="232795">
                      <a:moveTo>
                        <a:pt x="115198" y="232709"/>
                      </a:moveTo>
                      <a:lnTo>
                        <a:pt x="153532" y="225945"/>
                      </a:lnTo>
                      <a:lnTo>
                        <a:pt x="150216" y="207160"/>
                      </a:lnTo>
                      <a:cubicBezTo>
                        <a:pt x="159270" y="203582"/>
                        <a:pt x="167670" y="198695"/>
                        <a:pt x="175175" y="192717"/>
                      </a:cubicBezTo>
                      <a:lnTo>
                        <a:pt x="189837" y="205000"/>
                      </a:lnTo>
                      <a:lnTo>
                        <a:pt x="214840" y="175175"/>
                      </a:lnTo>
                      <a:lnTo>
                        <a:pt x="200222" y="162914"/>
                      </a:lnTo>
                      <a:cubicBezTo>
                        <a:pt x="204804" y="154535"/>
                        <a:pt x="208164" y="145437"/>
                        <a:pt x="210127" y="135816"/>
                      </a:cubicBezTo>
                      <a:lnTo>
                        <a:pt x="229196" y="135816"/>
                      </a:lnTo>
                      <a:cubicBezTo>
                        <a:pt x="229196" y="135816"/>
                        <a:pt x="229196" y="96893"/>
                        <a:pt x="229196" y="96893"/>
                      </a:cubicBezTo>
                      <a:lnTo>
                        <a:pt x="210127" y="96893"/>
                      </a:lnTo>
                      <a:cubicBezTo>
                        <a:pt x="208164" y="87271"/>
                        <a:pt x="204804" y="78173"/>
                        <a:pt x="200222" y="69795"/>
                      </a:cubicBezTo>
                      <a:lnTo>
                        <a:pt x="214840" y="57534"/>
                      </a:lnTo>
                      <a:lnTo>
                        <a:pt x="189837" y="27709"/>
                      </a:lnTo>
                      <a:lnTo>
                        <a:pt x="175175" y="39992"/>
                      </a:lnTo>
                      <a:cubicBezTo>
                        <a:pt x="167692" y="34014"/>
                        <a:pt x="159270" y="29127"/>
                        <a:pt x="150216" y="25549"/>
                      </a:cubicBezTo>
                      <a:lnTo>
                        <a:pt x="153532" y="6764"/>
                      </a:lnTo>
                      <a:lnTo>
                        <a:pt x="115198" y="0"/>
                      </a:lnTo>
                      <a:lnTo>
                        <a:pt x="111882" y="18785"/>
                      </a:lnTo>
                      <a:cubicBezTo>
                        <a:pt x="101976" y="19047"/>
                        <a:pt x="92420" y="20771"/>
                        <a:pt x="83453" y="23803"/>
                      </a:cubicBezTo>
                      <a:lnTo>
                        <a:pt x="73919" y="7287"/>
                      </a:lnTo>
                      <a:lnTo>
                        <a:pt x="40232" y="26749"/>
                      </a:lnTo>
                      <a:lnTo>
                        <a:pt x="49788" y="43308"/>
                      </a:lnTo>
                      <a:cubicBezTo>
                        <a:pt x="42567" y="49701"/>
                        <a:pt x="36305" y="57141"/>
                        <a:pt x="31243" y="65388"/>
                      </a:cubicBezTo>
                      <a:lnTo>
                        <a:pt x="13287" y="58843"/>
                      </a:lnTo>
                      <a:lnTo>
                        <a:pt x="0" y="95431"/>
                      </a:lnTo>
                      <a:lnTo>
                        <a:pt x="17912" y="101955"/>
                      </a:lnTo>
                      <a:cubicBezTo>
                        <a:pt x="17214" y="106667"/>
                        <a:pt x="16843" y="111489"/>
                        <a:pt x="16843" y="116398"/>
                      </a:cubicBezTo>
                      <a:cubicBezTo>
                        <a:pt x="16843" y="121307"/>
                        <a:pt x="17214" y="126107"/>
                        <a:pt x="17912" y="130841"/>
                      </a:cubicBezTo>
                      <a:lnTo>
                        <a:pt x="0" y="137365"/>
                      </a:lnTo>
                      <a:lnTo>
                        <a:pt x="13287" y="173953"/>
                      </a:lnTo>
                      <a:lnTo>
                        <a:pt x="31243" y="167408"/>
                      </a:lnTo>
                      <a:cubicBezTo>
                        <a:pt x="36305" y="175655"/>
                        <a:pt x="42567" y="183095"/>
                        <a:pt x="49788" y="189488"/>
                      </a:cubicBezTo>
                      <a:lnTo>
                        <a:pt x="40232" y="206047"/>
                      </a:lnTo>
                      <a:lnTo>
                        <a:pt x="73919" y="225509"/>
                      </a:lnTo>
                      <a:lnTo>
                        <a:pt x="83453" y="208993"/>
                      </a:lnTo>
                      <a:cubicBezTo>
                        <a:pt x="92420" y="212025"/>
                        <a:pt x="101955" y="213749"/>
                        <a:pt x="111882" y="214011"/>
                      </a:cubicBezTo>
                      <a:lnTo>
                        <a:pt x="115198" y="232796"/>
                      </a:lnTo>
                      <a:close/>
                      <a:moveTo>
                        <a:pt x="169808" y="116333"/>
                      </a:moveTo>
                      <a:cubicBezTo>
                        <a:pt x="169808" y="146877"/>
                        <a:pt x="144957" y="171706"/>
                        <a:pt x="114434" y="171706"/>
                      </a:cubicBezTo>
                      <a:cubicBezTo>
                        <a:pt x="83911" y="171706"/>
                        <a:pt x="59061" y="146856"/>
                        <a:pt x="59061" y="116333"/>
                      </a:cubicBezTo>
                      <a:cubicBezTo>
                        <a:pt x="59061" y="85788"/>
                        <a:pt x="83911" y="60959"/>
                        <a:pt x="114434" y="60959"/>
                      </a:cubicBezTo>
                      <a:cubicBezTo>
                        <a:pt x="144979" y="60959"/>
                        <a:pt x="169808" y="85809"/>
                        <a:pt x="169808" y="116333"/>
                      </a:cubicBezTo>
                      <a:close/>
                    </a:path>
                  </a:pathLst>
                </a:custGeom>
                <a:solidFill>
                  <a:schemeClr val="accent2"/>
                </a:solidFill>
                <a:ln w="217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68CDC462-5D4F-BC45-B0CE-AC6058969BF5}"/>
                    </a:ext>
                  </a:extLst>
                </p:cNvPr>
                <p:cNvSpPr/>
                <p:nvPr/>
              </p:nvSpPr>
              <p:spPr>
                <a:xfrm>
                  <a:off x="11341028" y="4532122"/>
                  <a:ext cx="229195" cy="232795"/>
                </a:xfrm>
                <a:custGeom>
                  <a:avLst/>
                  <a:gdLst>
                    <a:gd name="connsiteX0" fmla="*/ 115198 w 229195"/>
                    <a:gd name="connsiteY0" fmla="*/ 232709 h 232795"/>
                    <a:gd name="connsiteX1" fmla="*/ 153532 w 229195"/>
                    <a:gd name="connsiteY1" fmla="*/ 225945 h 232795"/>
                    <a:gd name="connsiteX2" fmla="*/ 150216 w 229195"/>
                    <a:gd name="connsiteY2" fmla="*/ 207160 h 232795"/>
                    <a:gd name="connsiteX3" fmla="*/ 175175 w 229195"/>
                    <a:gd name="connsiteY3" fmla="*/ 192717 h 232795"/>
                    <a:gd name="connsiteX4" fmla="*/ 189837 w 229195"/>
                    <a:gd name="connsiteY4" fmla="*/ 205000 h 232795"/>
                    <a:gd name="connsiteX5" fmla="*/ 214840 w 229195"/>
                    <a:gd name="connsiteY5" fmla="*/ 175175 h 232795"/>
                    <a:gd name="connsiteX6" fmla="*/ 200222 w 229195"/>
                    <a:gd name="connsiteY6" fmla="*/ 162914 h 232795"/>
                    <a:gd name="connsiteX7" fmla="*/ 210127 w 229195"/>
                    <a:gd name="connsiteY7" fmla="*/ 135816 h 232795"/>
                    <a:gd name="connsiteX8" fmla="*/ 229196 w 229195"/>
                    <a:gd name="connsiteY8" fmla="*/ 135816 h 232795"/>
                    <a:gd name="connsiteX9" fmla="*/ 229196 w 229195"/>
                    <a:gd name="connsiteY9" fmla="*/ 96893 h 232795"/>
                    <a:gd name="connsiteX10" fmla="*/ 210127 w 229195"/>
                    <a:gd name="connsiteY10" fmla="*/ 96893 h 232795"/>
                    <a:gd name="connsiteX11" fmla="*/ 200222 w 229195"/>
                    <a:gd name="connsiteY11" fmla="*/ 69795 h 232795"/>
                    <a:gd name="connsiteX12" fmla="*/ 214840 w 229195"/>
                    <a:gd name="connsiteY12" fmla="*/ 57534 h 232795"/>
                    <a:gd name="connsiteX13" fmla="*/ 189837 w 229195"/>
                    <a:gd name="connsiteY13" fmla="*/ 27709 h 232795"/>
                    <a:gd name="connsiteX14" fmla="*/ 175175 w 229195"/>
                    <a:gd name="connsiteY14" fmla="*/ 39992 h 232795"/>
                    <a:gd name="connsiteX15" fmla="*/ 150216 w 229195"/>
                    <a:gd name="connsiteY15" fmla="*/ 25549 h 232795"/>
                    <a:gd name="connsiteX16" fmla="*/ 153532 w 229195"/>
                    <a:gd name="connsiteY16" fmla="*/ 6764 h 232795"/>
                    <a:gd name="connsiteX17" fmla="*/ 115198 w 229195"/>
                    <a:gd name="connsiteY17" fmla="*/ 0 h 232795"/>
                    <a:gd name="connsiteX18" fmla="*/ 111882 w 229195"/>
                    <a:gd name="connsiteY18" fmla="*/ 18785 h 232795"/>
                    <a:gd name="connsiteX19" fmla="*/ 83453 w 229195"/>
                    <a:gd name="connsiteY19" fmla="*/ 23803 h 232795"/>
                    <a:gd name="connsiteX20" fmla="*/ 73919 w 229195"/>
                    <a:gd name="connsiteY20" fmla="*/ 7287 h 232795"/>
                    <a:gd name="connsiteX21" fmla="*/ 40232 w 229195"/>
                    <a:gd name="connsiteY21" fmla="*/ 26749 h 232795"/>
                    <a:gd name="connsiteX22" fmla="*/ 49788 w 229195"/>
                    <a:gd name="connsiteY22" fmla="*/ 43308 h 232795"/>
                    <a:gd name="connsiteX23" fmla="*/ 31243 w 229195"/>
                    <a:gd name="connsiteY23" fmla="*/ 65388 h 232795"/>
                    <a:gd name="connsiteX24" fmla="*/ 13287 w 229195"/>
                    <a:gd name="connsiteY24" fmla="*/ 58843 h 232795"/>
                    <a:gd name="connsiteX25" fmla="*/ 0 w 229195"/>
                    <a:gd name="connsiteY25" fmla="*/ 95431 h 232795"/>
                    <a:gd name="connsiteX26" fmla="*/ 17912 w 229195"/>
                    <a:gd name="connsiteY26" fmla="*/ 101955 h 232795"/>
                    <a:gd name="connsiteX27" fmla="*/ 16843 w 229195"/>
                    <a:gd name="connsiteY27" fmla="*/ 116398 h 232795"/>
                    <a:gd name="connsiteX28" fmla="*/ 17912 w 229195"/>
                    <a:gd name="connsiteY28" fmla="*/ 130841 h 232795"/>
                    <a:gd name="connsiteX29" fmla="*/ 0 w 229195"/>
                    <a:gd name="connsiteY29" fmla="*/ 137365 h 232795"/>
                    <a:gd name="connsiteX30" fmla="*/ 13287 w 229195"/>
                    <a:gd name="connsiteY30" fmla="*/ 173953 h 232795"/>
                    <a:gd name="connsiteX31" fmla="*/ 31243 w 229195"/>
                    <a:gd name="connsiteY31" fmla="*/ 167408 h 232795"/>
                    <a:gd name="connsiteX32" fmla="*/ 49788 w 229195"/>
                    <a:gd name="connsiteY32" fmla="*/ 189488 h 232795"/>
                    <a:gd name="connsiteX33" fmla="*/ 40232 w 229195"/>
                    <a:gd name="connsiteY33" fmla="*/ 206047 h 232795"/>
                    <a:gd name="connsiteX34" fmla="*/ 73919 w 229195"/>
                    <a:gd name="connsiteY34" fmla="*/ 225509 h 232795"/>
                    <a:gd name="connsiteX35" fmla="*/ 83453 w 229195"/>
                    <a:gd name="connsiteY35" fmla="*/ 208993 h 232795"/>
                    <a:gd name="connsiteX36" fmla="*/ 111882 w 229195"/>
                    <a:gd name="connsiteY36" fmla="*/ 214011 h 232795"/>
                    <a:gd name="connsiteX37" fmla="*/ 115198 w 229195"/>
                    <a:gd name="connsiteY37" fmla="*/ 232796 h 232795"/>
                    <a:gd name="connsiteX38" fmla="*/ 169808 w 229195"/>
                    <a:gd name="connsiteY38" fmla="*/ 116333 h 232795"/>
                    <a:gd name="connsiteX39" fmla="*/ 114434 w 229195"/>
                    <a:gd name="connsiteY39" fmla="*/ 171706 h 232795"/>
                    <a:gd name="connsiteX40" fmla="*/ 59061 w 229195"/>
                    <a:gd name="connsiteY40" fmla="*/ 116333 h 232795"/>
                    <a:gd name="connsiteX41" fmla="*/ 114434 w 229195"/>
                    <a:gd name="connsiteY41" fmla="*/ 60959 h 232795"/>
                    <a:gd name="connsiteX42" fmla="*/ 169808 w 229195"/>
                    <a:gd name="connsiteY42" fmla="*/ 116333 h 23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9195" h="232795">
                      <a:moveTo>
                        <a:pt x="115198" y="232709"/>
                      </a:moveTo>
                      <a:lnTo>
                        <a:pt x="153532" y="225945"/>
                      </a:lnTo>
                      <a:lnTo>
                        <a:pt x="150216" y="207160"/>
                      </a:lnTo>
                      <a:cubicBezTo>
                        <a:pt x="159270" y="203582"/>
                        <a:pt x="167670" y="198695"/>
                        <a:pt x="175175" y="192717"/>
                      </a:cubicBezTo>
                      <a:lnTo>
                        <a:pt x="189837" y="205000"/>
                      </a:lnTo>
                      <a:lnTo>
                        <a:pt x="214840" y="175175"/>
                      </a:lnTo>
                      <a:lnTo>
                        <a:pt x="200222" y="162914"/>
                      </a:lnTo>
                      <a:cubicBezTo>
                        <a:pt x="204804" y="154536"/>
                        <a:pt x="208164" y="145437"/>
                        <a:pt x="210127" y="135816"/>
                      </a:cubicBezTo>
                      <a:lnTo>
                        <a:pt x="229196" y="135816"/>
                      </a:lnTo>
                      <a:cubicBezTo>
                        <a:pt x="229196" y="135816"/>
                        <a:pt x="229196" y="96893"/>
                        <a:pt x="229196" y="96893"/>
                      </a:cubicBezTo>
                      <a:lnTo>
                        <a:pt x="210127" y="96893"/>
                      </a:lnTo>
                      <a:cubicBezTo>
                        <a:pt x="208164" y="87271"/>
                        <a:pt x="204804" y="78173"/>
                        <a:pt x="200222" y="69795"/>
                      </a:cubicBezTo>
                      <a:lnTo>
                        <a:pt x="214840" y="57534"/>
                      </a:lnTo>
                      <a:lnTo>
                        <a:pt x="189837" y="27709"/>
                      </a:lnTo>
                      <a:lnTo>
                        <a:pt x="175175" y="39992"/>
                      </a:lnTo>
                      <a:cubicBezTo>
                        <a:pt x="167692" y="34014"/>
                        <a:pt x="159270" y="29127"/>
                        <a:pt x="150216" y="25549"/>
                      </a:cubicBezTo>
                      <a:lnTo>
                        <a:pt x="153532" y="6764"/>
                      </a:lnTo>
                      <a:lnTo>
                        <a:pt x="115198" y="0"/>
                      </a:lnTo>
                      <a:lnTo>
                        <a:pt x="111882" y="18785"/>
                      </a:lnTo>
                      <a:cubicBezTo>
                        <a:pt x="101976" y="19047"/>
                        <a:pt x="92420" y="20771"/>
                        <a:pt x="83453" y="23803"/>
                      </a:cubicBezTo>
                      <a:lnTo>
                        <a:pt x="73919" y="7287"/>
                      </a:lnTo>
                      <a:lnTo>
                        <a:pt x="40232" y="26749"/>
                      </a:lnTo>
                      <a:lnTo>
                        <a:pt x="49788" y="43308"/>
                      </a:lnTo>
                      <a:cubicBezTo>
                        <a:pt x="42567" y="49701"/>
                        <a:pt x="36305" y="57141"/>
                        <a:pt x="31243" y="65388"/>
                      </a:cubicBezTo>
                      <a:lnTo>
                        <a:pt x="13287" y="58843"/>
                      </a:lnTo>
                      <a:lnTo>
                        <a:pt x="0" y="95431"/>
                      </a:lnTo>
                      <a:lnTo>
                        <a:pt x="17912" y="101955"/>
                      </a:lnTo>
                      <a:cubicBezTo>
                        <a:pt x="17214" y="106667"/>
                        <a:pt x="16843" y="111489"/>
                        <a:pt x="16843" y="116398"/>
                      </a:cubicBezTo>
                      <a:cubicBezTo>
                        <a:pt x="16843" y="121307"/>
                        <a:pt x="17214" y="126107"/>
                        <a:pt x="17912" y="130841"/>
                      </a:cubicBezTo>
                      <a:lnTo>
                        <a:pt x="0" y="137365"/>
                      </a:lnTo>
                      <a:lnTo>
                        <a:pt x="13287" y="173953"/>
                      </a:lnTo>
                      <a:lnTo>
                        <a:pt x="31243" y="167408"/>
                      </a:lnTo>
                      <a:cubicBezTo>
                        <a:pt x="36305" y="175655"/>
                        <a:pt x="42567" y="183095"/>
                        <a:pt x="49788" y="189488"/>
                      </a:cubicBezTo>
                      <a:lnTo>
                        <a:pt x="40232" y="206047"/>
                      </a:lnTo>
                      <a:lnTo>
                        <a:pt x="73919" y="225509"/>
                      </a:lnTo>
                      <a:lnTo>
                        <a:pt x="83453" y="208993"/>
                      </a:lnTo>
                      <a:cubicBezTo>
                        <a:pt x="92420" y="212025"/>
                        <a:pt x="101955" y="213749"/>
                        <a:pt x="111882" y="214011"/>
                      </a:cubicBezTo>
                      <a:lnTo>
                        <a:pt x="115198" y="232796"/>
                      </a:lnTo>
                      <a:close/>
                      <a:moveTo>
                        <a:pt x="169808" y="116333"/>
                      </a:moveTo>
                      <a:cubicBezTo>
                        <a:pt x="169808" y="146877"/>
                        <a:pt x="144957" y="171706"/>
                        <a:pt x="114434" y="171706"/>
                      </a:cubicBezTo>
                      <a:cubicBezTo>
                        <a:pt x="83911" y="171706"/>
                        <a:pt x="59061" y="146856"/>
                        <a:pt x="59061" y="116333"/>
                      </a:cubicBezTo>
                      <a:cubicBezTo>
                        <a:pt x="59061" y="85788"/>
                        <a:pt x="83911" y="60959"/>
                        <a:pt x="114434" y="60959"/>
                      </a:cubicBezTo>
                      <a:cubicBezTo>
                        <a:pt x="144979" y="60959"/>
                        <a:pt x="169808" y="85809"/>
                        <a:pt x="169808" y="116333"/>
                      </a:cubicBezTo>
                      <a:close/>
                    </a:path>
                  </a:pathLst>
                </a:custGeom>
                <a:solidFill>
                  <a:schemeClr val="accent2"/>
                </a:solidFill>
                <a:ln w="2176"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1532446-D6BD-9840-59FA-1341021D1ABB}"/>
                    </a:ext>
                  </a:extLst>
                </p:cNvPr>
                <p:cNvSpPr/>
                <p:nvPr/>
              </p:nvSpPr>
              <p:spPr>
                <a:xfrm>
                  <a:off x="10990307" y="4972122"/>
                  <a:ext cx="229195" cy="232795"/>
                </a:xfrm>
                <a:custGeom>
                  <a:avLst/>
                  <a:gdLst>
                    <a:gd name="connsiteX0" fmla="*/ 115198 w 229195"/>
                    <a:gd name="connsiteY0" fmla="*/ 232709 h 232795"/>
                    <a:gd name="connsiteX1" fmla="*/ 153532 w 229195"/>
                    <a:gd name="connsiteY1" fmla="*/ 225945 h 232795"/>
                    <a:gd name="connsiteX2" fmla="*/ 150216 w 229195"/>
                    <a:gd name="connsiteY2" fmla="*/ 207160 h 232795"/>
                    <a:gd name="connsiteX3" fmla="*/ 175175 w 229195"/>
                    <a:gd name="connsiteY3" fmla="*/ 192717 h 232795"/>
                    <a:gd name="connsiteX4" fmla="*/ 189837 w 229195"/>
                    <a:gd name="connsiteY4" fmla="*/ 205000 h 232795"/>
                    <a:gd name="connsiteX5" fmla="*/ 214840 w 229195"/>
                    <a:gd name="connsiteY5" fmla="*/ 175175 h 232795"/>
                    <a:gd name="connsiteX6" fmla="*/ 200222 w 229195"/>
                    <a:gd name="connsiteY6" fmla="*/ 162913 h 232795"/>
                    <a:gd name="connsiteX7" fmla="*/ 210127 w 229195"/>
                    <a:gd name="connsiteY7" fmla="*/ 135816 h 232795"/>
                    <a:gd name="connsiteX8" fmla="*/ 229196 w 229195"/>
                    <a:gd name="connsiteY8" fmla="*/ 135816 h 232795"/>
                    <a:gd name="connsiteX9" fmla="*/ 229196 w 229195"/>
                    <a:gd name="connsiteY9" fmla="*/ 96893 h 232795"/>
                    <a:gd name="connsiteX10" fmla="*/ 210127 w 229195"/>
                    <a:gd name="connsiteY10" fmla="*/ 96893 h 232795"/>
                    <a:gd name="connsiteX11" fmla="*/ 200222 w 229195"/>
                    <a:gd name="connsiteY11" fmla="*/ 69795 h 232795"/>
                    <a:gd name="connsiteX12" fmla="*/ 214840 w 229195"/>
                    <a:gd name="connsiteY12" fmla="*/ 57534 h 232795"/>
                    <a:gd name="connsiteX13" fmla="*/ 189837 w 229195"/>
                    <a:gd name="connsiteY13" fmla="*/ 27709 h 232795"/>
                    <a:gd name="connsiteX14" fmla="*/ 175175 w 229195"/>
                    <a:gd name="connsiteY14" fmla="*/ 39992 h 232795"/>
                    <a:gd name="connsiteX15" fmla="*/ 150216 w 229195"/>
                    <a:gd name="connsiteY15" fmla="*/ 25549 h 232795"/>
                    <a:gd name="connsiteX16" fmla="*/ 153532 w 229195"/>
                    <a:gd name="connsiteY16" fmla="*/ 6763 h 232795"/>
                    <a:gd name="connsiteX17" fmla="*/ 115198 w 229195"/>
                    <a:gd name="connsiteY17" fmla="*/ 0 h 232795"/>
                    <a:gd name="connsiteX18" fmla="*/ 111882 w 229195"/>
                    <a:gd name="connsiteY18" fmla="*/ 18785 h 232795"/>
                    <a:gd name="connsiteX19" fmla="*/ 83453 w 229195"/>
                    <a:gd name="connsiteY19" fmla="*/ 23803 h 232795"/>
                    <a:gd name="connsiteX20" fmla="*/ 73919 w 229195"/>
                    <a:gd name="connsiteY20" fmla="*/ 7287 h 232795"/>
                    <a:gd name="connsiteX21" fmla="*/ 40232 w 229195"/>
                    <a:gd name="connsiteY21" fmla="*/ 26749 h 232795"/>
                    <a:gd name="connsiteX22" fmla="*/ 49788 w 229195"/>
                    <a:gd name="connsiteY22" fmla="*/ 43308 h 232795"/>
                    <a:gd name="connsiteX23" fmla="*/ 31243 w 229195"/>
                    <a:gd name="connsiteY23" fmla="*/ 65388 h 232795"/>
                    <a:gd name="connsiteX24" fmla="*/ 13287 w 229195"/>
                    <a:gd name="connsiteY24" fmla="*/ 58843 h 232795"/>
                    <a:gd name="connsiteX25" fmla="*/ 0 w 229195"/>
                    <a:gd name="connsiteY25" fmla="*/ 95431 h 232795"/>
                    <a:gd name="connsiteX26" fmla="*/ 17912 w 229195"/>
                    <a:gd name="connsiteY26" fmla="*/ 101955 h 232795"/>
                    <a:gd name="connsiteX27" fmla="*/ 16843 w 229195"/>
                    <a:gd name="connsiteY27" fmla="*/ 116398 h 232795"/>
                    <a:gd name="connsiteX28" fmla="*/ 17912 w 229195"/>
                    <a:gd name="connsiteY28" fmla="*/ 130841 h 232795"/>
                    <a:gd name="connsiteX29" fmla="*/ 0 w 229195"/>
                    <a:gd name="connsiteY29" fmla="*/ 137365 h 232795"/>
                    <a:gd name="connsiteX30" fmla="*/ 13287 w 229195"/>
                    <a:gd name="connsiteY30" fmla="*/ 173953 h 232795"/>
                    <a:gd name="connsiteX31" fmla="*/ 31243 w 229195"/>
                    <a:gd name="connsiteY31" fmla="*/ 167408 h 232795"/>
                    <a:gd name="connsiteX32" fmla="*/ 49788 w 229195"/>
                    <a:gd name="connsiteY32" fmla="*/ 189488 h 232795"/>
                    <a:gd name="connsiteX33" fmla="*/ 40232 w 229195"/>
                    <a:gd name="connsiteY33" fmla="*/ 206047 h 232795"/>
                    <a:gd name="connsiteX34" fmla="*/ 73919 w 229195"/>
                    <a:gd name="connsiteY34" fmla="*/ 225509 h 232795"/>
                    <a:gd name="connsiteX35" fmla="*/ 83453 w 229195"/>
                    <a:gd name="connsiteY35" fmla="*/ 208993 h 232795"/>
                    <a:gd name="connsiteX36" fmla="*/ 111882 w 229195"/>
                    <a:gd name="connsiteY36" fmla="*/ 214011 h 232795"/>
                    <a:gd name="connsiteX37" fmla="*/ 115198 w 229195"/>
                    <a:gd name="connsiteY37" fmla="*/ 232796 h 232795"/>
                    <a:gd name="connsiteX38" fmla="*/ 169808 w 229195"/>
                    <a:gd name="connsiteY38" fmla="*/ 116332 h 232795"/>
                    <a:gd name="connsiteX39" fmla="*/ 114434 w 229195"/>
                    <a:gd name="connsiteY39" fmla="*/ 171706 h 232795"/>
                    <a:gd name="connsiteX40" fmla="*/ 59061 w 229195"/>
                    <a:gd name="connsiteY40" fmla="*/ 116332 h 232795"/>
                    <a:gd name="connsiteX41" fmla="*/ 114434 w 229195"/>
                    <a:gd name="connsiteY41" fmla="*/ 60959 h 232795"/>
                    <a:gd name="connsiteX42" fmla="*/ 169808 w 229195"/>
                    <a:gd name="connsiteY42" fmla="*/ 116332 h 23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9195" h="232795">
                      <a:moveTo>
                        <a:pt x="115198" y="232709"/>
                      </a:moveTo>
                      <a:lnTo>
                        <a:pt x="153532" y="225945"/>
                      </a:lnTo>
                      <a:lnTo>
                        <a:pt x="150216" y="207160"/>
                      </a:lnTo>
                      <a:cubicBezTo>
                        <a:pt x="159270" y="203582"/>
                        <a:pt x="167670" y="198695"/>
                        <a:pt x="175175" y="192717"/>
                      </a:cubicBezTo>
                      <a:lnTo>
                        <a:pt x="189837" y="205000"/>
                      </a:lnTo>
                      <a:lnTo>
                        <a:pt x="214840" y="175175"/>
                      </a:lnTo>
                      <a:lnTo>
                        <a:pt x="200222" y="162913"/>
                      </a:lnTo>
                      <a:cubicBezTo>
                        <a:pt x="204804" y="154535"/>
                        <a:pt x="208164" y="145437"/>
                        <a:pt x="210127" y="135816"/>
                      </a:cubicBezTo>
                      <a:lnTo>
                        <a:pt x="229196" y="135816"/>
                      </a:lnTo>
                      <a:cubicBezTo>
                        <a:pt x="229196" y="135816"/>
                        <a:pt x="229196" y="96893"/>
                        <a:pt x="229196" y="96893"/>
                      </a:cubicBezTo>
                      <a:lnTo>
                        <a:pt x="210127" y="96893"/>
                      </a:lnTo>
                      <a:cubicBezTo>
                        <a:pt x="208164" y="87271"/>
                        <a:pt x="204804" y="78173"/>
                        <a:pt x="200222" y="69795"/>
                      </a:cubicBezTo>
                      <a:lnTo>
                        <a:pt x="214840" y="57534"/>
                      </a:lnTo>
                      <a:lnTo>
                        <a:pt x="189837" y="27709"/>
                      </a:lnTo>
                      <a:lnTo>
                        <a:pt x="175175" y="39992"/>
                      </a:lnTo>
                      <a:cubicBezTo>
                        <a:pt x="167692" y="34014"/>
                        <a:pt x="159270" y="29127"/>
                        <a:pt x="150216" y="25549"/>
                      </a:cubicBezTo>
                      <a:lnTo>
                        <a:pt x="153532" y="6763"/>
                      </a:lnTo>
                      <a:lnTo>
                        <a:pt x="115198" y="0"/>
                      </a:lnTo>
                      <a:lnTo>
                        <a:pt x="111882" y="18785"/>
                      </a:lnTo>
                      <a:cubicBezTo>
                        <a:pt x="101976" y="19047"/>
                        <a:pt x="92420" y="20771"/>
                        <a:pt x="83453" y="23803"/>
                      </a:cubicBezTo>
                      <a:lnTo>
                        <a:pt x="73919" y="7287"/>
                      </a:lnTo>
                      <a:lnTo>
                        <a:pt x="40232" y="26749"/>
                      </a:lnTo>
                      <a:lnTo>
                        <a:pt x="49788" y="43308"/>
                      </a:lnTo>
                      <a:cubicBezTo>
                        <a:pt x="42567" y="49701"/>
                        <a:pt x="36305" y="57141"/>
                        <a:pt x="31243" y="65388"/>
                      </a:cubicBezTo>
                      <a:lnTo>
                        <a:pt x="13287" y="58843"/>
                      </a:lnTo>
                      <a:lnTo>
                        <a:pt x="0" y="95431"/>
                      </a:lnTo>
                      <a:lnTo>
                        <a:pt x="17912" y="101955"/>
                      </a:lnTo>
                      <a:cubicBezTo>
                        <a:pt x="17214" y="106667"/>
                        <a:pt x="16843" y="111489"/>
                        <a:pt x="16843" y="116398"/>
                      </a:cubicBezTo>
                      <a:cubicBezTo>
                        <a:pt x="16843" y="121307"/>
                        <a:pt x="17214" y="126107"/>
                        <a:pt x="17912" y="130841"/>
                      </a:cubicBezTo>
                      <a:lnTo>
                        <a:pt x="0" y="137365"/>
                      </a:lnTo>
                      <a:lnTo>
                        <a:pt x="13287" y="173953"/>
                      </a:lnTo>
                      <a:lnTo>
                        <a:pt x="31243" y="167408"/>
                      </a:lnTo>
                      <a:cubicBezTo>
                        <a:pt x="36305" y="175655"/>
                        <a:pt x="42567" y="183095"/>
                        <a:pt x="49788" y="189488"/>
                      </a:cubicBezTo>
                      <a:lnTo>
                        <a:pt x="40232" y="206047"/>
                      </a:lnTo>
                      <a:lnTo>
                        <a:pt x="73919" y="225509"/>
                      </a:lnTo>
                      <a:lnTo>
                        <a:pt x="83453" y="208993"/>
                      </a:lnTo>
                      <a:cubicBezTo>
                        <a:pt x="92420" y="212025"/>
                        <a:pt x="101955" y="213749"/>
                        <a:pt x="111882" y="214011"/>
                      </a:cubicBezTo>
                      <a:lnTo>
                        <a:pt x="115198" y="232796"/>
                      </a:lnTo>
                      <a:close/>
                      <a:moveTo>
                        <a:pt x="169808" y="116332"/>
                      </a:moveTo>
                      <a:cubicBezTo>
                        <a:pt x="169808" y="146877"/>
                        <a:pt x="144957" y="171706"/>
                        <a:pt x="114434" y="171706"/>
                      </a:cubicBezTo>
                      <a:cubicBezTo>
                        <a:pt x="83911" y="171706"/>
                        <a:pt x="59061" y="146856"/>
                        <a:pt x="59061" y="116332"/>
                      </a:cubicBezTo>
                      <a:cubicBezTo>
                        <a:pt x="59061" y="85788"/>
                        <a:pt x="83911" y="60959"/>
                        <a:pt x="114434" y="60959"/>
                      </a:cubicBezTo>
                      <a:cubicBezTo>
                        <a:pt x="144979" y="60959"/>
                        <a:pt x="169808" y="85809"/>
                        <a:pt x="169808" y="116332"/>
                      </a:cubicBezTo>
                      <a:close/>
                    </a:path>
                  </a:pathLst>
                </a:custGeom>
                <a:solidFill>
                  <a:schemeClr val="accent2"/>
                </a:solidFill>
                <a:ln w="2176"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00166E36-0335-1627-C893-C46E458215A8}"/>
                    </a:ext>
                  </a:extLst>
                </p:cNvPr>
                <p:cNvSpPr/>
                <p:nvPr/>
              </p:nvSpPr>
              <p:spPr>
                <a:xfrm>
                  <a:off x="10480993" y="4651989"/>
                  <a:ext cx="229217" cy="232730"/>
                </a:xfrm>
                <a:custGeom>
                  <a:avLst/>
                  <a:gdLst>
                    <a:gd name="connsiteX0" fmla="*/ 115220 w 229217"/>
                    <a:gd name="connsiteY0" fmla="*/ 232709 h 232730"/>
                    <a:gd name="connsiteX1" fmla="*/ 153554 w 229217"/>
                    <a:gd name="connsiteY1" fmla="*/ 225945 h 232730"/>
                    <a:gd name="connsiteX2" fmla="*/ 150237 w 229217"/>
                    <a:gd name="connsiteY2" fmla="*/ 207160 h 232730"/>
                    <a:gd name="connsiteX3" fmla="*/ 175197 w 229217"/>
                    <a:gd name="connsiteY3" fmla="*/ 192717 h 232730"/>
                    <a:gd name="connsiteX4" fmla="*/ 189858 w 229217"/>
                    <a:gd name="connsiteY4" fmla="*/ 205000 h 232730"/>
                    <a:gd name="connsiteX5" fmla="*/ 214862 w 229217"/>
                    <a:gd name="connsiteY5" fmla="*/ 175175 h 232730"/>
                    <a:gd name="connsiteX6" fmla="*/ 200244 w 229217"/>
                    <a:gd name="connsiteY6" fmla="*/ 162914 h 232730"/>
                    <a:gd name="connsiteX7" fmla="*/ 210149 w 229217"/>
                    <a:gd name="connsiteY7" fmla="*/ 135816 h 232730"/>
                    <a:gd name="connsiteX8" fmla="*/ 229218 w 229217"/>
                    <a:gd name="connsiteY8" fmla="*/ 135816 h 232730"/>
                    <a:gd name="connsiteX9" fmla="*/ 229218 w 229217"/>
                    <a:gd name="connsiteY9" fmla="*/ 96893 h 232730"/>
                    <a:gd name="connsiteX10" fmla="*/ 210149 w 229217"/>
                    <a:gd name="connsiteY10" fmla="*/ 96893 h 232730"/>
                    <a:gd name="connsiteX11" fmla="*/ 200244 w 229217"/>
                    <a:gd name="connsiteY11" fmla="*/ 69795 h 232730"/>
                    <a:gd name="connsiteX12" fmla="*/ 214862 w 229217"/>
                    <a:gd name="connsiteY12" fmla="*/ 57534 h 232730"/>
                    <a:gd name="connsiteX13" fmla="*/ 189858 w 229217"/>
                    <a:gd name="connsiteY13" fmla="*/ 27709 h 232730"/>
                    <a:gd name="connsiteX14" fmla="*/ 175197 w 229217"/>
                    <a:gd name="connsiteY14" fmla="*/ 39992 h 232730"/>
                    <a:gd name="connsiteX15" fmla="*/ 150237 w 229217"/>
                    <a:gd name="connsiteY15" fmla="*/ 25549 h 232730"/>
                    <a:gd name="connsiteX16" fmla="*/ 153554 w 229217"/>
                    <a:gd name="connsiteY16" fmla="*/ 6764 h 232730"/>
                    <a:gd name="connsiteX17" fmla="*/ 115220 w 229217"/>
                    <a:gd name="connsiteY17" fmla="*/ 0 h 232730"/>
                    <a:gd name="connsiteX18" fmla="*/ 111903 w 229217"/>
                    <a:gd name="connsiteY18" fmla="*/ 18785 h 232730"/>
                    <a:gd name="connsiteX19" fmla="*/ 83475 w 229217"/>
                    <a:gd name="connsiteY19" fmla="*/ 23803 h 232730"/>
                    <a:gd name="connsiteX20" fmla="*/ 73941 w 229217"/>
                    <a:gd name="connsiteY20" fmla="*/ 7287 h 232730"/>
                    <a:gd name="connsiteX21" fmla="*/ 40254 w 229217"/>
                    <a:gd name="connsiteY21" fmla="*/ 26749 h 232730"/>
                    <a:gd name="connsiteX22" fmla="*/ 49810 w 229217"/>
                    <a:gd name="connsiteY22" fmla="*/ 43308 h 232730"/>
                    <a:gd name="connsiteX23" fmla="*/ 31265 w 229217"/>
                    <a:gd name="connsiteY23" fmla="*/ 65388 h 232730"/>
                    <a:gd name="connsiteX24" fmla="*/ 13309 w 229217"/>
                    <a:gd name="connsiteY24" fmla="*/ 58843 h 232730"/>
                    <a:gd name="connsiteX25" fmla="*/ 22 w 229217"/>
                    <a:gd name="connsiteY25" fmla="*/ 95431 h 232730"/>
                    <a:gd name="connsiteX26" fmla="*/ 17934 w 229217"/>
                    <a:gd name="connsiteY26" fmla="*/ 101955 h 232730"/>
                    <a:gd name="connsiteX27" fmla="*/ 16865 w 229217"/>
                    <a:gd name="connsiteY27" fmla="*/ 116398 h 232730"/>
                    <a:gd name="connsiteX28" fmla="*/ 17934 w 229217"/>
                    <a:gd name="connsiteY28" fmla="*/ 130841 h 232730"/>
                    <a:gd name="connsiteX29" fmla="*/ 0 w 229217"/>
                    <a:gd name="connsiteY29" fmla="*/ 137299 h 232730"/>
                    <a:gd name="connsiteX30" fmla="*/ 13287 w 229217"/>
                    <a:gd name="connsiteY30" fmla="*/ 173888 h 232730"/>
                    <a:gd name="connsiteX31" fmla="*/ 31243 w 229217"/>
                    <a:gd name="connsiteY31" fmla="*/ 167343 h 232730"/>
                    <a:gd name="connsiteX32" fmla="*/ 49788 w 229217"/>
                    <a:gd name="connsiteY32" fmla="*/ 189422 h 232730"/>
                    <a:gd name="connsiteX33" fmla="*/ 40232 w 229217"/>
                    <a:gd name="connsiteY33" fmla="*/ 205982 h 232730"/>
                    <a:gd name="connsiteX34" fmla="*/ 73919 w 229217"/>
                    <a:gd name="connsiteY34" fmla="*/ 225443 h 232730"/>
                    <a:gd name="connsiteX35" fmla="*/ 83453 w 229217"/>
                    <a:gd name="connsiteY35" fmla="*/ 208927 h 232730"/>
                    <a:gd name="connsiteX36" fmla="*/ 111882 w 229217"/>
                    <a:gd name="connsiteY36" fmla="*/ 213945 h 232730"/>
                    <a:gd name="connsiteX37" fmla="*/ 115198 w 229217"/>
                    <a:gd name="connsiteY37" fmla="*/ 232730 h 232730"/>
                    <a:gd name="connsiteX38" fmla="*/ 169830 w 229217"/>
                    <a:gd name="connsiteY38" fmla="*/ 116333 h 232730"/>
                    <a:gd name="connsiteX39" fmla="*/ 114456 w 229217"/>
                    <a:gd name="connsiteY39" fmla="*/ 171706 h 232730"/>
                    <a:gd name="connsiteX40" fmla="*/ 59083 w 229217"/>
                    <a:gd name="connsiteY40" fmla="*/ 116333 h 232730"/>
                    <a:gd name="connsiteX41" fmla="*/ 114456 w 229217"/>
                    <a:gd name="connsiteY41" fmla="*/ 60959 h 232730"/>
                    <a:gd name="connsiteX42" fmla="*/ 169830 w 229217"/>
                    <a:gd name="connsiteY42" fmla="*/ 116333 h 232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9217" h="232730">
                      <a:moveTo>
                        <a:pt x="115220" y="232709"/>
                      </a:moveTo>
                      <a:lnTo>
                        <a:pt x="153554" y="225945"/>
                      </a:lnTo>
                      <a:lnTo>
                        <a:pt x="150237" y="207160"/>
                      </a:lnTo>
                      <a:cubicBezTo>
                        <a:pt x="159292" y="203582"/>
                        <a:pt x="167692" y="198695"/>
                        <a:pt x="175197" y="192717"/>
                      </a:cubicBezTo>
                      <a:lnTo>
                        <a:pt x="189858" y="205000"/>
                      </a:lnTo>
                      <a:lnTo>
                        <a:pt x="214862" y="175175"/>
                      </a:lnTo>
                      <a:lnTo>
                        <a:pt x="200244" y="162914"/>
                      </a:lnTo>
                      <a:cubicBezTo>
                        <a:pt x="204825" y="154535"/>
                        <a:pt x="208185" y="145437"/>
                        <a:pt x="210149" y="135816"/>
                      </a:cubicBezTo>
                      <a:lnTo>
                        <a:pt x="229218" y="135816"/>
                      </a:lnTo>
                      <a:cubicBezTo>
                        <a:pt x="229218" y="135816"/>
                        <a:pt x="229218" y="96893"/>
                        <a:pt x="229218" y="96893"/>
                      </a:cubicBezTo>
                      <a:lnTo>
                        <a:pt x="210149" y="96893"/>
                      </a:lnTo>
                      <a:cubicBezTo>
                        <a:pt x="208185" y="87271"/>
                        <a:pt x="204825" y="78173"/>
                        <a:pt x="200244" y="69795"/>
                      </a:cubicBezTo>
                      <a:lnTo>
                        <a:pt x="214862" y="57534"/>
                      </a:lnTo>
                      <a:lnTo>
                        <a:pt x="189858" y="27709"/>
                      </a:lnTo>
                      <a:lnTo>
                        <a:pt x="175197" y="39992"/>
                      </a:lnTo>
                      <a:cubicBezTo>
                        <a:pt x="167713" y="34014"/>
                        <a:pt x="159292" y="29127"/>
                        <a:pt x="150237" y="25549"/>
                      </a:cubicBezTo>
                      <a:lnTo>
                        <a:pt x="153554" y="6764"/>
                      </a:lnTo>
                      <a:lnTo>
                        <a:pt x="115220" y="0"/>
                      </a:lnTo>
                      <a:lnTo>
                        <a:pt x="111903" y="18785"/>
                      </a:lnTo>
                      <a:cubicBezTo>
                        <a:pt x="101998" y="19047"/>
                        <a:pt x="92442" y="20771"/>
                        <a:pt x="83475" y="23803"/>
                      </a:cubicBezTo>
                      <a:lnTo>
                        <a:pt x="73941" y="7287"/>
                      </a:lnTo>
                      <a:lnTo>
                        <a:pt x="40254" y="26749"/>
                      </a:lnTo>
                      <a:lnTo>
                        <a:pt x="49810" y="43308"/>
                      </a:lnTo>
                      <a:cubicBezTo>
                        <a:pt x="42588" y="49701"/>
                        <a:pt x="36327" y="57141"/>
                        <a:pt x="31265" y="65388"/>
                      </a:cubicBezTo>
                      <a:lnTo>
                        <a:pt x="13309" y="58843"/>
                      </a:lnTo>
                      <a:lnTo>
                        <a:pt x="22" y="95431"/>
                      </a:lnTo>
                      <a:lnTo>
                        <a:pt x="17934" y="101955"/>
                      </a:lnTo>
                      <a:cubicBezTo>
                        <a:pt x="17236" y="106667"/>
                        <a:pt x="16865" y="111489"/>
                        <a:pt x="16865" y="116398"/>
                      </a:cubicBezTo>
                      <a:cubicBezTo>
                        <a:pt x="16865" y="121307"/>
                        <a:pt x="17236" y="126107"/>
                        <a:pt x="17934" y="130841"/>
                      </a:cubicBezTo>
                      <a:lnTo>
                        <a:pt x="0" y="137299"/>
                      </a:lnTo>
                      <a:lnTo>
                        <a:pt x="13287" y="173888"/>
                      </a:lnTo>
                      <a:lnTo>
                        <a:pt x="31243" y="167343"/>
                      </a:lnTo>
                      <a:cubicBezTo>
                        <a:pt x="36305" y="175590"/>
                        <a:pt x="42567" y="183030"/>
                        <a:pt x="49788" y="189422"/>
                      </a:cubicBezTo>
                      <a:lnTo>
                        <a:pt x="40232" y="205982"/>
                      </a:lnTo>
                      <a:lnTo>
                        <a:pt x="73919" y="225443"/>
                      </a:lnTo>
                      <a:lnTo>
                        <a:pt x="83453" y="208927"/>
                      </a:lnTo>
                      <a:cubicBezTo>
                        <a:pt x="92420" y="211960"/>
                        <a:pt x="101955" y="213684"/>
                        <a:pt x="111882" y="213945"/>
                      </a:cubicBezTo>
                      <a:lnTo>
                        <a:pt x="115198" y="232730"/>
                      </a:lnTo>
                      <a:close/>
                      <a:moveTo>
                        <a:pt x="169830" y="116333"/>
                      </a:moveTo>
                      <a:cubicBezTo>
                        <a:pt x="169830" y="146877"/>
                        <a:pt x="144979" y="171706"/>
                        <a:pt x="114456" y="171706"/>
                      </a:cubicBezTo>
                      <a:cubicBezTo>
                        <a:pt x="83933" y="171706"/>
                        <a:pt x="59083" y="146856"/>
                        <a:pt x="59083" y="116333"/>
                      </a:cubicBezTo>
                      <a:cubicBezTo>
                        <a:pt x="59083" y="85788"/>
                        <a:pt x="83933" y="60959"/>
                        <a:pt x="114456" y="60959"/>
                      </a:cubicBezTo>
                      <a:cubicBezTo>
                        <a:pt x="145001" y="60959"/>
                        <a:pt x="169830" y="85809"/>
                        <a:pt x="169830" y="116333"/>
                      </a:cubicBezTo>
                      <a:close/>
                    </a:path>
                  </a:pathLst>
                </a:custGeom>
                <a:solidFill>
                  <a:schemeClr val="accent2"/>
                </a:solidFill>
                <a:ln w="2176"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1908C857-B934-66DC-07DC-6691E7448B26}"/>
                    </a:ext>
                  </a:extLst>
                </p:cNvPr>
                <p:cNvSpPr/>
                <p:nvPr/>
              </p:nvSpPr>
              <p:spPr>
                <a:xfrm>
                  <a:off x="10748370" y="4425237"/>
                  <a:ext cx="517779" cy="452173"/>
                </a:xfrm>
                <a:custGeom>
                  <a:avLst/>
                  <a:gdLst>
                    <a:gd name="connsiteX0" fmla="*/ 476457 w 517779"/>
                    <a:gd name="connsiteY0" fmla="*/ 203953 h 452173"/>
                    <a:gd name="connsiteX1" fmla="*/ 475213 w 517779"/>
                    <a:gd name="connsiteY1" fmla="*/ 180455 h 452173"/>
                    <a:gd name="connsiteX2" fmla="*/ 517780 w 517779"/>
                    <a:gd name="connsiteY2" fmla="*/ 166688 h 452173"/>
                    <a:gd name="connsiteX3" fmla="*/ 487802 w 517779"/>
                    <a:gd name="connsiteY3" fmla="*/ 73897 h 452173"/>
                    <a:gd name="connsiteX4" fmla="*/ 443512 w 517779"/>
                    <a:gd name="connsiteY4" fmla="*/ 88209 h 452173"/>
                    <a:gd name="connsiteX5" fmla="*/ 339310 w 517779"/>
                    <a:gd name="connsiteY5" fmla="*/ 0 h 452173"/>
                    <a:gd name="connsiteX6" fmla="*/ 339310 w 517779"/>
                    <a:gd name="connsiteY6" fmla="*/ 117642 h 452173"/>
                    <a:gd name="connsiteX7" fmla="*/ 376095 w 517779"/>
                    <a:gd name="connsiteY7" fmla="*/ 203953 h 452173"/>
                    <a:gd name="connsiteX8" fmla="*/ 256228 w 517779"/>
                    <a:gd name="connsiteY8" fmla="*/ 323820 h 452173"/>
                    <a:gd name="connsiteX9" fmla="*/ 136361 w 517779"/>
                    <a:gd name="connsiteY9" fmla="*/ 203953 h 452173"/>
                    <a:gd name="connsiteX10" fmla="*/ 173146 w 517779"/>
                    <a:gd name="connsiteY10" fmla="*/ 117642 h 452173"/>
                    <a:gd name="connsiteX11" fmla="*/ 173146 w 517779"/>
                    <a:gd name="connsiteY11" fmla="*/ 0 h 452173"/>
                    <a:gd name="connsiteX12" fmla="*/ 68726 w 517779"/>
                    <a:gd name="connsiteY12" fmla="*/ 88558 h 452173"/>
                    <a:gd name="connsiteX13" fmla="*/ 36741 w 517779"/>
                    <a:gd name="connsiteY13" fmla="*/ 75555 h 452173"/>
                    <a:gd name="connsiteX14" fmla="*/ 0 w 517779"/>
                    <a:gd name="connsiteY14" fmla="*/ 165859 h 452173"/>
                    <a:gd name="connsiteX15" fmla="*/ 37178 w 517779"/>
                    <a:gd name="connsiteY15" fmla="*/ 180979 h 452173"/>
                    <a:gd name="connsiteX16" fmla="*/ 35999 w 517779"/>
                    <a:gd name="connsiteY16" fmla="*/ 203953 h 452173"/>
                    <a:gd name="connsiteX17" fmla="*/ 103198 w 517779"/>
                    <a:gd name="connsiteY17" fmla="*/ 362154 h 452173"/>
                    <a:gd name="connsiteX18" fmla="*/ 79460 w 517779"/>
                    <a:gd name="connsiteY18" fmla="*/ 404611 h 452173"/>
                    <a:gd name="connsiteX19" fmla="*/ 164593 w 517779"/>
                    <a:gd name="connsiteY19" fmla="*/ 452174 h 452173"/>
                    <a:gd name="connsiteX20" fmla="*/ 186542 w 517779"/>
                    <a:gd name="connsiteY20" fmla="*/ 412880 h 452173"/>
                    <a:gd name="connsiteX21" fmla="*/ 256228 w 517779"/>
                    <a:gd name="connsiteY21" fmla="*/ 424182 h 452173"/>
                    <a:gd name="connsiteX22" fmla="*/ 386677 w 517779"/>
                    <a:gd name="connsiteY22" fmla="*/ 381266 h 452173"/>
                    <a:gd name="connsiteX23" fmla="*/ 419556 w 517779"/>
                    <a:gd name="connsiteY23" fmla="*/ 409389 h 452173"/>
                    <a:gd name="connsiteX24" fmla="*/ 482937 w 517779"/>
                    <a:gd name="connsiteY24" fmla="*/ 335274 h 452173"/>
                    <a:gd name="connsiteX25" fmla="*/ 450516 w 517779"/>
                    <a:gd name="connsiteY25" fmla="*/ 307544 h 452173"/>
                    <a:gd name="connsiteX26" fmla="*/ 476457 w 517779"/>
                    <a:gd name="connsiteY26" fmla="*/ 203953 h 4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7779" h="452173">
                      <a:moveTo>
                        <a:pt x="476457" y="203953"/>
                      </a:moveTo>
                      <a:cubicBezTo>
                        <a:pt x="476457" y="196011"/>
                        <a:pt x="476042" y="188179"/>
                        <a:pt x="475213" y="180455"/>
                      </a:cubicBezTo>
                      <a:lnTo>
                        <a:pt x="517780" y="166688"/>
                      </a:lnTo>
                      <a:lnTo>
                        <a:pt x="487802" y="73897"/>
                      </a:lnTo>
                      <a:lnTo>
                        <a:pt x="443512" y="88209"/>
                      </a:lnTo>
                      <a:cubicBezTo>
                        <a:pt x="419098" y="48828"/>
                        <a:pt x="382640" y="17694"/>
                        <a:pt x="339310" y="0"/>
                      </a:cubicBezTo>
                      <a:lnTo>
                        <a:pt x="339310" y="117642"/>
                      </a:lnTo>
                      <a:cubicBezTo>
                        <a:pt x="361979" y="139438"/>
                        <a:pt x="376095" y="170070"/>
                        <a:pt x="376095" y="203953"/>
                      </a:cubicBezTo>
                      <a:cubicBezTo>
                        <a:pt x="376095" y="270061"/>
                        <a:pt x="322336" y="323820"/>
                        <a:pt x="256228" y="323820"/>
                      </a:cubicBezTo>
                      <a:cubicBezTo>
                        <a:pt x="190120" y="323820"/>
                        <a:pt x="136361" y="270061"/>
                        <a:pt x="136361" y="203953"/>
                      </a:cubicBezTo>
                      <a:cubicBezTo>
                        <a:pt x="136361" y="170070"/>
                        <a:pt x="150477" y="139438"/>
                        <a:pt x="173146" y="117642"/>
                      </a:cubicBezTo>
                      <a:lnTo>
                        <a:pt x="173146" y="0"/>
                      </a:lnTo>
                      <a:cubicBezTo>
                        <a:pt x="129685" y="17760"/>
                        <a:pt x="93140" y="49025"/>
                        <a:pt x="68726" y="88558"/>
                      </a:cubicBezTo>
                      <a:lnTo>
                        <a:pt x="36741" y="75555"/>
                      </a:lnTo>
                      <a:lnTo>
                        <a:pt x="0" y="165859"/>
                      </a:lnTo>
                      <a:lnTo>
                        <a:pt x="37178" y="180979"/>
                      </a:lnTo>
                      <a:cubicBezTo>
                        <a:pt x="36392" y="188528"/>
                        <a:pt x="35999" y="196207"/>
                        <a:pt x="35999" y="203953"/>
                      </a:cubicBezTo>
                      <a:cubicBezTo>
                        <a:pt x="35999" y="265981"/>
                        <a:pt x="61788" y="322118"/>
                        <a:pt x="103198" y="362154"/>
                      </a:cubicBezTo>
                      <a:lnTo>
                        <a:pt x="79460" y="404611"/>
                      </a:lnTo>
                      <a:lnTo>
                        <a:pt x="164593" y="452174"/>
                      </a:lnTo>
                      <a:lnTo>
                        <a:pt x="186542" y="412880"/>
                      </a:lnTo>
                      <a:cubicBezTo>
                        <a:pt x="208447" y="420211"/>
                        <a:pt x="231880" y="424182"/>
                        <a:pt x="256228" y="424182"/>
                      </a:cubicBezTo>
                      <a:cubicBezTo>
                        <a:pt x="305013" y="424182"/>
                        <a:pt x="350154" y="408233"/>
                        <a:pt x="386677" y="381266"/>
                      </a:cubicBezTo>
                      <a:lnTo>
                        <a:pt x="419556" y="409389"/>
                      </a:lnTo>
                      <a:lnTo>
                        <a:pt x="482937" y="335274"/>
                      </a:lnTo>
                      <a:lnTo>
                        <a:pt x="450516" y="307544"/>
                      </a:lnTo>
                      <a:cubicBezTo>
                        <a:pt x="467075" y="276650"/>
                        <a:pt x="476457" y="241370"/>
                        <a:pt x="476457" y="203953"/>
                      </a:cubicBezTo>
                      <a:close/>
                    </a:path>
                  </a:pathLst>
                </a:custGeom>
                <a:solidFill>
                  <a:schemeClr val="accent1"/>
                </a:solidFill>
                <a:ln w="2176"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A6F0A58-E99F-D0D1-A5A5-6890E85B7ABB}"/>
                    </a:ext>
                  </a:extLst>
                </p:cNvPr>
                <p:cNvSpPr/>
                <p:nvPr/>
              </p:nvSpPr>
              <p:spPr>
                <a:xfrm>
                  <a:off x="10954264" y="4425237"/>
                  <a:ext cx="100689" cy="97503"/>
                </a:xfrm>
                <a:custGeom>
                  <a:avLst/>
                  <a:gdLst>
                    <a:gd name="connsiteX0" fmla="*/ 0 w 100689"/>
                    <a:gd name="connsiteY0" fmla="*/ 0 h 97503"/>
                    <a:gd name="connsiteX1" fmla="*/ 100689 w 100689"/>
                    <a:gd name="connsiteY1" fmla="*/ 0 h 97503"/>
                    <a:gd name="connsiteX2" fmla="*/ 100689 w 100689"/>
                    <a:gd name="connsiteY2" fmla="*/ 97504 h 97503"/>
                    <a:gd name="connsiteX3" fmla="*/ 0 w 100689"/>
                    <a:gd name="connsiteY3" fmla="*/ 97504 h 97503"/>
                  </a:gdLst>
                  <a:ahLst/>
                  <a:cxnLst>
                    <a:cxn ang="0">
                      <a:pos x="connsiteX0" y="connsiteY0"/>
                    </a:cxn>
                    <a:cxn ang="0">
                      <a:pos x="connsiteX1" y="connsiteY1"/>
                    </a:cxn>
                    <a:cxn ang="0">
                      <a:pos x="connsiteX2" y="connsiteY2"/>
                    </a:cxn>
                    <a:cxn ang="0">
                      <a:pos x="connsiteX3" y="connsiteY3"/>
                    </a:cxn>
                  </a:cxnLst>
                  <a:rect l="l" t="t" r="r" b="b"/>
                  <a:pathLst>
                    <a:path w="100689" h="97503">
                      <a:moveTo>
                        <a:pt x="0" y="0"/>
                      </a:moveTo>
                      <a:lnTo>
                        <a:pt x="100689" y="0"/>
                      </a:lnTo>
                      <a:lnTo>
                        <a:pt x="100689" y="97504"/>
                      </a:lnTo>
                      <a:lnTo>
                        <a:pt x="0" y="97504"/>
                      </a:lnTo>
                      <a:close/>
                    </a:path>
                  </a:pathLst>
                </a:custGeom>
                <a:solidFill>
                  <a:schemeClr val="accent2"/>
                </a:solidFill>
                <a:ln w="2176" cap="flat">
                  <a:noFill/>
                  <a:prstDash val="solid"/>
                  <a:miter/>
                </a:ln>
              </p:spPr>
              <p:txBody>
                <a:bodyPr rtlCol="0" anchor="ctr"/>
                <a:lstStyle/>
                <a:p>
                  <a:endParaRPr lang="en-US"/>
                </a:p>
              </p:txBody>
            </p:sp>
          </p:grpSp>
        </p:grpSp>
      </p:grpSp>
      <p:sp>
        <p:nvSpPr>
          <p:cNvPr id="26" name="Rectangle 25">
            <a:extLst>
              <a:ext uri="{FF2B5EF4-FFF2-40B4-BE49-F238E27FC236}">
                <a16:creationId xmlns:a16="http://schemas.microsoft.com/office/drawing/2014/main" id="{BA16C453-1AE4-40CA-9AD8-C2235DBB537A}"/>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0" name="Rectangle 29">
            <a:extLst>
              <a:ext uri="{FF2B5EF4-FFF2-40B4-BE49-F238E27FC236}">
                <a16:creationId xmlns:a16="http://schemas.microsoft.com/office/drawing/2014/main" id="{20534C87-69C7-435F-4E6F-188D3EA0B5B3}"/>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31" name="Straight Connector 30">
            <a:extLst>
              <a:ext uri="{FF2B5EF4-FFF2-40B4-BE49-F238E27FC236}">
                <a16:creationId xmlns:a16="http://schemas.microsoft.com/office/drawing/2014/main" id="{A9A887E4-7F4C-C397-D44F-4DC420E1CE2C}"/>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32" name="Picture 31" descr="A picture containing screenshot, 3d modeling, LEGO&#10;&#10;Description automatically generated">
            <a:extLst>
              <a:ext uri="{FF2B5EF4-FFF2-40B4-BE49-F238E27FC236}">
                <a16:creationId xmlns:a16="http://schemas.microsoft.com/office/drawing/2014/main" id="{B5360193-D385-8827-8280-3FF866ACC137}"/>
              </a:ext>
            </a:extLst>
          </p:cNvPr>
          <p:cNvPicPr>
            <a:picLocks/>
          </p:cNvPicPr>
          <p:nvPr/>
        </p:nvPicPr>
        <p:blipFill>
          <a:blip r:embed="rId10" cstate="hqprint">
            <a:extLst>
              <a:ext uri="{28A0092B-C50C-407E-A947-70E740481C1C}">
                <a14:useLocalDpi xmlns:a14="http://schemas.microsoft.com/office/drawing/2010/main"/>
              </a:ext>
            </a:extLst>
          </a:blip>
          <a:srcRect/>
          <a:stretch>
            <a:fillRect/>
          </a:stretch>
        </p:blipFill>
        <p:spPr>
          <a:xfrm>
            <a:off x="7149236" y="3048000"/>
            <a:ext cx="1593762" cy="1328738"/>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27" name="Rectangle 26">
            <a:extLst>
              <a:ext uri="{FF2B5EF4-FFF2-40B4-BE49-F238E27FC236}">
                <a16:creationId xmlns:a16="http://schemas.microsoft.com/office/drawing/2014/main" id="{9821458D-892A-C5D1-D22C-433FA58417F4}"/>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28" name="Straight Connector 27">
            <a:extLst>
              <a:ext uri="{FF2B5EF4-FFF2-40B4-BE49-F238E27FC236}">
                <a16:creationId xmlns:a16="http://schemas.microsoft.com/office/drawing/2014/main" id="{54A983EC-A25D-202F-A933-08F76E43A083}"/>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29" name="Text Placeholder 49">
            <a:extLst>
              <a:ext uri="{FF2B5EF4-FFF2-40B4-BE49-F238E27FC236}">
                <a16:creationId xmlns:a16="http://schemas.microsoft.com/office/drawing/2014/main" id="{F57E6214-54A2-528D-CF69-84DDE9D7D1C7}"/>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Artificial Intelligence</a:t>
            </a:r>
          </a:p>
        </p:txBody>
      </p:sp>
      <p:sp>
        <p:nvSpPr>
          <p:cNvPr id="35" name="Text Placeholder 49">
            <a:extLst>
              <a:ext uri="{FF2B5EF4-FFF2-40B4-BE49-F238E27FC236}">
                <a16:creationId xmlns:a16="http://schemas.microsoft.com/office/drawing/2014/main" id="{1C450519-77E9-CDED-5C15-55F9CC42E51F}"/>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17145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rPr>
              <a:t>Primary: </a:t>
            </a:r>
            <a:r>
              <a:rPr lang="en-US" sz="900" b="0" dirty="0">
                <a:solidFill>
                  <a:srgbClr val="525252"/>
                </a:solidFill>
                <a:latin typeface="IntelOne Text" panose="020B0503020203020204" pitchFamily="34" charset="0"/>
                <a:hlinkClick r:id="rId11" action="ppaction://hlinksldjump"/>
              </a:rPr>
              <a:t>Energy Monitoring &amp; Management</a:t>
            </a:r>
            <a:endParaRPr lang="en-US" sz="900" b="0" dirty="0">
              <a:solidFill>
                <a:srgbClr val="525252"/>
              </a:solidFill>
              <a:latin typeface="IntelOne Text" panose="020B0503020203020204" pitchFamily="34" charset="0"/>
            </a:endParaRPr>
          </a:p>
          <a:p>
            <a:pPr marL="17145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&amp; Operations Optimization</a:t>
            </a:r>
          </a:p>
          <a:p>
            <a:pPr marL="17145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Logistics &amp; Tracking</a:t>
            </a:r>
          </a:p>
          <a:p>
            <a:pPr marL="17145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Machine Condition Monitoring</a:t>
            </a:r>
          </a:p>
        </p:txBody>
      </p:sp>
      <p:sp>
        <p:nvSpPr>
          <p:cNvPr id="36" name="Text Placeholder 49" descr="Target Vertical: &#10;Manufacturing&#10;&#10;&#10;">
            <a:extLst>
              <a:ext uri="{FF2B5EF4-FFF2-40B4-BE49-F238E27FC236}">
                <a16:creationId xmlns:a16="http://schemas.microsoft.com/office/drawing/2014/main" id="{2433BAAD-247D-51C4-2E54-43C9880D5413}"/>
              </a:ext>
            </a:extLst>
          </p:cNvPr>
          <p:cNvSpPr txBox="1">
            <a:spLocks/>
          </p:cNvSpPr>
          <p:nvPr/>
        </p:nvSpPr>
        <p:spPr>
          <a:xfrm>
            <a:off x="7144338" y="1686845"/>
            <a:ext cx="2030977" cy="569387"/>
          </a:xfrm>
          <a:prstGeom prst="rect">
            <a:avLst/>
          </a:prstGeom>
        </p:spPr>
        <p:txBody>
          <a:bodyPr wrap="square" lIns="0" tIns="0" rIns="0" bIns="0">
            <a:sp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a:spcBef>
                <a:spcPts val="0"/>
              </a:spcBef>
              <a:defRPr/>
            </a:pPr>
            <a:r>
              <a:rPr lang="en-US" sz="900" b="0" dirty="0">
                <a:solidFill>
                  <a:srgbClr val="525252"/>
                </a:solidFill>
                <a:latin typeface="IntelOne Text" panose="020B0503020203020204" pitchFamily="34" charset="0"/>
                <a:ea typeface="+mn-ea"/>
                <a:cs typeface="+mn-cs"/>
              </a:rPr>
              <a:t>Agriculture; Energy; </a:t>
            </a:r>
            <a:br>
              <a:rPr lang="en-US" sz="900" b="0" dirty="0">
                <a:solidFill>
                  <a:srgbClr val="525252"/>
                </a:solidFill>
                <a:latin typeface="IntelOne Text" panose="020B0503020203020204" pitchFamily="34" charset="0"/>
                <a:ea typeface="+mn-ea"/>
                <a:cs typeface="+mn-cs"/>
              </a:rPr>
            </a:br>
            <a:r>
              <a:rPr lang="en-US" sz="900" b="0" dirty="0">
                <a:solidFill>
                  <a:srgbClr val="525252"/>
                </a:solidFill>
                <a:latin typeface="IntelOne Text" panose="020B0503020203020204" pitchFamily="34" charset="0"/>
                <a:ea typeface="+mn-ea"/>
                <a:cs typeface="+mn-cs"/>
              </a:rPr>
              <a:t>Health &amp; Life Sciences; Hospitality; Retail</a:t>
            </a:r>
          </a:p>
        </p:txBody>
      </p:sp>
      <p:sp>
        <p:nvSpPr>
          <p:cNvPr id="37" name="Text Placeholder 49" descr="Target Vertical: &#10;Manufacturing&#10;&#10;&#10;">
            <a:extLst>
              <a:ext uri="{FF2B5EF4-FFF2-40B4-BE49-F238E27FC236}">
                <a16:creationId xmlns:a16="http://schemas.microsoft.com/office/drawing/2014/main" id="{523A5D05-81C9-A8B5-97EA-3718D2340091}"/>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a:spcBef>
                <a:spcPts val="0"/>
              </a:spcBef>
              <a:defRPr/>
            </a:pPr>
            <a:r>
              <a:rPr lang="en-US" sz="900" b="0" dirty="0">
                <a:solidFill>
                  <a:srgbClr val="525252"/>
                </a:solidFill>
                <a:latin typeface="IntelOne Text" panose="020B0503020203020204" pitchFamily="34" charset="0"/>
                <a:ea typeface="+mn-ea"/>
                <a:cs typeface="+mn-cs"/>
                <a:sym typeface="Helvetica Neue"/>
              </a:rPr>
              <a:t>Canada; United States; Germany; United Kingdom</a:t>
            </a:r>
          </a:p>
        </p:txBody>
      </p:sp>
      <p:pic>
        <p:nvPicPr>
          <p:cNvPr id="40" name="Picture 2" descr="Hark - Enterprise IoT software for Connectivity, Visibility and Intelligence">
            <a:extLst>
              <a:ext uri="{FF2B5EF4-FFF2-40B4-BE49-F238E27FC236}">
                <a16:creationId xmlns:a16="http://schemas.microsoft.com/office/drawing/2014/main" id="{407E5536-CD28-FE67-6B2B-42A8F98107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2138" y="192882"/>
            <a:ext cx="1035050" cy="3348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6CBB8B-AAB8-5A4F-D3C5-E669FA405431}"/>
              </a:ext>
            </a:extLst>
          </p:cNvPr>
          <p:cNvSpPr>
            <a:spLocks/>
          </p:cNvSpPr>
          <p:nvPr/>
        </p:nvSpPr>
        <p:spPr>
          <a:xfrm>
            <a:off x="8742999" y="3048001"/>
            <a:ext cx="2848925" cy="139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a:spcAft>
                <a:spcPts val="200"/>
              </a:spcAft>
              <a:defRPr/>
            </a:pPr>
            <a:r>
              <a:rPr kumimoji="0" lang="en-US" sz="900" b="0" i="0" u="none" strike="noStrike" kern="1200" cap="none" spc="0" normalizeH="0" baseline="0" noProof="0" dirty="0">
                <a:ln>
                  <a:noFill/>
                </a:ln>
                <a:solidFill>
                  <a:schemeClr val="bg2"/>
                </a:solidFill>
                <a:effectLst/>
                <a:uLnTx/>
                <a:uFillTx/>
                <a:latin typeface="IntelOne Text Bold" panose="020B0803020203020204" pitchFamily="34" charset="0"/>
              </a:rPr>
              <a:t>Outcomes</a:t>
            </a:r>
            <a:endParaRPr lang="en-US" sz="1000" dirty="0">
              <a:solidFill>
                <a:schemeClr val="accent1"/>
              </a:solidFill>
              <a:latin typeface="IntelOne Text Bold" panose="020B0803020203020204" pitchFamily="34" charset="0"/>
            </a:endParaRP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lvl="1" indent="-114300">
              <a:spcAft>
                <a:spcPts val="200"/>
              </a:spcAft>
              <a:buFont typeface="Wingdings" panose="05000000000000000000" pitchFamily="2" charset="2"/>
              <a:buChar char="§"/>
              <a:defRPr/>
            </a:pPr>
            <a:r>
              <a:rPr lang="en-US" sz="900" dirty="0">
                <a:solidFill>
                  <a:schemeClr val="bg2"/>
                </a:solidFill>
                <a:latin typeface="IntelOne Text"/>
              </a:rPr>
              <a:t>Increase public perception, brand recognition, unlock new partnerships</a:t>
            </a:r>
          </a:p>
          <a:p>
            <a:pPr marL="171450" lvl="1" indent="-114300">
              <a:spcAft>
                <a:spcPts val="200"/>
              </a:spcAft>
              <a:buFont typeface="Wingdings" panose="05000000000000000000" pitchFamily="2" charset="2"/>
              <a:buChar char="§"/>
              <a:defRPr/>
            </a:pPr>
            <a:r>
              <a:rPr lang="en-US" sz="900" dirty="0">
                <a:solidFill>
                  <a:schemeClr val="bg2"/>
                </a:solidFill>
                <a:latin typeface="IntelOne Text"/>
              </a:rPr>
              <a:t>Acquire government/regulatory/industrial group subsidies, funding</a:t>
            </a:r>
          </a:p>
        </p:txBody>
      </p:sp>
      <p:sp>
        <p:nvSpPr>
          <p:cNvPr id="4" name="Rectangle 3">
            <a:extLst>
              <a:ext uri="{FF2B5EF4-FFF2-40B4-BE49-F238E27FC236}">
                <a16:creationId xmlns:a16="http://schemas.microsoft.com/office/drawing/2014/main" id="{4B51F7B4-1BEA-8E78-71F1-26726080C710}"/>
              </a:ext>
            </a:extLst>
          </p:cNvPr>
          <p:cNvSpPr>
            <a:spLocks/>
          </p:cNvSpPr>
          <p:nvPr/>
        </p:nvSpPr>
        <p:spPr>
          <a:xfrm>
            <a:off x="7144336" y="4446256"/>
            <a:ext cx="4438063" cy="1638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Attract new generational talent, demonstrate thought leadership</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 rare cases) receive rebates from energy grid itself</a:t>
            </a:r>
          </a:p>
          <a:p>
            <a:pPr>
              <a:spcBef>
                <a:spcPts val="200"/>
              </a:spcBef>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downtime, slowdown, instability due to energy availability issues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negative publicity </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losses associated with energy storage, acquisition, transmission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Increase margin by lowering power draw from heavy equipment, facilities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costs associated with overall monitoring/management processes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costs associated with HVAC, building monitoring/</a:t>
            </a:r>
            <a:br>
              <a:rPr lang="en-US" sz="900" dirty="0">
                <a:solidFill>
                  <a:schemeClr val="bg2"/>
                </a:solidFill>
                <a:latin typeface="IntelOne Text"/>
              </a:rPr>
            </a:br>
            <a:r>
              <a:rPr lang="en-US" sz="900" dirty="0">
                <a:solidFill>
                  <a:schemeClr val="bg2"/>
                </a:solidFill>
                <a:latin typeface="IntelOne Text"/>
              </a:rPr>
              <a:t>management/operations</a:t>
            </a:r>
          </a:p>
        </p:txBody>
      </p:sp>
      <p:grpSp>
        <p:nvGrpSpPr>
          <p:cNvPr id="6" name="Group 5">
            <a:extLst>
              <a:ext uri="{FF2B5EF4-FFF2-40B4-BE49-F238E27FC236}">
                <a16:creationId xmlns:a16="http://schemas.microsoft.com/office/drawing/2014/main" id="{1924482B-5317-058A-0D6B-18D2044035D7}"/>
              </a:ext>
            </a:extLst>
          </p:cNvPr>
          <p:cNvGrpSpPr/>
          <p:nvPr/>
        </p:nvGrpSpPr>
        <p:grpSpPr>
          <a:xfrm>
            <a:off x="9057016" y="87630"/>
            <a:ext cx="2525384" cy="384440"/>
            <a:chOff x="9057016" y="87630"/>
            <a:chExt cx="2525384" cy="384440"/>
          </a:xfrm>
        </p:grpSpPr>
        <p:pic>
          <p:nvPicPr>
            <p:cNvPr id="19" name="Picture 18">
              <a:hlinkClick r:id="rId13" action="ppaction://hlinksldjump"/>
              <a:extLst>
                <a:ext uri="{FF2B5EF4-FFF2-40B4-BE49-F238E27FC236}">
                  <a16:creationId xmlns:a16="http://schemas.microsoft.com/office/drawing/2014/main" id="{4C45DA6D-3686-91A1-E452-4E914D55F071}"/>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20" name="Rectangle 19">
              <a:extLst>
                <a:ext uri="{FF2B5EF4-FFF2-40B4-BE49-F238E27FC236}">
                  <a16:creationId xmlns:a16="http://schemas.microsoft.com/office/drawing/2014/main" id="{B068913E-E999-CE4D-1266-D9490809EFC2}"/>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60841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E605C8-34AA-458E-B76B-0D688B8B2D87}"/>
              </a:ext>
            </a:extLst>
          </p:cNvPr>
          <p:cNvSpPr>
            <a:spLocks noGrp="1"/>
          </p:cNvSpPr>
          <p:nvPr>
            <p:ph type="title"/>
          </p:nvPr>
        </p:nvSpPr>
        <p:spPr>
          <a:xfrm>
            <a:off x="592917" y="571500"/>
            <a:ext cx="5833284" cy="498598"/>
          </a:xfrm>
        </p:spPr>
        <p:txBody>
          <a:bodyPr/>
          <a:lstStyle/>
          <a:p>
            <a:r>
              <a:rPr lang="en-IN" dirty="0" err="1"/>
              <a:t>TwinWorX</a:t>
            </a:r>
            <a:r>
              <a:rPr lang="en-IN" dirty="0"/>
              <a:t>® Digital Twins</a:t>
            </a:r>
            <a:endParaRPr lang="en-US" dirty="0"/>
          </a:p>
        </p:txBody>
      </p:sp>
      <p:cxnSp>
        <p:nvCxnSpPr>
          <p:cNvPr id="56" name="Straight Connector 55">
            <a:extLst>
              <a:ext uri="{FF2B5EF4-FFF2-40B4-BE49-F238E27FC236}">
                <a16:creationId xmlns:a16="http://schemas.microsoft.com/office/drawing/2014/main" id="{1B648F4B-9BC6-5CBD-142D-5DFE1288B434}"/>
              </a:ext>
            </a:extLst>
          </p:cNvPr>
          <p:cNvCxnSpPr>
            <a:cxnSpLocks/>
          </p:cNvCxnSpPr>
          <p:nvPr/>
        </p:nvCxnSpPr>
        <p:spPr>
          <a:xfrm>
            <a:off x="592919" y="451381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9" name="Group 8">
            <a:extLst>
              <a:ext uri="{FF2B5EF4-FFF2-40B4-BE49-F238E27FC236}">
                <a16:creationId xmlns:a16="http://schemas.microsoft.com/office/drawing/2014/main" id="{ABA2B6B3-0AD5-5C59-EA9A-E5F2BBA09A17}"/>
              </a:ext>
            </a:extLst>
          </p:cNvPr>
          <p:cNvGrpSpPr/>
          <p:nvPr/>
        </p:nvGrpSpPr>
        <p:grpSpPr>
          <a:xfrm>
            <a:off x="592918" y="4692363"/>
            <a:ext cx="6318424" cy="653047"/>
            <a:chOff x="592918" y="4692363"/>
            <a:chExt cx="6318424" cy="653047"/>
          </a:xfrm>
        </p:grpSpPr>
        <p:sp>
          <p:nvSpPr>
            <p:cNvPr id="58" name="Content Placeholder 47">
              <a:extLst>
                <a:ext uri="{FF2B5EF4-FFF2-40B4-BE49-F238E27FC236}">
                  <a16:creationId xmlns:a16="http://schemas.microsoft.com/office/drawing/2014/main" id="{4D220993-9382-1794-1FB7-D81C2DB27D35}"/>
                </a:ext>
              </a:extLst>
            </p:cNvPr>
            <p:cNvSpPr txBox="1">
              <a:spLocks/>
            </p:cNvSpPr>
            <p:nvPr/>
          </p:nvSpPr>
          <p:spPr>
            <a:xfrm>
              <a:off x="592918" y="4692363"/>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59" name="Content Placeholder 47">
              <a:extLst>
                <a:ext uri="{FF2B5EF4-FFF2-40B4-BE49-F238E27FC236}">
                  <a16:creationId xmlns:a16="http://schemas.microsoft.com/office/drawing/2014/main" id="{674D9648-96A4-2AA1-1279-FC0B828E741E}"/>
                </a:ext>
              </a:extLst>
            </p:cNvPr>
            <p:cNvSpPr txBox="1">
              <a:spLocks/>
            </p:cNvSpPr>
            <p:nvPr/>
          </p:nvSpPr>
          <p:spPr>
            <a:xfrm>
              <a:off x="592918" y="4878616"/>
              <a:ext cx="6318424" cy="466794"/>
            </a:xfrm>
            <a:prstGeom prst="rect">
              <a:avLst/>
            </a:prstGeom>
            <a:ln>
              <a:noFill/>
            </a:ln>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09728" marR="0" lvl="1" indent="-109728" algn="l" defTabSz="914400" rtl="0" eaLnBrk="1" fontAlgn="ctr" latinLnBrk="0" hangingPunct="1">
                <a:lnSpc>
                  <a:spcPct val="100000"/>
                </a:lnSpc>
                <a:spcBef>
                  <a:spcPts val="200"/>
                </a:spcBef>
                <a:spcAft>
                  <a:spcPts val="0"/>
                </a:spcAft>
                <a:buClr>
                  <a:srgbClr val="525252"/>
                </a:buClr>
                <a:buSzTx/>
                <a:buFont typeface="Wingdings" panose="05000000000000000000" pitchFamily="2" charset="2"/>
                <a:buChar char="§"/>
                <a:tabLst/>
                <a:defRPr/>
              </a:pPr>
              <a:r>
                <a:rPr kumimoji="0" lang="en-US" sz="900" b="0" i="0" u="none" strike="noStrike" kern="1200" cap="none" spc="0" normalizeH="0" baseline="0" noProof="0" dirty="0">
                  <a:ln>
                    <a:noFill/>
                  </a:ln>
                  <a:solidFill>
                    <a:srgbClr val="525252"/>
                  </a:solidFill>
                  <a:effectLst/>
                  <a:uLnTx/>
                  <a:uFillTx/>
                  <a:latin typeface="IntelOne Text" panose="020B0503020203020204" pitchFamily="34" charset="0"/>
                  <a:hlinkClick r:id="rId3">
                    <a:extLst>
                      <a:ext uri="{A12FA001-AC4F-418D-AE19-62706E023703}">
                        <ahyp:hlinkClr xmlns:ahyp="http://schemas.microsoft.com/office/drawing/2018/hyperlinkcolor" val="tx"/>
                      </a:ext>
                    </a:extLst>
                  </a:hlinkClick>
                </a:rPr>
                <a:t>Intel Marketplace</a:t>
              </a:r>
              <a:endParaRPr kumimoji="0" lang="en-US" sz="900" b="0" i="0" u="none" strike="noStrike" kern="1200" cap="none" spc="0" normalizeH="0" baseline="0" noProof="0" dirty="0">
                <a:ln>
                  <a:noFill/>
                </a:ln>
                <a:solidFill>
                  <a:srgbClr val="525252"/>
                </a:solidFill>
                <a:effectLst/>
                <a:uLnTx/>
                <a:uFillTx/>
                <a:latin typeface="IntelOne Text" panose="020B0503020203020204" pitchFamily="34" charset="0"/>
              </a:endParaRPr>
            </a:p>
            <a:p>
              <a:pPr marL="109730" marR="0" lvl="1" indent="-109730" algn="l" defTabSz="914423" rtl="0" eaLnBrk="1" fontAlgn="ctr" latinLnBrk="0" hangingPunct="1">
                <a:lnSpc>
                  <a:spcPct val="100000"/>
                </a:lnSpc>
                <a:spcBef>
                  <a:spcPts val="200"/>
                </a:spcBef>
                <a:spcAft>
                  <a:spcPts val="0"/>
                </a:spcAft>
                <a:buClr>
                  <a:srgbClr val="525252"/>
                </a:buClr>
                <a:buSzTx/>
                <a:buFont typeface="Wingdings" panose="05000000000000000000" pitchFamily="2" charset="2"/>
                <a:buChar char="§"/>
                <a:tabLst/>
                <a:defRPr/>
              </a:pPr>
              <a:r>
                <a:rPr kumimoji="0" lang="en-US" sz="900" b="0" i="0" u="none" strike="noStrike" kern="1200" cap="none" spc="0" normalizeH="0" baseline="0" noProof="0" dirty="0">
                  <a:ln>
                    <a:noFill/>
                  </a:ln>
                  <a:solidFill>
                    <a:srgbClr val="525252"/>
                  </a:solidFill>
                  <a:effectLst/>
                  <a:uLnTx/>
                  <a:uFillTx/>
                  <a:latin typeface="IntelOne Text" panose="020B0503020203020204" pitchFamily="34" charset="0"/>
                  <a:hlinkClick r:id="rId4">
                    <a:extLst>
                      <a:ext uri="{A12FA001-AC4F-418D-AE19-62706E023703}">
                        <ahyp:hlinkClr xmlns:ahyp="http://schemas.microsoft.com/office/drawing/2018/hyperlinkcolor" val="tx"/>
                      </a:ext>
                    </a:extLst>
                  </a:hlinkClick>
                </a:rPr>
                <a:t>Azure Marketplace </a:t>
              </a:r>
              <a:r>
                <a:rPr kumimoji="0" lang="en-US" sz="900" b="0" i="0" u="none" strike="noStrike" kern="1200" cap="none" spc="0" normalizeH="0" baseline="0" noProof="0" dirty="0" err="1">
                  <a:ln>
                    <a:noFill/>
                  </a:ln>
                  <a:solidFill>
                    <a:srgbClr val="525252"/>
                  </a:solidFill>
                  <a:effectLst/>
                  <a:uLnTx/>
                  <a:uFillTx/>
                  <a:latin typeface="IntelOne Text" panose="020B0503020203020204" pitchFamily="34" charset="0"/>
                  <a:hlinkClick r:id="rId4">
                    <a:extLst>
                      <a:ext uri="{A12FA001-AC4F-418D-AE19-62706E023703}">
                        <ahyp:hlinkClr xmlns:ahyp="http://schemas.microsoft.com/office/drawing/2018/hyperlinkcolor" val="tx"/>
                      </a:ext>
                    </a:extLst>
                  </a:hlinkClick>
                </a:rPr>
                <a:t>TwinWorX</a:t>
              </a:r>
              <a:r>
                <a:rPr kumimoji="0" lang="en-US" sz="900" b="0" i="0" u="none" strike="noStrike" kern="1200" cap="none" spc="0" normalizeH="0" baseline="0" noProof="0" dirty="0">
                  <a:ln>
                    <a:noFill/>
                  </a:ln>
                  <a:solidFill>
                    <a:srgbClr val="525252"/>
                  </a:solidFill>
                  <a:effectLst/>
                  <a:uLnTx/>
                  <a:uFillTx/>
                  <a:latin typeface="IntelOne Text" panose="020B0503020203020204" pitchFamily="34" charset="0"/>
                  <a:hlinkClick r:id="rId4">
                    <a:extLst>
                      <a:ext uri="{A12FA001-AC4F-418D-AE19-62706E023703}">
                        <ahyp:hlinkClr xmlns:ahyp="http://schemas.microsoft.com/office/drawing/2018/hyperlinkcolor" val="tx"/>
                      </a:ext>
                    </a:extLst>
                  </a:hlinkClick>
                </a:rPr>
                <a:t> Overview</a:t>
              </a:r>
              <a:endParaRPr kumimoji="0" lang="en-US" sz="900" b="0" i="0" u="none" strike="noStrike" kern="1200" cap="none" spc="0" normalizeH="0" baseline="0" noProof="0" dirty="0">
                <a:ln>
                  <a:noFill/>
                </a:ln>
                <a:solidFill>
                  <a:srgbClr val="525252"/>
                </a:solidFill>
                <a:effectLst/>
                <a:uLnTx/>
                <a:uFillTx/>
                <a:latin typeface="IntelOne Text" panose="020B0503020203020204" pitchFamily="34" charset="0"/>
                <a:hlinkClick r:id="rId5">
                  <a:extLst>
                    <a:ext uri="{A12FA001-AC4F-418D-AE19-62706E023703}">
                      <ahyp:hlinkClr xmlns:ahyp="http://schemas.microsoft.com/office/drawing/2018/hyperlinkcolor" val="tx"/>
                    </a:ext>
                  </a:extLst>
                </a:hlinkClick>
              </a:endParaRPr>
            </a:p>
            <a:p>
              <a:pPr marL="109730" marR="0" lvl="1" indent="-109730" algn="l" defTabSz="914423" rtl="0" eaLnBrk="1" fontAlgn="ctr" latinLnBrk="0" hangingPunct="1">
                <a:lnSpc>
                  <a:spcPct val="100000"/>
                </a:lnSpc>
                <a:spcBef>
                  <a:spcPts val="200"/>
                </a:spcBef>
                <a:spcAft>
                  <a:spcPts val="0"/>
                </a:spcAft>
                <a:buClr>
                  <a:srgbClr val="525252"/>
                </a:buClr>
                <a:buSzTx/>
                <a:buFont typeface="Wingdings" panose="05000000000000000000" pitchFamily="2" charset="2"/>
                <a:buChar char="§"/>
                <a:tabLst/>
                <a:defRPr/>
              </a:pPr>
              <a:r>
                <a:rPr kumimoji="0" lang="fr-FR" sz="900" b="0" i="0" u="none" strike="noStrike" kern="1200" cap="none" spc="0" normalizeH="0" baseline="0" noProof="0" dirty="0" err="1">
                  <a:ln>
                    <a:noFill/>
                  </a:ln>
                  <a:solidFill>
                    <a:srgbClr val="525252"/>
                  </a:solidFill>
                  <a:effectLst/>
                  <a:uLnTx/>
                  <a:uFillTx/>
                  <a:latin typeface="IntelOne Text" panose="020B0503020203020204" pitchFamily="34" charset="0"/>
                  <a:hlinkClick r:id="rId5">
                    <a:extLst>
                      <a:ext uri="{A12FA001-AC4F-418D-AE19-62706E023703}">
                        <ahyp:hlinkClr xmlns:ahyp="http://schemas.microsoft.com/office/drawing/2018/hyperlinkcolor" val="tx"/>
                      </a:ext>
                    </a:extLst>
                  </a:hlinkClick>
                </a:rPr>
                <a:t>TwinWorX</a:t>
              </a:r>
              <a:r>
                <a:rPr kumimoji="0" lang="fr-FR" sz="900" b="0" i="0" u="none" strike="noStrike" kern="1200" cap="none" spc="0" normalizeH="0" baseline="0" noProof="0" dirty="0">
                  <a:ln>
                    <a:noFill/>
                  </a:ln>
                  <a:solidFill>
                    <a:srgbClr val="525252"/>
                  </a:solidFill>
                  <a:effectLst/>
                  <a:uLnTx/>
                  <a:uFillTx/>
                  <a:latin typeface="IntelOne Text" panose="020B0503020203020204" pitchFamily="34" charset="0"/>
                  <a:hlinkClick r:id="rId5">
                    <a:extLst>
                      <a:ext uri="{A12FA001-AC4F-418D-AE19-62706E023703}">
                        <ahyp:hlinkClr xmlns:ahyp="http://schemas.microsoft.com/office/drawing/2018/hyperlinkcolor" val="tx"/>
                      </a:ext>
                    </a:extLst>
                  </a:hlinkClick>
                </a:rPr>
                <a:t>® Digital </a:t>
              </a:r>
              <a:r>
                <a:rPr kumimoji="0" lang="fr-FR" sz="900" b="0" i="0" u="none" strike="noStrike" kern="1200" cap="none" spc="0" normalizeH="0" baseline="0" noProof="0" dirty="0" err="1">
                  <a:ln>
                    <a:noFill/>
                  </a:ln>
                  <a:solidFill>
                    <a:srgbClr val="525252"/>
                  </a:solidFill>
                  <a:effectLst/>
                  <a:uLnTx/>
                  <a:uFillTx/>
                  <a:latin typeface="IntelOne Text" panose="020B0503020203020204" pitchFamily="34" charset="0"/>
                  <a:hlinkClick r:id="rId5">
                    <a:extLst>
                      <a:ext uri="{A12FA001-AC4F-418D-AE19-62706E023703}">
                        <ahyp:hlinkClr xmlns:ahyp="http://schemas.microsoft.com/office/drawing/2018/hyperlinkcolor" val="tx"/>
                      </a:ext>
                    </a:extLst>
                  </a:hlinkClick>
                </a:rPr>
                <a:t>Twin</a:t>
              </a:r>
              <a:r>
                <a:rPr kumimoji="0" lang="fr-FR" sz="900" b="0" i="0" u="none" strike="noStrike" kern="1200" cap="none" spc="0" normalizeH="0" baseline="0" noProof="0" dirty="0">
                  <a:ln>
                    <a:noFill/>
                  </a:ln>
                  <a:solidFill>
                    <a:srgbClr val="525252"/>
                  </a:solidFill>
                  <a:effectLst/>
                  <a:uLnTx/>
                  <a:uFillTx/>
                  <a:latin typeface="IntelOne Text" panose="020B0503020203020204" pitchFamily="34" charset="0"/>
                  <a:hlinkClick r:id="rId5">
                    <a:extLst>
                      <a:ext uri="{A12FA001-AC4F-418D-AE19-62706E023703}">
                        <ahyp:hlinkClr xmlns:ahyp="http://schemas.microsoft.com/office/drawing/2018/hyperlinkcolor" val="tx"/>
                      </a:ext>
                    </a:extLst>
                  </a:hlinkClick>
                </a:rPr>
                <a:t> Solutions </a:t>
              </a:r>
              <a:r>
                <a:rPr kumimoji="0" lang="fr-FR" sz="900" b="0" i="0" u="none" strike="noStrike" kern="1200" cap="none" spc="0" normalizeH="0" baseline="0" noProof="0" dirty="0" err="1">
                  <a:ln>
                    <a:noFill/>
                  </a:ln>
                  <a:solidFill>
                    <a:srgbClr val="525252"/>
                  </a:solidFill>
                  <a:effectLst/>
                  <a:uLnTx/>
                  <a:uFillTx/>
                  <a:latin typeface="IntelOne Text" panose="020B0503020203020204" pitchFamily="34" charset="0"/>
                  <a:hlinkClick r:id="rId5">
                    <a:extLst>
                      <a:ext uri="{A12FA001-AC4F-418D-AE19-62706E023703}">
                        <ahyp:hlinkClr xmlns:ahyp="http://schemas.microsoft.com/office/drawing/2018/hyperlinkcolor" val="tx"/>
                      </a:ext>
                    </a:extLst>
                  </a:hlinkClick>
                </a:rPr>
                <a:t>Homepage</a:t>
              </a:r>
              <a:endParaRPr kumimoji="0" lang="fr-FR" sz="900" b="0" i="0" u="none" strike="noStrike" kern="1200" cap="none" spc="0" normalizeH="0" baseline="0" noProof="0" dirty="0">
                <a:ln>
                  <a:noFill/>
                </a:ln>
                <a:solidFill>
                  <a:srgbClr val="525252"/>
                </a:solidFill>
                <a:effectLst/>
                <a:uLnTx/>
                <a:uFillTx/>
                <a:latin typeface="IntelOne Text" panose="020B0503020203020204" pitchFamily="34" charset="0"/>
              </a:endParaRPr>
            </a:p>
          </p:txBody>
        </p:sp>
      </p:grpSp>
      <p:grpSp>
        <p:nvGrpSpPr>
          <p:cNvPr id="60" name="Group 59">
            <a:extLst>
              <a:ext uri="{FF2B5EF4-FFF2-40B4-BE49-F238E27FC236}">
                <a16:creationId xmlns:a16="http://schemas.microsoft.com/office/drawing/2014/main" id="{9FFFFEC3-51C4-732A-11A8-63B916A570BB}"/>
              </a:ext>
            </a:extLst>
          </p:cNvPr>
          <p:cNvGrpSpPr>
            <a:grpSpLocks/>
          </p:cNvGrpSpPr>
          <p:nvPr/>
        </p:nvGrpSpPr>
        <p:grpSpPr>
          <a:xfrm>
            <a:off x="592916" y="3835254"/>
            <a:ext cx="6255393" cy="500013"/>
            <a:chOff x="592915" y="3640327"/>
            <a:chExt cx="6255393" cy="500013"/>
          </a:xfrm>
        </p:grpSpPr>
        <p:sp>
          <p:nvSpPr>
            <p:cNvPr id="61" name="Content Placeholder 47">
              <a:extLst>
                <a:ext uri="{FF2B5EF4-FFF2-40B4-BE49-F238E27FC236}">
                  <a16:creationId xmlns:a16="http://schemas.microsoft.com/office/drawing/2014/main" id="{FC2DDE2D-304A-3176-66E4-A4569CCEE37E}"/>
                </a:ext>
              </a:extLst>
            </p:cNvPr>
            <p:cNvSpPr txBox="1">
              <a:spLocks/>
            </p:cNvSpPr>
            <p:nvPr/>
          </p:nvSpPr>
          <p:spPr>
            <a:xfrm>
              <a:off x="592916" y="3640327"/>
              <a:ext cx="2651760"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62" name="Content Placeholder 47">
              <a:extLst>
                <a:ext uri="{FF2B5EF4-FFF2-40B4-BE49-F238E27FC236}">
                  <a16:creationId xmlns:a16="http://schemas.microsoft.com/office/drawing/2014/main" id="{6A93B5D4-2349-4C02-0FB2-617E08C1363A}"/>
                </a:ext>
              </a:extLst>
            </p:cNvPr>
            <p:cNvSpPr txBox="1">
              <a:spLocks/>
            </p:cNvSpPr>
            <p:nvPr/>
          </p:nvSpPr>
          <p:spPr>
            <a:xfrm>
              <a:off x="592915" y="3837693"/>
              <a:ext cx="6255393" cy="302647"/>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7000" marR="0" lvl="1" indent="-127000" defTabSz="1219169" fontAlgn="ctr" hangingPunct="0">
                <a:lnSpc>
                  <a:spcPct val="100000"/>
                </a:lnSpc>
                <a:spcBef>
                  <a:spcPts val="200"/>
                </a:spcBef>
                <a:buClrTx/>
                <a:buSzTx/>
                <a:tabLst/>
                <a:defRPr/>
              </a:pPr>
              <a:r>
                <a:rPr lang="en-US" sz="900" kern="0" dirty="0">
                  <a:latin typeface="+mn-lt"/>
                </a:rPr>
                <a:t>Intel® Core™ i7 Processor</a:t>
              </a:r>
            </a:p>
            <a:p>
              <a:pPr marL="127000" marR="0" lvl="1" indent="-127000" defTabSz="1219169" fontAlgn="ctr" hangingPunct="0">
                <a:lnSpc>
                  <a:spcPct val="100000"/>
                </a:lnSpc>
                <a:spcBef>
                  <a:spcPts val="200"/>
                </a:spcBef>
                <a:buClrTx/>
                <a:buSzTx/>
                <a:tabLst/>
                <a:defRPr/>
              </a:pPr>
              <a:r>
                <a:rPr lang="en-US" sz="900" kern="0" dirty="0">
                  <a:latin typeface="+mn-lt"/>
                </a:rPr>
                <a:t>Intel® Xeon® SP Platinum </a:t>
              </a:r>
            </a:p>
          </p:txBody>
        </p:sp>
      </p:grpSp>
      <p:grpSp>
        <p:nvGrpSpPr>
          <p:cNvPr id="3" name="Group 2">
            <a:extLst>
              <a:ext uri="{FF2B5EF4-FFF2-40B4-BE49-F238E27FC236}">
                <a16:creationId xmlns:a16="http://schemas.microsoft.com/office/drawing/2014/main" id="{AC17B55D-41F9-357C-25AF-29619425F1F6}"/>
              </a:ext>
            </a:extLst>
          </p:cNvPr>
          <p:cNvGrpSpPr/>
          <p:nvPr/>
        </p:nvGrpSpPr>
        <p:grpSpPr>
          <a:xfrm>
            <a:off x="592917" y="1268730"/>
            <a:ext cx="6255394" cy="600164"/>
            <a:chOff x="592917" y="1621155"/>
            <a:chExt cx="6255394" cy="600164"/>
          </a:xfrm>
        </p:grpSpPr>
        <p:sp>
          <p:nvSpPr>
            <p:cNvPr id="5"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3BDD2A9B-EFA1-E140-A921-0A8C5E1F398B}"/>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The e-Magic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TwinWorX</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Digital Twins solution provides customers with a consolidated platform to visualize assets and an analytics engine to detect issues, raise alerts, and predict operational states to ultimately drive more intelligent decision making, and help ensure operations run smoothly and cost effectively.</a:t>
              </a:r>
            </a:p>
          </p:txBody>
        </p:sp>
        <p:sp>
          <p:nvSpPr>
            <p:cNvPr id="6" name="Content Placeholder 47">
              <a:extLst>
                <a:ext uri="{FF2B5EF4-FFF2-40B4-BE49-F238E27FC236}">
                  <a16:creationId xmlns:a16="http://schemas.microsoft.com/office/drawing/2014/main" id="{76D1303F-4047-4A90-8FBF-9BD31CC4243F}"/>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11" name="Straight Connector 10">
            <a:extLst>
              <a:ext uri="{FF2B5EF4-FFF2-40B4-BE49-F238E27FC236}">
                <a16:creationId xmlns:a16="http://schemas.microsoft.com/office/drawing/2014/main" id="{A2C0E5EE-5BCA-7C6A-7ED0-0437C214EFD0}"/>
              </a:ext>
            </a:extLst>
          </p:cNvPr>
          <p:cNvCxnSpPr>
            <a:cxnSpLocks/>
          </p:cNvCxnSpPr>
          <p:nvPr/>
        </p:nvCxnSpPr>
        <p:spPr>
          <a:xfrm>
            <a:off x="592917" y="204744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262D16CB-D45E-0923-EEC5-F60FBE9B05D4}"/>
              </a:ext>
            </a:extLst>
          </p:cNvPr>
          <p:cNvCxnSpPr>
            <a:cxnSpLocks/>
          </p:cNvCxnSpPr>
          <p:nvPr/>
        </p:nvCxnSpPr>
        <p:spPr>
          <a:xfrm>
            <a:off x="592917" y="365670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0" name="Group 9">
            <a:extLst>
              <a:ext uri="{FF2B5EF4-FFF2-40B4-BE49-F238E27FC236}">
                <a16:creationId xmlns:a16="http://schemas.microsoft.com/office/drawing/2014/main" id="{19CF0F1D-419C-D225-8A52-3D040D1A01AA}"/>
              </a:ext>
            </a:extLst>
          </p:cNvPr>
          <p:cNvGrpSpPr/>
          <p:nvPr/>
        </p:nvGrpSpPr>
        <p:grpSpPr>
          <a:xfrm>
            <a:off x="576262" y="2225992"/>
            <a:ext cx="6272046" cy="1252164"/>
            <a:chOff x="576262" y="2395910"/>
            <a:chExt cx="6272046" cy="1252164"/>
          </a:xfrm>
        </p:grpSpPr>
        <p:sp>
          <p:nvSpPr>
            <p:cNvPr id="7" name="Content Placeholder 47">
              <a:extLst>
                <a:ext uri="{FF2B5EF4-FFF2-40B4-BE49-F238E27FC236}">
                  <a16:creationId xmlns:a16="http://schemas.microsoft.com/office/drawing/2014/main" id="{35883704-6EC9-A912-C82B-53BD855690A3}"/>
                </a:ext>
              </a:extLst>
            </p:cNvPr>
            <p:cNvSpPr txBox="1">
              <a:spLocks/>
            </p:cNvSpPr>
            <p:nvPr/>
          </p:nvSpPr>
          <p:spPr>
            <a:xfrm>
              <a:off x="592917" y="2395910"/>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51" name="Rectangle 50">
              <a:extLst>
                <a:ext uri="{FF2B5EF4-FFF2-40B4-BE49-F238E27FC236}">
                  <a16:creationId xmlns:a16="http://schemas.microsoft.com/office/drawing/2014/main" id="{A84A2CB3-9556-D78F-99A1-B6B5A1B56E6F}"/>
                </a:ext>
              </a:extLst>
            </p:cNvPr>
            <p:cNvSpPr>
              <a:spLocks/>
            </p:cNvSpPr>
            <p:nvPr/>
          </p:nvSpPr>
          <p:spPr>
            <a:xfrm>
              <a:off x="913615" y="2629656"/>
              <a:ext cx="1634548" cy="101841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spcBef>
                  <a:spcPts val="0"/>
                </a:spcBef>
                <a:spcAft>
                  <a:spcPts val="0"/>
                </a:spcAft>
                <a:buClrTx/>
                <a:buSzTx/>
                <a:buFontTx/>
                <a:buNone/>
                <a:tabLst/>
                <a:defRPr/>
              </a:pPr>
              <a:r>
                <a:rPr lang="en-US" sz="900" dirty="0">
                  <a:solidFill>
                    <a:schemeClr val="accent1"/>
                  </a:solidFill>
                  <a:latin typeface="IntelOne Text Medium" panose="020B0703020203020204" pitchFamily="34" charset="0"/>
                </a:rPr>
                <a:t>Offer customers</a:t>
              </a:r>
              <a:br>
                <a:rPr lang="en-US" sz="900" dirty="0">
                  <a:solidFill>
                    <a:schemeClr val="accent1"/>
                  </a:solidFill>
                  <a:latin typeface="IntelOne Text Medium" panose="020B0703020203020204" pitchFamily="34" charset="0"/>
                </a:rPr>
              </a:br>
              <a:r>
                <a:rPr lang="en-US" sz="900" dirty="0">
                  <a:solidFill>
                    <a:schemeClr val="accent1"/>
                  </a:solidFill>
                  <a:latin typeface="IntelOne Text Medium" panose="020B0703020203020204" pitchFamily="34" charset="0"/>
                </a:rPr>
                <a:t>360-degree visibility and situational awareness of assets </a:t>
              </a:r>
              <a:r>
                <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rPr>
                <a:t>via a ‘Single Pane of Glass’ interface that unifies information, alerts and insights</a:t>
              </a:r>
            </a:p>
          </p:txBody>
        </p:sp>
        <p:sp>
          <p:nvSpPr>
            <p:cNvPr id="52" name="Rectangle 51">
              <a:extLst>
                <a:ext uri="{FF2B5EF4-FFF2-40B4-BE49-F238E27FC236}">
                  <a16:creationId xmlns:a16="http://schemas.microsoft.com/office/drawing/2014/main" id="{A4B4D5A7-D32A-087E-B111-F31D0A5D1117}"/>
                </a:ext>
              </a:extLst>
            </p:cNvPr>
            <p:cNvSpPr>
              <a:spLocks/>
            </p:cNvSpPr>
            <p:nvPr/>
          </p:nvSpPr>
          <p:spPr>
            <a:xfrm>
              <a:off x="3063688" y="2629656"/>
              <a:ext cx="1634548" cy="101841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23" rtl="0" eaLnBrk="1" fontAlgn="ctr" latinLnBrk="0" hangingPunct="0">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Reduce energy and maintenance costs </a:t>
              </a:r>
              <a:r>
                <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by </a:t>
              </a:r>
              <a:r>
                <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rPr>
                <a:t>responding to fault detections, diagnosis alerts, and alarms to </a:t>
              </a:r>
              <a:r>
                <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minimize operational downtime and improve energy utilization</a:t>
              </a:r>
              <a:endPar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p:txBody>
        </p:sp>
        <p:sp>
          <p:nvSpPr>
            <p:cNvPr id="53" name="Rectangle 52">
              <a:extLst>
                <a:ext uri="{FF2B5EF4-FFF2-40B4-BE49-F238E27FC236}">
                  <a16:creationId xmlns:a16="http://schemas.microsoft.com/office/drawing/2014/main" id="{648CF018-BEBD-3FB1-BBB6-7D9F6CE47797}"/>
                </a:ext>
              </a:extLst>
            </p:cNvPr>
            <p:cNvSpPr>
              <a:spLocks/>
            </p:cNvSpPr>
            <p:nvPr/>
          </p:nvSpPr>
          <p:spPr>
            <a:xfrm>
              <a:off x="5213760" y="2629656"/>
              <a:ext cx="1634548" cy="101841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23" rtl="0" eaLnBrk="1" fontAlgn="ctr" latinLnBrk="0" hangingPunct="0">
                <a:spcBef>
                  <a:spcPts val="0"/>
                </a:spcBef>
                <a:spcAft>
                  <a:spcPts val="0"/>
                </a:spcAft>
                <a:buClrTx/>
                <a:buSzTx/>
                <a:buFontTx/>
                <a:buNone/>
                <a:tabLst/>
                <a:defRPr/>
              </a:pPr>
              <a:r>
                <a:rPr lang="en-US" sz="900" dirty="0">
                  <a:solidFill>
                    <a:schemeClr val="accent1"/>
                  </a:solidFill>
                  <a:latin typeface="IntelOne Text Medium" panose="020B0703020203020204" pitchFamily="34" charset="0"/>
                </a:rPr>
                <a:t>Help your customers extend building and equipment life </a:t>
              </a:r>
              <a:r>
                <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rPr>
                <a:t>using historical trends and analysis to better understand usage, wear, maintenance, and building performance</a:t>
              </a:r>
              <a:endPar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p:txBody>
        </p:sp>
        <p:pic>
          <p:nvPicPr>
            <p:cNvPr id="64" name="Graphic 63">
              <a:extLst>
                <a:ext uri="{FF2B5EF4-FFF2-40B4-BE49-F238E27FC236}">
                  <a16:creationId xmlns:a16="http://schemas.microsoft.com/office/drawing/2014/main" id="{1AFEA911-070D-AEC7-5628-1CEDE65D55A5}"/>
                </a:ext>
              </a:extLst>
            </p:cNvPr>
            <p:cNvPicPr>
              <a:picLocks/>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6262" y="2629656"/>
              <a:ext cx="216406" cy="216406"/>
            </a:xfrm>
            <a:prstGeom prst="rect">
              <a:avLst/>
            </a:prstGeom>
          </p:spPr>
        </p:pic>
        <p:pic>
          <p:nvPicPr>
            <p:cNvPr id="65" name="Graphic 64">
              <a:extLst>
                <a:ext uri="{FF2B5EF4-FFF2-40B4-BE49-F238E27FC236}">
                  <a16:creationId xmlns:a16="http://schemas.microsoft.com/office/drawing/2014/main" id="{17814ADC-74D2-271C-BBD8-80369B613B57}"/>
                </a:ext>
              </a:extLst>
            </p:cNvPr>
            <p:cNvPicPr>
              <a:picLocks/>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735262" y="2629656"/>
              <a:ext cx="241738" cy="202444"/>
            </a:xfrm>
            <a:prstGeom prst="rect">
              <a:avLst/>
            </a:prstGeom>
          </p:spPr>
        </p:pic>
        <p:pic>
          <p:nvPicPr>
            <p:cNvPr id="66" name="Graphic 65">
              <a:extLst>
                <a:ext uri="{FF2B5EF4-FFF2-40B4-BE49-F238E27FC236}">
                  <a16:creationId xmlns:a16="http://schemas.microsoft.com/office/drawing/2014/main" id="{C9777A07-FB05-7CE7-B578-C8923D845D39}"/>
                </a:ext>
              </a:extLst>
            </p:cNvPr>
            <p:cNvPicPr>
              <a:picLocks/>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881562" y="2629655"/>
              <a:ext cx="252413" cy="250961"/>
            </a:xfrm>
            <a:prstGeom prst="rect">
              <a:avLst/>
            </a:prstGeom>
          </p:spPr>
        </p:pic>
      </p:grpSp>
      <p:sp>
        <p:nvSpPr>
          <p:cNvPr id="32" name="Rectangle 31">
            <a:extLst>
              <a:ext uri="{FF2B5EF4-FFF2-40B4-BE49-F238E27FC236}">
                <a16:creationId xmlns:a16="http://schemas.microsoft.com/office/drawing/2014/main" id="{72B9F678-E0B2-24C8-7027-64639EEECA79}"/>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3" name="Rectangle 32">
            <a:extLst>
              <a:ext uri="{FF2B5EF4-FFF2-40B4-BE49-F238E27FC236}">
                <a16:creationId xmlns:a16="http://schemas.microsoft.com/office/drawing/2014/main" id="{060B4C53-8817-A06B-0EFE-5FFA420EFF25}"/>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34" name="Straight Connector 33">
            <a:extLst>
              <a:ext uri="{FF2B5EF4-FFF2-40B4-BE49-F238E27FC236}">
                <a16:creationId xmlns:a16="http://schemas.microsoft.com/office/drawing/2014/main" id="{691C9DEA-4AC1-1C13-D5C7-A17CDF73694B}"/>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35" name="Text Placeholder 49">
            <a:extLst>
              <a:ext uri="{FF2B5EF4-FFF2-40B4-BE49-F238E27FC236}">
                <a16:creationId xmlns:a16="http://schemas.microsoft.com/office/drawing/2014/main" id="{CB183E2D-3CB2-A01D-43C3-FB2E2131099F}"/>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Sustainability</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Automation / Robotics</a:t>
            </a:r>
          </a:p>
        </p:txBody>
      </p:sp>
      <p:sp>
        <p:nvSpPr>
          <p:cNvPr id="36" name="Rectangle 35">
            <a:extLst>
              <a:ext uri="{FF2B5EF4-FFF2-40B4-BE49-F238E27FC236}">
                <a16:creationId xmlns:a16="http://schemas.microsoft.com/office/drawing/2014/main" id="{1655DDB7-0F02-DE19-92F5-C3F80CF79C53}"/>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37" name="Straight Connector 36">
            <a:extLst>
              <a:ext uri="{FF2B5EF4-FFF2-40B4-BE49-F238E27FC236}">
                <a16:creationId xmlns:a16="http://schemas.microsoft.com/office/drawing/2014/main" id="{1BDC0FD9-E991-C1B6-CD5D-3A4FF87E7173}"/>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71" name="Picture 70" descr="A picture containing screenshot, 3d modeling, LEGO&#10;&#10;Description automatically generated">
            <a:extLst>
              <a:ext uri="{FF2B5EF4-FFF2-40B4-BE49-F238E27FC236}">
                <a16:creationId xmlns:a16="http://schemas.microsoft.com/office/drawing/2014/main" id="{26E0F38A-3C0B-A78C-BD3D-E8F93E1E39D4}"/>
              </a:ext>
            </a:extLst>
          </p:cNvPr>
          <p:cNvPicPr>
            <a:picLocks/>
          </p:cNvPicPr>
          <p:nvPr/>
        </p:nvPicPr>
        <p:blipFill>
          <a:blip r:embed="rId12" cstate="hqprint">
            <a:extLst>
              <a:ext uri="{28A0092B-C50C-407E-A947-70E740481C1C}">
                <a14:useLocalDpi xmlns:a14="http://schemas.microsoft.com/office/drawing/2010/main"/>
              </a:ext>
            </a:extLst>
          </a:blip>
          <a:srcRect/>
          <a:stretch>
            <a:fillRect/>
          </a:stretch>
        </p:blipFill>
        <p:spPr>
          <a:xfrm>
            <a:off x="7149236" y="3048000"/>
            <a:ext cx="1593762" cy="1328738"/>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41" name="Text Placeholder 49">
            <a:extLst>
              <a:ext uri="{FF2B5EF4-FFF2-40B4-BE49-F238E27FC236}">
                <a16:creationId xmlns:a16="http://schemas.microsoft.com/office/drawing/2014/main" id="{A5B0B26D-EEA7-FF7B-AA98-1EA447152A47}"/>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17145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rPr>
              <a:t>Primary: </a:t>
            </a:r>
            <a:r>
              <a:rPr lang="en-US" sz="900" b="0" dirty="0">
                <a:solidFill>
                  <a:srgbClr val="525252"/>
                </a:solidFill>
                <a:latin typeface="IntelOne Text" panose="020B0503020203020204" pitchFamily="34" charset="0"/>
                <a:hlinkClick r:id="rId13" action="ppaction://hlinksldjump"/>
              </a:rPr>
              <a:t>Energy Monitoring &amp; Management</a:t>
            </a:r>
            <a:endParaRPr lang="en-US" sz="900" b="0" dirty="0">
              <a:solidFill>
                <a:srgbClr val="525252"/>
              </a:solidFill>
              <a:latin typeface="IntelOne Text" panose="020B0503020203020204" pitchFamily="34" charset="0"/>
            </a:endParaRPr>
          </a:p>
        </p:txBody>
      </p:sp>
      <p:sp>
        <p:nvSpPr>
          <p:cNvPr id="42" name="Text Placeholder 49" descr="Target Vertical: &#10;Manufacturing&#10;&#10;&#10;">
            <a:extLst>
              <a:ext uri="{FF2B5EF4-FFF2-40B4-BE49-F238E27FC236}">
                <a16:creationId xmlns:a16="http://schemas.microsoft.com/office/drawing/2014/main" id="{81305416-C556-AF36-565E-3519B99DE0D1}"/>
              </a:ext>
            </a:extLst>
          </p:cNvPr>
          <p:cNvSpPr txBox="1">
            <a:spLocks/>
          </p:cNvSpPr>
          <p:nvPr/>
        </p:nvSpPr>
        <p:spPr>
          <a:xfrm>
            <a:off x="7144338" y="1686845"/>
            <a:ext cx="2030977" cy="569387"/>
          </a:xfrm>
          <a:prstGeom prst="rect">
            <a:avLst/>
          </a:prstGeom>
        </p:spPr>
        <p:txBody>
          <a:bodyPr wrap="square" lIns="0" tIns="0" rIns="0" bIns="0">
            <a:sp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a:spcBef>
                <a:spcPts val="0"/>
              </a:spcBef>
              <a:defRPr/>
            </a:pPr>
            <a:r>
              <a:rPr lang="en-US" sz="900" b="0" dirty="0">
                <a:solidFill>
                  <a:srgbClr val="525252"/>
                </a:solidFill>
                <a:latin typeface="IntelOne Text" panose="020B0503020203020204" pitchFamily="34" charset="0"/>
                <a:ea typeface="+mn-ea"/>
                <a:cs typeface="+mn-cs"/>
              </a:rPr>
              <a:t>Education, Energy, Health and Life Sciences, Transportation, Government, Other (Industrial)</a:t>
            </a:r>
            <a:endParaRPr lang="en-US" sz="900" b="0" dirty="0">
              <a:solidFill>
                <a:srgbClr val="525252"/>
              </a:solidFill>
              <a:latin typeface="IntelOne Text" panose="020B0503020203020204" pitchFamily="34" charset="0"/>
              <a:ea typeface="+mn-ea"/>
              <a:cs typeface="+mn-cs"/>
              <a:sym typeface="Helvetica Neue"/>
            </a:endParaRPr>
          </a:p>
        </p:txBody>
      </p:sp>
      <p:sp>
        <p:nvSpPr>
          <p:cNvPr id="43" name="Text Placeholder 49" descr="Target Vertical: &#10;Manufacturing&#10;&#10;&#10;">
            <a:extLst>
              <a:ext uri="{FF2B5EF4-FFF2-40B4-BE49-F238E27FC236}">
                <a16:creationId xmlns:a16="http://schemas.microsoft.com/office/drawing/2014/main" id="{8739215A-3F70-52AA-6B96-A10131B55BA0}"/>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609600" rtl="0" eaLnBrk="1" fontAlgn="auto" latinLnBrk="0" hangingPunct="1">
              <a:lnSpc>
                <a:spcPct val="100000"/>
              </a:lnSpc>
              <a:spcBef>
                <a:spcPts val="0"/>
              </a:spcBef>
              <a:spcAft>
                <a:spcPts val="0"/>
              </a:spcAft>
              <a:buClrTx/>
              <a:buSzTx/>
              <a:buFont typeface="Wingdings" pitchFamily="2" charset="2"/>
              <a:buNone/>
              <a:tabLst/>
              <a:defRPr/>
            </a:pPr>
            <a:r>
              <a:rPr kumimoji="0" lang="en-US" sz="900" b="0" i="0" u="none" strike="noStrike" kern="1200" cap="none" spc="0" normalizeH="0" baseline="0" noProof="0" dirty="0">
                <a:ln>
                  <a:noFill/>
                </a:ln>
                <a:solidFill>
                  <a:srgbClr val="525252"/>
                </a:solidFill>
                <a:effectLst/>
                <a:uLnTx/>
                <a:uFillTx/>
                <a:latin typeface="IntelOne Text" panose="020B0503020203020204" pitchFamily="34" charset="0"/>
                <a:ea typeface="+mn-ea"/>
                <a:cs typeface="+mn-cs"/>
                <a:sym typeface="Helvetica Neue"/>
              </a:rPr>
              <a:t>APJ, Americas, Europe, Middle East, Africa, PRC </a:t>
            </a:r>
          </a:p>
        </p:txBody>
      </p:sp>
      <p:pic>
        <p:nvPicPr>
          <p:cNvPr id="1026" name="Picture 2" descr="About Us - e-Magic">
            <a:extLst>
              <a:ext uri="{FF2B5EF4-FFF2-40B4-BE49-F238E27FC236}">
                <a16:creationId xmlns:a16="http://schemas.microsoft.com/office/drawing/2014/main" id="{135F038D-FE0D-C542-132D-E217CD81731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2449" y="129239"/>
            <a:ext cx="804863" cy="45178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D77D832-5D6B-1927-92EB-8250930C271B}"/>
              </a:ext>
            </a:extLst>
          </p:cNvPr>
          <p:cNvSpPr>
            <a:spLocks/>
          </p:cNvSpPr>
          <p:nvPr/>
        </p:nvSpPr>
        <p:spPr>
          <a:xfrm>
            <a:off x="8742999" y="3048001"/>
            <a:ext cx="2848925" cy="1231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lvl="1" indent="-114300">
              <a:spcAft>
                <a:spcPts val="200"/>
              </a:spcAft>
              <a:buFont typeface="Wingdings" panose="05000000000000000000" pitchFamily="2" charset="2"/>
              <a:buChar char="§"/>
              <a:defRPr/>
            </a:pPr>
            <a:r>
              <a:rPr lang="en-US" sz="900" dirty="0">
                <a:solidFill>
                  <a:schemeClr val="bg2"/>
                </a:solidFill>
                <a:latin typeface="IntelOne Text"/>
              </a:rPr>
              <a:t>Increase public perception, brand recognition, unlock new partnerships</a:t>
            </a:r>
          </a:p>
          <a:p>
            <a:pPr marL="171450" lvl="1" indent="-114300">
              <a:spcAft>
                <a:spcPts val="200"/>
              </a:spcAft>
              <a:buFont typeface="Wingdings" panose="05000000000000000000" pitchFamily="2" charset="2"/>
              <a:buChar char="§"/>
              <a:defRPr/>
            </a:pPr>
            <a:r>
              <a:rPr lang="en-US" sz="900" dirty="0">
                <a:solidFill>
                  <a:schemeClr val="bg2"/>
                </a:solidFill>
                <a:latin typeface="IntelOne Text"/>
              </a:rPr>
              <a:t>Acquire government/regulatory/industrial group subsidies, funding</a:t>
            </a:r>
          </a:p>
        </p:txBody>
      </p:sp>
      <p:sp>
        <p:nvSpPr>
          <p:cNvPr id="8" name="Rectangle 7">
            <a:extLst>
              <a:ext uri="{FF2B5EF4-FFF2-40B4-BE49-F238E27FC236}">
                <a16:creationId xmlns:a16="http://schemas.microsoft.com/office/drawing/2014/main" id="{3D6816F2-29E4-0871-3CED-A13BD193EAC4}"/>
              </a:ext>
            </a:extLst>
          </p:cNvPr>
          <p:cNvSpPr>
            <a:spLocks/>
          </p:cNvSpPr>
          <p:nvPr/>
        </p:nvSpPr>
        <p:spPr>
          <a:xfrm>
            <a:off x="7144336" y="4446256"/>
            <a:ext cx="4438063" cy="1638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Attract new generational talent, demonstrate thought leadership</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 rare cases) receive rebates from energy grid itself</a:t>
            </a:r>
          </a:p>
          <a:p>
            <a:pPr>
              <a:spcBef>
                <a:spcPts val="200"/>
              </a:spcBef>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downtime, slowdown, instability due to energy availability issues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negative publicity </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losses associated with energy storage, acquisition, transmission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Increase margin by lowering power draw from heavy equipment, facilities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costs associated with overall monitoring/management processes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costs associated with HVAC, building monitoring/</a:t>
            </a:r>
            <a:br>
              <a:rPr lang="en-US" sz="900" dirty="0">
                <a:solidFill>
                  <a:schemeClr val="bg2"/>
                </a:solidFill>
                <a:latin typeface="IntelOne Text"/>
              </a:rPr>
            </a:br>
            <a:r>
              <a:rPr lang="en-US" sz="900" dirty="0">
                <a:solidFill>
                  <a:schemeClr val="bg2"/>
                </a:solidFill>
                <a:latin typeface="IntelOne Text"/>
              </a:rPr>
              <a:t>management/operations</a:t>
            </a:r>
          </a:p>
        </p:txBody>
      </p:sp>
      <p:grpSp>
        <p:nvGrpSpPr>
          <p:cNvPr id="13" name="Group 12">
            <a:extLst>
              <a:ext uri="{FF2B5EF4-FFF2-40B4-BE49-F238E27FC236}">
                <a16:creationId xmlns:a16="http://schemas.microsoft.com/office/drawing/2014/main" id="{9236A0F5-73CB-23D3-7968-969C63C1F0B9}"/>
              </a:ext>
            </a:extLst>
          </p:cNvPr>
          <p:cNvGrpSpPr/>
          <p:nvPr/>
        </p:nvGrpSpPr>
        <p:grpSpPr>
          <a:xfrm>
            <a:off x="9057016" y="87630"/>
            <a:ext cx="2525384" cy="384440"/>
            <a:chOff x="9057016" y="87630"/>
            <a:chExt cx="2525384" cy="384440"/>
          </a:xfrm>
        </p:grpSpPr>
        <p:pic>
          <p:nvPicPr>
            <p:cNvPr id="14" name="Picture 13">
              <a:hlinkClick r:id="rId15" action="ppaction://hlinksldjump"/>
              <a:extLst>
                <a:ext uri="{FF2B5EF4-FFF2-40B4-BE49-F238E27FC236}">
                  <a16:creationId xmlns:a16="http://schemas.microsoft.com/office/drawing/2014/main" id="{7C7E3BCB-B66C-12B1-8003-D5AC85A12940}"/>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15" name="Rectangle 14">
              <a:extLst>
                <a:ext uri="{FF2B5EF4-FFF2-40B4-BE49-F238E27FC236}">
                  <a16:creationId xmlns:a16="http://schemas.microsoft.com/office/drawing/2014/main" id="{18D11217-1C65-0E33-7392-8494E2D21CC5}"/>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207428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6">
            <a:extLst>
              <a:ext uri="{FF2B5EF4-FFF2-40B4-BE49-F238E27FC236}">
                <a16:creationId xmlns:a16="http://schemas.microsoft.com/office/drawing/2014/main" id="{FD29434B-444A-77DD-8C84-C1DE55953257}"/>
              </a:ext>
            </a:extLst>
          </p:cNvPr>
          <p:cNvSpPr>
            <a:spLocks noGrp="1"/>
          </p:cNvSpPr>
          <p:nvPr>
            <p:ph type="title"/>
          </p:nvPr>
        </p:nvSpPr>
        <p:spPr>
          <a:xfrm>
            <a:off x="592917" y="571500"/>
            <a:ext cx="6255392" cy="443198"/>
          </a:xfrm>
        </p:spPr>
        <p:txBody>
          <a:bodyPr/>
          <a:lstStyle/>
          <a:p>
            <a:r>
              <a:rPr lang="nb-NO" sz="3200" noProof="0" dirty="0">
                <a:sym typeface="Helvetica"/>
              </a:rPr>
              <a:t>5G Small Cell Solution</a:t>
            </a:r>
            <a:endParaRPr lang="en-US" sz="3200" dirty="0"/>
          </a:p>
        </p:txBody>
      </p:sp>
      <p:grpSp>
        <p:nvGrpSpPr>
          <p:cNvPr id="14" name="Group 13">
            <a:extLst>
              <a:ext uri="{FF2B5EF4-FFF2-40B4-BE49-F238E27FC236}">
                <a16:creationId xmlns:a16="http://schemas.microsoft.com/office/drawing/2014/main" id="{82413221-D3F6-8BCE-0D6A-146D9BB17D45}"/>
              </a:ext>
            </a:extLst>
          </p:cNvPr>
          <p:cNvGrpSpPr/>
          <p:nvPr/>
        </p:nvGrpSpPr>
        <p:grpSpPr>
          <a:xfrm>
            <a:off x="592917" y="1268730"/>
            <a:ext cx="6255394" cy="877163"/>
            <a:chOff x="592917" y="1621155"/>
            <a:chExt cx="6255394" cy="877163"/>
          </a:xfrm>
        </p:grpSpPr>
        <p:sp>
          <p:nvSpPr>
            <p:cNvPr id="15"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3F3824D6-2829-E472-C154-74E8F5B20B18}"/>
                </a:ext>
              </a:extLst>
            </p:cNvPr>
            <p:cNvSpPr txBox="1">
              <a:spLocks/>
            </p:cNvSpPr>
            <p:nvPr/>
          </p:nvSpPr>
          <p:spPr>
            <a:xfrm>
              <a:off x="592917" y="1805821"/>
              <a:ext cx="6255394" cy="692497"/>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The ADLINK 5G Small Cell Solution is a 5G base station that allows system integrators to leverage the kit’s high-speed and low latency communication to integrate intelligent industrial equipment, improve cellular performance, increase channel throughput in edge applications, allow flexibility for hardware placement, and optimize production use cases. The solution can be deployed in a hybrid, public, or private 5G network – offering a highly adaptable solution that can be implemented across a wide-variety of verticals and use cases.</a:t>
              </a:r>
            </a:p>
          </p:txBody>
        </p:sp>
        <p:sp>
          <p:nvSpPr>
            <p:cNvPr id="16" name="Content Placeholder 47">
              <a:extLst>
                <a:ext uri="{FF2B5EF4-FFF2-40B4-BE49-F238E27FC236}">
                  <a16:creationId xmlns:a16="http://schemas.microsoft.com/office/drawing/2014/main" id="{3C13DCF3-776E-F858-CC74-D0D82A475883}"/>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17" name="Content Placeholder 47">
            <a:extLst>
              <a:ext uri="{FF2B5EF4-FFF2-40B4-BE49-F238E27FC236}">
                <a16:creationId xmlns:a16="http://schemas.microsoft.com/office/drawing/2014/main" id="{A78323FC-31DC-B502-1F16-80D8FDA79A1A}"/>
              </a:ext>
            </a:extLst>
          </p:cNvPr>
          <p:cNvSpPr txBox="1">
            <a:spLocks/>
          </p:cNvSpPr>
          <p:nvPr/>
        </p:nvSpPr>
        <p:spPr>
          <a:xfrm>
            <a:off x="592917" y="2395910"/>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18" name="Rectangle 17">
            <a:extLst>
              <a:ext uri="{FF2B5EF4-FFF2-40B4-BE49-F238E27FC236}">
                <a16:creationId xmlns:a16="http://schemas.microsoft.com/office/drawing/2014/main" id="{3C286A57-8D06-9CE7-390F-E19176DFD69D}"/>
              </a:ext>
            </a:extLst>
          </p:cNvPr>
          <p:cNvSpPr>
            <a:spLocks/>
          </p:cNvSpPr>
          <p:nvPr/>
        </p:nvSpPr>
        <p:spPr>
          <a:xfrm>
            <a:off x="913615" y="2629657"/>
            <a:ext cx="1634548" cy="101841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fontAlgn="ctr">
              <a:spcBef>
                <a:spcPts val="200"/>
              </a:spcBef>
              <a:defRPr/>
            </a:pPr>
            <a:r>
              <a:rPr lang="en-US" sz="900" dirty="0">
                <a:solidFill>
                  <a:schemeClr val="accent1"/>
                </a:solidFill>
                <a:latin typeface="IntelOne Text Medium" panose="020B0703020203020204" pitchFamily="34" charset="0"/>
              </a:rPr>
              <a:t>Provide scalability </a:t>
            </a:r>
            <a:r>
              <a:rPr lang="en-US" sz="900" dirty="0">
                <a:solidFill>
                  <a:schemeClr val="bg2"/>
                </a:solidFill>
                <a:latin typeface="IntelOne Text" panose="020B0503020203020204" pitchFamily="34" charset="0"/>
              </a:rPr>
              <a:t>by upgrading CPU memory or adding GPU and FPGA acceleration to lower capex and </a:t>
            </a:r>
            <a:r>
              <a:rPr lang="en-US" sz="900" dirty="0" err="1">
                <a:solidFill>
                  <a:schemeClr val="bg2"/>
                </a:solidFill>
                <a:latin typeface="IntelOne Text" panose="020B0503020203020204" pitchFamily="34" charset="0"/>
              </a:rPr>
              <a:t>opex</a:t>
            </a:r>
            <a:r>
              <a:rPr lang="en-US" sz="900" dirty="0">
                <a:solidFill>
                  <a:schemeClr val="bg2"/>
                </a:solidFill>
                <a:latin typeface="IntelOne Text" panose="020B0503020203020204" pitchFamily="34" charset="0"/>
              </a:rPr>
              <a:t> – all within a compact, portable design</a:t>
            </a:r>
          </a:p>
        </p:txBody>
      </p:sp>
      <p:sp>
        <p:nvSpPr>
          <p:cNvPr id="19" name="Rectangle 18">
            <a:extLst>
              <a:ext uri="{FF2B5EF4-FFF2-40B4-BE49-F238E27FC236}">
                <a16:creationId xmlns:a16="http://schemas.microsoft.com/office/drawing/2014/main" id="{545708FD-8B58-4F3F-2470-0633D3B87C21}"/>
              </a:ext>
            </a:extLst>
          </p:cNvPr>
          <p:cNvSpPr>
            <a:spLocks/>
          </p:cNvSpPr>
          <p:nvPr/>
        </p:nvSpPr>
        <p:spPr>
          <a:xfrm>
            <a:off x="3063688" y="2629657"/>
            <a:ext cx="1634548" cy="101841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fontAlgn="ctr">
              <a:spcBef>
                <a:spcPts val="200"/>
              </a:spcBef>
              <a:defRPr/>
            </a:pPr>
            <a:r>
              <a:rPr lang="en-US" sz="900" dirty="0">
                <a:solidFill>
                  <a:schemeClr val="accent1"/>
                </a:solidFill>
                <a:latin typeface="IntelOne Text Medium" panose="020B0703020203020204" pitchFamily="34" charset="0"/>
              </a:rPr>
              <a:t>Deploy an application-ready 5G network kit quickly </a:t>
            </a:r>
            <a:r>
              <a:rPr lang="en-US" sz="900" dirty="0">
                <a:solidFill>
                  <a:schemeClr val="bg2"/>
                </a:solidFill>
                <a:latin typeface="IntelOne Text" panose="020B0503020203020204" pitchFamily="34" charset="0"/>
              </a:rPr>
              <a:t>with an edge server series and BBU protocol stack to enhance on-floor connectivity and machine-to-machine communication</a:t>
            </a:r>
          </a:p>
        </p:txBody>
      </p:sp>
      <p:sp>
        <p:nvSpPr>
          <p:cNvPr id="20" name="Rectangle 19">
            <a:extLst>
              <a:ext uri="{FF2B5EF4-FFF2-40B4-BE49-F238E27FC236}">
                <a16:creationId xmlns:a16="http://schemas.microsoft.com/office/drawing/2014/main" id="{AE40F767-B68D-1CA2-EF80-4F18E6AA3574}"/>
              </a:ext>
            </a:extLst>
          </p:cNvPr>
          <p:cNvSpPr>
            <a:spLocks/>
          </p:cNvSpPr>
          <p:nvPr/>
        </p:nvSpPr>
        <p:spPr>
          <a:xfrm>
            <a:off x="5213760" y="2629657"/>
            <a:ext cx="1634548" cy="101841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fontAlgn="ctr">
              <a:spcBef>
                <a:spcPts val="200"/>
              </a:spcBef>
              <a:defRPr/>
            </a:pPr>
            <a:r>
              <a:rPr lang="en-US" sz="900" dirty="0">
                <a:solidFill>
                  <a:schemeClr val="accent1"/>
                </a:solidFill>
                <a:latin typeface="IntelOne Text Medium" panose="020B0703020203020204" pitchFamily="34" charset="0"/>
              </a:rPr>
              <a:t>Enable easy management and maintenance </a:t>
            </a:r>
            <a:r>
              <a:rPr lang="en-US" sz="900" dirty="0">
                <a:solidFill>
                  <a:schemeClr val="bg2"/>
                </a:solidFill>
                <a:latin typeface="IntelOne Text" panose="020B0503020203020204" pitchFamily="34" charset="0"/>
              </a:rPr>
              <a:t>with a rugged kit that uses 5G intelligence to offer greater flexibility for hardware placement and decrease bottlenecks</a:t>
            </a:r>
          </a:p>
        </p:txBody>
      </p:sp>
      <p:cxnSp>
        <p:nvCxnSpPr>
          <p:cNvPr id="21" name="Straight Connector 20">
            <a:extLst>
              <a:ext uri="{FF2B5EF4-FFF2-40B4-BE49-F238E27FC236}">
                <a16:creationId xmlns:a16="http://schemas.microsoft.com/office/drawing/2014/main" id="{5E4B27BC-CD77-3B51-13C4-C8F2299A6823}"/>
              </a:ext>
            </a:extLst>
          </p:cNvPr>
          <p:cNvCxnSpPr>
            <a:cxnSpLocks/>
          </p:cNvCxnSpPr>
          <p:nvPr/>
        </p:nvCxnSpPr>
        <p:spPr>
          <a:xfrm>
            <a:off x="592917" y="229215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F139EABC-E0B6-98D2-3959-7820344CD793}"/>
              </a:ext>
            </a:extLst>
          </p:cNvPr>
          <p:cNvCxnSpPr>
            <a:cxnSpLocks/>
          </p:cNvCxnSpPr>
          <p:nvPr/>
        </p:nvCxnSpPr>
        <p:spPr>
          <a:xfrm>
            <a:off x="592917" y="3762330"/>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23" name="Group 22">
            <a:extLst>
              <a:ext uri="{FF2B5EF4-FFF2-40B4-BE49-F238E27FC236}">
                <a16:creationId xmlns:a16="http://schemas.microsoft.com/office/drawing/2014/main" id="{F0F8AD79-36EE-C5E1-E67E-F67E71B006C9}"/>
              </a:ext>
            </a:extLst>
          </p:cNvPr>
          <p:cNvGrpSpPr>
            <a:grpSpLocks/>
          </p:cNvGrpSpPr>
          <p:nvPr/>
        </p:nvGrpSpPr>
        <p:grpSpPr>
          <a:xfrm>
            <a:off x="592916" y="3876585"/>
            <a:ext cx="6255393" cy="344552"/>
            <a:chOff x="592916" y="3640327"/>
            <a:chExt cx="6255393" cy="344552"/>
          </a:xfrm>
        </p:grpSpPr>
        <p:sp>
          <p:nvSpPr>
            <p:cNvPr id="24" name="Content Placeholder 47">
              <a:extLst>
                <a:ext uri="{FF2B5EF4-FFF2-40B4-BE49-F238E27FC236}">
                  <a16:creationId xmlns:a16="http://schemas.microsoft.com/office/drawing/2014/main" id="{14817EC5-F95A-7B43-37A4-F8B6AA01A5B4}"/>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25" name="Content Placeholder 47">
              <a:extLst>
                <a:ext uri="{FF2B5EF4-FFF2-40B4-BE49-F238E27FC236}">
                  <a16:creationId xmlns:a16="http://schemas.microsoft.com/office/drawing/2014/main" id="{AC726E02-8DD6-2A9B-9497-F70E05C102F3}"/>
                </a:ext>
              </a:extLst>
            </p:cNvPr>
            <p:cNvSpPr txBox="1">
              <a:spLocks/>
            </p:cNvSpPr>
            <p:nvPr/>
          </p:nvSpPr>
          <p:spPr>
            <a:xfrm>
              <a:off x="592916" y="3837695"/>
              <a:ext cx="6255393" cy="147184"/>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R="0" lvl="0" algn="l" defTabSz="1219169" rtl="0" eaLnBrk="1" fontAlgn="auto" latinLnBrk="0" hangingPunct="0">
                <a:spcBef>
                  <a:spcPts val="200"/>
                </a:spcBef>
                <a:buClrTx/>
                <a:buSzTx/>
                <a:tabLst/>
                <a:defRPr/>
              </a:pPr>
              <a:endParaRPr kumimoji="0" lang="it-IT"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endParaRPr>
            </a:p>
          </p:txBody>
        </p:sp>
      </p:grpSp>
      <p:grpSp>
        <p:nvGrpSpPr>
          <p:cNvPr id="26" name="Group 25">
            <a:extLst>
              <a:ext uri="{FF2B5EF4-FFF2-40B4-BE49-F238E27FC236}">
                <a16:creationId xmlns:a16="http://schemas.microsoft.com/office/drawing/2014/main" id="{CF1AD7C6-CE45-BBBA-9BB0-F2C6CC2C8BEE}"/>
              </a:ext>
            </a:extLst>
          </p:cNvPr>
          <p:cNvGrpSpPr/>
          <p:nvPr/>
        </p:nvGrpSpPr>
        <p:grpSpPr>
          <a:xfrm>
            <a:off x="592916" y="5644963"/>
            <a:ext cx="6255392" cy="538640"/>
            <a:chOff x="5043513" y="3848440"/>
            <a:chExt cx="6255392" cy="538640"/>
          </a:xfrm>
        </p:grpSpPr>
        <p:sp>
          <p:nvSpPr>
            <p:cNvPr id="27" name="Content Placeholder 47">
              <a:extLst>
                <a:ext uri="{FF2B5EF4-FFF2-40B4-BE49-F238E27FC236}">
                  <a16:creationId xmlns:a16="http://schemas.microsoft.com/office/drawing/2014/main" id="{7F116A27-EF03-69B9-E537-DF9FF03E5787}"/>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28" name="Content Placeholder 47">
              <a:extLst>
                <a:ext uri="{FF2B5EF4-FFF2-40B4-BE49-F238E27FC236}">
                  <a16:creationId xmlns:a16="http://schemas.microsoft.com/office/drawing/2014/main" id="{931EC647-9002-A8F5-6DD7-0C8431401733}"/>
                </a:ext>
              </a:extLst>
            </p:cNvPr>
            <p:cNvSpPr txBox="1">
              <a:spLocks/>
            </p:cNvSpPr>
            <p:nvPr/>
          </p:nvSpPr>
          <p:spPr>
            <a:xfrm>
              <a:off x="5043513" y="4034693"/>
              <a:ext cx="6255392" cy="352387"/>
            </a:xfrm>
            <a:prstGeom prst="rect">
              <a:avLst/>
            </a:prstGeom>
            <a:ln>
              <a:noFill/>
            </a:ln>
          </p:spPr>
          <p:txBody>
            <a:bodyPr wrap="square" lIns="0" tIns="0" rIns="0" bIns="0" numCol="1"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R="0" lvl="1">
                <a:lnSpc>
                  <a:spcPct val="100000"/>
                </a:lnSpc>
                <a:spcBef>
                  <a:spcPts val="200"/>
                </a:spcBef>
                <a:spcAft>
                  <a:spcPts val="100"/>
                </a:spcAft>
                <a:buClrTx/>
                <a:buSzTx/>
                <a:tabLst/>
                <a:defRPr/>
              </a:pPr>
              <a:r>
                <a:rPr lang="en-US" sz="900" dirty="0">
                  <a:latin typeface="IntelOne Text" panose="020B0503020203020204" pitchFamily="34" charset="0"/>
                  <a:hlinkClick r:id="rId3">
                    <a:extLst>
                      <a:ext uri="{A12FA001-AC4F-418D-AE19-62706E023703}">
                        <ahyp:hlinkClr xmlns:ahyp="http://schemas.microsoft.com/office/drawing/2018/hyperlinkcolor" val="tx"/>
                      </a:ext>
                    </a:extLst>
                  </a:hlinkClick>
                </a:rPr>
                <a:t>Intel IoT Kits Overview</a:t>
              </a:r>
              <a:endParaRPr lang="en-US" sz="900" dirty="0">
                <a:latin typeface="IntelOne Text" panose="020B0503020203020204" pitchFamily="34" charset="0"/>
                <a:sym typeface="Helvetica"/>
              </a:endParaRPr>
            </a:p>
            <a:p>
              <a:pPr marR="0" lvl="1">
                <a:lnSpc>
                  <a:spcPct val="100000"/>
                </a:lnSpc>
                <a:spcBef>
                  <a:spcPts val="200"/>
                </a:spcBef>
                <a:spcAft>
                  <a:spcPts val="100"/>
                </a:spcAft>
                <a:buClrTx/>
                <a:buSzTx/>
                <a:tabLst/>
                <a:defRPr/>
              </a:pPr>
              <a:r>
                <a:rPr lang="en-US" sz="900" dirty="0">
                  <a:latin typeface="IntelOne Text" panose="020B0503020203020204" pitchFamily="34" charset="0"/>
                  <a:hlinkClick r:id="rId4">
                    <a:extLst>
                      <a:ext uri="{A12FA001-AC4F-418D-AE19-62706E023703}">
                        <ahyp:hlinkClr xmlns:ahyp="http://schemas.microsoft.com/office/drawing/2018/hyperlinkcolor" val="tx"/>
                      </a:ext>
                    </a:extLst>
                  </a:hlinkClick>
                </a:rPr>
                <a:t>ADLINK Luggage-shaped 5G Small Cell Solution</a:t>
              </a:r>
              <a:endParaRPr lang="en-US" sz="900" dirty="0">
                <a:latin typeface="IntelOne Text" panose="020B0503020203020204" pitchFamily="34" charset="0"/>
              </a:endParaRPr>
            </a:p>
          </p:txBody>
        </p:sp>
      </p:grpSp>
      <p:cxnSp>
        <p:nvCxnSpPr>
          <p:cNvPr id="41" name="Straight Connector 40">
            <a:extLst>
              <a:ext uri="{FF2B5EF4-FFF2-40B4-BE49-F238E27FC236}">
                <a16:creationId xmlns:a16="http://schemas.microsoft.com/office/drawing/2014/main" id="{6D7887AD-42C7-80B4-75B7-A7F00980A47F}"/>
              </a:ext>
            </a:extLst>
          </p:cNvPr>
          <p:cNvCxnSpPr>
            <a:cxnSpLocks/>
          </p:cNvCxnSpPr>
          <p:nvPr/>
        </p:nvCxnSpPr>
        <p:spPr>
          <a:xfrm>
            <a:off x="592917" y="433539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42" name="Rectangle 41">
            <a:extLst>
              <a:ext uri="{FF2B5EF4-FFF2-40B4-BE49-F238E27FC236}">
                <a16:creationId xmlns:a16="http://schemas.microsoft.com/office/drawing/2014/main" id="{34006CC1-C6FE-72F1-E96A-5443DC43D662}"/>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3" name="Rectangle 42">
            <a:extLst>
              <a:ext uri="{FF2B5EF4-FFF2-40B4-BE49-F238E27FC236}">
                <a16:creationId xmlns:a16="http://schemas.microsoft.com/office/drawing/2014/main" id="{49D6CDE8-C13E-9971-65B5-7DD0ABC7902F}"/>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44" name="Straight Connector 43">
            <a:extLst>
              <a:ext uri="{FF2B5EF4-FFF2-40B4-BE49-F238E27FC236}">
                <a16:creationId xmlns:a16="http://schemas.microsoft.com/office/drawing/2014/main" id="{645B728D-4617-A024-6FBB-FFC0FDCE5F56}"/>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45" name="Text Placeholder 49">
            <a:extLst>
              <a:ext uri="{FF2B5EF4-FFF2-40B4-BE49-F238E27FC236}">
                <a16:creationId xmlns:a16="http://schemas.microsoft.com/office/drawing/2014/main" id="{DC6D9EE6-9770-ACFD-B056-C0DDB4C0A17D}"/>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p:txBody>
      </p:sp>
      <p:sp>
        <p:nvSpPr>
          <p:cNvPr id="46" name="Rectangle 45">
            <a:extLst>
              <a:ext uri="{FF2B5EF4-FFF2-40B4-BE49-F238E27FC236}">
                <a16:creationId xmlns:a16="http://schemas.microsoft.com/office/drawing/2014/main" id="{EC3A0646-E63D-2425-09DA-BED04D4163FF}"/>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47" name="Straight Connector 46">
            <a:extLst>
              <a:ext uri="{FF2B5EF4-FFF2-40B4-BE49-F238E27FC236}">
                <a16:creationId xmlns:a16="http://schemas.microsoft.com/office/drawing/2014/main" id="{C3087015-6A6C-B0F2-38BF-136CBF90C9E5}"/>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48" name="Picture 47" descr="A group of people sitting at computers&#10;&#10;Description automatically generated with low confidence">
            <a:extLst>
              <a:ext uri="{FF2B5EF4-FFF2-40B4-BE49-F238E27FC236}">
                <a16:creationId xmlns:a16="http://schemas.microsoft.com/office/drawing/2014/main" id="{B0BA5DAA-36E7-C7F7-A3BE-A366DE3C5487}"/>
              </a:ext>
            </a:extLst>
          </p:cNvPr>
          <p:cNvPicPr>
            <a:picLocks noChangeAspect="1"/>
          </p:cNvPicPr>
          <p:nvPr/>
        </p:nvPicPr>
        <p:blipFill rotWithShape="1">
          <a:blip r:embed="rId5"/>
          <a:srcRect t="7813" b="8816"/>
          <a:stretch/>
        </p:blipFill>
        <p:spPr>
          <a:xfrm>
            <a:off x="7149237" y="3048001"/>
            <a:ext cx="1593762" cy="1328738"/>
          </a:xfrm>
          <a:prstGeom prst="rect">
            <a:avLst/>
          </a:prstGeom>
          <a:ln>
            <a:solidFill>
              <a:schemeClr val="bg1">
                <a:lumMod val="75000"/>
              </a:schemeClr>
            </a:solidFill>
          </a:ln>
        </p:spPr>
      </p:pic>
      <p:sp>
        <p:nvSpPr>
          <p:cNvPr id="49" name="Rectangle 48">
            <a:extLst>
              <a:ext uri="{FF2B5EF4-FFF2-40B4-BE49-F238E27FC236}">
                <a16:creationId xmlns:a16="http://schemas.microsoft.com/office/drawing/2014/main" id="{4A272680-9E2B-F7FC-D0FD-B8A6251BF360}"/>
              </a:ext>
            </a:extLst>
          </p:cNvPr>
          <p:cNvSpPr>
            <a:spLocks/>
          </p:cNvSpPr>
          <p:nvPr/>
        </p:nvSpPr>
        <p:spPr>
          <a:xfrm>
            <a:off x="8743000" y="3048001"/>
            <a:ext cx="2839400" cy="1467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Unlock new, high-value data-driven use cases</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reach and scale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Gain ROI-driving insights from long-term prediction leveraging historical data + real-time analytics</a:t>
            </a:r>
          </a:p>
        </p:txBody>
      </p:sp>
      <p:sp>
        <p:nvSpPr>
          <p:cNvPr id="50" name="Rectangle 49">
            <a:extLst>
              <a:ext uri="{FF2B5EF4-FFF2-40B4-BE49-F238E27FC236}">
                <a16:creationId xmlns:a16="http://schemas.microsoft.com/office/drawing/2014/main" id="{76C1B089-C3E6-ABEA-CCC7-E59AB1F5A6D0}"/>
              </a:ext>
            </a:extLst>
          </p:cNvPr>
          <p:cNvSpPr>
            <a:spLocks/>
          </p:cNvSpPr>
          <p:nvPr/>
        </p:nvSpPr>
        <p:spPr>
          <a:xfrm>
            <a:off x="7144336" y="4575347"/>
            <a:ext cx="4438063" cy="1249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production downtime and losses due to shift mis-matches, over/underproduction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Gain greater visibility into how resource capacity, inventories, production schedules interconnect</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Set accurate production targets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especially around maintenance and oversight</a:t>
            </a:r>
          </a:p>
        </p:txBody>
      </p:sp>
      <p:sp>
        <p:nvSpPr>
          <p:cNvPr id="51" name="Text Placeholder 49">
            <a:extLst>
              <a:ext uri="{FF2B5EF4-FFF2-40B4-BE49-F238E27FC236}">
                <a16:creationId xmlns:a16="http://schemas.microsoft.com/office/drawing/2014/main" id="{D01F24AC-0AB9-3A2C-2EB4-349C228332FF}"/>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6" action="ppaction://hlinksldjump"/>
              </a:rPr>
              <a:t>Asset &amp; Operations Optimization</a:t>
            </a:r>
            <a:endParaRPr lang="en-US" sz="900" b="0" dirty="0">
              <a:solidFill>
                <a:srgbClr val="525252"/>
              </a:solidFill>
              <a:latin typeface="IntelOne Text" panose="020B0503020203020204" pitchFamily="34" charset="0"/>
              <a:sym typeface="Helvetica Neue"/>
            </a:endParaRP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Control Optimization &amp; Autonomy, Situational Monitoring, Machine Condition Monitoring</a:t>
            </a:r>
          </a:p>
        </p:txBody>
      </p:sp>
      <p:sp>
        <p:nvSpPr>
          <p:cNvPr id="53" name="Text Placeholder 49" descr="Target Vertical: &#10;Manufacturing&#10;&#10;&#10;">
            <a:extLst>
              <a:ext uri="{FF2B5EF4-FFF2-40B4-BE49-F238E27FC236}">
                <a16:creationId xmlns:a16="http://schemas.microsoft.com/office/drawing/2014/main" id="{12F59623-6EA7-13B1-0CF8-FD663C217949}"/>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Global</a:t>
            </a:r>
          </a:p>
        </p:txBody>
      </p:sp>
      <p:pic>
        <p:nvPicPr>
          <p:cNvPr id="54" name="Picture 2">
            <a:extLst>
              <a:ext uri="{FF2B5EF4-FFF2-40B4-BE49-F238E27FC236}">
                <a16:creationId xmlns:a16="http://schemas.microsoft.com/office/drawing/2014/main" id="{BECA061E-2301-3729-6733-47B36E956CD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16" t="8458" r="1634" b="8322"/>
          <a:stretch/>
        </p:blipFill>
        <p:spPr bwMode="auto">
          <a:xfrm>
            <a:off x="552450" y="192882"/>
            <a:ext cx="1373232" cy="345281"/>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B2236AF8-9B74-50BA-A1A0-C1E94912D967}"/>
              </a:ext>
            </a:extLst>
          </p:cNvPr>
          <p:cNvGrpSpPr>
            <a:grpSpLocks/>
          </p:cNvGrpSpPr>
          <p:nvPr/>
        </p:nvGrpSpPr>
        <p:grpSpPr>
          <a:xfrm>
            <a:off x="592916" y="4449647"/>
            <a:ext cx="6255393" cy="966808"/>
            <a:chOff x="592916" y="3640327"/>
            <a:chExt cx="6255393" cy="966808"/>
          </a:xfrm>
        </p:grpSpPr>
        <p:sp>
          <p:nvSpPr>
            <p:cNvPr id="56" name="Content Placeholder 47">
              <a:extLst>
                <a:ext uri="{FF2B5EF4-FFF2-40B4-BE49-F238E27FC236}">
                  <a16:creationId xmlns:a16="http://schemas.microsoft.com/office/drawing/2014/main" id="{C6657237-2A13-84AC-4D9C-DE14B5F810EE}"/>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Partner Components</a:t>
              </a:r>
            </a:p>
          </p:txBody>
        </p:sp>
        <p:sp>
          <p:nvSpPr>
            <p:cNvPr id="57" name="Content Placeholder 47">
              <a:extLst>
                <a:ext uri="{FF2B5EF4-FFF2-40B4-BE49-F238E27FC236}">
                  <a16:creationId xmlns:a16="http://schemas.microsoft.com/office/drawing/2014/main" id="{80D50733-8E6C-50A4-24F1-DA7967A418F9}"/>
                </a:ext>
              </a:extLst>
            </p:cNvPr>
            <p:cNvSpPr txBox="1">
              <a:spLocks/>
            </p:cNvSpPr>
            <p:nvPr/>
          </p:nvSpPr>
          <p:spPr>
            <a:xfrm>
              <a:off x="592916" y="3837694"/>
              <a:ext cx="6255393" cy="769441"/>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5G BBU (MECS-7211/6110)</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5G Core Network (MECS-6110)</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Application Server</a:t>
              </a:r>
              <a:br>
                <a:rPr lang="it-IT" sz="900" kern="0" dirty="0">
                  <a:latin typeface="+mn-lt"/>
                  <a:sym typeface="Helvetica"/>
                </a:rPr>
              </a:br>
              <a:r>
                <a:rPr lang="it-IT" sz="900" kern="0" dirty="0">
                  <a:latin typeface="+mn-lt"/>
                  <a:sym typeface="Helvetica"/>
                </a:rPr>
                <a:t>(MECS-6110)</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Expansion Unit (EU)</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5G RRU</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FEC Acceleration card</a:t>
              </a:r>
              <a:br>
                <a:rPr lang="it-IT" sz="900" kern="0" dirty="0">
                  <a:latin typeface="+mn-lt"/>
                  <a:sym typeface="Helvetica"/>
                </a:rPr>
              </a:br>
              <a:r>
                <a:rPr lang="it-IT" sz="900" kern="0" dirty="0">
                  <a:latin typeface="+mn-lt"/>
                  <a:sym typeface="Helvetica"/>
                </a:rPr>
                <a:t>(Pcle-A100)</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5G Core Network</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5G RAN Protocol Stack</a:t>
              </a:r>
            </a:p>
          </p:txBody>
        </p:sp>
      </p:grpSp>
      <p:cxnSp>
        <p:nvCxnSpPr>
          <p:cNvPr id="58" name="Straight Connector 57">
            <a:extLst>
              <a:ext uri="{FF2B5EF4-FFF2-40B4-BE49-F238E27FC236}">
                <a16:creationId xmlns:a16="http://schemas.microsoft.com/office/drawing/2014/main" id="{FC721111-06C7-4105-A469-FC713D7B0317}"/>
              </a:ext>
            </a:extLst>
          </p:cNvPr>
          <p:cNvCxnSpPr>
            <a:cxnSpLocks/>
          </p:cNvCxnSpPr>
          <p:nvPr/>
        </p:nvCxnSpPr>
        <p:spPr>
          <a:xfrm>
            <a:off x="592917" y="5530710"/>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7168" name="Text Placeholder 49" descr="Target Vertical: &#10;Manufacturing&#10;&#10;&#10;">
            <a:extLst>
              <a:ext uri="{FF2B5EF4-FFF2-40B4-BE49-F238E27FC236}">
                <a16:creationId xmlns:a16="http://schemas.microsoft.com/office/drawing/2014/main" id="{60639F72-26F7-14D1-D170-FD014AC5CEC1}"/>
              </a:ext>
            </a:extLst>
          </p:cNvPr>
          <p:cNvSpPr txBox="1">
            <a:spLocks/>
          </p:cNvSpPr>
          <p:nvPr/>
        </p:nvSpPr>
        <p:spPr>
          <a:xfrm>
            <a:off x="7144338" y="1686845"/>
            <a:ext cx="2030977" cy="351505"/>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marL="0" marR="0" lvl="0" indent="0" algn="l" defTabSz="914400" rtl="0" eaLnBrk="1" fontAlgn="auto" latinLnBrk="0" hangingPunct="0">
              <a:lnSpc>
                <a:spcPct val="100000"/>
              </a:lnSpc>
              <a:spcBef>
                <a:spcPts val="0"/>
              </a:spcBef>
              <a:spcAft>
                <a:spcPts val="100"/>
              </a:spcAft>
              <a:buClrTx/>
              <a:buSzTx/>
              <a:buFont typeface="Wingdings" pitchFamily="2" charset="2"/>
              <a:buNone/>
              <a:tabLst/>
              <a:defRPr/>
            </a:pPr>
            <a:r>
              <a:rPr kumimoji="0" lang="en-US" sz="900" b="0" i="0" u="none" strike="noStrike" kern="120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Other</a:t>
            </a:r>
            <a:endParaRPr kumimoji="0" lang="en-US" sz="900" b="0" i="0" u="none" strike="noStrike" kern="0" cap="none" spc="0" normalizeH="0" baseline="0" noProof="0" dirty="0">
              <a:ln>
                <a:noFill/>
              </a:ln>
              <a:effectLst/>
              <a:uLnTx/>
              <a:uFillTx/>
              <a:latin typeface="IntelOne Text"/>
              <a:ea typeface="Intel Clear" panose="020B0604020203020204" pitchFamily="34" charset="0"/>
              <a:cs typeface="Intel Clear" panose="020B0604020203020204" pitchFamily="34" charset="0"/>
              <a:sym typeface="Helvetica Neue"/>
            </a:endParaRPr>
          </a:p>
        </p:txBody>
      </p:sp>
      <p:pic>
        <p:nvPicPr>
          <p:cNvPr id="2" name="Graphic 1">
            <a:extLst>
              <a:ext uri="{FF2B5EF4-FFF2-40B4-BE49-F238E27FC236}">
                <a16:creationId xmlns:a16="http://schemas.microsoft.com/office/drawing/2014/main" id="{8E357D4E-03F4-8142-D3E4-E8CAD004572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2916" y="2623971"/>
            <a:ext cx="275145" cy="299602"/>
          </a:xfrm>
          <a:prstGeom prst="rect">
            <a:avLst/>
          </a:prstGeom>
        </p:spPr>
      </p:pic>
      <p:pic>
        <p:nvPicPr>
          <p:cNvPr id="3" name="Graphic 2">
            <a:extLst>
              <a:ext uri="{FF2B5EF4-FFF2-40B4-BE49-F238E27FC236}">
                <a16:creationId xmlns:a16="http://schemas.microsoft.com/office/drawing/2014/main" id="{0A94083A-EC07-53A4-E35E-469A7BB4E59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66144" y="2637859"/>
            <a:ext cx="202647" cy="242401"/>
          </a:xfrm>
          <a:prstGeom prst="rect">
            <a:avLst/>
          </a:prstGeom>
        </p:spPr>
      </p:pic>
      <p:pic>
        <p:nvPicPr>
          <p:cNvPr id="4" name="Graphic 3">
            <a:extLst>
              <a:ext uri="{FF2B5EF4-FFF2-40B4-BE49-F238E27FC236}">
                <a16:creationId xmlns:a16="http://schemas.microsoft.com/office/drawing/2014/main" id="{C3CE8180-9744-071F-33F0-B12DD246E3E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9992" y="2632068"/>
            <a:ext cx="228793" cy="246564"/>
          </a:xfrm>
          <a:prstGeom prst="rect">
            <a:avLst/>
          </a:prstGeom>
        </p:spPr>
      </p:pic>
      <p:grpSp>
        <p:nvGrpSpPr>
          <p:cNvPr id="5" name="Group 4">
            <a:extLst>
              <a:ext uri="{FF2B5EF4-FFF2-40B4-BE49-F238E27FC236}">
                <a16:creationId xmlns:a16="http://schemas.microsoft.com/office/drawing/2014/main" id="{BB2A158D-C305-01EF-9950-73F025C0CDBF}"/>
              </a:ext>
            </a:extLst>
          </p:cNvPr>
          <p:cNvGrpSpPr/>
          <p:nvPr/>
        </p:nvGrpSpPr>
        <p:grpSpPr>
          <a:xfrm>
            <a:off x="9057016" y="87630"/>
            <a:ext cx="2525384" cy="384440"/>
            <a:chOff x="9057016" y="87630"/>
            <a:chExt cx="2525384" cy="384440"/>
          </a:xfrm>
        </p:grpSpPr>
        <p:pic>
          <p:nvPicPr>
            <p:cNvPr id="6" name="Picture 5">
              <a:hlinkClick r:id="rId14" action="ppaction://hlinksldjump"/>
              <a:extLst>
                <a:ext uri="{FF2B5EF4-FFF2-40B4-BE49-F238E27FC236}">
                  <a16:creationId xmlns:a16="http://schemas.microsoft.com/office/drawing/2014/main" id="{3BE13716-5FC0-F59B-EA3B-98766EA2046E}"/>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7" name="Rectangle 6">
              <a:extLst>
                <a:ext uri="{FF2B5EF4-FFF2-40B4-BE49-F238E27FC236}">
                  <a16:creationId xmlns:a16="http://schemas.microsoft.com/office/drawing/2014/main" id="{B9D7FD15-5C01-17A7-074D-7B7D4D6E72E1}"/>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5284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 name="Title 66">
            <a:extLst>
              <a:ext uri="{FF2B5EF4-FFF2-40B4-BE49-F238E27FC236}">
                <a16:creationId xmlns:a16="http://schemas.microsoft.com/office/drawing/2014/main" id="{550BE70C-113E-8DA0-3162-3B0AE059FCF0}"/>
              </a:ext>
            </a:extLst>
          </p:cNvPr>
          <p:cNvSpPr>
            <a:spLocks noGrp="1"/>
          </p:cNvSpPr>
          <p:nvPr>
            <p:ph type="title"/>
          </p:nvPr>
        </p:nvSpPr>
        <p:spPr>
          <a:xfrm>
            <a:off x="592917" y="571500"/>
            <a:ext cx="6255392" cy="886397"/>
          </a:xfrm>
        </p:spPr>
        <p:txBody>
          <a:bodyPr/>
          <a:lstStyle/>
          <a:p>
            <a:r>
              <a:rPr lang="fr-FR" sz="3200" noProof="0" dirty="0">
                <a:sym typeface="Helvetica"/>
              </a:rPr>
              <a:t>CUVE Compact Unit for VDI Environnent</a:t>
            </a:r>
            <a:endParaRPr lang="en-US" sz="3200" dirty="0"/>
          </a:p>
        </p:txBody>
      </p:sp>
      <p:grpSp>
        <p:nvGrpSpPr>
          <p:cNvPr id="7199" name="Group 7198">
            <a:extLst>
              <a:ext uri="{FF2B5EF4-FFF2-40B4-BE49-F238E27FC236}">
                <a16:creationId xmlns:a16="http://schemas.microsoft.com/office/drawing/2014/main" id="{B58AF41A-4561-22CB-B864-8430818F13F0}"/>
              </a:ext>
            </a:extLst>
          </p:cNvPr>
          <p:cNvGrpSpPr/>
          <p:nvPr/>
        </p:nvGrpSpPr>
        <p:grpSpPr>
          <a:xfrm>
            <a:off x="592917" y="1621155"/>
            <a:ext cx="6255394" cy="600164"/>
            <a:chOff x="592917" y="1621155"/>
            <a:chExt cx="6255394" cy="600164"/>
          </a:xfrm>
        </p:grpSpPr>
        <p:sp>
          <p:nvSpPr>
            <p:cNvPr id="7200"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C72C9F1C-B2FB-9C6C-FC62-B1C5018E4CF7}"/>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CUVE is a Virtual Desktop Infrastructure (VDI) system for small businesses seeking an easily deployable virtual environment. It provides an all-in-one package of tools and services to build and support a VDI and offers a telework solution allowing users, at home and in office, to use the same environment.</a:t>
              </a:r>
            </a:p>
          </p:txBody>
        </p:sp>
        <p:sp>
          <p:nvSpPr>
            <p:cNvPr id="7201" name="Content Placeholder 47">
              <a:extLst>
                <a:ext uri="{FF2B5EF4-FFF2-40B4-BE49-F238E27FC236}">
                  <a16:creationId xmlns:a16="http://schemas.microsoft.com/office/drawing/2014/main" id="{D5A99D3F-CD11-DDDB-8690-E08A80BCDEB5}"/>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7202" name="Content Placeholder 47">
            <a:extLst>
              <a:ext uri="{FF2B5EF4-FFF2-40B4-BE49-F238E27FC236}">
                <a16:creationId xmlns:a16="http://schemas.microsoft.com/office/drawing/2014/main" id="{00FAD589-D8B0-8B49-F6AB-300D4EF0D5E5}"/>
              </a:ext>
            </a:extLst>
          </p:cNvPr>
          <p:cNvSpPr txBox="1">
            <a:spLocks/>
          </p:cNvSpPr>
          <p:nvPr/>
        </p:nvSpPr>
        <p:spPr>
          <a:xfrm>
            <a:off x="592917" y="2507363"/>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7203" name="Rectangle 7202">
            <a:extLst>
              <a:ext uri="{FF2B5EF4-FFF2-40B4-BE49-F238E27FC236}">
                <a16:creationId xmlns:a16="http://schemas.microsoft.com/office/drawing/2014/main" id="{29EC7E3E-2CD6-492B-8DDD-75368BC8BB05}"/>
              </a:ext>
            </a:extLst>
          </p:cNvPr>
          <p:cNvSpPr>
            <a:spLocks/>
          </p:cNvSpPr>
          <p:nvPr/>
        </p:nvSpPr>
        <p:spPr>
          <a:xfrm>
            <a:off x="913615" y="2741110"/>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Overcome disadvantages of </a:t>
            </a:r>
            <a:br>
              <a:rPr lang="en-US" sz="900" dirty="0">
                <a:solidFill>
                  <a:schemeClr val="accent1"/>
                </a:solidFill>
                <a:latin typeface="IntelOne Text Medium" panose="020B0703020203020204" pitchFamily="34" charset="0"/>
              </a:rPr>
            </a:br>
            <a:r>
              <a:rPr lang="en-US" sz="900" dirty="0">
                <a:solidFill>
                  <a:schemeClr val="accent1"/>
                </a:solidFill>
                <a:latin typeface="IntelOne Text Medium" panose="020B0703020203020204" pitchFamily="34" charset="0"/>
              </a:rPr>
              <a:t>on-premise models </a:t>
            </a:r>
            <a:r>
              <a:rPr lang="en-US" sz="900" dirty="0">
                <a:solidFill>
                  <a:schemeClr val="bg2"/>
                </a:solidFill>
                <a:latin typeface="IntelOne Text" panose="020B0503020203020204" pitchFamily="34" charset="0"/>
              </a:rPr>
              <a:t>with a compact, small-scale dedicated solution that enables power conservation</a:t>
            </a:r>
          </a:p>
        </p:txBody>
      </p:sp>
      <p:sp>
        <p:nvSpPr>
          <p:cNvPr id="7204" name="Rectangle 7203">
            <a:extLst>
              <a:ext uri="{FF2B5EF4-FFF2-40B4-BE49-F238E27FC236}">
                <a16:creationId xmlns:a16="http://schemas.microsoft.com/office/drawing/2014/main" id="{73FE8B74-1935-D40F-D2A0-06C59E536B8E}"/>
              </a:ext>
            </a:extLst>
          </p:cNvPr>
          <p:cNvSpPr>
            <a:spLocks/>
          </p:cNvSpPr>
          <p:nvPr/>
        </p:nvSpPr>
        <p:spPr>
          <a:xfrm>
            <a:off x="3063688" y="2741110"/>
            <a:ext cx="1634548" cy="1107996"/>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Reduce costs </a:t>
            </a:r>
            <a:r>
              <a:rPr lang="en-US" sz="900" dirty="0">
                <a:solidFill>
                  <a:schemeClr val="bg2"/>
                </a:solidFill>
                <a:latin typeface="IntelOne Text" panose="020B0503020203020204" pitchFamily="34" charset="0"/>
              </a:rPr>
              <a:t>with a VDI environment and work visualization software offered at a fraction of the cost of similar solutions with features and pricing specific to environments with up to </a:t>
            </a:r>
            <a:br>
              <a:rPr lang="en-US" sz="900" dirty="0">
                <a:solidFill>
                  <a:schemeClr val="bg2"/>
                </a:solidFill>
                <a:latin typeface="IntelOne Text" panose="020B0503020203020204" pitchFamily="34" charset="0"/>
              </a:rPr>
            </a:br>
            <a:r>
              <a:rPr lang="en-US" sz="900" dirty="0">
                <a:solidFill>
                  <a:schemeClr val="bg2"/>
                </a:solidFill>
                <a:latin typeface="IntelOne Text" panose="020B0503020203020204" pitchFamily="34" charset="0"/>
              </a:rPr>
              <a:t>10 users</a:t>
            </a:r>
          </a:p>
        </p:txBody>
      </p:sp>
      <p:sp>
        <p:nvSpPr>
          <p:cNvPr id="7205" name="Rectangle 7204">
            <a:extLst>
              <a:ext uri="{FF2B5EF4-FFF2-40B4-BE49-F238E27FC236}">
                <a16:creationId xmlns:a16="http://schemas.microsoft.com/office/drawing/2014/main" id="{A025782A-2102-F011-2CB2-2F1BD36C9D35}"/>
              </a:ext>
            </a:extLst>
          </p:cNvPr>
          <p:cNvSpPr>
            <a:spLocks/>
          </p:cNvSpPr>
          <p:nvPr/>
        </p:nvSpPr>
        <p:spPr>
          <a:xfrm>
            <a:off x="5213760" y="2741110"/>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Benefit from full IT Support, </a:t>
            </a:r>
            <a:r>
              <a:rPr lang="en-US" sz="900" dirty="0">
                <a:solidFill>
                  <a:schemeClr val="bg2"/>
                </a:solidFill>
                <a:latin typeface="IntelOne Text" panose="020B0503020203020204" pitchFamily="34" charset="0"/>
              </a:rPr>
              <a:t>enabling small and medium sized enterprises with no information systems to deploy and manage easily</a:t>
            </a:r>
          </a:p>
        </p:txBody>
      </p:sp>
      <p:cxnSp>
        <p:nvCxnSpPr>
          <p:cNvPr id="7206" name="Straight Connector 7205">
            <a:extLst>
              <a:ext uri="{FF2B5EF4-FFF2-40B4-BE49-F238E27FC236}">
                <a16:creationId xmlns:a16="http://schemas.microsoft.com/office/drawing/2014/main" id="{3C0F6D5E-E5B1-5520-B09E-62A78EBA1FFE}"/>
              </a:ext>
            </a:extLst>
          </p:cNvPr>
          <p:cNvCxnSpPr>
            <a:cxnSpLocks/>
          </p:cNvCxnSpPr>
          <p:nvPr/>
        </p:nvCxnSpPr>
        <p:spPr>
          <a:xfrm>
            <a:off x="592917" y="240360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7227" name="Rectangle 7226">
            <a:extLst>
              <a:ext uri="{FF2B5EF4-FFF2-40B4-BE49-F238E27FC236}">
                <a16:creationId xmlns:a16="http://schemas.microsoft.com/office/drawing/2014/main" id="{019E6A48-0404-395C-C68C-0C3708555AD1}"/>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228" name="Rectangle 7227">
            <a:extLst>
              <a:ext uri="{FF2B5EF4-FFF2-40B4-BE49-F238E27FC236}">
                <a16:creationId xmlns:a16="http://schemas.microsoft.com/office/drawing/2014/main" id="{607A1893-9CB9-3F8D-1FE1-8EC44F964C65}"/>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7229" name="Straight Connector 7228">
            <a:extLst>
              <a:ext uri="{FF2B5EF4-FFF2-40B4-BE49-F238E27FC236}">
                <a16:creationId xmlns:a16="http://schemas.microsoft.com/office/drawing/2014/main" id="{D6619DC2-FE74-4116-499C-223964C84588}"/>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7231" name="Rectangle 7230">
            <a:extLst>
              <a:ext uri="{FF2B5EF4-FFF2-40B4-BE49-F238E27FC236}">
                <a16:creationId xmlns:a16="http://schemas.microsoft.com/office/drawing/2014/main" id="{7485BDDD-8AE2-FCD7-945D-CDD86DAE85C1}"/>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7232" name="Straight Connector 7231">
            <a:extLst>
              <a:ext uri="{FF2B5EF4-FFF2-40B4-BE49-F238E27FC236}">
                <a16:creationId xmlns:a16="http://schemas.microsoft.com/office/drawing/2014/main" id="{BB2A6D86-4F1F-2126-1603-CC61768568E5}"/>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7233" name="Picture 7232" descr="A group of people sitting at computers&#10;&#10;Description automatically generated with low confidence">
            <a:extLst>
              <a:ext uri="{FF2B5EF4-FFF2-40B4-BE49-F238E27FC236}">
                <a16:creationId xmlns:a16="http://schemas.microsoft.com/office/drawing/2014/main" id="{F48A6D59-5054-B440-B26F-F08899A4BE15}"/>
              </a:ext>
            </a:extLst>
          </p:cNvPr>
          <p:cNvPicPr>
            <a:picLocks noChangeAspect="1"/>
          </p:cNvPicPr>
          <p:nvPr/>
        </p:nvPicPr>
        <p:blipFill rotWithShape="1">
          <a:blip r:embed="rId3"/>
          <a:srcRect t="7813" b="8816"/>
          <a:stretch/>
        </p:blipFill>
        <p:spPr>
          <a:xfrm>
            <a:off x="7149237" y="3048001"/>
            <a:ext cx="1593762" cy="1328738"/>
          </a:xfrm>
          <a:prstGeom prst="rect">
            <a:avLst/>
          </a:prstGeom>
          <a:ln>
            <a:solidFill>
              <a:schemeClr val="bg1">
                <a:lumMod val="75000"/>
              </a:schemeClr>
            </a:solidFill>
          </a:ln>
        </p:spPr>
      </p:pic>
      <p:sp>
        <p:nvSpPr>
          <p:cNvPr id="7234" name="Rectangle 7233">
            <a:extLst>
              <a:ext uri="{FF2B5EF4-FFF2-40B4-BE49-F238E27FC236}">
                <a16:creationId xmlns:a16="http://schemas.microsoft.com/office/drawing/2014/main" id="{9F88DB3A-658C-D312-0601-1980150FBF10}"/>
              </a:ext>
            </a:extLst>
          </p:cNvPr>
          <p:cNvSpPr>
            <a:spLocks/>
          </p:cNvSpPr>
          <p:nvPr/>
        </p:nvSpPr>
        <p:spPr>
          <a:xfrm>
            <a:off x="8743000" y="3048001"/>
            <a:ext cx="2839400" cy="1467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Unlock new, high-value data-driven use cases</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reach and scale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Gain ROI-driving insights from long-term prediction leveraging historical data + real-time analytics</a:t>
            </a:r>
          </a:p>
        </p:txBody>
      </p:sp>
      <p:sp>
        <p:nvSpPr>
          <p:cNvPr id="7235" name="Rectangle 7234">
            <a:extLst>
              <a:ext uri="{FF2B5EF4-FFF2-40B4-BE49-F238E27FC236}">
                <a16:creationId xmlns:a16="http://schemas.microsoft.com/office/drawing/2014/main" id="{1A7A77D4-F837-01BF-3581-CA795A7B69FA}"/>
              </a:ext>
            </a:extLst>
          </p:cNvPr>
          <p:cNvSpPr>
            <a:spLocks/>
          </p:cNvSpPr>
          <p:nvPr/>
        </p:nvSpPr>
        <p:spPr>
          <a:xfrm>
            <a:off x="7144336" y="4575347"/>
            <a:ext cx="4438063" cy="1249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production downtime and losses due to shift mis-matches, over/underproduction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Gain greater visibility into how resource capacity, inventories, production schedules interconnect</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Set accurate production targets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especially around maintenance and oversight</a:t>
            </a:r>
          </a:p>
        </p:txBody>
      </p:sp>
      <p:sp>
        <p:nvSpPr>
          <p:cNvPr id="7236" name="Text Placeholder 49">
            <a:extLst>
              <a:ext uri="{FF2B5EF4-FFF2-40B4-BE49-F238E27FC236}">
                <a16:creationId xmlns:a16="http://schemas.microsoft.com/office/drawing/2014/main" id="{4ED4FA4C-C620-BABA-E554-99DA14B19D4E}"/>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4" action="ppaction://hlinksldjump"/>
              </a:rPr>
              <a:t>Asset &amp; Operations Optimization</a:t>
            </a:r>
            <a:endParaRPr lang="en-US" sz="900" b="0" dirty="0">
              <a:solidFill>
                <a:srgbClr val="525252"/>
              </a:solidFill>
              <a:latin typeface="IntelOne Text" panose="020B0503020203020204" pitchFamily="34" charset="0"/>
              <a:sym typeface="Helvetica Neue"/>
            </a:endParaRP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Control Optimization &amp; Autonomy, Machine Condition Monitoring</a:t>
            </a:r>
          </a:p>
        </p:txBody>
      </p:sp>
      <p:grpSp>
        <p:nvGrpSpPr>
          <p:cNvPr id="7240" name="Group 7239">
            <a:extLst>
              <a:ext uri="{FF2B5EF4-FFF2-40B4-BE49-F238E27FC236}">
                <a16:creationId xmlns:a16="http://schemas.microsoft.com/office/drawing/2014/main" id="{58BA19B4-37F3-59C2-575E-053425BEFEA3}"/>
              </a:ext>
            </a:extLst>
          </p:cNvPr>
          <p:cNvGrpSpPr>
            <a:grpSpLocks/>
          </p:cNvGrpSpPr>
          <p:nvPr/>
        </p:nvGrpSpPr>
        <p:grpSpPr>
          <a:xfrm>
            <a:off x="592916" y="4986975"/>
            <a:ext cx="6255393" cy="525662"/>
            <a:chOff x="592916" y="3640327"/>
            <a:chExt cx="6255393" cy="525662"/>
          </a:xfrm>
        </p:grpSpPr>
        <p:sp>
          <p:nvSpPr>
            <p:cNvPr id="7241" name="Content Placeholder 47">
              <a:extLst>
                <a:ext uri="{FF2B5EF4-FFF2-40B4-BE49-F238E27FC236}">
                  <a16:creationId xmlns:a16="http://schemas.microsoft.com/office/drawing/2014/main" id="{AC039F1A-DF31-D656-D1AE-34FE47C1731D}"/>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7242" name="Content Placeholder 47">
              <a:extLst>
                <a:ext uri="{FF2B5EF4-FFF2-40B4-BE49-F238E27FC236}">
                  <a16:creationId xmlns:a16="http://schemas.microsoft.com/office/drawing/2014/main" id="{E9432860-B397-BFC0-FE6D-4C8398EFC327}"/>
                </a:ext>
              </a:extLst>
            </p:cNvPr>
            <p:cNvSpPr txBox="1">
              <a:spLocks/>
            </p:cNvSpPr>
            <p:nvPr/>
          </p:nvSpPr>
          <p:spPr>
            <a:xfrm>
              <a:off x="592916" y="3837694"/>
              <a:ext cx="6255393" cy="328295"/>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lnSpc>
                  <a:spcPct val="100000"/>
                </a:lnSpc>
                <a:spcBef>
                  <a:spcPts val="200"/>
                </a:spcBef>
                <a:spcAft>
                  <a:spcPts val="100"/>
                </a:spcAft>
                <a:defRPr/>
              </a:pPr>
              <a:r>
                <a:rPr lang="fr-FR" sz="900" dirty="0">
                  <a:latin typeface="IntelOne Text" panose="020B0503020203020204" pitchFamily="34" charset="0"/>
                  <a:sym typeface="Helvetica Neue"/>
                  <a:hlinkClick r:id="rId5">
                    <a:extLst>
                      <a:ext uri="{A12FA001-AC4F-418D-AE19-62706E023703}">
                        <ahyp:hlinkClr xmlns:ahyp="http://schemas.microsoft.com/office/drawing/2018/hyperlinkcolor" val="tx"/>
                      </a:ext>
                    </a:extLst>
                  </a:hlinkClick>
                </a:rPr>
                <a:t>T4U </a:t>
              </a:r>
              <a:r>
                <a:rPr lang="fr-FR" sz="900" dirty="0" err="1">
                  <a:latin typeface="IntelOne Text" panose="020B0503020203020204" pitchFamily="34" charset="0"/>
                  <a:sym typeface="Helvetica Neue"/>
                  <a:hlinkClick r:id="rId5">
                    <a:extLst>
                      <a:ext uri="{A12FA001-AC4F-418D-AE19-62706E023703}">
                        <ahyp:hlinkClr xmlns:ahyp="http://schemas.microsoft.com/office/drawing/2018/hyperlinkcolor" val="tx"/>
                      </a:ext>
                    </a:extLst>
                  </a:hlinkClick>
                </a:rPr>
                <a:t>Website</a:t>
              </a:r>
              <a:endParaRPr lang="fr-FR" sz="900" dirty="0">
                <a:latin typeface="IntelOne Text" panose="020B0503020203020204" pitchFamily="34" charset="0"/>
                <a:sym typeface="Helvetica Neue"/>
              </a:endParaRPr>
            </a:p>
            <a:p>
              <a:pPr lvl="1">
                <a:lnSpc>
                  <a:spcPct val="100000"/>
                </a:lnSpc>
                <a:spcBef>
                  <a:spcPts val="200"/>
                </a:spcBef>
                <a:spcAft>
                  <a:spcPts val="100"/>
                </a:spcAft>
                <a:defRPr/>
              </a:pPr>
              <a:r>
                <a:rPr lang="fr-FR" sz="900" dirty="0">
                  <a:latin typeface="IntelOne Text" panose="020B0503020203020204" pitchFamily="34" charset="0"/>
                  <a:sym typeface="Helvetica Neue"/>
                  <a:hlinkClick r:id="rId6">
                    <a:extLst>
                      <a:ext uri="{A12FA001-AC4F-418D-AE19-62706E023703}">
                        <ahyp:hlinkClr xmlns:ahyp="http://schemas.microsoft.com/office/drawing/2018/hyperlinkcolor" val="tx"/>
                      </a:ext>
                    </a:extLst>
                  </a:hlinkClick>
                </a:rPr>
                <a:t>T4U Verde CUVE Product Page</a:t>
              </a:r>
              <a:endParaRPr lang="fr-FR" sz="900" dirty="0">
                <a:latin typeface="IntelOne Text" panose="020B0503020203020204" pitchFamily="34" charset="0"/>
                <a:sym typeface="Helvetica Neue"/>
              </a:endParaRPr>
            </a:p>
            <a:p>
              <a:pPr lvl="1">
                <a:lnSpc>
                  <a:spcPct val="100000"/>
                </a:lnSpc>
                <a:spcBef>
                  <a:spcPts val="200"/>
                </a:spcBef>
                <a:spcAft>
                  <a:spcPts val="100"/>
                </a:spcAft>
                <a:defRPr/>
              </a:pPr>
              <a:r>
                <a:rPr lang="fr-FR" sz="900" dirty="0">
                  <a:latin typeface="IntelOne Text" panose="020B0503020203020204" pitchFamily="34" charset="0"/>
                  <a:sym typeface="Helvetica Neue"/>
                  <a:hlinkClick r:id="rId7">
                    <a:extLst>
                      <a:ext uri="{A12FA001-AC4F-418D-AE19-62706E023703}">
                        <ahyp:hlinkClr xmlns:ahyp="http://schemas.microsoft.com/office/drawing/2018/hyperlinkcolor" val="tx"/>
                      </a:ext>
                    </a:extLst>
                  </a:hlinkClick>
                </a:rPr>
                <a:t>Intel IoT Kits </a:t>
              </a:r>
              <a:r>
                <a:rPr lang="fr-FR" sz="900" dirty="0" err="1">
                  <a:latin typeface="IntelOne Text" panose="020B0503020203020204" pitchFamily="34" charset="0"/>
                  <a:sym typeface="Helvetica Neue"/>
                  <a:hlinkClick r:id="rId7">
                    <a:extLst>
                      <a:ext uri="{A12FA001-AC4F-418D-AE19-62706E023703}">
                        <ahyp:hlinkClr xmlns:ahyp="http://schemas.microsoft.com/office/drawing/2018/hyperlinkcolor" val="tx"/>
                      </a:ext>
                    </a:extLst>
                  </a:hlinkClick>
                </a:rPr>
                <a:t>Overview</a:t>
              </a:r>
              <a:endParaRPr lang="fr-FR" sz="900" dirty="0">
                <a:latin typeface="IntelOne Text" panose="020B0503020203020204" pitchFamily="34" charset="0"/>
                <a:sym typeface="Helvetica Neue"/>
              </a:endParaRPr>
            </a:p>
          </p:txBody>
        </p:sp>
      </p:grpSp>
      <p:cxnSp>
        <p:nvCxnSpPr>
          <p:cNvPr id="7246" name="Straight Connector 7245">
            <a:extLst>
              <a:ext uri="{FF2B5EF4-FFF2-40B4-BE49-F238E27FC236}">
                <a16:creationId xmlns:a16="http://schemas.microsoft.com/office/drawing/2014/main" id="{9BDD5EC8-04F6-F4BA-F6F2-661B58F2F05D}"/>
              </a:ext>
            </a:extLst>
          </p:cNvPr>
          <p:cNvCxnSpPr>
            <a:cxnSpLocks/>
          </p:cNvCxnSpPr>
          <p:nvPr/>
        </p:nvCxnSpPr>
        <p:spPr>
          <a:xfrm>
            <a:off x="592917" y="480281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7248" name="Text Placeholder 49" descr="Target Vertical: &#10;Manufacturing&#10;&#10;&#10;">
            <a:extLst>
              <a:ext uri="{FF2B5EF4-FFF2-40B4-BE49-F238E27FC236}">
                <a16:creationId xmlns:a16="http://schemas.microsoft.com/office/drawing/2014/main" id="{27F56AA9-FF00-1162-680A-5C1B90A1FADA}"/>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Japan</a:t>
            </a:r>
          </a:p>
        </p:txBody>
      </p:sp>
      <p:sp>
        <p:nvSpPr>
          <p:cNvPr id="7249" name="Text Placeholder 49" descr="Target Vertical: &#10;Manufacturing&#10;&#10;&#10;">
            <a:extLst>
              <a:ext uri="{FF2B5EF4-FFF2-40B4-BE49-F238E27FC236}">
                <a16:creationId xmlns:a16="http://schemas.microsoft.com/office/drawing/2014/main" id="{9BD7C459-D7F4-774F-36DA-B92C9CA1309D}"/>
              </a:ext>
            </a:extLst>
          </p:cNvPr>
          <p:cNvSpPr txBox="1">
            <a:spLocks/>
          </p:cNvSpPr>
          <p:nvPr/>
        </p:nvSpPr>
        <p:spPr>
          <a:xfrm>
            <a:off x="7144338" y="1686845"/>
            <a:ext cx="2030977" cy="852731"/>
          </a:xfrm>
          <a:prstGeom prst="rect">
            <a:avLst/>
          </a:prstGeom>
        </p:spPr>
        <p:txBody>
          <a:bodyPr wrap="square" lIns="0" tIns="0" rIns="0" bIns="0">
            <a:sp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defTabSz="914400" hangingPunct="0">
              <a:spcBef>
                <a:spcPts val="0"/>
              </a:spcBef>
              <a:spcAft>
                <a:spcPts val="100"/>
              </a:spcAft>
              <a:defRPr/>
            </a:pPr>
            <a:r>
              <a:rPr kumimoji="0" lang="en-US" sz="900" b="0" i="0" u="none" strike="noStrike" kern="120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Agriculture, Banking &amp; FSI, Education, Gaming &amp; Entertainment, Government, Health &amp; Life Sciences, Hospitality, Retail, Energy, Transportation, Other</a:t>
            </a:r>
          </a:p>
        </p:txBody>
      </p:sp>
      <p:pic>
        <p:nvPicPr>
          <p:cNvPr id="7250" name="Picture 7249" descr="T4U Logo">
            <a:extLst>
              <a:ext uri="{FF2B5EF4-FFF2-40B4-BE49-F238E27FC236}">
                <a16:creationId xmlns:a16="http://schemas.microsoft.com/office/drawing/2014/main" id="{31B611D0-1A64-DBD9-FFF9-153E287E1A8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2022"/>
          <a:stretch/>
        </p:blipFill>
        <p:spPr bwMode="auto">
          <a:xfrm>
            <a:off x="557213" y="157643"/>
            <a:ext cx="650317" cy="380520"/>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6E4E9013-B177-9C7E-B171-579E9E7C84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27431" y="2721626"/>
            <a:ext cx="278608" cy="254008"/>
          </a:xfrm>
          <a:prstGeom prst="rect">
            <a:avLst/>
          </a:prstGeom>
        </p:spPr>
      </p:pic>
      <p:pic>
        <p:nvPicPr>
          <p:cNvPr id="3" name="Graphic 2">
            <a:extLst>
              <a:ext uri="{FF2B5EF4-FFF2-40B4-BE49-F238E27FC236}">
                <a16:creationId xmlns:a16="http://schemas.microsoft.com/office/drawing/2014/main" id="{706BAC32-09EF-2E03-8935-51A9012CF67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4325" y="2737871"/>
            <a:ext cx="263015" cy="279578"/>
          </a:xfrm>
          <a:prstGeom prst="rect">
            <a:avLst/>
          </a:prstGeom>
        </p:spPr>
      </p:pic>
      <p:pic>
        <p:nvPicPr>
          <p:cNvPr id="4" name="Graphic 3">
            <a:extLst>
              <a:ext uri="{FF2B5EF4-FFF2-40B4-BE49-F238E27FC236}">
                <a16:creationId xmlns:a16="http://schemas.microsoft.com/office/drawing/2014/main" id="{3D464CBC-F349-0329-02D9-6C2D96283BE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4145" y="2768052"/>
            <a:ext cx="263050" cy="263549"/>
          </a:xfrm>
          <a:prstGeom prst="rect">
            <a:avLst/>
          </a:prstGeom>
        </p:spPr>
      </p:pic>
      <p:sp>
        <p:nvSpPr>
          <p:cNvPr id="5" name="Text Placeholder 49">
            <a:extLst>
              <a:ext uri="{FF2B5EF4-FFF2-40B4-BE49-F238E27FC236}">
                <a16:creationId xmlns:a16="http://schemas.microsoft.com/office/drawing/2014/main" id="{1F75D6AC-24C8-28A2-7ADB-64A23B44973F}"/>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p:txBody>
      </p:sp>
      <p:grpSp>
        <p:nvGrpSpPr>
          <p:cNvPr id="6" name="Group 5">
            <a:extLst>
              <a:ext uri="{FF2B5EF4-FFF2-40B4-BE49-F238E27FC236}">
                <a16:creationId xmlns:a16="http://schemas.microsoft.com/office/drawing/2014/main" id="{ABC925E9-D8B9-B293-0058-72D473F869AA}"/>
              </a:ext>
            </a:extLst>
          </p:cNvPr>
          <p:cNvGrpSpPr/>
          <p:nvPr/>
        </p:nvGrpSpPr>
        <p:grpSpPr>
          <a:xfrm>
            <a:off x="9057016" y="87630"/>
            <a:ext cx="2525384" cy="384440"/>
            <a:chOff x="9057016" y="87630"/>
            <a:chExt cx="2525384" cy="384440"/>
          </a:xfrm>
        </p:grpSpPr>
        <p:pic>
          <p:nvPicPr>
            <p:cNvPr id="7" name="Picture 6">
              <a:hlinkClick r:id="rId15" action="ppaction://hlinksldjump"/>
              <a:extLst>
                <a:ext uri="{FF2B5EF4-FFF2-40B4-BE49-F238E27FC236}">
                  <a16:creationId xmlns:a16="http://schemas.microsoft.com/office/drawing/2014/main" id="{D488F977-EC32-3F7E-2224-53C3C1EB2886}"/>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8" name="Rectangle 7">
              <a:extLst>
                <a:ext uri="{FF2B5EF4-FFF2-40B4-BE49-F238E27FC236}">
                  <a16:creationId xmlns:a16="http://schemas.microsoft.com/office/drawing/2014/main" id="{DF3BF562-B172-52E5-755C-E84EB7C2CC32}"/>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46558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66">
            <a:extLst>
              <a:ext uri="{FF2B5EF4-FFF2-40B4-BE49-F238E27FC236}">
                <a16:creationId xmlns:a16="http://schemas.microsoft.com/office/drawing/2014/main" id="{1402F926-BF69-D577-C901-886F48FA644F}"/>
              </a:ext>
            </a:extLst>
          </p:cNvPr>
          <p:cNvSpPr>
            <a:spLocks noGrp="1"/>
          </p:cNvSpPr>
          <p:nvPr>
            <p:ph type="title"/>
          </p:nvPr>
        </p:nvSpPr>
        <p:spPr>
          <a:xfrm>
            <a:off x="592917" y="571500"/>
            <a:ext cx="6255392" cy="443198"/>
          </a:xfrm>
        </p:spPr>
        <p:txBody>
          <a:bodyPr/>
          <a:lstStyle/>
          <a:p>
            <a:r>
              <a:rPr lang="nb-NO" sz="3200" noProof="0" dirty="0">
                <a:sym typeface="Helvetica"/>
              </a:rPr>
              <a:t>B-Cloud AutoML</a:t>
            </a:r>
            <a:endParaRPr lang="en-US" sz="3200" dirty="0"/>
          </a:p>
        </p:txBody>
      </p:sp>
      <p:grpSp>
        <p:nvGrpSpPr>
          <p:cNvPr id="39" name="Group 38">
            <a:extLst>
              <a:ext uri="{FF2B5EF4-FFF2-40B4-BE49-F238E27FC236}">
                <a16:creationId xmlns:a16="http://schemas.microsoft.com/office/drawing/2014/main" id="{9896014F-ACD6-DCB4-BA0C-F6F90FE0C8A8}"/>
              </a:ext>
            </a:extLst>
          </p:cNvPr>
          <p:cNvGrpSpPr/>
          <p:nvPr/>
        </p:nvGrpSpPr>
        <p:grpSpPr>
          <a:xfrm>
            <a:off x="592917" y="1268730"/>
            <a:ext cx="6255394" cy="738664"/>
            <a:chOff x="592917" y="1621155"/>
            <a:chExt cx="6255394" cy="738664"/>
          </a:xfrm>
        </p:grpSpPr>
        <p:sp>
          <p:nvSpPr>
            <p:cNvPr id="40"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552C513F-98EA-1807-F670-F8ECA67A468B}"/>
                </a:ext>
              </a:extLst>
            </p:cNvPr>
            <p:cNvSpPr txBox="1">
              <a:spLocks/>
            </p:cNvSpPr>
            <p:nvPr/>
          </p:nvSpPr>
          <p:spPr>
            <a:xfrm>
              <a:off x="592917" y="1805821"/>
              <a:ext cx="6255394" cy="5539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The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BirminD</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B-Wise and B-Cloud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AutoML</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solution helps customers analyze shop floor data in real time to detect anomalies, predict equipment behavior, utilize PID control loop optimization, create digital twins, and more to enable the optimization of factories, prevention of failures, increased revenue streams, and the ability to modernize manufacturing to Industry 4.0 standards.</a:t>
              </a:r>
            </a:p>
          </p:txBody>
        </p:sp>
        <p:sp>
          <p:nvSpPr>
            <p:cNvPr id="41" name="Content Placeholder 47">
              <a:extLst>
                <a:ext uri="{FF2B5EF4-FFF2-40B4-BE49-F238E27FC236}">
                  <a16:creationId xmlns:a16="http://schemas.microsoft.com/office/drawing/2014/main" id="{B4B4B581-1725-8755-AFDC-3E9F99C45236}"/>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42" name="Content Placeholder 47">
            <a:extLst>
              <a:ext uri="{FF2B5EF4-FFF2-40B4-BE49-F238E27FC236}">
                <a16:creationId xmlns:a16="http://schemas.microsoft.com/office/drawing/2014/main" id="{6EA2EF9B-0BA6-36F9-3532-D56045B3975C}"/>
              </a:ext>
            </a:extLst>
          </p:cNvPr>
          <p:cNvSpPr txBox="1">
            <a:spLocks/>
          </p:cNvSpPr>
          <p:nvPr/>
        </p:nvSpPr>
        <p:spPr>
          <a:xfrm>
            <a:off x="592917" y="2395910"/>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43" name="Rectangle 42">
            <a:extLst>
              <a:ext uri="{FF2B5EF4-FFF2-40B4-BE49-F238E27FC236}">
                <a16:creationId xmlns:a16="http://schemas.microsoft.com/office/drawing/2014/main" id="{7F8D400A-2AA5-715B-C4C9-5B8A3B78BE7E}"/>
              </a:ext>
            </a:extLst>
          </p:cNvPr>
          <p:cNvSpPr>
            <a:spLocks/>
          </p:cNvSpPr>
          <p:nvPr/>
        </p:nvSpPr>
        <p:spPr>
          <a:xfrm>
            <a:off x="913615" y="2629657"/>
            <a:ext cx="1634548" cy="101841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fontAlgn="ctr">
              <a:spcBef>
                <a:spcPts val="200"/>
              </a:spcBef>
              <a:defRPr/>
            </a:pPr>
            <a:r>
              <a:rPr lang="en-US" sz="900" dirty="0">
                <a:solidFill>
                  <a:schemeClr val="bg2"/>
                </a:solidFill>
                <a:latin typeface="IntelOne Text" panose="020B0503020203020204" pitchFamily="34" charset="0"/>
              </a:rPr>
              <a:t>Improve factory floor efficiency with a solution that automatically analyzes equipment and products to detect anomalies and potential failures in real-time</a:t>
            </a:r>
          </a:p>
        </p:txBody>
      </p:sp>
      <p:sp>
        <p:nvSpPr>
          <p:cNvPr id="44" name="Rectangle 43">
            <a:extLst>
              <a:ext uri="{FF2B5EF4-FFF2-40B4-BE49-F238E27FC236}">
                <a16:creationId xmlns:a16="http://schemas.microsoft.com/office/drawing/2014/main" id="{5EF27E7E-C09E-860B-3C8F-8710E94F1F00}"/>
              </a:ext>
            </a:extLst>
          </p:cNvPr>
          <p:cNvSpPr>
            <a:spLocks/>
          </p:cNvSpPr>
          <p:nvPr/>
        </p:nvSpPr>
        <p:spPr>
          <a:xfrm>
            <a:off x="3063688" y="2629657"/>
            <a:ext cx="1634548" cy="101841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fontAlgn="ctr">
              <a:spcBef>
                <a:spcPts val="200"/>
              </a:spcBef>
              <a:defRPr/>
            </a:pPr>
            <a:r>
              <a:rPr lang="en-US" sz="900" dirty="0">
                <a:solidFill>
                  <a:schemeClr val="bg2"/>
                </a:solidFill>
                <a:latin typeface="IntelOne Text" panose="020B0503020203020204" pitchFamily="34" charset="0"/>
              </a:rPr>
              <a:t>Increase ROI and reduce costs with a reliable machine learning solution that identifies product anomalies faster and more accurately than manual inspection</a:t>
            </a:r>
          </a:p>
        </p:txBody>
      </p:sp>
      <p:sp>
        <p:nvSpPr>
          <p:cNvPr id="45" name="Rectangle 44">
            <a:extLst>
              <a:ext uri="{FF2B5EF4-FFF2-40B4-BE49-F238E27FC236}">
                <a16:creationId xmlns:a16="http://schemas.microsoft.com/office/drawing/2014/main" id="{8E7E64E0-71FB-9AB4-CD4C-BA85C2791547}"/>
              </a:ext>
            </a:extLst>
          </p:cNvPr>
          <p:cNvSpPr>
            <a:spLocks/>
          </p:cNvSpPr>
          <p:nvPr/>
        </p:nvSpPr>
        <p:spPr>
          <a:xfrm>
            <a:off x="5213760" y="2629657"/>
            <a:ext cx="1634548" cy="101841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fontAlgn="ctr">
              <a:spcBef>
                <a:spcPts val="200"/>
              </a:spcBef>
              <a:defRPr/>
            </a:pPr>
            <a:r>
              <a:rPr lang="en-US" sz="900" dirty="0">
                <a:solidFill>
                  <a:schemeClr val="bg2"/>
                </a:solidFill>
                <a:latin typeface="IntelOne Text" panose="020B0503020203020204" pitchFamily="34" charset="0"/>
              </a:rPr>
              <a:t>Streamline factory management with a solution that collects and presents data in real-time to inform decision making</a:t>
            </a:r>
          </a:p>
        </p:txBody>
      </p:sp>
      <p:cxnSp>
        <p:nvCxnSpPr>
          <p:cNvPr id="47" name="Straight Connector 46">
            <a:extLst>
              <a:ext uri="{FF2B5EF4-FFF2-40B4-BE49-F238E27FC236}">
                <a16:creationId xmlns:a16="http://schemas.microsoft.com/office/drawing/2014/main" id="{0C4F7325-2D47-0590-3F4E-2B666A9F0D3B}"/>
              </a:ext>
            </a:extLst>
          </p:cNvPr>
          <p:cNvCxnSpPr>
            <a:cxnSpLocks/>
          </p:cNvCxnSpPr>
          <p:nvPr/>
        </p:nvCxnSpPr>
        <p:spPr>
          <a:xfrm>
            <a:off x="592917" y="229215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112581D1-3CC7-CB84-D213-74C6CC61D5F9}"/>
              </a:ext>
            </a:extLst>
          </p:cNvPr>
          <p:cNvCxnSpPr>
            <a:cxnSpLocks/>
          </p:cNvCxnSpPr>
          <p:nvPr/>
        </p:nvCxnSpPr>
        <p:spPr>
          <a:xfrm>
            <a:off x="592917" y="381552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54" name="Group 53">
            <a:extLst>
              <a:ext uri="{FF2B5EF4-FFF2-40B4-BE49-F238E27FC236}">
                <a16:creationId xmlns:a16="http://schemas.microsoft.com/office/drawing/2014/main" id="{9003C311-768B-DD31-945B-B071CC9E162D}"/>
              </a:ext>
            </a:extLst>
          </p:cNvPr>
          <p:cNvGrpSpPr/>
          <p:nvPr/>
        </p:nvGrpSpPr>
        <p:grpSpPr>
          <a:xfrm>
            <a:off x="592916" y="4982023"/>
            <a:ext cx="6255392" cy="397698"/>
            <a:chOff x="5043513" y="3848440"/>
            <a:chExt cx="6255392" cy="397698"/>
          </a:xfrm>
        </p:grpSpPr>
        <p:sp>
          <p:nvSpPr>
            <p:cNvPr id="55" name="Content Placeholder 47">
              <a:extLst>
                <a:ext uri="{FF2B5EF4-FFF2-40B4-BE49-F238E27FC236}">
                  <a16:creationId xmlns:a16="http://schemas.microsoft.com/office/drawing/2014/main" id="{BEDB9E90-E890-A59B-E286-9698C4D2E912}"/>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58" name="Content Placeholder 47">
              <a:extLst>
                <a:ext uri="{FF2B5EF4-FFF2-40B4-BE49-F238E27FC236}">
                  <a16:creationId xmlns:a16="http://schemas.microsoft.com/office/drawing/2014/main" id="{45B09913-DD74-856C-D003-92185A3A35A2}"/>
                </a:ext>
              </a:extLst>
            </p:cNvPr>
            <p:cNvSpPr txBox="1">
              <a:spLocks/>
            </p:cNvSpPr>
            <p:nvPr/>
          </p:nvSpPr>
          <p:spPr>
            <a:xfrm>
              <a:off x="5043513" y="4034694"/>
              <a:ext cx="6255392" cy="211444"/>
            </a:xfrm>
            <a:prstGeom prst="rect">
              <a:avLst/>
            </a:prstGeom>
            <a:ln>
              <a:noFill/>
            </a:ln>
          </p:spPr>
          <p:txBody>
            <a:bodyPr wrap="square" lIns="0" tIns="0" rIns="0" bIns="0" numCol="1"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marR="0" lvl="1" indent="0">
                <a:lnSpc>
                  <a:spcPct val="100000"/>
                </a:lnSpc>
                <a:spcBef>
                  <a:spcPts val="200"/>
                </a:spcBef>
                <a:spcAft>
                  <a:spcPts val="100"/>
                </a:spcAft>
                <a:buClr>
                  <a:srgbClr val="525252"/>
                </a:buClr>
                <a:buSzTx/>
                <a:buNone/>
                <a:tabLst/>
                <a:defRPr/>
              </a:pPr>
              <a:r>
                <a:rPr lang="en-US" sz="900" dirty="0" err="1">
                  <a:latin typeface="IntelOne Text" panose="020B0503020203020204" pitchFamily="34" charset="0"/>
                  <a:sym typeface="Helvetica Neue"/>
                  <a:hlinkClick r:id="rId3">
                    <a:extLst>
                      <a:ext uri="{A12FA001-AC4F-418D-AE19-62706E023703}">
                        <ahyp:hlinkClr xmlns:ahyp="http://schemas.microsoft.com/office/drawing/2018/hyperlinkcolor" val="tx"/>
                      </a:ext>
                    </a:extLst>
                  </a:hlinkClick>
                </a:rPr>
                <a:t>BirminD</a:t>
              </a:r>
              <a:r>
                <a:rPr lang="en-US" sz="900" dirty="0">
                  <a:latin typeface="IntelOne Text" panose="020B0503020203020204" pitchFamily="34" charset="0"/>
                  <a:sym typeface="Helvetica Neue"/>
                  <a:hlinkClick r:id="rId3">
                    <a:extLst>
                      <a:ext uri="{A12FA001-AC4F-418D-AE19-62706E023703}">
                        <ahyp:hlinkClr xmlns:ahyp="http://schemas.microsoft.com/office/drawing/2018/hyperlinkcolor" val="tx"/>
                      </a:ext>
                    </a:extLst>
                  </a:hlinkClick>
                </a:rPr>
                <a:t> Webpage</a:t>
              </a:r>
              <a:endParaRPr lang="en-US" sz="900" dirty="0">
                <a:latin typeface="IntelOne Text" panose="020B0503020203020204" pitchFamily="34" charset="0"/>
                <a:sym typeface="Helvetica Neue"/>
              </a:endParaRPr>
            </a:p>
          </p:txBody>
        </p:sp>
      </p:grpSp>
      <p:cxnSp>
        <p:nvCxnSpPr>
          <p:cNvPr id="71" name="Straight Connector 70">
            <a:extLst>
              <a:ext uri="{FF2B5EF4-FFF2-40B4-BE49-F238E27FC236}">
                <a16:creationId xmlns:a16="http://schemas.microsoft.com/office/drawing/2014/main" id="{CC35437A-5D8E-7B0B-01C2-2F25806BC2BC}"/>
              </a:ext>
            </a:extLst>
          </p:cNvPr>
          <p:cNvCxnSpPr>
            <a:cxnSpLocks/>
          </p:cNvCxnSpPr>
          <p:nvPr/>
        </p:nvCxnSpPr>
        <p:spPr>
          <a:xfrm>
            <a:off x="592917" y="481457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72" name="Rectangle 71">
            <a:extLst>
              <a:ext uri="{FF2B5EF4-FFF2-40B4-BE49-F238E27FC236}">
                <a16:creationId xmlns:a16="http://schemas.microsoft.com/office/drawing/2014/main" id="{0941005A-31D1-84D8-A9A4-1DA478B50F76}"/>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3" name="Rectangle 72">
            <a:extLst>
              <a:ext uri="{FF2B5EF4-FFF2-40B4-BE49-F238E27FC236}">
                <a16:creationId xmlns:a16="http://schemas.microsoft.com/office/drawing/2014/main" id="{A3E56F02-B1D1-5891-A887-91D3886F659A}"/>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74" name="Straight Connector 73">
            <a:extLst>
              <a:ext uri="{FF2B5EF4-FFF2-40B4-BE49-F238E27FC236}">
                <a16:creationId xmlns:a16="http://schemas.microsoft.com/office/drawing/2014/main" id="{8880176E-21A4-420D-8B4B-19275DB9E630}"/>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76" name="Rectangle 75">
            <a:extLst>
              <a:ext uri="{FF2B5EF4-FFF2-40B4-BE49-F238E27FC236}">
                <a16:creationId xmlns:a16="http://schemas.microsoft.com/office/drawing/2014/main" id="{E1447AFC-4787-76D6-5E5E-FB85B767C55A}"/>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77" name="Straight Connector 76">
            <a:extLst>
              <a:ext uri="{FF2B5EF4-FFF2-40B4-BE49-F238E27FC236}">
                <a16:creationId xmlns:a16="http://schemas.microsoft.com/office/drawing/2014/main" id="{2B550ACB-77D4-8C29-D6E5-E5B8FA500B4F}"/>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78" name="Picture 77" descr="A group of people sitting at computers&#10;&#10;Description automatically generated with low confidence">
            <a:extLst>
              <a:ext uri="{FF2B5EF4-FFF2-40B4-BE49-F238E27FC236}">
                <a16:creationId xmlns:a16="http://schemas.microsoft.com/office/drawing/2014/main" id="{B946CB92-5D57-7351-6578-01A2C704C7BE}"/>
              </a:ext>
            </a:extLst>
          </p:cNvPr>
          <p:cNvPicPr>
            <a:picLocks noChangeAspect="1"/>
          </p:cNvPicPr>
          <p:nvPr/>
        </p:nvPicPr>
        <p:blipFill rotWithShape="1">
          <a:blip r:embed="rId4"/>
          <a:srcRect t="7813" b="8816"/>
          <a:stretch/>
        </p:blipFill>
        <p:spPr>
          <a:xfrm>
            <a:off x="7149237" y="3048001"/>
            <a:ext cx="1593762" cy="1328738"/>
          </a:xfrm>
          <a:prstGeom prst="rect">
            <a:avLst/>
          </a:prstGeom>
          <a:ln>
            <a:solidFill>
              <a:schemeClr val="bg1">
                <a:lumMod val="75000"/>
              </a:schemeClr>
            </a:solidFill>
          </a:ln>
        </p:spPr>
      </p:pic>
      <p:sp>
        <p:nvSpPr>
          <p:cNvPr id="79" name="Rectangle 78">
            <a:extLst>
              <a:ext uri="{FF2B5EF4-FFF2-40B4-BE49-F238E27FC236}">
                <a16:creationId xmlns:a16="http://schemas.microsoft.com/office/drawing/2014/main" id="{9CA398F4-3908-3187-DE4F-C9431C66A49F}"/>
              </a:ext>
            </a:extLst>
          </p:cNvPr>
          <p:cNvSpPr>
            <a:spLocks/>
          </p:cNvSpPr>
          <p:nvPr/>
        </p:nvSpPr>
        <p:spPr>
          <a:xfrm>
            <a:off x="8743000" y="3048001"/>
            <a:ext cx="2839400" cy="1467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Unlock new, high-value data-driven use cases</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reach and scale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Gain ROI-driving insights from long-term prediction leveraging historical data + real-time analytics</a:t>
            </a:r>
          </a:p>
        </p:txBody>
      </p:sp>
      <p:sp>
        <p:nvSpPr>
          <p:cNvPr id="86" name="Rectangle 85">
            <a:extLst>
              <a:ext uri="{FF2B5EF4-FFF2-40B4-BE49-F238E27FC236}">
                <a16:creationId xmlns:a16="http://schemas.microsoft.com/office/drawing/2014/main" id="{5EEB4645-5C64-DFDA-AC89-124899979CB1}"/>
              </a:ext>
            </a:extLst>
          </p:cNvPr>
          <p:cNvSpPr>
            <a:spLocks/>
          </p:cNvSpPr>
          <p:nvPr/>
        </p:nvSpPr>
        <p:spPr>
          <a:xfrm>
            <a:off x="7144336" y="4575347"/>
            <a:ext cx="4438063" cy="1249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production downtime and losses due to shift mis-matches, over/underproduction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Gain greater visibility into how resource capacity, inventories, production schedules interconnect</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Set accurate production targets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especially around maintenance and oversight</a:t>
            </a:r>
          </a:p>
        </p:txBody>
      </p:sp>
      <p:sp>
        <p:nvSpPr>
          <p:cNvPr id="87" name="Text Placeholder 49">
            <a:extLst>
              <a:ext uri="{FF2B5EF4-FFF2-40B4-BE49-F238E27FC236}">
                <a16:creationId xmlns:a16="http://schemas.microsoft.com/office/drawing/2014/main" id="{832D80BE-3B3D-F27A-0B43-A3F32C3DBCB2}"/>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5" action="ppaction://hlinksldjump"/>
              </a:rPr>
              <a:t>Asset &amp; Operations Optimization</a:t>
            </a:r>
            <a:endParaRPr lang="en-US" sz="900" b="0" dirty="0">
              <a:solidFill>
                <a:srgbClr val="525252"/>
              </a:solidFill>
              <a:latin typeface="IntelOne Text" panose="020B0503020203020204" pitchFamily="34" charset="0"/>
              <a:sym typeface="Helvetica Neue"/>
            </a:endParaRP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Control Optimization &amp; Autonomy, Energy Monitoring &amp; Mgmt., Machine Condition Monitoring</a:t>
            </a:r>
            <a:endParaRPr lang="en-US" sz="900" b="0" dirty="0">
              <a:solidFill>
                <a:srgbClr val="525252"/>
              </a:solidFill>
              <a:latin typeface="IntelOne Text" panose="020B0503020203020204" pitchFamily="34" charset="0"/>
            </a:endParaRPr>
          </a:p>
        </p:txBody>
      </p:sp>
      <p:sp>
        <p:nvSpPr>
          <p:cNvPr id="90" name="Text Placeholder 49" descr="Target Vertical: &#10;Manufacturing&#10;&#10;&#10;">
            <a:extLst>
              <a:ext uri="{FF2B5EF4-FFF2-40B4-BE49-F238E27FC236}">
                <a16:creationId xmlns:a16="http://schemas.microsoft.com/office/drawing/2014/main" id="{C593EFDD-9E36-2CD7-D197-1EC2651EF740}"/>
              </a:ext>
            </a:extLst>
          </p:cNvPr>
          <p:cNvSpPr txBox="1">
            <a:spLocks/>
          </p:cNvSpPr>
          <p:nvPr/>
        </p:nvSpPr>
        <p:spPr>
          <a:xfrm>
            <a:off x="9475213" y="1686845"/>
            <a:ext cx="2030977" cy="1123384"/>
          </a:xfrm>
          <a:prstGeom prst="rect">
            <a:avLst/>
          </a:prstGeom>
        </p:spPr>
        <p:txBody>
          <a:bodyPr wrap="square" lIns="0" tIns="0" rIns="0" bIns="0">
            <a:sp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Available in Brazil, Canada, Mexico, United States, Other Americas, Australia, New Zealand, India, Japan, South Korea, China, Taiwan, Germany, Israel, Middle East, North Africa, Turkey Russia, Sub-Saharan Africa, United Kingdom</a:t>
            </a:r>
          </a:p>
        </p:txBody>
      </p:sp>
      <p:grpSp>
        <p:nvGrpSpPr>
          <p:cNvPr id="92" name="Group 91">
            <a:extLst>
              <a:ext uri="{FF2B5EF4-FFF2-40B4-BE49-F238E27FC236}">
                <a16:creationId xmlns:a16="http://schemas.microsoft.com/office/drawing/2014/main" id="{C811B7F5-725C-9822-02F7-4FE3D05257A0}"/>
              </a:ext>
            </a:extLst>
          </p:cNvPr>
          <p:cNvGrpSpPr>
            <a:grpSpLocks/>
          </p:cNvGrpSpPr>
          <p:nvPr/>
        </p:nvGrpSpPr>
        <p:grpSpPr>
          <a:xfrm>
            <a:off x="592916" y="3982969"/>
            <a:ext cx="6255393" cy="664161"/>
            <a:chOff x="592916" y="3640327"/>
            <a:chExt cx="6255393" cy="664161"/>
          </a:xfrm>
        </p:grpSpPr>
        <p:sp>
          <p:nvSpPr>
            <p:cNvPr id="93" name="Content Placeholder 47">
              <a:extLst>
                <a:ext uri="{FF2B5EF4-FFF2-40B4-BE49-F238E27FC236}">
                  <a16:creationId xmlns:a16="http://schemas.microsoft.com/office/drawing/2014/main" id="{70E249E7-08C2-5D78-3325-99CCC27994B9}"/>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94" name="Content Placeholder 47">
              <a:extLst>
                <a:ext uri="{FF2B5EF4-FFF2-40B4-BE49-F238E27FC236}">
                  <a16:creationId xmlns:a16="http://schemas.microsoft.com/office/drawing/2014/main" id="{33B73C20-D58C-DAFB-E1DA-F51904DDB3AF}"/>
                </a:ext>
              </a:extLst>
            </p:cNvPr>
            <p:cNvSpPr txBox="1">
              <a:spLocks/>
            </p:cNvSpPr>
            <p:nvPr/>
          </p:nvSpPr>
          <p:spPr>
            <a:xfrm>
              <a:off x="592916" y="3837694"/>
              <a:ext cx="6255393" cy="466794"/>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Core™ i3 Processors</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Core™ i5 Processors</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Xeon® E5 Processors</a:t>
              </a:r>
            </a:p>
          </p:txBody>
        </p:sp>
      </p:grpSp>
      <p:sp>
        <p:nvSpPr>
          <p:cNvPr id="96" name="Text Placeholder 49" descr="Target Vertical: &#10;Manufacturing&#10;&#10;&#10;">
            <a:extLst>
              <a:ext uri="{FF2B5EF4-FFF2-40B4-BE49-F238E27FC236}">
                <a16:creationId xmlns:a16="http://schemas.microsoft.com/office/drawing/2014/main" id="{B3C057B6-C153-B262-90FA-D618D9FFEC13}"/>
              </a:ext>
            </a:extLst>
          </p:cNvPr>
          <p:cNvSpPr txBox="1">
            <a:spLocks/>
          </p:cNvSpPr>
          <p:nvPr/>
        </p:nvSpPr>
        <p:spPr>
          <a:xfrm>
            <a:off x="7144338" y="1686845"/>
            <a:ext cx="2030977" cy="351505"/>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marL="0" marR="0" lvl="0" indent="0" algn="l" defTabSz="914400" rtl="0" eaLnBrk="1" fontAlgn="auto" latinLnBrk="0" hangingPunct="0">
              <a:lnSpc>
                <a:spcPct val="100000"/>
              </a:lnSpc>
              <a:spcBef>
                <a:spcPts val="0"/>
              </a:spcBef>
              <a:spcAft>
                <a:spcPts val="10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Agriculture, Banking/Financial Services, Energy, Health &amp; Life Sciences</a:t>
            </a:r>
            <a:endParaRPr kumimoji="0" lang="en-US" sz="900" b="0" i="0" u="none" strike="noStrike" kern="0" cap="none" spc="0" normalizeH="0" baseline="0" noProof="0" dirty="0">
              <a:ln>
                <a:noFill/>
              </a:ln>
              <a:effectLst/>
              <a:uLnTx/>
              <a:uFillTx/>
              <a:latin typeface="IntelOne Text"/>
              <a:ea typeface="Intel Clear" panose="020B0604020203020204" pitchFamily="34" charset="0"/>
              <a:cs typeface="Intel Clear" panose="020B0604020203020204" pitchFamily="34" charset="0"/>
              <a:sym typeface="Helvetica Neue"/>
            </a:endParaRPr>
          </a:p>
        </p:txBody>
      </p:sp>
      <p:pic>
        <p:nvPicPr>
          <p:cNvPr id="2050" name="Picture 2" descr="Our Business | WEG">
            <a:extLst>
              <a:ext uri="{FF2B5EF4-FFF2-40B4-BE49-F238E27FC236}">
                <a16:creationId xmlns:a16="http://schemas.microsoft.com/office/drawing/2014/main" id="{2662E36A-063D-13B3-1DE8-B5AF22AE46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 y="192882"/>
            <a:ext cx="1193800" cy="348814"/>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79C5213D-7FF9-A248-CAF3-E904219DB4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2450" y="2629658"/>
            <a:ext cx="294226" cy="286842"/>
          </a:xfrm>
          <a:prstGeom prst="rect">
            <a:avLst/>
          </a:prstGeom>
        </p:spPr>
      </p:pic>
      <p:grpSp>
        <p:nvGrpSpPr>
          <p:cNvPr id="4" name="Group 3">
            <a:extLst>
              <a:ext uri="{FF2B5EF4-FFF2-40B4-BE49-F238E27FC236}">
                <a16:creationId xmlns:a16="http://schemas.microsoft.com/office/drawing/2014/main" id="{41849802-9C05-09A4-2F13-49D112EC5743}"/>
              </a:ext>
            </a:extLst>
          </p:cNvPr>
          <p:cNvGrpSpPr/>
          <p:nvPr/>
        </p:nvGrpSpPr>
        <p:grpSpPr>
          <a:xfrm>
            <a:off x="2698111" y="2629658"/>
            <a:ext cx="292252" cy="236812"/>
            <a:chOff x="5311107" y="4407248"/>
            <a:chExt cx="579185" cy="469314"/>
          </a:xfrm>
        </p:grpSpPr>
        <p:grpSp>
          <p:nvGrpSpPr>
            <p:cNvPr id="5" name="Group 4">
              <a:extLst>
                <a:ext uri="{FF2B5EF4-FFF2-40B4-BE49-F238E27FC236}">
                  <a16:creationId xmlns:a16="http://schemas.microsoft.com/office/drawing/2014/main" id="{D335683E-0333-CE12-95C1-B801E7EEF7B0}"/>
                </a:ext>
              </a:extLst>
            </p:cNvPr>
            <p:cNvGrpSpPr/>
            <p:nvPr/>
          </p:nvGrpSpPr>
          <p:grpSpPr>
            <a:xfrm>
              <a:off x="5311107" y="4518031"/>
              <a:ext cx="579185" cy="358531"/>
              <a:chOff x="5344734" y="4478045"/>
              <a:chExt cx="579185" cy="358531"/>
            </a:xfrm>
          </p:grpSpPr>
          <p:sp>
            <p:nvSpPr>
              <p:cNvPr id="9" name="Freeform: Shape 8">
                <a:extLst>
                  <a:ext uri="{FF2B5EF4-FFF2-40B4-BE49-F238E27FC236}">
                    <a16:creationId xmlns:a16="http://schemas.microsoft.com/office/drawing/2014/main" id="{AE409E04-B283-5631-DD51-5DA391C851C1}"/>
                  </a:ext>
                </a:extLst>
              </p:cNvPr>
              <p:cNvSpPr/>
              <p:nvPr/>
            </p:nvSpPr>
            <p:spPr>
              <a:xfrm>
                <a:off x="5344734" y="4478045"/>
                <a:ext cx="579185" cy="358531"/>
              </a:xfrm>
              <a:custGeom>
                <a:avLst/>
                <a:gdLst>
                  <a:gd name="connsiteX0" fmla="*/ 244311 w 271491"/>
                  <a:gd name="connsiteY0" fmla="*/ 109246 h 173155"/>
                  <a:gd name="connsiteX1" fmla="*/ 243311 w 271491"/>
                  <a:gd name="connsiteY1" fmla="*/ 108983 h 173155"/>
                  <a:gd name="connsiteX2" fmla="*/ 177598 w 271491"/>
                  <a:gd name="connsiteY2" fmla="*/ 102787 h 173155"/>
                  <a:gd name="connsiteX3" fmla="*/ 178450 w 271491"/>
                  <a:gd name="connsiteY3" fmla="*/ 95893 h 173155"/>
                  <a:gd name="connsiteX4" fmla="*/ 172606 w 271491"/>
                  <a:gd name="connsiteY4" fmla="*/ 75426 h 173155"/>
                  <a:gd name="connsiteX5" fmla="*/ 167680 w 271491"/>
                  <a:gd name="connsiteY5" fmla="*/ 69623 h 173155"/>
                  <a:gd name="connsiteX6" fmla="*/ 99590 w 271491"/>
                  <a:gd name="connsiteY6" fmla="*/ 7689 h 173155"/>
                  <a:gd name="connsiteX7" fmla="*/ 79705 w 271491"/>
                  <a:gd name="connsiteY7" fmla="*/ 0 h 173155"/>
                  <a:gd name="connsiteX8" fmla="*/ 34738 w 271491"/>
                  <a:gd name="connsiteY8" fmla="*/ 0 h 173155"/>
                  <a:gd name="connsiteX9" fmla="*/ 34738 w 271491"/>
                  <a:gd name="connsiteY9" fmla="*/ 25410 h 173155"/>
                  <a:gd name="connsiteX10" fmla="*/ 79705 w 271491"/>
                  <a:gd name="connsiteY10" fmla="*/ 25410 h 173155"/>
                  <a:gd name="connsiteX11" fmla="*/ 82492 w 271491"/>
                  <a:gd name="connsiteY11" fmla="*/ 26484 h 173155"/>
                  <a:gd name="connsiteX12" fmla="*/ 150582 w 271491"/>
                  <a:gd name="connsiteY12" fmla="*/ 88418 h 173155"/>
                  <a:gd name="connsiteX13" fmla="*/ 151246 w 271491"/>
                  <a:gd name="connsiteY13" fmla="*/ 89197 h 173155"/>
                  <a:gd name="connsiteX14" fmla="*/ 153041 w 271491"/>
                  <a:gd name="connsiteY14" fmla="*/ 95262 h 173155"/>
                  <a:gd name="connsiteX15" fmla="*/ 151475 w 271491"/>
                  <a:gd name="connsiteY15" fmla="*/ 100319 h 173155"/>
                  <a:gd name="connsiteX16" fmla="*/ 143549 w 271491"/>
                  <a:gd name="connsiteY16" fmla="*/ 99574 h 173155"/>
                  <a:gd name="connsiteX17" fmla="*/ 93598 w 271491"/>
                  <a:gd name="connsiteY17" fmla="*/ 63893 h 173155"/>
                  <a:gd name="connsiteX18" fmla="*/ 78828 w 271491"/>
                  <a:gd name="connsiteY18" fmla="*/ 84574 h 173155"/>
                  <a:gd name="connsiteX19" fmla="*/ 134352 w 271491"/>
                  <a:gd name="connsiteY19" fmla="*/ 124229 h 173155"/>
                  <a:gd name="connsiteX20" fmla="*/ 238680 w 271491"/>
                  <a:gd name="connsiteY20" fmla="*/ 134065 h 173155"/>
                  <a:gd name="connsiteX21" fmla="*/ 246041 w 271491"/>
                  <a:gd name="connsiteY21" fmla="*/ 143057 h 173155"/>
                  <a:gd name="connsiteX22" fmla="*/ 242836 w 271491"/>
                  <a:gd name="connsiteY22" fmla="*/ 147746 h 173155"/>
                  <a:gd name="connsiteX23" fmla="*/ 113360 w 271491"/>
                  <a:gd name="connsiteY23" fmla="*/ 147746 h 173155"/>
                  <a:gd name="connsiteX24" fmla="*/ 44713 w 271491"/>
                  <a:gd name="connsiteY24" fmla="*/ 91656 h 173155"/>
                  <a:gd name="connsiteX25" fmla="*/ 0 w 271491"/>
                  <a:gd name="connsiteY25" fmla="*/ 91656 h 173155"/>
                  <a:gd name="connsiteX26" fmla="*/ 0 w 271491"/>
                  <a:gd name="connsiteY26" fmla="*/ 117065 h 173155"/>
                  <a:gd name="connsiteX27" fmla="*/ 35647 w 271491"/>
                  <a:gd name="connsiteY27" fmla="*/ 117065 h 173155"/>
                  <a:gd name="connsiteX28" fmla="*/ 104295 w 271491"/>
                  <a:gd name="connsiteY28" fmla="*/ 173155 h 173155"/>
                  <a:gd name="connsiteX29" fmla="*/ 249467 w 271491"/>
                  <a:gd name="connsiteY29" fmla="*/ 173155 h 173155"/>
                  <a:gd name="connsiteX30" fmla="*/ 252106 w 271491"/>
                  <a:gd name="connsiteY30" fmla="*/ 171860 h 173155"/>
                  <a:gd name="connsiteX31" fmla="*/ 271278 w 271491"/>
                  <a:gd name="connsiteY31" fmla="*/ 146033 h 173155"/>
                  <a:gd name="connsiteX32" fmla="*/ 244311 w 271491"/>
                  <a:gd name="connsiteY32" fmla="*/ 109246 h 17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71491" h="173155">
                    <a:moveTo>
                      <a:pt x="244311" y="109246"/>
                    </a:moveTo>
                    <a:lnTo>
                      <a:pt x="243311" y="108983"/>
                    </a:lnTo>
                    <a:lnTo>
                      <a:pt x="177598" y="102787"/>
                    </a:lnTo>
                    <a:cubicBezTo>
                      <a:pt x="178082" y="100647"/>
                      <a:pt x="178385" y="98344"/>
                      <a:pt x="178450" y="95893"/>
                    </a:cubicBezTo>
                    <a:cubicBezTo>
                      <a:pt x="178672" y="86820"/>
                      <a:pt x="175393" y="79754"/>
                      <a:pt x="172606" y="75426"/>
                    </a:cubicBezTo>
                    <a:cubicBezTo>
                      <a:pt x="171237" y="73303"/>
                      <a:pt x="169582" y="71344"/>
                      <a:pt x="167680" y="69623"/>
                    </a:cubicBezTo>
                    <a:lnTo>
                      <a:pt x="99590" y="7689"/>
                    </a:lnTo>
                    <a:cubicBezTo>
                      <a:pt x="94139" y="2730"/>
                      <a:pt x="87074" y="0"/>
                      <a:pt x="79705" y="0"/>
                    </a:cubicBezTo>
                    <a:lnTo>
                      <a:pt x="34738" y="0"/>
                    </a:lnTo>
                    <a:lnTo>
                      <a:pt x="34738" y="25410"/>
                    </a:lnTo>
                    <a:lnTo>
                      <a:pt x="79705" y="25410"/>
                    </a:lnTo>
                    <a:cubicBezTo>
                      <a:pt x="80738" y="25410"/>
                      <a:pt x="81729" y="25795"/>
                      <a:pt x="82492" y="26484"/>
                    </a:cubicBezTo>
                    <a:lnTo>
                      <a:pt x="150582" y="88418"/>
                    </a:lnTo>
                    <a:cubicBezTo>
                      <a:pt x="150852" y="88664"/>
                      <a:pt x="151074" y="88926"/>
                      <a:pt x="151246" y="89197"/>
                    </a:cubicBezTo>
                    <a:cubicBezTo>
                      <a:pt x="152098" y="90524"/>
                      <a:pt x="153106" y="92656"/>
                      <a:pt x="153041" y="95262"/>
                    </a:cubicBezTo>
                    <a:cubicBezTo>
                      <a:pt x="152992" y="97262"/>
                      <a:pt x="152295" y="98975"/>
                      <a:pt x="151475" y="100319"/>
                    </a:cubicBezTo>
                    <a:lnTo>
                      <a:pt x="143549" y="99574"/>
                    </a:lnTo>
                    <a:lnTo>
                      <a:pt x="93598" y="63893"/>
                    </a:lnTo>
                    <a:lnTo>
                      <a:pt x="78828" y="84574"/>
                    </a:lnTo>
                    <a:lnTo>
                      <a:pt x="134352" y="124229"/>
                    </a:lnTo>
                    <a:lnTo>
                      <a:pt x="238680" y="134065"/>
                    </a:lnTo>
                    <a:cubicBezTo>
                      <a:pt x="243565" y="135696"/>
                      <a:pt x="246409" y="139910"/>
                      <a:pt x="246041" y="143057"/>
                    </a:cubicBezTo>
                    <a:cubicBezTo>
                      <a:pt x="245811" y="145008"/>
                      <a:pt x="244196" y="146672"/>
                      <a:pt x="242836" y="147746"/>
                    </a:cubicBezTo>
                    <a:lnTo>
                      <a:pt x="113360" y="147746"/>
                    </a:lnTo>
                    <a:lnTo>
                      <a:pt x="44713" y="91656"/>
                    </a:lnTo>
                    <a:lnTo>
                      <a:pt x="0" y="91656"/>
                    </a:lnTo>
                    <a:lnTo>
                      <a:pt x="0" y="117065"/>
                    </a:lnTo>
                    <a:lnTo>
                      <a:pt x="35647" y="117065"/>
                    </a:lnTo>
                    <a:lnTo>
                      <a:pt x="104295" y="173155"/>
                    </a:lnTo>
                    <a:lnTo>
                      <a:pt x="249467" y="173155"/>
                    </a:lnTo>
                    <a:lnTo>
                      <a:pt x="252106" y="171860"/>
                    </a:lnTo>
                    <a:cubicBezTo>
                      <a:pt x="260000" y="168000"/>
                      <a:pt x="269754" y="158918"/>
                      <a:pt x="271278" y="146033"/>
                    </a:cubicBezTo>
                    <a:cubicBezTo>
                      <a:pt x="273229" y="129606"/>
                      <a:pt x="261631" y="113787"/>
                      <a:pt x="244311" y="109246"/>
                    </a:cubicBezTo>
                    <a:close/>
                  </a:path>
                </a:pathLst>
              </a:custGeom>
              <a:solidFill>
                <a:srgbClr val="0068B5"/>
              </a:solidFill>
              <a:ln w="8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IntelOne Text" panose="020B0503020203020204" pitchFamily="34" charset="0"/>
                </a:endParaRPr>
              </a:p>
            </p:txBody>
          </p:sp>
          <p:sp>
            <p:nvSpPr>
              <p:cNvPr id="10" name="Freeform: Shape 9">
                <a:extLst>
                  <a:ext uri="{FF2B5EF4-FFF2-40B4-BE49-F238E27FC236}">
                    <a16:creationId xmlns:a16="http://schemas.microsoft.com/office/drawing/2014/main" id="{CA3E6DDD-1C60-727E-1616-7BEB681EFAE5}"/>
                  </a:ext>
                </a:extLst>
              </p:cNvPr>
              <p:cNvSpPr/>
              <p:nvPr/>
            </p:nvSpPr>
            <p:spPr>
              <a:xfrm>
                <a:off x="5344734" y="4478045"/>
                <a:ext cx="54242" cy="52647"/>
              </a:xfrm>
              <a:custGeom>
                <a:avLst/>
                <a:gdLst>
                  <a:gd name="connsiteX0" fmla="*/ 0 w 25426"/>
                  <a:gd name="connsiteY0" fmla="*/ 0 h 25426"/>
                  <a:gd name="connsiteX1" fmla="*/ 25426 w 25426"/>
                  <a:gd name="connsiteY1" fmla="*/ 0 h 25426"/>
                  <a:gd name="connsiteX2" fmla="*/ 25426 w 25426"/>
                  <a:gd name="connsiteY2" fmla="*/ 25426 h 25426"/>
                  <a:gd name="connsiteX3" fmla="*/ 0 w 25426"/>
                  <a:gd name="connsiteY3" fmla="*/ 25426 h 25426"/>
                </a:gdLst>
                <a:ahLst/>
                <a:cxnLst>
                  <a:cxn ang="0">
                    <a:pos x="connsiteX0" y="connsiteY0"/>
                  </a:cxn>
                  <a:cxn ang="0">
                    <a:pos x="connsiteX1" y="connsiteY1"/>
                  </a:cxn>
                  <a:cxn ang="0">
                    <a:pos x="connsiteX2" y="connsiteY2"/>
                  </a:cxn>
                  <a:cxn ang="0">
                    <a:pos x="connsiteX3" y="connsiteY3"/>
                  </a:cxn>
                </a:cxnLst>
                <a:rect l="l" t="t" r="r" b="b"/>
                <a:pathLst>
                  <a:path w="25426" h="25426">
                    <a:moveTo>
                      <a:pt x="0" y="0"/>
                    </a:moveTo>
                    <a:lnTo>
                      <a:pt x="25426" y="0"/>
                    </a:lnTo>
                    <a:lnTo>
                      <a:pt x="25426" y="25426"/>
                    </a:lnTo>
                    <a:lnTo>
                      <a:pt x="0" y="25426"/>
                    </a:lnTo>
                    <a:close/>
                  </a:path>
                </a:pathLst>
              </a:custGeom>
              <a:solidFill>
                <a:srgbClr val="00C7FD"/>
              </a:solidFill>
              <a:ln w="8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IntelOne Text" panose="020B0503020203020204" pitchFamily="34" charset="0"/>
                </a:endParaRPr>
              </a:p>
            </p:txBody>
          </p:sp>
        </p:grpSp>
        <p:grpSp>
          <p:nvGrpSpPr>
            <p:cNvPr id="6" name="Graphic 144">
              <a:extLst>
                <a:ext uri="{FF2B5EF4-FFF2-40B4-BE49-F238E27FC236}">
                  <a16:creationId xmlns:a16="http://schemas.microsoft.com/office/drawing/2014/main" id="{9C1EB7BC-70E2-78FD-2798-5D6D20003B3A}"/>
                </a:ext>
              </a:extLst>
            </p:cNvPr>
            <p:cNvGrpSpPr/>
            <p:nvPr/>
          </p:nvGrpSpPr>
          <p:grpSpPr>
            <a:xfrm>
              <a:off x="5697036" y="4407248"/>
              <a:ext cx="158458" cy="264262"/>
              <a:chOff x="7683786" y="3887023"/>
              <a:chExt cx="131720" cy="219671"/>
            </a:xfrm>
            <a:solidFill>
              <a:srgbClr val="0B6AB3"/>
            </a:solidFill>
          </p:grpSpPr>
          <p:sp>
            <p:nvSpPr>
              <p:cNvPr id="7" name="Freeform: Shape 6">
                <a:extLst>
                  <a:ext uri="{FF2B5EF4-FFF2-40B4-BE49-F238E27FC236}">
                    <a16:creationId xmlns:a16="http://schemas.microsoft.com/office/drawing/2014/main" id="{7C24790A-1181-9B96-B0F6-2BDC076DE993}"/>
                  </a:ext>
                </a:extLst>
              </p:cNvPr>
              <p:cNvSpPr/>
              <p:nvPr/>
            </p:nvSpPr>
            <p:spPr>
              <a:xfrm>
                <a:off x="7683786" y="3906900"/>
                <a:ext cx="131720" cy="179907"/>
              </a:xfrm>
              <a:custGeom>
                <a:avLst/>
                <a:gdLst>
                  <a:gd name="connsiteX0" fmla="*/ 75541 w 131720"/>
                  <a:gd name="connsiteY0" fmla="*/ 179907 h 179907"/>
                  <a:gd name="connsiteX1" fmla="*/ 64169 w 131720"/>
                  <a:gd name="connsiteY1" fmla="*/ 179130 h 179907"/>
                  <a:gd name="connsiteX2" fmla="*/ 0 w 131720"/>
                  <a:gd name="connsiteY2" fmla="*/ 148610 h 179907"/>
                  <a:gd name="connsiteX3" fmla="*/ 13939 w 131720"/>
                  <a:gd name="connsiteY3" fmla="*/ 132179 h 179907"/>
                  <a:gd name="connsiteX4" fmla="*/ 67026 w 131720"/>
                  <a:gd name="connsiteY4" fmla="*/ 157781 h 179907"/>
                  <a:gd name="connsiteX5" fmla="*/ 101152 w 131720"/>
                  <a:gd name="connsiteY5" fmla="*/ 149762 h 179907"/>
                  <a:gd name="connsiteX6" fmla="*/ 108253 w 131720"/>
                  <a:gd name="connsiteY6" fmla="*/ 117912 h 179907"/>
                  <a:gd name="connsiteX7" fmla="*/ 69021 w 131720"/>
                  <a:gd name="connsiteY7" fmla="*/ 100160 h 179907"/>
                  <a:gd name="connsiteX8" fmla="*/ 13040 w 131720"/>
                  <a:gd name="connsiteY8" fmla="*/ 69462 h 179907"/>
                  <a:gd name="connsiteX9" fmla="*/ 20356 w 131720"/>
                  <a:gd name="connsiteY9" fmla="*/ 17668 h 179907"/>
                  <a:gd name="connsiteX10" fmla="*/ 130942 w 131720"/>
                  <a:gd name="connsiteY10" fmla="*/ 22062 h 179907"/>
                  <a:gd name="connsiteX11" fmla="*/ 119091 w 131720"/>
                  <a:gd name="connsiteY11" fmla="*/ 40057 h 179907"/>
                  <a:gd name="connsiteX12" fmla="*/ 36871 w 131720"/>
                  <a:gd name="connsiteY12" fmla="*/ 31514 h 179907"/>
                  <a:gd name="connsiteX13" fmla="*/ 32571 w 131720"/>
                  <a:gd name="connsiteY13" fmla="*/ 60357 h 179907"/>
                  <a:gd name="connsiteX14" fmla="*/ 73105 w 131720"/>
                  <a:gd name="connsiteY14" fmla="*/ 78999 h 179907"/>
                  <a:gd name="connsiteX15" fmla="*/ 127841 w 131720"/>
                  <a:gd name="connsiteY15" fmla="*/ 108900 h 179907"/>
                  <a:gd name="connsiteX16" fmla="*/ 116468 w 131720"/>
                  <a:gd name="connsiteY16" fmla="*/ 164919 h 179907"/>
                  <a:gd name="connsiteX17" fmla="*/ 75560 w 131720"/>
                  <a:gd name="connsiteY17" fmla="*/ 179898 h 1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720" h="179907">
                    <a:moveTo>
                      <a:pt x="75541" y="179907"/>
                    </a:moveTo>
                    <a:cubicBezTo>
                      <a:pt x="71850" y="179907"/>
                      <a:pt x="68047" y="179654"/>
                      <a:pt x="64169" y="179130"/>
                    </a:cubicBezTo>
                    <a:cubicBezTo>
                      <a:pt x="42595" y="176244"/>
                      <a:pt x="19813" y="165406"/>
                      <a:pt x="0" y="148610"/>
                    </a:cubicBezTo>
                    <a:lnTo>
                      <a:pt x="13939" y="132179"/>
                    </a:lnTo>
                    <a:cubicBezTo>
                      <a:pt x="30642" y="146343"/>
                      <a:pt x="49490" y="155429"/>
                      <a:pt x="67026" y="157781"/>
                    </a:cubicBezTo>
                    <a:cubicBezTo>
                      <a:pt x="81724" y="159748"/>
                      <a:pt x="94155" y="156825"/>
                      <a:pt x="101152" y="149762"/>
                    </a:cubicBezTo>
                    <a:cubicBezTo>
                      <a:pt x="108328" y="142521"/>
                      <a:pt x="112890" y="127992"/>
                      <a:pt x="108253" y="117912"/>
                    </a:cubicBezTo>
                    <a:cubicBezTo>
                      <a:pt x="103101" y="106727"/>
                      <a:pt x="86548" y="103533"/>
                      <a:pt x="69021" y="100160"/>
                    </a:cubicBezTo>
                    <a:cubicBezTo>
                      <a:pt x="47560" y="96029"/>
                      <a:pt x="23241" y="91355"/>
                      <a:pt x="13040" y="69462"/>
                    </a:cubicBezTo>
                    <a:cubicBezTo>
                      <a:pt x="4571" y="51298"/>
                      <a:pt x="10304" y="29659"/>
                      <a:pt x="20356" y="17668"/>
                    </a:cubicBezTo>
                    <a:cubicBezTo>
                      <a:pt x="41433" y="-7474"/>
                      <a:pt x="88974" y="-5582"/>
                      <a:pt x="130942" y="22062"/>
                    </a:cubicBezTo>
                    <a:lnTo>
                      <a:pt x="119091" y="40057"/>
                    </a:lnTo>
                    <a:cubicBezTo>
                      <a:pt x="83522" y="16629"/>
                      <a:pt x="48721" y="17378"/>
                      <a:pt x="36871" y="31514"/>
                    </a:cubicBezTo>
                    <a:cubicBezTo>
                      <a:pt x="31260" y="38202"/>
                      <a:pt x="28122" y="50821"/>
                      <a:pt x="32571" y="60357"/>
                    </a:cubicBezTo>
                    <a:cubicBezTo>
                      <a:pt x="38126" y="72273"/>
                      <a:pt x="55119" y="75542"/>
                      <a:pt x="73105" y="78999"/>
                    </a:cubicBezTo>
                    <a:cubicBezTo>
                      <a:pt x="94183" y="83055"/>
                      <a:pt x="118061" y="87654"/>
                      <a:pt x="127841" y="108900"/>
                    </a:cubicBezTo>
                    <a:cubicBezTo>
                      <a:pt x="136937" y="128657"/>
                      <a:pt x="128768" y="152507"/>
                      <a:pt x="116468" y="164919"/>
                    </a:cubicBezTo>
                    <a:cubicBezTo>
                      <a:pt x="106810" y="174661"/>
                      <a:pt x="92281" y="179898"/>
                      <a:pt x="75560" y="179898"/>
                    </a:cubicBezTo>
                    <a:close/>
                  </a:path>
                </a:pathLst>
              </a:custGeom>
              <a:solidFill>
                <a:srgbClr val="0B6AB3"/>
              </a:solidFill>
              <a:ln w="93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458F3C97-29CC-4994-9393-30B6479295A1}"/>
                  </a:ext>
                </a:extLst>
              </p:cNvPr>
              <p:cNvSpPr/>
              <p:nvPr/>
            </p:nvSpPr>
            <p:spPr>
              <a:xfrm>
                <a:off x="7744292" y="3887023"/>
                <a:ext cx="21545" cy="219671"/>
              </a:xfrm>
              <a:custGeom>
                <a:avLst/>
                <a:gdLst>
                  <a:gd name="connsiteX0" fmla="*/ 0 w 21545"/>
                  <a:gd name="connsiteY0" fmla="*/ 0 h 219671"/>
                  <a:gd name="connsiteX1" fmla="*/ 21546 w 21545"/>
                  <a:gd name="connsiteY1" fmla="*/ 0 h 219671"/>
                  <a:gd name="connsiteX2" fmla="*/ 21546 w 21545"/>
                  <a:gd name="connsiteY2" fmla="*/ 219672 h 219671"/>
                  <a:gd name="connsiteX3" fmla="*/ 0 w 21545"/>
                  <a:gd name="connsiteY3" fmla="*/ 219672 h 219671"/>
                </a:gdLst>
                <a:ahLst/>
                <a:cxnLst>
                  <a:cxn ang="0">
                    <a:pos x="connsiteX0" y="connsiteY0"/>
                  </a:cxn>
                  <a:cxn ang="0">
                    <a:pos x="connsiteX1" y="connsiteY1"/>
                  </a:cxn>
                  <a:cxn ang="0">
                    <a:pos x="connsiteX2" y="connsiteY2"/>
                  </a:cxn>
                  <a:cxn ang="0">
                    <a:pos x="connsiteX3" y="connsiteY3"/>
                  </a:cxn>
                </a:cxnLst>
                <a:rect l="l" t="t" r="r" b="b"/>
                <a:pathLst>
                  <a:path w="21545" h="219671">
                    <a:moveTo>
                      <a:pt x="0" y="0"/>
                    </a:moveTo>
                    <a:lnTo>
                      <a:pt x="21546" y="0"/>
                    </a:lnTo>
                    <a:lnTo>
                      <a:pt x="21546" y="219672"/>
                    </a:lnTo>
                    <a:lnTo>
                      <a:pt x="0" y="219672"/>
                    </a:lnTo>
                    <a:close/>
                  </a:path>
                </a:pathLst>
              </a:custGeom>
              <a:solidFill>
                <a:srgbClr val="0B6AB3"/>
              </a:solidFill>
              <a:ln w="930" cap="flat">
                <a:noFill/>
                <a:prstDash val="solid"/>
                <a:miter/>
              </a:ln>
            </p:spPr>
            <p:txBody>
              <a:bodyPr rtlCol="0" anchor="ctr"/>
              <a:lstStyle/>
              <a:p>
                <a:endParaRPr lang="en-US"/>
              </a:p>
            </p:txBody>
          </p:sp>
        </p:grpSp>
      </p:grpSp>
      <p:pic>
        <p:nvPicPr>
          <p:cNvPr id="11" name="Graphic 10">
            <a:extLst>
              <a:ext uri="{FF2B5EF4-FFF2-40B4-BE49-F238E27FC236}">
                <a16:creationId xmlns:a16="http://schemas.microsoft.com/office/drawing/2014/main" id="{CF403F53-B7DA-66BE-6ADD-768BBD6C224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2749" y="2638367"/>
            <a:ext cx="277663" cy="286842"/>
          </a:xfrm>
          <a:prstGeom prst="rect">
            <a:avLst/>
          </a:prstGeom>
        </p:spPr>
      </p:pic>
      <p:sp>
        <p:nvSpPr>
          <p:cNvPr id="3" name="Text Placeholder 49">
            <a:extLst>
              <a:ext uri="{FF2B5EF4-FFF2-40B4-BE49-F238E27FC236}">
                <a16:creationId xmlns:a16="http://schemas.microsoft.com/office/drawing/2014/main" id="{AC686478-E29A-803F-6D86-70F69731D759}"/>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p:txBody>
      </p:sp>
      <p:grpSp>
        <p:nvGrpSpPr>
          <p:cNvPr id="12" name="Group 11">
            <a:extLst>
              <a:ext uri="{FF2B5EF4-FFF2-40B4-BE49-F238E27FC236}">
                <a16:creationId xmlns:a16="http://schemas.microsoft.com/office/drawing/2014/main" id="{C4409EE6-5B5B-3526-3408-1910C4579554}"/>
              </a:ext>
            </a:extLst>
          </p:cNvPr>
          <p:cNvGrpSpPr/>
          <p:nvPr/>
        </p:nvGrpSpPr>
        <p:grpSpPr>
          <a:xfrm>
            <a:off x="9057016" y="87630"/>
            <a:ext cx="2525384" cy="384440"/>
            <a:chOff x="9057016" y="87630"/>
            <a:chExt cx="2525384" cy="384440"/>
          </a:xfrm>
        </p:grpSpPr>
        <p:pic>
          <p:nvPicPr>
            <p:cNvPr id="13" name="Picture 12">
              <a:hlinkClick r:id="rId11" action="ppaction://hlinksldjump"/>
              <a:extLst>
                <a:ext uri="{FF2B5EF4-FFF2-40B4-BE49-F238E27FC236}">
                  <a16:creationId xmlns:a16="http://schemas.microsoft.com/office/drawing/2014/main" id="{73CE3E91-05E7-3E8A-646D-7CDDC9919875}"/>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14" name="Rectangle 13">
              <a:extLst>
                <a:ext uri="{FF2B5EF4-FFF2-40B4-BE49-F238E27FC236}">
                  <a16:creationId xmlns:a16="http://schemas.microsoft.com/office/drawing/2014/main" id="{6B31F26D-19C4-4EC8-3929-6AB11D324C3E}"/>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92769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66">
            <a:extLst>
              <a:ext uri="{FF2B5EF4-FFF2-40B4-BE49-F238E27FC236}">
                <a16:creationId xmlns:a16="http://schemas.microsoft.com/office/drawing/2014/main" id="{281C8E32-437E-32D1-AC95-53EC885EEC69}"/>
              </a:ext>
            </a:extLst>
          </p:cNvPr>
          <p:cNvSpPr>
            <a:spLocks noGrp="1"/>
          </p:cNvSpPr>
          <p:nvPr>
            <p:ph type="title"/>
          </p:nvPr>
        </p:nvSpPr>
        <p:spPr>
          <a:xfrm>
            <a:off x="592917" y="571500"/>
            <a:ext cx="6255392" cy="443198"/>
          </a:xfrm>
        </p:spPr>
        <p:txBody>
          <a:bodyPr/>
          <a:lstStyle/>
          <a:p>
            <a:r>
              <a:rPr lang="nb-NO" sz="3200" noProof="0" dirty="0">
                <a:sym typeface="Helvetica"/>
              </a:rPr>
              <a:t>Connect ZPS </a:t>
            </a:r>
            <a:endParaRPr lang="en-US" sz="3200" dirty="0"/>
          </a:p>
        </p:txBody>
      </p:sp>
      <p:grpSp>
        <p:nvGrpSpPr>
          <p:cNvPr id="30" name="Group 29">
            <a:extLst>
              <a:ext uri="{FF2B5EF4-FFF2-40B4-BE49-F238E27FC236}">
                <a16:creationId xmlns:a16="http://schemas.microsoft.com/office/drawing/2014/main" id="{7713E438-BBF2-EFD4-780D-142ABB22EBA9}"/>
              </a:ext>
            </a:extLst>
          </p:cNvPr>
          <p:cNvGrpSpPr/>
          <p:nvPr/>
        </p:nvGrpSpPr>
        <p:grpSpPr>
          <a:xfrm>
            <a:off x="592917" y="1268730"/>
            <a:ext cx="6255394" cy="877163"/>
            <a:chOff x="592917" y="1621155"/>
            <a:chExt cx="6255394" cy="877163"/>
          </a:xfrm>
        </p:grpSpPr>
        <p:sp>
          <p:nvSpPr>
            <p:cNvPr id="31"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FB728A5F-776F-DBB7-8E48-89EA5F66653D}"/>
                </a:ext>
              </a:extLst>
            </p:cNvPr>
            <p:cNvSpPr txBox="1">
              <a:spLocks/>
            </p:cNvSpPr>
            <p:nvPr/>
          </p:nvSpPr>
          <p:spPr>
            <a:xfrm>
              <a:off x="592917" y="1805821"/>
              <a:ext cx="6255394" cy="692497"/>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Dot Zero’s Connect TPS is a leading smart factory solution that addresses customer needs through the application of IoT technology and data analytics. The solution connects traditional and computer numerical control (CNC) equipment across factory environments to collect operational data in real-time. Relevant stakeholders gain insights related to equipment and personnel efficiency, overall equipment effectiveness (OEE), and have the capability to monitor and manage factory operations remotely. </a:t>
              </a:r>
            </a:p>
          </p:txBody>
        </p:sp>
        <p:sp>
          <p:nvSpPr>
            <p:cNvPr id="32" name="Content Placeholder 47">
              <a:extLst>
                <a:ext uri="{FF2B5EF4-FFF2-40B4-BE49-F238E27FC236}">
                  <a16:creationId xmlns:a16="http://schemas.microsoft.com/office/drawing/2014/main" id="{1EBE0136-538E-7684-6F39-075F5A755148}"/>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33" name="Content Placeholder 47">
            <a:extLst>
              <a:ext uri="{FF2B5EF4-FFF2-40B4-BE49-F238E27FC236}">
                <a16:creationId xmlns:a16="http://schemas.microsoft.com/office/drawing/2014/main" id="{7B934518-39D6-7998-18F2-77C4895AD2B9}"/>
              </a:ext>
            </a:extLst>
          </p:cNvPr>
          <p:cNvSpPr txBox="1">
            <a:spLocks/>
          </p:cNvSpPr>
          <p:nvPr/>
        </p:nvSpPr>
        <p:spPr>
          <a:xfrm>
            <a:off x="592917" y="2395910"/>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34" name="Rectangle 33">
            <a:extLst>
              <a:ext uri="{FF2B5EF4-FFF2-40B4-BE49-F238E27FC236}">
                <a16:creationId xmlns:a16="http://schemas.microsoft.com/office/drawing/2014/main" id="{A9BB1BC0-D6B8-49C1-DCE7-25C64B87F292}"/>
              </a:ext>
            </a:extLst>
          </p:cNvPr>
          <p:cNvSpPr>
            <a:spLocks/>
          </p:cNvSpPr>
          <p:nvPr/>
        </p:nvSpPr>
        <p:spPr>
          <a:xfrm>
            <a:off x="913615" y="2629657"/>
            <a:ext cx="2563147"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Improve the transparency of enterprise management and greatly reduce factory management costs </a:t>
            </a:r>
            <a:r>
              <a:rPr lang="en-US" sz="900" dirty="0">
                <a:solidFill>
                  <a:schemeClr val="bg2"/>
                </a:solidFill>
                <a:latin typeface="IntelOne Text" panose="020B0503020203020204" pitchFamily="34" charset="0"/>
              </a:rPr>
              <a:t>by integrating production information with ERP (Enterprise Resource Planning), WMS (Warehouse Management System), quality and financial analysis software </a:t>
            </a:r>
          </a:p>
        </p:txBody>
      </p:sp>
      <p:sp>
        <p:nvSpPr>
          <p:cNvPr id="36" name="Rectangle 35">
            <a:extLst>
              <a:ext uri="{FF2B5EF4-FFF2-40B4-BE49-F238E27FC236}">
                <a16:creationId xmlns:a16="http://schemas.microsoft.com/office/drawing/2014/main" id="{14121ED6-5C55-9568-75E0-8EA4C04DF0B0}"/>
              </a:ext>
            </a:extLst>
          </p:cNvPr>
          <p:cNvSpPr>
            <a:spLocks/>
          </p:cNvSpPr>
          <p:nvPr/>
        </p:nvSpPr>
        <p:spPr>
          <a:xfrm>
            <a:off x="4285161" y="2629657"/>
            <a:ext cx="2563147"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Maintain stable product yields </a:t>
            </a:r>
            <a:r>
              <a:rPr lang="en-US" sz="900" dirty="0">
                <a:solidFill>
                  <a:schemeClr val="bg2"/>
                </a:solidFill>
                <a:latin typeface="IntelOne Text" panose="020B0503020203020204" pitchFamily="34" charset="0"/>
              </a:rPr>
              <a:t>by providing product history traceability, analyze abnormal equipment issues and trends</a:t>
            </a:r>
          </a:p>
        </p:txBody>
      </p:sp>
      <p:cxnSp>
        <p:nvCxnSpPr>
          <p:cNvPr id="41" name="Straight Connector 40">
            <a:extLst>
              <a:ext uri="{FF2B5EF4-FFF2-40B4-BE49-F238E27FC236}">
                <a16:creationId xmlns:a16="http://schemas.microsoft.com/office/drawing/2014/main" id="{BEB3BDEF-5117-62C6-9003-F60937F13D28}"/>
              </a:ext>
            </a:extLst>
          </p:cNvPr>
          <p:cNvCxnSpPr>
            <a:cxnSpLocks/>
          </p:cNvCxnSpPr>
          <p:nvPr/>
        </p:nvCxnSpPr>
        <p:spPr>
          <a:xfrm>
            <a:off x="592917" y="229215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FC7CE5A5-1F3F-0B67-766C-68A67BA88F6B}"/>
              </a:ext>
            </a:extLst>
          </p:cNvPr>
          <p:cNvCxnSpPr>
            <a:cxnSpLocks/>
          </p:cNvCxnSpPr>
          <p:nvPr/>
        </p:nvCxnSpPr>
        <p:spPr>
          <a:xfrm>
            <a:off x="592917" y="361780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43" name="Group 42">
            <a:extLst>
              <a:ext uri="{FF2B5EF4-FFF2-40B4-BE49-F238E27FC236}">
                <a16:creationId xmlns:a16="http://schemas.microsoft.com/office/drawing/2014/main" id="{27EA9008-4C42-7A19-DF9A-B1D537F225C0}"/>
              </a:ext>
            </a:extLst>
          </p:cNvPr>
          <p:cNvGrpSpPr/>
          <p:nvPr/>
        </p:nvGrpSpPr>
        <p:grpSpPr>
          <a:xfrm>
            <a:off x="592916" y="4753423"/>
            <a:ext cx="6255392" cy="560938"/>
            <a:chOff x="5043513" y="3848440"/>
            <a:chExt cx="6255392" cy="560938"/>
          </a:xfrm>
        </p:grpSpPr>
        <p:sp>
          <p:nvSpPr>
            <p:cNvPr id="44" name="Content Placeholder 47">
              <a:extLst>
                <a:ext uri="{FF2B5EF4-FFF2-40B4-BE49-F238E27FC236}">
                  <a16:creationId xmlns:a16="http://schemas.microsoft.com/office/drawing/2014/main" id="{6FC602C6-1199-6EB0-FBFB-0373C5F481B8}"/>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45" name="Content Placeholder 47">
              <a:extLst>
                <a:ext uri="{FF2B5EF4-FFF2-40B4-BE49-F238E27FC236}">
                  <a16:creationId xmlns:a16="http://schemas.microsoft.com/office/drawing/2014/main" id="{A315375A-D18C-A0F0-8283-BFE2A827A3B8}"/>
                </a:ext>
              </a:extLst>
            </p:cNvPr>
            <p:cNvSpPr txBox="1">
              <a:spLocks/>
            </p:cNvSpPr>
            <p:nvPr/>
          </p:nvSpPr>
          <p:spPr>
            <a:xfrm>
              <a:off x="5043513" y="4034694"/>
              <a:ext cx="6255392" cy="374684"/>
            </a:xfrm>
            <a:prstGeom prst="rect">
              <a:avLst/>
            </a:prstGeom>
            <a:ln>
              <a:noFill/>
            </a:ln>
          </p:spPr>
          <p:txBody>
            <a:bodyPr wrap="square" lIns="0" tIns="0" rIns="0" bIns="0" numCol="1"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1" indent="-128016" defTabSz="1219169" fontAlgn="ctr" hangingPunct="0">
                <a:lnSpc>
                  <a:spcPct val="100000"/>
                </a:lnSpc>
                <a:spcBef>
                  <a:spcPts val="200"/>
                </a:spcBef>
                <a:spcAft>
                  <a:spcPts val="0"/>
                </a:spcAft>
                <a:buClrTx/>
                <a:buSzTx/>
                <a:tabLst/>
                <a:defRPr/>
              </a:pPr>
              <a:r>
                <a:rPr lang="en-US" sz="900" kern="0" dirty="0">
                  <a:latin typeface="+mn-lt"/>
                  <a:sym typeface="Helvetica Neue"/>
                  <a:hlinkClick r:id="rId3">
                    <a:extLst>
                      <a:ext uri="{A12FA001-AC4F-418D-AE19-62706E023703}">
                        <ahyp:hlinkClr xmlns:ahyp="http://schemas.microsoft.com/office/drawing/2018/hyperlinkcolor" val="tx"/>
                      </a:ext>
                    </a:extLst>
                  </a:hlinkClick>
                </a:rPr>
                <a:t>Dot Zero – Home page</a:t>
              </a:r>
              <a:endParaRPr lang="en-US" sz="900" kern="0" dirty="0">
                <a:latin typeface="+mn-lt"/>
                <a:sym typeface="Helvetica Neue"/>
                <a:hlinkClick r:id="rId4">
                  <a:extLst>
                    <a:ext uri="{A12FA001-AC4F-418D-AE19-62706E023703}">
                      <ahyp:hlinkClr xmlns:ahyp="http://schemas.microsoft.com/office/drawing/2018/hyperlinkcolor" val="tx"/>
                    </a:ext>
                  </a:extLst>
                </a:hlinkClick>
              </a:endParaRPr>
            </a:p>
            <a:p>
              <a:pPr marL="128016" marR="0" lvl="1" indent="-128016" defTabSz="1219169" fontAlgn="ctr" hangingPunct="0">
                <a:lnSpc>
                  <a:spcPct val="100000"/>
                </a:lnSpc>
                <a:spcBef>
                  <a:spcPts val="200"/>
                </a:spcBef>
                <a:spcAft>
                  <a:spcPts val="0"/>
                </a:spcAft>
                <a:buClrTx/>
                <a:buSzTx/>
                <a:tabLst/>
                <a:defRPr/>
              </a:pPr>
              <a:r>
                <a:rPr lang="en-US" sz="900" kern="0" dirty="0">
                  <a:latin typeface="+mn-lt"/>
                  <a:sym typeface="Helvetica Neue"/>
                  <a:hlinkClick r:id="rId4">
                    <a:extLst>
                      <a:ext uri="{A12FA001-AC4F-418D-AE19-62706E023703}">
                        <ahyp:hlinkClr xmlns:ahyp="http://schemas.microsoft.com/office/drawing/2018/hyperlinkcolor" val="tx"/>
                      </a:ext>
                    </a:extLst>
                  </a:hlinkClick>
                </a:rPr>
                <a:t>Microsoft Azure Marketplace</a:t>
              </a:r>
              <a:endParaRPr lang="en-US" sz="900" kern="0" dirty="0">
                <a:latin typeface="+mn-lt"/>
                <a:sym typeface="Helvetica Neue"/>
              </a:endParaRPr>
            </a:p>
          </p:txBody>
        </p:sp>
      </p:grpSp>
      <p:cxnSp>
        <p:nvCxnSpPr>
          <p:cNvPr id="59" name="Straight Connector 58">
            <a:extLst>
              <a:ext uri="{FF2B5EF4-FFF2-40B4-BE49-F238E27FC236}">
                <a16:creationId xmlns:a16="http://schemas.microsoft.com/office/drawing/2014/main" id="{578A9ED1-B0CF-8670-359C-7F69E0FCDA41}"/>
              </a:ext>
            </a:extLst>
          </p:cNvPr>
          <p:cNvCxnSpPr>
            <a:cxnSpLocks/>
          </p:cNvCxnSpPr>
          <p:nvPr/>
        </p:nvCxnSpPr>
        <p:spPr>
          <a:xfrm>
            <a:off x="592917" y="459627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60" name="Rectangle 59">
            <a:extLst>
              <a:ext uri="{FF2B5EF4-FFF2-40B4-BE49-F238E27FC236}">
                <a16:creationId xmlns:a16="http://schemas.microsoft.com/office/drawing/2014/main" id="{0D3D04FE-E6B5-4F8E-83B9-EB146A6CEBBF}"/>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1" name="Rectangle 60">
            <a:extLst>
              <a:ext uri="{FF2B5EF4-FFF2-40B4-BE49-F238E27FC236}">
                <a16:creationId xmlns:a16="http://schemas.microsoft.com/office/drawing/2014/main" id="{8BB470E4-6165-FCB6-D351-B575676B40CE}"/>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62" name="Straight Connector 61">
            <a:extLst>
              <a:ext uri="{FF2B5EF4-FFF2-40B4-BE49-F238E27FC236}">
                <a16:creationId xmlns:a16="http://schemas.microsoft.com/office/drawing/2014/main" id="{0650A602-CF3D-4443-6F5F-1FCCE6C4A876}"/>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64" name="Rectangle 63">
            <a:extLst>
              <a:ext uri="{FF2B5EF4-FFF2-40B4-BE49-F238E27FC236}">
                <a16:creationId xmlns:a16="http://schemas.microsoft.com/office/drawing/2014/main" id="{66F34FC8-28B9-DAF6-2E01-66B84ED6671D}"/>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65" name="Straight Connector 64">
            <a:extLst>
              <a:ext uri="{FF2B5EF4-FFF2-40B4-BE49-F238E27FC236}">
                <a16:creationId xmlns:a16="http://schemas.microsoft.com/office/drawing/2014/main" id="{FD1BA9C9-2FF8-08C8-C0E2-646D36543D06}"/>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66" name="Picture 65" descr="A group of people sitting at computers&#10;&#10;Description automatically generated with low confidence">
            <a:extLst>
              <a:ext uri="{FF2B5EF4-FFF2-40B4-BE49-F238E27FC236}">
                <a16:creationId xmlns:a16="http://schemas.microsoft.com/office/drawing/2014/main" id="{9FEB1DCE-79B2-DED7-51B2-97B86A16CD4D}"/>
              </a:ext>
            </a:extLst>
          </p:cNvPr>
          <p:cNvPicPr>
            <a:picLocks noChangeAspect="1"/>
          </p:cNvPicPr>
          <p:nvPr/>
        </p:nvPicPr>
        <p:blipFill rotWithShape="1">
          <a:blip r:embed="rId5"/>
          <a:srcRect t="7813" b="8816"/>
          <a:stretch/>
        </p:blipFill>
        <p:spPr>
          <a:xfrm>
            <a:off x="7149237" y="3048001"/>
            <a:ext cx="1593762" cy="1328738"/>
          </a:xfrm>
          <a:prstGeom prst="rect">
            <a:avLst/>
          </a:prstGeom>
          <a:ln>
            <a:solidFill>
              <a:schemeClr val="bg1">
                <a:lumMod val="75000"/>
              </a:schemeClr>
            </a:solidFill>
          </a:ln>
        </p:spPr>
      </p:pic>
      <p:sp>
        <p:nvSpPr>
          <p:cNvPr id="67" name="Rectangle 66">
            <a:extLst>
              <a:ext uri="{FF2B5EF4-FFF2-40B4-BE49-F238E27FC236}">
                <a16:creationId xmlns:a16="http://schemas.microsoft.com/office/drawing/2014/main" id="{AC512C87-B399-1F3E-5CBD-4EAD3FDA4B62}"/>
              </a:ext>
            </a:extLst>
          </p:cNvPr>
          <p:cNvSpPr>
            <a:spLocks/>
          </p:cNvSpPr>
          <p:nvPr/>
        </p:nvSpPr>
        <p:spPr>
          <a:xfrm>
            <a:off x="8743000" y="3048001"/>
            <a:ext cx="2839400" cy="1467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Unlock new, high-value data-driven use cases</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reach and scale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Gain ROI-driving insights from long-term prediction leveraging historical data + real-time analytics</a:t>
            </a:r>
          </a:p>
        </p:txBody>
      </p:sp>
      <p:sp>
        <p:nvSpPr>
          <p:cNvPr id="68" name="Rectangle 67">
            <a:extLst>
              <a:ext uri="{FF2B5EF4-FFF2-40B4-BE49-F238E27FC236}">
                <a16:creationId xmlns:a16="http://schemas.microsoft.com/office/drawing/2014/main" id="{F4798C50-3DE7-2C31-8248-BDCD9FFC906A}"/>
              </a:ext>
            </a:extLst>
          </p:cNvPr>
          <p:cNvSpPr>
            <a:spLocks/>
          </p:cNvSpPr>
          <p:nvPr/>
        </p:nvSpPr>
        <p:spPr>
          <a:xfrm>
            <a:off x="7144336" y="4575347"/>
            <a:ext cx="4438063" cy="1249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production downtime and losses due to shift mis-matches, over/underproduction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Gain greater visibility into how resource capacity, inventories, production schedules interconnect</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Set accurate production targets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especially around maintenance and oversight</a:t>
            </a:r>
          </a:p>
        </p:txBody>
      </p:sp>
      <p:sp>
        <p:nvSpPr>
          <p:cNvPr id="69" name="Text Placeholder 49">
            <a:extLst>
              <a:ext uri="{FF2B5EF4-FFF2-40B4-BE49-F238E27FC236}">
                <a16:creationId xmlns:a16="http://schemas.microsoft.com/office/drawing/2014/main" id="{28138394-5F6E-DA39-0506-217A1E23CB74}"/>
              </a:ext>
            </a:extLst>
          </p:cNvPr>
          <p:cNvSpPr txBox="1">
            <a:spLocks/>
          </p:cNvSpPr>
          <p:nvPr/>
        </p:nvSpPr>
        <p:spPr>
          <a:xfrm>
            <a:off x="7133540" y="628590"/>
            <a:ext cx="2090800"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6" action="ppaction://hlinksldjump"/>
              </a:rPr>
              <a:t>Asset &amp; Operations Optimization</a:t>
            </a:r>
            <a:endParaRPr lang="en-US" sz="900" b="0" dirty="0">
              <a:solidFill>
                <a:srgbClr val="525252"/>
              </a:solidFill>
              <a:latin typeface="IntelOne Text" panose="020B0503020203020204" pitchFamily="34" charset="0"/>
              <a:sym typeface="Helvetica Neue"/>
            </a:endParaRP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Machine Condition Monitoring, Product Inspection, Situational Monitoring</a:t>
            </a:r>
          </a:p>
        </p:txBody>
      </p:sp>
      <p:sp>
        <p:nvSpPr>
          <p:cNvPr id="71" name="Text Placeholder 49" descr="Target Vertical: &#10;Manufacturing&#10;&#10;&#10;">
            <a:extLst>
              <a:ext uri="{FF2B5EF4-FFF2-40B4-BE49-F238E27FC236}">
                <a16:creationId xmlns:a16="http://schemas.microsoft.com/office/drawing/2014/main" id="{0CAD628F-F239-1A54-8EA7-5AFB28CE5F58}"/>
              </a:ext>
            </a:extLst>
          </p:cNvPr>
          <p:cNvSpPr txBox="1">
            <a:spLocks/>
          </p:cNvSpPr>
          <p:nvPr/>
        </p:nvSpPr>
        <p:spPr>
          <a:xfrm>
            <a:off x="9475213" y="1686845"/>
            <a:ext cx="2030977" cy="292388"/>
          </a:xfrm>
          <a:prstGeom prst="rect">
            <a:avLst/>
          </a:prstGeom>
        </p:spPr>
        <p:txBody>
          <a:bodyPr wrap="square" lIns="0" tIns="0" rIns="0" bIns="0">
            <a:sp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APJ and Americas</a:t>
            </a:r>
          </a:p>
        </p:txBody>
      </p:sp>
      <p:grpSp>
        <p:nvGrpSpPr>
          <p:cNvPr id="72" name="Group 71">
            <a:extLst>
              <a:ext uri="{FF2B5EF4-FFF2-40B4-BE49-F238E27FC236}">
                <a16:creationId xmlns:a16="http://schemas.microsoft.com/office/drawing/2014/main" id="{6ACFB907-F89A-F52E-3E7C-06625AADEBEE}"/>
              </a:ext>
            </a:extLst>
          </p:cNvPr>
          <p:cNvGrpSpPr>
            <a:grpSpLocks/>
          </p:cNvGrpSpPr>
          <p:nvPr/>
        </p:nvGrpSpPr>
        <p:grpSpPr>
          <a:xfrm>
            <a:off x="592916" y="3774958"/>
            <a:ext cx="6255393" cy="664161"/>
            <a:chOff x="592916" y="3640327"/>
            <a:chExt cx="6255393" cy="664161"/>
          </a:xfrm>
        </p:grpSpPr>
        <p:sp>
          <p:nvSpPr>
            <p:cNvPr id="73" name="Content Placeholder 47">
              <a:extLst>
                <a:ext uri="{FF2B5EF4-FFF2-40B4-BE49-F238E27FC236}">
                  <a16:creationId xmlns:a16="http://schemas.microsoft.com/office/drawing/2014/main" id="{A65B07E1-9289-6C2E-7915-95133A12D852}"/>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74" name="Content Placeholder 47">
              <a:extLst>
                <a:ext uri="{FF2B5EF4-FFF2-40B4-BE49-F238E27FC236}">
                  <a16:creationId xmlns:a16="http://schemas.microsoft.com/office/drawing/2014/main" id="{E830F520-B245-B9D5-F739-F3F0586355A1}"/>
                </a:ext>
              </a:extLst>
            </p:cNvPr>
            <p:cNvSpPr txBox="1">
              <a:spLocks/>
            </p:cNvSpPr>
            <p:nvPr/>
          </p:nvSpPr>
          <p:spPr>
            <a:xfrm>
              <a:off x="592916" y="3837694"/>
              <a:ext cx="6255393" cy="466794"/>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Core™ i5 processors</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Celeron® processors</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Distribution of </a:t>
              </a:r>
              <a:r>
                <a:rPr lang="en-US" sz="900" kern="0" dirty="0" err="1">
                  <a:latin typeface="+mn-lt"/>
                  <a:sym typeface="Helvetica"/>
                </a:rPr>
                <a:t>OpenVINO</a:t>
              </a:r>
              <a:r>
                <a:rPr lang="en-US" sz="900" kern="0" dirty="0">
                  <a:latin typeface="+mn-lt"/>
                  <a:sym typeface="Helvetica"/>
                </a:rPr>
                <a:t>™ toolkit</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TEP</a:t>
              </a:r>
            </a:p>
            <a:p>
              <a:pPr marL="128016" indent="-128016" defTabSz="1219169" hangingPunct="0">
                <a:spcBef>
                  <a:spcPts val="200"/>
                </a:spcBef>
                <a:buFont typeface="Wingdings" panose="05000000000000000000" pitchFamily="2" charset="2"/>
                <a:buChar char="§"/>
                <a:defRPr/>
              </a:pPr>
              <a:endParaRPr lang="en-US" sz="900" kern="0" dirty="0">
                <a:latin typeface="+mn-lt"/>
                <a:sym typeface="Helvetica"/>
              </a:endParaRPr>
            </a:p>
          </p:txBody>
        </p:sp>
      </p:grpSp>
      <p:sp>
        <p:nvSpPr>
          <p:cNvPr id="75" name="Text Placeholder 49" descr="Target Vertical: &#10;Manufacturing&#10;&#10;&#10;">
            <a:extLst>
              <a:ext uri="{FF2B5EF4-FFF2-40B4-BE49-F238E27FC236}">
                <a16:creationId xmlns:a16="http://schemas.microsoft.com/office/drawing/2014/main" id="{B0693833-4B2F-4500-81D5-E454AA86D8C4}"/>
              </a:ext>
            </a:extLst>
          </p:cNvPr>
          <p:cNvSpPr txBox="1">
            <a:spLocks/>
          </p:cNvSpPr>
          <p:nvPr/>
        </p:nvSpPr>
        <p:spPr>
          <a:xfrm>
            <a:off x="7144338" y="1686845"/>
            <a:ext cx="2030977" cy="351505"/>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marL="0" marR="0" lvl="0" indent="0" algn="l" defTabSz="914400" rtl="0" eaLnBrk="1" fontAlgn="auto" latinLnBrk="0" hangingPunct="0">
              <a:lnSpc>
                <a:spcPct val="100000"/>
              </a:lnSpc>
              <a:spcBef>
                <a:spcPts val="0"/>
              </a:spcBef>
              <a:spcAft>
                <a:spcPts val="10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Transportation</a:t>
            </a:r>
            <a:endParaRPr kumimoji="0" lang="en-US" sz="900" b="0" i="0" u="none" strike="noStrike" kern="0" cap="none" spc="0" normalizeH="0" baseline="0" noProof="0" dirty="0">
              <a:ln>
                <a:noFill/>
              </a:ln>
              <a:effectLst/>
              <a:uLnTx/>
              <a:uFillTx/>
              <a:latin typeface="IntelOne Text"/>
              <a:ea typeface="Intel Clear" panose="020B0604020203020204" pitchFamily="34" charset="0"/>
              <a:cs typeface="Intel Clear" panose="020B0604020203020204" pitchFamily="34" charset="0"/>
              <a:sym typeface="Helvetica Neue"/>
            </a:endParaRPr>
          </a:p>
        </p:txBody>
      </p:sp>
      <p:pic>
        <p:nvPicPr>
          <p:cNvPr id="87" name="Picture 86" descr="Text&#10;&#10;Description automatically generated">
            <a:extLst>
              <a:ext uri="{FF2B5EF4-FFF2-40B4-BE49-F238E27FC236}">
                <a16:creationId xmlns:a16="http://schemas.microsoft.com/office/drawing/2014/main" id="{0709653F-28B6-6CBE-127F-60F953A25205}"/>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52450" y="119710"/>
            <a:ext cx="1228725" cy="421986"/>
          </a:xfrm>
          <a:prstGeom prst="rect">
            <a:avLst/>
          </a:prstGeom>
        </p:spPr>
      </p:pic>
      <p:pic>
        <p:nvPicPr>
          <p:cNvPr id="2" name="Graphic 1">
            <a:extLst>
              <a:ext uri="{FF2B5EF4-FFF2-40B4-BE49-F238E27FC236}">
                <a16:creationId xmlns:a16="http://schemas.microsoft.com/office/drawing/2014/main" id="{739DEAC4-2E60-58B3-5AC7-B95C87D3CA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5533" y="2655837"/>
            <a:ext cx="273859" cy="283698"/>
          </a:xfrm>
          <a:prstGeom prst="rect">
            <a:avLst/>
          </a:prstGeom>
        </p:spPr>
      </p:pic>
      <p:pic>
        <p:nvPicPr>
          <p:cNvPr id="3" name="Graphic 2">
            <a:extLst>
              <a:ext uri="{FF2B5EF4-FFF2-40B4-BE49-F238E27FC236}">
                <a16:creationId xmlns:a16="http://schemas.microsoft.com/office/drawing/2014/main" id="{7D1D1A89-3A48-B5E8-2132-2E3C89B979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55747" y="2618592"/>
            <a:ext cx="254440" cy="278486"/>
          </a:xfrm>
          <a:prstGeom prst="rect">
            <a:avLst/>
          </a:prstGeom>
        </p:spPr>
      </p:pic>
      <p:sp>
        <p:nvSpPr>
          <p:cNvPr id="90" name="Text Placeholder 49">
            <a:extLst>
              <a:ext uri="{FF2B5EF4-FFF2-40B4-BE49-F238E27FC236}">
                <a16:creationId xmlns:a16="http://schemas.microsoft.com/office/drawing/2014/main" id="{691E1E05-8874-D391-5B48-3FEC69C3338D}"/>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p:txBody>
      </p:sp>
      <p:grpSp>
        <p:nvGrpSpPr>
          <p:cNvPr id="4" name="Group 3">
            <a:extLst>
              <a:ext uri="{FF2B5EF4-FFF2-40B4-BE49-F238E27FC236}">
                <a16:creationId xmlns:a16="http://schemas.microsoft.com/office/drawing/2014/main" id="{81AB7417-FB54-CFAF-A994-A0ADB545E6FF}"/>
              </a:ext>
            </a:extLst>
          </p:cNvPr>
          <p:cNvGrpSpPr/>
          <p:nvPr/>
        </p:nvGrpSpPr>
        <p:grpSpPr>
          <a:xfrm>
            <a:off x="9057016" y="87630"/>
            <a:ext cx="2525384" cy="384440"/>
            <a:chOff x="9057016" y="87630"/>
            <a:chExt cx="2525384" cy="384440"/>
          </a:xfrm>
        </p:grpSpPr>
        <p:pic>
          <p:nvPicPr>
            <p:cNvPr id="5" name="Picture 4">
              <a:hlinkClick r:id="rId12" action="ppaction://hlinksldjump"/>
              <a:extLst>
                <a:ext uri="{FF2B5EF4-FFF2-40B4-BE49-F238E27FC236}">
                  <a16:creationId xmlns:a16="http://schemas.microsoft.com/office/drawing/2014/main" id="{1258A3B1-1EE0-23D7-9F43-BF4A3BF0F5D4}"/>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6" name="Rectangle 5">
              <a:extLst>
                <a:ext uri="{FF2B5EF4-FFF2-40B4-BE49-F238E27FC236}">
                  <a16:creationId xmlns:a16="http://schemas.microsoft.com/office/drawing/2014/main" id="{7B773834-5DCC-FD98-21AC-DDFA4EA6278E}"/>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83533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oT Solutions, Computing, and Testing | Ectron Corp.">
            <a:extLst>
              <a:ext uri="{FF2B5EF4-FFF2-40B4-BE49-F238E27FC236}">
                <a16:creationId xmlns:a16="http://schemas.microsoft.com/office/drawing/2014/main" id="{7AE579DF-3883-403B-DA74-22373A171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8" t="9940" r="2892" b="13809"/>
          <a:stretch/>
        </p:blipFill>
        <p:spPr bwMode="auto">
          <a:xfrm>
            <a:off x="557213" y="138113"/>
            <a:ext cx="1230317" cy="400050"/>
          </a:xfrm>
          <a:prstGeom prst="rect">
            <a:avLst/>
          </a:prstGeom>
          <a:noFill/>
          <a:extLst>
            <a:ext uri="{909E8E84-426E-40DD-AFC4-6F175D3DCCD1}">
              <a14:hiddenFill xmlns:a14="http://schemas.microsoft.com/office/drawing/2010/main">
                <a:solidFill>
                  <a:srgbClr val="FFFFFF"/>
                </a:solidFill>
              </a14:hiddenFill>
            </a:ext>
          </a:extLst>
        </p:spPr>
      </p:pic>
      <p:sp>
        <p:nvSpPr>
          <p:cNvPr id="32" name="Title 66">
            <a:extLst>
              <a:ext uri="{FF2B5EF4-FFF2-40B4-BE49-F238E27FC236}">
                <a16:creationId xmlns:a16="http://schemas.microsoft.com/office/drawing/2014/main" id="{F2F0D962-0FF1-3E79-27A0-70EC1A940761}"/>
              </a:ext>
            </a:extLst>
          </p:cNvPr>
          <p:cNvSpPr>
            <a:spLocks noGrp="1"/>
          </p:cNvSpPr>
          <p:nvPr>
            <p:ph type="title"/>
          </p:nvPr>
        </p:nvSpPr>
        <p:spPr>
          <a:xfrm>
            <a:off x="592917" y="571500"/>
            <a:ext cx="6255392" cy="443198"/>
          </a:xfrm>
        </p:spPr>
        <p:txBody>
          <a:bodyPr/>
          <a:lstStyle/>
          <a:p>
            <a:r>
              <a:rPr lang="fr-FR" sz="3200" noProof="0" dirty="0" err="1">
                <a:sym typeface="Helvetica"/>
              </a:rPr>
              <a:t>SmartEYE</a:t>
            </a:r>
            <a:r>
              <a:rPr lang="fr-FR" sz="3200" noProof="0" dirty="0">
                <a:sym typeface="Helvetica"/>
              </a:rPr>
              <a:t>™ Intelligent Edge Node</a:t>
            </a:r>
            <a:endParaRPr lang="en-US" sz="3200" dirty="0"/>
          </a:p>
        </p:txBody>
      </p:sp>
      <p:grpSp>
        <p:nvGrpSpPr>
          <p:cNvPr id="40" name="Group 39">
            <a:extLst>
              <a:ext uri="{FF2B5EF4-FFF2-40B4-BE49-F238E27FC236}">
                <a16:creationId xmlns:a16="http://schemas.microsoft.com/office/drawing/2014/main" id="{D1C50C08-ACDD-0BE6-1454-55347298B8F4}"/>
              </a:ext>
            </a:extLst>
          </p:cNvPr>
          <p:cNvGrpSpPr/>
          <p:nvPr/>
        </p:nvGrpSpPr>
        <p:grpSpPr>
          <a:xfrm>
            <a:off x="592917" y="1621155"/>
            <a:ext cx="6255394" cy="1154162"/>
            <a:chOff x="592917" y="1621155"/>
            <a:chExt cx="6255394" cy="1154162"/>
          </a:xfrm>
        </p:grpSpPr>
        <p:sp>
          <p:nvSpPr>
            <p:cNvPr id="41"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7DD556BA-648A-727B-BFB2-7C1A79D350F2}"/>
                </a:ext>
              </a:extLst>
            </p:cNvPr>
            <p:cNvSpPr txBox="1">
              <a:spLocks/>
            </p:cNvSpPr>
            <p:nvPr/>
          </p:nvSpPr>
          <p:spPr>
            <a:xfrm>
              <a:off x="592917" y="1805821"/>
              <a:ext cx="6255394" cy="969496"/>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SmartEYE</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helps its customers track each step of the production line with a 360-degree view of operations including machines, personnel, processes and energy usage. With over 1,800 industrial-grade sensor options, the solution can be tailored for countless applications. Moreover, there are ready-made kits for quick deployment for injection molding machines, computer numerical control (CNC) machines, industrial ovens, dry boxes, large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agri</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-drying beds and packing stations. In fact, the solutions ruggedization and flexibility makes it useful in a variety of verticals including manufacturing, food processing, pharmaceuticals, oil &amp; gas and smart cities.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SmartEYE</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delivers its customers comprehensive analytics reports to ensure product quality, consistency, and efficiency. </a:t>
              </a:r>
            </a:p>
          </p:txBody>
        </p:sp>
        <p:sp>
          <p:nvSpPr>
            <p:cNvPr id="42" name="Content Placeholder 47">
              <a:extLst>
                <a:ext uri="{FF2B5EF4-FFF2-40B4-BE49-F238E27FC236}">
                  <a16:creationId xmlns:a16="http://schemas.microsoft.com/office/drawing/2014/main" id="{580FC54D-803A-583A-24B8-3AC8BF761484}"/>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43" name="Content Placeholder 47">
            <a:extLst>
              <a:ext uri="{FF2B5EF4-FFF2-40B4-BE49-F238E27FC236}">
                <a16:creationId xmlns:a16="http://schemas.microsoft.com/office/drawing/2014/main" id="{FF66DF30-4837-73FD-13B4-D3BFA91BE70F}"/>
              </a:ext>
            </a:extLst>
          </p:cNvPr>
          <p:cNvSpPr txBox="1">
            <a:spLocks/>
          </p:cNvSpPr>
          <p:nvPr/>
        </p:nvSpPr>
        <p:spPr>
          <a:xfrm>
            <a:off x="592917" y="3029877"/>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44" name="Rectangle 43">
            <a:extLst>
              <a:ext uri="{FF2B5EF4-FFF2-40B4-BE49-F238E27FC236}">
                <a16:creationId xmlns:a16="http://schemas.microsoft.com/office/drawing/2014/main" id="{0172A6D3-D86F-E324-367F-C24C2CCC4642}"/>
              </a:ext>
            </a:extLst>
          </p:cNvPr>
          <p:cNvSpPr>
            <a:spLocks/>
          </p:cNvSpPr>
          <p:nvPr/>
        </p:nvSpPr>
        <p:spPr>
          <a:xfrm>
            <a:off x="913615" y="3263624"/>
            <a:ext cx="1634548" cy="1164680"/>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fontAlgn="ctr">
              <a:spcBef>
                <a:spcPts val="200"/>
              </a:spcBef>
              <a:defRPr/>
            </a:pPr>
            <a:r>
              <a:rPr lang="en-US" sz="900" dirty="0">
                <a:solidFill>
                  <a:schemeClr val="accent1"/>
                </a:solidFill>
                <a:latin typeface="IntelOne Text Medium" panose="020B0703020203020204" pitchFamily="34" charset="0"/>
              </a:rPr>
              <a:t>Improve product quality </a:t>
            </a:r>
            <a:r>
              <a:rPr lang="en-US" sz="900" dirty="0">
                <a:solidFill>
                  <a:schemeClr val="bg2"/>
                </a:solidFill>
                <a:latin typeface="IntelOne Text" panose="020B0503020203020204" pitchFamily="34" charset="0"/>
              </a:rPr>
              <a:t>by monitoring and optimizing traffic flow, equipment performance, personnel, processes 24/7 and in real-time</a:t>
            </a:r>
          </a:p>
        </p:txBody>
      </p:sp>
      <p:sp>
        <p:nvSpPr>
          <p:cNvPr id="45" name="Rectangle 44">
            <a:extLst>
              <a:ext uri="{FF2B5EF4-FFF2-40B4-BE49-F238E27FC236}">
                <a16:creationId xmlns:a16="http://schemas.microsoft.com/office/drawing/2014/main" id="{39F2E6AC-6119-1D2E-682E-0CF6BF7BF56F}"/>
              </a:ext>
            </a:extLst>
          </p:cNvPr>
          <p:cNvSpPr>
            <a:spLocks/>
          </p:cNvSpPr>
          <p:nvPr/>
        </p:nvSpPr>
        <p:spPr>
          <a:xfrm>
            <a:off x="3063688" y="3263624"/>
            <a:ext cx="1634548" cy="1164680"/>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fontAlgn="ctr">
              <a:spcBef>
                <a:spcPts val="200"/>
              </a:spcBef>
              <a:defRPr/>
            </a:pPr>
            <a:r>
              <a:rPr lang="en-US" sz="900" dirty="0">
                <a:solidFill>
                  <a:schemeClr val="accent1"/>
                </a:solidFill>
                <a:latin typeface="IntelOne Text Medium" panose="020B0703020203020204" pitchFamily="34" charset="0"/>
              </a:rPr>
              <a:t>Increase production output </a:t>
            </a:r>
            <a:r>
              <a:rPr lang="en-US" sz="900" dirty="0">
                <a:solidFill>
                  <a:schemeClr val="bg2"/>
                </a:solidFill>
                <a:latin typeface="IntelOne Text" panose="020B0503020203020204" pitchFamily="34" charset="0"/>
              </a:rPr>
              <a:t>by assessing precise manufacturing conditions, the exact cost of creating each widget, and the optimal adjustments necessary to improve the yield during the manufacturing process</a:t>
            </a:r>
          </a:p>
        </p:txBody>
      </p:sp>
      <p:sp>
        <p:nvSpPr>
          <p:cNvPr id="50" name="Rectangle 49">
            <a:extLst>
              <a:ext uri="{FF2B5EF4-FFF2-40B4-BE49-F238E27FC236}">
                <a16:creationId xmlns:a16="http://schemas.microsoft.com/office/drawing/2014/main" id="{59A9569E-EC76-9F4E-3A8D-03EA98BE49E3}"/>
              </a:ext>
            </a:extLst>
          </p:cNvPr>
          <p:cNvSpPr>
            <a:spLocks/>
          </p:cNvSpPr>
          <p:nvPr/>
        </p:nvSpPr>
        <p:spPr>
          <a:xfrm>
            <a:off x="5213760" y="3263624"/>
            <a:ext cx="1634548" cy="1164680"/>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fontAlgn="ctr">
              <a:spcBef>
                <a:spcPts val="200"/>
              </a:spcBef>
              <a:defRPr/>
            </a:pPr>
            <a:r>
              <a:rPr lang="en-US" sz="900" dirty="0">
                <a:solidFill>
                  <a:schemeClr val="accent1"/>
                </a:solidFill>
                <a:latin typeface="IntelOne Text Medium" panose="020B0703020203020204" pitchFamily="34" charset="0"/>
              </a:rPr>
              <a:t>Mitigate extra expenses </a:t>
            </a:r>
            <a:r>
              <a:rPr lang="en-US" sz="900" dirty="0">
                <a:solidFill>
                  <a:schemeClr val="bg2"/>
                </a:solidFill>
                <a:latin typeface="IntelOne Text" panose="020B0503020203020204" pitchFamily="34" charset="0"/>
              </a:rPr>
              <a:t>utilizing data insights to improve the efficiency of job scheduling and warehouse energy utilization </a:t>
            </a:r>
          </a:p>
        </p:txBody>
      </p:sp>
      <p:cxnSp>
        <p:nvCxnSpPr>
          <p:cNvPr id="51" name="Straight Connector 50">
            <a:extLst>
              <a:ext uri="{FF2B5EF4-FFF2-40B4-BE49-F238E27FC236}">
                <a16:creationId xmlns:a16="http://schemas.microsoft.com/office/drawing/2014/main" id="{A93748EF-22DA-0B69-BB18-B55A00B73D7E}"/>
              </a:ext>
            </a:extLst>
          </p:cNvPr>
          <p:cNvCxnSpPr>
            <a:cxnSpLocks/>
          </p:cNvCxnSpPr>
          <p:nvPr/>
        </p:nvCxnSpPr>
        <p:spPr>
          <a:xfrm>
            <a:off x="592917" y="292611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CE25AAB0-31B1-07CB-08B8-CA27AA5BE7D9}"/>
              </a:ext>
            </a:extLst>
          </p:cNvPr>
          <p:cNvCxnSpPr>
            <a:cxnSpLocks/>
          </p:cNvCxnSpPr>
          <p:nvPr/>
        </p:nvCxnSpPr>
        <p:spPr>
          <a:xfrm>
            <a:off x="592917" y="453549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79" name="Rectangle 78">
            <a:extLst>
              <a:ext uri="{FF2B5EF4-FFF2-40B4-BE49-F238E27FC236}">
                <a16:creationId xmlns:a16="http://schemas.microsoft.com/office/drawing/2014/main" id="{6ACFA1DF-DAE8-1DAE-7A00-F9FFAD8CA27B}"/>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0" name="Rectangle 79">
            <a:extLst>
              <a:ext uri="{FF2B5EF4-FFF2-40B4-BE49-F238E27FC236}">
                <a16:creationId xmlns:a16="http://schemas.microsoft.com/office/drawing/2014/main" id="{55DEDBBE-D7E8-D5CC-A86D-07EE82A64797}"/>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8" name="Rectangle 87">
            <a:extLst>
              <a:ext uri="{FF2B5EF4-FFF2-40B4-BE49-F238E27FC236}">
                <a16:creationId xmlns:a16="http://schemas.microsoft.com/office/drawing/2014/main" id="{B557F0E4-FEC3-AF20-2F14-84A5E9C2342D}"/>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90" name="Straight Connector 89">
            <a:extLst>
              <a:ext uri="{FF2B5EF4-FFF2-40B4-BE49-F238E27FC236}">
                <a16:creationId xmlns:a16="http://schemas.microsoft.com/office/drawing/2014/main" id="{7F8FD93A-ED01-0F57-CE8F-5050C0DB71DF}"/>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91" name="Picture 90" descr="A group of people sitting at computers&#10;&#10;Description automatically generated with low confidence">
            <a:extLst>
              <a:ext uri="{FF2B5EF4-FFF2-40B4-BE49-F238E27FC236}">
                <a16:creationId xmlns:a16="http://schemas.microsoft.com/office/drawing/2014/main" id="{51FC034C-AD7F-6683-224A-227FB9BA30CA}"/>
              </a:ext>
            </a:extLst>
          </p:cNvPr>
          <p:cNvPicPr>
            <a:picLocks noChangeAspect="1"/>
          </p:cNvPicPr>
          <p:nvPr/>
        </p:nvPicPr>
        <p:blipFill rotWithShape="1">
          <a:blip r:embed="rId4"/>
          <a:srcRect t="7813" b="8816"/>
          <a:stretch/>
        </p:blipFill>
        <p:spPr>
          <a:xfrm>
            <a:off x="7149237" y="3048001"/>
            <a:ext cx="1593762" cy="1328738"/>
          </a:xfrm>
          <a:prstGeom prst="rect">
            <a:avLst/>
          </a:prstGeom>
          <a:ln>
            <a:solidFill>
              <a:schemeClr val="bg1">
                <a:lumMod val="75000"/>
              </a:schemeClr>
            </a:solidFill>
          </a:ln>
        </p:spPr>
      </p:pic>
      <p:sp>
        <p:nvSpPr>
          <p:cNvPr id="92" name="Rectangle 91">
            <a:extLst>
              <a:ext uri="{FF2B5EF4-FFF2-40B4-BE49-F238E27FC236}">
                <a16:creationId xmlns:a16="http://schemas.microsoft.com/office/drawing/2014/main" id="{C4A2707C-52EE-E5EA-D9CF-630620486DDE}"/>
              </a:ext>
            </a:extLst>
          </p:cNvPr>
          <p:cNvSpPr>
            <a:spLocks/>
          </p:cNvSpPr>
          <p:nvPr/>
        </p:nvSpPr>
        <p:spPr>
          <a:xfrm>
            <a:off x="8743000" y="3048001"/>
            <a:ext cx="2839400" cy="1467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Unlock new, high-value data-driven use cases</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reach and scale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Gain ROI-driving insights from long-term prediction leveraging historical data + real-time analytics</a:t>
            </a:r>
          </a:p>
        </p:txBody>
      </p:sp>
      <p:sp>
        <p:nvSpPr>
          <p:cNvPr id="93" name="Rectangle 92">
            <a:extLst>
              <a:ext uri="{FF2B5EF4-FFF2-40B4-BE49-F238E27FC236}">
                <a16:creationId xmlns:a16="http://schemas.microsoft.com/office/drawing/2014/main" id="{DB49F153-C67D-238C-BE4C-880B8FB16E9B}"/>
              </a:ext>
            </a:extLst>
          </p:cNvPr>
          <p:cNvSpPr>
            <a:spLocks/>
          </p:cNvSpPr>
          <p:nvPr/>
        </p:nvSpPr>
        <p:spPr>
          <a:xfrm>
            <a:off x="7144336" y="4575347"/>
            <a:ext cx="4438063" cy="1249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production downtime and losses due to shift mis-matches, over/underproduction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Gain greater visibility into how resource capacity, inventories, production schedules interconnect</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Set accurate production targets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especially around maintenance and oversight</a:t>
            </a:r>
          </a:p>
        </p:txBody>
      </p:sp>
      <p:grpSp>
        <p:nvGrpSpPr>
          <p:cNvPr id="95" name="Group 94">
            <a:extLst>
              <a:ext uri="{FF2B5EF4-FFF2-40B4-BE49-F238E27FC236}">
                <a16:creationId xmlns:a16="http://schemas.microsoft.com/office/drawing/2014/main" id="{75028EB6-8D82-1FA2-E45E-DD7BED6C7D02}"/>
              </a:ext>
            </a:extLst>
          </p:cNvPr>
          <p:cNvGrpSpPr>
            <a:grpSpLocks/>
          </p:cNvGrpSpPr>
          <p:nvPr/>
        </p:nvGrpSpPr>
        <p:grpSpPr>
          <a:xfrm>
            <a:off x="592916" y="5357089"/>
            <a:ext cx="6255393" cy="512838"/>
            <a:chOff x="592916" y="3640327"/>
            <a:chExt cx="6255393" cy="512838"/>
          </a:xfrm>
        </p:grpSpPr>
        <p:sp>
          <p:nvSpPr>
            <p:cNvPr id="96" name="Content Placeholder 47">
              <a:extLst>
                <a:ext uri="{FF2B5EF4-FFF2-40B4-BE49-F238E27FC236}">
                  <a16:creationId xmlns:a16="http://schemas.microsoft.com/office/drawing/2014/main" id="{8295CD05-ECEF-E327-FFFF-C566BD65812C}"/>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97" name="Content Placeholder 47">
              <a:extLst>
                <a:ext uri="{FF2B5EF4-FFF2-40B4-BE49-F238E27FC236}">
                  <a16:creationId xmlns:a16="http://schemas.microsoft.com/office/drawing/2014/main" id="{6D7A625A-955F-1033-29EC-8BD1B362907D}"/>
                </a:ext>
              </a:extLst>
            </p:cNvPr>
            <p:cNvSpPr txBox="1">
              <a:spLocks/>
            </p:cNvSpPr>
            <p:nvPr/>
          </p:nvSpPr>
          <p:spPr>
            <a:xfrm>
              <a:off x="592916" y="3837694"/>
              <a:ext cx="6255393" cy="315471"/>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R="0" lvl="1">
                <a:lnSpc>
                  <a:spcPct val="100000"/>
                </a:lnSpc>
                <a:spcBef>
                  <a:spcPts val="200"/>
                </a:spcBef>
                <a:spcAft>
                  <a:spcPts val="100"/>
                </a:spcAft>
                <a:buClrTx/>
                <a:buSzTx/>
                <a:tabLst/>
                <a:defRPr/>
              </a:pPr>
              <a:r>
                <a:rPr lang="en-US" sz="900" dirty="0">
                  <a:latin typeface="IntelOne Text" panose="020B0503020203020204" pitchFamily="34" charset="0"/>
                  <a:sym typeface="Helvetica Neue"/>
                  <a:hlinkClick r:id="rId5">
                    <a:extLst>
                      <a:ext uri="{A12FA001-AC4F-418D-AE19-62706E023703}">
                        <ahyp:hlinkClr xmlns:ahyp="http://schemas.microsoft.com/office/drawing/2018/hyperlinkcolor" val="tx"/>
                      </a:ext>
                    </a:extLst>
                  </a:hlinkClick>
                </a:rPr>
                <a:t>SMARTEYE Solution Home Page</a:t>
              </a:r>
              <a:endParaRPr lang="en-US" sz="900" dirty="0">
                <a:latin typeface="IntelOne Text" panose="020B0503020203020204" pitchFamily="34" charset="0"/>
                <a:sym typeface="Helvetica Neue"/>
              </a:endParaRPr>
            </a:p>
            <a:p>
              <a:pPr marR="0" lvl="1">
                <a:lnSpc>
                  <a:spcPct val="100000"/>
                </a:lnSpc>
                <a:spcBef>
                  <a:spcPts val="200"/>
                </a:spcBef>
                <a:spcAft>
                  <a:spcPts val="100"/>
                </a:spcAft>
                <a:buClrTx/>
                <a:buSzTx/>
                <a:tabLst/>
                <a:defRPr/>
              </a:pPr>
              <a:r>
                <a:rPr lang="en-US" sz="900" dirty="0">
                  <a:latin typeface="IntelOne Text" panose="020B0503020203020204" pitchFamily="34" charset="0"/>
                  <a:sym typeface="Helvetica Neue"/>
                  <a:hlinkClick r:id="rId6">
                    <a:extLst>
                      <a:ext uri="{A12FA001-AC4F-418D-AE19-62706E023703}">
                        <ahyp:hlinkClr xmlns:ahyp="http://schemas.microsoft.com/office/drawing/2018/hyperlinkcolor" val="tx"/>
                      </a:ext>
                    </a:extLst>
                  </a:hlinkClick>
                </a:rPr>
                <a:t>Product Video Overview</a:t>
              </a:r>
              <a:endParaRPr lang="en-US" sz="900" dirty="0">
                <a:latin typeface="IntelOne Text" panose="020B0503020203020204" pitchFamily="34" charset="0"/>
                <a:sym typeface="Helvetica Neue"/>
              </a:endParaRPr>
            </a:p>
            <a:p>
              <a:pPr marR="0" lvl="1">
                <a:lnSpc>
                  <a:spcPct val="100000"/>
                </a:lnSpc>
                <a:spcBef>
                  <a:spcPts val="200"/>
                </a:spcBef>
                <a:spcAft>
                  <a:spcPts val="100"/>
                </a:spcAft>
                <a:buClrTx/>
                <a:buSzTx/>
                <a:tabLst/>
                <a:defRPr/>
              </a:pPr>
              <a:r>
                <a:rPr lang="en-US" sz="900" dirty="0">
                  <a:latin typeface="IntelOne Text" panose="020B0503020203020204" pitchFamily="34" charset="0"/>
                  <a:sym typeface="Helvetica Neue"/>
                  <a:hlinkClick r:id="rId7">
                    <a:extLst>
                      <a:ext uri="{A12FA001-AC4F-418D-AE19-62706E023703}">
                        <ahyp:hlinkClr xmlns:ahyp="http://schemas.microsoft.com/office/drawing/2018/hyperlinkcolor" val="tx"/>
                      </a:ext>
                    </a:extLst>
                  </a:hlinkClick>
                </a:rPr>
                <a:t>Injection Molding Use Case</a:t>
              </a:r>
              <a:endParaRPr lang="en-US" sz="900" dirty="0">
                <a:latin typeface="IntelOne Text" panose="020B0503020203020204" pitchFamily="34" charset="0"/>
                <a:sym typeface="Helvetica Neue"/>
              </a:endParaRPr>
            </a:p>
          </p:txBody>
        </p:sp>
      </p:grpSp>
      <p:cxnSp>
        <p:nvCxnSpPr>
          <p:cNvPr id="101" name="Straight Connector 100">
            <a:extLst>
              <a:ext uri="{FF2B5EF4-FFF2-40B4-BE49-F238E27FC236}">
                <a16:creationId xmlns:a16="http://schemas.microsoft.com/office/drawing/2014/main" id="{6315F8BD-8AB8-3ACC-CBDD-83C8AA4FC4E3}"/>
              </a:ext>
            </a:extLst>
          </p:cNvPr>
          <p:cNvCxnSpPr>
            <a:cxnSpLocks/>
          </p:cNvCxnSpPr>
          <p:nvPr/>
        </p:nvCxnSpPr>
        <p:spPr>
          <a:xfrm>
            <a:off x="592917" y="524989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103" name="Text Placeholder 49" descr="Target Vertical: &#10;Manufacturing&#10;&#10;&#10;">
            <a:extLst>
              <a:ext uri="{FF2B5EF4-FFF2-40B4-BE49-F238E27FC236}">
                <a16:creationId xmlns:a16="http://schemas.microsoft.com/office/drawing/2014/main" id="{59891CF8-D7F9-935F-C608-8CF77F1A35E4}"/>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APJ, EMEA, Americas</a:t>
            </a:r>
          </a:p>
        </p:txBody>
      </p:sp>
      <p:sp>
        <p:nvSpPr>
          <p:cNvPr id="104" name="Text Placeholder 49" descr="Target Vertical: &#10;Manufacturing&#10;&#10;&#10;">
            <a:extLst>
              <a:ext uri="{FF2B5EF4-FFF2-40B4-BE49-F238E27FC236}">
                <a16:creationId xmlns:a16="http://schemas.microsoft.com/office/drawing/2014/main" id="{1C212AEB-B5E6-72C2-52D9-0875BBD11ED6}"/>
              </a:ext>
            </a:extLst>
          </p:cNvPr>
          <p:cNvSpPr txBox="1">
            <a:spLocks/>
          </p:cNvSpPr>
          <p:nvPr/>
        </p:nvSpPr>
        <p:spPr>
          <a:xfrm>
            <a:off x="7144338" y="1686845"/>
            <a:ext cx="2030977" cy="430887"/>
          </a:xfrm>
          <a:prstGeom prst="rect">
            <a:avLst/>
          </a:prstGeom>
        </p:spPr>
        <p:txBody>
          <a:bodyPr wrap="square" lIns="0" tIns="0" rIns="0" bIns="0">
            <a:sp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defTabSz="914400" hangingPunct="0">
              <a:spcBef>
                <a:spcPts val="0"/>
              </a:spcBef>
              <a:spcAft>
                <a:spcPts val="100"/>
              </a:spcAft>
              <a:defRPr/>
            </a:pPr>
            <a:r>
              <a:rPr kumimoji="0" lang="en-US" sz="900" b="0" i="0" u="none" strike="noStrike" kern="120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Agriculture, Energy, Government, Transportation and Warehousing</a:t>
            </a:r>
          </a:p>
        </p:txBody>
      </p:sp>
      <p:grpSp>
        <p:nvGrpSpPr>
          <p:cNvPr id="106" name="Group 105">
            <a:extLst>
              <a:ext uri="{FF2B5EF4-FFF2-40B4-BE49-F238E27FC236}">
                <a16:creationId xmlns:a16="http://schemas.microsoft.com/office/drawing/2014/main" id="{1CA75EF1-0264-6E3E-319A-073B437F8254}"/>
              </a:ext>
            </a:extLst>
          </p:cNvPr>
          <p:cNvGrpSpPr>
            <a:grpSpLocks/>
          </p:cNvGrpSpPr>
          <p:nvPr/>
        </p:nvGrpSpPr>
        <p:grpSpPr>
          <a:xfrm>
            <a:off x="592916" y="4642690"/>
            <a:ext cx="6255393" cy="500014"/>
            <a:chOff x="592916" y="3640327"/>
            <a:chExt cx="6255393" cy="500014"/>
          </a:xfrm>
        </p:grpSpPr>
        <p:sp>
          <p:nvSpPr>
            <p:cNvPr id="107" name="Content Placeholder 47">
              <a:extLst>
                <a:ext uri="{FF2B5EF4-FFF2-40B4-BE49-F238E27FC236}">
                  <a16:creationId xmlns:a16="http://schemas.microsoft.com/office/drawing/2014/main" id="{A977D1FA-45EB-AB0A-FF50-9E42614D52E0}"/>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108" name="Content Placeholder 47">
              <a:extLst>
                <a:ext uri="{FF2B5EF4-FFF2-40B4-BE49-F238E27FC236}">
                  <a16:creationId xmlns:a16="http://schemas.microsoft.com/office/drawing/2014/main" id="{0025C06A-0184-7044-E413-48E0E6564141}"/>
                </a:ext>
              </a:extLst>
            </p:cNvPr>
            <p:cNvSpPr txBox="1">
              <a:spLocks/>
            </p:cNvSpPr>
            <p:nvPr/>
          </p:nvSpPr>
          <p:spPr>
            <a:xfrm>
              <a:off x="592916" y="3837694"/>
              <a:ext cx="6255393" cy="302647"/>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Core™ i3 processors</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Xeon® processors</a:t>
              </a:r>
            </a:p>
          </p:txBody>
        </p:sp>
      </p:grpSp>
      <p:sp>
        <p:nvSpPr>
          <p:cNvPr id="110" name="Text Placeholder 49">
            <a:extLst>
              <a:ext uri="{FF2B5EF4-FFF2-40B4-BE49-F238E27FC236}">
                <a16:creationId xmlns:a16="http://schemas.microsoft.com/office/drawing/2014/main" id="{4F4D7D84-99A4-F7A9-75AB-D8D58D74C56A}"/>
              </a:ext>
            </a:extLst>
          </p:cNvPr>
          <p:cNvSpPr txBox="1">
            <a:spLocks/>
          </p:cNvSpPr>
          <p:nvPr/>
        </p:nvSpPr>
        <p:spPr>
          <a:xfrm>
            <a:off x="7133540" y="585726"/>
            <a:ext cx="2129603"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sz="900"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800" dirty="0">
                <a:solidFill>
                  <a:srgbClr val="525252"/>
                </a:solidFill>
                <a:latin typeface="IntelOne Text" panose="020B0503020203020204" pitchFamily="34" charset="0"/>
                <a:sym typeface="Helvetica Neue"/>
              </a:rPr>
              <a:t>Primary: </a:t>
            </a:r>
            <a:r>
              <a:rPr lang="en-US" sz="800" b="0" dirty="0">
                <a:solidFill>
                  <a:srgbClr val="525252"/>
                </a:solidFill>
                <a:latin typeface="IntelOne Text" panose="020B0503020203020204" pitchFamily="34" charset="0"/>
                <a:sym typeface="Helvetica Neue"/>
                <a:hlinkClick r:id="rId8" action="ppaction://hlinksldjump"/>
              </a:rPr>
              <a:t>Asset &amp; Operations Optimization</a:t>
            </a:r>
            <a:endParaRPr lang="en-US" sz="800" b="0" dirty="0">
              <a:solidFill>
                <a:srgbClr val="525252"/>
              </a:solidFill>
              <a:latin typeface="IntelOne Text" panose="020B0503020203020204" pitchFamily="34" charset="0"/>
              <a:sym typeface="Helvetica Neue"/>
            </a:endParaRPr>
          </a:p>
          <a:p>
            <a:pPr marL="228600" indent="-171450" defTabSz="914400">
              <a:spcBef>
                <a:spcPts val="0"/>
              </a:spcBef>
              <a:buFont typeface="Wingdings" panose="05000000000000000000" pitchFamily="2" charset="2"/>
              <a:buChar char="§"/>
              <a:defRPr/>
            </a:pPr>
            <a:r>
              <a:rPr lang="en-US" sz="800" b="0" dirty="0">
                <a:solidFill>
                  <a:srgbClr val="525252"/>
                </a:solidFill>
                <a:latin typeface="IntelOne Text" panose="020B0503020203020204" pitchFamily="34" charset="0"/>
                <a:sym typeface="Helvetica Neue"/>
              </a:rPr>
              <a:t>Energy Monitoring &amp; Management, Machine Condition Monitoring, Product Inspection, Situational Monitoring</a:t>
            </a:r>
          </a:p>
        </p:txBody>
      </p:sp>
      <p:pic>
        <p:nvPicPr>
          <p:cNvPr id="2" name="Graphic 1">
            <a:extLst>
              <a:ext uri="{FF2B5EF4-FFF2-40B4-BE49-F238E27FC236}">
                <a16:creationId xmlns:a16="http://schemas.microsoft.com/office/drawing/2014/main" id="{B48161F2-3CE6-B333-6756-89A86F3370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9764" y="3286044"/>
            <a:ext cx="271733" cy="274225"/>
          </a:xfrm>
          <a:prstGeom prst="rect">
            <a:avLst/>
          </a:prstGeom>
        </p:spPr>
      </p:pic>
      <p:grpSp>
        <p:nvGrpSpPr>
          <p:cNvPr id="3" name="Group 2">
            <a:extLst>
              <a:ext uri="{FF2B5EF4-FFF2-40B4-BE49-F238E27FC236}">
                <a16:creationId xmlns:a16="http://schemas.microsoft.com/office/drawing/2014/main" id="{47F6EB90-3790-F251-EB44-D4F24E3C7110}"/>
              </a:ext>
            </a:extLst>
          </p:cNvPr>
          <p:cNvGrpSpPr/>
          <p:nvPr/>
        </p:nvGrpSpPr>
        <p:grpSpPr>
          <a:xfrm>
            <a:off x="2711242" y="3282214"/>
            <a:ext cx="277438" cy="278043"/>
            <a:chOff x="1843088" y="3489960"/>
            <a:chExt cx="473065" cy="474097"/>
          </a:xfrm>
        </p:grpSpPr>
        <p:sp>
          <p:nvSpPr>
            <p:cNvPr id="4" name="Freeform: Shape 3">
              <a:extLst>
                <a:ext uri="{FF2B5EF4-FFF2-40B4-BE49-F238E27FC236}">
                  <a16:creationId xmlns:a16="http://schemas.microsoft.com/office/drawing/2014/main" id="{C8D1A0B3-6223-3678-11CC-46392151CACB}"/>
                </a:ext>
              </a:extLst>
            </p:cNvPr>
            <p:cNvSpPr/>
            <p:nvPr/>
          </p:nvSpPr>
          <p:spPr>
            <a:xfrm>
              <a:off x="1979288" y="3643559"/>
              <a:ext cx="190463" cy="184380"/>
            </a:xfrm>
            <a:custGeom>
              <a:avLst/>
              <a:gdLst>
                <a:gd name="connsiteX0" fmla="*/ 190464 w 190463"/>
                <a:gd name="connsiteY0" fmla="*/ 0 h 184380"/>
                <a:gd name="connsiteX1" fmla="*/ 190464 w 190463"/>
                <a:gd name="connsiteY1" fmla="*/ 122246 h 184380"/>
                <a:gd name="connsiteX2" fmla="*/ 139921 w 190463"/>
                <a:gd name="connsiteY2" fmla="*/ 162350 h 184380"/>
                <a:gd name="connsiteX3" fmla="*/ 139758 w 190463"/>
                <a:gd name="connsiteY3" fmla="*/ 79882 h 184380"/>
                <a:gd name="connsiteX4" fmla="*/ 32877 w 190463"/>
                <a:gd name="connsiteY4" fmla="*/ 184381 h 184380"/>
                <a:gd name="connsiteX5" fmla="*/ 0 w 190463"/>
                <a:gd name="connsiteY5" fmla="*/ 150747 h 184380"/>
                <a:gd name="connsiteX6" fmla="*/ 106063 w 190463"/>
                <a:gd name="connsiteY6" fmla="*/ 47056 h 184380"/>
                <a:gd name="connsiteX7" fmla="*/ 15743 w 190463"/>
                <a:gd name="connsiteY7" fmla="*/ 47087 h 184380"/>
                <a:gd name="connsiteX8" fmla="*/ 15743 w 190463"/>
                <a:gd name="connsiteY8" fmla="*/ 45584 h 184380"/>
                <a:gd name="connsiteX9" fmla="*/ 62319 w 190463"/>
                <a:gd name="connsiteY9" fmla="*/ 41 h 184380"/>
                <a:gd name="connsiteX10" fmla="*/ 190464 w 190463"/>
                <a:gd name="connsiteY10" fmla="*/ 0 h 18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463" h="184380">
                  <a:moveTo>
                    <a:pt x="190464" y="0"/>
                  </a:moveTo>
                  <a:lnTo>
                    <a:pt x="190464" y="122246"/>
                  </a:lnTo>
                  <a:lnTo>
                    <a:pt x="139921" y="162350"/>
                  </a:lnTo>
                  <a:lnTo>
                    <a:pt x="139758" y="79882"/>
                  </a:lnTo>
                  <a:lnTo>
                    <a:pt x="32877" y="184381"/>
                  </a:lnTo>
                  <a:lnTo>
                    <a:pt x="0" y="150747"/>
                  </a:lnTo>
                  <a:lnTo>
                    <a:pt x="106063" y="47056"/>
                  </a:lnTo>
                  <a:lnTo>
                    <a:pt x="15743" y="47087"/>
                  </a:lnTo>
                  <a:lnTo>
                    <a:pt x="15743" y="45584"/>
                  </a:lnTo>
                  <a:lnTo>
                    <a:pt x="62319" y="41"/>
                  </a:lnTo>
                  <a:lnTo>
                    <a:pt x="190464" y="0"/>
                  </a:lnTo>
                  <a:close/>
                </a:path>
              </a:pathLst>
            </a:custGeom>
            <a:solidFill>
              <a:srgbClr val="0A69B3"/>
            </a:solidFill>
            <a:ln w="1008"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769D461-6FED-6BCE-0D60-2123D690521C}"/>
                </a:ext>
              </a:extLst>
            </p:cNvPr>
            <p:cNvSpPr/>
            <p:nvPr/>
          </p:nvSpPr>
          <p:spPr>
            <a:xfrm>
              <a:off x="1914076" y="3489960"/>
              <a:ext cx="401904" cy="401894"/>
            </a:xfrm>
            <a:custGeom>
              <a:avLst/>
              <a:gdLst>
                <a:gd name="connsiteX0" fmla="*/ 354879 w 401904"/>
                <a:gd name="connsiteY0" fmla="*/ 61143 h 401894"/>
                <a:gd name="connsiteX1" fmla="*/ 354879 w 401904"/>
                <a:gd name="connsiteY1" fmla="*/ 354869 h 401894"/>
                <a:gd name="connsiteX2" fmla="*/ 47026 w 401904"/>
                <a:gd name="connsiteY2" fmla="*/ 354869 h 401894"/>
                <a:gd name="connsiteX3" fmla="*/ 47026 w 401904"/>
                <a:gd name="connsiteY3" fmla="*/ 47025 h 401894"/>
                <a:gd name="connsiteX4" fmla="*/ 337377 w 401904"/>
                <a:gd name="connsiteY4" fmla="*/ 47025 h 401894"/>
                <a:gd name="connsiteX5" fmla="*/ 337377 w 401904"/>
                <a:gd name="connsiteY5" fmla="*/ 0 h 401894"/>
                <a:gd name="connsiteX6" fmla="*/ 0 w 401904"/>
                <a:gd name="connsiteY6" fmla="*/ 0 h 401894"/>
                <a:gd name="connsiteX7" fmla="*/ 0 w 401904"/>
                <a:gd name="connsiteY7" fmla="*/ 401894 h 401894"/>
                <a:gd name="connsiteX8" fmla="*/ 401905 w 401904"/>
                <a:gd name="connsiteY8" fmla="*/ 401894 h 401894"/>
                <a:gd name="connsiteX9" fmla="*/ 401905 w 401904"/>
                <a:gd name="connsiteY9" fmla="*/ 61143 h 401894"/>
                <a:gd name="connsiteX10" fmla="*/ 354879 w 401904"/>
                <a:gd name="connsiteY10" fmla="*/ 61143 h 40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904" h="401894">
                  <a:moveTo>
                    <a:pt x="354879" y="61143"/>
                  </a:moveTo>
                  <a:lnTo>
                    <a:pt x="354879" y="354869"/>
                  </a:lnTo>
                  <a:lnTo>
                    <a:pt x="47026" y="354869"/>
                  </a:lnTo>
                  <a:lnTo>
                    <a:pt x="47026" y="47025"/>
                  </a:lnTo>
                  <a:lnTo>
                    <a:pt x="337377" y="47025"/>
                  </a:lnTo>
                  <a:lnTo>
                    <a:pt x="337377" y="0"/>
                  </a:lnTo>
                  <a:lnTo>
                    <a:pt x="0" y="0"/>
                  </a:lnTo>
                  <a:lnTo>
                    <a:pt x="0" y="401894"/>
                  </a:lnTo>
                  <a:lnTo>
                    <a:pt x="401905" y="401894"/>
                  </a:lnTo>
                  <a:lnTo>
                    <a:pt x="401905" y="61143"/>
                  </a:lnTo>
                  <a:lnTo>
                    <a:pt x="354879" y="61143"/>
                  </a:lnTo>
                  <a:close/>
                </a:path>
              </a:pathLst>
            </a:custGeom>
            <a:solidFill>
              <a:srgbClr val="0A69B3"/>
            </a:solidFill>
            <a:ln w="1008"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F0CF164-C71F-8997-E43A-EAE0BBE754A1}"/>
                </a:ext>
              </a:extLst>
            </p:cNvPr>
            <p:cNvSpPr/>
            <p:nvPr/>
          </p:nvSpPr>
          <p:spPr>
            <a:xfrm>
              <a:off x="1843088" y="3662829"/>
              <a:ext cx="301229" cy="301228"/>
            </a:xfrm>
            <a:custGeom>
              <a:avLst/>
              <a:gdLst>
                <a:gd name="connsiteX0" fmla="*/ 254204 w 301229"/>
                <a:gd name="connsiteY0" fmla="*/ 244359 h 301228"/>
                <a:gd name="connsiteX1" fmla="*/ 254204 w 301229"/>
                <a:gd name="connsiteY1" fmla="*/ 254203 h 301228"/>
                <a:gd name="connsiteX2" fmla="*/ 47026 w 301229"/>
                <a:gd name="connsiteY2" fmla="*/ 254203 h 301228"/>
                <a:gd name="connsiteX3" fmla="*/ 47026 w 301229"/>
                <a:gd name="connsiteY3" fmla="*/ 47025 h 301228"/>
                <a:gd name="connsiteX4" fmla="*/ 55654 w 301229"/>
                <a:gd name="connsiteY4" fmla="*/ 47025 h 301228"/>
                <a:gd name="connsiteX5" fmla="*/ 55654 w 301229"/>
                <a:gd name="connsiteY5" fmla="*/ 0 h 301228"/>
                <a:gd name="connsiteX6" fmla="*/ 0 w 301229"/>
                <a:gd name="connsiteY6" fmla="*/ 0 h 301228"/>
                <a:gd name="connsiteX7" fmla="*/ 0 w 301229"/>
                <a:gd name="connsiteY7" fmla="*/ 301229 h 301228"/>
                <a:gd name="connsiteX8" fmla="*/ 301229 w 301229"/>
                <a:gd name="connsiteY8" fmla="*/ 301229 h 301228"/>
                <a:gd name="connsiteX9" fmla="*/ 301229 w 301229"/>
                <a:gd name="connsiteY9" fmla="*/ 244359 h 301228"/>
                <a:gd name="connsiteX10" fmla="*/ 254204 w 301229"/>
                <a:gd name="connsiteY10" fmla="*/ 244359 h 30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9" h="301228">
                  <a:moveTo>
                    <a:pt x="254204" y="244359"/>
                  </a:moveTo>
                  <a:lnTo>
                    <a:pt x="254204" y="254203"/>
                  </a:lnTo>
                  <a:lnTo>
                    <a:pt x="47026" y="254203"/>
                  </a:lnTo>
                  <a:lnTo>
                    <a:pt x="47026" y="47025"/>
                  </a:lnTo>
                  <a:lnTo>
                    <a:pt x="55654" y="47025"/>
                  </a:lnTo>
                  <a:lnTo>
                    <a:pt x="55654" y="0"/>
                  </a:lnTo>
                  <a:lnTo>
                    <a:pt x="0" y="0"/>
                  </a:lnTo>
                  <a:lnTo>
                    <a:pt x="0" y="301229"/>
                  </a:lnTo>
                  <a:lnTo>
                    <a:pt x="301229" y="301229"/>
                  </a:lnTo>
                  <a:lnTo>
                    <a:pt x="301229" y="244359"/>
                  </a:lnTo>
                  <a:lnTo>
                    <a:pt x="254204" y="244359"/>
                  </a:lnTo>
                  <a:close/>
                </a:path>
              </a:pathLst>
            </a:custGeom>
            <a:solidFill>
              <a:srgbClr val="2CC5F4"/>
            </a:solidFill>
            <a:ln w="1008"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F61BC85-BEFB-5C7F-2CAD-9BD797EDBA0B}"/>
                </a:ext>
              </a:extLst>
            </p:cNvPr>
            <p:cNvSpPr/>
            <p:nvPr/>
          </p:nvSpPr>
          <p:spPr>
            <a:xfrm>
              <a:off x="2268832" y="3489960"/>
              <a:ext cx="47321" cy="43764"/>
            </a:xfrm>
            <a:custGeom>
              <a:avLst/>
              <a:gdLst>
                <a:gd name="connsiteX0" fmla="*/ 0 w 47321"/>
                <a:gd name="connsiteY0" fmla="*/ 0 h 43764"/>
                <a:gd name="connsiteX1" fmla="*/ 47322 w 47321"/>
                <a:gd name="connsiteY1" fmla="*/ 0 h 43764"/>
                <a:gd name="connsiteX2" fmla="*/ 47322 w 47321"/>
                <a:gd name="connsiteY2" fmla="*/ 43764 h 43764"/>
                <a:gd name="connsiteX3" fmla="*/ 0 w 47321"/>
                <a:gd name="connsiteY3" fmla="*/ 43764 h 43764"/>
              </a:gdLst>
              <a:ahLst/>
              <a:cxnLst>
                <a:cxn ang="0">
                  <a:pos x="connsiteX0" y="connsiteY0"/>
                </a:cxn>
                <a:cxn ang="0">
                  <a:pos x="connsiteX1" y="connsiteY1"/>
                </a:cxn>
                <a:cxn ang="0">
                  <a:pos x="connsiteX2" y="connsiteY2"/>
                </a:cxn>
                <a:cxn ang="0">
                  <a:pos x="connsiteX3" y="connsiteY3"/>
                </a:cxn>
              </a:cxnLst>
              <a:rect l="l" t="t" r="r" b="b"/>
              <a:pathLst>
                <a:path w="47321" h="43764">
                  <a:moveTo>
                    <a:pt x="0" y="0"/>
                  </a:moveTo>
                  <a:lnTo>
                    <a:pt x="47322" y="0"/>
                  </a:lnTo>
                  <a:lnTo>
                    <a:pt x="47322" y="43764"/>
                  </a:lnTo>
                  <a:lnTo>
                    <a:pt x="0" y="43764"/>
                  </a:lnTo>
                  <a:close/>
                </a:path>
              </a:pathLst>
            </a:custGeom>
            <a:solidFill>
              <a:srgbClr val="2CC5F4"/>
            </a:solidFill>
            <a:ln w="1008" cap="flat">
              <a:noFill/>
              <a:prstDash val="solid"/>
              <a:miter/>
            </a:ln>
          </p:spPr>
          <p:txBody>
            <a:bodyPr rtlCol="0" anchor="ctr"/>
            <a:lstStyle/>
            <a:p>
              <a:endParaRPr lang="en-US"/>
            </a:p>
          </p:txBody>
        </p:sp>
      </p:grpSp>
      <p:pic>
        <p:nvPicPr>
          <p:cNvPr id="8" name="Graphic 7">
            <a:extLst>
              <a:ext uri="{FF2B5EF4-FFF2-40B4-BE49-F238E27FC236}">
                <a16:creationId xmlns:a16="http://schemas.microsoft.com/office/drawing/2014/main" id="{E700EE5B-CC42-EB24-A9CE-5DB38F1872D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41981" y="3263624"/>
            <a:ext cx="307590" cy="267443"/>
          </a:xfrm>
          <a:prstGeom prst="rect">
            <a:avLst/>
          </a:prstGeom>
        </p:spPr>
      </p:pic>
      <p:cxnSp>
        <p:nvCxnSpPr>
          <p:cNvPr id="114" name="Straight Connector 113">
            <a:extLst>
              <a:ext uri="{FF2B5EF4-FFF2-40B4-BE49-F238E27FC236}">
                <a16:creationId xmlns:a16="http://schemas.microsoft.com/office/drawing/2014/main" id="{FC212FD2-60D8-5051-7D6B-A15FB0090935}"/>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115" name="Text Placeholder 49">
            <a:extLst>
              <a:ext uri="{FF2B5EF4-FFF2-40B4-BE49-F238E27FC236}">
                <a16:creationId xmlns:a16="http://schemas.microsoft.com/office/drawing/2014/main" id="{907B65E3-3D9C-B36A-CACD-B7BB960C6854}"/>
              </a:ext>
            </a:extLst>
          </p:cNvPr>
          <p:cNvSpPr txBox="1">
            <a:spLocks/>
          </p:cNvSpPr>
          <p:nvPr/>
        </p:nvSpPr>
        <p:spPr>
          <a:xfrm>
            <a:off x="9376588" y="585726"/>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p:txBody>
      </p:sp>
      <p:grpSp>
        <p:nvGrpSpPr>
          <p:cNvPr id="10" name="Group 9">
            <a:extLst>
              <a:ext uri="{FF2B5EF4-FFF2-40B4-BE49-F238E27FC236}">
                <a16:creationId xmlns:a16="http://schemas.microsoft.com/office/drawing/2014/main" id="{55FD19CB-A1C0-73A2-2961-961A524D9695}"/>
              </a:ext>
            </a:extLst>
          </p:cNvPr>
          <p:cNvGrpSpPr/>
          <p:nvPr/>
        </p:nvGrpSpPr>
        <p:grpSpPr>
          <a:xfrm>
            <a:off x="9057016" y="87630"/>
            <a:ext cx="2525384" cy="384440"/>
            <a:chOff x="9057016" y="87630"/>
            <a:chExt cx="2525384" cy="384440"/>
          </a:xfrm>
        </p:grpSpPr>
        <p:pic>
          <p:nvPicPr>
            <p:cNvPr id="11" name="Picture 10">
              <a:hlinkClick r:id="rId13" action="ppaction://hlinksldjump"/>
              <a:extLst>
                <a:ext uri="{FF2B5EF4-FFF2-40B4-BE49-F238E27FC236}">
                  <a16:creationId xmlns:a16="http://schemas.microsoft.com/office/drawing/2014/main" id="{8D52FE8A-7596-20DD-4710-865399FD0689}"/>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12" name="Rectangle 11">
              <a:extLst>
                <a:ext uri="{FF2B5EF4-FFF2-40B4-BE49-F238E27FC236}">
                  <a16:creationId xmlns:a16="http://schemas.microsoft.com/office/drawing/2014/main" id="{7657C276-A4FB-9F88-01E1-F09DFA707F9B}"/>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154417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me - Eigen Innovations">
            <a:extLst>
              <a:ext uri="{FF2B5EF4-FFF2-40B4-BE49-F238E27FC236}">
                <a16:creationId xmlns:a16="http://schemas.microsoft.com/office/drawing/2014/main" id="{BAAC5245-2F9D-FC94-75A9-EE50DBCA09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43" t="12678" r="3819" b="18692"/>
          <a:stretch/>
        </p:blipFill>
        <p:spPr bwMode="auto">
          <a:xfrm>
            <a:off x="547688" y="102395"/>
            <a:ext cx="1538871" cy="43930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66">
            <a:extLst>
              <a:ext uri="{FF2B5EF4-FFF2-40B4-BE49-F238E27FC236}">
                <a16:creationId xmlns:a16="http://schemas.microsoft.com/office/drawing/2014/main" id="{FC082CC0-AF12-70C5-13F3-0C4ED473C23B}"/>
              </a:ext>
            </a:extLst>
          </p:cNvPr>
          <p:cNvSpPr>
            <a:spLocks noGrp="1"/>
          </p:cNvSpPr>
          <p:nvPr>
            <p:ph type="title"/>
          </p:nvPr>
        </p:nvSpPr>
        <p:spPr>
          <a:xfrm>
            <a:off x="592917" y="571500"/>
            <a:ext cx="6255392" cy="443198"/>
          </a:xfrm>
        </p:spPr>
        <p:txBody>
          <a:bodyPr/>
          <a:lstStyle/>
          <a:p>
            <a:r>
              <a:rPr lang="nb-NO" sz="3200" noProof="0" dirty="0">
                <a:sym typeface="Helvetica"/>
              </a:rPr>
              <a:t>Machine Vision</a:t>
            </a:r>
            <a:endParaRPr lang="en-US" sz="3200" dirty="0"/>
          </a:p>
        </p:txBody>
      </p:sp>
      <p:grpSp>
        <p:nvGrpSpPr>
          <p:cNvPr id="8" name="Group 7">
            <a:extLst>
              <a:ext uri="{FF2B5EF4-FFF2-40B4-BE49-F238E27FC236}">
                <a16:creationId xmlns:a16="http://schemas.microsoft.com/office/drawing/2014/main" id="{CA370467-400B-9EC3-B174-0F1425B833A8}"/>
              </a:ext>
            </a:extLst>
          </p:cNvPr>
          <p:cNvGrpSpPr/>
          <p:nvPr/>
        </p:nvGrpSpPr>
        <p:grpSpPr>
          <a:xfrm>
            <a:off x="592917" y="1268730"/>
            <a:ext cx="6255394" cy="1292662"/>
            <a:chOff x="592917" y="1621155"/>
            <a:chExt cx="6255394" cy="1292662"/>
          </a:xfrm>
        </p:grpSpPr>
        <p:sp>
          <p:nvSpPr>
            <p:cNvPr id="10"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336D8F34-F18C-F1E4-C00E-C446062464F3}"/>
                </a:ext>
              </a:extLst>
            </p:cNvPr>
            <p:cNvSpPr txBox="1">
              <a:spLocks/>
            </p:cNvSpPr>
            <p:nvPr/>
          </p:nvSpPr>
          <p:spPr>
            <a:xfrm>
              <a:off x="592917" y="1805821"/>
              <a:ext cx="6255394" cy="1107996"/>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Industrial manufacturing is a complicated process that involves heavy operational workloads in dynamic environments, and companies struggle to maintain efficiency and optimize operations on the factory floor. Eigen Machine Vision is a suite of services and tools developed to help discrete and continuous manufacturers unlock the value of image data to better manage product and process variability across their machines, lines, and factories. As a complete solution, it gives manufacturers, integrators and automation solution providers a scalable product and process intelligence platform and if deployed separately, the tools and services can upgrade existing machine vision systems. The solution can be used to help mitigate the risk of defects, reduce waste and equipment downtime, and realize hundreds of thousands of dollars in savings per line annually.</a:t>
              </a:r>
            </a:p>
          </p:txBody>
        </p:sp>
        <p:sp>
          <p:nvSpPr>
            <p:cNvPr id="13" name="Content Placeholder 47">
              <a:extLst>
                <a:ext uri="{FF2B5EF4-FFF2-40B4-BE49-F238E27FC236}">
                  <a16:creationId xmlns:a16="http://schemas.microsoft.com/office/drawing/2014/main" id="{848E9903-735F-5FDE-17EA-504D80DCCAC2}"/>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18" name="Straight Connector 17">
            <a:extLst>
              <a:ext uri="{FF2B5EF4-FFF2-40B4-BE49-F238E27FC236}">
                <a16:creationId xmlns:a16="http://schemas.microsoft.com/office/drawing/2014/main" id="{F52BDE0E-056A-0ECD-5F98-D69A1EAD052E}"/>
              </a:ext>
            </a:extLst>
          </p:cNvPr>
          <p:cNvCxnSpPr>
            <a:cxnSpLocks/>
          </p:cNvCxnSpPr>
          <p:nvPr/>
        </p:nvCxnSpPr>
        <p:spPr>
          <a:xfrm>
            <a:off x="592917" y="401992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9" name="Group 18">
            <a:extLst>
              <a:ext uri="{FF2B5EF4-FFF2-40B4-BE49-F238E27FC236}">
                <a16:creationId xmlns:a16="http://schemas.microsoft.com/office/drawing/2014/main" id="{5A22B63F-D1BF-8F4D-969B-41808B062F4A}"/>
              </a:ext>
            </a:extLst>
          </p:cNvPr>
          <p:cNvGrpSpPr/>
          <p:nvPr/>
        </p:nvGrpSpPr>
        <p:grpSpPr>
          <a:xfrm>
            <a:off x="592916" y="4910903"/>
            <a:ext cx="6255392" cy="324753"/>
            <a:chOff x="5043513" y="3848440"/>
            <a:chExt cx="6255392" cy="324753"/>
          </a:xfrm>
        </p:grpSpPr>
        <p:sp>
          <p:nvSpPr>
            <p:cNvPr id="20" name="Content Placeholder 47">
              <a:extLst>
                <a:ext uri="{FF2B5EF4-FFF2-40B4-BE49-F238E27FC236}">
                  <a16:creationId xmlns:a16="http://schemas.microsoft.com/office/drawing/2014/main" id="{3D7D54C2-106A-B343-4851-DCDBAE9CCB5D}"/>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21" name="Content Placeholder 47">
              <a:extLst>
                <a:ext uri="{FF2B5EF4-FFF2-40B4-BE49-F238E27FC236}">
                  <a16:creationId xmlns:a16="http://schemas.microsoft.com/office/drawing/2014/main" id="{E0153894-4570-D607-EEDF-3F88325F83E1}"/>
                </a:ext>
              </a:extLst>
            </p:cNvPr>
            <p:cNvSpPr txBox="1">
              <a:spLocks/>
            </p:cNvSpPr>
            <p:nvPr/>
          </p:nvSpPr>
          <p:spPr>
            <a:xfrm>
              <a:off x="5043513" y="4034694"/>
              <a:ext cx="6255392" cy="138499"/>
            </a:xfrm>
            <a:prstGeom prst="rect">
              <a:avLst/>
            </a:prstGeom>
            <a:ln>
              <a:noFill/>
            </a:ln>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defTabSz="1219169" hangingPunct="0">
                <a:lnSpc>
                  <a:spcPct val="100000"/>
                </a:lnSpc>
                <a:spcBef>
                  <a:spcPts val="200"/>
                </a:spcBef>
                <a:buNone/>
                <a:defRPr/>
              </a:pPr>
              <a:r>
                <a:rPr lang="en-US" sz="900" kern="0" dirty="0">
                  <a:latin typeface="+mn-lt"/>
                  <a:sym typeface="Arial"/>
                  <a:hlinkClick r:id="rId4">
                    <a:extLst>
                      <a:ext uri="{A12FA001-AC4F-418D-AE19-62706E023703}">
                        <ahyp:hlinkClr xmlns:ahyp="http://schemas.microsoft.com/office/drawing/2018/hyperlinkcolor" val="tx"/>
                      </a:ext>
                    </a:extLst>
                  </a:hlinkClick>
                </a:rPr>
                <a:t>Eigen Innovations Website</a:t>
              </a:r>
              <a:endParaRPr lang="en-US" sz="900" kern="0" dirty="0">
                <a:latin typeface="+mn-lt"/>
                <a:sym typeface="Arial"/>
              </a:endParaRPr>
            </a:p>
          </p:txBody>
        </p:sp>
      </p:grpSp>
      <p:cxnSp>
        <p:nvCxnSpPr>
          <p:cNvPr id="38" name="Straight Connector 37">
            <a:extLst>
              <a:ext uri="{FF2B5EF4-FFF2-40B4-BE49-F238E27FC236}">
                <a16:creationId xmlns:a16="http://schemas.microsoft.com/office/drawing/2014/main" id="{B247D377-A0C0-79B4-5F35-CAA0A381DE24}"/>
              </a:ext>
            </a:extLst>
          </p:cNvPr>
          <p:cNvCxnSpPr>
            <a:cxnSpLocks/>
          </p:cNvCxnSpPr>
          <p:nvPr/>
        </p:nvCxnSpPr>
        <p:spPr>
          <a:xfrm>
            <a:off x="592917" y="478058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40" name="Rectangle 39">
            <a:extLst>
              <a:ext uri="{FF2B5EF4-FFF2-40B4-BE49-F238E27FC236}">
                <a16:creationId xmlns:a16="http://schemas.microsoft.com/office/drawing/2014/main" id="{4818DA51-E09B-F617-9532-8331E87FAED5}"/>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1" name="Rectangle 40">
            <a:extLst>
              <a:ext uri="{FF2B5EF4-FFF2-40B4-BE49-F238E27FC236}">
                <a16:creationId xmlns:a16="http://schemas.microsoft.com/office/drawing/2014/main" id="{D204AFEF-F165-DA25-B79E-E4459D2E13F6}"/>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4" name="Rectangle 43">
            <a:extLst>
              <a:ext uri="{FF2B5EF4-FFF2-40B4-BE49-F238E27FC236}">
                <a16:creationId xmlns:a16="http://schemas.microsoft.com/office/drawing/2014/main" id="{63C07EBE-370C-E8E5-9049-EBE1C9D0B9BE}"/>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45" name="Straight Connector 44">
            <a:extLst>
              <a:ext uri="{FF2B5EF4-FFF2-40B4-BE49-F238E27FC236}">
                <a16:creationId xmlns:a16="http://schemas.microsoft.com/office/drawing/2014/main" id="{9C0A1F3B-D86E-1CC3-BB04-15821951433A}"/>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47" name="Picture 46" descr="A group of people sitting at computers&#10;&#10;Description automatically generated with low confidence">
            <a:extLst>
              <a:ext uri="{FF2B5EF4-FFF2-40B4-BE49-F238E27FC236}">
                <a16:creationId xmlns:a16="http://schemas.microsoft.com/office/drawing/2014/main" id="{00963ADA-5FAF-60B5-D524-D737BE99461A}"/>
              </a:ext>
            </a:extLst>
          </p:cNvPr>
          <p:cNvPicPr>
            <a:picLocks noChangeAspect="1"/>
          </p:cNvPicPr>
          <p:nvPr/>
        </p:nvPicPr>
        <p:blipFill rotWithShape="1">
          <a:blip r:embed="rId5"/>
          <a:srcRect t="7813" b="8816"/>
          <a:stretch/>
        </p:blipFill>
        <p:spPr>
          <a:xfrm>
            <a:off x="7149237" y="3048001"/>
            <a:ext cx="1593762" cy="1328738"/>
          </a:xfrm>
          <a:prstGeom prst="rect">
            <a:avLst/>
          </a:prstGeom>
          <a:ln>
            <a:solidFill>
              <a:schemeClr val="bg1">
                <a:lumMod val="75000"/>
              </a:schemeClr>
            </a:solidFill>
          </a:ln>
        </p:spPr>
      </p:pic>
      <p:sp>
        <p:nvSpPr>
          <p:cNvPr id="48" name="Rectangle 47">
            <a:extLst>
              <a:ext uri="{FF2B5EF4-FFF2-40B4-BE49-F238E27FC236}">
                <a16:creationId xmlns:a16="http://schemas.microsoft.com/office/drawing/2014/main" id="{52AB4BB1-8261-3E54-DE6C-B85ABC431590}"/>
              </a:ext>
            </a:extLst>
          </p:cNvPr>
          <p:cNvSpPr>
            <a:spLocks/>
          </p:cNvSpPr>
          <p:nvPr/>
        </p:nvSpPr>
        <p:spPr>
          <a:xfrm>
            <a:off x="8743000" y="3048001"/>
            <a:ext cx="2839400" cy="1467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Unlock new, high-value data-driven use cases</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reach and scale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Gain ROI-driving insights from long-term prediction leveraging historical data + real-time analytics</a:t>
            </a:r>
          </a:p>
        </p:txBody>
      </p:sp>
      <p:sp>
        <p:nvSpPr>
          <p:cNvPr id="49" name="Rectangle 48">
            <a:extLst>
              <a:ext uri="{FF2B5EF4-FFF2-40B4-BE49-F238E27FC236}">
                <a16:creationId xmlns:a16="http://schemas.microsoft.com/office/drawing/2014/main" id="{848CF65F-D560-D9B1-F23D-FE73A5B192A1}"/>
              </a:ext>
            </a:extLst>
          </p:cNvPr>
          <p:cNvSpPr>
            <a:spLocks/>
          </p:cNvSpPr>
          <p:nvPr/>
        </p:nvSpPr>
        <p:spPr>
          <a:xfrm>
            <a:off x="7144336" y="4575347"/>
            <a:ext cx="4438063" cy="1249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production downtime and losses due to shift mis-matches, over/underproduction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Gain greater visibility into how resource capacity, inventories, production schedules interconnect</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Set accurate production targets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especially around maintenance and oversight</a:t>
            </a:r>
          </a:p>
        </p:txBody>
      </p:sp>
      <p:sp>
        <p:nvSpPr>
          <p:cNvPr id="50" name="Text Placeholder 49">
            <a:extLst>
              <a:ext uri="{FF2B5EF4-FFF2-40B4-BE49-F238E27FC236}">
                <a16:creationId xmlns:a16="http://schemas.microsoft.com/office/drawing/2014/main" id="{07303A31-395D-D316-3D2A-BD104473D774}"/>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6" action="ppaction://hlinksldjump"/>
              </a:rPr>
              <a:t>Asset &amp; Operations Optimization</a:t>
            </a:r>
            <a:endParaRPr lang="en-US" sz="900" b="0" dirty="0">
              <a:solidFill>
                <a:srgbClr val="525252"/>
              </a:solidFill>
              <a:latin typeface="IntelOne Text" panose="020B0503020203020204" pitchFamily="34" charset="0"/>
              <a:sym typeface="Helvetica Neue"/>
            </a:endParaRP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Control Optimization &amp; Autonomy</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Product Inspection</a:t>
            </a:r>
          </a:p>
        </p:txBody>
      </p:sp>
      <p:sp>
        <p:nvSpPr>
          <p:cNvPr id="52" name="Text Placeholder 49" descr="Target Vertical: &#10;Manufacturing&#10;&#10;&#10;">
            <a:extLst>
              <a:ext uri="{FF2B5EF4-FFF2-40B4-BE49-F238E27FC236}">
                <a16:creationId xmlns:a16="http://schemas.microsoft.com/office/drawing/2014/main" id="{8EB01E20-6BC1-BE40-BFE8-A1B27226F1ED}"/>
              </a:ext>
            </a:extLst>
          </p:cNvPr>
          <p:cNvSpPr txBox="1">
            <a:spLocks/>
          </p:cNvSpPr>
          <p:nvPr/>
        </p:nvSpPr>
        <p:spPr>
          <a:xfrm>
            <a:off x="9475213" y="1686845"/>
            <a:ext cx="2030977" cy="430887"/>
          </a:xfrm>
          <a:prstGeom prst="rect">
            <a:avLst/>
          </a:prstGeom>
        </p:spPr>
        <p:txBody>
          <a:bodyPr wrap="square" lIns="0" tIns="0" rIns="0" bIns="0">
            <a:sp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APJ, Americas, Europe, Middle East, and Africa</a:t>
            </a:r>
          </a:p>
        </p:txBody>
      </p:sp>
      <p:grpSp>
        <p:nvGrpSpPr>
          <p:cNvPr id="53" name="Group 52">
            <a:extLst>
              <a:ext uri="{FF2B5EF4-FFF2-40B4-BE49-F238E27FC236}">
                <a16:creationId xmlns:a16="http://schemas.microsoft.com/office/drawing/2014/main" id="{12814892-F4C9-16F7-9ECD-DBCA5B5ECF96}"/>
              </a:ext>
            </a:extLst>
          </p:cNvPr>
          <p:cNvGrpSpPr>
            <a:grpSpLocks/>
          </p:cNvGrpSpPr>
          <p:nvPr/>
        </p:nvGrpSpPr>
        <p:grpSpPr>
          <a:xfrm>
            <a:off x="592916" y="4150247"/>
            <a:ext cx="6255393" cy="500014"/>
            <a:chOff x="592916" y="3640327"/>
            <a:chExt cx="6255393" cy="500014"/>
          </a:xfrm>
        </p:grpSpPr>
        <p:sp>
          <p:nvSpPr>
            <p:cNvPr id="54" name="Content Placeholder 47">
              <a:extLst>
                <a:ext uri="{FF2B5EF4-FFF2-40B4-BE49-F238E27FC236}">
                  <a16:creationId xmlns:a16="http://schemas.microsoft.com/office/drawing/2014/main" id="{A3D1D972-110F-05C1-3DBE-904A5A46F8E1}"/>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55" name="Content Placeholder 47">
              <a:extLst>
                <a:ext uri="{FF2B5EF4-FFF2-40B4-BE49-F238E27FC236}">
                  <a16:creationId xmlns:a16="http://schemas.microsoft.com/office/drawing/2014/main" id="{BB3A69B8-AEAC-3D18-9AFE-527C40966A0A}"/>
                </a:ext>
              </a:extLst>
            </p:cNvPr>
            <p:cNvSpPr txBox="1">
              <a:spLocks/>
            </p:cNvSpPr>
            <p:nvPr/>
          </p:nvSpPr>
          <p:spPr>
            <a:xfrm>
              <a:off x="592916" y="3837694"/>
              <a:ext cx="6255393" cy="302647"/>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Core™ Processors</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Distribution of </a:t>
              </a:r>
              <a:r>
                <a:rPr lang="en-US" sz="900" kern="0" dirty="0" err="1">
                  <a:latin typeface="+mn-lt"/>
                  <a:sym typeface="Helvetica"/>
                </a:rPr>
                <a:t>OpenVINO</a:t>
              </a:r>
              <a:r>
                <a:rPr lang="en-US" sz="900" kern="0" dirty="0">
                  <a:latin typeface="+mn-lt"/>
                  <a:sym typeface="Helvetica"/>
                </a:rPr>
                <a:t>™ toolkit</a:t>
              </a:r>
            </a:p>
          </p:txBody>
        </p:sp>
      </p:grpSp>
      <p:sp>
        <p:nvSpPr>
          <p:cNvPr id="60" name="Text Placeholder 49" descr="Target Vertical: &#10;Manufacturing&#10;&#10;&#10;">
            <a:extLst>
              <a:ext uri="{FF2B5EF4-FFF2-40B4-BE49-F238E27FC236}">
                <a16:creationId xmlns:a16="http://schemas.microsoft.com/office/drawing/2014/main" id="{45E39C28-3481-FA36-F54B-C1E0EFB431C4}"/>
              </a:ext>
            </a:extLst>
          </p:cNvPr>
          <p:cNvSpPr txBox="1">
            <a:spLocks/>
          </p:cNvSpPr>
          <p:nvPr/>
        </p:nvSpPr>
        <p:spPr>
          <a:xfrm>
            <a:off x="7144338" y="1686845"/>
            <a:ext cx="2030977" cy="351505"/>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defTabSz="914400" hangingPunct="0">
              <a:spcBef>
                <a:spcPts val="0"/>
              </a:spcBef>
              <a:spcAft>
                <a:spcPts val="100"/>
              </a:spcAft>
              <a:defRPr/>
            </a:pPr>
            <a:r>
              <a:rPr kumimoji="0" lang="en-US" sz="900" b="0" i="0" u="none" strike="noStrike" kern="0" cap="none" spc="0" normalizeH="0" baseline="0" noProof="0" dirty="0">
                <a:ln>
                  <a:noFill/>
                </a:ln>
                <a:effectLst/>
                <a:uLnTx/>
                <a:uFillTx/>
                <a:latin typeface="IntelOne Text" panose="020B0503020203020204" pitchFamily="34" charset="0"/>
                <a:sym typeface="Arial"/>
              </a:rPr>
              <a:t>Health &amp; Life Sciences </a:t>
            </a:r>
            <a:endParaRPr kumimoji="0" lang="en-US" sz="1800" b="0" i="0" u="none" strike="noStrike" kern="0" cap="none" spc="0" normalizeH="0" baseline="0" noProof="0" dirty="0">
              <a:ln>
                <a:noFill/>
              </a:ln>
              <a:effectLst/>
              <a:uLnTx/>
              <a:uFillTx/>
              <a:latin typeface="IntelOne Text" panose="020B0503020203020204" pitchFamily="34" charset="0"/>
              <a:sym typeface="Helvetica Neue"/>
            </a:endParaRPr>
          </a:p>
        </p:txBody>
      </p:sp>
      <p:sp>
        <p:nvSpPr>
          <p:cNvPr id="62" name="Content Placeholder 47">
            <a:extLst>
              <a:ext uri="{FF2B5EF4-FFF2-40B4-BE49-F238E27FC236}">
                <a16:creationId xmlns:a16="http://schemas.microsoft.com/office/drawing/2014/main" id="{836FDD58-6141-45A5-46B8-3A9F0631B155}"/>
              </a:ext>
            </a:extLst>
          </p:cNvPr>
          <p:cNvSpPr txBox="1">
            <a:spLocks/>
          </p:cNvSpPr>
          <p:nvPr/>
        </p:nvSpPr>
        <p:spPr>
          <a:xfrm>
            <a:off x="592917" y="2824863"/>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63" name="Rectangle 62">
            <a:extLst>
              <a:ext uri="{FF2B5EF4-FFF2-40B4-BE49-F238E27FC236}">
                <a16:creationId xmlns:a16="http://schemas.microsoft.com/office/drawing/2014/main" id="{9627C08A-F849-14E1-2F37-72D317BF970B}"/>
              </a:ext>
            </a:extLst>
          </p:cNvPr>
          <p:cNvSpPr>
            <a:spLocks/>
          </p:cNvSpPr>
          <p:nvPr/>
        </p:nvSpPr>
        <p:spPr>
          <a:xfrm>
            <a:off x="913615" y="3058610"/>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Optimize manufacturing operations </a:t>
            </a:r>
            <a:r>
              <a:rPr lang="en-US" sz="900" dirty="0">
                <a:solidFill>
                  <a:schemeClr val="bg2"/>
                </a:solidFill>
                <a:latin typeface="IntelOne Text" panose="020B0503020203020204" pitchFamily="34" charset="0"/>
              </a:rPr>
              <a:t>with quality and process insights that reduce unplanned downtime, improves quality assurance, and increases OEE </a:t>
            </a:r>
          </a:p>
        </p:txBody>
      </p:sp>
      <p:sp>
        <p:nvSpPr>
          <p:cNvPr id="64" name="Rectangle 63">
            <a:extLst>
              <a:ext uri="{FF2B5EF4-FFF2-40B4-BE49-F238E27FC236}">
                <a16:creationId xmlns:a16="http://schemas.microsoft.com/office/drawing/2014/main" id="{5C03CB54-C21B-F72F-F88D-33B77209DE56}"/>
              </a:ext>
            </a:extLst>
          </p:cNvPr>
          <p:cNvSpPr>
            <a:spLocks/>
          </p:cNvSpPr>
          <p:nvPr/>
        </p:nvSpPr>
        <p:spPr>
          <a:xfrm>
            <a:off x="3063688" y="3058610"/>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Improve visibility </a:t>
            </a:r>
            <a:r>
              <a:rPr lang="en-US" sz="900" dirty="0">
                <a:solidFill>
                  <a:schemeClr val="bg2"/>
                </a:solidFill>
                <a:latin typeface="IntelOne Text" panose="020B0503020203020204" pitchFamily="34" charset="0"/>
              </a:rPr>
              <a:t>across factory processes with digital records and real-time analytics communicated through dashboards that provide operational insights</a:t>
            </a:r>
          </a:p>
        </p:txBody>
      </p:sp>
      <p:sp>
        <p:nvSpPr>
          <p:cNvPr id="65" name="Rectangle 64">
            <a:extLst>
              <a:ext uri="{FF2B5EF4-FFF2-40B4-BE49-F238E27FC236}">
                <a16:creationId xmlns:a16="http://schemas.microsoft.com/office/drawing/2014/main" id="{378AFC98-1DDA-E6FE-0121-94B997441B21}"/>
              </a:ext>
            </a:extLst>
          </p:cNvPr>
          <p:cNvSpPr>
            <a:spLocks/>
          </p:cNvSpPr>
          <p:nvPr/>
        </p:nvSpPr>
        <p:spPr>
          <a:xfrm>
            <a:off x="5213760" y="3058610"/>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Reduce operational costs </a:t>
            </a:r>
            <a:r>
              <a:rPr lang="en-US" sz="900" dirty="0">
                <a:solidFill>
                  <a:schemeClr val="bg2"/>
                </a:solidFill>
                <a:latin typeface="IntelOne Text" panose="020B0503020203020204" pitchFamily="34" charset="0"/>
              </a:rPr>
              <a:t>by mitigating equipment downtime, massively reducing facility waste, and minimizing the potential for line defects </a:t>
            </a:r>
          </a:p>
        </p:txBody>
      </p:sp>
      <p:cxnSp>
        <p:nvCxnSpPr>
          <p:cNvPr id="66" name="Straight Connector 65">
            <a:extLst>
              <a:ext uri="{FF2B5EF4-FFF2-40B4-BE49-F238E27FC236}">
                <a16:creationId xmlns:a16="http://schemas.microsoft.com/office/drawing/2014/main" id="{DF7FC992-4CCF-3296-A6CB-ED4E7EE61043}"/>
              </a:ext>
            </a:extLst>
          </p:cNvPr>
          <p:cNvCxnSpPr>
            <a:cxnSpLocks/>
          </p:cNvCxnSpPr>
          <p:nvPr/>
        </p:nvCxnSpPr>
        <p:spPr>
          <a:xfrm>
            <a:off x="592917" y="272110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pic>
        <p:nvPicPr>
          <p:cNvPr id="2" name="Graphic 1">
            <a:extLst>
              <a:ext uri="{FF2B5EF4-FFF2-40B4-BE49-F238E27FC236}">
                <a16:creationId xmlns:a16="http://schemas.microsoft.com/office/drawing/2014/main" id="{ED7F377C-E1CC-14B4-CB1C-73A216863A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8800" y="3079853"/>
            <a:ext cx="288925" cy="287262"/>
          </a:xfrm>
          <a:prstGeom prst="rect">
            <a:avLst/>
          </a:prstGeom>
        </p:spPr>
      </p:pic>
      <p:pic>
        <p:nvPicPr>
          <p:cNvPr id="4" name="Graphic 3">
            <a:extLst>
              <a:ext uri="{FF2B5EF4-FFF2-40B4-BE49-F238E27FC236}">
                <a16:creationId xmlns:a16="http://schemas.microsoft.com/office/drawing/2014/main" id="{7EB1375A-6289-F206-22BA-4498EBD391F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24150" y="3074911"/>
            <a:ext cx="262540" cy="262540"/>
          </a:xfrm>
          <a:prstGeom prst="rect">
            <a:avLst/>
          </a:prstGeom>
        </p:spPr>
      </p:pic>
      <p:pic>
        <p:nvPicPr>
          <p:cNvPr id="5" name="Graphic 4">
            <a:extLst>
              <a:ext uri="{FF2B5EF4-FFF2-40B4-BE49-F238E27FC236}">
                <a16:creationId xmlns:a16="http://schemas.microsoft.com/office/drawing/2014/main" id="{E81CC8C1-B8CD-C40A-1D55-DAA4E080E8C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07015" y="3053700"/>
            <a:ext cx="233522" cy="302204"/>
          </a:xfrm>
          <a:prstGeom prst="rect">
            <a:avLst/>
          </a:prstGeom>
        </p:spPr>
      </p:pic>
      <p:cxnSp>
        <p:nvCxnSpPr>
          <p:cNvPr id="90" name="Straight Connector 89">
            <a:extLst>
              <a:ext uri="{FF2B5EF4-FFF2-40B4-BE49-F238E27FC236}">
                <a16:creationId xmlns:a16="http://schemas.microsoft.com/office/drawing/2014/main" id="{61695BFE-FEA8-5CCE-EA85-FAB06C31840C}"/>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91" name="Text Placeholder 49">
            <a:extLst>
              <a:ext uri="{FF2B5EF4-FFF2-40B4-BE49-F238E27FC236}">
                <a16:creationId xmlns:a16="http://schemas.microsoft.com/office/drawing/2014/main" id="{191269BF-C5BE-6B05-16C8-FBEC7E213744}"/>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p:txBody>
      </p:sp>
      <p:grpSp>
        <p:nvGrpSpPr>
          <p:cNvPr id="3" name="Group 2">
            <a:extLst>
              <a:ext uri="{FF2B5EF4-FFF2-40B4-BE49-F238E27FC236}">
                <a16:creationId xmlns:a16="http://schemas.microsoft.com/office/drawing/2014/main" id="{DFD3B427-12A1-73DF-D6A9-174D56DFAFF8}"/>
              </a:ext>
            </a:extLst>
          </p:cNvPr>
          <p:cNvGrpSpPr/>
          <p:nvPr/>
        </p:nvGrpSpPr>
        <p:grpSpPr>
          <a:xfrm>
            <a:off x="9057016" y="87630"/>
            <a:ext cx="2525384" cy="384440"/>
            <a:chOff x="9057016" y="87630"/>
            <a:chExt cx="2525384" cy="384440"/>
          </a:xfrm>
        </p:grpSpPr>
        <p:pic>
          <p:nvPicPr>
            <p:cNvPr id="7" name="Picture 6">
              <a:hlinkClick r:id="rId13" action="ppaction://hlinksldjump"/>
              <a:extLst>
                <a:ext uri="{FF2B5EF4-FFF2-40B4-BE49-F238E27FC236}">
                  <a16:creationId xmlns:a16="http://schemas.microsoft.com/office/drawing/2014/main" id="{734E6A33-29D6-E9CF-5CA0-CE8377AD160B}"/>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9" name="Rectangle 8">
              <a:extLst>
                <a:ext uri="{FF2B5EF4-FFF2-40B4-BE49-F238E27FC236}">
                  <a16:creationId xmlns:a16="http://schemas.microsoft.com/office/drawing/2014/main" id="{1A31E5F7-A059-6FB7-79C5-D0A66FA1116D}"/>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102297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xtra Computer - Crunchbase Company Profile &amp; Funding">
            <a:extLst>
              <a:ext uri="{FF2B5EF4-FFF2-40B4-BE49-F238E27FC236}">
                <a16:creationId xmlns:a16="http://schemas.microsoft.com/office/drawing/2014/main" id="{DE5821BD-0BB5-9652-E05D-F1B7598D44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44" t="34187" r="15044" b="34187"/>
          <a:stretch/>
        </p:blipFill>
        <p:spPr bwMode="auto">
          <a:xfrm>
            <a:off x="552450" y="123445"/>
            <a:ext cx="916781" cy="41471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66">
            <a:extLst>
              <a:ext uri="{FF2B5EF4-FFF2-40B4-BE49-F238E27FC236}">
                <a16:creationId xmlns:a16="http://schemas.microsoft.com/office/drawing/2014/main" id="{41AB4A1D-1C1D-4E8F-D708-799227B04D46}"/>
              </a:ext>
            </a:extLst>
          </p:cNvPr>
          <p:cNvSpPr>
            <a:spLocks noGrp="1"/>
          </p:cNvSpPr>
          <p:nvPr>
            <p:ph type="title"/>
          </p:nvPr>
        </p:nvSpPr>
        <p:spPr>
          <a:xfrm>
            <a:off x="592917" y="571500"/>
            <a:ext cx="6255392" cy="886397"/>
          </a:xfrm>
        </p:spPr>
        <p:txBody>
          <a:bodyPr/>
          <a:lstStyle/>
          <a:p>
            <a:r>
              <a:rPr lang="en-US" sz="3200" noProof="0" dirty="0">
                <a:sym typeface="Helvetica"/>
              </a:rPr>
              <a:t>Calmo IOT Terminal for Manufacturing and POS</a:t>
            </a:r>
            <a:endParaRPr lang="en-US" sz="3200" dirty="0"/>
          </a:p>
        </p:txBody>
      </p:sp>
      <p:grpSp>
        <p:nvGrpSpPr>
          <p:cNvPr id="6" name="Group 5">
            <a:extLst>
              <a:ext uri="{FF2B5EF4-FFF2-40B4-BE49-F238E27FC236}">
                <a16:creationId xmlns:a16="http://schemas.microsoft.com/office/drawing/2014/main" id="{FDD80FF8-BF8B-D556-AB09-A5BA890AD5F6}"/>
              </a:ext>
            </a:extLst>
          </p:cNvPr>
          <p:cNvGrpSpPr/>
          <p:nvPr/>
        </p:nvGrpSpPr>
        <p:grpSpPr>
          <a:xfrm>
            <a:off x="592917" y="1621155"/>
            <a:ext cx="6255394" cy="877163"/>
            <a:chOff x="592917" y="1621155"/>
            <a:chExt cx="6255394" cy="877163"/>
          </a:xfrm>
        </p:grpSpPr>
        <p:sp>
          <p:nvSpPr>
            <p:cNvPr id="7"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C239DDF3-B3B5-7D95-BFE6-544491ADF751}"/>
                </a:ext>
              </a:extLst>
            </p:cNvPr>
            <p:cNvSpPr txBox="1">
              <a:spLocks/>
            </p:cNvSpPr>
            <p:nvPr/>
          </p:nvSpPr>
          <p:spPr>
            <a:xfrm>
              <a:off x="592917" y="1805821"/>
              <a:ext cx="6255394" cy="692497"/>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With Calmo IOT Terminal, users can input manufacturing data, see manufacturing data from multiple sources, and engage employees on the job with training, time tracking, and instructions. Traditionally, PC functionality had been a challenge at production sites– welding sparks flying, liquids spraying, and the necessity of protective gloves for employees meant that touch screens were out of the question and traditional computer set ups needed to be out of site. With Calm IOT Terminal, PC display and data entry is possible in almost any factory setting. </a:t>
              </a:r>
            </a:p>
          </p:txBody>
        </p:sp>
        <p:sp>
          <p:nvSpPr>
            <p:cNvPr id="8" name="Content Placeholder 47">
              <a:extLst>
                <a:ext uri="{FF2B5EF4-FFF2-40B4-BE49-F238E27FC236}">
                  <a16:creationId xmlns:a16="http://schemas.microsoft.com/office/drawing/2014/main" id="{231BAA44-9243-B407-354C-45B3B6F8A47D}"/>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9" name="Content Placeholder 47">
            <a:extLst>
              <a:ext uri="{FF2B5EF4-FFF2-40B4-BE49-F238E27FC236}">
                <a16:creationId xmlns:a16="http://schemas.microsoft.com/office/drawing/2014/main" id="{52251642-2E14-BDF4-5AC6-455A503194B1}"/>
              </a:ext>
            </a:extLst>
          </p:cNvPr>
          <p:cNvSpPr txBox="1">
            <a:spLocks/>
          </p:cNvSpPr>
          <p:nvPr/>
        </p:nvSpPr>
        <p:spPr>
          <a:xfrm>
            <a:off x="592917" y="2752460"/>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10" name="Rectangle 9">
            <a:extLst>
              <a:ext uri="{FF2B5EF4-FFF2-40B4-BE49-F238E27FC236}">
                <a16:creationId xmlns:a16="http://schemas.microsoft.com/office/drawing/2014/main" id="{997B4E79-BF84-BD34-C37B-929DD33D5629}"/>
              </a:ext>
            </a:extLst>
          </p:cNvPr>
          <p:cNvSpPr>
            <a:spLocks/>
          </p:cNvSpPr>
          <p:nvPr/>
        </p:nvSpPr>
        <p:spPr>
          <a:xfrm>
            <a:off x="913615" y="2986207"/>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Implement a durable solution </a:t>
            </a:r>
            <a:r>
              <a:rPr lang="en-US" sz="900" dirty="0">
                <a:solidFill>
                  <a:schemeClr val="bg2"/>
                </a:solidFill>
                <a:latin typeface="IntelOne Text" panose="020B0503020203020204" pitchFamily="34" charset="0"/>
              </a:rPr>
              <a:t>with industrial protection against dust, liquid, aggressive cleanser and temperature changes</a:t>
            </a:r>
          </a:p>
        </p:txBody>
      </p:sp>
      <p:sp>
        <p:nvSpPr>
          <p:cNvPr id="12" name="Rectangle 11">
            <a:extLst>
              <a:ext uri="{FF2B5EF4-FFF2-40B4-BE49-F238E27FC236}">
                <a16:creationId xmlns:a16="http://schemas.microsoft.com/office/drawing/2014/main" id="{DDBB4B23-7F00-3FA1-C0C6-BF0D6718BE23}"/>
              </a:ext>
            </a:extLst>
          </p:cNvPr>
          <p:cNvSpPr>
            <a:spLocks/>
          </p:cNvSpPr>
          <p:nvPr/>
        </p:nvSpPr>
        <p:spPr>
          <a:xfrm>
            <a:off x="3063688" y="2986207"/>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Improve operational efficiency and decision making </a:t>
            </a:r>
            <a:r>
              <a:rPr lang="en-US" sz="900" dirty="0">
                <a:solidFill>
                  <a:schemeClr val="bg2"/>
                </a:solidFill>
                <a:latin typeface="IntelOne Text" panose="020B0503020203020204" pitchFamily="34" charset="0"/>
              </a:rPr>
              <a:t>by providing comprehensive views of operations sourced inputs across the floor</a:t>
            </a:r>
          </a:p>
        </p:txBody>
      </p:sp>
      <p:sp>
        <p:nvSpPr>
          <p:cNvPr id="13" name="Rectangle 12">
            <a:extLst>
              <a:ext uri="{FF2B5EF4-FFF2-40B4-BE49-F238E27FC236}">
                <a16:creationId xmlns:a16="http://schemas.microsoft.com/office/drawing/2014/main" id="{D2F3CFEE-C900-8C6A-284F-C75772B215CA}"/>
              </a:ext>
            </a:extLst>
          </p:cNvPr>
          <p:cNvSpPr>
            <a:spLocks/>
          </p:cNvSpPr>
          <p:nvPr/>
        </p:nvSpPr>
        <p:spPr>
          <a:xfrm>
            <a:off x="5213760" y="2986207"/>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Empower employees </a:t>
            </a:r>
            <a:r>
              <a:rPr lang="en-US" sz="900" dirty="0">
                <a:solidFill>
                  <a:schemeClr val="bg2"/>
                </a:solidFill>
                <a:latin typeface="IntelOne Text" panose="020B0503020203020204" pitchFamily="34" charset="0"/>
              </a:rPr>
              <a:t>by facilitating on-the-job training and instruction for maximum effectiveness</a:t>
            </a:r>
          </a:p>
        </p:txBody>
      </p:sp>
      <p:cxnSp>
        <p:nvCxnSpPr>
          <p:cNvPr id="14" name="Straight Connector 13">
            <a:extLst>
              <a:ext uri="{FF2B5EF4-FFF2-40B4-BE49-F238E27FC236}">
                <a16:creationId xmlns:a16="http://schemas.microsoft.com/office/drawing/2014/main" id="{E42E8D57-9F8F-7B83-DA75-E2F0E226D538}"/>
              </a:ext>
            </a:extLst>
          </p:cNvPr>
          <p:cNvCxnSpPr>
            <a:cxnSpLocks/>
          </p:cNvCxnSpPr>
          <p:nvPr/>
        </p:nvCxnSpPr>
        <p:spPr>
          <a:xfrm>
            <a:off x="592917" y="264870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2B5B0B1E-7D69-2EC8-C04F-389F4D16509F}"/>
              </a:ext>
            </a:extLst>
          </p:cNvPr>
          <p:cNvCxnSpPr>
            <a:cxnSpLocks/>
          </p:cNvCxnSpPr>
          <p:nvPr/>
        </p:nvCxnSpPr>
        <p:spPr>
          <a:xfrm>
            <a:off x="592917" y="394596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31" name="Rectangle 30">
            <a:extLst>
              <a:ext uri="{FF2B5EF4-FFF2-40B4-BE49-F238E27FC236}">
                <a16:creationId xmlns:a16="http://schemas.microsoft.com/office/drawing/2014/main" id="{8874D441-0C0D-5F80-E7DB-FF99E0755418}"/>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2" name="Rectangle 31">
            <a:extLst>
              <a:ext uri="{FF2B5EF4-FFF2-40B4-BE49-F238E27FC236}">
                <a16:creationId xmlns:a16="http://schemas.microsoft.com/office/drawing/2014/main" id="{F5F8ED23-2611-8D6A-6B84-C07170D83B39}"/>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5" name="Rectangle 34">
            <a:extLst>
              <a:ext uri="{FF2B5EF4-FFF2-40B4-BE49-F238E27FC236}">
                <a16:creationId xmlns:a16="http://schemas.microsoft.com/office/drawing/2014/main" id="{36BA6942-D0DB-4685-08FB-8B97E2D33C9D}"/>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36" name="Straight Connector 35">
            <a:extLst>
              <a:ext uri="{FF2B5EF4-FFF2-40B4-BE49-F238E27FC236}">
                <a16:creationId xmlns:a16="http://schemas.microsoft.com/office/drawing/2014/main" id="{C163082B-7221-0970-75FF-19869BD9344D}"/>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37" name="Picture 36" descr="A group of people sitting at computers&#10;&#10;Description automatically generated with low confidence">
            <a:extLst>
              <a:ext uri="{FF2B5EF4-FFF2-40B4-BE49-F238E27FC236}">
                <a16:creationId xmlns:a16="http://schemas.microsoft.com/office/drawing/2014/main" id="{B7822C82-198A-E4E6-9555-BBD096565323}"/>
              </a:ext>
            </a:extLst>
          </p:cNvPr>
          <p:cNvPicPr>
            <a:picLocks noChangeAspect="1"/>
          </p:cNvPicPr>
          <p:nvPr/>
        </p:nvPicPr>
        <p:blipFill rotWithShape="1">
          <a:blip r:embed="rId4"/>
          <a:srcRect t="7813" b="8816"/>
          <a:stretch/>
        </p:blipFill>
        <p:spPr>
          <a:xfrm>
            <a:off x="7149237" y="3048001"/>
            <a:ext cx="1593762" cy="1328738"/>
          </a:xfrm>
          <a:prstGeom prst="rect">
            <a:avLst/>
          </a:prstGeom>
          <a:ln>
            <a:solidFill>
              <a:schemeClr val="bg1">
                <a:lumMod val="75000"/>
              </a:schemeClr>
            </a:solidFill>
          </a:ln>
        </p:spPr>
      </p:pic>
      <p:sp>
        <p:nvSpPr>
          <p:cNvPr id="38" name="Rectangle 37">
            <a:extLst>
              <a:ext uri="{FF2B5EF4-FFF2-40B4-BE49-F238E27FC236}">
                <a16:creationId xmlns:a16="http://schemas.microsoft.com/office/drawing/2014/main" id="{81F101B6-6570-18CD-F243-970361E2FACF}"/>
              </a:ext>
            </a:extLst>
          </p:cNvPr>
          <p:cNvSpPr>
            <a:spLocks/>
          </p:cNvSpPr>
          <p:nvPr/>
        </p:nvSpPr>
        <p:spPr>
          <a:xfrm>
            <a:off x="8743000" y="3048001"/>
            <a:ext cx="2839400" cy="1467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Unlock new, high-value data-driven use cases</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reach and scale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Gain ROI-driving insights from long-term prediction leveraging historical data + real-time analytics</a:t>
            </a:r>
          </a:p>
        </p:txBody>
      </p:sp>
      <p:sp>
        <p:nvSpPr>
          <p:cNvPr id="39" name="Rectangle 38">
            <a:extLst>
              <a:ext uri="{FF2B5EF4-FFF2-40B4-BE49-F238E27FC236}">
                <a16:creationId xmlns:a16="http://schemas.microsoft.com/office/drawing/2014/main" id="{FCF92061-AEF1-6648-606B-2E6215773CB3}"/>
              </a:ext>
            </a:extLst>
          </p:cNvPr>
          <p:cNvSpPr>
            <a:spLocks/>
          </p:cNvSpPr>
          <p:nvPr/>
        </p:nvSpPr>
        <p:spPr>
          <a:xfrm>
            <a:off x="7144336" y="4575347"/>
            <a:ext cx="4438063" cy="1249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production downtime and losses due to shift mis-matches, over/underproduction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Gain greater visibility into how resource capacity, inventories, production schedules interconnect</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Set accurate production targets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especially around maintenance and oversight</a:t>
            </a:r>
          </a:p>
        </p:txBody>
      </p:sp>
      <p:sp>
        <p:nvSpPr>
          <p:cNvPr id="40" name="Text Placeholder 49">
            <a:extLst>
              <a:ext uri="{FF2B5EF4-FFF2-40B4-BE49-F238E27FC236}">
                <a16:creationId xmlns:a16="http://schemas.microsoft.com/office/drawing/2014/main" id="{D44BA2B4-E2AE-A6A3-347C-FAA973595098}"/>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5" action="ppaction://hlinksldjump"/>
              </a:rPr>
              <a:t>Asset &amp; Operations Optimization</a:t>
            </a:r>
            <a:endParaRPr lang="en-US" sz="900" b="0" dirty="0">
              <a:solidFill>
                <a:srgbClr val="525252"/>
              </a:solidFill>
              <a:latin typeface="IntelOne Text" panose="020B0503020203020204" pitchFamily="34" charset="0"/>
              <a:sym typeface="Helvetica Neue"/>
            </a:endParaRPr>
          </a:p>
        </p:txBody>
      </p:sp>
      <p:grpSp>
        <p:nvGrpSpPr>
          <p:cNvPr id="41" name="Group 40">
            <a:extLst>
              <a:ext uri="{FF2B5EF4-FFF2-40B4-BE49-F238E27FC236}">
                <a16:creationId xmlns:a16="http://schemas.microsoft.com/office/drawing/2014/main" id="{EEACBB67-84B3-1510-0E6E-EB956C072592}"/>
              </a:ext>
            </a:extLst>
          </p:cNvPr>
          <p:cNvGrpSpPr>
            <a:grpSpLocks/>
          </p:cNvGrpSpPr>
          <p:nvPr/>
        </p:nvGrpSpPr>
        <p:grpSpPr>
          <a:xfrm>
            <a:off x="592916" y="4996401"/>
            <a:ext cx="6255393" cy="348690"/>
            <a:chOff x="592916" y="3640327"/>
            <a:chExt cx="6255393" cy="348690"/>
          </a:xfrm>
        </p:grpSpPr>
        <p:sp>
          <p:nvSpPr>
            <p:cNvPr id="43" name="Content Placeholder 47">
              <a:extLst>
                <a:ext uri="{FF2B5EF4-FFF2-40B4-BE49-F238E27FC236}">
                  <a16:creationId xmlns:a16="http://schemas.microsoft.com/office/drawing/2014/main" id="{30885C0F-106C-8906-BC33-075A07F7D578}"/>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44" name="Content Placeholder 47">
              <a:extLst>
                <a:ext uri="{FF2B5EF4-FFF2-40B4-BE49-F238E27FC236}">
                  <a16:creationId xmlns:a16="http://schemas.microsoft.com/office/drawing/2014/main" id="{C2C08CEE-B4AD-B8B4-8105-0AB6971FC231}"/>
                </a:ext>
              </a:extLst>
            </p:cNvPr>
            <p:cNvSpPr txBox="1">
              <a:spLocks/>
            </p:cNvSpPr>
            <p:nvPr/>
          </p:nvSpPr>
          <p:spPr>
            <a:xfrm>
              <a:off x="592916" y="3837694"/>
              <a:ext cx="6255393" cy="151323"/>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R="0" lvl="1">
                <a:lnSpc>
                  <a:spcPct val="100000"/>
                </a:lnSpc>
                <a:spcBef>
                  <a:spcPts val="200"/>
                </a:spcBef>
                <a:spcAft>
                  <a:spcPts val="100"/>
                </a:spcAft>
                <a:buClrTx/>
                <a:buSzTx/>
                <a:tabLst/>
                <a:defRPr/>
              </a:pPr>
              <a:r>
                <a:rPr lang="en-US" sz="900" dirty="0">
                  <a:latin typeface="IntelOne Text" panose="020B0503020203020204" pitchFamily="34" charset="0"/>
                  <a:sym typeface="Helvetica Neue"/>
                  <a:hlinkClick r:id="rId6">
                    <a:extLst>
                      <a:ext uri="{A12FA001-AC4F-418D-AE19-62706E023703}">
                        <ahyp:hlinkClr xmlns:ahyp="http://schemas.microsoft.com/office/drawing/2018/hyperlinkcolor" val="tx"/>
                      </a:ext>
                    </a:extLst>
                  </a:hlinkClick>
                </a:rPr>
                <a:t>Calmo IOT Terminal Home Page</a:t>
              </a:r>
              <a:endParaRPr lang="en-US" sz="900" dirty="0">
                <a:latin typeface="IntelOne Text" panose="020B0503020203020204" pitchFamily="34" charset="0"/>
                <a:sym typeface="Helvetica Neue"/>
              </a:endParaRPr>
            </a:p>
            <a:p>
              <a:pPr marR="0" lvl="1">
                <a:lnSpc>
                  <a:spcPct val="100000"/>
                </a:lnSpc>
                <a:spcBef>
                  <a:spcPts val="200"/>
                </a:spcBef>
                <a:spcAft>
                  <a:spcPts val="100"/>
                </a:spcAft>
                <a:buClrTx/>
                <a:buSzTx/>
                <a:tabLst/>
                <a:defRPr/>
              </a:pPr>
              <a:r>
                <a:rPr lang="en-US" sz="900" dirty="0">
                  <a:latin typeface="IntelOne Text" panose="020B0503020203020204" pitchFamily="34" charset="0"/>
                  <a:sym typeface="Helvetica Neue"/>
                  <a:hlinkClick r:id="rId7">
                    <a:extLst>
                      <a:ext uri="{A12FA001-AC4F-418D-AE19-62706E023703}">
                        <ahyp:hlinkClr xmlns:ahyp="http://schemas.microsoft.com/office/drawing/2018/hyperlinkcolor" val="tx"/>
                      </a:ext>
                    </a:extLst>
                  </a:hlinkClick>
                </a:rPr>
                <a:t>EXTRA Computer GmbH</a:t>
              </a:r>
              <a:endParaRPr lang="en-US" sz="900" dirty="0">
                <a:latin typeface="IntelOne Text" panose="020B0503020203020204" pitchFamily="34" charset="0"/>
                <a:sym typeface="Helvetica Neue"/>
              </a:endParaRPr>
            </a:p>
          </p:txBody>
        </p:sp>
      </p:grpSp>
      <p:cxnSp>
        <p:nvCxnSpPr>
          <p:cNvPr id="48" name="Straight Connector 47">
            <a:extLst>
              <a:ext uri="{FF2B5EF4-FFF2-40B4-BE49-F238E27FC236}">
                <a16:creationId xmlns:a16="http://schemas.microsoft.com/office/drawing/2014/main" id="{CAD0E29A-DD46-3DA1-3ED7-24831F1A3528}"/>
              </a:ext>
            </a:extLst>
          </p:cNvPr>
          <p:cNvCxnSpPr>
            <a:cxnSpLocks/>
          </p:cNvCxnSpPr>
          <p:nvPr/>
        </p:nvCxnSpPr>
        <p:spPr>
          <a:xfrm>
            <a:off x="592917" y="486764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50" name="Text Placeholder 49" descr="Target Vertical: &#10;Manufacturing&#10;&#10;&#10;">
            <a:extLst>
              <a:ext uri="{FF2B5EF4-FFF2-40B4-BE49-F238E27FC236}">
                <a16:creationId xmlns:a16="http://schemas.microsoft.com/office/drawing/2014/main" id="{F542A2CB-56D4-7E88-3DEB-1D2A3BA47DD8}"/>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EMEA, Americas, APJ</a:t>
            </a:r>
          </a:p>
        </p:txBody>
      </p:sp>
      <p:sp>
        <p:nvSpPr>
          <p:cNvPr id="51" name="Text Placeholder 49" descr="Target Vertical: &#10;Manufacturing&#10;&#10;&#10;">
            <a:extLst>
              <a:ext uri="{FF2B5EF4-FFF2-40B4-BE49-F238E27FC236}">
                <a16:creationId xmlns:a16="http://schemas.microsoft.com/office/drawing/2014/main" id="{013A6E75-E88F-5036-6C86-8C1A51BBC2CB}"/>
              </a:ext>
            </a:extLst>
          </p:cNvPr>
          <p:cNvSpPr txBox="1">
            <a:spLocks/>
          </p:cNvSpPr>
          <p:nvPr/>
        </p:nvSpPr>
        <p:spPr>
          <a:xfrm>
            <a:off x="7144338" y="1686845"/>
            <a:ext cx="2030977" cy="430887"/>
          </a:xfrm>
          <a:prstGeom prst="rect">
            <a:avLst/>
          </a:prstGeom>
        </p:spPr>
        <p:txBody>
          <a:bodyPr wrap="square" lIns="0" tIns="0" rIns="0" bIns="0">
            <a:sp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marL="0" marR="0" lvl="0" indent="0" algn="l" defTabSz="914400" rtl="0" eaLnBrk="1" fontAlgn="auto" latinLnBrk="0" hangingPunct="1">
              <a:lnSpc>
                <a:spcPct val="100000"/>
              </a:lnSpc>
              <a:spcBef>
                <a:spcPts val="0"/>
              </a:spcBef>
              <a:spcAft>
                <a:spcPts val="100"/>
              </a:spcAft>
              <a:buClrTx/>
              <a:buSzTx/>
              <a:buFont typeface="Wingdings" pitchFamily="2" charset="2"/>
              <a:buNone/>
              <a:tabLst/>
              <a:defRPr/>
            </a:pPr>
            <a:r>
              <a:rPr kumimoji="0" lang="en-US" sz="900" b="0" i="0" u="none" strike="noStrike" kern="1200" cap="none" spc="0" normalizeH="0" baseline="0" noProof="0" dirty="0">
                <a:ln>
                  <a:noFill/>
                </a:ln>
                <a:effectLst/>
                <a:uLnTx/>
                <a:uFillTx/>
                <a:latin typeface="IntelOne Text"/>
                <a:ea typeface="Intel Clear" panose="020B0604020203020204" pitchFamily="34" charset="0"/>
                <a:cs typeface="Intel Clear" panose="020B0604020203020204" pitchFamily="34" charset="0"/>
                <a:sym typeface="Helvetica Neue"/>
              </a:rPr>
              <a:t>Energy, Retail, Digital Signage, Transportation, Warehousing </a:t>
            </a:r>
          </a:p>
        </p:txBody>
      </p:sp>
      <p:grpSp>
        <p:nvGrpSpPr>
          <p:cNvPr id="53" name="Group 52">
            <a:extLst>
              <a:ext uri="{FF2B5EF4-FFF2-40B4-BE49-F238E27FC236}">
                <a16:creationId xmlns:a16="http://schemas.microsoft.com/office/drawing/2014/main" id="{F83005FC-B6A2-2F3A-154F-981973820411}"/>
              </a:ext>
            </a:extLst>
          </p:cNvPr>
          <p:cNvGrpSpPr>
            <a:grpSpLocks/>
          </p:cNvGrpSpPr>
          <p:nvPr/>
        </p:nvGrpSpPr>
        <p:grpSpPr>
          <a:xfrm>
            <a:off x="592916" y="4074722"/>
            <a:ext cx="6255393" cy="664161"/>
            <a:chOff x="592916" y="3640327"/>
            <a:chExt cx="6255393" cy="664161"/>
          </a:xfrm>
        </p:grpSpPr>
        <p:sp>
          <p:nvSpPr>
            <p:cNvPr id="54" name="Content Placeholder 47">
              <a:extLst>
                <a:ext uri="{FF2B5EF4-FFF2-40B4-BE49-F238E27FC236}">
                  <a16:creationId xmlns:a16="http://schemas.microsoft.com/office/drawing/2014/main" id="{80DB9C6B-8D49-E48D-98CB-C1EB6AE01C6D}"/>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55" name="Content Placeholder 47">
              <a:extLst>
                <a:ext uri="{FF2B5EF4-FFF2-40B4-BE49-F238E27FC236}">
                  <a16:creationId xmlns:a16="http://schemas.microsoft.com/office/drawing/2014/main" id="{1B38E513-5599-D6CE-90A2-2571EA8A5CC3}"/>
                </a:ext>
              </a:extLst>
            </p:cNvPr>
            <p:cNvSpPr txBox="1">
              <a:spLocks/>
            </p:cNvSpPr>
            <p:nvPr/>
          </p:nvSpPr>
          <p:spPr>
            <a:xfrm>
              <a:off x="592916" y="3837694"/>
              <a:ext cx="6255393" cy="466794"/>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Celeron® Processors</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Core™ Processors</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 Pentium ® Silver J5005 Processor</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Ethernet Controller i210 </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Wireless AX200 </a:t>
              </a:r>
            </a:p>
          </p:txBody>
        </p:sp>
      </p:grpSp>
      <p:grpSp>
        <p:nvGrpSpPr>
          <p:cNvPr id="2" name="Group 1">
            <a:extLst>
              <a:ext uri="{FF2B5EF4-FFF2-40B4-BE49-F238E27FC236}">
                <a16:creationId xmlns:a16="http://schemas.microsoft.com/office/drawing/2014/main" id="{0029DC04-C6B6-3F06-E567-AFC39AB50100}"/>
              </a:ext>
            </a:extLst>
          </p:cNvPr>
          <p:cNvGrpSpPr/>
          <p:nvPr/>
        </p:nvGrpSpPr>
        <p:grpSpPr>
          <a:xfrm>
            <a:off x="582090" y="2986199"/>
            <a:ext cx="291045" cy="312595"/>
            <a:chOff x="10480993" y="4035026"/>
            <a:chExt cx="1089230" cy="1169891"/>
          </a:xfrm>
        </p:grpSpPr>
        <p:sp>
          <p:nvSpPr>
            <p:cNvPr id="3" name="Freeform: Shape 2">
              <a:extLst>
                <a:ext uri="{FF2B5EF4-FFF2-40B4-BE49-F238E27FC236}">
                  <a16:creationId xmlns:a16="http://schemas.microsoft.com/office/drawing/2014/main" id="{3E7CA5A5-1CA4-30F8-8782-2AEC83DF6AF3}"/>
                </a:ext>
              </a:extLst>
            </p:cNvPr>
            <p:cNvSpPr/>
            <p:nvPr/>
          </p:nvSpPr>
          <p:spPr>
            <a:xfrm rot="19102800">
              <a:off x="11083562" y="4394630"/>
              <a:ext cx="318692" cy="50180"/>
            </a:xfrm>
            <a:custGeom>
              <a:avLst/>
              <a:gdLst>
                <a:gd name="connsiteX0" fmla="*/ 0 w 318692"/>
                <a:gd name="connsiteY0" fmla="*/ 0 h 50180"/>
                <a:gd name="connsiteX1" fmla="*/ 318692 w 318692"/>
                <a:gd name="connsiteY1" fmla="*/ 0 h 50180"/>
                <a:gd name="connsiteX2" fmla="*/ 318692 w 318692"/>
                <a:gd name="connsiteY2" fmla="*/ 50181 h 50180"/>
                <a:gd name="connsiteX3" fmla="*/ 0 w 318692"/>
                <a:gd name="connsiteY3" fmla="*/ 50181 h 50180"/>
              </a:gdLst>
              <a:ahLst/>
              <a:cxnLst>
                <a:cxn ang="0">
                  <a:pos x="connsiteX0" y="connsiteY0"/>
                </a:cxn>
                <a:cxn ang="0">
                  <a:pos x="connsiteX1" y="connsiteY1"/>
                </a:cxn>
                <a:cxn ang="0">
                  <a:pos x="connsiteX2" y="connsiteY2"/>
                </a:cxn>
                <a:cxn ang="0">
                  <a:pos x="connsiteX3" y="connsiteY3"/>
                </a:cxn>
              </a:cxnLst>
              <a:rect l="l" t="t" r="r" b="b"/>
              <a:pathLst>
                <a:path w="318692" h="50180">
                  <a:moveTo>
                    <a:pt x="0" y="0"/>
                  </a:moveTo>
                  <a:lnTo>
                    <a:pt x="318692" y="0"/>
                  </a:lnTo>
                  <a:lnTo>
                    <a:pt x="318692" y="50181"/>
                  </a:lnTo>
                  <a:lnTo>
                    <a:pt x="0" y="50181"/>
                  </a:lnTo>
                  <a:close/>
                </a:path>
              </a:pathLst>
            </a:custGeom>
            <a:solidFill>
              <a:srgbClr val="2FC5F3"/>
            </a:solidFill>
            <a:ln w="2176"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40FC6FEB-8240-2AB2-DA55-37868E271747}"/>
                </a:ext>
              </a:extLst>
            </p:cNvPr>
            <p:cNvSpPr/>
            <p:nvPr/>
          </p:nvSpPr>
          <p:spPr>
            <a:xfrm>
              <a:off x="10644146" y="4211226"/>
              <a:ext cx="262315" cy="307434"/>
            </a:xfrm>
            <a:custGeom>
              <a:avLst/>
              <a:gdLst>
                <a:gd name="connsiteX0" fmla="*/ 219160 w 262315"/>
                <a:gd name="connsiteY0" fmla="*/ 307435 h 307434"/>
                <a:gd name="connsiteX1" fmla="*/ 0 w 262315"/>
                <a:gd name="connsiteY1" fmla="*/ 25614 h 307434"/>
                <a:gd name="connsiteX2" fmla="*/ 43156 w 262315"/>
                <a:gd name="connsiteY2" fmla="*/ 0 h 307434"/>
                <a:gd name="connsiteX3" fmla="*/ 262315 w 262315"/>
                <a:gd name="connsiteY3" fmla="*/ 281820 h 307434"/>
                <a:gd name="connsiteX4" fmla="*/ 219160 w 262315"/>
                <a:gd name="connsiteY4" fmla="*/ 307435 h 307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15" h="307434">
                  <a:moveTo>
                    <a:pt x="219160" y="307435"/>
                  </a:moveTo>
                  <a:lnTo>
                    <a:pt x="0" y="25614"/>
                  </a:lnTo>
                  <a:lnTo>
                    <a:pt x="43156" y="0"/>
                  </a:lnTo>
                  <a:lnTo>
                    <a:pt x="262315" y="281820"/>
                  </a:lnTo>
                  <a:lnTo>
                    <a:pt x="219160" y="307435"/>
                  </a:lnTo>
                  <a:close/>
                </a:path>
              </a:pathLst>
            </a:custGeom>
            <a:solidFill>
              <a:srgbClr val="2FC5F3"/>
            </a:solidFill>
            <a:ln w="217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F5EFF6-7C59-45E7-08A3-00D19737CD04}"/>
                </a:ext>
              </a:extLst>
            </p:cNvPr>
            <p:cNvSpPr/>
            <p:nvPr/>
          </p:nvSpPr>
          <p:spPr>
            <a:xfrm>
              <a:off x="11024277" y="4777900"/>
              <a:ext cx="91743" cy="239144"/>
            </a:xfrm>
            <a:custGeom>
              <a:avLst/>
              <a:gdLst>
                <a:gd name="connsiteX0" fmla="*/ 42501 w 91743"/>
                <a:gd name="connsiteY0" fmla="*/ 239145 h 239144"/>
                <a:gd name="connsiteX1" fmla="*/ 0 w 91743"/>
                <a:gd name="connsiteY1" fmla="*/ 9643 h 239144"/>
                <a:gd name="connsiteX2" fmla="*/ 49243 w 91743"/>
                <a:gd name="connsiteY2" fmla="*/ 0 h 239144"/>
                <a:gd name="connsiteX3" fmla="*/ 91744 w 91743"/>
                <a:gd name="connsiteY3" fmla="*/ 229501 h 239144"/>
                <a:gd name="connsiteX4" fmla="*/ 42501 w 91743"/>
                <a:gd name="connsiteY4" fmla="*/ 239145 h 239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43" h="239144">
                  <a:moveTo>
                    <a:pt x="42501" y="239145"/>
                  </a:moveTo>
                  <a:lnTo>
                    <a:pt x="0" y="9643"/>
                  </a:lnTo>
                  <a:lnTo>
                    <a:pt x="49243" y="0"/>
                  </a:lnTo>
                  <a:lnTo>
                    <a:pt x="91744" y="229501"/>
                  </a:lnTo>
                  <a:lnTo>
                    <a:pt x="42501" y="239145"/>
                  </a:lnTo>
                  <a:close/>
                </a:path>
              </a:pathLst>
            </a:custGeom>
            <a:solidFill>
              <a:srgbClr val="2FC5F3"/>
            </a:solidFill>
            <a:ln w="217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2B16F1-EAD9-03DA-740F-7336D6745939}"/>
                </a:ext>
              </a:extLst>
            </p:cNvPr>
            <p:cNvSpPr/>
            <p:nvPr/>
          </p:nvSpPr>
          <p:spPr>
            <a:xfrm rot="20398200">
              <a:off x="10660021" y="4683341"/>
              <a:ext cx="212265" cy="50180"/>
            </a:xfrm>
            <a:custGeom>
              <a:avLst/>
              <a:gdLst>
                <a:gd name="connsiteX0" fmla="*/ 0 w 212265"/>
                <a:gd name="connsiteY0" fmla="*/ 0 h 50180"/>
                <a:gd name="connsiteX1" fmla="*/ 212265 w 212265"/>
                <a:gd name="connsiteY1" fmla="*/ 0 h 50180"/>
                <a:gd name="connsiteX2" fmla="*/ 212265 w 212265"/>
                <a:gd name="connsiteY2" fmla="*/ 50181 h 50180"/>
                <a:gd name="connsiteX3" fmla="*/ 0 w 212265"/>
                <a:gd name="connsiteY3" fmla="*/ 50181 h 50180"/>
              </a:gdLst>
              <a:ahLst/>
              <a:cxnLst>
                <a:cxn ang="0">
                  <a:pos x="connsiteX0" y="connsiteY0"/>
                </a:cxn>
                <a:cxn ang="0">
                  <a:pos x="connsiteX1" y="connsiteY1"/>
                </a:cxn>
                <a:cxn ang="0">
                  <a:pos x="connsiteX2" y="connsiteY2"/>
                </a:cxn>
                <a:cxn ang="0">
                  <a:pos x="connsiteX3" y="connsiteY3"/>
                </a:cxn>
              </a:cxnLst>
              <a:rect l="l" t="t" r="r" b="b"/>
              <a:pathLst>
                <a:path w="212265" h="50180">
                  <a:moveTo>
                    <a:pt x="0" y="0"/>
                  </a:moveTo>
                  <a:lnTo>
                    <a:pt x="212265" y="0"/>
                  </a:lnTo>
                  <a:lnTo>
                    <a:pt x="212265" y="50181"/>
                  </a:lnTo>
                  <a:lnTo>
                    <a:pt x="0" y="50181"/>
                  </a:lnTo>
                  <a:close/>
                </a:path>
              </a:pathLst>
            </a:custGeom>
            <a:solidFill>
              <a:srgbClr val="2FC5F3"/>
            </a:solidFill>
            <a:ln w="217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FFE0BCF-A4EC-3427-C459-5D665712F458}"/>
                </a:ext>
              </a:extLst>
            </p:cNvPr>
            <p:cNvSpPr/>
            <p:nvPr/>
          </p:nvSpPr>
          <p:spPr>
            <a:xfrm>
              <a:off x="11169082" y="4620222"/>
              <a:ext cx="231268" cy="50180"/>
            </a:xfrm>
            <a:custGeom>
              <a:avLst/>
              <a:gdLst>
                <a:gd name="connsiteX0" fmla="*/ 0 w 231268"/>
                <a:gd name="connsiteY0" fmla="*/ 0 h 50180"/>
                <a:gd name="connsiteX1" fmla="*/ 231269 w 231268"/>
                <a:gd name="connsiteY1" fmla="*/ 0 h 50180"/>
                <a:gd name="connsiteX2" fmla="*/ 231269 w 231268"/>
                <a:gd name="connsiteY2" fmla="*/ 50181 h 50180"/>
                <a:gd name="connsiteX3" fmla="*/ 0 w 231268"/>
                <a:gd name="connsiteY3" fmla="*/ 50181 h 50180"/>
              </a:gdLst>
              <a:ahLst/>
              <a:cxnLst>
                <a:cxn ang="0">
                  <a:pos x="connsiteX0" y="connsiteY0"/>
                </a:cxn>
                <a:cxn ang="0">
                  <a:pos x="connsiteX1" y="connsiteY1"/>
                </a:cxn>
                <a:cxn ang="0">
                  <a:pos x="connsiteX2" y="connsiteY2"/>
                </a:cxn>
                <a:cxn ang="0">
                  <a:pos x="connsiteX3" y="connsiteY3"/>
                </a:cxn>
              </a:cxnLst>
              <a:rect l="l" t="t" r="r" b="b"/>
              <a:pathLst>
                <a:path w="231268" h="50180">
                  <a:moveTo>
                    <a:pt x="0" y="0"/>
                  </a:moveTo>
                  <a:lnTo>
                    <a:pt x="231269" y="0"/>
                  </a:lnTo>
                  <a:lnTo>
                    <a:pt x="231269" y="50181"/>
                  </a:lnTo>
                  <a:lnTo>
                    <a:pt x="0" y="50181"/>
                  </a:lnTo>
                  <a:close/>
                </a:path>
              </a:pathLst>
            </a:custGeom>
            <a:solidFill>
              <a:srgbClr val="2FC5F3"/>
            </a:solidFill>
            <a:ln w="217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5480B94-81F8-1114-441B-A495F52AC481}"/>
                </a:ext>
              </a:extLst>
            </p:cNvPr>
            <p:cNvSpPr/>
            <p:nvPr/>
          </p:nvSpPr>
          <p:spPr>
            <a:xfrm>
              <a:off x="10508636" y="4035026"/>
              <a:ext cx="229195" cy="232795"/>
            </a:xfrm>
            <a:custGeom>
              <a:avLst/>
              <a:gdLst>
                <a:gd name="connsiteX0" fmla="*/ 115198 w 229195"/>
                <a:gd name="connsiteY0" fmla="*/ 232730 h 232795"/>
                <a:gd name="connsiteX1" fmla="*/ 153532 w 229195"/>
                <a:gd name="connsiteY1" fmla="*/ 225967 h 232795"/>
                <a:gd name="connsiteX2" fmla="*/ 150216 w 229195"/>
                <a:gd name="connsiteY2" fmla="*/ 207182 h 232795"/>
                <a:gd name="connsiteX3" fmla="*/ 175175 w 229195"/>
                <a:gd name="connsiteY3" fmla="*/ 192738 h 232795"/>
                <a:gd name="connsiteX4" fmla="*/ 189837 w 229195"/>
                <a:gd name="connsiteY4" fmla="*/ 205022 h 232795"/>
                <a:gd name="connsiteX5" fmla="*/ 214840 w 229195"/>
                <a:gd name="connsiteY5" fmla="*/ 175197 h 232795"/>
                <a:gd name="connsiteX6" fmla="*/ 200222 w 229195"/>
                <a:gd name="connsiteY6" fmla="*/ 162935 h 232795"/>
                <a:gd name="connsiteX7" fmla="*/ 210127 w 229195"/>
                <a:gd name="connsiteY7" fmla="*/ 135838 h 232795"/>
                <a:gd name="connsiteX8" fmla="*/ 229196 w 229195"/>
                <a:gd name="connsiteY8" fmla="*/ 135838 h 232795"/>
                <a:gd name="connsiteX9" fmla="*/ 229196 w 229195"/>
                <a:gd name="connsiteY9" fmla="*/ 96915 h 232795"/>
                <a:gd name="connsiteX10" fmla="*/ 210127 w 229195"/>
                <a:gd name="connsiteY10" fmla="*/ 96915 h 232795"/>
                <a:gd name="connsiteX11" fmla="*/ 200222 w 229195"/>
                <a:gd name="connsiteY11" fmla="*/ 69817 h 232795"/>
                <a:gd name="connsiteX12" fmla="*/ 214840 w 229195"/>
                <a:gd name="connsiteY12" fmla="*/ 57555 h 232795"/>
                <a:gd name="connsiteX13" fmla="*/ 189837 w 229195"/>
                <a:gd name="connsiteY13" fmla="*/ 27730 h 232795"/>
                <a:gd name="connsiteX14" fmla="*/ 175175 w 229195"/>
                <a:gd name="connsiteY14" fmla="*/ 40014 h 232795"/>
                <a:gd name="connsiteX15" fmla="*/ 150216 w 229195"/>
                <a:gd name="connsiteY15" fmla="*/ 25570 h 232795"/>
                <a:gd name="connsiteX16" fmla="*/ 153532 w 229195"/>
                <a:gd name="connsiteY16" fmla="*/ 6785 h 232795"/>
                <a:gd name="connsiteX17" fmla="*/ 115198 w 229195"/>
                <a:gd name="connsiteY17" fmla="*/ 0 h 232795"/>
                <a:gd name="connsiteX18" fmla="*/ 111882 w 229195"/>
                <a:gd name="connsiteY18" fmla="*/ 18785 h 232795"/>
                <a:gd name="connsiteX19" fmla="*/ 83453 w 229195"/>
                <a:gd name="connsiteY19" fmla="*/ 23803 h 232795"/>
                <a:gd name="connsiteX20" fmla="*/ 73919 w 229195"/>
                <a:gd name="connsiteY20" fmla="*/ 7287 h 232795"/>
                <a:gd name="connsiteX21" fmla="*/ 40232 w 229195"/>
                <a:gd name="connsiteY21" fmla="*/ 26749 h 232795"/>
                <a:gd name="connsiteX22" fmla="*/ 49788 w 229195"/>
                <a:gd name="connsiteY22" fmla="*/ 43308 h 232795"/>
                <a:gd name="connsiteX23" fmla="*/ 31243 w 229195"/>
                <a:gd name="connsiteY23" fmla="*/ 65388 h 232795"/>
                <a:gd name="connsiteX24" fmla="*/ 13287 w 229195"/>
                <a:gd name="connsiteY24" fmla="*/ 58843 h 232795"/>
                <a:gd name="connsiteX25" fmla="*/ 0 w 229195"/>
                <a:gd name="connsiteY25" fmla="*/ 95431 h 232795"/>
                <a:gd name="connsiteX26" fmla="*/ 17912 w 229195"/>
                <a:gd name="connsiteY26" fmla="*/ 101955 h 232795"/>
                <a:gd name="connsiteX27" fmla="*/ 16843 w 229195"/>
                <a:gd name="connsiteY27" fmla="*/ 116398 h 232795"/>
                <a:gd name="connsiteX28" fmla="*/ 17912 w 229195"/>
                <a:gd name="connsiteY28" fmla="*/ 130841 h 232795"/>
                <a:gd name="connsiteX29" fmla="*/ 0 w 229195"/>
                <a:gd name="connsiteY29" fmla="*/ 137365 h 232795"/>
                <a:gd name="connsiteX30" fmla="*/ 13287 w 229195"/>
                <a:gd name="connsiteY30" fmla="*/ 173953 h 232795"/>
                <a:gd name="connsiteX31" fmla="*/ 31243 w 229195"/>
                <a:gd name="connsiteY31" fmla="*/ 167408 h 232795"/>
                <a:gd name="connsiteX32" fmla="*/ 49788 w 229195"/>
                <a:gd name="connsiteY32" fmla="*/ 189488 h 232795"/>
                <a:gd name="connsiteX33" fmla="*/ 40232 w 229195"/>
                <a:gd name="connsiteY33" fmla="*/ 206047 h 232795"/>
                <a:gd name="connsiteX34" fmla="*/ 73919 w 229195"/>
                <a:gd name="connsiteY34" fmla="*/ 225509 h 232795"/>
                <a:gd name="connsiteX35" fmla="*/ 83453 w 229195"/>
                <a:gd name="connsiteY35" fmla="*/ 208993 h 232795"/>
                <a:gd name="connsiteX36" fmla="*/ 111882 w 229195"/>
                <a:gd name="connsiteY36" fmla="*/ 214011 h 232795"/>
                <a:gd name="connsiteX37" fmla="*/ 115198 w 229195"/>
                <a:gd name="connsiteY37" fmla="*/ 232796 h 232795"/>
                <a:gd name="connsiteX38" fmla="*/ 169808 w 229195"/>
                <a:gd name="connsiteY38" fmla="*/ 116354 h 232795"/>
                <a:gd name="connsiteX39" fmla="*/ 114434 w 229195"/>
                <a:gd name="connsiteY39" fmla="*/ 171728 h 232795"/>
                <a:gd name="connsiteX40" fmla="*/ 59061 w 229195"/>
                <a:gd name="connsiteY40" fmla="*/ 116354 h 232795"/>
                <a:gd name="connsiteX41" fmla="*/ 114434 w 229195"/>
                <a:gd name="connsiteY41" fmla="*/ 60981 h 232795"/>
                <a:gd name="connsiteX42" fmla="*/ 169808 w 229195"/>
                <a:gd name="connsiteY42" fmla="*/ 116354 h 23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9195" h="232795">
                  <a:moveTo>
                    <a:pt x="115198" y="232730"/>
                  </a:moveTo>
                  <a:lnTo>
                    <a:pt x="153532" y="225967"/>
                  </a:lnTo>
                  <a:lnTo>
                    <a:pt x="150216" y="207182"/>
                  </a:lnTo>
                  <a:cubicBezTo>
                    <a:pt x="159270" y="203604"/>
                    <a:pt x="167670" y="198717"/>
                    <a:pt x="175175" y="192738"/>
                  </a:cubicBezTo>
                  <a:lnTo>
                    <a:pt x="189837" y="205022"/>
                  </a:lnTo>
                  <a:lnTo>
                    <a:pt x="214840" y="175197"/>
                  </a:lnTo>
                  <a:lnTo>
                    <a:pt x="200222" y="162935"/>
                  </a:lnTo>
                  <a:cubicBezTo>
                    <a:pt x="204804" y="154557"/>
                    <a:pt x="208164" y="145459"/>
                    <a:pt x="210127" y="135838"/>
                  </a:cubicBezTo>
                  <a:lnTo>
                    <a:pt x="229196" y="135838"/>
                  </a:lnTo>
                  <a:cubicBezTo>
                    <a:pt x="229196" y="135838"/>
                    <a:pt x="229196" y="96915"/>
                    <a:pt x="229196" y="96915"/>
                  </a:cubicBezTo>
                  <a:lnTo>
                    <a:pt x="210127" y="96915"/>
                  </a:lnTo>
                  <a:cubicBezTo>
                    <a:pt x="208164" y="87293"/>
                    <a:pt x="204804" y="78195"/>
                    <a:pt x="200222" y="69817"/>
                  </a:cubicBezTo>
                  <a:lnTo>
                    <a:pt x="214840" y="57555"/>
                  </a:lnTo>
                  <a:lnTo>
                    <a:pt x="189837" y="27730"/>
                  </a:lnTo>
                  <a:lnTo>
                    <a:pt x="175175" y="40014"/>
                  </a:lnTo>
                  <a:cubicBezTo>
                    <a:pt x="167692" y="34036"/>
                    <a:pt x="159270" y="29149"/>
                    <a:pt x="150216" y="25570"/>
                  </a:cubicBezTo>
                  <a:lnTo>
                    <a:pt x="153532" y="6785"/>
                  </a:lnTo>
                  <a:lnTo>
                    <a:pt x="115198" y="0"/>
                  </a:lnTo>
                  <a:lnTo>
                    <a:pt x="111882" y="18785"/>
                  </a:lnTo>
                  <a:cubicBezTo>
                    <a:pt x="101976" y="19047"/>
                    <a:pt x="92420" y="20771"/>
                    <a:pt x="83453" y="23803"/>
                  </a:cubicBezTo>
                  <a:lnTo>
                    <a:pt x="73919" y="7287"/>
                  </a:lnTo>
                  <a:lnTo>
                    <a:pt x="40232" y="26749"/>
                  </a:lnTo>
                  <a:lnTo>
                    <a:pt x="49788" y="43308"/>
                  </a:lnTo>
                  <a:cubicBezTo>
                    <a:pt x="42567" y="49701"/>
                    <a:pt x="36305" y="57141"/>
                    <a:pt x="31243" y="65388"/>
                  </a:cubicBezTo>
                  <a:lnTo>
                    <a:pt x="13287" y="58843"/>
                  </a:lnTo>
                  <a:lnTo>
                    <a:pt x="0" y="95431"/>
                  </a:lnTo>
                  <a:lnTo>
                    <a:pt x="17912" y="101955"/>
                  </a:lnTo>
                  <a:cubicBezTo>
                    <a:pt x="17214" y="106667"/>
                    <a:pt x="16843" y="111489"/>
                    <a:pt x="16843" y="116398"/>
                  </a:cubicBezTo>
                  <a:cubicBezTo>
                    <a:pt x="16843" y="121307"/>
                    <a:pt x="17214" y="126107"/>
                    <a:pt x="17912" y="130841"/>
                  </a:cubicBezTo>
                  <a:lnTo>
                    <a:pt x="0" y="137365"/>
                  </a:lnTo>
                  <a:lnTo>
                    <a:pt x="13287" y="173953"/>
                  </a:lnTo>
                  <a:lnTo>
                    <a:pt x="31243" y="167408"/>
                  </a:lnTo>
                  <a:cubicBezTo>
                    <a:pt x="36305" y="175655"/>
                    <a:pt x="42567" y="183095"/>
                    <a:pt x="49788" y="189488"/>
                  </a:cubicBezTo>
                  <a:lnTo>
                    <a:pt x="40232" y="206047"/>
                  </a:lnTo>
                  <a:lnTo>
                    <a:pt x="73919" y="225509"/>
                  </a:lnTo>
                  <a:lnTo>
                    <a:pt x="83453" y="208993"/>
                  </a:lnTo>
                  <a:cubicBezTo>
                    <a:pt x="92420" y="212025"/>
                    <a:pt x="101955" y="213749"/>
                    <a:pt x="111882" y="214011"/>
                  </a:cubicBezTo>
                  <a:lnTo>
                    <a:pt x="115198" y="232796"/>
                  </a:lnTo>
                  <a:close/>
                  <a:moveTo>
                    <a:pt x="169808" y="116354"/>
                  </a:moveTo>
                  <a:cubicBezTo>
                    <a:pt x="169808" y="146899"/>
                    <a:pt x="144957" y="171728"/>
                    <a:pt x="114434" y="171728"/>
                  </a:cubicBezTo>
                  <a:cubicBezTo>
                    <a:pt x="83911" y="171728"/>
                    <a:pt x="59061" y="146877"/>
                    <a:pt x="59061" y="116354"/>
                  </a:cubicBezTo>
                  <a:cubicBezTo>
                    <a:pt x="59061" y="85809"/>
                    <a:pt x="83911" y="60981"/>
                    <a:pt x="114434" y="60981"/>
                  </a:cubicBezTo>
                  <a:cubicBezTo>
                    <a:pt x="144979" y="60981"/>
                    <a:pt x="169808" y="85831"/>
                    <a:pt x="169808" y="116354"/>
                  </a:cubicBezTo>
                  <a:close/>
                </a:path>
              </a:pathLst>
            </a:custGeom>
            <a:solidFill>
              <a:schemeClr val="accent2"/>
            </a:solidFill>
            <a:ln w="2176"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7D385CD-EACE-D9EF-D19B-7622A7743F3F}"/>
                </a:ext>
              </a:extLst>
            </p:cNvPr>
            <p:cNvSpPr/>
            <p:nvPr/>
          </p:nvSpPr>
          <p:spPr>
            <a:xfrm>
              <a:off x="11295538" y="4160892"/>
              <a:ext cx="229195" cy="232795"/>
            </a:xfrm>
            <a:custGeom>
              <a:avLst/>
              <a:gdLst>
                <a:gd name="connsiteX0" fmla="*/ 115198 w 229195"/>
                <a:gd name="connsiteY0" fmla="*/ 232709 h 232795"/>
                <a:gd name="connsiteX1" fmla="*/ 153532 w 229195"/>
                <a:gd name="connsiteY1" fmla="*/ 225945 h 232795"/>
                <a:gd name="connsiteX2" fmla="*/ 150216 w 229195"/>
                <a:gd name="connsiteY2" fmla="*/ 207160 h 232795"/>
                <a:gd name="connsiteX3" fmla="*/ 175175 w 229195"/>
                <a:gd name="connsiteY3" fmla="*/ 192717 h 232795"/>
                <a:gd name="connsiteX4" fmla="*/ 189837 w 229195"/>
                <a:gd name="connsiteY4" fmla="*/ 205000 h 232795"/>
                <a:gd name="connsiteX5" fmla="*/ 214840 w 229195"/>
                <a:gd name="connsiteY5" fmla="*/ 175175 h 232795"/>
                <a:gd name="connsiteX6" fmla="*/ 200222 w 229195"/>
                <a:gd name="connsiteY6" fmla="*/ 162914 h 232795"/>
                <a:gd name="connsiteX7" fmla="*/ 210127 w 229195"/>
                <a:gd name="connsiteY7" fmla="*/ 135816 h 232795"/>
                <a:gd name="connsiteX8" fmla="*/ 229196 w 229195"/>
                <a:gd name="connsiteY8" fmla="*/ 135816 h 232795"/>
                <a:gd name="connsiteX9" fmla="*/ 229196 w 229195"/>
                <a:gd name="connsiteY9" fmla="*/ 96893 h 232795"/>
                <a:gd name="connsiteX10" fmla="*/ 210127 w 229195"/>
                <a:gd name="connsiteY10" fmla="*/ 96893 h 232795"/>
                <a:gd name="connsiteX11" fmla="*/ 200222 w 229195"/>
                <a:gd name="connsiteY11" fmla="*/ 69795 h 232795"/>
                <a:gd name="connsiteX12" fmla="*/ 214840 w 229195"/>
                <a:gd name="connsiteY12" fmla="*/ 57534 h 232795"/>
                <a:gd name="connsiteX13" fmla="*/ 189837 w 229195"/>
                <a:gd name="connsiteY13" fmla="*/ 27709 h 232795"/>
                <a:gd name="connsiteX14" fmla="*/ 175175 w 229195"/>
                <a:gd name="connsiteY14" fmla="*/ 39992 h 232795"/>
                <a:gd name="connsiteX15" fmla="*/ 150216 w 229195"/>
                <a:gd name="connsiteY15" fmla="*/ 25549 h 232795"/>
                <a:gd name="connsiteX16" fmla="*/ 153532 w 229195"/>
                <a:gd name="connsiteY16" fmla="*/ 6764 h 232795"/>
                <a:gd name="connsiteX17" fmla="*/ 115198 w 229195"/>
                <a:gd name="connsiteY17" fmla="*/ 0 h 232795"/>
                <a:gd name="connsiteX18" fmla="*/ 111882 w 229195"/>
                <a:gd name="connsiteY18" fmla="*/ 18785 h 232795"/>
                <a:gd name="connsiteX19" fmla="*/ 83453 w 229195"/>
                <a:gd name="connsiteY19" fmla="*/ 23803 h 232795"/>
                <a:gd name="connsiteX20" fmla="*/ 73919 w 229195"/>
                <a:gd name="connsiteY20" fmla="*/ 7287 h 232795"/>
                <a:gd name="connsiteX21" fmla="*/ 40232 w 229195"/>
                <a:gd name="connsiteY21" fmla="*/ 26749 h 232795"/>
                <a:gd name="connsiteX22" fmla="*/ 49788 w 229195"/>
                <a:gd name="connsiteY22" fmla="*/ 43308 h 232795"/>
                <a:gd name="connsiteX23" fmla="*/ 31243 w 229195"/>
                <a:gd name="connsiteY23" fmla="*/ 65388 h 232795"/>
                <a:gd name="connsiteX24" fmla="*/ 13287 w 229195"/>
                <a:gd name="connsiteY24" fmla="*/ 58843 h 232795"/>
                <a:gd name="connsiteX25" fmla="*/ 0 w 229195"/>
                <a:gd name="connsiteY25" fmla="*/ 95431 h 232795"/>
                <a:gd name="connsiteX26" fmla="*/ 17912 w 229195"/>
                <a:gd name="connsiteY26" fmla="*/ 101955 h 232795"/>
                <a:gd name="connsiteX27" fmla="*/ 16843 w 229195"/>
                <a:gd name="connsiteY27" fmla="*/ 116398 h 232795"/>
                <a:gd name="connsiteX28" fmla="*/ 17912 w 229195"/>
                <a:gd name="connsiteY28" fmla="*/ 130841 h 232795"/>
                <a:gd name="connsiteX29" fmla="*/ 0 w 229195"/>
                <a:gd name="connsiteY29" fmla="*/ 137365 h 232795"/>
                <a:gd name="connsiteX30" fmla="*/ 13287 w 229195"/>
                <a:gd name="connsiteY30" fmla="*/ 173953 h 232795"/>
                <a:gd name="connsiteX31" fmla="*/ 31243 w 229195"/>
                <a:gd name="connsiteY31" fmla="*/ 167408 h 232795"/>
                <a:gd name="connsiteX32" fmla="*/ 49788 w 229195"/>
                <a:gd name="connsiteY32" fmla="*/ 189488 h 232795"/>
                <a:gd name="connsiteX33" fmla="*/ 40232 w 229195"/>
                <a:gd name="connsiteY33" fmla="*/ 206047 h 232795"/>
                <a:gd name="connsiteX34" fmla="*/ 73919 w 229195"/>
                <a:gd name="connsiteY34" fmla="*/ 225509 h 232795"/>
                <a:gd name="connsiteX35" fmla="*/ 83453 w 229195"/>
                <a:gd name="connsiteY35" fmla="*/ 208993 h 232795"/>
                <a:gd name="connsiteX36" fmla="*/ 111882 w 229195"/>
                <a:gd name="connsiteY36" fmla="*/ 214011 h 232795"/>
                <a:gd name="connsiteX37" fmla="*/ 115198 w 229195"/>
                <a:gd name="connsiteY37" fmla="*/ 232796 h 232795"/>
                <a:gd name="connsiteX38" fmla="*/ 169808 w 229195"/>
                <a:gd name="connsiteY38" fmla="*/ 116333 h 232795"/>
                <a:gd name="connsiteX39" fmla="*/ 114434 w 229195"/>
                <a:gd name="connsiteY39" fmla="*/ 171706 h 232795"/>
                <a:gd name="connsiteX40" fmla="*/ 59061 w 229195"/>
                <a:gd name="connsiteY40" fmla="*/ 116333 h 232795"/>
                <a:gd name="connsiteX41" fmla="*/ 114434 w 229195"/>
                <a:gd name="connsiteY41" fmla="*/ 60959 h 232795"/>
                <a:gd name="connsiteX42" fmla="*/ 169808 w 229195"/>
                <a:gd name="connsiteY42" fmla="*/ 116333 h 23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9195" h="232795">
                  <a:moveTo>
                    <a:pt x="115198" y="232709"/>
                  </a:moveTo>
                  <a:lnTo>
                    <a:pt x="153532" y="225945"/>
                  </a:lnTo>
                  <a:lnTo>
                    <a:pt x="150216" y="207160"/>
                  </a:lnTo>
                  <a:cubicBezTo>
                    <a:pt x="159270" y="203582"/>
                    <a:pt x="167670" y="198695"/>
                    <a:pt x="175175" y="192717"/>
                  </a:cubicBezTo>
                  <a:lnTo>
                    <a:pt x="189837" y="205000"/>
                  </a:lnTo>
                  <a:lnTo>
                    <a:pt x="214840" y="175175"/>
                  </a:lnTo>
                  <a:lnTo>
                    <a:pt x="200222" y="162914"/>
                  </a:lnTo>
                  <a:cubicBezTo>
                    <a:pt x="204804" y="154535"/>
                    <a:pt x="208164" y="145437"/>
                    <a:pt x="210127" y="135816"/>
                  </a:cubicBezTo>
                  <a:lnTo>
                    <a:pt x="229196" y="135816"/>
                  </a:lnTo>
                  <a:cubicBezTo>
                    <a:pt x="229196" y="135816"/>
                    <a:pt x="229196" y="96893"/>
                    <a:pt x="229196" y="96893"/>
                  </a:cubicBezTo>
                  <a:lnTo>
                    <a:pt x="210127" y="96893"/>
                  </a:lnTo>
                  <a:cubicBezTo>
                    <a:pt x="208164" y="87271"/>
                    <a:pt x="204804" y="78173"/>
                    <a:pt x="200222" y="69795"/>
                  </a:cubicBezTo>
                  <a:lnTo>
                    <a:pt x="214840" y="57534"/>
                  </a:lnTo>
                  <a:lnTo>
                    <a:pt x="189837" y="27709"/>
                  </a:lnTo>
                  <a:lnTo>
                    <a:pt x="175175" y="39992"/>
                  </a:lnTo>
                  <a:cubicBezTo>
                    <a:pt x="167692" y="34014"/>
                    <a:pt x="159270" y="29127"/>
                    <a:pt x="150216" y="25549"/>
                  </a:cubicBezTo>
                  <a:lnTo>
                    <a:pt x="153532" y="6764"/>
                  </a:lnTo>
                  <a:lnTo>
                    <a:pt x="115198" y="0"/>
                  </a:lnTo>
                  <a:lnTo>
                    <a:pt x="111882" y="18785"/>
                  </a:lnTo>
                  <a:cubicBezTo>
                    <a:pt x="101976" y="19047"/>
                    <a:pt x="92420" y="20771"/>
                    <a:pt x="83453" y="23803"/>
                  </a:cubicBezTo>
                  <a:lnTo>
                    <a:pt x="73919" y="7287"/>
                  </a:lnTo>
                  <a:lnTo>
                    <a:pt x="40232" y="26749"/>
                  </a:lnTo>
                  <a:lnTo>
                    <a:pt x="49788" y="43308"/>
                  </a:lnTo>
                  <a:cubicBezTo>
                    <a:pt x="42567" y="49701"/>
                    <a:pt x="36305" y="57141"/>
                    <a:pt x="31243" y="65388"/>
                  </a:cubicBezTo>
                  <a:lnTo>
                    <a:pt x="13287" y="58843"/>
                  </a:lnTo>
                  <a:lnTo>
                    <a:pt x="0" y="95431"/>
                  </a:lnTo>
                  <a:lnTo>
                    <a:pt x="17912" y="101955"/>
                  </a:lnTo>
                  <a:cubicBezTo>
                    <a:pt x="17214" y="106667"/>
                    <a:pt x="16843" y="111489"/>
                    <a:pt x="16843" y="116398"/>
                  </a:cubicBezTo>
                  <a:cubicBezTo>
                    <a:pt x="16843" y="121307"/>
                    <a:pt x="17214" y="126107"/>
                    <a:pt x="17912" y="130841"/>
                  </a:cubicBezTo>
                  <a:lnTo>
                    <a:pt x="0" y="137365"/>
                  </a:lnTo>
                  <a:lnTo>
                    <a:pt x="13287" y="173953"/>
                  </a:lnTo>
                  <a:lnTo>
                    <a:pt x="31243" y="167408"/>
                  </a:lnTo>
                  <a:cubicBezTo>
                    <a:pt x="36305" y="175655"/>
                    <a:pt x="42567" y="183095"/>
                    <a:pt x="49788" y="189488"/>
                  </a:cubicBezTo>
                  <a:lnTo>
                    <a:pt x="40232" y="206047"/>
                  </a:lnTo>
                  <a:lnTo>
                    <a:pt x="73919" y="225509"/>
                  </a:lnTo>
                  <a:lnTo>
                    <a:pt x="83453" y="208993"/>
                  </a:lnTo>
                  <a:cubicBezTo>
                    <a:pt x="92420" y="212025"/>
                    <a:pt x="101955" y="213749"/>
                    <a:pt x="111882" y="214011"/>
                  </a:cubicBezTo>
                  <a:lnTo>
                    <a:pt x="115198" y="232796"/>
                  </a:lnTo>
                  <a:close/>
                  <a:moveTo>
                    <a:pt x="169808" y="116333"/>
                  </a:moveTo>
                  <a:cubicBezTo>
                    <a:pt x="169808" y="146877"/>
                    <a:pt x="144957" y="171706"/>
                    <a:pt x="114434" y="171706"/>
                  </a:cubicBezTo>
                  <a:cubicBezTo>
                    <a:pt x="83911" y="171706"/>
                    <a:pt x="59061" y="146856"/>
                    <a:pt x="59061" y="116333"/>
                  </a:cubicBezTo>
                  <a:cubicBezTo>
                    <a:pt x="59061" y="85788"/>
                    <a:pt x="83911" y="60959"/>
                    <a:pt x="114434" y="60959"/>
                  </a:cubicBezTo>
                  <a:cubicBezTo>
                    <a:pt x="144979" y="60959"/>
                    <a:pt x="169808" y="85809"/>
                    <a:pt x="169808" y="116333"/>
                  </a:cubicBezTo>
                  <a:close/>
                </a:path>
              </a:pathLst>
            </a:custGeom>
            <a:solidFill>
              <a:schemeClr val="accent2"/>
            </a:solidFill>
            <a:ln w="2176"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971F4E1F-EE17-8C02-5D85-B04835FF3E0A}"/>
                </a:ext>
              </a:extLst>
            </p:cNvPr>
            <p:cNvSpPr/>
            <p:nvPr/>
          </p:nvSpPr>
          <p:spPr>
            <a:xfrm>
              <a:off x="11341028" y="4532122"/>
              <a:ext cx="229195" cy="232795"/>
            </a:xfrm>
            <a:custGeom>
              <a:avLst/>
              <a:gdLst>
                <a:gd name="connsiteX0" fmla="*/ 115198 w 229195"/>
                <a:gd name="connsiteY0" fmla="*/ 232709 h 232795"/>
                <a:gd name="connsiteX1" fmla="*/ 153532 w 229195"/>
                <a:gd name="connsiteY1" fmla="*/ 225945 h 232795"/>
                <a:gd name="connsiteX2" fmla="*/ 150216 w 229195"/>
                <a:gd name="connsiteY2" fmla="*/ 207160 h 232795"/>
                <a:gd name="connsiteX3" fmla="*/ 175175 w 229195"/>
                <a:gd name="connsiteY3" fmla="*/ 192717 h 232795"/>
                <a:gd name="connsiteX4" fmla="*/ 189837 w 229195"/>
                <a:gd name="connsiteY4" fmla="*/ 205000 h 232795"/>
                <a:gd name="connsiteX5" fmla="*/ 214840 w 229195"/>
                <a:gd name="connsiteY5" fmla="*/ 175175 h 232795"/>
                <a:gd name="connsiteX6" fmla="*/ 200222 w 229195"/>
                <a:gd name="connsiteY6" fmla="*/ 162914 h 232795"/>
                <a:gd name="connsiteX7" fmla="*/ 210127 w 229195"/>
                <a:gd name="connsiteY7" fmla="*/ 135816 h 232795"/>
                <a:gd name="connsiteX8" fmla="*/ 229196 w 229195"/>
                <a:gd name="connsiteY8" fmla="*/ 135816 h 232795"/>
                <a:gd name="connsiteX9" fmla="*/ 229196 w 229195"/>
                <a:gd name="connsiteY9" fmla="*/ 96893 h 232795"/>
                <a:gd name="connsiteX10" fmla="*/ 210127 w 229195"/>
                <a:gd name="connsiteY10" fmla="*/ 96893 h 232795"/>
                <a:gd name="connsiteX11" fmla="*/ 200222 w 229195"/>
                <a:gd name="connsiteY11" fmla="*/ 69795 h 232795"/>
                <a:gd name="connsiteX12" fmla="*/ 214840 w 229195"/>
                <a:gd name="connsiteY12" fmla="*/ 57534 h 232795"/>
                <a:gd name="connsiteX13" fmla="*/ 189837 w 229195"/>
                <a:gd name="connsiteY13" fmla="*/ 27709 h 232795"/>
                <a:gd name="connsiteX14" fmla="*/ 175175 w 229195"/>
                <a:gd name="connsiteY14" fmla="*/ 39992 h 232795"/>
                <a:gd name="connsiteX15" fmla="*/ 150216 w 229195"/>
                <a:gd name="connsiteY15" fmla="*/ 25549 h 232795"/>
                <a:gd name="connsiteX16" fmla="*/ 153532 w 229195"/>
                <a:gd name="connsiteY16" fmla="*/ 6764 h 232795"/>
                <a:gd name="connsiteX17" fmla="*/ 115198 w 229195"/>
                <a:gd name="connsiteY17" fmla="*/ 0 h 232795"/>
                <a:gd name="connsiteX18" fmla="*/ 111882 w 229195"/>
                <a:gd name="connsiteY18" fmla="*/ 18785 h 232795"/>
                <a:gd name="connsiteX19" fmla="*/ 83453 w 229195"/>
                <a:gd name="connsiteY19" fmla="*/ 23803 h 232795"/>
                <a:gd name="connsiteX20" fmla="*/ 73919 w 229195"/>
                <a:gd name="connsiteY20" fmla="*/ 7287 h 232795"/>
                <a:gd name="connsiteX21" fmla="*/ 40232 w 229195"/>
                <a:gd name="connsiteY21" fmla="*/ 26749 h 232795"/>
                <a:gd name="connsiteX22" fmla="*/ 49788 w 229195"/>
                <a:gd name="connsiteY22" fmla="*/ 43308 h 232795"/>
                <a:gd name="connsiteX23" fmla="*/ 31243 w 229195"/>
                <a:gd name="connsiteY23" fmla="*/ 65388 h 232795"/>
                <a:gd name="connsiteX24" fmla="*/ 13287 w 229195"/>
                <a:gd name="connsiteY24" fmla="*/ 58843 h 232795"/>
                <a:gd name="connsiteX25" fmla="*/ 0 w 229195"/>
                <a:gd name="connsiteY25" fmla="*/ 95431 h 232795"/>
                <a:gd name="connsiteX26" fmla="*/ 17912 w 229195"/>
                <a:gd name="connsiteY26" fmla="*/ 101955 h 232795"/>
                <a:gd name="connsiteX27" fmla="*/ 16843 w 229195"/>
                <a:gd name="connsiteY27" fmla="*/ 116398 h 232795"/>
                <a:gd name="connsiteX28" fmla="*/ 17912 w 229195"/>
                <a:gd name="connsiteY28" fmla="*/ 130841 h 232795"/>
                <a:gd name="connsiteX29" fmla="*/ 0 w 229195"/>
                <a:gd name="connsiteY29" fmla="*/ 137365 h 232795"/>
                <a:gd name="connsiteX30" fmla="*/ 13287 w 229195"/>
                <a:gd name="connsiteY30" fmla="*/ 173953 h 232795"/>
                <a:gd name="connsiteX31" fmla="*/ 31243 w 229195"/>
                <a:gd name="connsiteY31" fmla="*/ 167408 h 232795"/>
                <a:gd name="connsiteX32" fmla="*/ 49788 w 229195"/>
                <a:gd name="connsiteY32" fmla="*/ 189488 h 232795"/>
                <a:gd name="connsiteX33" fmla="*/ 40232 w 229195"/>
                <a:gd name="connsiteY33" fmla="*/ 206047 h 232795"/>
                <a:gd name="connsiteX34" fmla="*/ 73919 w 229195"/>
                <a:gd name="connsiteY34" fmla="*/ 225509 h 232795"/>
                <a:gd name="connsiteX35" fmla="*/ 83453 w 229195"/>
                <a:gd name="connsiteY35" fmla="*/ 208993 h 232795"/>
                <a:gd name="connsiteX36" fmla="*/ 111882 w 229195"/>
                <a:gd name="connsiteY36" fmla="*/ 214011 h 232795"/>
                <a:gd name="connsiteX37" fmla="*/ 115198 w 229195"/>
                <a:gd name="connsiteY37" fmla="*/ 232796 h 232795"/>
                <a:gd name="connsiteX38" fmla="*/ 169808 w 229195"/>
                <a:gd name="connsiteY38" fmla="*/ 116333 h 232795"/>
                <a:gd name="connsiteX39" fmla="*/ 114434 w 229195"/>
                <a:gd name="connsiteY39" fmla="*/ 171706 h 232795"/>
                <a:gd name="connsiteX40" fmla="*/ 59061 w 229195"/>
                <a:gd name="connsiteY40" fmla="*/ 116333 h 232795"/>
                <a:gd name="connsiteX41" fmla="*/ 114434 w 229195"/>
                <a:gd name="connsiteY41" fmla="*/ 60959 h 232795"/>
                <a:gd name="connsiteX42" fmla="*/ 169808 w 229195"/>
                <a:gd name="connsiteY42" fmla="*/ 116333 h 23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9195" h="232795">
                  <a:moveTo>
                    <a:pt x="115198" y="232709"/>
                  </a:moveTo>
                  <a:lnTo>
                    <a:pt x="153532" y="225945"/>
                  </a:lnTo>
                  <a:lnTo>
                    <a:pt x="150216" y="207160"/>
                  </a:lnTo>
                  <a:cubicBezTo>
                    <a:pt x="159270" y="203582"/>
                    <a:pt x="167670" y="198695"/>
                    <a:pt x="175175" y="192717"/>
                  </a:cubicBezTo>
                  <a:lnTo>
                    <a:pt x="189837" y="205000"/>
                  </a:lnTo>
                  <a:lnTo>
                    <a:pt x="214840" y="175175"/>
                  </a:lnTo>
                  <a:lnTo>
                    <a:pt x="200222" y="162914"/>
                  </a:lnTo>
                  <a:cubicBezTo>
                    <a:pt x="204804" y="154536"/>
                    <a:pt x="208164" y="145437"/>
                    <a:pt x="210127" y="135816"/>
                  </a:cubicBezTo>
                  <a:lnTo>
                    <a:pt x="229196" y="135816"/>
                  </a:lnTo>
                  <a:cubicBezTo>
                    <a:pt x="229196" y="135816"/>
                    <a:pt x="229196" y="96893"/>
                    <a:pt x="229196" y="96893"/>
                  </a:cubicBezTo>
                  <a:lnTo>
                    <a:pt x="210127" y="96893"/>
                  </a:lnTo>
                  <a:cubicBezTo>
                    <a:pt x="208164" y="87271"/>
                    <a:pt x="204804" y="78173"/>
                    <a:pt x="200222" y="69795"/>
                  </a:cubicBezTo>
                  <a:lnTo>
                    <a:pt x="214840" y="57534"/>
                  </a:lnTo>
                  <a:lnTo>
                    <a:pt x="189837" y="27709"/>
                  </a:lnTo>
                  <a:lnTo>
                    <a:pt x="175175" y="39992"/>
                  </a:lnTo>
                  <a:cubicBezTo>
                    <a:pt x="167692" y="34014"/>
                    <a:pt x="159270" y="29127"/>
                    <a:pt x="150216" y="25549"/>
                  </a:cubicBezTo>
                  <a:lnTo>
                    <a:pt x="153532" y="6764"/>
                  </a:lnTo>
                  <a:lnTo>
                    <a:pt x="115198" y="0"/>
                  </a:lnTo>
                  <a:lnTo>
                    <a:pt x="111882" y="18785"/>
                  </a:lnTo>
                  <a:cubicBezTo>
                    <a:pt x="101976" y="19047"/>
                    <a:pt x="92420" y="20771"/>
                    <a:pt x="83453" y="23803"/>
                  </a:cubicBezTo>
                  <a:lnTo>
                    <a:pt x="73919" y="7287"/>
                  </a:lnTo>
                  <a:lnTo>
                    <a:pt x="40232" y="26749"/>
                  </a:lnTo>
                  <a:lnTo>
                    <a:pt x="49788" y="43308"/>
                  </a:lnTo>
                  <a:cubicBezTo>
                    <a:pt x="42567" y="49701"/>
                    <a:pt x="36305" y="57141"/>
                    <a:pt x="31243" y="65388"/>
                  </a:cubicBezTo>
                  <a:lnTo>
                    <a:pt x="13287" y="58843"/>
                  </a:lnTo>
                  <a:lnTo>
                    <a:pt x="0" y="95431"/>
                  </a:lnTo>
                  <a:lnTo>
                    <a:pt x="17912" y="101955"/>
                  </a:lnTo>
                  <a:cubicBezTo>
                    <a:pt x="17214" y="106667"/>
                    <a:pt x="16843" y="111489"/>
                    <a:pt x="16843" y="116398"/>
                  </a:cubicBezTo>
                  <a:cubicBezTo>
                    <a:pt x="16843" y="121307"/>
                    <a:pt x="17214" y="126107"/>
                    <a:pt x="17912" y="130841"/>
                  </a:cubicBezTo>
                  <a:lnTo>
                    <a:pt x="0" y="137365"/>
                  </a:lnTo>
                  <a:lnTo>
                    <a:pt x="13287" y="173953"/>
                  </a:lnTo>
                  <a:lnTo>
                    <a:pt x="31243" y="167408"/>
                  </a:lnTo>
                  <a:cubicBezTo>
                    <a:pt x="36305" y="175655"/>
                    <a:pt x="42567" y="183095"/>
                    <a:pt x="49788" y="189488"/>
                  </a:cubicBezTo>
                  <a:lnTo>
                    <a:pt x="40232" y="206047"/>
                  </a:lnTo>
                  <a:lnTo>
                    <a:pt x="73919" y="225509"/>
                  </a:lnTo>
                  <a:lnTo>
                    <a:pt x="83453" y="208993"/>
                  </a:lnTo>
                  <a:cubicBezTo>
                    <a:pt x="92420" y="212025"/>
                    <a:pt x="101955" y="213749"/>
                    <a:pt x="111882" y="214011"/>
                  </a:cubicBezTo>
                  <a:lnTo>
                    <a:pt x="115198" y="232796"/>
                  </a:lnTo>
                  <a:close/>
                  <a:moveTo>
                    <a:pt x="169808" y="116333"/>
                  </a:moveTo>
                  <a:cubicBezTo>
                    <a:pt x="169808" y="146877"/>
                    <a:pt x="144957" y="171706"/>
                    <a:pt x="114434" y="171706"/>
                  </a:cubicBezTo>
                  <a:cubicBezTo>
                    <a:pt x="83911" y="171706"/>
                    <a:pt x="59061" y="146856"/>
                    <a:pt x="59061" y="116333"/>
                  </a:cubicBezTo>
                  <a:cubicBezTo>
                    <a:pt x="59061" y="85788"/>
                    <a:pt x="83911" y="60959"/>
                    <a:pt x="114434" y="60959"/>
                  </a:cubicBezTo>
                  <a:cubicBezTo>
                    <a:pt x="144979" y="60959"/>
                    <a:pt x="169808" y="85809"/>
                    <a:pt x="169808" y="116333"/>
                  </a:cubicBezTo>
                  <a:close/>
                </a:path>
              </a:pathLst>
            </a:custGeom>
            <a:solidFill>
              <a:schemeClr val="accent2"/>
            </a:solidFill>
            <a:ln w="2176"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43A3BED-1BE5-6DF2-3B13-FB730A467DA7}"/>
                </a:ext>
              </a:extLst>
            </p:cNvPr>
            <p:cNvSpPr/>
            <p:nvPr/>
          </p:nvSpPr>
          <p:spPr>
            <a:xfrm>
              <a:off x="10990307" y="4972122"/>
              <a:ext cx="229195" cy="232795"/>
            </a:xfrm>
            <a:custGeom>
              <a:avLst/>
              <a:gdLst>
                <a:gd name="connsiteX0" fmla="*/ 115198 w 229195"/>
                <a:gd name="connsiteY0" fmla="*/ 232709 h 232795"/>
                <a:gd name="connsiteX1" fmla="*/ 153532 w 229195"/>
                <a:gd name="connsiteY1" fmla="*/ 225945 h 232795"/>
                <a:gd name="connsiteX2" fmla="*/ 150216 w 229195"/>
                <a:gd name="connsiteY2" fmla="*/ 207160 h 232795"/>
                <a:gd name="connsiteX3" fmla="*/ 175175 w 229195"/>
                <a:gd name="connsiteY3" fmla="*/ 192717 h 232795"/>
                <a:gd name="connsiteX4" fmla="*/ 189837 w 229195"/>
                <a:gd name="connsiteY4" fmla="*/ 205000 h 232795"/>
                <a:gd name="connsiteX5" fmla="*/ 214840 w 229195"/>
                <a:gd name="connsiteY5" fmla="*/ 175175 h 232795"/>
                <a:gd name="connsiteX6" fmla="*/ 200222 w 229195"/>
                <a:gd name="connsiteY6" fmla="*/ 162913 h 232795"/>
                <a:gd name="connsiteX7" fmla="*/ 210127 w 229195"/>
                <a:gd name="connsiteY7" fmla="*/ 135816 h 232795"/>
                <a:gd name="connsiteX8" fmla="*/ 229196 w 229195"/>
                <a:gd name="connsiteY8" fmla="*/ 135816 h 232795"/>
                <a:gd name="connsiteX9" fmla="*/ 229196 w 229195"/>
                <a:gd name="connsiteY9" fmla="*/ 96893 h 232795"/>
                <a:gd name="connsiteX10" fmla="*/ 210127 w 229195"/>
                <a:gd name="connsiteY10" fmla="*/ 96893 h 232795"/>
                <a:gd name="connsiteX11" fmla="*/ 200222 w 229195"/>
                <a:gd name="connsiteY11" fmla="*/ 69795 h 232795"/>
                <a:gd name="connsiteX12" fmla="*/ 214840 w 229195"/>
                <a:gd name="connsiteY12" fmla="*/ 57534 h 232795"/>
                <a:gd name="connsiteX13" fmla="*/ 189837 w 229195"/>
                <a:gd name="connsiteY13" fmla="*/ 27709 h 232795"/>
                <a:gd name="connsiteX14" fmla="*/ 175175 w 229195"/>
                <a:gd name="connsiteY14" fmla="*/ 39992 h 232795"/>
                <a:gd name="connsiteX15" fmla="*/ 150216 w 229195"/>
                <a:gd name="connsiteY15" fmla="*/ 25549 h 232795"/>
                <a:gd name="connsiteX16" fmla="*/ 153532 w 229195"/>
                <a:gd name="connsiteY16" fmla="*/ 6763 h 232795"/>
                <a:gd name="connsiteX17" fmla="*/ 115198 w 229195"/>
                <a:gd name="connsiteY17" fmla="*/ 0 h 232795"/>
                <a:gd name="connsiteX18" fmla="*/ 111882 w 229195"/>
                <a:gd name="connsiteY18" fmla="*/ 18785 h 232795"/>
                <a:gd name="connsiteX19" fmla="*/ 83453 w 229195"/>
                <a:gd name="connsiteY19" fmla="*/ 23803 h 232795"/>
                <a:gd name="connsiteX20" fmla="*/ 73919 w 229195"/>
                <a:gd name="connsiteY20" fmla="*/ 7287 h 232795"/>
                <a:gd name="connsiteX21" fmla="*/ 40232 w 229195"/>
                <a:gd name="connsiteY21" fmla="*/ 26749 h 232795"/>
                <a:gd name="connsiteX22" fmla="*/ 49788 w 229195"/>
                <a:gd name="connsiteY22" fmla="*/ 43308 h 232795"/>
                <a:gd name="connsiteX23" fmla="*/ 31243 w 229195"/>
                <a:gd name="connsiteY23" fmla="*/ 65388 h 232795"/>
                <a:gd name="connsiteX24" fmla="*/ 13287 w 229195"/>
                <a:gd name="connsiteY24" fmla="*/ 58843 h 232795"/>
                <a:gd name="connsiteX25" fmla="*/ 0 w 229195"/>
                <a:gd name="connsiteY25" fmla="*/ 95431 h 232795"/>
                <a:gd name="connsiteX26" fmla="*/ 17912 w 229195"/>
                <a:gd name="connsiteY26" fmla="*/ 101955 h 232795"/>
                <a:gd name="connsiteX27" fmla="*/ 16843 w 229195"/>
                <a:gd name="connsiteY27" fmla="*/ 116398 h 232795"/>
                <a:gd name="connsiteX28" fmla="*/ 17912 w 229195"/>
                <a:gd name="connsiteY28" fmla="*/ 130841 h 232795"/>
                <a:gd name="connsiteX29" fmla="*/ 0 w 229195"/>
                <a:gd name="connsiteY29" fmla="*/ 137365 h 232795"/>
                <a:gd name="connsiteX30" fmla="*/ 13287 w 229195"/>
                <a:gd name="connsiteY30" fmla="*/ 173953 h 232795"/>
                <a:gd name="connsiteX31" fmla="*/ 31243 w 229195"/>
                <a:gd name="connsiteY31" fmla="*/ 167408 h 232795"/>
                <a:gd name="connsiteX32" fmla="*/ 49788 w 229195"/>
                <a:gd name="connsiteY32" fmla="*/ 189488 h 232795"/>
                <a:gd name="connsiteX33" fmla="*/ 40232 w 229195"/>
                <a:gd name="connsiteY33" fmla="*/ 206047 h 232795"/>
                <a:gd name="connsiteX34" fmla="*/ 73919 w 229195"/>
                <a:gd name="connsiteY34" fmla="*/ 225509 h 232795"/>
                <a:gd name="connsiteX35" fmla="*/ 83453 w 229195"/>
                <a:gd name="connsiteY35" fmla="*/ 208993 h 232795"/>
                <a:gd name="connsiteX36" fmla="*/ 111882 w 229195"/>
                <a:gd name="connsiteY36" fmla="*/ 214011 h 232795"/>
                <a:gd name="connsiteX37" fmla="*/ 115198 w 229195"/>
                <a:gd name="connsiteY37" fmla="*/ 232796 h 232795"/>
                <a:gd name="connsiteX38" fmla="*/ 169808 w 229195"/>
                <a:gd name="connsiteY38" fmla="*/ 116332 h 232795"/>
                <a:gd name="connsiteX39" fmla="*/ 114434 w 229195"/>
                <a:gd name="connsiteY39" fmla="*/ 171706 h 232795"/>
                <a:gd name="connsiteX40" fmla="*/ 59061 w 229195"/>
                <a:gd name="connsiteY40" fmla="*/ 116332 h 232795"/>
                <a:gd name="connsiteX41" fmla="*/ 114434 w 229195"/>
                <a:gd name="connsiteY41" fmla="*/ 60959 h 232795"/>
                <a:gd name="connsiteX42" fmla="*/ 169808 w 229195"/>
                <a:gd name="connsiteY42" fmla="*/ 116332 h 23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9195" h="232795">
                  <a:moveTo>
                    <a:pt x="115198" y="232709"/>
                  </a:moveTo>
                  <a:lnTo>
                    <a:pt x="153532" y="225945"/>
                  </a:lnTo>
                  <a:lnTo>
                    <a:pt x="150216" y="207160"/>
                  </a:lnTo>
                  <a:cubicBezTo>
                    <a:pt x="159270" y="203582"/>
                    <a:pt x="167670" y="198695"/>
                    <a:pt x="175175" y="192717"/>
                  </a:cubicBezTo>
                  <a:lnTo>
                    <a:pt x="189837" y="205000"/>
                  </a:lnTo>
                  <a:lnTo>
                    <a:pt x="214840" y="175175"/>
                  </a:lnTo>
                  <a:lnTo>
                    <a:pt x="200222" y="162913"/>
                  </a:lnTo>
                  <a:cubicBezTo>
                    <a:pt x="204804" y="154535"/>
                    <a:pt x="208164" y="145437"/>
                    <a:pt x="210127" y="135816"/>
                  </a:cubicBezTo>
                  <a:lnTo>
                    <a:pt x="229196" y="135816"/>
                  </a:lnTo>
                  <a:cubicBezTo>
                    <a:pt x="229196" y="135816"/>
                    <a:pt x="229196" y="96893"/>
                    <a:pt x="229196" y="96893"/>
                  </a:cubicBezTo>
                  <a:lnTo>
                    <a:pt x="210127" y="96893"/>
                  </a:lnTo>
                  <a:cubicBezTo>
                    <a:pt x="208164" y="87271"/>
                    <a:pt x="204804" y="78173"/>
                    <a:pt x="200222" y="69795"/>
                  </a:cubicBezTo>
                  <a:lnTo>
                    <a:pt x="214840" y="57534"/>
                  </a:lnTo>
                  <a:lnTo>
                    <a:pt x="189837" y="27709"/>
                  </a:lnTo>
                  <a:lnTo>
                    <a:pt x="175175" y="39992"/>
                  </a:lnTo>
                  <a:cubicBezTo>
                    <a:pt x="167692" y="34014"/>
                    <a:pt x="159270" y="29127"/>
                    <a:pt x="150216" y="25549"/>
                  </a:cubicBezTo>
                  <a:lnTo>
                    <a:pt x="153532" y="6763"/>
                  </a:lnTo>
                  <a:lnTo>
                    <a:pt x="115198" y="0"/>
                  </a:lnTo>
                  <a:lnTo>
                    <a:pt x="111882" y="18785"/>
                  </a:lnTo>
                  <a:cubicBezTo>
                    <a:pt x="101976" y="19047"/>
                    <a:pt x="92420" y="20771"/>
                    <a:pt x="83453" y="23803"/>
                  </a:cubicBezTo>
                  <a:lnTo>
                    <a:pt x="73919" y="7287"/>
                  </a:lnTo>
                  <a:lnTo>
                    <a:pt x="40232" y="26749"/>
                  </a:lnTo>
                  <a:lnTo>
                    <a:pt x="49788" y="43308"/>
                  </a:lnTo>
                  <a:cubicBezTo>
                    <a:pt x="42567" y="49701"/>
                    <a:pt x="36305" y="57141"/>
                    <a:pt x="31243" y="65388"/>
                  </a:cubicBezTo>
                  <a:lnTo>
                    <a:pt x="13287" y="58843"/>
                  </a:lnTo>
                  <a:lnTo>
                    <a:pt x="0" y="95431"/>
                  </a:lnTo>
                  <a:lnTo>
                    <a:pt x="17912" y="101955"/>
                  </a:lnTo>
                  <a:cubicBezTo>
                    <a:pt x="17214" y="106667"/>
                    <a:pt x="16843" y="111489"/>
                    <a:pt x="16843" y="116398"/>
                  </a:cubicBezTo>
                  <a:cubicBezTo>
                    <a:pt x="16843" y="121307"/>
                    <a:pt x="17214" y="126107"/>
                    <a:pt x="17912" y="130841"/>
                  </a:cubicBezTo>
                  <a:lnTo>
                    <a:pt x="0" y="137365"/>
                  </a:lnTo>
                  <a:lnTo>
                    <a:pt x="13287" y="173953"/>
                  </a:lnTo>
                  <a:lnTo>
                    <a:pt x="31243" y="167408"/>
                  </a:lnTo>
                  <a:cubicBezTo>
                    <a:pt x="36305" y="175655"/>
                    <a:pt x="42567" y="183095"/>
                    <a:pt x="49788" y="189488"/>
                  </a:cubicBezTo>
                  <a:lnTo>
                    <a:pt x="40232" y="206047"/>
                  </a:lnTo>
                  <a:lnTo>
                    <a:pt x="73919" y="225509"/>
                  </a:lnTo>
                  <a:lnTo>
                    <a:pt x="83453" y="208993"/>
                  </a:lnTo>
                  <a:cubicBezTo>
                    <a:pt x="92420" y="212025"/>
                    <a:pt x="101955" y="213749"/>
                    <a:pt x="111882" y="214011"/>
                  </a:cubicBezTo>
                  <a:lnTo>
                    <a:pt x="115198" y="232796"/>
                  </a:lnTo>
                  <a:close/>
                  <a:moveTo>
                    <a:pt x="169808" y="116332"/>
                  </a:moveTo>
                  <a:cubicBezTo>
                    <a:pt x="169808" y="146877"/>
                    <a:pt x="144957" y="171706"/>
                    <a:pt x="114434" y="171706"/>
                  </a:cubicBezTo>
                  <a:cubicBezTo>
                    <a:pt x="83911" y="171706"/>
                    <a:pt x="59061" y="146856"/>
                    <a:pt x="59061" y="116332"/>
                  </a:cubicBezTo>
                  <a:cubicBezTo>
                    <a:pt x="59061" y="85788"/>
                    <a:pt x="83911" y="60959"/>
                    <a:pt x="114434" y="60959"/>
                  </a:cubicBezTo>
                  <a:cubicBezTo>
                    <a:pt x="144979" y="60959"/>
                    <a:pt x="169808" y="85809"/>
                    <a:pt x="169808" y="116332"/>
                  </a:cubicBezTo>
                  <a:close/>
                </a:path>
              </a:pathLst>
            </a:custGeom>
            <a:solidFill>
              <a:schemeClr val="accent2"/>
            </a:solidFill>
            <a:ln w="2176"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6291C49-0CA2-1400-F101-AF51412AB0DE}"/>
                </a:ext>
              </a:extLst>
            </p:cNvPr>
            <p:cNvSpPr/>
            <p:nvPr/>
          </p:nvSpPr>
          <p:spPr>
            <a:xfrm>
              <a:off x="10480993" y="4651989"/>
              <a:ext cx="229217" cy="232730"/>
            </a:xfrm>
            <a:custGeom>
              <a:avLst/>
              <a:gdLst>
                <a:gd name="connsiteX0" fmla="*/ 115220 w 229217"/>
                <a:gd name="connsiteY0" fmla="*/ 232709 h 232730"/>
                <a:gd name="connsiteX1" fmla="*/ 153554 w 229217"/>
                <a:gd name="connsiteY1" fmla="*/ 225945 h 232730"/>
                <a:gd name="connsiteX2" fmla="*/ 150237 w 229217"/>
                <a:gd name="connsiteY2" fmla="*/ 207160 h 232730"/>
                <a:gd name="connsiteX3" fmla="*/ 175197 w 229217"/>
                <a:gd name="connsiteY3" fmla="*/ 192717 h 232730"/>
                <a:gd name="connsiteX4" fmla="*/ 189858 w 229217"/>
                <a:gd name="connsiteY4" fmla="*/ 205000 h 232730"/>
                <a:gd name="connsiteX5" fmla="*/ 214862 w 229217"/>
                <a:gd name="connsiteY5" fmla="*/ 175175 h 232730"/>
                <a:gd name="connsiteX6" fmla="*/ 200244 w 229217"/>
                <a:gd name="connsiteY6" fmla="*/ 162914 h 232730"/>
                <a:gd name="connsiteX7" fmla="*/ 210149 w 229217"/>
                <a:gd name="connsiteY7" fmla="*/ 135816 h 232730"/>
                <a:gd name="connsiteX8" fmla="*/ 229218 w 229217"/>
                <a:gd name="connsiteY8" fmla="*/ 135816 h 232730"/>
                <a:gd name="connsiteX9" fmla="*/ 229218 w 229217"/>
                <a:gd name="connsiteY9" fmla="*/ 96893 h 232730"/>
                <a:gd name="connsiteX10" fmla="*/ 210149 w 229217"/>
                <a:gd name="connsiteY10" fmla="*/ 96893 h 232730"/>
                <a:gd name="connsiteX11" fmla="*/ 200244 w 229217"/>
                <a:gd name="connsiteY11" fmla="*/ 69795 h 232730"/>
                <a:gd name="connsiteX12" fmla="*/ 214862 w 229217"/>
                <a:gd name="connsiteY12" fmla="*/ 57534 h 232730"/>
                <a:gd name="connsiteX13" fmla="*/ 189858 w 229217"/>
                <a:gd name="connsiteY13" fmla="*/ 27709 h 232730"/>
                <a:gd name="connsiteX14" fmla="*/ 175197 w 229217"/>
                <a:gd name="connsiteY14" fmla="*/ 39992 h 232730"/>
                <a:gd name="connsiteX15" fmla="*/ 150237 w 229217"/>
                <a:gd name="connsiteY15" fmla="*/ 25549 h 232730"/>
                <a:gd name="connsiteX16" fmla="*/ 153554 w 229217"/>
                <a:gd name="connsiteY16" fmla="*/ 6764 h 232730"/>
                <a:gd name="connsiteX17" fmla="*/ 115220 w 229217"/>
                <a:gd name="connsiteY17" fmla="*/ 0 h 232730"/>
                <a:gd name="connsiteX18" fmla="*/ 111903 w 229217"/>
                <a:gd name="connsiteY18" fmla="*/ 18785 h 232730"/>
                <a:gd name="connsiteX19" fmla="*/ 83475 w 229217"/>
                <a:gd name="connsiteY19" fmla="*/ 23803 h 232730"/>
                <a:gd name="connsiteX20" fmla="*/ 73941 w 229217"/>
                <a:gd name="connsiteY20" fmla="*/ 7287 h 232730"/>
                <a:gd name="connsiteX21" fmla="*/ 40254 w 229217"/>
                <a:gd name="connsiteY21" fmla="*/ 26749 h 232730"/>
                <a:gd name="connsiteX22" fmla="*/ 49810 w 229217"/>
                <a:gd name="connsiteY22" fmla="*/ 43308 h 232730"/>
                <a:gd name="connsiteX23" fmla="*/ 31265 w 229217"/>
                <a:gd name="connsiteY23" fmla="*/ 65388 h 232730"/>
                <a:gd name="connsiteX24" fmla="*/ 13309 w 229217"/>
                <a:gd name="connsiteY24" fmla="*/ 58843 h 232730"/>
                <a:gd name="connsiteX25" fmla="*/ 22 w 229217"/>
                <a:gd name="connsiteY25" fmla="*/ 95431 h 232730"/>
                <a:gd name="connsiteX26" fmla="*/ 17934 w 229217"/>
                <a:gd name="connsiteY26" fmla="*/ 101955 h 232730"/>
                <a:gd name="connsiteX27" fmla="*/ 16865 w 229217"/>
                <a:gd name="connsiteY27" fmla="*/ 116398 h 232730"/>
                <a:gd name="connsiteX28" fmla="*/ 17934 w 229217"/>
                <a:gd name="connsiteY28" fmla="*/ 130841 h 232730"/>
                <a:gd name="connsiteX29" fmla="*/ 0 w 229217"/>
                <a:gd name="connsiteY29" fmla="*/ 137299 h 232730"/>
                <a:gd name="connsiteX30" fmla="*/ 13287 w 229217"/>
                <a:gd name="connsiteY30" fmla="*/ 173888 h 232730"/>
                <a:gd name="connsiteX31" fmla="*/ 31243 w 229217"/>
                <a:gd name="connsiteY31" fmla="*/ 167343 h 232730"/>
                <a:gd name="connsiteX32" fmla="*/ 49788 w 229217"/>
                <a:gd name="connsiteY32" fmla="*/ 189422 h 232730"/>
                <a:gd name="connsiteX33" fmla="*/ 40232 w 229217"/>
                <a:gd name="connsiteY33" fmla="*/ 205982 h 232730"/>
                <a:gd name="connsiteX34" fmla="*/ 73919 w 229217"/>
                <a:gd name="connsiteY34" fmla="*/ 225443 h 232730"/>
                <a:gd name="connsiteX35" fmla="*/ 83453 w 229217"/>
                <a:gd name="connsiteY35" fmla="*/ 208927 h 232730"/>
                <a:gd name="connsiteX36" fmla="*/ 111882 w 229217"/>
                <a:gd name="connsiteY36" fmla="*/ 213945 h 232730"/>
                <a:gd name="connsiteX37" fmla="*/ 115198 w 229217"/>
                <a:gd name="connsiteY37" fmla="*/ 232730 h 232730"/>
                <a:gd name="connsiteX38" fmla="*/ 169830 w 229217"/>
                <a:gd name="connsiteY38" fmla="*/ 116333 h 232730"/>
                <a:gd name="connsiteX39" fmla="*/ 114456 w 229217"/>
                <a:gd name="connsiteY39" fmla="*/ 171706 h 232730"/>
                <a:gd name="connsiteX40" fmla="*/ 59083 w 229217"/>
                <a:gd name="connsiteY40" fmla="*/ 116333 h 232730"/>
                <a:gd name="connsiteX41" fmla="*/ 114456 w 229217"/>
                <a:gd name="connsiteY41" fmla="*/ 60959 h 232730"/>
                <a:gd name="connsiteX42" fmla="*/ 169830 w 229217"/>
                <a:gd name="connsiteY42" fmla="*/ 116333 h 232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9217" h="232730">
                  <a:moveTo>
                    <a:pt x="115220" y="232709"/>
                  </a:moveTo>
                  <a:lnTo>
                    <a:pt x="153554" y="225945"/>
                  </a:lnTo>
                  <a:lnTo>
                    <a:pt x="150237" y="207160"/>
                  </a:lnTo>
                  <a:cubicBezTo>
                    <a:pt x="159292" y="203582"/>
                    <a:pt x="167692" y="198695"/>
                    <a:pt x="175197" y="192717"/>
                  </a:cubicBezTo>
                  <a:lnTo>
                    <a:pt x="189858" y="205000"/>
                  </a:lnTo>
                  <a:lnTo>
                    <a:pt x="214862" y="175175"/>
                  </a:lnTo>
                  <a:lnTo>
                    <a:pt x="200244" y="162914"/>
                  </a:lnTo>
                  <a:cubicBezTo>
                    <a:pt x="204825" y="154535"/>
                    <a:pt x="208185" y="145437"/>
                    <a:pt x="210149" y="135816"/>
                  </a:cubicBezTo>
                  <a:lnTo>
                    <a:pt x="229218" y="135816"/>
                  </a:lnTo>
                  <a:cubicBezTo>
                    <a:pt x="229218" y="135816"/>
                    <a:pt x="229218" y="96893"/>
                    <a:pt x="229218" y="96893"/>
                  </a:cubicBezTo>
                  <a:lnTo>
                    <a:pt x="210149" y="96893"/>
                  </a:lnTo>
                  <a:cubicBezTo>
                    <a:pt x="208185" y="87271"/>
                    <a:pt x="204825" y="78173"/>
                    <a:pt x="200244" y="69795"/>
                  </a:cubicBezTo>
                  <a:lnTo>
                    <a:pt x="214862" y="57534"/>
                  </a:lnTo>
                  <a:lnTo>
                    <a:pt x="189858" y="27709"/>
                  </a:lnTo>
                  <a:lnTo>
                    <a:pt x="175197" y="39992"/>
                  </a:lnTo>
                  <a:cubicBezTo>
                    <a:pt x="167713" y="34014"/>
                    <a:pt x="159292" y="29127"/>
                    <a:pt x="150237" y="25549"/>
                  </a:cubicBezTo>
                  <a:lnTo>
                    <a:pt x="153554" y="6764"/>
                  </a:lnTo>
                  <a:lnTo>
                    <a:pt x="115220" y="0"/>
                  </a:lnTo>
                  <a:lnTo>
                    <a:pt x="111903" y="18785"/>
                  </a:lnTo>
                  <a:cubicBezTo>
                    <a:pt x="101998" y="19047"/>
                    <a:pt x="92442" y="20771"/>
                    <a:pt x="83475" y="23803"/>
                  </a:cubicBezTo>
                  <a:lnTo>
                    <a:pt x="73941" y="7287"/>
                  </a:lnTo>
                  <a:lnTo>
                    <a:pt x="40254" y="26749"/>
                  </a:lnTo>
                  <a:lnTo>
                    <a:pt x="49810" y="43308"/>
                  </a:lnTo>
                  <a:cubicBezTo>
                    <a:pt x="42588" y="49701"/>
                    <a:pt x="36327" y="57141"/>
                    <a:pt x="31265" y="65388"/>
                  </a:cubicBezTo>
                  <a:lnTo>
                    <a:pt x="13309" y="58843"/>
                  </a:lnTo>
                  <a:lnTo>
                    <a:pt x="22" y="95431"/>
                  </a:lnTo>
                  <a:lnTo>
                    <a:pt x="17934" y="101955"/>
                  </a:lnTo>
                  <a:cubicBezTo>
                    <a:pt x="17236" y="106667"/>
                    <a:pt x="16865" y="111489"/>
                    <a:pt x="16865" y="116398"/>
                  </a:cubicBezTo>
                  <a:cubicBezTo>
                    <a:pt x="16865" y="121307"/>
                    <a:pt x="17236" y="126107"/>
                    <a:pt x="17934" y="130841"/>
                  </a:cubicBezTo>
                  <a:lnTo>
                    <a:pt x="0" y="137299"/>
                  </a:lnTo>
                  <a:lnTo>
                    <a:pt x="13287" y="173888"/>
                  </a:lnTo>
                  <a:lnTo>
                    <a:pt x="31243" y="167343"/>
                  </a:lnTo>
                  <a:cubicBezTo>
                    <a:pt x="36305" y="175590"/>
                    <a:pt x="42567" y="183030"/>
                    <a:pt x="49788" y="189422"/>
                  </a:cubicBezTo>
                  <a:lnTo>
                    <a:pt x="40232" y="205982"/>
                  </a:lnTo>
                  <a:lnTo>
                    <a:pt x="73919" y="225443"/>
                  </a:lnTo>
                  <a:lnTo>
                    <a:pt x="83453" y="208927"/>
                  </a:lnTo>
                  <a:cubicBezTo>
                    <a:pt x="92420" y="211960"/>
                    <a:pt x="101955" y="213684"/>
                    <a:pt x="111882" y="213945"/>
                  </a:cubicBezTo>
                  <a:lnTo>
                    <a:pt x="115198" y="232730"/>
                  </a:lnTo>
                  <a:close/>
                  <a:moveTo>
                    <a:pt x="169830" y="116333"/>
                  </a:moveTo>
                  <a:cubicBezTo>
                    <a:pt x="169830" y="146877"/>
                    <a:pt x="144979" y="171706"/>
                    <a:pt x="114456" y="171706"/>
                  </a:cubicBezTo>
                  <a:cubicBezTo>
                    <a:pt x="83933" y="171706"/>
                    <a:pt x="59083" y="146856"/>
                    <a:pt x="59083" y="116333"/>
                  </a:cubicBezTo>
                  <a:cubicBezTo>
                    <a:pt x="59083" y="85788"/>
                    <a:pt x="83933" y="60959"/>
                    <a:pt x="114456" y="60959"/>
                  </a:cubicBezTo>
                  <a:cubicBezTo>
                    <a:pt x="145001" y="60959"/>
                    <a:pt x="169830" y="85809"/>
                    <a:pt x="169830" y="116333"/>
                  </a:cubicBezTo>
                  <a:close/>
                </a:path>
              </a:pathLst>
            </a:custGeom>
            <a:solidFill>
              <a:schemeClr val="accent2"/>
            </a:solidFill>
            <a:ln w="2176"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E73FA79-41EB-0648-8443-B2D11021A1DA}"/>
                </a:ext>
              </a:extLst>
            </p:cNvPr>
            <p:cNvSpPr/>
            <p:nvPr/>
          </p:nvSpPr>
          <p:spPr>
            <a:xfrm>
              <a:off x="10748370" y="4425237"/>
              <a:ext cx="517779" cy="452173"/>
            </a:xfrm>
            <a:custGeom>
              <a:avLst/>
              <a:gdLst>
                <a:gd name="connsiteX0" fmla="*/ 476457 w 517779"/>
                <a:gd name="connsiteY0" fmla="*/ 203953 h 452173"/>
                <a:gd name="connsiteX1" fmla="*/ 475213 w 517779"/>
                <a:gd name="connsiteY1" fmla="*/ 180455 h 452173"/>
                <a:gd name="connsiteX2" fmla="*/ 517780 w 517779"/>
                <a:gd name="connsiteY2" fmla="*/ 166688 h 452173"/>
                <a:gd name="connsiteX3" fmla="*/ 487802 w 517779"/>
                <a:gd name="connsiteY3" fmla="*/ 73897 h 452173"/>
                <a:gd name="connsiteX4" fmla="*/ 443512 w 517779"/>
                <a:gd name="connsiteY4" fmla="*/ 88209 h 452173"/>
                <a:gd name="connsiteX5" fmla="*/ 339310 w 517779"/>
                <a:gd name="connsiteY5" fmla="*/ 0 h 452173"/>
                <a:gd name="connsiteX6" fmla="*/ 339310 w 517779"/>
                <a:gd name="connsiteY6" fmla="*/ 117642 h 452173"/>
                <a:gd name="connsiteX7" fmla="*/ 376095 w 517779"/>
                <a:gd name="connsiteY7" fmla="*/ 203953 h 452173"/>
                <a:gd name="connsiteX8" fmla="*/ 256228 w 517779"/>
                <a:gd name="connsiteY8" fmla="*/ 323820 h 452173"/>
                <a:gd name="connsiteX9" fmla="*/ 136361 w 517779"/>
                <a:gd name="connsiteY9" fmla="*/ 203953 h 452173"/>
                <a:gd name="connsiteX10" fmla="*/ 173146 w 517779"/>
                <a:gd name="connsiteY10" fmla="*/ 117642 h 452173"/>
                <a:gd name="connsiteX11" fmla="*/ 173146 w 517779"/>
                <a:gd name="connsiteY11" fmla="*/ 0 h 452173"/>
                <a:gd name="connsiteX12" fmla="*/ 68726 w 517779"/>
                <a:gd name="connsiteY12" fmla="*/ 88558 h 452173"/>
                <a:gd name="connsiteX13" fmla="*/ 36741 w 517779"/>
                <a:gd name="connsiteY13" fmla="*/ 75555 h 452173"/>
                <a:gd name="connsiteX14" fmla="*/ 0 w 517779"/>
                <a:gd name="connsiteY14" fmla="*/ 165859 h 452173"/>
                <a:gd name="connsiteX15" fmla="*/ 37178 w 517779"/>
                <a:gd name="connsiteY15" fmla="*/ 180979 h 452173"/>
                <a:gd name="connsiteX16" fmla="*/ 35999 w 517779"/>
                <a:gd name="connsiteY16" fmla="*/ 203953 h 452173"/>
                <a:gd name="connsiteX17" fmla="*/ 103198 w 517779"/>
                <a:gd name="connsiteY17" fmla="*/ 362154 h 452173"/>
                <a:gd name="connsiteX18" fmla="*/ 79460 w 517779"/>
                <a:gd name="connsiteY18" fmla="*/ 404611 h 452173"/>
                <a:gd name="connsiteX19" fmla="*/ 164593 w 517779"/>
                <a:gd name="connsiteY19" fmla="*/ 452174 h 452173"/>
                <a:gd name="connsiteX20" fmla="*/ 186542 w 517779"/>
                <a:gd name="connsiteY20" fmla="*/ 412880 h 452173"/>
                <a:gd name="connsiteX21" fmla="*/ 256228 w 517779"/>
                <a:gd name="connsiteY21" fmla="*/ 424182 h 452173"/>
                <a:gd name="connsiteX22" fmla="*/ 386677 w 517779"/>
                <a:gd name="connsiteY22" fmla="*/ 381266 h 452173"/>
                <a:gd name="connsiteX23" fmla="*/ 419556 w 517779"/>
                <a:gd name="connsiteY23" fmla="*/ 409389 h 452173"/>
                <a:gd name="connsiteX24" fmla="*/ 482937 w 517779"/>
                <a:gd name="connsiteY24" fmla="*/ 335274 h 452173"/>
                <a:gd name="connsiteX25" fmla="*/ 450516 w 517779"/>
                <a:gd name="connsiteY25" fmla="*/ 307544 h 452173"/>
                <a:gd name="connsiteX26" fmla="*/ 476457 w 517779"/>
                <a:gd name="connsiteY26" fmla="*/ 203953 h 4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7779" h="452173">
                  <a:moveTo>
                    <a:pt x="476457" y="203953"/>
                  </a:moveTo>
                  <a:cubicBezTo>
                    <a:pt x="476457" y="196011"/>
                    <a:pt x="476042" y="188179"/>
                    <a:pt x="475213" y="180455"/>
                  </a:cubicBezTo>
                  <a:lnTo>
                    <a:pt x="517780" y="166688"/>
                  </a:lnTo>
                  <a:lnTo>
                    <a:pt x="487802" y="73897"/>
                  </a:lnTo>
                  <a:lnTo>
                    <a:pt x="443512" y="88209"/>
                  </a:lnTo>
                  <a:cubicBezTo>
                    <a:pt x="419098" y="48828"/>
                    <a:pt x="382640" y="17694"/>
                    <a:pt x="339310" y="0"/>
                  </a:cubicBezTo>
                  <a:lnTo>
                    <a:pt x="339310" y="117642"/>
                  </a:lnTo>
                  <a:cubicBezTo>
                    <a:pt x="361979" y="139438"/>
                    <a:pt x="376095" y="170070"/>
                    <a:pt x="376095" y="203953"/>
                  </a:cubicBezTo>
                  <a:cubicBezTo>
                    <a:pt x="376095" y="270061"/>
                    <a:pt x="322336" y="323820"/>
                    <a:pt x="256228" y="323820"/>
                  </a:cubicBezTo>
                  <a:cubicBezTo>
                    <a:pt x="190120" y="323820"/>
                    <a:pt x="136361" y="270061"/>
                    <a:pt x="136361" y="203953"/>
                  </a:cubicBezTo>
                  <a:cubicBezTo>
                    <a:pt x="136361" y="170070"/>
                    <a:pt x="150477" y="139438"/>
                    <a:pt x="173146" y="117642"/>
                  </a:cubicBezTo>
                  <a:lnTo>
                    <a:pt x="173146" y="0"/>
                  </a:lnTo>
                  <a:cubicBezTo>
                    <a:pt x="129685" y="17760"/>
                    <a:pt x="93140" y="49025"/>
                    <a:pt x="68726" y="88558"/>
                  </a:cubicBezTo>
                  <a:lnTo>
                    <a:pt x="36741" y="75555"/>
                  </a:lnTo>
                  <a:lnTo>
                    <a:pt x="0" y="165859"/>
                  </a:lnTo>
                  <a:lnTo>
                    <a:pt x="37178" y="180979"/>
                  </a:lnTo>
                  <a:cubicBezTo>
                    <a:pt x="36392" y="188528"/>
                    <a:pt x="35999" y="196207"/>
                    <a:pt x="35999" y="203953"/>
                  </a:cubicBezTo>
                  <a:cubicBezTo>
                    <a:pt x="35999" y="265981"/>
                    <a:pt x="61788" y="322118"/>
                    <a:pt x="103198" y="362154"/>
                  </a:cubicBezTo>
                  <a:lnTo>
                    <a:pt x="79460" y="404611"/>
                  </a:lnTo>
                  <a:lnTo>
                    <a:pt x="164593" y="452174"/>
                  </a:lnTo>
                  <a:lnTo>
                    <a:pt x="186542" y="412880"/>
                  </a:lnTo>
                  <a:cubicBezTo>
                    <a:pt x="208447" y="420211"/>
                    <a:pt x="231880" y="424182"/>
                    <a:pt x="256228" y="424182"/>
                  </a:cubicBezTo>
                  <a:cubicBezTo>
                    <a:pt x="305013" y="424182"/>
                    <a:pt x="350154" y="408233"/>
                    <a:pt x="386677" y="381266"/>
                  </a:cubicBezTo>
                  <a:lnTo>
                    <a:pt x="419556" y="409389"/>
                  </a:lnTo>
                  <a:lnTo>
                    <a:pt x="482937" y="335274"/>
                  </a:lnTo>
                  <a:lnTo>
                    <a:pt x="450516" y="307544"/>
                  </a:lnTo>
                  <a:cubicBezTo>
                    <a:pt x="467075" y="276650"/>
                    <a:pt x="476457" y="241370"/>
                    <a:pt x="476457" y="203953"/>
                  </a:cubicBezTo>
                  <a:close/>
                </a:path>
              </a:pathLst>
            </a:custGeom>
            <a:solidFill>
              <a:schemeClr val="accent1"/>
            </a:solidFill>
            <a:ln w="2176"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1D8CA0EE-6FA4-2705-12B2-BA535BAB878F}"/>
                </a:ext>
              </a:extLst>
            </p:cNvPr>
            <p:cNvSpPr/>
            <p:nvPr/>
          </p:nvSpPr>
          <p:spPr>
            <a:xfrm>
              <a:off x="10954264" y="4425237"/>
              <a:ext cx="100689" cy="97503"/>
            </a:xfrm>
            <a:custGeom>
              <a:avLst/>
              <a:gdLst>
                <a:gd name="connsiteX0" fmla="*/ 0 w 100689"/>
                <a:gd name="connsiteY0" fmla="*/ 0 h 97503"/>
                <a:gd name="connsiteX1" fmla="*/ 100689 w 100689"/>
                <a:gd name="connsiteY1" fmla="*/ 0 h 97503"/>
                <a:gd name="connsiteX2" fmla="*/ 100689 w 100689"/>
                <a:gd name="connsiteY2" fmla="*/ 97504 h 97503"/>
                <a:gd name="connsiteX3" fmla="*/ 0 w 100689"/>
                <a:gd name="connsiteY3" fmla="*/ 97504 h 97503"/>
              </a:gdLst>
              <a:ahLst/>
              <a:cxnLst>
                <a:cxn ang="0">
                  <a:pos x="connsiteX0" y="connsiteY0"/>
                </a:cxn>
                <a:cxn ang="0">
                  <a:pos x="connsiteX1" y="connsiteY1"/>
                </a:cxn>
                <a:cxn ang="0">
                  <a:pos x="connsiteX2" y="connsiteY2"/>
                </a:cxn>
                <a:cxn ang="0">
                  <a:pos x="connsiteX3" y="connsiteY3"/>
                </a:cxn>
              </a:cxnLst>
              <a:rect l="l" t="t" r="r" b="b"/>
              <a:pathLst>
                <a:path w="100689" h="97503">
                  <a:moveTo>
                    <a:pt x="0" y="0"/>
                  </a:moveTo>
                  <a:lnTo>
                    <a:pt x="100689" y="0"/>
                  </a:lnTo>
                  <a:lnTo>
                    <a:pt x="100689" y="97504"/>
                  </a:lnTo>
                  <a:lnTo>
                    <a:pt x="0" y="97504"/>
                  </a:lnTo>
                  <a:close/>
                </a:path>
              </a:pathLst>
            </a:custGeom>
            <a:solidFill>
              <a:schemeClr val="accent2"/>
            </a:solidFill>
            <a:ln w="2176" cap="flat">
              <a:noFill/>
              <a:prstDash val="solid"/>
              <a:miter/>
            </a:ln>
          </p:spPr>
          <p:txBody>
            <a:bodyPr rtlCol="0" anchor="ctr"/>
            <a:lstStyle/>
            <a:p>
              <a:endParaRPr lang="en-US"/>
            </a:p>
          </p:txBody>
        </p:sp>
      </p:grpSp>
      <p:grpSp>
        <p:nvGrpSpPr>
          <p:cNvPr id="57" name="Group 56">
            <a:extLst>
              <a:ext uri="{FF2B5EF4-FFF2-40B4-BE49-F238E27FC236}">
                <a16:creationId xmlns:a16="http://schemas.microsoft.com/office/drawing/2014/main" id="{F11047EA-0B31-0044-82C6-A5B63B15C7D0}"/>
              </a:ext>
            </a:extLst>
          </p:cNvPr>
          <p:cNvGrpSpPr/>
          <p:nvPr/>
        </p:nvGrpSpPr>
        <p:grpSpPr>
          <a:xfrm>
            <a:off x="2714476" y="2993064"/>
            <a:ext cx="304538" cy="262166"/>
            <a:chOff x="-1453832" y="2409873"/>
            <a:chExt cx="1956752" cy="1684489"/>
          </a:xfrm>
        </p:grpSpPr>
        <p:sp>
          <p:nvSpPr>
            <p:cNvPr id="58" name="Freeform: Shape 57">
              <a:extLst>
                <a:ext uri="{FF2B5EF4-FFF2-40B4-BE49-F238E27FC236}">
                  <a16:creationId xmlns:a16="http://schemas.microsoft.com/office/drawing/2014/main" id="{9A3B4925-8604-03C7-E2A1-CAAE087A1260}"/>
                </a:ext>
              </a:extLst>
            </p:cNvPr>
            <p:cNvSpPr/>
            <p:nvPr/>
          </p:nvSpPr>
          <p:spPr>
            <a:xfrm>
              <a:off x="-892197" y="2409873"/>
              <a:ext cx="829952" cy="1684489"/>
            </a:xfrm>
            <a:custGeom>
              <a:avLst/>
              <a:gdLst>
                <a:gd name="connsiteX0" fmla="*/ 333851 w 829952"/>
                <a:gd name="connsiteY0" fmla="*/ 1491568 h 1684489"/>
                <a:gd name="connsiteX1" fmla="*/ 496102 w 829952"/>
                <a:gd name="connsiteY1" fmla="*/ 1491568 h 1684489"/>
                <a:gd name="connsiteX2" fmla="*/ 496102 w 829952"/>
                <a:gd name="connsiteY2" fmla="*/ 1684489 h 1684489"/>
                <a:gd name="connsiteX3" fmla="*/ 333851 w 829952"/>
                <a:gd name="connsiteY3" fmla="*/ 1684489 h 1684489"/>
                <a:gd name="connsiteX4" fmla="*/ 414942 w 829952"/>
                <a:gd name="connsiteY4" fmla="*/ 0 h 1684489"/>
                <a:gd name="connsiteX5" fmla="*/ 829952 w 829952"/>
                <a:gd name="connsiteY5" fmla="*/ 424677 h 1684489"/>
                <a:gd name="connsiteX6" fmla="*/ 713908 w 829952"/>
                <a:gd name="connsiteY6" fmla="*/ 538076 h 1684489"/>
                <a:gd name="connsiteX7" fmla="*/ 496102 w 829952"/>
                <a:gd name="connsiteY7" fmla="*/ 315191 h 1684489"/>
                <a:gd name="connsiteX8" fmla="*/ 496102 w 829952"/>
                <a:gd name="connsiteY8" fmla="*/ 1236297 h 1684489"/>
                <a:gd name="connsiteX9" fmla="*/ 333851 w 829952"/>
                <a:gd name="connsiteY9" fmla="*/ 1236297 h 1684489"/>
                <a:gd name="connsiteX10" fmla="*/ 333851 w 829952"/>
                <a:gd name="connsiteY10" fmla="*/ 315157 h 1684489"/>
                <a:gd name="connsiteX11" fmla="*/ 116044 w 829952"/>
                <a:gd name="connsiteY11" fmla="*/ 538076 h 1684489"/>
                <a:gd name="connsiteX12" fmla="*/ 0 w 829952"/>
                <a:gd name="connsiteY12" fmla="*/ 424677 h 168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9952" h="1684489">
                  <a:moveTo>
                    <a:pt x="333851" y="1491568"/>
                  </a:moveTo>
                  <a:lnTo>
                    <a:pt x="496102" y="1491568"/>
                  </a:lnTo>
                  <a:lnTo>
                    <a:pt x="496102" y="1684489"/>
                  </a:lnTo>
                  <a:lnTo>
                    <a:pt x="333851" y="1684489"/>
                  </a:lnTo>
                  <a:close/>
                  <a:moveTo>
                    <a:pt x="414942" y="0"/>
                  </a:moveTo>
                  <a:lnTo>
                    <a:pt x="829952" y="424677"/>
                  </a:lnTo>
                  <a:lnTo>
                    <a:pt x="713908" y="538076"/>
                  </a:lnTo>
                  <a:lnTo>
                    <a:pt x="496102" y="315191"/>
                  </a:lnTo>
                  <a:lnTo>
                    <a:pt x="496102" y="1236297"/>
                  </a:lnTo>
                  <a:lnTo>
                    <a:pt x="333851" y="1236297"/>
                  </a:lnTo>
                  <a:lnTo>
                    <a:pt x="333851" y="315157"/>
                  </a:lnTo>
                  <a:lnTo>
                    <a:pt x="116044" y="538076"/>
                  </a:lnTo>
                  <a:lnTo>
                    <a:pt x="0" y="424677"/>
                  </a:lnTo>
                  <a:close/>
                </a:path>
              </a:pathLst>
            </a:custGeom>
            <a:solidFill>
              <a:schemeClr val="accent1"/>
            </a:solidFill>
            <a:ln w="1030" cap="flat">
              <a:noFill/>
              <a:prstDash val="solid"/>
              <a:miter/>
            </a:ln>
          </p:spPr>
          <p:txBody>
            <a:bodyPr wrap="square" rtlCol="0" anchor="ctr">
              <a:noAutofit/>
            </a:bodyPr>
            <a:lstStyle/>
            <a:p>
              <a:endParaRPr lang="en-US"/>
            </a:p>
          </p:txBody>
        </p:sp>
        <p:sp>
          <p:nvSpPr>
            <p:cNvPr id="59" name="Freeform: Shape 58">
              <a:extLst>
                <a:ext uri="{FF2B5EF4-FFF2-40B4-BE49-F238E27FC236}">
                  <a16:creationId xmlns:a16="http://schemas.microsoft.com/office/drawing/2014/main" id="{5EB9A404-2701-FCB7-10C8-0E5239AFB8BC}"/>
                </a:ext>
              </a:extLst>
            </p:cNvPr>
            <p:cNvSpPr/>
            <p:nvPr/>
          </p:nvSpPr>
          <p:spPr>
            <a:xfrm>
              <a:off x="-279373" y="2966711"/>
              <a:ext cx="782293" cy="1127649"/>
            </a:xfrm>
            <a:custGeom>
              <a:avLst/>
              <a:gdLst>
                <a:gd name="connsiteX0" fmla="*/ 231046 w 231046"/>
                <a:gd name="connsiteY0" fmla="*/ 122551 h 333045"/>
                <a:gd name="connsiteX1" fmla="*/ 105631 w 231046"/>
                <a:gd name="connsiteY1" fmla="*/ 245122 h 333045"/>
                <a:gd name="connsiteX2" fmla="*/ 72139 w 231046"/>
                <a:gd name="connsiteY2" fmla="*/ 210849 h 333045"/>
                <a:gd name="connsiteX3" fmla="*/ 138644 w 231046"/>
                <a:gd name="connsiteY3" fmla="*/ 145865 h 333045"/>
                <a:gd name="connsiteX4" fmla="*/ 113184 w 231046"/>
                <a:gd name="connsiteY4" fmla="*/ 145865 h 333045"/>
                <a:gd name="connsiteX5" fmla="*/ 75941 w 231046"/>
                <a:gd name="connsiteY5" fmla="*/ 158345 h 333045"/>
                <a:gd name="connsiteX6" fmla="*/ 47918 w 231046"/>
                <a:gd name="connsiteY6" fmla="*/ 225173 h 333045"/>
                <a:gd name="connsiteX7" fmla="*/ 47950 w 231046"/>
                <a:gd name="connsiteY7" fmla="*/ 226277 h 333045"/>
                <a:gd name="connsiteX8" fmla="*/ 47950 w 231046"/>
                <a:gd name="connsiteY8" fmla="*/ 333045 h 333045"/>
                <a:gd name="connsiteX9" fmla="*/ 29 w 231046"/>
                <a:gd name="connsiteY9" fmla="*/ 333045 h 333045"/>
                <a:gd name="connsiteX10" fmla="*/ 29 w 231046"/>
                <a:gd name="connsiteY10" fmla="*/ 226662 h 333045"/>
                <a:gd name="connsiteX11" fmla="*/ 46314 w 231046"/>
                <a:gd name="connsiteY11" fmla="*/ 120676 h 333045"/>
                <a:gd name="connsiteX12" fmla="*/ 113184 w 231046"/>
                <a:gd name="connsiteY12" fmla="*/ 97945 h 333045"/>
                <a:gd name="connsiteX13" fmla="*/ 137300 w 231046"/>
                <a:gd name="connsiteY13" fmla="*/ 97945 h 333045"/>
                <a:gd name="connsiteX14" fmla="*/ 72139 w 231046"/>
                <a:gd name="connsiteY14" fmla="*/ 34284 h 333045"/>
                <a:gd name="connsiteX15" fmla="*/ 105631 w 231046"/>
                <a:gd name="connsiteY15" fmla="*/ 0 h 333045"/>
                <a:gd name="connsiteX16" fmla="*/ 231046 w 231046"/>
                <a:gd name="connsiteY16" fmla="*/ 122551 h 33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046" h="333045">
                  <a:moveTo>
                    <a:pt x="231046" y="122551"/>
                  </a:moveTo>
                  <a:lnTo>
                    <a:pt x="105631" y="245122"/>
                  </a:lnTo>
                  <a:lnTo>
                    <a:pt x="72139" y="210849"/>
                  </a:lnTo>
                  <a:lnTo>
                    <a:pt x="138644" y="145865"/>
                  </a:lnTo>
                  <a:lnTo>
                    <a:pt x="113184" y="145865"/>
                  </a:lnTo>
                  <a:cubicBezTo>
                    <a:pt x="99401" y="145865"/>
                    <a:pt x="86171" y="150292"/>
                    <a:pt x="75941" y="158345"/>
                  </a:cubicBezTo>
                  <a:cubicBezTo>
                    <a:pt x="46752" y="181305"/>
                    <a:pt x="47908" y="224735"/>
                    <a:pt x="47918" y="225173"/>
                  </a:cubicBezTo>
                  <a:lnTo>
                    <a:pt x="47950" y="226277"/>
                  </a:lnTo>
                  <a:lnTo>
                    <a:pt x="47950" y="333045"/>
                  </a:lnTo>
                  <a:lnTo>
                    <a:pt x="29" y="333045"/>
                  </a:lnTo>
                  <a:lnTo>
                    <a:pt x="29" y="226662"/>
                  </a:lnTo>
                  <a:cubicBezTo>
                    <a:pt x="-189" y="218943"/>
                    <a:pt x="-377" y="157407"/>
                    <a:pt x="46314" y="120676"/>
                  </a:cubicBezTo>
                  <a:cubicBezTo>
                    <a:pt x="64961" y="106018"/>
                    <a:pt x="88703" y="97945"/>
                    <a:pt x="113184" y="97945"/>
                  </a:cubicBezTo>
                  <a:lnTo>
                    <a:pt x="137300" y="97945"/>
                  </a:lnTo>
                  <a:lnTo>
                    <a:pt x="72139" y="34284"/>
                  </a:lnTo>
                  <a:lnTo>
                    <a:pt x="105631" y="0"/>
                  </a:lnTo>
                  <a:lnTo>
                    <a:pt x="231046" y="122551"/>
                  </a:lnTo>
                  <a:close/>
                </a:path>
              </a:pathLst>
            </a:custGeom>
            <a:solidFill>
              <a:schemeClr val="accent2"/>
            </a:solidFill>
            <a:ln w="103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1755007D-716E-092C-6595-90D91526A9C5}"/>
                </a:ext>
              </a:extLst>
            </p:cNvPr>
            <p:cNvSpPr/>
            <p:nvPr/>
          </p:nvSpPr>
          <p:spPr>
            <a:xfrm>
              <a:off x="-1453832" y="2966711"/>
              <a:ext cx="778765" cy="1127649"/>
            </a:xfrm>
            <a:custGeom>
              <a:avLst/>
              <a:gdLst>
                <a:gd name="connsiteX0" fmla="*/ 229975 w 230004"/>
                <a:gd name="connsiteY0" fmla="*/ 226673 h 333045"/>
                <a:gd name="connsiteX1" fmla="*/ 229975 w 230004"/>
                <a:gd name="connsiteY1" fmla="*/ 333045 h 333045"/>
                <a:gd name="connsiteX2" fmla="*/ 182055 w 230004"/>
                <a:gd name="connsiteY2" fmla="*/ 333045 h 333045"/>
                <a:gd name="connsiteX3" fmla="*/ 182055 w 230004"/>
                <a:gd name="connsiteY3" fmla="*/ 225600 h 333045"/>
                <a:gd name="connsiteX4" fmla="*/ 182076 w 230004"/>
                <a:gd name="connsiteY4" fmla="*/ 225235 h 333045"/>
                <a:gd name="connsiteX5" fmla="*/ 154063 w 230004"/>
                <a:gd name="connsiteY5" fmla="*/ 158345 h 333045"/>
                <a:gd name="connsiteX6" fmla="*/ 116821 w 230004"/>
                <a:gd name="connsiteY6" fmla="*/ 145865 h 333045"/>
                <a:gd name="connsiteX7" fmla="*/ 92413 w 230004"/>
                <a:gd name="connsiteY7" fmla="*/ 145865 h 333045"/>
                <a:gd name="connsiteX8" fmla="*/ 158918 w 230004"/>
                <a:gd name="connsiteY8" fmla="*/ 210849 h 333045"/>
                <a:gd name="connsiteX9" fmla="*/ 125415 w 230004"/>
                <a:gd name="connsiteY9" fmla="*/ 245122 h 333045"/>
                <a:gd name="connsiteX10" fmla="*/ 0 w 230004"/>
                <a:gd name="connsiteY10" fmla="*/ 122551 h 333045"/>
                <a:gd name="connsiteX11" fmla="*/ 125426 w 230004"/>
                <a:gd name="connsiteY11" fmla="*/ 0 h 333045"/>
                <a:gd name="connsiteX12" fmla="*/ 158907 w 230004"/>
                <a:gd name="connsiteY12" fmla="*/ 34284 h 333045"/>
                <a:gd name="connsiteX13" fmla="*/ 93757 w 230004"/>
                <a:gd name="connsiteY13" fmla="*/ 97945 h 333045"/>
                <a:gd name="connsiteX14" fmla="*/ 116821 w 230004"/>
                <a:gd name="connsiteY14" fmla="*/ 97945 h 333045"/>
                <a:gd name="connsiteX15" fmla="*/ 183690 w 230004"/>
                <a:gd name="connsiteY15" fmla="*/ 120676 h 333045"/>
                <a:gd name="connsiteX16" fmla="*/ 229975 w 230004"/>
                <a:gd name="connsiteY16" fmla="*/ 226673 h 33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004" h="333045">
                  <a:moveTo>
                    <a:pt x="229975" y="226673"/>
                  </a:moveTo>
                  <a:lnTo>
                    <a:pt x="229975" y="333045"/>
                  </a:lnTo>
                  <a:lnTo>
                    <a:pt x="182055" y="333045"/>
                  </a:lnTo>
                  <a:lnTo>
                    <a:pt x="182055" y="225600"/>
                  </a:lnTo>
                  <a:lnTo>
                    <a:pt x="182076" y="225235"/>
                  </a:lnTo>
                  <a:cubicBezTo>
                    <a:pt x="182128" y="223287"/>
                    <a:pt x="182753" y="180909"/>
                    <a:pt x="154063" y="158345"/>
                  </a:cubicBezTo>
                  <a:cubicBezTo>
                    <a:pt x="143833" y="150292"/>
                    <a:pt x="130603" y="145865"/>
                    <a:pt x="116821" y="145865"/>
                  </a:cubicBezTo>
                  <a:lnTo>
                    <a:pt x="92413" y="145865"/>
                  </a:lnTo>
                  <a:lnTo>
                    <a:pt x="158918" y="210849"/>
                  </a:lnTo>
                  <a:lnTo>
                    <a:pt x="125415" y="245122"/>
                  </a:lnTo>
                  <a:lnTo>
                    <a:pt x="0" y="122551"/>
                  </a:lnTo>
                  <a:lnTo>
                    <a:pt x="125426" y="0"/>
                  </a:lnTo>
                  <a:lnTo>
                    <a:pt x="158907" y="34284"/>
                  </a:lnTo>
                  <a:lnTo>
                    <a:pt x="93757" y="97945"/>
                  </a:lnTo>
                  <a:lnTo>
                    <a:pt x="116821" y="97945"/>
                  </a:lnTo>
                  <a:cubicBezTo>
                    <a:pt x="141302" y="97945"/>
                    <a:pt x="165043" y="106018"/>
                    <a:pt x="183690" y="120676"/>
                  </a:cubicBezTo>
                  <a:cubicBezTo>
                    <a:pt x="230392" y="157407"/>
                    <a:pt x="230194" y="218954"/>
                    <a:pt x="229975" y="226673"/>
                  </a:cubicBezTo>
                  <a:close/>
                </a:path>
              </a:pathLst>
            </a:custGeom>
            <a:solidFill>
              <a:schemeClr val="accent2"/>
            </a:solidFill>
            <a:ln w="103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1747CA1D-9DCF-5A19-4E8C-85E99C941F43}"/>
                </a:ext>
              </a:extLst>
            </p:cNvPr>
            <p:cNvSpPr/>
            <p:nvPr/>
          </p:nvSpPr>
          <p:spPr>
            <a:xfrm>
              <a:off x="-553125" y="3698305"/>
              <a:ext cx="163274" cy="151000"/>
            </a:xfrm>
            <a:custGeom>
              <a:avLst/>
              <a:gdLst>
                <a:gd name="connsiteX0" fmla="*/ 0 w 48222"/>
                <a:gd name="connsiteY0" fmla="*/ 0 h 44597"/>
                <a:gd name="connsiteX1" fmla="*/ 48222 w 48222"/>
                <a:gd name="connsiteY1" fmla="*/ 0 h 44597"/>
                <a:gd name="connsiteX2" fmla="*/ 48222 w 48222"/>
                <a:gd name="connsiteY2" fmla="*/ 44597 h 44597"/>
                <a:gd name="connsiteX3" fmla="*/ 0 w 48222"/>
                <a:gd name="connsiteY3" fmla="*/ 44597 h 44597"/>
              </a:gdLst>
              <a:ahLst/>
              <a:cxnLst>
                <a:cxn ang="0">
                  <a:pos x="connsiteX0" y="connsiteY0"/>
                </a:cxn>
                <a:cxn ang="0">
                  <a:pos x="connsiteX1" y="connsiteY1"/>
                </a:cxn>
                <a:cxn ang="0">
                  <a:pos x="connsiteX2" y="connsiteY2"/>
                </a:cxn>
                <a:cxn ang="0">
                  <a:pos x="connsiteX3" y="connsiteY3"/>
                </a:cxn>
              </a:cxnLst>
              <a:rect l="l" t="t" r="r" b="b"/>
              <a:pathLst>
                <a:path w="48222" h="44597">
                  <a:moveTo>
                    <a:pt x="0" y="0"/>
                  </a:moveTo>
                  <a:lnTo>
                    <a:pt x="48222" y="0"/>
                  </a:lnTo>
                  <a:lnTo>
                    <a:pt x="48222" y="44597"/>
                  </a:lnTo>
                  <a:lnTo>
                    <a:pt x="0" y="44597"/>
                  </a:lnTo>
                  <a:close/>
                </a:path>
              </a:pathLst>
            </a:custGeom>
            <a:solidFill>
              <a:schemeClr val="accent2"/>
            </a:solidFill>
            <a:ln w="1030" cap="flat">
              <a:noFill/>
              <a:prstDash val="solid"/>
              <a:miter/>
            </a:ln>
          </p:spPr>
          <p:txBody>
            <a:bodyPr rtlCol="0" anchor="ctr"/>
            <a:lstStyle/>
            <a:p>
              <a:endParaRPr lang="en-US"/>
            </a:p>
          </p:txBody>
        </p:sp>
      </p:grpSp>
      <p:grpSp>
        <p:nvGrpSpPr>
          <p:cNvPr id="62" name="Group 61">
            <a:extLst>
              <a:ext uri="{FF2B5EF4-FFF2-40B4-BE49-F238E27FC236}">
                <a16:creationId xmlns:a16="http://schemas.microsoft.com/office/drawing/2014/main" id="{5C175292-56D9-7CA3-356D-A4900F04B0FA}"/>
              </a:ext>
            </a:extLst>
          </p:cNvPr>
          <p:cNvGrpSpPr/>
          <p:nvPr/>
        </p:nvGrpSpPr>
        <p:grpSpPr>
          <a:xfrm>
            <a:off x="4888706" y="2986499"/>
            <a:ext cx="262468" cy="348585"/>
            <a:chOff x="4535422" y="1864508"/>
            <a:chExt cx="448861" cy="596137"/>
          </a:xfrm>
        </p:grpSpPr>
        <p:grpSp>
          <p:nvGrpSpPr>
            <p:cNvPr id="63" name="Graphic 2687">
              <a:extLst>
                <a:ext uri="{FF2B5EF4-FFF2-40B4-BE49-F238E27FC236}">
                  <a16:creationId xmlns:a16="http://schemas.microsoft.com/office/drawing/2014/main" id="{A73BDF66-16C2-5853-C18B-8279A08231F0}"/>
                </a:ext>
              </a:extLst>
            </p:cNvPr>
            <p:cNvGrpSpPr/>
            <p:nvPr/>
          </p:nvGrpSpPr>
          <p:grpSpPr>
            <a:xfrm>
              <a:off x="4535422" y="2184305"/>
              <a:ext cx="448861" cy="276340"/>
              <a:chOff x="4506847" y="2177161"/>
              <a:chExt cx="448861" cy="276340"/>
            </a:xfrm>
            <a:solidFill>
              <a:srgbClr val="0A6AB2"/>
            </a:solidFill>
          </p:grpSpPr>
          <p:sp>
            <p:nvSpPr>
              <p:cNvPr id="3077" name="Freeform: Shape 3076">
                <a:extLst>
                  <a:ext uri="{FF2B5EF4-FFF2-40B4-BE49-F238E27FC236}">
                    <a16:creationId xmlns:a16="http://schemas.microsoft.com/office/drawing/2014/main" id="{11F2FB84-43D8-D147-8F7B-37E80B7765FF}"/>
                  </a:ext>
                </a:extLst>
              </p:cNvPr>
              <p:cNvSpPr/>
              <p:nvPr/>
            </p:nvSpPr>
            <p:spPr>
              <a:xfrm>
                <a:off x="4506847" y="2177161"/>
                <a:ext cx="210627" cy="276330"/>
              </a:xfrm>
              <a:custGeom>
                <a:avLst/>
                <a:gdLst>
                  <a:gd name="connsiteX0" fmla="*/ 193861 w 210627"/>
                  <a:gd name="connsiteY0" fmla="*/ 276330 h 276330"/>
                  <a:gd name="connsiteX1" fmla="*/ 192720 w 210627"/>
                  <a:gd name="connsiteY1" fmla="*/ 276299 h 276330"/>
                  <a:gd name="connsiteX2" fmla="*/ 96564 w 210627"/>
                  <a:gd name="connsiteY2" fmla="*/ 276299 h 276330"/>
                  <a:gd name="connsiteX3" fmla="*/ 80196 w 210627"/>
                  <a:gd name="connsiteY3" fmla="*/ 265258 h 276330"/>
                  <a:gd name="connsiteX4" fmla="*/ 80123 w 210627"/>
                  <a:gd name="connsiteY4" fmla="*/ 265017 h 276330"/>
                  <a:gd name="connsiteX5" fmla="*/ 70861 w 210627"/>
                  <a:gd name="connsiteY5" fmla="*/ 250847 h 276330"/>
                  <a:gd name="connsiteX6" fmla="*/ 66131 w 210627"/>
                  <a:gd name="connsiteY6" fmla="*/ 245164 h 276330"/>
                  <a:gd name="connsiteX7" fmla="*/ 66026 w 210627"/>
                  <a:gd name="connsiteY7" fmla="*/ 245039 h 276330"/>
                  <a:gd name="connsiteX8" fmla="*/ 58899 w 210627"/>
                  <a:gd name="connsiteY8" fmla="*/ 235651 h 276330"/>
                  <a:gd name="connsiteX9" fmla="*/ 14180 w 210627"/>
                  <a:gd name="connsiteY9" fmla="*/ 178353 h 276330"/>
                  <a:gd name="connsiteX10" fmla="*/ 21 w 210627"/>
                  <a:gd name="connsiteY10" fmla="*/ 136136 h 276330"/>
                  <a:gd name="connsiteX11" fmla="*/ 83 w 210627"/>
                  <a:gd name="connsiteY11" fmla="*/ 102782 h 276330"/>
                  <a:gd name="connsiteX12" fmla="*/ 21 w 210627"/>
                  <a:gd name="connsiteY12" fmla="*/ 86122 h 276330"/>
                  <a:gd name="connsiteX13" fmla="*/ 21 w 210627"/>
                  <a:gd name="connsiteY13" fmla="*/ 29776 h 276330"/>
                  <a:gd name="connsiteX14" fmla="*/ 22281 w 210627"/>
                  <a:gd name="connsiteY14" fmla="*/ 556 h 276330"/>
                  <a:gd name="connsiteX15" fmla="*/ 56293 w 210627"/>
                  <a:gd name="connsiteY15" fmla="*/ 19844 h 276330"/>
                  <a:gd name="connsiteX16" fmla="*/ 56335 w 210627"/>
                  <a:gd name="connsiteY16" fmla="*/ 19991 h 276330"/>
                  <a:gd name="connsiteX17" fmla="*/ 58522 w 210627"/>
                  <a:gd name="connsiteY17" fmla="*/ 38923 h 276330"/>
                  <a:gd name="connsiteX18" fmla="*/ 58742 w 210627"/>
                  <a:gd name="connsiteY18" fmla="*/ 45484 h 276330"/>
                  <a:gd name="connsiteX19" fmla="*/ 58763 w 210627"/>
                  <a:gd name="connsiteY19" fmla="*/ 45798 h 276330"/>
                  <a:gd name="connsiteX20" fmla="*/ 59925 w 210627"/>
                  <a:gd name="connsiteY20" fmla="*/ 66112 h 276330"/>
                  <a:gd name="connsiteX21" fmla="*/ 61547 w 210627"/>
                  <a:gd name="connsiteY21" fmla="*/ 100511 h 276330"/>
                  <a:gd name="connsiteX22" fmla="*/ 68245 w 210627"/>
                  <a:gd name="connsiteY22" fmla="*/ 123263 h 276330"/>
                  <a:gd name="connsiteX23" fmla="*/ 69302 w 210627"/>
                  <a:gd name="connsiteY23" fmla="*/ 124739 h 276330"/>
                  <a:gd name="connsiteX24" fmla="*/ 81033 w 210627"/>
                  <a:gd name="connsiteY24" fmla="*/ 136439 h 276330"/>
                  <a:gd name="connsiteX25" fmla="*/ 117955 w 210627"/>
                  <a:gd name="connsiteY25" fmla="*/ 172890 h 276330"/>
                  <a:gd name="connsiteX26" fmla="*/ 119410 w 210627"/>
                  <a:gd name="connsiteY26" fmla="*/ 172754 h 276330"/>
                  <a:gd name="connsiteX27" fmla="*/ 119515 w 210627"/>
                  <a:gd name="connsiteY27" fmla="*/ 172629 h 276330"/>
                  <a:gd name="connsiteX28" fmla="*/ 118479 w 210627"/>
                  <a:gd name="connsiteY28" fmla="*/ 171435 h 276330"/>
                  <a:gd name="connsiteX29" fmla="*/ 103482 w 210627"/>
                  <a:gd name="connsiteY29" fmla="*/ 156386 h 276330"/>
                  <a:gd name="connsiteX30" fmla="*/ 73959 w 210627"/>
                  <a:gd name="connsiteY30" fmla="*/ 127125 h 276330"/>
                  <a:gd name="connsiteX31" fmla="*/ 63546 w 210627"/>
                  <a:gd name="connsiteY31" fmla="*/ 99297 h 276330"/>
                  <a:gd name="connsiteX32" fmla="*/ 78637 w 210627"/>
                  <a:gd name="connsiteY32" fmla="*/ 74191 h 276330"/>
                  <a:gd name="connsiteX33" fmla="*/ 78898 w 210627"/>
                  <a:gd name="connsiteY33" fmla="*/ 74024 h 276330"/>
                  <a:gd name="connsiteX34" fmla="*/ 117442 w 210627"/>
                  <a:gd name="connsiteY34" fmla="*/ 78995 h 276330"/>
                  <a:gd name="connsiteX35" fmla="*/ 190889 w 210627"/>
                  <a:gd name="connsiteY35" fmla="*/ 152074 h 276330"/>
                  <a:gd name="connsiteX36" fmla="*/ 210616 w 210627"/>
                  <a:gd name="connsiteY36" fmla="*/ 202047 h 276330"/>
                  <a:gd name="connsiteX37" fmla="*/ 210553 w 210627"/>
                  <a:gd name="connsiteY37" fmla="*/ 239597 h 276330"/>
                  <a:gd name="connsiteX38" fmla="*/ 210616 w 210627"/>
                  <a:gd name="connsiteY38" fmla="*/ 258727 h 276330"/>
                  <a:gd name="connsiteX39" fmla="*/ 205572 w 210627"/>
                  <a:gd name="connsiteY39" fmla="*/ 272060 h 276330"/>
                  <a:gd name="connsiteX40" fmla="*/ 193850 w 210627"/>
                  <a:gd name="connsiteY40" fmla="*/ 276320 h 276330"/>
                  <a:gd name="connsiteX41" fmla="*/ 101001 w 210627"/>
                  <a:gd name="connsiteY41" fmla="*/ 252228 h 276330"/>
                  <a:gd name="connsiteX42" fmla="*/ 186546 w 210627"/>
                  <a:gd name="connsiteY42" fmla="*/ 252228 h 276330"/>
                  <a:gd name="connsiteX43" fmla="*/ 186493 w 210627"/>
                  <a:gd name="connsiteY43" fmla="*/ 239722 h 276330"/>
                  <a:gd name="connsiteX44" fmla="*/ 186556 w 210627"/>
                  <a:gd name="connsiteY44" fmla="*/ 201670 h 276330"/>
                  <a:gd name="connsiteX45" fmla="*/ 173516 w 210627"/>
                  <a:gd name="connsiteY45" fmla="*/ 168735 h 276330"/>
                  <a:gd name="connsiteX46" fmla="*/ 100541 w 210627"/>
                  <a:gd name="connsiteY46" fmla="*/ 96137 h 276330"/>
                  <a:gd name="connsiteX47" fmla="*/ 100248 w 210627"/>
                  <a:gd name="connsiteY47" fmla="*/ 95844 h 276330"/>
                  <a:gd name="connsiteX48" fmla="*/ 91813 w 210627"/>
                  <a:gd name="connsiteY48" fmla="*/ 94358 h 276330"/>
                  <a:gd name="connsiteX49" fmla="*/ 87532 w 210627"/>
                  <a:gd name="connsiteY49" fmla="*/ 101443 h 276330"/>
                  <a:gd name="connsiteX50" fmla="*/ 90651 w 210627"/>
                  <a:gd name="connsiteY50" fmla="*/ 109794 h 276330"/>
                  <a:gd name="connsiteX51" fmla="*/ 120572 w 210627"/>
                  <a:gd name="connsiteY51" fmla="*/ 139443 h 276330"/>
                  <a:gd name="connsiteX52" fmla="*/ 135464 w 210627"/>
                  <a:gd name="connsiteY52" fmla="*/ 154387 h 276330"/>
                  <a:gd name="connsiteX53" fmla="*/ 137180 w 210627"/>
                  <a:gd name="connsiteY53" fmla="*/ 189038 h 276330"/>
                  <a:gd name="connsiteX54" fmla="*/ 119734 w 210627"/>
                  <a:gd name="connsiteY54" fmla="*/ 196950 h 276330"/>
                  <a:gd name="connsiteX55" fmla="*/ 101933 w 210627"/>
                  <a:gd name="connsiteY55" fmla="*/ 190880 h 276330"/>
                  <a:gd name="connsiteX56" fmla="*/ 64048 w 210627"/>
                  <a:gd name="connsiteY56" fmla="*/ 153498 h 276330"/>
                  <a:gd name="connsiteX57" fmla="*/ 51605 w 210627"/>
                  <a:gd name="connsiteY57" fmla="*/ 141075 h 276330"/>
                  <a:gd name="connsiteX58" fmla="*/ 49459 w 210627"/>
                  <a:gd name="connsiteY58" fmla="*/ 138386 h 276330"/>
                  <a:gd name="connsiteX59" fmla="*/ 49428 w 210627"/>
                  <a:gd name="connsiteY59" fmla="*/ 138354 h 276330"/>
                  <a:gd name="connsiteX60" fmla="*/ 48800 w 210627"/>
                  <a:gd name="connsiteY60" fmla="*/ 137444 h 276330"/>
                  <a:gd name="connsiteX61" fmla="*/ 37508 w 210627"/>
                  <a:gd name="connsiteY61" fmla="*/ 101077 h 276330"/>
                  <a:gd name="connsiteX62" fmla="*/ 37508 w 210627"/>
                  <a:gd name="connsiteY62" fmla="*/ 100961 h 276330"/>
                  <a:gd name="connsiteX63" fmla="*/ 35927 w 210627"/>
                  <a:gd name="connsiteY63" fmla="*/ 67650 h 276330"/>
                  <a:gd name="connsiteX64" fmla="*/ 34745 w 210627"/>
                  <a:gd name="connsiteY64" fmla="*/ 47065 h 276330"/>
                  <a:gd name="connsiteX65" fmla="*/ 34473 w 210627"/>
                  <a:gd name="connsiteY65" fmla="*/ 39320 h 276330"/>
                  <a:gd name="connsiteX66" fmla="*/ 33311 w 210627"/>
                  <a:gd name="connsiteY66" fmla="*/ 26982 h 276330"/>
                  <a:gd name="connsiteX67" fmla="*/ 26896 w 210627"/>
                  <a:gd name="connsiteY67" fmla="*/ 24198 h 276330"/>
                  <a:gd name="connsiteX68" fmla="*/ 24091 w 210627"/>
                  <a:gd name="connsiteY68" fmla="*/ 29797 h 276330"/>
                  <a:gd name="connsiteX69" fmla="*/ 24091 w 210627"/>
                  <a:gd name="connsiteY69" fmla="*/ 86142 h 276330"/>
                  <a:gd name="connsiteX70" fmla="*/ 24154 w 210627"/>
                  <a:gd name="connsiteY70" fmla="*/ 102667 h 276330"/>
                  <a:gd name="connsiteX71" fmla="*/ 24091 w 210627"/>
                  <a:gd name="connsiteY71" fmla="*/ 136607 h 276330"/>
                  <a:gd name="connsiteX72" fmla="*/ 32641 w 210627"/>
                  <a:gd name="connsiteY72" fmla="*/ 162906 h 276330"/>
                  <a:gd name="connsiteX73" fmla="*/ 32715 w 210627"/>
                  <a:gd name="connsiteY73" fmla="*/ 162990 h 276330"/>
                  <a:gd name="connsiteX74" fmla="*/ 78093 w 210627"/>
                  <a:gd name="connsiteY74" fmla="*/ 221115 h 276330"/>
                  <a:gd name="connsiteX75" fmla="*/ 85146 w 210627"/>
                  <a:gd name="connsiteY75" fmla="*/ 230418 h 276330"/>
                  <a:gd name="connsiteX76" fmla="*/ 89134 w 210627"/>
                  <a:gd name="connsiteY76" fmla="*/ 235191 h 276330"/>
                  <a:gd name="connsiteX77" fmla="*/ 101001 w 210627"/>
                  <a:gd name="connsiteY77" fmla="*/ 252239 h 2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10627" h="276330">
                    <a:moveTo>
                      <a:pt x="193861" y="276330"/>
                    </a:moveTo>
                    <a:cubicBezTo>
                      <a:pt x="193484" y="276330"/>
                      <a:pt x="193107" y="276330"/>
                      <a:pt x="192720" y="276299"/>
                    </a:cubicBezTo>
                    <a:lnTo>
                      <a:pt x="96564" y="276299"/>
                    </a:lnTo>
                    <a:cubicBezTo>
                      <a:pt x="85251" y="276383"/>
                      <a:pt x="81462" y="269434"/>
                      <a:pt x="80196" y="265258"/>
                    </a:cubicBezTo>
                    <a:lnTo>
                      <a:pt x="80123" y="265017"/>
                    </a:lnTo>
                    <a:cubicBezTo>
                      <a:pt x="78731" y="260025"/>
                      <a:pt x="75079" y="255776"/>
                      <a:pt x="70861" y="250847"/>
                    </a:cubicBezTo>
                    <a:cubicBezTo>
                      <a:pt x="69302" y="249036"/>
                      <a:pt x="67700" y="247163"/>
                      <a:pt x="66131" y="245164"/>
                    </a:cubicBezTo>
                    <a:lnTo>
                      <a:pt x="66026" y="245039"/>
                    </a:lnTo>
                    <a:cubicBezTo>
                      <a:pt x="63650" y="241909"/>
                      <a:pt x="61275" y="238780"/>
                      <a:pt x="58899" y="235651"/>
                    </a:cubicBezTo>
                    <a:cubicBezTo>
                      <a:pt x="44478" y="216625"/>
                      <a:pt x="29554" y="196950"/>
                      <a:pt x="14180" y="178353"/>
                    </a:cubicBezTo>
                    <a:cubicBezTo>
                      <a:pt x="4165" y="166423"/>
                      <a:pt x="-346" y="153006"/>
                      <a:pt x="21" y="136136"/>
                    </a:cubicBezTo>
                    <a:cubicBezTo>
                      <a:pt x="199" y="125074"/>
                      <a:pt x="136" y="113740"/>
                      <a:pt x="83" y="102782"/>
                    </a:cubicBezTo>
                    <a:cubicBezTo>
                      <a:pt x="52" y="97204"/>
                      <a:pt x="21" y="91647"/>
                      <a:pt x="21" y="86122"/>
                    </a:cubicBezTo>
                    <a:lnTo>
                      <a:pt x="21" y="29776"/>
                    </a:lnTo>
                    <a:cubicBezTo>
                      <a:pt x="21" y="15313"/>
                      <a:pt x="9387" y="3026"/>
                      <a:pt x="22281" y="556"/>
                    </a:cubicBezTo>
                    <a:cubicBezTo>
                      <a:pt x="36775" y="-2332"/>
                      <a:pt x="52076" y="6312"/>
                      <a:pt x="56293" y="19844"/>
                    </a:cubicBezTo>
                    <a:lnTo>
                      <a:pt x="56335" y="19991"/>
                    </a:lnTo>
                    <a:cubicBezTo>
                      <a:pt x="58334" y="26709"/>
                      <a:pt x="58439" y="33198"/>
                      <a:pt x="58522" y="38923"/>
                    </a:cubicBezTo>
                    <a:cubicBezTo>
                      <a:pt x="58564" y="41225"/>
                      <a:pt x="58595" y="43402"/>
                      <a:pt x="58742" y="45484"/>
                    </a:cubicBezTo>
                    <a:lnTo>
                      <a:pt x="58763" y="45798"/>
                    </a:lnTo>
                    <a:cubicBezTo>
                      <a:pt x="59077" y="52559"/>
                      <a:pt x="59506" y="59445"/>
                      <a:pt x="59925" y="66112"/>
                    </a:cubicBezTo>
                    <a:cubicBezTo>
                      <a:pt x="60636" y="77310"/>
                      <a:pt x="61369" y="88884"/>
                      <a:pt x="61547" y="100511"/>
                    </a:cubicBezTo>
                    <a:cubicBezTo>
                      <a:pt x="61777" y="109417"/>
                      <a:pt x="63975" y="116869"/>
                      <a:pt x="68245" y="123263"/>
                    </a:cubicBezTo>
                    <a:cubicBezTo>
                      <a:pt x="68684" y="123818"/>
                      <a:pt x="69040" y="124331"/>
                      <a:pt x="69302" y="124739"/>
                    </a:cubicBezTo>
                    <a:cubicBezTo>
                      <a:pt x="73205" y="128632"/>
                      <a:pt x="77119" y="132536"/>
                      <a:pt x="81033" y="136439"/>
                    </a:cubicBezTo>
                    <a:cubicBezTo>
                      <a:pt x="93089" y="148485"/>
                      <a:pt x="105554" y="160939"/>
                      <a:pt x="117955" y="172890"/>
                    </a:cubicBezTo>
                    <a:cubicBezTo>
                      <a:pt x="118405" y="172911"/>
                      <a:pt x="118991" y="172859"/>
                      <a:pt x="119410" y="172754"/>
                    </a:cubicBezTo>
                    <a:cubicBezTo>
                      <a:pt x="119441" y="172712"/>
                      <a:pt x="119483" y="172670"/>
                      <a:pt x="119515" y="172629"/>
                    </a:cubicBezTo>
                    <a:cubicBezTo>
                      <a:pt x="119305" y="172335"/>
                      <a:pt x="118981" y="171938"/>
                      <a:pt x="118479" y="171435"/>
                    </a:cubicBezTo>
                    <a:cubicBezTo>
                      <a:pt x="113455" y="166433"/>
                      <a:pt x="108463" y="161410"/>
                      <a:pt x="103482" y="156386"/>
                    </a:cubicBezTo>
                    <a:cubicBezTo>
                      <a:pt x="93822" y="146653"/>
                      <a:pt x="83828" y="136586"/>
                      <a:pt x="73959" y="127125"/>
                    </a:cubicBezTo>
                    <a:cubicBezTo>
                      <a:pt x="66518" y="119935"/>
                      <a:pt x="62635" y="109543"/>
                      <a:pt x="63546" y="99297"/>
                    </a:cubicBezTo>
                    <a:cubicBezTo>
                      <a:pt x="64446" y="89167"/>
                      <a:pt x="69940" y="80020"/>
                      <a:pt x="78637" y="74191"/>
                    </a:cubicBezTo>
                    <a:lnTo>
                      <a:pt x="78898" y="74024"/>
                    </a:lnTo>
                    <a:cubicBezTo>
                      <a:pt x="90023" y="66980"/>
                      <a:pt x="107971" y="69314"/>
                      <a:pt x="117442" y="78995"/>
                    </a:cubicBezTo>
                    <a:cubicBezTo>
                      <a:pt x="141764" y="102657"/>
                      <a:pt x="166912" y="127114"/>
                      <a:pt x="190889" y="152074"/>
                    </a:cubicBezTo>
                    <a:cubicBezTo>
                      <a:pt x="204316" y="166119"/>
                      <a:pt x="210940" y="182926"/>
                      <a:pt x="210616" y="202047"/>
                    </a:cubicBezTo>
                    <a:cubicBezTo>
                      <a:pt x="210428" y="214417"/>
                      <a:pt x="210490" y="227216"/>
                      <a:pt x="210553" y="239597"/>
                    </a:cubicBezTo>
                    <a:cubicBezTo>
                      <a:pt x="210585" y="245970"/>
                      <a:pt x="210616" y="252354"/>
                      <a:pt x="210616" y="258727"/>
                    </a:cubicBezTo>
                    <a:cubicBezTo>
                      <a:pt x="210616" y="260852"/>
                      <a:pt x="210616" y="267320"/>
                      <a:pt x="205572" y="272060"/>
                    </a:cubicBezTo>
                    <a:cubicBezTo>
                      <a:pt x="202558" y="274886"/>
                      <a:pt x="198623" y="276320"/>
                      <a:pt x="193850" y="276320"/>
                    </a:cubicBezTo>
                    <a:close/>
                    <a:moveTo>
                      <a:pt x="101001" y="252228"/>
                    </a:moveTo>
                    <a:lnTo>
                      <a:pt x="186546" y="252228"/>
                    </a:lnTo>
                    <a:cubicBezTo>
                      <a:pt x="186535" y="248053"/>
                      <a:pt x="186514" y="243887"/>
                      <a:pt x="186493" y="239722"/>
                    </a:cubicBezTo>
                    <a:cubicBezTo>
                      <a:pt x="186430" y="227227"/>
                      <a:pt x="186368" y="214302"/>
                      <a:pt x="186556" y="201670"/>
                    </a:cubicBezTo>
                    <a:cubicBezTo>
                      <a:pt x="186776" y="188913"/>
                      <a:pt x="182506" y="178144"/>
                      <a:pt x="173516" y="168735"/>
                    </a:cubicBezTo>
                    <a:cubicBezTo>
                      <a:pt x="149802" y="144048"/>
                      <a:pt x="124758" y="119684"/>
                      <a:pt x="100541" y="96137"/>
                    </a:cubicBezTo>
                    <a:lnTo>
                      <a:pt x="100248" y="95844"/>
                    </a:lnTo>
                    <a:cubicBezTo>
                      <a:pt x="98479" y="94002"/>
                      <a:pt x="93519" y="93521"/>
                      <a:pt x="91813" y="94358"/>
                    </a:cubicBezTo>
                    <a:cubicBezTo>
                      <a:pt x="88600" y="96618"/>
                      <a:pt x="87710" y="99444"/>
                      <a:pt x="87532" y="101443"/>
                    </a:cubicBezTo>
                    <a:cubicBezTo>
                      <a:pt x="87260" y="104520"/>
                      <a:pt x="88422" y="107638"/>
                      <a:pt x="90651" y="109794"/>
                    </a:cubicBezTo>
                    <a:cubicBezTo>
                      <a:pt x="100708" y="119433"/>
                      <a:pt x="110807" y="129605"/>
                      <a:pt x="120572" y="139443"/>
                    </a:cubicBezTo>
                    <a:cubicBezTo>
                      <a:pt x="125522" y="144424"/>
                      <a:pt x="130482" y="149427"/>
                      <a:pt x="135464" y="154387"/>
                    </a:cubicBezTo>
                    <a:cubicBezTo>
                      <a:pt x="145992" y="164863"/>
                      <a:pt x="146651" y="178437"/>
                      <a:pt x="137180" y="189038"/>
                    </a:cubicBezTo>
                    <a:cubicBezTo>
                      <a:pt x="133224" y="193706"/>
                      <a:pt x="126882" y="196573"/>
                      <a:pt x="119734" y="196950"/>
                    </a:cubicBezTo>
                    <a:cubicBezTo>
                      <a:pt x="112712" y="197306"/>
                      <a:pt x="106234" y="195098"/>
                      <a:pt x="101933" y="190880"/>
                    </a:cubicBezTo>
                    <a:cubicBezTo>
                      <a:pt x="89154" y="178583"/>
                      <a:pt x="76387" y="165826"/>
                      <a:pt x="64048" y="153498"/>
                    </a:cubicBezTo>
                    <a:cubicBezTo>
                      <a:pt x="59893" y="149353"/>
                      <a:pt x="55749" y="145209"/>
                      <a:pt x="51605" y="141075"/>
                    </a:cubicBezTo>
                    <a:cubicBezTo>
                      <a:pt x="50610" y="140081"/>
                      <a:pt x="49909" y="139087"/>
                      <a:pt x="49459" y="138386"/>
                    </a:cubicBezTo>
                    <a:lnTo>
                      <a:pt x="49428" y="138354"/>
                    </a:lnTo>
                    <a:lnTo>
                      <a:pt x="48800" y="137444"/>
                    </a:lnTo>
                    <a:cubicBezTo>
                      <a:pt x="41558" y="126958"/>
                      <a:pt x="37864" y="115058"/>
                      <a:pt x="37508" y="101077"/>
                    </a:cubicBezTo>
                    <a:lnTo>
                      <a:pt x="37508" y="100961"/>
                    </a:lnTo>
                    <a:cubicBezTo>
                      <a:pt x="37340" y="89889"/>
                      <a:pt x="36618" y="78586"/>
                      <a:pt x="35927" y="67650"/>
                    </a:cubicBezTo>
                    <a:cubicBezTo>
                      <a:pt x="35498" y="60931"/>
                      <a:pt x="35059" y="53993"/>
                      <a:pt x="34745" y="47065"/>
                    </a:cubicBezTo>
                    <a:cubicBezTo>
                      <a:pt x="34556" y="44375"/>
                      <a:pt x="34515" y="41811"/>
                      <a:pt x="34473" y="39320"/>
                    </a:cubicBezTo>
                    <a:cubicBezTo>
                      <a:pt x="34399" y="34590"/>
                      <a:pt x="34337" y="30498"/>
                      <a:pt x="33311" y="26982"/>
                    </a:cubicBezTo>
                    <a:cubicBezTo>
                      <a:pt x="32746" y="25307"/>
                      <a:pt x="29564" y="23674"/>
                      <a:pt x="26896" y="24198"/>
                    </a:cubicBezTo>
                    <a:cubicBezTo>
                      <a:pt x="25891" y="24397"/>
                      <a:pt x="24091" y="26521"/>
                      <a:pt x="24091" y="29797"/>
                    </a:cubicBezTo>
                    <a:lnTo>
                      <a:pt x="24091" y="86142"/>
                    </a:lnTo>
                    <a:cubicBezTo>
                      <a:pt x="24091" y="91626"/>
                      <a:pt x="24122" y="97131"/>
                      <a:pt x="24154" y="102667"/>
                    </a:cubicBezTo>
                    <a:cubicBezTo>
                      <a:pt x="24217" y="113761"/>
                      <a:pt x="24279" y="125220"/>
                      <a:pt x="24091" y="136607"/>
                    </a:cubicBezTo>
                    <a:cubicBezTo>
                      <a:pt x="23850" y="147658"/>
                      <a:pt x="26414" y="155507"/>
                      <a:pt x="32641" y="162906"/>
                    </a:cubicBezTo>
                    <a:lnTo>
                      <a:pt x="32715" y="162990"/>
                    </a:lnTo>
                    <a:cubicBezTo>
                      <a:pt x="48423" y="181995"/>
                      <a:pt x="63514" y="201879"/>
                      <a:pt x="78093" y="221115"/>
                    </a:cubicBezTo>
                    <a:cubicBezTo>
                      <a:pt x="80447" y="224213"/>
                      <a:pt x="82792" y="227310"/>
                      <a:pt x="85146" y="230418"/>
                    </a:cubicBezTo>
                    <a:cubicBezTo>
                      <a:pt x="86360" y="231967"/>
                      <a:pt x="87700" y="233537"/>
                      <a:pt x="89134" y="235191"/>
                    </a:cubicBezTo>
                    <a:cubicBezTo>
                      <a:pt x="93267" y="240015"/>
                      <a:pt x="97841" y="245342"/>
                      <a:pt x="101001" y="252239"/>
                    </a:cubicBezTo>
                    <a:close/>
                  </a:path>
                </a:pathLst>
              </a:custGeom>
              <a:solidFill>
                <a:srgbClr val="0A6AB2"/>
              </a:solidFill>
              <a:ln w="1044" cap="flat">
                <a:noFill/>
                <a:prstDash val="solid"/>
                <a:miter/>
              </a:ln>
            </p:spPr>
            <p:txBody>
              <a:bodyPr rtlCol="0" anchor="ctr"/>
              <a:lstStyle/>
              <a:p>
                <a:endParaRPr lang="en-IN"/>
              </a:p>
            </p:txBody>
          </p:sp>
          <p:sp>
            <p:nvSpPr>
              <p:cNvPr id="3078" name="Freeform: Shape 3077">
                <a:extLst>
                  <a:ext uri="{FF2B5EF4-FFF2-40B4-BE49-F238E27FC236}">
                    <a16:creationId xmlns:a16="http://schemas.microsoft.com/office/drawing/2014/main" id="{077D2AD2-9B35-EADF-4465-25808D736252}"/>
                  </a:ext>
                </a:extLst>
              </p:cNvPr>
              <p:cNvSpPr/>
              <p:nvPr/>
            </p:nvSpPr>
            <p:spPr>
              <a:xfrm>
                <a:off x="4746371" y="2177433"/>
                <a:ext cx="209337" cy="276068"/>
              </a:xfrm>
              <a:custGeom>
                <a:avLst/>
                <a:gdLst>
                  <a:gd name="connsiteX0" fmla="*/ 17151 w 209337"/>
                  <a:gd name="connsiteY0" fmla="*/ 276069 h 276068"/>
                  <a:gd name="connsiteX1" fmla="*/ 4801 w 209337"/>
                  <a:gd name="connsiteY1" fmla="*/ 271360 h 276068"/>
                  <a:gd name="connsiteX2" fmla="*/ 186 w 209337"/>
                  <a:gd name="connsiteY2" fmla="*/ 257577 h 276068"/>
                  <a:gd name="connsiteX3" fmla="*/ 92 w 209337"/>
                  <a:gd name="connsiteY3" fmla="*/ 240958 h 276068"/>
                  <a:gd name="connsiteX4" fmla="*/ 469 w 209337"/>
                  <a:gd name="connsiteY4" fmla="*/ 197746 h 276068"/>
                  <a:gd name="connsiteX5" fmla="*/ 21201 w 209337"/>
                  <a:gd name="connsiteY5" fmla="*/ 150076 h 276068"/>
                  <a:gd name="connsiteX6" fmla="*/ 21305 w 209337"/>
                  <a:gd name="connsiteY6" fmla="*/ 149971 h 276068"/>
                  <a:gd name="connsiteX7" fmla="*/ 44151 w 209337"/>
                  <a:gd name="connsiteY7" fmla="*/ 127104 h 276068"/>
                  <a:gd name="connsiteX8" fmla="*/ 89990 w 209337"/>
                  <a:gd name="connsiteY8" fmla="*/ 81036 h 276068"/>
                  <a:gd name="connsiteX9" fmla="*/ 122548 w 209337"/>
                  <a:gd name="connsiteY9" fmla="*/ 70916 h 276068"/>
                  <a:gd name="connsiteX10" fmla="*/ 122799 w 209337"/>
                  <a:gd name="connsiteY10" fmla="*/ 70989 h 276068"/>
                  <a:gd name="connsiteX11" fmla="*/ 145572 w 209337"/>
                  <a:gd name="connsiteY11" fmla="*/ 94233 h 276068"/>
                  <a:gd name="connsiteX12" fmla="*/ 137273 w 209337"/>
                  <a:gd name="connsiteY12" fmla="*/ 125137 h 276068"/>
                  <a:gd name="connsiteX13" fmla="*/ 106902 w 209337"/>
                  <a:gd name="connsiteY13" fmla="*/ 155748 h 276068"/>
                  <a:gd name="connsiteX14" fmla="*/ 91758 w 209337"/>
                  <a:gd name="connsiteY14" fmla="*/ 170829 h 276068"/>
                  <a:gd name="connsiteX15" fmla="*/ 90712 w 209337"/>
                  <a:gd name="connsiteY15" fmla="*/ 172032 h 276068"/>
                  <a:gd name="connsiteX16" fmla="*/ 91151 w 209337"/>
                  <a:gd name="connsiteY16" fmla="*/ 173068 h 276068"/>
                  <a:gd name="connsiteX17" fmla="*/ 92324 w 209337"/>
                  <a:gd name="connsiteY17" fmla="*/ 172618 h 276068"/>
                  <a:gd name="connsiteX18" fmla="*/ 108461 w 209337"/>
                  <a:gd name="connsiteY18" fmla="*/ 156606 h 276068"/>
                  <a:gd name="connsiteX19" fmla="*/ 140161 w 209337"/>
                  <a:gd name="connsiteY19" fmla="*/ 124614 h 276068"/>
                  <a:gd name="connsiteX20" fmla="*/ 148816 w 209337"/>
                  <a:gd name="connsiteY20" fmla="*/ 101548 h 276068"/>
                  <a:gd name="connsiteX21" fmla="*/ 148816 w 209337"/>
                  <a:gd name="connsiteY21" fmla="*/ 101422 h 276068"/>
                  <a:gd name="connsiteX22" fmla="*/ 151307 w 209337"/>
                  <a:gd name="connsiteY22" fmla="*/ 43360 h 276068"/>
                  <a:gd name="connsiteX23" fmla="*/ 151652 w 209337"/>
                  <a:gd name="connsiteY23" fmla="*/ 37761 h 276068"/>
                  <a:gd name="connsiteX24" fmla="*/ 152112 w 209337"/>
                  <a:gd name="connsiteY24" fmla="*/ 27516 h 276068"/>
                  <a:gd name="connsiteX25" fmla="*/ 152112 w 209337"/>
                  <a:gd name="connsiteY25" fmla="*/ 27160 h 276068"/>
                  <a:gd name="connsiteX26" fmla="*/ 181824 w 209337"/>
                  <a:gd name="connsiteY26" fmla="*/ 13 h 276068"/>
                  <a:gd name="connsiteX27" fmla="*/ 209212 w 209337"/>
                  <a:gd name="connsiteY27" fmla="*/ 28070 h 276068"/>
                  <a:gd name="connsiteX28" fmla="*/ 209212 w 209337"/>
                  <a:gd name="connsiteY28" fmla="*/ 86635 h 276068"/>
                  <a:gd name="connsiteX29" fmla="*/ 209274 w 209337"/>
                  <a:gd name="connsiteY29" fmla="*/ 106467 h 276068"/>
                  <a:gd name="connsiteX30" fmla="*/ 209212 w 209337"/>
                  <a:gd name="connsiteY30" fmla="*/ 146392 h 276068"/>
                  <a:gd name="connsiteX31" fmla="*/ 198056 w 209337"/>
                  <a:gd name="connsiteY31" fmla="*/ 174429 h 276068"/>
                  <a:gd name="connsiteX32" fmla="*/ 197940 w 209337"/>
                  <a:gd name="connsiteY32" fmla="*/ 174586 h 276068"/>
                  <a:gd name="connsiteX33" fmla="*/ 176141 w 209337"/>
                  <a:gd name="connsiteY33" fmla="*/ 202832 h 276068"/>
                  <a:gd name="connsiteX34" fmla="*/ 154446 w 209337"/>
                  <a:gd name="connsiteY34" fmla="*/ 230942 h 276068"/>
                  <a:gd name="connsiteX35" fmla="*/ 154310 w 209337"/>
                  <a:gd name="connsiteY35" fmla="*/ 231120 h 276068"/>
                  <a:gd name="connsiteX36" fmla="*/ 143353 w 209337"/>
                  <a:gd name="connsiteY36" fmla="*/ 245144 h 276068"/>
                  <a:gd name="connsiteX37" fmla="*/ 132364 w 209337"/>
                  <a:gd name="connsiteY37" fmla="*/ 259199 h 276068"/>
                  <a:gd name="connsiteX38" fmla="*/ 131904 w 209337"/>
                  <a:gd name="connsiteY38" fmla="*/ 259806 h 276068"/>
                  <a:gd name="connsiteX39" fmla="*/ 131244 w 209337"/>
                  <a:gd name="connsiteY39" fmla="*/ 260674 h 276068"/>
                  <a:gd name="connsiteX40" fmla="*/ 123228 w 209337"/>
                  <a:gd name="connsiteY40" fmla="*/ 273913 h 276068"/>
                  <a:gd name="connsiteX41" fmla="*/ 112940 w 209337"/>
                  <a:gd name="connsiteY41" fmla="*/ 276017 h 276068"/>
                  <a:gd name="connsiteX42" fmla="*/ 18584 w 209337"/>
                  <a:gd name="connsiteY42" fmla="*/ 276017 h 276068"/>
                  <a:gd name="connsiteX43" fmla="*/ 17140 w 209337"/>
                  <a:gd name="connsiteY43" fmla="*/ 276059 h 276068"/>
                  <a:gd name="connsiteX44" fmla="*/ 24236 w 209337"/>
                  <a:gd name="connsiteY44" fmla="*/ 251957 h 276068"/>
                  <a:gd name="connsiteX45" fmla="*/ 108660 w 209337"/>
                  <a:gd name="connsiteY45" fmla="*/ 251957 h 276068"/>
                  <a:gd name="connsiteX46" fmla="*/ 112752 w 209337"/>
                  <a:gd name="connsiteY46" fmla="*/ 245248 h 276068"/>
                  <a:gd name="connsiteX47" fmla="*/ 113422 w 209337"/>
                  <a:gd name="connsiteY47" fmla="*/ 244369 h 276068"/>
                  <a:gd name="connsiteX48" fmla="*/ 124348 w 209337"/>
                  <a:gd name="connsiteY48" fmla="*/ 230388 h 276068"/>
                  <a:gd name="connsiteX49" fmla="*/ 135368 w 209337"/>
                  <a:gd name="connsiteY49" fmla="*/ 216280 h 276068"/>
                  <a:gd name="connsiteX50" fmla="*/ 157125 w 209337"/>
                  <a:gd name="connsiteY50" fmla="*/ 188076 h 276068"/>
                  <a:gd name="connsiteX51" fmla="*/ 178726 w 209337"/>
                  <a:gd name="connsiteY51" fmla="*/ 160081 h 276068"/>
                  <a:gd name="connsiteX52" fmla="*/ 185131 w 209337"/>
                  <a:gd name="connsiteY52" fmla="*/ 146298 h 276068"/>
                  <a:gd name="connsiteX53" fmla="*/ 185131 w 209337"/>
                  <a:gd name="connsiteY53" fmla="*/ 146131 h 276068"/>
                  <a:gd name="connsiteX54" fmla="*/ 185194 w 209337"/>
                  <a:gd name="connsiteY54" fmla="*/ 106571 h 276068"/>
                  <a:gd name="connsiteX55" fmla="*/ 185131 w 209337"/>
                  <a:gd name="connsiteY55" fmla="*/ 86624 h 276068"/>
                  <a:gd name="connsiteX56" fmla="*/ 185131 w 209337"/>
                  <a:gd name="connsiteY56" fmla="*/ 28060 h 276068"/>
                  <a:gd name="connsiteX57" fmla="*/ 181112 w 209337"/>
                  <a:gd name="connsiteY57" fmla="*/ 24062 h 276068"/>
                  <a:gd name="connsiteX58" fmla="*/ 176172 w 209337"/>
                  <a:gd name="connsiteY58" fmla="*/ 27704 h 276068"/>
                  <a:gd name="connsiteX59" fmla="*/ 175660 w 209337"/>
                  <a:gd name="connsiteY59" fmla="*/ 39342 h 276068"/>
                  <a:gd name="connsiteX60" fmla="*/ 175335 w 209337"/>
                  <a:gd name="connsiteY60" fmla="*/ 44679 h 276068"/>
                  <a:gd name="connsiteX61" fmla="*/ 175314 w 209337"/>
                  <a:gd name="connsiteY61" fmla="*/ 44951 h 276068"/>
                  <a:gd name="connsiteX62" fmla="*/ 172865 w 209337"/>
                  <a:gd name="connsiteY62" fmla="*/ 102092 h 276068"/>
                  <a:gd name="connsiteX63" fmla="*/ 157942 w 209337"/>
                  <a:gd name="connsiteY63" fmla="*/ 140814 h 276068"/>
                  <a:gd name="connsiteX64" fmla="*/ 157732 w 209337"/>
                  <a:gd name="connsiteY64" fmla="*/ 141034 h 276068"/>
                  <a:gd name="connsiteX65" fmla="*/ 125342 w 209337"/>
                  <a:gd name="connsiteY65" fmla="*/ 173728 h 276068"/>
                  <a:gd name="connsiteX66" fmla="*/ 109351 w 209337"/>
                  <a:gd name="connsiteY66" fmla="*/ 189593 h 276068"/>
                  <a:gd name="connsiteX67" fmla="*/ 87761 w 209337"/>
                  <a:gd name="connsiteY67" fmla="*/ 196909 h 276068"/>
                  <a:gd name="connsiteX68" fmla="*/ 87101 w 209337"/>
                  <a:gd name="connsiteY68" fmla="*/ 196804 h 276068"/>
                  <a:gd name="connsiteX69" fmla="*/ 67123 w 209337"/>
                  <a:gd name="connsiteY69" fmla="*/ 177098 h 276068"/>
                  <a:gd name="connsiteX70" fmla="*/ 67081 w 209337"/>
                  <a:gd name="connsiteY70" fmla="*/ 176941 h 276068"/>
                  <a:gd name="connsiteX71" fmla="*/ 74679 w 209337"/>
                  <a:gd name="connsiteY71" fmla="*/ 153823 h 276068"/>
                  <a:gd name="connsiteX72" fmla="*/ 89927 w 209337"/>
                  <a:gd name="connsiteY72" fmla="*/ 138637 h 276068"/>
                  <a:gd name="connsiteX73" fmla="*/ 119931 w 209337"/>
                  <a:gd name="connsiteY73" fmla="*/ 108392 h 276068"/>
                  <a:gd name="connsiteX74" fmla="*/ 122234 w 209337"/>
                  <a:gd name="connsiteY74" fmla="*/ 100198 h 276068"/>
                  <a:gd name="connsiteX75" fmla="*/ 115850 w 209337"/>
                  <a:gd name="connsiteY75" fmla="*/ 94013 h 276068"/>
                  <a:gd name="connsiteX76" fmla="*/ 107341 w 209337"/>
                  <a:gd name="connsiteY76" fmla="*/ 97665 h 276068"/>
                  <a:gd name="connsiteX77" fmla="*/ 107195 w 209337"/>
                  <a:gd name="connsiteY77" fmla="*/ 97812 h 276068"/>
                  <a:gd name="connsiteX78" fmla="*/ 61147 w 209337"/>
                  <a:gd name="connsiteY78" fmla="*/ 144090 h 276068"/>
                  <a:gd name="connsiteX79" fmla="*/ 38395 w 209337"/>
                  <a:gd name="connsiteY79" fmla="*/ 166873 h 276068"/>
                  <a:gd name="connsiteX80" fmla="*/ 24497 w 209337"/>
                  <a:gd name="connsiteY80" fmla="*/ 198656 h 276068"/>
                  <a:gd name="connsiteX81" fmla="*/ 24141 w 209337"/>
                  <a:gd name="connsiteY81" fmla="*/ 240748 h 276068"/>
                  <a:gd name="connsiteX82" fmla="*/ 24215 w 209337"/>
                  <a:gd name="connsiteY82" fmla="*/ 251936 h 27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09337" h="276068">
                    <a:moveTo>
                      <a:pt x="17151" y="276069"/>
                    </a:moveTo>
                    <a:cubicBezTo>
                      <a:pt x="14116" y="276069"/>
                      <a:pt x="8935" y="275504"/>
                      <a:pt x="4801" y="271360"/>
                    </a:cubicBezTo>
                    <a:cubicBezTo>
                      <a:pt x="-65" y="266472"/>
                      <a:pt x="50" y="260109"/>
                      <a:pt x="186" y="257577"/>
                    </a:cubicBezTo>
                    <a:cubicBezTo>
                      <a:pt x="186" y="252040"/>
                      <a:pt x="144" y="246494"/>
                      <a:pt x="92" y="240958"/>
                    </a:cubicBezTo>
                    <a:cubicBezTo>
                      <a:pt x="-23" y="226840"/>
                      <a:pt x="-138" y="212251"/>
                      <a:pt x="469" y="197746"/>
                    </a:cubicBezTo>
                    <a:cubicBezTo>
                      <a:pt x="1118" y="179881"/>
                      <a:pt x="8286" y="163378"/>
                      <a:pt x="21201" y="150076"/>
                    </a:cubicBezTo>
                    <a:lnTo>
                      <a:pt x="21305" y="149971"/>
                    </a:lnTo>
                    <a:cubicBezTo>
                      <a:pt x="28893" y="142353"/>
                      <a:pt x="36522" y="134734"/>
                      <a:pt x="44151" y="127104"/>
                    </a:cubicBezTo>
                    <a:cubicBezTo>
                      <a:pt x="59211" y="112045"/>
                      <a:pt x="74784" y="96472"/>
                      <a:pt x="89990" y="81036"/>
                    </a:cubicBezTo>
                    <a:cubicBezTo>
                      <a:pt x="93663" y="77174"/>
                      <a:pt x="104599" y="65850"/>
                      <a:pt x="122548" y="70916"/>
                    </a:cubicBezTo>
                    <a:lnTo>
                      <a:pt x="122799" y="70989"/>
                    </a:lnTo>
                    <a:cubicBezTo>
                      <a:pt x="134217" y="74484"/>
                      <a:pt x="142725" y="83171"/>
                      <a:pt x="145572" y="94233"/>
                    </a:cubicBezTo>
                    <a:cubicBezTo>
                      <a:pt x="148418" y="105295"/>
                      <a:pt x="145310" y="116848"/>
                      <a:pt x="137273" y="125137"/>
                    </a:cubicBezTo>
                    <a:cubicBezTo>
                      <a:pt x="127309" y="135508"/>
                      <a:pt x="116928" y="145796"/>
                      <a:pt x="106902" y="155748"/>
                    </a:cubicBezTo>
                    <a:cubicBezTo>
                      <a:pt x="101847" y="160761"/>
                      <a:pt x="96782" y="165785"/>
                      <a:pt x="91758" y="170829"/>
                    </a:cubicBezTo>
                    <a:cubicBezTo>
                      <a:pt x="91225" y="171363"/>
                      <a:pt x="90900" y="171771"/>
                      <a:pt x="90712" y="172032"/>
                    </a:cubicBezTo>
                    <a:cubicBezTo>
                      <a:pt x="90890" y="172598"/>
                      <a:pt x="91057" y="172922"/>
                      <a:pt x="91151" y="173068"/>
                    </a:cubicBezTo>
                    <a:cubicBezTo>
                      <a:pt x="91832" y="173068"/>
                      <a:pt x="92156" y="172786"/>
                      <a:pt x="92324" y="172618"/>
                    </a:cubicBezTo>
                    <a:cubicBezTo>
                      <a:pt x="97671" y="167250"/>
                      <a:pt x="103155" y="161839"/>
                      <a:pt x="108461" y="156606"/>
                    </a:cubicBezTo>
                    <a:cubicBezTo>
                      <a:pt x="118989" y="146225"/>
                      <a:pt x="129863" y="135487"/>
                      <a:pt x="140161" y="124614"/>
                    </a:cubicBezTo>
                    <a:cubicBezTo>
                      <a:pt x="145613" y="118502"/>
                      <a:pt x="148607" y="110527"/>
                      <a:pt x="148816" y="101548"/>
                    </a:cubicBezTo>
                    <a:lnTo>
                      <a:pt x="148816" y="101422"/>
                    </a:lnTo>
                    <a:cubicBezTo>
                      <a:pt x="149360" y="82344"/>
                      <a:pt x="149925" y="62627"/>
                      <a:pt x="151307" y="43360"/>
                    </a:cubicBezTo>
                    <a:cubicBezTo>
                      <a:pt x="151401" y="41497"/>
                      <a:pt x="151526" y="39635"/>
                      <a:pt x="151652" y="37761"/>
                    </a:cubicBezTo>
                    <a:cubicBezTo>
                      <a:pt x="151893" y="34182"/>
                      <a:pt x="152112" y="30802"/>
                      <a:pt x="152112" y="27516"/>
                    </a:cubicBezTo>
                    <a:lnTo>
                      <a:pt x="152112" y="27160"/>
                    </a:lnTo>
                    <a:cubicBezTo>
                      <a:pt x="152583" y="11221"/>
                      <a:pt x="165383" y="-437"/>
                      <a:pt x="181824" y="13"/>
                    </a:cubicBezTo>
                    <a:cubicBezTo>
                      <a:pt x="197449" y="484"/>
                      <a:pt x="209212" y="12550"/>
                      <a:pt x="209212" y="28070"/>
                    </a:cubicBezTo>
                    <a:lnTo>
                      <a:pt x="209212" y="86635"/>
                    </a:lnTo>
                    <a:cubicBezTo>
                      <a:pt x="209212" y="93249"/>
                      <a:pt x="209243" y="99863"/>
                      <a:pt x="209274" y="106467"/>
                    </a:cubicBezTo>
                    <a:cubicBezTo>
                      <a:pt x="209337" y="119538"/>
                      <a:pt x="209400" y="133049"/>
                      <a:pt x="209212" y="146392"/>
                    </a:cubicBezTo>
                    <a:cubicBezTo>
                      <a:pt x="209180" y="157758"/>
                      <a:pt x="203833" y="166590"/>
                      <a:pt x="198056" y="174429"/>
                    </a:cubicBezTo>
                    <a:lnTo>
                      <a:pt x="197940" y="174586"/>
                    </a:lnTo>
                    <a:cubicBezTo>
                      <a:pt x="190761" y="184015"/>
                      <a:pt x="183331" y="193581"/>
                      <a:pt x="176141" y="202832"/>
                    </a:cubicBezTo>
                    <a:cubicBezTo>
                      <a:pt x="168983" y="212052"/>
                      <a:pt x="161573" y="221586"/>
                      <a:pt x="154446" y="230942"/>
                    </a:cubicBezTo>
                    <a:lnTo>
                      <a:pt x="154310" y="231120"/>
                    </a:lnTo>
                    <a:cubicBezTo>
                      <a:pt x="150626" y="235777"/>
                      <a:pt x="146932" y="240539"/>
                      <a:pt x="143353" y="245144"/>
                    </a:cubicBezTo>
                    <a:cubicBezTo>
                      <a:pt x="139784" y="249748"/>
                      <a:pt x="136090" y="254500"/>
                      <a:pt x="132364" y="259199"/>
                    </a:cubicBezTo>
                    <a:lnTo>
                      <a:pt x="131904" y="259806"/>
                    </a:lnTo>
                    <a:cubicBezTo>
                      <a:pt x="131694" y="260078"/>
                      <a:pt x="131454" y="260392"/>
                      <a:pt x="131244" y="260674"/>
                    </a:cubicBezTo>
                    <a:cubicBezTo>
                      <a:pt x="130669" y="268639"/>
                      <a:pt x="126054" y="272364"/>
                      <a:pt x="123228" y="273913"/>
                    </a:cubicBezTo>
                    <a:cubicBezTo>
                      <a:pt x="119387" y="276017"/>
                      <a:pt x="115504" y="276017"/>
                      <a:pt x="112940" y="276017"/>
                    </a:cubicBezTo>
                    <a:lnTo>
                      <a:pt x="18584" y="276017"/>
                    </a:lnTo>
                    <a:cubicBezTo>
                      <a:pt x="18187" y="276038"/>
                      <a:pt x="17705" y="276059"/>
                      <a:pt x="17140" y="276059"/>
                    </a:cubicBezTo>
                    <a:close/>
                    <a:moveTo>
                      <a:pt x="24236" y="251957"/>
                    </a:moveTo>
                    <a:lnTo>
                      <a:pt x="108660" y="251957"/>
                    </a:lnTo>
                    <a:cubicBezTo>
                      <a:pt x="109843" y="249068"/>
                      <a:pt x="111538" y="246839"/>
                      <a:pt x="112752" y="245248"/>
                    </a:cubicBezTo>
                    <a:lnTo>
                      <a:pt x="113422" y="244369"/>
                    </a:lnTo>
                    <a:cubicBezTo>
                      <a:pt x="117095" y="239723"/>
                      <a:pt x="120779" y="234971"/>
                      <a:pt x="124348" y="230388"/>
                    </a:cubicBezTo>
                    <a:cubicBezTo>
                      <a:pt x="127937" y="225772"/>
                      <a:pt x="131642" y="221000"/>
                      <a:pt x="135368" y="216280"/>
                    </a:cubicBezTo>
                    <a:cubicBezTo>
                      <a:pt x="142537" y="206861"/>
                      <a:pt x="149957" y="197317"/>
                      <a:pt x="157125" y="188076"/>
                    </a:cubicBezTo>
                    <a:cubicBezTo>
                      <a:pt x="164252" y="178898"/>
                      <a:pt x="171630" y="169406"/>
                      <a:pt x="178726" y="160081"/>
                    </a:cubicBezTo>
                    <a:cubicBezTo>
                      <a:pt x="182682" y="154702"/>
                      <a:pt x="185131" y="150505"/>
                      <a:pt x="185131" y="146298"/>
                    </a:cubicBezTo>
                    <a:lnTo>
                      <a:pt x="185131" y="146131"/>
                    </a:lnTo>
                    <a:cubicBezTo>
                      <a:pt x="185309" y="132976"/>
                      <a:pt x="185256" y="119559"/>
                      <a:pt x="185194" y="106571"/>
                    </a:cubicBezTo>
                    <a:cubicBezTo>
                      <a:pt x="185162" y="99926"/>
                      <a:pt x="185131" y="93270"/>
                      <a:pt x="185131" y="86624"/>
                    </a:cubicBezTo>
                    <a:lnTo>
                      <a:pt x="185131" y="28060"/>
                    </a:lnTo>
                    <a:cubicBezTo>
                      <a:pt x="185131" y="25632"/>
                      <a:pt x="183624" y="24146"/>
                      <a:pt x="181112" y="24062"/>
                    </a:cubicBezTo>
                    <a:cubicBezTo>
                      <a:pt x="176486" y="23937"/>
                      <a:pt x="176214" y="26605"/>
                      <a:pt x="176172" y="27704"/>
                    </a:cubicBezTo>
                    <a:cubicBezTo>
                      <a:pt x="176172" y="31712"/>
                      <a:pt x="175911" y="35595"/>
                      <a:pt x="175660" y="39342"/>
                    </a:cubicBezTo>
                    <a:cubicBezTo>
                      <a:pt x="175544" y="41121"/>
                      <a:pt x="175419" y="42900"/>
                      <a:pt x="175335" y="44679"/>
                    </a:cubicBezTo>
                    <a:lnTo>
                      <a:pt x="175314" y="44951"/>
                    </a:lnTo>
                    <a:cubicBezTo>
                      <a:pt x="173964" y="63726"/>
                      <a:pt x="173399" y="83233"/>
                      <a:pt x="172865" y="102092"/>
                    </a:cubicBezTo>
                    <a:cubicBezTo>
                      <a:pt x="172510" y="116974"/>
                      <a:pt x="167350" y="130359"/>
                      <a:pt x="157942" y="140814"/>
                    </a:cubicBezTo>
                    <a:lnTo>
                      <a:pt x="157732" y="141034"/>
                    </a:lnTo>
                    <a:cubicBezTo>
                      <a:pt x="147120" y="152242"/>
                      <a:pt x="136048" y="163168"/>
                      <a:pt x="125342" y="173728"/>
                    </a:cubicBezTo>
                    <a:cubicBezTo>
                      <a:pt x="120067" y="178929"/>
                      <a:pt x="114625" y="184298"/>
                      <a:pt x="109351" y="189593"/>
                    </a:cubicBezTo>
                    <a:cubicBezTo>
                      <a:pt x="103710" y="195255"/>
                      <a:pt x="95840" y="197924"/>
                      <a:pt x="87761" y="196909"/>
                    </a:cubicBezTo>
                    <a:lnTo>
                      <a:pt x="87101" y="196804"/>
                    </a:lnTo>
                    <a:cubicBezTo>
                      <a:pt x="81209" y="195726"/>
                      <a:pt x="70765" y="191739"/>
                      <a:pt x="67123" y="177098"/>
                    </a:cubicBezTo>
                    <a:lnTo>
                      <a:pt x="67081" y="176941"/>
                    </a:lnTo>
                    <a:cubicBezTo>
                      <a:pt x="65741" y="171216"/>
                      <a:pt x="65972" y="162561"/>
                      <a:pt x="74679" y="153823"/>
                    </a:cubicBezTo>
                    <a:cubicBezTo>
                      <a:pt x="79744" y="148747"/>
                      <a:pt x="84830" y="143692"/>
                      <a:pt x="89927" y="138637"/>
                    </a:cubicBezTo>
                    <a:cubicBezTo>
                      <a:pt x="99859" y="128789"/>
                      <a:pt x="110125" y="118607"/>
                      <a:pt x="119931" y="108392"/>
                    </a:cubicBezTo>
                    <a:cubicBezTo>
                      <a:pt x="122129" y="106132"/>
                      <a:pt x="122977" y="103086"/>
                      <a:pt x="122234" y="100198"/>
                    </a:cubicBezTo>
                    <a:cubicBezTo>
                      <a:pt x="121794" y="98502"/>
                      <a:pt x="120381" y="95447"/>
                      <a:pt x="115850" y="94013"/>
                    </a:cubicBezTo>
                    <a:cubicBezTo>
                      <a:pt x="113307" y="93301"/>
                      <a:pt x="111590" y="93197"/>
                      <a:pt x="107341" y="97665"/>
                    </a:cubicBezTo>
                    <a:lnTo>
                      <a:pt x="107195" y="97812"/>
                    </a:lnTo>
                    <a:cubicBezTo>
                      <a:pt x="91905" y="113342"/>
                      <a:pt x="76270" y="128978"/>
                      <a:pt x="61147" y="144090"/>
                    </a:cubicBezTo>
                    <a:cubicBezTo>
                      <a:pt x="53549" y="151688"/>
                      <a:pt x="45951" y="159275"/>
                      <a:pt x="38395" y="166873"/>
                    </a:cubicBezTo>
                    <a:cubicBezTo>
                      <a:pt x="29615" y="175936"/>
                      <a:pt x="24937" y="186632"/>
                      <a:pt x="24497" y="198656"/>
                    </a:cubicBezTo>
                    <a:cubicBezTo>
                      <a:pt x="23922" y="212628"/>
                      <a:pt x="24026" y="226923"/>
                      <a:pt x="24141" y="240748"/>
                    </a:cubicBezTo>
                    <a:cubicBezTo>
                      <a:pt x="24173" y="244474"/>
                      <a:pt x="24204" y="248210"/>
                      <a:pt x="24215" y="251936"/>
                    </a:cubicBezTo>
                    <a:close/>
                  </a:path>
                </a:pathLst>
              </a:custGeom>
              <a:solidFill>
                <a:srgbClr val="0A6AB2"/>
              </a:solidFill>
              <a:ln w="1044" cap="flat">
                <a:noFill/>
                <a:prstDash val="solid"/>
                <a:miter/>
              </a:ln>
            </p:spPr>
            <p:txBody>
              <a:bodyPr rtlCol="0" anchor="ctr"/>
              <a:lstStyle/>
              <a:p>
                <a:endParaRPr lang="en-IN"/>
              </a:p>
            </p:txBody>
          </p:sp>
        </p:grpSp>
        <p:grpSp>
          <p:nvGrpSpPr>
            <p:cNvPr id="3072" name="Group 3071">
              <a:extLst>
                <a:ext uri="{FF2B5EF4-FFF2-40B4-BE49-F238E27FC236}">
                  <a16:creationId xmlns:a16="http://schemas.microsoft.com/office/drawing/2014/main" id="{903C72D1-EFA4-7B39-F10A-0D61BAB5B14B}"/>
                </a:ext>
              </a:extLst>
            </p:cNvPr>
            <p:cNvGrpSpPr/>
            <p:nvPr/>
          </p:nvGrpSpPr>
          <p:grpSpPr>
            <a:xfrm>
              <a:off x="4640123" y="1864508"/>
              <a:ext cx="239458" cy="383023"/>
              <a:chOff x="3387495" y="3837519"/>
              <a:chExt cx="205049" cy="327986"/>
            </a:xfrm>
          </p:grpSpPr>
          <p:sp>
            <p:nvSpPr>
              <p:cNvPr id="3073" name="Freeform: Shape 3072">
                <a:extLst>
                  <a:ext uri="{FF2B5EF4-FFF2-40B4-BE49-F238E27FC236}">
                    <a16:creationId xmlns:a16="http://schemas.microsoft.com/office/drawing/2014/main" id="{1DADA7CD-6C61-C215-CA8E-EC668B27EEAC}"/>
                  </a:ext>
                </a:extLst>
              </p:cNvPr>
              <p:cNvSpPr/>
              <p:nvPr/>
            </p:nvSpPr>
            <p:spPr>
              <a:xfrm>
                <a:off x="3410020" y="3837519"/>
                <a:ext cx="159426" cy="159437"/>
              </a:xfrm>
              <a:custGeom>
                <a:avLst/>
                <a:gdLst>
                  <a:gd name="connsiteX0" fmla="*/ 79713 w 159426"/>
                  <a:gd name="connsiteY0" fmla="*/ 159438 h 159437"/>
                  <a:gd name="connsiteX1" fmla="*/ 0 w 159426"/>
                  <a:gd name="connsiteY1" fmla="*/ 79724 h 159437"/>
                  <a:gd name="connsiteX2" fmla="*/ 79713 w 159426"/>
                  <a:gd name="connsiteY2" fmla="*/ 0 h 159437"/>
                  <a:gd name="connsiteX3" fmla="*/ 159427 w 159426"/>
                  <a:gd name="connsiteY3" fmla="*/ 79713 h 159437"/>
                  <a:gd name="connsiteX4" fmla="*/ 79713 w 159426"/>
                  <a:gd name="connsiteY4" fmla="*/ 159427 h 159437"/>
                  <a:gd name="connsiteX5" fmla="*/ 79713 w 159426"/>
                  <a:gd name="connsiteY5" fmla="*/ 50619 h 159437"/>
                  <a:gd name="connsiteX6" fmla="*/ 50619 w 159426"/>
                  <a:gd name="connsiteY6" fmla="*/ 79713 h 159437"/>
                  <a:gd name="connsiteX7" fmla="*/ 79713 w 159426"/>
                  <a:gd name="connsiteY7" fmla="*/ 108808 h 159437"/>
                  <a:gd name="connsiteX8" fmla="*/ 108808 w 159426"/>
                  <a:gd name="connsiteY8" fmla="*/ 79713 h 159437"/>
                  <a:gd name="connsiteX9" fmla="*/ 79713 w 159426"/>
                  <a:gd name="connsiteY9" fmla="*/ 50619 h 1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426" h="159437">
                    <a:moveTo>
                      <a:pt x="79713" y="159438"/>
                    </a:moveTo>
                    <a:cubicBezTo>
                      <a:pt x="35752" y="159438"/>
                      <a:pt x="0" y="123675"/>
                      <a:pt x="0" y="79724"/>
                    </a:cubicBezTo>
                    <a:cubicBezTo>
                      <a:pt x="0" y="35774"/>
                      <a:pt x="35763" y="0"/>
                      <a:pt x="79713" y="0"/>
                    </a:cubicBezTo>
                    <a:cubicBezTo>
                      <a:pt x="123664" y="0"/>
                      <a:pt x="159427" y="35763"/>
                      <a:pt x="159427" y="79713"/>
                    </a:cubicBezTo>
                    <a:cubicBezTo>
                      <a:pt x="159427" y="123664"/>
                      <a:pt x="123664" y="159427"/>
                      <a:pt x="79713" y="159427"/>
                    </a:cubicBezTo>
                    <a:close/>
                    <a:moveTo>
                      <a:pt x="79713" y="50619"/>
                    </a:moveTo>
                    <a:cubicBezTo>
                      <a:pt x="63669" y="50619"/>
                      <a:pt x="50619" y="63669"/>
                      <a:pt x="50619" y="79713"/>
                    </a:cubicBezTo>
                    <a:cubicBezTo>
                      <a:pt x="50619" y="95757"/>
                      <a:pt x="63669" y="108808"/>
                      <a:pt x="79713" y="108808"/>
                    </a:cubicBezTo>
                    <a:cubicBezTo>
                      <a:pt x="95757" y="108808"/>
                      <a:pt x="108808" y="95757"/>
                      <a:pt x="108808" y="79713"/>
                    </a:cubicBezTo>
                    <a:cubicBezTo>
                      <a:pt x="108808" y="63669"/>
                      <a:pt x="95757" y="50619"/>
                      <a:pt x="79713" y="50619"/>
                    </a:cubicBezTo>
                    <a:close/>
                  </a:path>
                </a:pathLst>
              </a:custGeom>
              <a:solidFill>
                <a:srgbClr val="0A69B3"/>
              </a:solidFill>
              <a:ln w="1085" cap="flat">
                <a:noFill/>
                <a:prstDash val="solid"/>
                <a:miter/>
              </a:ln>
            </p:spPr>
            <p:txBody>
              <a:bodyPr rtlCol="0" anchor="ctr"/>
              <a:lstStyle/>
              <a:p>
                <a:endParaRPr lang="en-IN"/>
              </a:p>
            </p:txBody>
          </p:sp>
          <p:sp>
            <p:nvSpPr>
              <p:cNvPr id="3075" name="Freeform: Shape 3074">
                <a:extLst>
                  <a:ext uri="{FF2B5EF4-FFF2-40B4-BE49-F238E27FC236}">
                    <a16:creationId xmlns:a16="http://schemas.microsoft.com/office/drawing/2014/main" id="{23AA875D-6BE5-1D12-94F8-EECCE381E141}"/>
                  </a:ext>
                </a:extLst>
              </p:cNvPr>
              <p:cNvSpPr/>
              <p:nvPr/>
            </p:nvSpPr>
            <p:spPr>
              <a:xfrm>
                <a:off x="3387495" y="4010403"/>
                <a:ext cx="205049" cy="154287"/>
              </a:xfrm>
              <a:custGeom>
                <a:avLst/>
                <a:gdLst>
                  <a:gd name="connsiteX0" fmla="*/ 133215 w 205049"/>
                  <a:gd name="connsiteY0" fmla="*/ 0 h 154287"/>
                  <a:gd name="connsiteX1" fmla="*/ 71834 w 205049"/>
                  <a:gd name="connsiteY1" fmla="*/ 0 h 154287"/>
                  <a:gd name="connsiteX2" fmla="*/ 0 w 205049"/>
                  <a:gd name="connsiteY2" fmla="*/ 71835 h 154287"/>
                  <a:gd name="connsiteX3" fmla="*/ 0 w 205049"/>
                  <a:gd name="connsiteY3" fmla="*/ 154288 h 154287"/>
                  <a:gd name="connsiteX4" fmla="*/ 63196 w 205049"/>
                  <a:gd name="connsiteY4" fmla="*/ 154288 h 154287"/>
                  <a:gd name="connsiteX5" fmla="*/ 63196 w 205049"/>
                  <a:gd name="connsiteY5" fmla="*/ 103669 h 154287"/>
                  <a:gd name="connsiteX6" fmla="*/ 50619 w 205049"/>
                  <a:gd name="connsiteY6" fmla="*/ 103669 h 154287"/>
                  <a:gd name="connsiteX7" fmla="*/ 50619 w 205049"/>
                  <a:gd name="connsiteY7" fmla="*/ 71835 h 154287"/>
                  <a:gd name="connsiteX8" fmla="*/ 71834 w 205049"/>
                  <a:gd name="connsiteY8" fmla="*/ 50619 h 154287"/>
                  <a:gd name="connsiteX9" fmla="*/ 133215 w 205049"/>
                  <a:gd name="connsiteY9" fmla="*/ 50619 h 154287"/>
                  <a:gd name="connsiteX10" fmla="*/ 154431 w 205049"/>
                  <a:gd name="connsiteY10" fmla="*/ 71835 h 154287"/>
                  <a:gd name="connsiteX11" fmla="*/ 154431 w 205049"/>
                  <a:gd name="connsiteY11" fmla="*/ 103669 h 154287"/>
                  <a:gd name="connsiteX12" fmla="*/ 141864 w 205049"/>
                  <a:gd name="connsiteY12" fmla="*/ 103669 h 154287"/>
                  <a:gd name="connsiteX13" fmla="*/ 141864 w 205049"/>
                  <a:gd name="connsiteY13" fmla="*/ 154288 h 154287"/>
                  <a:gd name="connsiteX14" fmla="*/ 205050 w 205049"/>
                  <a:gd name="connsiteY14" fmla="*/ 154288 h 154287"/>
                  <a:gd name="connsiteX15" fmla="*/ 205050 w 205049"/>
                  <a:gd name="connsiteY15" fmla="*/ 71835 h 154287"/>
                  <a:gd name="connsiteX16" fmla="*/ 133215 w 205049"/>
                  <a:gd name="connsiteY16" fmla="*/ 0 h 15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049" h="154287">
                    <a:moveTo>
                      <a:pt x="133215" y="0"/>
                    </a:moveTo>
                    <a:lnTo>
                      <a:pt x="71834" y="0"/>
                    </a:lnTo>
                    <a:cubicBezTo>
                      <a:pt x="32231" y="0"/>
                      <a:pt x="0" y="32220"/>
                      <a:pt x="0" y="71835"/>
                    </a:cubicBezTo>
                    <a:lnTo>
                      <a:pt x="0" y="154288"/>
                    </a:lnTo>
                    <a:lnTo>
                      <a:pt x="63196" y="154288"/>
                    </a:lnTo>
                    <a:lnTo>
                      <a:pt x="63196" y="103669"/>
                    </a:lnTo>
                    <a:lnTo>
                      <a:pt x="50619" y="103669"/>
                    </a:lnTo>
                    <a:lnTo>
                      <a:pt x="50619" y="71835"/>
                    </a:lnTo>
                    <a:cubicBezTo>
                      <a:pt x="50619" y="60126"/>
                      <a:pt x="60137" y="50619"/>
                      <a:pt x="71834" y="50619"/>
                    </a:cubicBezTo>
                    <a:lnTo>
                      <a:pt x="133215" y="50619"/>
                    </a:lnTo>
                    <a:cubicBezTo>
                      <a:pt x="144923" y="50619"/>
                      <a:pt x="154431" y="60126"/>
                      <a:pt x="154431" y="71835"/>
                    </a:cubicBezTo>
                    <a:lnTo>
                      <a:pt x="154431" y="103669"/>
                    </a:lnTo>
                    <a:lnTo>
                      <a:pt x="141864" y="103669"/>
                    </a:lnTo>
                    <a:lnTo>
                      <a:pt x="141864" y="154288"/>
                    </a:lnTo>
                    <a:lnTo>
                      <a:pt x="205050" y="154288"/>
                    </a:lnTo>
                    <a:lnTo>
                      <a:pt x="205050" y="71835"/>
                    </a:lnTo>
                    <a:cubicBezTo>
                      <a:pt x="205050" y="32220"/>
                      <a:pt x="172830" y="0"/>
                      <a:pt x="133215" y="0"/>
                    </a:cubicBezTo>
                    <a:close/>
                  </a:path>
                </a:pathLst>
              </a:custGeom>
              <a:solidFill>
                <a:srgbClr val="0A69B3"/>
              </a:solidFill>
              <a:ln w="1085" cap="flat">
                <a:noFill/>
                <a:prstDash val="solid"/>
                <a:miter/>
              </a:ln>
            </p:spPr>
            <p:txBody>
              <a:bodyPr rtlCol="0" anchor="ctr"/>
              <a:lstStyle/>
              <a:p>
                <a:endParaRPr lang="en-IN"/>
              </a:p>
            </p:txBody>
          </p:sp>
          <p:sp>
            <p:nvSpPr>
              <p:cNvPr id="3076" name="Freeform: Shape 3075">
                <a:extLst>
                  <a:ext uri="{FF2B5EF4-FFF2-40B4-BE49-F238E27FC236}">
                    <a16:creationId xmlns:a16="http://schemas.microsoft.com/office/drawing/2014/main" id="{65C12469-8D02-1A39-049F-F17F903A13B0}"/>
                  </a:ext>
                </a:extLst>
              </p:cNvPr>
              <p:cNvSpPr/>
              <p:nvPr/>
            </p:nvSpPr>
            <p:spPr>
              <a:xfrm>
                <a:off x="3463896" y="4113247"/>
                <a:ext cx="52258" cy="52258"/>
              </a:xfrm>
              <a:custGeom>
                <a:avLst/>
                <a:gdLst>
                  <a:gd name="connsiteX0" fmla="*/ 0 w 52258"/>
                  <a:gd name="connsiteY0" fmla="*/ 0 h 52258"/>
                  <a:gd name="connsiteX1" fmla="*/ 52258 w 52258"/>
                  <a:gd name="connsiteY1" fmla="*/ 0 h 52258"/>
                  <a:gd name="connsiteX2" fmla="*/ 52258 w 52258"/>
                  <a:gd name="connsiteY2" fmla="*/ 52258 h 52258"/>
                  <a:gd name="connsiteX3" fmla="*/ 0 w 52258"/>
                  <a:gd name="connsiteY3" fmla="*/ 52258 h 52258"/>
                </a:gdLst>
                <a:ahLst/>
                <a:cxnLst>
                  <a:cxn ang="0">
                    <a:pos x="connsiteX0" y="connsiteY0"/>
                  </a:cxn>
                  <a:cxn ang="0">
                    <a:pos x="connsiteX1" y="connsiteY1"/>
                  </a:cxn>
                  <a:cxn ang="0">
                    <a:pos x="connsiteX2" y="connsiteY2"/>
                  </a:cxn>
                  <a:cxn ang="0">
                    <a:pos x="connsiteX3" y="connsiteY3"/>
                  </a:cxn>
                </a:cxnLst>
                <a:rect l="l" t="t" r="r" b="b"/>
                <a:pathLst>
                  <a:path w="52258" h="52258">
                    <a:moveTo>
                      <a:pt x="0" y="0"/>
                    </a:moveTo>
                    <a:lnTo>
                      <a:pt x="52258" y="0"/>
                    </a:lnTo>
                    <a:lnTo>
                      <a:pt x="52258" y="52258"/>
                    </a:lnTo>
                    <a:lnTo>
                      <a:pt x="0" y="52258"/>
                    </a:lnTo>
                    <a:close/>
                  </a:path>
                </a:pathLst>
              </a:custGeom>
              <a:solidFill>
                <a:srgbClr val="2FC5F3"/>
              </a:solidFill>
              <a:ln w="1085" cap="flat">
                <a:noFill/>
                <a:prstDash val="solid"/>
                <a:miter/>
              </a:ln>
            </p:spPr>
            <p:txBody>
              <a:bodyPr rtlCol="0" anchor="ctr"/>
              <a:lstStyle/>
              <a:p>
                <a:endParaRPr lang="en-IN"/>
              </a:p>
            </p:txBody>
          </p:sp>
        </p:grpSp>
      </p:grpSp>
      <p:cxnSp>
        <p:nvCxnSpPr>
          <p:cNvPr id="65" name="Straight Connector 64">
            <a:extLst>
              <a:ext uri="{FF2B5EF4-FFF2-40B4-BE49-F238E27FC236}">
                <a16:creationId xmlns:a16="http://schemas.microsoft.com/office/drawing/2014/main" id="{9FB87F8A-ED28-3D93-D8E9-9A3E1F7961CD}"/>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66" name="Text Placeholder 49">
            <a:extLst>
              <a:ext uri="{FF2B5EF4-FFF2-40B4-BE49-F238E27FC236}">
                <a16:creationId xmlns:a16="http://schemas.microsoft.com/office/drawing/2014/main" id="{83B4A144-802A-6F4C-1173-BA3307F0B49B}"/>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p:txBody>
      </p:sp>
      <p:grpSp>
        <p:nvGrpSpPr>
          <p:cNvPr id="16" name="Group 15">
            <a:extLst>
              <a:ext uri="{FF2B5EF4-FFF2-40B4-BE49-F238E27FC236}">
                <a16:creationId xmlns:a16="http://schemas.microsoft.com/office/drawing/2014/main" id="{DC05D6BC-00E5-A6A2-4DDE-961B3C6A61A9}"/>
              </a:ext>
            </a:extLst>
          </p:cNvPr>
          <p:cNvGrpSpPr/>
          <p:nvPr/>
        </p:nvGrpSpPr>
        <p:grpSpPr>
          <a:xfrm>
            <a:off x="9057016" y="87630"/>
            <a:ext cx="2525384" cy="384440"/>
            <a:chOff x="9057016" y="87630"/>
            <a:chExt cx="2525384" cy="384440"/>
          </a:xfrm>
        </p:grpSpPr>
        <p:pic>
          <p:nvPicPr>
            <p:cNvPr id="17" name="Picture 16">
              <a:hlinkClick r:id="rId8" action="ppaction://hlinksldjump"/>
              <a:extLst>
                <a:ext uri="{FF2B5EF4-FFF2-40B4-BE49-F238E27FC236}">
                  <a16:creationId xmlns:a16="http://schemas.microsoft.com/office/drawing/2014/main" id="{46D49FD3-5F8C-6A69-5017-9D5673E77EBF}"/>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18" name="Rectangle 17">
              <a:extLst>
                <a:ext uri="{FF2B5EF4-FFF2-40B4-BE49-F238E27FC236}">
                  <a16:creationId xmlns:a16="http://schemas.microsoft.com/office/drawing/2014/main" id="{C2742306-D396-3F02-D587-C94514F7E4D9}"/>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8"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8"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8"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1823462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66">
            <a:extLst>
              <a:ext uri="{FF2B5EF4-FFF2-40B4-BE49-F238E27FC236}">
                <a16:creationId xmlns:a16="http://schemas.microsoft.com/office/drawing/2014/main" id="{453F103D-906A-7CB3-8F1C-C68D2DA792B1}"/>
              </a:ext>
            </a:extLst>
          </p:cNvPr>
          <p:cNvSpPr>
            <a:spLocks noGrp="1"/>
          </p:cNvSpPr>
          <p:nvPr>
            <p:ph type="title"/>
          </p:nvPr>
        </p:nvSpPr>
        <p:spPr>
          <a:xfrm>
            <a:off x="592917" y="571500"/>
            <a:ext cx="6255392" cy="886397"/>
          </a:xfrm>
        </p:spPr>
        <p:txBody>
          <a:bodyPr/>
          <a:lstStyle/>
          <a:p>
            <a:r>
              <a:rPr lang="en-US" sz="3200" noProof="0" dirty="0">
                <a:sym typeface="Helvetica"/>
              </a:rPr>
              <a:t>MOP Manufacturing </a:t>
            </a:r>
            <a:r>
              <a:rPr lang="en-US" sz="3200" noProof="0" dirty="0" err="1">
                <a:sym typeface="Helvetica"/>
              </a:rPr>
              <a:t>Optimisation</a:t>
            </a:r>
            <a:r>
              <a:rPr lang="en-US" sz="3200" noProof="0" dirty="0">
                <a:sym typeface="Helvetica"/>
              </a:rPr>
              <a:t> Platform </a:t>
            </a:r>
            <a:endParaRPr lang="en-US" sz="3200" dirty="0"/>
          </a:p>
        </p:txBody>
      </p:sp>
      <p:grpSp>
        <p:nvGrpSpPr>
          <p:cNvPr id="40" name="Group 39">
            <a:extLst>
              <a:ext uri="{FF2B5EF4-FFF2-40B4-BE49-F238E27FC236}">
                <a16:creationId xmlns:a16="http://schemas.microsoft.com/office/drawing/2014/main" id="{C3CA9035-AB06-63C8-A684-B17944280EBF}"/>
              </a:ext>
            </a:extLst>
          </p:cNvPr>
          <p:cNvGrpSpPr/>
          <p:nvPr/>
        </p:nvGrpSpPr>
        <p:grpSpPr>
          <a:xfrm>
            <a:off x="592917" y="1621155"/>
            <a:ext cx="6255394" cy="600164"/>
            <a:chOff x="592917" y="1621155"/>
            <a:chExt cx="6255394" cy="600164"/>
          </a:xfrm>
        </p:grpSpPr>
        <p:sp>
          <p:nvSpPr>
            <p:cNvPr id="41"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57F5F915-65B2-E72E-E5DF-C3195064D096}"/>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The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iProd</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MOP solution allows companies to boost the productivity and quality of their business with a disruptive pay-as-you-go business model and free cloud version. As a cutting-edge industrial cloud platform, data from the edge is stored and managed to help manufacturers optimize operations.</a:t>
              </a:r>
            </a:p>
          </p:txBody>
        </p:sp>
        <p:sp>
          <p:nvSpPr>
            <p:cNvPr id="42" name="Content Placeholder 47">
              <a:extLst>
                <a:ext uri="{FF2B5EF4-FFF2-40B4-BE49-F238E27FC236}">
                  <a16:creationId xmlns:a16="http://schemas.microsoft.com/office/drawing/2014/main" id="{F1073492-E726-FEC8-B586-0B27728F4FDE}"/>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43" name="Content Placeholder 47">
            <a:extLst>
              <a:ext uri="{FF2B5EF4-FFF2-40B4-BE49-F238E27FC236}">
                <a16:creationId xmlns:a16="http://schemas.microsoft.com/office/drawing/2014/main" id="{D81D491B-C7B2-EA0F-8DF9-22C068ACFAE8}"/>
              </a:ext>
            </a:extLst>
          </p:cNvPr>
          <p:cNvSpPr txBox="1">
            <a:spLocks/>
          </p:cNvSpPr>
          <p:nvPr/>
        </p:nvSpPr>
        <p:spPr>
          <a:xfrm>
            <a:off x="592917" y="2466710"/>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44" name="Rectangle 43">
            <a:extLst>
              <a:ext uri="{FF2B5EF4-FFF2-40B4-BE49-F238E27FC236}">
                <a16:creationId xmlns:a16="http://schemas.microsoft.com/office/drawing/2014/main" id="{79DE6178-B369-A6F9-EAFD-3F68CC5EAB25}"/>
              </a:ext>
            </a:extLst>
          </p:cNvPr>
          <p:cNvSpPr>
            <a:spLocks/>
          </p:cNvSpPr>
          <p:nvPr/>
        </p:nvSpPr>
        <p:spPr>
          <a:xfrm>
            <a:off x="913615" y="2700457"/>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Enhance operational efficiency </a:t>
            </a:r>
            <a:r>
              <a:rPr lang="en-US" sz="900" dirty="0">
                <a:solidFill>
                  <a:schemeClr val="bg2"/>
                </a:solidFill>
                <a:latin typeface="IntelOne Text" panose="020B0503020203020204" pitchFamily="34" charset="0"/>
              </a:rPr>
              <a:t>with actionable insights from edge devices to support manufacturing decisions extended to the entire supply-chain </a:t>
            </a:r>
          </a:p>
        </p:txBody>
      </p:sp>
      <p:sp>
        <p:nvSpPr>
          <p:cNvPr id="45" name="Rectangle 44">
            <a:extLst>
              <a:ext uri="{FF2B5EF4-FFF2-40B4-BE49-F238E27FC236}">
                <a16:creationId xmlns:a16="http://schemas.microsoft.com/office/drawing/2014/main" id="{AA0896F2-DE68-388E-7AA7-9C31600A9F1F}"/>
              </a:ext>
            </a:extLst>
          </p:cNvPr>
          <p:cNvSpPr>
            <a:spLocks/>
          </p:cNvSpPr>
          <p:nvPr/>
        </p:nvSpPr>
        <p:spPr>
          <a:xfrm>
            <a:off x="3063688" y="2700457"/>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Drive ROI </a:t>
            </a:r>
            <a:r>
              <a:rPr lang="en-US" sz="900" dirty="0">
                <a:solidFill>
                  <a:schemeClr val="bg2"/>
                </a:solidFill>
                <a:latin typeface="IntelOne Text" panose="020B0503020203020204" pitchFamily="34" charset="0"/>
              </a:rPr>
              <a:t>with IoT monitoring and management from the cloud to increase efficiency along the investment life-cycle</a:t>
            </a:r>
          </a:p>
        </p:txBody>
      </p:sp>
      <p:sp>
        <p:nvSpPr>
          <p:cNvPr id="50" name="Rectangle 49">
            <a:extLst>
              <a:ext uri="{FF2B5EF4-FFF2-40B4-BE49-F238E27FC236}">
                <a16:creationId xmlns:a16="http://schemas.microsoft.com/office/drawing/2014/main" id="{8D739B57-2AEC-10FE-C5D2-D7DC361C5C6D}"/>
              </a:ext>
            </a:extLst>
          </p:cNvPr>
          <p:cNvSpPr>
            <a:spLocks/>
          </p:cNvSpPr>
          <p:nvPr/>
        </p:nvSpPr>
        <p:spPr>
          <a:xfrm>
            <a:off x="5213760" y="2700457"/>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Deploy systems easily </a:t>
            </a:r>
            <a:r>
              <a:rPr lang="en-US" sz="900" dirty="0">
                <a:solidFill>
                  <a:schemeClr val="bg2"/>
                </a:solidFill>
                <a:latin typeface="IntelOne Text" panose="020B0503020203020204" pitchFamily="34" charset="0"/>
              </a:rPr>
              <a:t>with plug and play IoT and cloud capabilities to enable remote production and device control</a:t>
            </a:r>
          </a:p>
        </p:txBody>
      </p:sp>
      <p:cxnSp>
        <p:nvCxnSpPr>
          <p:cNvPr id="51" name="Straight Connector 50">
            <a:extLst>
              <a:ext uri="{FF2B5EF4-FFF2-40B4-BE49-F238E27FC236}">
                <a16:creationId xmlns:a16="http://schemas.microsoft.com/office/drawing/2014/main" id="{E6502C70-72C9-1AA4-A7CF-4AF0E57F4C5A}"/>
              </a:ext>
            </a:extLst>
          </p:cNvPr>
          <p:cNvCxnSpPr>
            <a:cxnSpLocks/>
          </p:cNvCxnSpPr>
          <p:nvPr/>
        </p:nvCxnSpPr>
        <p:spPr>
          <a:xfrm>
            <a:off x="592917" y="236295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DF0C0332-7D1C-6B62-E0CD-E56F9BBA814F}"/>
              </a:ext>
            </a:extLst>
          </p:cNvPr>
          <p:cNvCxnSpPr>
            <a:cxnSpLocks/>
          </p:cNvCxnSpPr>
          <p:nvPr/>
        </p:nvCxnSpPr>
        <p:spPr>
          <a:xfrm>
            <a:off x="592917" y="394596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73" name="Rectangle 72">
            <a:extLst>
              <a:ext uri="{FF2B5EF4-FFF2-40B4-BE49-F238E27FC236}">
                <a16:creationId xmlns:a16="http://schemas.microsoft.com/office/drawing/2014/main" id="{55B91595-C87F-81CC-9378-372E41C98E39}"/>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4" name="Rectangle 73">
            <a:extLst>
              <a:ext uri="{FF2B5EF4-FFF2-40B4-BE49-F238E27FC236}">
                <a16:creationId xmlns:a16="http://schemas.microsoft.com/office/drawing/2014/main" id="{76756B55-BE34-387C-2A64-E39387AECF05}"/>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7" name="Rectangle 76">
            <a:extLst>
              <a:ext uri="{FF2B5EF4-FFF2-40B4-BE49-F238E27FC236}">
                <a16:creationId xmlns:a16="http://schemas.microsoft.com/office/drawing/2014/main" id="{2AD71F81-70C6-10D2-D4C9-3D39B2E9A602}"/>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78" name="Straight Connector 77">
            <a:extLst>
              <a:ext uri="{FF2B5EF4-FFF2-40B4-BE49-F238E27FC236}">
                <a16:creationId xmlns:a16="http://schemas.microsoft.com/office/drawing/2014/main" id="{8746AACB-825B-1FC0-B80D-A689F85E75DE}"/>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79" name="Picture 78" descr="A group of people sitting at computers&#10;&#10;Description automatically generated with low confidence">
            <a:extLst>
              <a:ext uri="{FF2B5EF4-FFF2-40B4-BE49-F238E27FC236}">
                <a16:creationId xmlns:a16="http://schemas.microsoft.com/office/drawing/2014/main" id="{A912B299-891F-6A00-0542-6A6312F8184C}"/>
              </a:ext>
            </a:extLst>
          </p:cNvPr>
          <p:cNvPicPr>
            <a:picLocks noChangeAspect="1"/>
          </p:cNvPicPr>
          <p:nvPr/>
        </p:nvPicPr>
        <p:blipFill rotWithShape="1">
          <a:blip r:embed="rId3"/>
          <a:srcRect t="7813" b="8816"/>
          <a:stretch/>
        </p:blipFill>
        <p:spPr>
          <a:xfrm>
            <a:off x="7149237" y="3048001"/>
            <a:ext cx="1593762" cy="1328738"/>
          </a:xfrm>
          <a:prstGeom prst="rect">
            <a:avLst/>
          </a:prstGeom>
          <a:ln>
            <a:solidFill>
              <a:schemeClr val="bg1">
                <a:lumMod val="75000"/>
              </a:schemeClr>
            </a:solidFill>
          </a:ln>
        </p:spPr>
      </p:pic>
      <p:sp>
        <p:nvSpPr>
          <p:cNvPr id="86" name="Rectangle 85">
            <a:extLst>
              <a:ext uri="{FF2B5EF4-FFF2-40B4-BE49-F238E27FC236}">
                <a16:creationId xmlns:a16="http://schemas.microsoft.com/office/drawing/2014/main" id="{466A513F-2611-247D-1F40-139BA5021554}"/>
              </a:ext>
            </a:extLst>
          </p:cNvPr>
          <p:cNvSpPr>
            <a:spLocks/>
          </p:cNvSpPr>
          <p:nvPr/>
        </p:nvSpPr>
        <p:spPr>
          <a:xfrm>
            <a:off x="8743000" y="3048001"/>
            <a:ext cx="2839400" cy="1467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Unlock new, high-value data-driven use cases</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reach and scale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Gain ROI-driving insights from long-term prediction leveraging historical data + real-time analytics</a:t>
            </a:r>
          </a:p>
        </p:txBody>
      </p:sp>
      <p:sp>
        <p:nvSpPr>
          <p:cNvPr id="87" name="Rectangle 86">
            <a:extLst>
              <a:ext uri="{FF2B5EF4-FFF2-40B4-BE49-F238E27FC236}">
                <a16:creationId xmlns:a16="http://schemas.microsoft.com/office/drawing/2014/main" id="{0F965CA8-CDB9-ECC8-C20D-84F0546F02F2}"/>
              </a:ext>
            </a:extLst>
          </p:cNvPr>
          <p:cNvSpPr>
            <a:spLocks/>
          </p:cNvSpPr>
          <p:nvPr/>
        </p:nvSpPr>
        <p:spPr>
          <a:xfrm>
            <a:off x="7144336" y="4575347"/>
            <a:ext cx="4438063" cy="1249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production downtime and losses due to shift mis-matches, over/underproduction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Gain greater visibility into how resource capacity, inventories, production schedules interconnect</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Set accurate production targets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especially around maintenance and oversight</a:t>
            </a:r>
          </a:p>
        </p:txBody>
      </p:sp>
      <p:sp>
        <p:nvSpPr>
          <p:cNvPr id="88" name="Text Placeholder 49">
            <a:extLst>
              <a:ext uri="{FF2B5EF4-FFF2-40B4-BE49-F238E27FC236}">
                <a16:creationId xmlns:a16="http://schemas.microsoft.com/office/drawing/2014/main" id="{58E4EBB3-7DB1-DA8A-2B43-F602237FD852}"/>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4" action="ppaction://hlinksldjump"/>
              </a:rPr>
              <a:t>Asset &amp; Operations Optimization</a:t>
            </a:r>
            <a:endParaRPr lang="en-US" sz="900" b="0" dirty="0">
              <a:solidFill>
                <a:srgbClr val="525252"/>
              </a:solidFill>
              <a:latin typeface="IntelOne Text" panose="020B0503020203020204" pitchFamily="34" charset="0"/>
              <a:sym typeface="Helvetica Neue"/>
            </a:endParaRP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Machine Condition Monitoring</a:t>
            </a:r>
          </a:p>
        </p:txBody>
      </p:sp>
      <p:grpSp>
        <p:nvGrpSpPr>
          <p:cNvPr id="90" name="Group 89">
            <a:extLst>
              <a:ext uri="{FF2B5EF4-FFF2-40B4-BE49-F238E27FC236}">
                <a16:creationId xmlns:a16="http://schemas.microsoft.com/office/drawing/2014/main" id="{00D78EF6-494A-9217-F358-081C58DE3058}"/>
              </a:ext>
            </a:extLst>
          </p:cNvPr>
          <p:cNvGrpSpPr>
            <a:grpSpLocks/>
          </p:cNvGrpSpPr>
          <p:nvPr/>
        </p:nvGrpSpPr>
        <p:grpSpPr>
          <a:xfrm>
            <a:off x="592916" y="4996401"/>
            <a:ext cx="6255393" cy="348690"/>
            <a:chOff x="592916" y="3640327"/>
            <a:chExt cx="6255393" cy="348690"/>
          </a:xfrm>
        </p:grpSpPr>
        <p:sp>
          <p:nvSpPr>
            <p:cNvPr id="91" name="Content Placeholder 47">
              <a:extLst>
                <a:ext uri="{FF2B5EF4-FFF2-40B4-BE49-F238E27FC236}">
                  <a16:creationId xmlns:a16="http://schemas.microsoft.com/office/drawing/2014/main" id="{E015383C-CC32-C15D-5CA9-6EA46117C560}"/>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92" name="Content Placeholder 47">
              <a:extLst>
                <a:ext uri="{FF2B5EF4-FFF2-40B4-BE49-F238E27FC236}">
                  <a16:creationId xmlns:a16="http://schemas.microsoft.com/office/drawing/2014/main" id="{045886B0-302B-0736-6D4D-B0F33D99ED1E}"/>
                </a:ext>
              </a:extLst>
            </p:cNvPr>
            <p:cNvSpPr txBox="1">
              <a:spLocks/>
            </p:cNvSpPr>
            <p:nvPr/>
          </p:nvSpPr>
          <p:spPr>
            <a:xfrm>
              <a:off x="592916" y="3837694"/>
              <a:ext cx="6255393" cy="151323"/>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defTabSz="1219169" hangingPunct="0">
                <a:lnSpc>
                  <a:spcPct val="100000"/>
                </a:lnSpc>
                <a:spcBef>
                  <a:spcPts val="200"/>
                </a:spcBef>
                <a:spcAft>
                  <a:spcPts val="100"/>
                </a:spcAft>
                <a:buNone/>
                <a:defRPr/>
              </a:pPr>
              <a:r>
                <a:rPr lang="en-US" sz="900" kern="0" dirty="0" err="1">
                  <a:latin typeface="+mn-lt"/>
                  <a:sym typeface="Helvetica Neue"/>
                  <a:hlinkClick r:id="rId5">
                    <a:extLst>
                      <a:ext uri="{A12FA001-AC4F-418D-AE19-62706E023703}">
                        <ahyp:hlinkClr xmlns:ahyp="http://schemas.microsoft.com/office/drawing/2018/hyperlinkcolor" val="tx"/>
                      </a:ext>
                    </a:extLst>
                  </a:hlinkClick>
                </a:rPr>
                <a:t>iProd</a:t>
              </a:r>
              <a:r>
                <a:rPr lang="en-US" sz="900" kern="0" dirty="0">
                  <a:latin typeface="+mn-lt"/>
                  <a:sym typeface="Helvetica Neue"/>
                  <a:hlinkClick r:id="rId5">
                    <a:extLst>
                      <a:ext uri="{A12FA001-AC4F-418D-AE19-62706E023703}">
                        <ahyp:hlinkClr xmlns:ahyp="http://schemas.microsoft.com/office/drawing/2018/hyperlinkcolor" val="tx"/>
                      </a:ext>
                    </a:extLst>
                  </a:hlinkClick>
                </a:rPr>
                <a:t> website</a:t>
              </a:r>
              <a:endParaRPr lang="en-US" sz="900" kern="0" dirty="0">
                <a:latin typeface="+mn-lt"/>
                <a:sym typeface="Helvetica Neue"/>
              </a:endParaRPr>
            </a:p>
          </p:txBody>
        </p:sp>
      </p:grpSp>
      <p:cxnSp>
        <p:nvCxnSpPr>
          <p:cNvPr id="93" name="Straight Connector 92">
            <a:extLst>
              <a:ext uri="{FF2B5EF4-FFF2-40B4-BE49-F238E27FC236}">
                <a16:creationId xmlns:a16="http://schemas.microsoft.com/office/drawing/2014/main" id="{69CE17B3-C1D3-2EAE-CF57-9B9FF21E96FB}"/>
              </a:ext>
            </a:extLst>
          </p:cNvPr>
          <p:cNvCxnSpPr>
            <a:cxnSpLocks/>
          </p:cNvCxnSpPr>
          <p:nvPr/>
        </p:nvCxnSpPr>
        <p:spPr>
          <a:xfrm>
            <a:off x="592917" y="486764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95" name="Text Placeholder 49" descr="Target Vertical: &#10;Manufacturing&#10;&#10;&#10;">
            <a:extLst>
              <a:ext uri="{FF2B5EF4-FFF2-40B4-BE49-F238E27FC236}">
                <a16:creationId xmlns:a16="http://schemas.microsoft.com/office/drawing/2014/main" id="{1DEF87BE-EAA5-8A38-9E1A-1519234F87E1}"/>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Available in Italy, Canada, United States, Germany, France, Switzerland, Austria, United Kingdom</a:t>
            </a:r>
          </a:p>
        </p:txBody>
      </p:sp>
      <p:sp>
        <p:nvSpPr>
          <p:cNvPr id="96" name="Text Placeholder 49" descr="Target Vertical: &#10;Manufacturing&#10;&#10;&#10;">
            <a:extLst>
              <a:ext uri="{FF2B5EF4-FFF2-40B4-BE49-F238E27FC236}">
                <a16:creationId xmlns:a16="http://schemas.microsoft.com/office/drawing/2014/main" id="{776A39EB-D409-36C9-F7C4-4248E860E5B4}"/>
              </a:ext>
            </a:extLst>
          </p:cNvPr>
          <p:cNvSpPr txBox="1">
            <a:spLocks/>
          </p:cNvSpPr>
          <p:nvPr/>
        </p:nvSpPr>
        <p:spPr>
          <a:xfrm>
            <a:off x="7144338" y="1686845"/>
            <a:ext cx="2030977" cy="569387"/>
          </a:xfrm>
          <a:prstGeom prst="rect">
            <a:avLst/>
          </a:prstGeom>
        </p:spPr>
        <p:txBody>
          <a:bodyPr wrap="square" lIns="0" tIns="0" rIns="0" bIns="0">
            <a:sp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marL="0" marR="0" lvl="0" indent="0" algn="l" defTabSz="914400" rtl="0" eaLnBrk="1" fontAlgn="auto" latinLnBrk="0" hangingPunct="1">
              <a:lnSpc>
                <a:spcPct val="100000"/>
              </a:lnSpc>
              <a:spcBef>
                <a:spcPts val="0"/>
              </a:spcBef>
              <a:spcAft>
                <a:spcPts val="100"/>
              </a:spcAft>
              <a:buClrTx/>
              <a:buSzTx/>
              <a:buFont typeface="Wingdings" pitchFamily="2" charset="2"/>
              <a:buNone/>
              <a:tabLst/>
              <a:defRPr/>
            </a:pPr>
            <a:r>
              <a:rPr kumimoji="0" lang="en-US" sz="900" b="0" i="0" u="none" strike="noStrike" kern="1200" cap="none" spc="0" normalizeH="0" baseline="0" noProof="0" dirty="0">
                <a:ln>
                  <a:noFill/>
                </a:ln>
                <a:effectLst/>
                <a:uLnTx/>
                <a:uFillTx/>
                <a:latin typeface="IntelOne Text"/>
                <a:ea typeface="Intel Clear" panose="020B0604020203020204" pitchFamily="34" charset="0"/>
                <a:cs typeface="Intel Clear" panose="020B0604020203020204" pitchFamily="34" charset="0"/>
                <a:sym typeface="Helvetica Neue"/>
              </a:rPr>
              <a:t>Banking/Financial Services (flexible leasing rate according to the effective asset utilization) </a:t>
            </a:r>
          </a:p>
        </p:txBody>
      </p:sp>
      <p:grpSp>
        <p:nvGrpSpPr>
          <p:cNvPr id="97" name="Group 96">
            <a:extLst>
              <a:ext uri="{FF2B5EF4-FFF2-40B4-BE49-F238E27FC236}">
                <a16:creationId xmlns:a16="http://schemas.microsoft.com/office/drawing/2014/main" id="{D0E409F5-BB1A-4ED1-C843-EDE4CE1C8A7F}"/>
              </a:ext>
            </a:extLst>
          </p:cNvPr>
          <p:cNvGrpSpPr>
            <a:grpSpLocks/>
          </p:cNvGrpSpPr>
          <p:nvPr/>
        </p:nvGrpSpPr>
        <p:grpSpPr>
          <a:xfrm>
            <a:off x="592916" y="4074722"/>
            <a:ext cx="6255393" cy="335866"/>
            <a:chOff x="592916" y="3640327"/>
            <a:chExt cx="6255393" cy="335866"/>
          </a:xfrm>
        </p:grpSpPr>
        <p:sp>
          <p:nvSpPr>
            <p:cNvPr id="98" name="Content Placeholder 47">
              <a:extLst>
                <a:ext uri="{FF2B5EF4-FFF2-40B4-BE49-F238E27FC236}">
                  <a16:creationId xmlns:a16="http://schemas.microsoft.com/office/drawing/2014/main" id="{3AB2C48D-A126-2050-FB35-7DE72D9A8A0B}"/>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99" name="Content Placeholder 47">
              <a:extLst>
                <a:ext uri="{FF2B5EF4-FFF2-40B4-BE49-F238E27FC236}">
                  <a16:creationId xmlns:a16="http://schemas.microsoft.com/office/drawing/2014/main" id="{117EA50D-BCE2-ECAD-BCB8-FFCC49CD1E59}"/>
                </a:ext>
              </a:extLst>
            </p:cNvPr>
            <p:cNvSpPr txBox="1">
              <a:spLocks/>
            </p:cNvSpPr>
            <p:nvPr/>
          </p:nvSpPr>
          <p:spPr>
            <a:xfrm>
              <a:off x="592916" y="3837694"/>
              <a:ext cx="6255393" cy="138499"/>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defTabSz="1219169" hangingPunct="0">
                <a:spcBef>
                  <a:spcPts val="200"/>
                </a:spcBef>
                <a:defRPr/>
              </a:pPr>
              <a:r>
                <a:rPr lang="en-US" sz="900" kern="0" dirty="0">
                  <a:latin typeface="+mn-lt"/>
                  <a:sym typeface="Helvetica"/>
                </a:rPr>
                <a:t>Intel® Atom® Processors</a:t>
              </a:r>
            </a:p>
          </p:txBody>
        </p:sp>
      </p:grpSp>
      <p:pic>
        <p:nvPicPr>
          <p:cNvPr id="100" name="Picture 2" descr="iProd | EU-Startups">
            <a:extLst>
              <a:ext uri="{FF2B5EF4-FFF2-40B4-BE49-F238E27FC236}">
                <a16:creationId xmlns:a16="http://schemas.microsoft.com/office/drawing/2014/main" id="{9E3A2E61-B457-89AA-E1C6-6C3B562414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0533" b="30533"/>
          <a:stretch/>
        </p:blipFill>
        <p:spPr bwMode="auto">
          <a:xfrm>
            <a:off x="457200" y="119063"/>
            <a:ext cx="1076455" cy="4191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00EAAF02-AA02-2F1D-568B-DB2B374ABE28}"/>
              </a:ext>
            </a:extLst>
          </p:cNvPr>
          <p:cNvGrpSpPr/>
          <p:nvPr/>
        </p:nvGrpSpPr>
        <p:grpSpPr>
          <a:xfrm>
            <a:off x="540614" y="2702708"/>
            <a:ext cx="310061" cy="305776"/>
            <a:chOff x="2366963" y="3449694"/>
            <a:chExt cx="581670" cy="573644"/>
          </a:xfrm>
        </p:grpSpPr>
        <p:sp>
          <p:nvSpPr>
            <p:cNvPr id="3" name="Freeform: Shape 2">
              <a:extLst>
                <a:ext uri="{FF2B5EF4-FFF2-40B4-BE49-F238E27FC236}">
                  <a16:creationId xmlns:a16="http://schemas.microsoft.com/office/drawing/2014/main" id="{567A939E-8610-EAE6-6DC4-B5EC4E518201}"/>
                </a:ext>
              </a:extLst>
            </p:cNvPr>
            <p:cNvSpPr/>
            <p:nvPr/>
          </p:nvSpPr>
          <p:spPr>
            <a:xfrm>
              <a:off x="2633616" y="3714634"/>
              <a:ext cx="49267" cy="45563"/>
            </a:xfrm>
            <a:custGeom>
              <a:avLst/>
              <a:gdLst>
                <a:gd name="connsiteX0" fmla="*/ 0 w 49267"/>
                <a:gd name="connsiteY0" fmla="*/ 0 h 45563"/>
                <a:gd name="connsiteX1" fmla="*/ 49267 w 49267"/>
                <a:gd name="connsiteY1" fmla="*/ 0 h 45563"/>
                <a:gd name="connsiteX2" fmla="*/ 49267 w 49267"/>
                <a:gd name="connsiteY2" fmla="*/ 45563 h 45563"/>
                <a:gd name="connsiteX3" fmla="*/ 0 w 49267"/>
                <a:gd name="connsiteY3" fmla="*/ 45563 h 45563"/>
              </a:gdLst>
              <a:ahLst/>
              <a:cxnLst>
                <a:cxn ang="0">
                  <a:pos x="connsiteX0" y="connsiteY0"/>
                </a:cxn>
                <a:cxn ang="0">
                  <a:pos x="connsiteX1" y="connsiteY1"/>
                </a:cxn>
                <a:cxn ang="0">
                  <a:pos x="connsiteX2" y="connsiteY2"/>
                </a:cxn>
                <a:cxn ang="0">
                  <a:pos x="connsiteX3" y="connsiteY3"/>
                </a:cxn>
              </a:cxnLst>
              <a:rect l="l" t="t" r="r" b="b"/>
              <a:pathLst>
                <a:path w="49267" h="45563">
                  <a:moveTo>
                    <a:pt x="0" y="0"/>
                  </a:moveTo>
                  <a:lnTo>
                    <a:pt x="49267" y="0"/>
                  </a:lnTo>
                  <a:lnTo>
                    <a:pt x="49267" y="45563"/>
                  </a:lnTo>
                  <a:lnTo>
                    <a:pt x="0" y="45563"/>
                  </a:lnTo>
                  <a:close/>
                </a:path>
              </a:pathLst>
            </a:custGeom>
            <a:solidFill>
              <a:srgbClr val="2CC5F4"/>
            </a:solidFill>
            <a:ln w="1062"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14CDC60E-6F70-E6AC-7B7A-31F9FE9B799D}"/>
                </a:ext>
              </a:extLst>
            </p:cNvPr>
            <p:cNvSpPr/>
            <p:nvPr/>
          </p:nvSpPr>
          <p:spPr>
            <a:xfrm>
              <a:off x="2578293" y="3449694"/>
              <a:ext cx="158444" cy="245878"/>
            </a:xfrm>
            <a:custGeom>
              <a:avLst/>
              <a:gdLst>
                <a:gd name="connsiteX0" fmla="*/ 158445 w 158444"/>
                <a:gd name="connsiteY0" fmla="*/ 80345 h 245878"/>
                <a:gd name="connsiteX1" fmla="*/ 123525 w 158444"/>
                <a:gd name="connsiteY1" fmla="*/ 114659 h 245878"/>
                <a:gd name="connsiteX2" fmla="*/ 103696 w 158444"/>
                <a:gd name="connsiteY2" fmla="*/ 94479 h 245878"/>
                <a:gd name="connsiteX3" fmla="*/ 103696 w 158444"/>
                <a:gd name="connsiteY3" fmla="*/ 245878 h 245878"/>
                <a:gd name="connsiteX4" fmla="*/ 54748 w 158444"/>
                <a:gd name="connsiteY4" fmla="*/ 245878 h 245878"/>
                <a:gd name="connsiteX5" fmla="*/ 54748 w 158444"/>
                <a:gd name="connsiteY5" fmla="*/ 95033 h 245878"/>
                <a:gd name="connsiteX6" fmla="*/ 34910 w 158444"/>
                <a:gd name="connsiteY6" fmla="*/ 115212 h 245878"/>
                <a:gd name="connsiteX7" fmla="*/ 0 w 158444"/>
                <a:gd name="connsiteY7" fmla="*/ 80899 h 245878"/>
                <a:gd name="connsiteX8" fmla="*/ 79494 w 158444"/>
                <a:gd name="connsiteY8" fmla="*/ 0 h 245878"/>
                <a:gd name="connsiteX9" fmla="*/ 158445 w 158444"/>
                <a:gd name="connsiteY9" fmla="*/ 80345 h 24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444" h="245878">
                  <a:moveTo>
                    <a:pt x="158445" y="80345"/>
                  </a:moveTo>
                  <a:lnTo>
                    <a:pt x="123525" y="114659"/>
                  </a:lnTo>
                  <a:lnTo>
                    <a:pt x="103696" y="94479"/>
                  </a:lnTo>
                  <a:lnTo>
                    <a:pt x="103696" y="245878"/>
                  </a:lnTo>
                  <a:lnTo>
                    <a:pt x="54748" y="245878"/>
                  </a:lnTo>
                  <a:lnTo>
                    <a:pt x="54748" y="95033"/>
                  </a:lnTo>
                  <a:lnTo>
                    <a:pt x="34910" y="115212"/>
                  </a:lnTo>
                  <a:lnTo>
                    <a:pt x="0" y="80899"/>
                  </a:lnTo>
                  <a:lnTo>
                    <a:pt x="79494" y="0"/>
                  </a:lnTo>
                  <a:lnTo>
                    <a:pt x="158445" y="80345"/>
                  </a:lnTo>
                  <a:close/>
                </a:path>
              </a:pathLst>
            </a:custGeom>
            <a:solidFill>
              <a:srgbClr val="0A69B3"/>
            </a:solidFill>
            <a:ln w="106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C3B3A4C-B016-364B-C979-B471420C899F}"/>
                </a:ext>
              </a:extLst>
            </p:cNvPr>
            <p:cNvSpPr/>
            <p:nvPr/>
          </p:nvSpPr>
          <p:spPr>
            <a:xfrm>
              <a:off x="2578293" y="3777460"/>
              <a:ext cx="158444" cy="245878"/>
            </a:xfrm>
            <a:custGeom>
              <a:avLst/>
              <a:gdLst>
                <a:gd name="connsiteX0" fmla="*/ 158445 w 158444"/>
                <a:gd name="connsiteY0" fmla="*/ 164980 h 245878"/>
                <a:gd name="connsiteX1" fmla="*/ 78951 w 158444"/>
                <a:gd name="connsiteY1" fmla="*/ 245878 h 245878"/>
                <a:gd name="connsiteX2" fmla="*/ 0 w 158444"/>
                <a:gd name="connsiteY2" fmla="*/ 165533 h 245878"/>
                <a:gd name="connsiteX3" fmla="*/ 34910 w 158444"/>
                <a:gd name="connsiteY3" fmla="*/ 131219 h 245878"/>
                <a:gd name="connsiteX4" fmla="*/ 54748 w 158444"/>
                <a:gd name="connsiteY4" fmla="*/ 151399 h 245878"/>
                <a:gd name="connsiteX5" fmla="*/ 54748 w 158444"/>
                <a:gd name="connsiteY5" fmla="*/ 0 h 245878"/>
                <a:gd name="connsiteX6" fmla="*/ 103696 w 158444"/>
                <a:gd name="connsiteY6" fmla="*/ 0 h 245878"/>
                <a:gd name="connsiteX7" fmla="*/ 103696 w 158444"/>
                <a:gd name="connsiteY7" fmla="*/ 150845 h 245878"/>
                <a:gd name="connsiteX8" fmla="*/ 123535 w 158444"/>
                <a:gd name="connsiteY8" fmla="*/ 130666 h 245878"/>
                <a:gd name="connsiteX9" fmla="*/ 158445 w 158444"/>
                <a:gd name="connsiteY9" fmla="*/ 164980 h 24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444" h="245878">
                  <a:moveTo>
                    <a:pt x="158445" y="164980"/>
                  </a:moveTo>
                  <a:lnTo>
                    <a:pt x="78951" y="245878"/>
                  </a:lnTo>
                  <a:lnTo>
                    <a:pt x="0" y="165533"/>
                  </a:lnTo>
                  <a:lnTo>
                    <a:pt x="34910" y="131219"/>
                  </a:lnTo>
                  <a:lnTo>
                    <a:pt x="54748" y="151399"/>
                  </a:lnTo>
                  <a:lnTo>
                    <a:pt x="54748" y="0"/>
                  </a:lnTo>
                  <a:lnTo>
                    <a:pt x="103696" y="0"/>
                  </a:lnTo>
                  <a:lnTo>
                    <a:pt x="103696" y="150845"/>
                  </a:lnTo>
                  <a:lnTo>
                    <a:pt x="123535" y="130666"/>
                  </a:lnTo>
                  <a:lnTo>
                    <a:pt x="158445" y="164980"/>
                  </a:lnTo>
                  <a:close/>
                </a:path>
              </a:pathLst>
            </a:custGeom>
            <a:solidFill>
              <a:srgbClr val="0A69B3"/>
            </a:solidFill>
            <a:ln w="1062"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A208A53F-9866-AA99-0B48-7E870B2DC596}"/>
                </a:ext>
              </a:extLst>
            </p:cNvPr>
            <p:cNvSpPr/>
            <p:nvPr/>
          </p:nvSpPr>
          <p:spPr>
            <a:xfrm>
              <a:off x="2702744" y="3658193"/>
              <a:ext cx="245889" cy="158455"/>
            </a:xfrm>
            <a:custGeom>
              <a:avLst/>
              <a:gdLst>
                <a:gd name="connsiteX0" fmla="*/ 245889 w 245889"/>
                <a:gd name="connsiteY0" fmla="*/ 79504 h 158455"/>
                <a:gd name="connsiteX1" fmla="*/ 165544 w 245889"/>
                <a:gd name="connsiteY1" fmla="*/ 158455 h 158455"/>
                <a:gd name="connsiteX2" fmla="*/ 131230 w 245889"/>
                <a:gd name="connsiteY2" fmla="*/ 123535 h 158455"/>
                <a:gd name="connsiteX3" fmla="*/ 151410 w 245889"/>
                <a:gd name="connsiteY3" fmla="*/ 103707 h 158455"/>
                <a:gd name="connsiteX4" fmla="*/ 0 w 245889"/>
                <a:gd name="connsiteY4" fmla="*/ 103707 h 158455"/>
                <a:gd name="connsiteX5" fmla="*/ 0 w 245889"/>
                <a:gd name="connsiteY5" fmla="*/ 54748 h 158455"/>
                <a:gd name="connsiteX6" fmla="*/ 150846 w 245889"/>
                <a:gd name="connsiteY6" fmla="*/ 54748 h 158455"/>
                <a:gd name="connsiteX7" fmla="*/ 130666 w 245889"/>
                <a:gd name="connsiteY7" fmla="*/ 34920 h 158455"/>
                <a:gd name="connsiteX8" fmla="*/ 164990 w 245889"/>
                <a:gd name="connsiteY8" fmla="*/ 0 h 158455"/>
                <a:gd name="connsiteX9" fmla="*/ 245889 w 245889"/>
                <a:gd name="connsiteY9" fmla="*/ 79504 h 15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889" h="158455">
                  <a:moveTo>
                    <a:pt x="245889" y="79504"/>
                  </a:moveTo>
                  <a:lnTo>
                    <a:pt x="165544" y="158455"/>
                  </a:lnTo>
                  <a:lnTo>
                    <a:pt x="131230" y="123535"/>
                  </a:lnTo>
                  <a:lnTo>
                    <a:pt x="151410" y="103707"/>
                  </a:lnTo>
                  <a:lnTo>
                    <a:pt x="0" y="103707"/>
                  </a:lnTo>
                  <a:lnTo>
                    <a:pt x="0" y="54748"/>
                  </a:lnTo>
                  <a:lnTo>
                    <a:pt x="150846" y="54748"/>
                  </a:lnTo>
                  <a:lnTo>
                    <a:pt x="130666" y="34920"/>
                  </a:lnTo>
                  <a:lnTo>
                    <a:pt x="164990" y="0"/>
                  </a:lnTo>
                  <a:lnTo>
                    <a:pt x="245889" y="79504"/>
                  </a:lnTo>
                  <a:close/>
                </a:path>
              </a:pathLst>
            </a:custGeom>
            <a:solidFill>
              <a:srgbClr val="0A69B3"/>
            </a:solidFill>
            <a:ln w="1062"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E455D05-FF9D-6E15-B8F0-43226F35AFF5}"/>
                </a:ext>
              </a:extLst>
            </p:cNvPr>
            <p:cNvSpPr/>
            <p:nvPr/>
          </p:nvSpPr>
          <p:spPr>
            <a:xfrm>
              <a:off x="2366963" y="3658193"/>
              <a:ext cx="245878" cy="158455"/>
            </a:xfrm>
            <a:custGeom>
              <a:avLst/>
              <a:gdLst>
                <a:gd name="connsiteX0" fmla="*/ 245878 w 245878"/>
                <a:gd name="connsiteY0" fmla="*/ 103707 h 158455"/>
                <a:gd name="connsiteX1" fmla="*/ 94479 w 245878"/>
                <a:gd name="connsiteY1" fmla="*/ 103707 h 158455"/>
                <a:gd name="connsiteX2" fmla="*/ 114659 w 245878"/>
                <a:gd name="connsiteY2" fmla="*/ 123535 h 158455"/>
                <a:gd name="connsiteX3" fmla="*/ 80335 w 245878"/>
                <a:gd name="connsiteY3" fmla="*/ 158455 h 158455"/>
                <a:gd name="connsiteX4" fmla="*/ 0 w 245878"/>
                <a:gd name="connsiteY4" fmla="*/ 79504 h 158455"/>
                <a:gd name="connsiteX5" fmla="*/ 80899 w 245878"/>
                <a:gd name="connsiteY5" fmla="*/ 0 h 158455"/>
                <a:gd name="connsiteX6" fmla="*/ 115212 w 245878"/>
                <a:gd name="connsiteY6" fmla="*/ 34920 h 158455"/>
                <a:gd name="connsiteX7" fmla="*/ 95033 w 245878"/>
                <a:gd name="connsiteY7" fmla="*/ 54748 h 158455"/>
                <a:gd name="connsiteX8" fmla="*/ 245878 w 245878"/>
                <a:gd name="connsiteY8" fmla="*/ 54748 h 158455"/>
                <a:gd name="connsiteX9" fmla="*/ 245878 w 245878"/>
                <a:gd name="connsiteY9" fmla="*/ 103707 h 15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878" h="158455">
                  <a:moveTo>
                    <a:pt x="245878" y="103707"/>
                  </a:moveTo>
                  <a:lnTo>
                    <a:pt x="94479" y="103707"/>
                  </a:lnTo>
                  <a:lnTo>
                    <a:pt x="114659" y="123535"/>
                  </a:lnTo>
                  <a:lnTo>
                    <a:pt x="80335" y="158455"/>
                  </a:lnTo>
                  <a:lnTo>
                    <a:pt x="0" y="79504"/>
                  </a:lnTo>
                  <a:lnTo>
                    <a:pt x="80899" y="0"/>
                  </a:lnTo>
                  <a:lnTo>
                    <a:pt x="115212" y="34920"/>
                  </a:lnTo>
                  <a:lnTo>
                    <a:pt x="95033" y="54748"/>
                  </a:lnTo>
                  <a:lnTo>
                    <a:pt x="245878" y="54748"/>
                  </a:lnTo>
                  <a:lnTo>
                    <a:pt x="245878" y="103707"/>
                  </a:lnTo>
                  <a:close/>
                </a:path>
              </a:pathLst>
            </a:custGeom>
            <a:solidFill>
              <a:srgbClr val="0A69B3"/>
            </a:solidFill>
            <a:ln w="1062" cap="flat">
              <a:noFill/>
              <a:prstDash val="solid"/>
              <a:miter/>
            </a:ln>
          </p:spPr>
          <p:txBody>
            <a:bodyPr rtlCol="0" anchor="ctr"/>
            <a:lstStyle/>
            <a:p>
              <a:endParaRPr lang="en-US"/>
            </a:p>
          </p:txBody>
        </p:sp>
      </p:grpSp>
      <p:pic>
        <p:nvPicPr>
          <p:cNvPr id="8" name="Graphic 7">
            <a:extLst>
              <a:ext uri="{FF2B5EF4-FFF2-40B4-BE49-F238E27FC236}">
                <a16:creationId xmlns:a16="http://schemas.microsoft.com/office/drawing/2014/main" id="{1F33AF26-7141-339E-61D2-2DA2B3F5EF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63499" y="2706806"/>
            <a:ext cx="321637" cy="268900"/>
          </a:xfrm>
          <a:prstGeom prst="rect">
            <a:avLst/>
          </a:prstGeom>
        </p:spPr>
      </p:pic>
      <p:pic>
        <p:nvPicPr>
          <p:cNvPr id="9" name="Graphic 8">
            <a:extLst>
              <a:ext uri="{FF2B5EF4-FFF2-40B4-BE49-F238E27FC236}">
                <a16:creationId xmlns:a16="http://schemas.microsoft.com/office/drawing/2014/main" id="{D7751D1F-6ABD-D57B-414E-79D427DC70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47006" y="2718824"/>
            <a:ext cx="303676" cy="238564"/>
          </a:xfrm>
          <a:prstGeom prst="rect">
            <a:avLst/>
          </a:prstGeom>
        </p:spPr>
      </p:pic>
      <p:cxnSp>
        <p:nvCxnSpPr>
          <p:cNvPr id="101" name="Straight Connector 100">
            <a:extLst>
              <a:ext uri="{FF2B5EF4-FFF2-40B4-BE49-F238E27FC236}">
                <a16:creationId xmlns:a16="http://schemas.microsoft.com/office/drawing/2014/main" id="{28961B81-AE0F-6CA3-901C-C55364084902}"/>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102" name="Text Placeholder 49">
            <a:extLst>
              <a:ext uri="{FF2B5EF4-FFF2-40B4-BE49-F238E27FC236}">
                <a16:creationId xmlns:a16="http://schemas.microsoft.com/office/drawing/2014/main" id="{540D99A2-5D26-CCDA-F5BF-0BB9233B0A19}"/>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p:txBody>
      </p:sp>
      <p:grpSp>
        <p:nvGrpSpPr>
          <p:cNvPr id="10" name="Group 9">
            <a:extLst>
              <a:ext uri="{FF2B5EF4-FFF2-40B4-BE49-F238E27FC236}">
                <a16:creationId xmlns:a16="http://schemas.microsoft.com/office/drawing/2014/main" id="{8F0BA129-A8A3-C36F-AD3A-FB9702B105F3}"/>
              </a:ext>
            </a:extLst>
          </p:cNvPr>
          <p:cNvGrpSpPr/>
          <p:nvPr/>
        </p:nvGrpSpPr>
        <p:grpSpPr>
          <a:xfrm>
            <a:off x="9057016" y="87630"/>
            <a:ext cx="2525384" cy="384440"/>
            <a:chOff x="9057016" y="87630"/>
            <a:chExt cx="2525384" cy="384440"/>
          </a:xfrm>
        </p:grpSpPr>
        <p:pic>
          <p:nvPicPr>
            <p:cNvPr id="11" name="Picture 10">
              <a:hlinkClick r:id="rId11" action="ppaction://hlinksldjump"/>
              <a:extLst>
                <a:ext uri="{FF2B5EF4-FFF2-40B4-BE49-F238E27FC236}">
                  <a16:creationId xmlns:a16="http://schemas.microsoft.com/office/drawing/2014/main" id="{721B81AA-18E8-E4C9-ED5F-4AD4725A9C51}"/>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12" name="Rectangle 11">
              <a:extLst>
                <a:ext uri="{FF2B5EF4-FFF2-40B4-BE49-F238E27FC236}">
                  <a16:creationId xmlns:a16="http://schemas.microsoft.com/office/drawing/2014/main" id="{B1754AAC-36F3-0864-5874-84DD244D6B16}"/>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159048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66">
            <a:extLst>
              <a:ext uri="{FF2B5EF4-FFF2-40B4-BE49-F238E27FC236}">
                <a16:creationId xmlns:a16="http://schemas.microsoft.com/office/drawing/2014/main" id="{D47608FA-F74A-14F0-B5EE-813B61E1017C}"/>
              </a:ext>
            </a:extLst>
          </p:cNvPr>
          <p:cNvSpPr>
            <a:spLocks noGrp="1"/>
          </p:cNvSpPr>
          <p:nvPr>
            <p:ph type="title"/>
          </p:nvPr>
        </p:nvSpPr>
        <p:spPr>
          <a:xfrm>
            <a:off x="592917" y="571500"/>
            <a:ext cx="6255392" cy="443198"/>
          </a:xfrm>
        </p:spPr>
        <p:txBody>
          <a:bodyPr/>
          <a:lstStyle/>
          <a:p>
            <a:r>
              <a:rPr lang="en-US" sz="3200" noProof="0" dirty="0">
                <a:sym typeface="Helvetica"/>
              </a:rPr>
              <a:t>Ignition SCADA Solution</a:t>
            </a:r>
            <a:endParaRPr lang="en-US" sz="3200" dirty="0"/>
          </a:p>
        </p:txBody>
      </p:sp>
      <p:sp>
        <p:nvSpPr>
          <p:cNvPr id="58" name="Rectangle 57">
            <a:extLst>
              <a:ext uri="{FF2B5EF4-FFF2-40B4-BE49-F238E27FC236}">
                <a16:creationId xmlns:a16="http://schemas.microsoft.com/office/drawing/2014/main" id="{56E5B341-AF4A-D27E-708F-24669F6EDDC4}"/>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9" name="Rectangle 58">
            <a:extLst>
              <a:ext uri="{FF2B5EF4-FFF2-40B4-BE49-F238E27FC236}">
                <a16:creationId xmlns:a16="http://schemas.microsoft.com/office/drawing/2014/main" id="{DF783C32-BAD9-A135-EE52-EC61059D47D7}"/>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2" name="Rectangle 61">
            <a:extLst>
              <a:ext uri="{FF2B5EF4-FFF2-40B4-BE49-F238E27FC236}">
                <a16:creationId xmlns:a16="http://schemas.microsoft.com/office/drawing/2014/main" id="{365F201A-1857-9D29-BD57-0B818504CB47}"/>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64" name="Picture 63" descr="A group of people sitting at computers&#10;&#10;Description automatically generated with low confidence">
            <a:extLst>
              <a:ext uri="{FF2B5EF4-FFF2-40B4-BE49-F238E27FC236}">
                <a16:creationId xmlns:a16="http://schemas.microsoft.com/office/drawing/2014/main" id="{8F0EF6D5-109A-D611-FFFB-D8C197359F83}"/>
              </a:ext>
            </a:extLst>
          </p:cNvPr>
          <p:cNvPicPr>
            <a:picLocks noChangeAspect="1"/>
          </p:cNvPicPr>
          <p:nvPr/>
        </p:nvPicPr>
        <p:blipFill rotWithShape="1">
          <a:blip r:embed="rId3"/>
          <a:srcRect t="7813" b="8816"/>
          <a:stretch/>
        </p:blipFill>
        <p:spPr>
          <a:xfrm>
            <a:off x="7149237" y="3048001"/>
            <a:ext cx="1593762" cy="1328738"/>
          </a:xfrm>
          <a:prstGeom prst="rect">
            <a:avLst/>
          </a:prstGeom>
          <a:ln>
            <a:solidFill>
              <a:schemeClr val="bg1">
                <a:lumMod val="75000"/>
              </a:schemeClr>
            </a:solidFill>
          </a:ln>
        </p:spPr>
      </p:pic>
      <p:sp>
        <p:nvSpPr>
          <p:cNvPr id="65" name="Rectangle 64">
            <a:extLst>
              <a:ext uri="{FF2B5EF4-FFF2-40B4-BE49-F238E27FC236}">
                <a16:creationId xmlns:a16="http://schemas.microsoft.com/office/drawing/2014/main" id="{573D187A-360F-8F9E-1457-30CC2E454F03}"/>
              </a:ext>
            </a:extLst>
          </p:cNvPr>
          <p:cNvSpPr>
            <a:spLocks/>
          </p:cNvSpPr>
          <p:nvPr/>
        </p:nvSpPr>
        <p:spPr>
          <a:xfrm>
            <a:off x="8743000" y="3048001"/>
            <a:ext cx="2839400" cy="1467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Unlock new, high-value data-driven use cases</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reach and scale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Gain ROI-driving insights from long-term prediction leveraging historical data + real-time analytics</a:t>
            </a:r>
          </a:p>
        </p:txBody>
      </p:sp>
      <p:sp>
        <p:nvSpPr>
          <p:cNvPr id="66" name="Rectangle 65">
            <a:extLst>
              <a:ext uri="{FF2B5EF4-FFF2-40B4-BE49-F238E27FC236}">
                <a16:creationId xmlns:a16="http://schemas.microsoft.com/office/drawing/2014/main" id="{DAAD3196-AEC3-A457-8BCB-A585B964232F}"/>
              </a:ext>
            </a:extLst>
          </p:cNvPr>
          <p:cNvSpPr>
            <a:spLocks/>
          </p:cNvSpPr>
          <p:nvPr/>
        </p:nvSpPr>
        <p:spPr>
          <a:xfrm>
            <a:off x="7144336" y="4575347"/>
            <a:ext cx="4438063" cy="1249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production downtime and losses due to shift mis-matches, over/underproduction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Gain greater visibility into how resource capacity, inventories, production schedules interconnect</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Set accurate production targets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especially around maintenance and oversight</a:t>
            </a:r>
          </a:p>
        </p:txBody>
      </p:sp>
      <p:sp>
        <p:nvSpPr>
          <p:cNvPr id="67" name="Text Placeholder 49">
            <a:extLst>
              <a:ext uri="{FF2B5EF4-FFF2-40B4-BE49-F238E27FC236}">
                <a16:creationId xmlns:a16="http://schemas.microsoft.com/office/drawing/2014/main" id="{49C887BC-B431-03C2-66D9-54961BB3140A}"/>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4" action="ppaction://hlinksldjump"/>
              </a:rPr>
              <a:t>Asset &amp; Operations Optimization</a:t>
            </a:r>
            <a:endParaRPr lang="en-US" sz="900" b="0" dirty="0">
              <a:solidFill>
                <a:srgbClr val="525252"/>
              </a:solidFill>
              <a:latin typeface="IntelOne Text" panose="020B0503020203020204" pitchFamily="34" charset="0"/>
              <a:sym typeface="Helvetica Neue"/>
            </a:endParaRPr>
          </a:p>
        </p:txBody>
      </p:sp>
      <p:sp>
        <p:nvSpPr>
          <p:cNvPr id="73" name="Text Placeholder 49" descr="Target Vertical: &#10;Manufacturing&#10;&#10;&#10;">
            <a:extLst>
              <a:ext uri="{FF2B5EF4-FFF2-40B4-BE49-F238E27FC236}">
                <a16:creationId xmlns:a16="http://schemas.microsoft.com/office/drawing/2014/main" id="{F160284C-7230-3EC8-D1F0-5D7B2FD868CC}"/>
              </a:ext>
            </a:extLst>
          </p:cNvPr>
          <p:cNvSpPr txBox="1">
            <a:spLocks/>
          </p:cNvSpPr>
          <p:nvPr/>
        </p:nvSpPr>
        <p:spPr>
          <a:xfrm>
            <a:off x="7144337" y="1686845"/>
            <a:ext cx="4361854"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Solution currently available in US and EMEA </a:t>
            </a:r>
          </a:p>
        </p:txBody>
      </p:sp>
      <p:grpSp>
        <p:nvGrpSpPr>
          <p:cNvPr id="79" name="Group 78">
            <a:extLst>
              <a:ext uri="{FF2B5EF4-FFF2-40B4-BE49-F238E27FC236}">
                <a16:creationId xmlns:a16="http://schemas.microsoft.com/office/drawing/2014/main" id="{C0397381-1770-5AF5-95FF-F9289EA4DF44}"/>
              </a:ext>
            </a:extLst>
          </p:cNvPr>
          <p:cNvGrpSpPr/>
          <p:nvPr/>
        </p:nvGrpSpPr>
        <p:grpSpPr>
          <a:xfrm>
            <a:off x="592917" y="1268730"/>
            <a:ext cx="6255394" cy="461665"/>
            <a:chOff x="592917" y="1621155"/>
            <a:chExt cx="6255394" cy="461665"/>
          </a:xfrm>
        </p:grpSpPr>
        <p:sp>
          <p:nvSpPr>
            <p:cNvPr id="80"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022CF7EF-CA96-F803-33A1-7623F5D1C7B4}"/>
                </a:ext>
              </a:extLst>
            </p:cNvPr>
            <p:cNvSpPr txBox="1">
              <a:spLocks/>
            </p:cNvSpPr>
            <p:nvPr/>
          </p:nvSpPr>
          <p:spPr>
            <a:xfrm>
              <a:off x="592917" y="1805821"/>
              <a:ext cx="6255394" cy="276999"/>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 SCADA solution that helps businesses make actionable decisions through process management trend observation, and data analysis by bringing the powerful Ignition platform from Inductive Automation to the edge.</a:t>
              </a:r>
            </a:p>
          </p:txBody>
        </p:sp>
        <p:sp>
          <p:nvSpPr>
            <p:cNvPr id="86" name="Content Placeholder 47">
              <a:extLst>
                <a:ext uri="{FF2B5EF4-FFF2-40B4-BE49-F238E27FC236}">
                  <a16:creationId xmlns:a16="http://schemas.microsoft.com/office/drawing/2014/main" id="{79FAE883-06BC-3494-B791-837C68BD51C4}"/>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87" name="Content Placeholder 47">
            <a:extLst>
              <a:ext uri="{FF2B5EF4-FFF2-40B4-BE49-F238E27FC236}">
                <a16:creationId xmlns:a16="http://schemas.microsoft.com/office/drawing/2014/main" id="{F8F8DADF-5CEE-E302-3041-7B41701D1A0C}"/>
              </a:ext>
            </a:extLst>
          </p:cNvPr>
          <p:cNvSpPr txBox="1">
            <a:spLocks/>
          </p:cNvSpPr>
          <p:nvPr/>
        </p:nvSpPr>
        <p:spPr>
          <a:xfrm>
            <a:off x="592917" y="1952850"/>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88" name="Rectangle 87">
            <a:extLst>
              <a:ext uri="{FF2B5EF4-FFF2-40B4-BE49-F238E27FC236}">
                <a16:creationId xmlns:a16="http://schemas.microsoft.com/office/drawing/2014/main" id="{B264FBEB-9662-DF24-B349-2D4369AA97C4}"/>
              </a:ext>
            </a:extLst>
          </p:cNvPr>
          <p:cNvSpPr>
            <a:spLocks/>
          </p:cNvSpPr>
          <p:nvPr/>
        </p:nvSpPr>
        <p:spPr>
          <a:xfrm>
            <a:off x="913615" y="2186597"/>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bg2"/>
                </a:solidFill>
                <a:latin typeface="IntelOne Text" panose="020B0503020203020204" pitchFamily="34" charset="0"/>
              </a:rPr>
              <a:t>Integrate with existing equipment easily and a wide range of industrial I/O </a:t>
            </a:r>
          </a:p>
        </p:txBody>
      </p:sp>
      <p:sp>
        <p:nvSpPr>
          <p:cNvPr id="90" name="Rectangle 89">
            <a:extLst>
              <a:ext uri="{FF2B5EF4-FFF2-40B4-BE49-F238E27FC236}">
                <a16:creationId xmlns:a16="http://schemas.microsoft.com/office/drawing/2014/main" id="{6A0621C1-F7EF-B183-5217-1550E8F5CB3A}"/>
              </a:ext>
            </a:extLst>
          </p:cNvPr>
          <p:cNvSpPr>
            <a:spLocks/>
          </p:cNvSpPr>
          <p:nvPr/>
        </p:nvSpPr>
        <p:spPr>
          <a:xfrm>
            <a:off x="3063688" y="2186597"/>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bg2"/>
                </a:solidFill>
                <a:latin typeface="IntelOne Text" panose="020B0503020203020204" pitchFamily="34" charset="0"/>
              </a:rPr>
              <a:t>Build E2E IoT architecture that reduces bandwidth and associated costs</a:t>
            </a:r>
          </a:p>
        </p:txBody>
      </p:sp>
      <p:sp>
        <p:nvSpPr>
          <p:cNvPr id="91" name="Rectangle 90">
            <a:extLst>
              <a:ext uri="{FF2B5EF4-FFF2-40B4-BE49-F238E27FC236}">
                <a16:creationId xmlns:a16="http://schemas.microsoft.com/office/drawing/2014/main" id="{1878141E-B47B-CA2F-F819-30CF87927FA4}"/>
              </a:ext>
            </a:extLst>
          </p:cNvPr>
          <p:cNvSpPr>
            <a:spLocks/>
          </p:cNvSpPr>
          <p:nvPr/>
        </p:nvSpPr>
        <p:spPr>
          <a:xfrm>
            <a:off x="5213760" y="2186597"/>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bg2"/>
                </a:solidFill>
                <a:latin typeface="IntelOne Text" panose="020B0503020203020204" pitchFamily="34" charset="0"/>
              </a:rPr>
              <a:t>Increase real-time control of processes for better monitoring and business</a:t>
            </a:r>
            <a:br>
              <a:rPr lang="en-US" sz="900" dirty="0">
                <a:solidFill>
                  <a:schemeClr val="bg2"/>
                </a:solidFill>
                <a:latin typeface="IntelOne Text" panose="020B0503020203020204" pitchFamily="34" charset="0"/>
              </a:rPr>
            </a:br>
            <a:r>
              <a:rPr lang="en-US" sz="900" dirty="0">
                <a:solidFill>
                  <a:schemeClr val="bg2"/>
                </a:solidFill>
                <a:latin typeface="IntelOne Text" panose="020B0503020203020204" pitchFamily="34" charset="0"/>
              </a:rPr>
              <a:t>decision making</a:t>
            </a:r>
          </a:p>
        </p:txBody>
      </p:sp>
      <p:cxnSp>
        <p:nvCxnSpPr>
          <p:cNvPr id="92" name="Straight Connector 91">
            <a:extLst>
              <a:ext uri="{FF2B5EF4-FFF2-40B4-BE49-F238E27FC236}">
                <a16:creationId xmlns:a16="http://schemas.microsoft.com/office/drawing/2014/main" id="{B7E87490-398F-B0E9-106E-9626240BD385}"/>
              </a:ext>
            </a:extLst>
          </p:cNvPr>
          <p:cNvCxnSpPr>
            <a:cxnSpLocks/>
          </p:cNvCxnSpPr>
          <p:nvPr/>
        </p:nvCxnSpPr>
        <p:spPr>
          <a:xfrm>
            <a:off x="592917" y="184909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93" name="Straight Connector 92">
            <a:extLst>
              <a:ext uri="{FF2B5EF4-FFF2-40B4-BE49-F238E27FC236}">
                <a16:creationId xmlns:a16="http://schemas.microsoft.com/office/drawing/2014/main" id="{F0AFF381-B3FC-E588-3670-59B70719B880}"/>
              </a:ext>
            </a:extLst>
          </p:cNvPr>
          <p:cNvCxnSpPr>
            <a:cxnSpLocks/>
          </p:cNvCxnSpPr>
          <p:nvPr/>
        </p:nvCxnSpPr>
        <p:spPr>
          <a:xfrm>
            <a:off x="592917" y="308668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97" name="Group 96">
            <a:extLst>
              <a:ext uri="{FF2B5EF4-FFF2-40B4-BE49-F238E27FC236}">
                <a16:creationId xmlns:a16="http://schemas.microsoft.com/office/drawing/2014/main" id="{CDA71E08-5718-9BB1-78B9-1D76CFFFDE96}"/>
              </a:ext>
            </a:extLst>
          </p:cNvPr>
          <p:cNvGrpSpPr/>
          <p:nvPr/>
        </p:nvGrpSpPr>
        <p:grpSpPr>
          <a:xfrm>
            <a:off x="592916" y="4183808"/>
            <a:ext cx="6255392" cy="734331"/>
            <a:chOff x="5043513" y="3848440"/>
            <a:chExt cx="6255392" cy="734331"/>
          </a:xfrm>
        </p:grpSpPr>
        <p:sp>
          <p:nvSpPr>
            <p:cNvPr id="98" name="Content Placeholder 47">
              <a:extLst>
                <a:ext uri="{FF2B5EF4-FFF2-40B4-BE49-F238E27FC236}">
                  <a16:creationId xmlns:a16="http://schemas.microsoft.com/office/drawing/2014/main" id="{BB6DD56C-DF7A-F3A7-F8DF-F51DBCB0338D}"/>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99" name="Content Placeholder 47">
              <a:extLst>
                <a:ext uri="{FF2B5EF4-FFF2-40B4-BE49-F238E27FC236}">
                  <a16:creationId xmlns:a16="http://schemas.microsoft.com/office/drawing/2014/main" id="{8DACEFAA-D104-B532-0F53-EEA385763531}"/>
                </a:ext>
              </a:extLst>
            </p:cNvPr>
            <p:cNvSpPr txBox="1">
              <a:spLocks/>
            </p:cNvSpPr>
            <p:nvPr/>
          </p:nvSpPr>
          <p:spPr>
            <a:xfrm>
              <a:off x="5043513" y="4034692"/>
              <a:ext cx="6255392" cy="548079"/>
            </a:xfrm>
            <a:prstGeom prst="rect">
              <a:avLst/>
            </a:prstGeom>
            <a:ln>
              <a:noFill/>
            </a:ln>
          </p:spPr>
          <p:txBody>
            <a:bodyPr wrap="square" lIns="0" tIns="0" rIns="0" bIns="0" numCol="2"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lnSpc>
                  <a:spcPct val="100000"/>
                </a:lnSpc>
                <a:spcBef>
                  <a:spcPts val="200"/>
                </a:spcBef>
                <a:spcAft>
                  <a:spcPts val="100"/>
                </a:spcAft>
                <a:defRPr/>
              </a:pPr>
              <a:r>
                <a:rPr lang="en-US" sz="900" dirty="0">
                  <a:latin typeface="IntelOne Text" panose="020B0503020203020204" pitchFamily="34" charset="0"/>
                  <a:sym typeface="Helvetica Neue"/>
                  <a:hlinkClick r:id="rId5">
                    <a:extLst>
                      <a:ext uri="{A12FA001-AC4F-418D-AE19-62706E023703}">
                        <ahyp:hlinkClr xmlns:ahyp="http://schemas.microsoft.com/office/drawing/2018/hyperlinkcolor" val="tx"/>
                      </a:ext>
                    </a:extLst>
                  </a:hlinkClick>
                </a:rPr>
                <a:t>Hardware</a:t>
              </a:r>
              <a:endParaRPr lang="en-US" sz="900" dirty="0">
                <a:latin typeface="IntelOne Text" panose="020B0503020203020204" pitchFamily="34" charset="0"/>
                <a:sym typeface="Helvetica Neue"/>
              </a:endParaRPr>
            </a:p>
            <a:p>
              <a:pPr lvl="1">
                <a:lnSpc>
                  <a:spcPct val="100000"/>
                </a:lnSpc>
                <a:spcBef>
                  <a:spcPts val="200"/>
                </a:spcBef>
                <a:spcAft>
                  <a:spcPts val="100"/>
                </a:spcAft>
                <a:defRPr/>
              </a:pPr>
              <a:r>
                <a:rPr lang="en-US" sz="900" dirty="0">
                  <a:latin typeface="IntelOne Text" panose="020B0503020203020204" pitchFamily="34" charset="0"/>
                  <a:sym typeface="Helvetica Neue"/>
                  <a:hlinkClick r:id="rId6">
                    <a:extLst>
                      <a:ext uri="{A12FA001-AC4F-418D-AE19-62706E023703}">
                        <ahyp:hlinkClr xmlns:ahyp="http://schemas.microsoft.com/office/drawing/2018/hyperlinkcolor" val="tx"/>
                      </a:ext>
                    </a:extLst>
                  </a:hlinkClick>
                </a:rPr>
                <a:t>User Manual</a:t>
              </a:r>
              <a:endParaRPr lang="en-US" sz="900" dirty="0">
                <a:latin typeface="IntelOne Text" panose="020B0503020203020204" pitchFamily="34" charset="0"/>
                <a:sym typeface="Helvetica Neue"/>
              </a:endParaRPr>
            </a:p>
            <a:p>
              <a:pPr lvl="1">
                <a:lnSpc>
                  <a:spcPct val="100000"/>
                </a:lnSpc>
                <a:spcBef>
                  <a:spcPts val="200"/>
                </a:spcBef>
                <a:spcAft>
                  <a:spcPts val="100"/>
                </a:spcAft>
                <a:defRPr/>
              </a:pPr>
              <a:r>
                <a:rPr lang="en-US" sz="900" dirty="0">
                  <a:latin typeface="IntelOne Text" panose="020B0503020203020204" pitchFamily="34" charset="0"/>
                  <a:sym typeface="Helvetica Neue"/>
                  <a:hlinkClick r:id="rId7">
                    <a:extLst>
                      <a:ext uri="{A12FA001-AC4F-418D-AE19-62706E023703}">
                        <ahyp:hlinkClr xmlns:ahyp="http://schemas.microsoft.com/office/drawing/2018/hyperlinkcolor" val="tx"/>
                      </a:ext>
                    </a:extLst>
                  </a:hlinkClick>
                </a:rPr>
                <a:t>Knowledge Base</a:t>
              </a:r>
              <a:endParaRPr lang="en-US" sz="900" dirty="0">
                <a:latin typeface="IntelOne Text" panose="020B0503020203020204" pitchFamily="34" charset="0"/>
                <a:sym typeface="Helvetica Neue"/>
              </a:endParaRPr>
            </a:p>
            <a:p>
              <a:pPr lvl="1">
                <a:lnSpc>
                  <a:spcPct val="100000"/>
                </a:lnSpc>
                <a:spcBef>
                  <a:spcPts val="200"/>
                </a:spcBef>
                <a:spcAft>
                  <a:spcPts val="100"/>
                </a:spcAft>
                <a:defRPr/>
              </a:pPr>
              <a:r>
                <a:rPr lang="en-US" sz="900" dirty="0">
                  <a:latin typeface="IntelOne Text" panose="020B0503020203020204" pitchFamily="34" charset="0"/>
                  <a:sym typeface="Helvetica Neue"/>
                  <a:hlinkClick r:id="rId8">
                    <a:extLst>
                      <a:ext uri="{A12FA001-AC4F-418D-AE19-62706E023703}">
                        <ahyp:hlinkClr xmlns:ahyp="http://schemas.microsoft.com/office/drawing/2018/hyperlinkcolor" val="tx"/>
                      </a:ext>
                    </a:extLst>
                  </a:hlinkClick>
                </a:rPr>
                <a:t>Forum</a:t>
              </a:r>
              <a:endParaRPr lang="en-US" sz="900" dirty="0">
                <a:latin typeface="IntelOne Text" panose="020B0503020203020204" pitchFamily="34" charset="0"/>
                <a:sym typeface="Helvetica Neue"/>
              </a:endParaRPr>
            </a:p>
            <a:p>
              <a:pPr lvl="1">
                <a:lnSpc>
                  <a:spcPct val="100000"/>
                </a:lnSpc>
                <a:spcBef>
                  <a:spcPts val="200"/>
                </a:spcBef>
                <a:spcAft>
                  <a:spcPts val="100"/>
                </a:spcAft>
                <a:defRPr/>
              </a:pPr>
              <a:r>
                <a:rPr lang="en-US" sz="900" dirty="0">
                  <a:latin typeface="IntelOne Text" panose="020B0503020203020204" pitchFamily="34" charset="0"/>
                  <a:sym typeface="Helvetica Neue"/>
                  <a:hlinkClick r:id="rId5">
                    <a:extLst>
                      <a:ext uri="{A12FA001-AC4F-418D-AE19-62706E023703}">
                        <ahyp:hlinkClr xmlns:ahyp="http://schemas.microsoft.com/office/drawing/2018/hyperlinkcolor" val="tx"/>
                      </a:ext>
                    </a:extLst>
                  </a:hlinkClick>
                </a:rPr>
                <a:t>Product Page</a:t>
              </a:r>
              <a:endParaRPr lang="en-US" sz="900" dirty="0">
                <a:latin typeface="IntelOne Text" panose="020B0503020203020204" pitchFamily="34" charset="0"/>
                <a:sym typeface="Helvetica Neue"/>
              </a:endParaRPr>
            </a:p>
            <a:p>
              <a:pPr lvl="1">
                <a:lnSpc>
                  <a:spcPct val="100000"/>
                </a:lnSpc>
                <a:spcBef>
                  <a:spcPts val="200"/>
                </a:spcBef>
                <a:spcAft>
                  <a:spcPts val="100"/>
                </a:spcAft>
                <a:defRPr/>
              </a:pPr>
              <a:r>
                <a:rPr lang="en-US" sz="900" dirty="0">
                  <a:latin typeface="IntelOne Text" panose="020B0503020203020204" pitchFamily="34" charset="0"/>
                  <a:sym typeface="Helvetica Neue"/>
                  <a:hlinkClick r:id="rId9">
                    <a:extLst>
                      <a:ext uri="{A12FA001-AC4F-418D-AE19-62706E023703}">
                        <ahyp:hlinkClr xmlns:ahyp="http://schemas.microsoft.com/office/drawing/2018/hyperlinkcolor" val="tx"/>
                      </a:ext>
                    </a:extLst>
                  </a:hlinkClick>
                </a:rPr>
                <a:t>Case Study</a:t>
              </a:r>
              <a:endParaRPr lang="en-US" sz="900" dirty="0">
                <a:latin typeface="IntelOne Text" panose="020B0503020203020204" pitchFamily="34" charset="0"/>
                <a:sym typeface="Helvetica Neue"/>
              </a:endParaRPr>
            </a:p>
          </p:txBody>
        </p:sp>
      </p:grpSp>
      <p:grpSp>
        <p:nvGrpSpPr>
          <p:cNvPr id="113" name="Group 112">
            <a:extLst>
              <a:ext uri="{FF2B5EF4-FFF2-40B4-BE49-F238E27FC236}">
                <a16:creationId xmlns:a16="http://schemas.microsoft.com/office/drawing/2014/main" id="{EDFEBB43-6BB8-9A0D-C51E-2587D6E06F43}"/>
              </a:ext>
            </a:extLst>
          </p:cNvPr>
          <p:cNvGrpSpPr>
            <a:grpSpLocks/>
          </p:cNvGrpSpPr>
          <p:nvPr/>
        </p:nvGrpSpPr>
        <p:grpSpPr>
          <a:xfrm>
            <a:off x="592916" y="3294268"/>
            <a:ext cx="6255393" cy="335866"/>
            <a:chOff x="592916" y="3640327"/>
            <a:chExt cx="6255393" cy="335866"/>
          </a:xfrm>
        </p:grpSpPr>
        <p:sp>
          <p:nvSpPr>
            <p:cNvPr id="114" name="Content Placeholder 47">
              <a:extLst>
                <a:ext uri="{FF2B5EF4-FFF2-40B4-BE49-F238E27FC236}">
                  <a16:creationId xmlns:a16="http://schemas.microsoft.com/office/drawing/2014/main" id="{9344CF74-BF83-3F64-B2D0-91301754088E}"/>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115" name="Content Placeholder 47">
              <a:extLst>
                <a:ext uri="{FF2B5EF4-FFF2-40B4-BE49-F238E27FC236}">
                  <a16:creationId xmlns:a16="http://schemas.microsoft.com/office/drawing/2014/main" id="{E39A5BB3-8FE8-B016-F5E7-BA082A4A2F45}"/>
                </a:ext>
              </a:extLst>
            </p:cNvPr>
            <p:cNvSpPr txBox="1">
              <a:spLocks/>
            </p:cNvSpPr>
            <p:nvPr/>
          </p:nvSpPr>
          <p:spPr>
            <a:xfrm>
              <a:off x="592916" y="3837694"/>
              <a:ext cx="6255393" cy="138499"/>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Celeron®, Atom®, Pentium®, and Core™ processors</a:t>
              </a:r>
            </a:p>
          </p:txBody>
        </p:sp>
      </p:grpSp>
      <p:cxnSp>
        <p:nvCxnSpPr>
          <p:cNvPr id="116" name="Straight Connector 115">
            <a:extLst>
              <a:ext uri="{FF2B5EF4-FFF2-40B4-BE49-F238E27FC236}">
                <a16:creationId xmlns:a16="http://schemas.microsoft.com/office/drawing/2014/main" id="{609C8927-E124-5119-8975-6823FBEC23A3}"/>
              </a:ext>
            </a:extLst>
          </p:cNvPr>
          <p:cNvCxnSpPr>
            <a:cxnSpLocks/>
          </p:cNvCxnSpPr>
          <p:nvPr/>
        </p:nvCxnSpPr>
        <p:spPr>
          <a:xfrm>
            <a:off x="592917" y="397622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pic>
        <p:nvPicPr>
          <p:cNvPr id="117" name="Picture 2" descr="Embedded Industrial Computers for Edge &amp; IoT | OnLogic">
            <a:extLst>
              <a:ext uri="{FF2B5EF4-FFF2-40B4-BE49-F238E27FC236}">
                <a16:creationId xmlns:a16="http://schemas.microsoft.com/office/drawing/2014/main" id="{90076AE2-66AC-E226-FE8A-1F3BE81E91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1500" y="128342"/>
            <a:ext cx="1428750" cy="362806"/>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1D3A7672-9A4B-5BB1-D194-25F3B486B57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7585" y="2209185"/>
            <a:ext cx="219820" cy="262943"/>
          </a:xfrm>
          <a:prstGeom prst="rect">
            <a:avLst/>
          </a:prstGeom>
        </p:spPr>
      </p:pic>
      <p:pic>
        <p:nvPicPr>
          <p:cNvPr id="3" name="Graphic 2">
            <a:extLst>
              <a:ext uri="{FF2B5EF4-FFF2-40B4-BE49-F238E27FC236}">
                <a16:creationId xmlns:a16="http://schemas.microsoft.com/office/drawing/2014/main" id="{8E835BAC-961D-2166-6FAD-57A79E22ED0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04108" y="2192032"/>
            <a:ext cx="283370" cy="280095"/>
          </a:xfrm>
          <a:prstGeom prst="rect">
            <a:avLst/>
          </a:prstGeom>
        </p:spPr>
      </p:pic>
      <p:pic>
        <p:nvPicPr>
          <p:cNvPr id="4" name="Graphic 3">
            <a:extLst>
              <a:ext uri="{FF2B5EF4-FFF2-40B4-BE49-F238E27FC236}">
                <a16:creationId xmlns:a16="http://schemas.microsoft.com/office/drawing/2014/main" id="{79A15403-C779-F26B-7E37-8D60D002520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845852" y="2208133"/>
            <a:ext cx="299848" cy="288503"/>
          </a:xfrm>
          <a:prstGeom prst="rect">
            <a:avLst/>
          </a:prstGeom>
        </p:spPr>
      </p:pic>
      <p:cxnSp>
        <p:nvCxnSpPr>
          <p:cNvPr id="118" name="Straight Connector 117">
            <a:extLst>
              <a:ext uri="{FF2B5EF4-FFF2-40B4-BE49-F238E27FC236}">
                <a16:creationId xmlns:a16="http://schemas.microsoft.com/office/drawing/2014/main" id="{85C208CA-123A-A1EC-EEA9-FB8C4A57CBD8}"/>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119" name="Text Placeholder 49">
            <a:extLst>
              <a:ext uri="{FF2B5EF4-FFF2-40B4-BE49-F238E27FC236}">
                <a16:creationId xmlns:a16="http://schemas.microsoft.com/office/drawing/2014/main" id="{AE4EB373-8588-51EF-3BA5-240892DBD80D}"/>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p:txBody>
      </p:sp>
      <p:grpSp>
        <p:nvGrpSpPr>
          <p:cNvPr id="5" name="Group 4">
            <a:extLst>
              <a:ext uri="{FF2B5EF4-FFF2-40B4-BE49-F238E27FC236}">
                <a16:creationId xmlns:a16="http://schemas.microsoft.com/office/drawing/2014/main" id="{D7AB38A9-D997-3593-50A7-4A315FC55B8D}"/>
              </a:ext>
            </a:extLst>
          </p:cNvPr>
          <p:cNvGrpSpPr/>
          <p:nvPr/>
        </p:nvGrpSpPr>
        <p:grpSpPr>
          <a:xfrm>
            <a:off x="9057016" y="87630"/>
            <a:ext cx="2525384" cy="384440"/>
            <a:chOff x="9057016" y="87630"/>
            <a:chExt cx="2525384" cy="384440"/>
          </a:xfrm>
        </p:grpSpPr>
        <p:pic>
          <p:nvPicPr>
            <p:cNvPr id="6" name="Picture 5">
              <a:hlinkClick r:id="rId17" action="ppaction://hlinksldjump"/>
              <a:extLst>
                <a:ext uri="{FF2B5EF4-FFF2-40B4-BE49-F238E27FC236}">
                  <a16:creationId xmlns:a16="http://schemas.microsoft.com/office/drawing/2014/main" id="{727A0BDE-B035-3D66-097B-26C9207133D8}"/>
                </a:ext>
              </a:extLst>
            </p:cNvPr>
            <p:cNvPicPr>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7" name="Rectangle 6">
              <a:extLst>
                <a:ext uri="{FF2B5EF4-FFF2-40B4-BE49-F238E27FC236}">
                  <a16:creationId xmlns:a16="http://schemas.microsoft.com/office/drawing/2014/main" id="{672CDB0E-3E00-99C6-19B7-55CA60720F9F}"/>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7"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7"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7"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60042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erson standing in front of a computer&#10;&#10;Description automatically generated">
            <a:extLst>
              <a:ext uri="{FF2B5EF4-FFF2-40B4-BE49-F238E27FC236}">
                <a16:creationId xmlns:a16="http://schemas.microsoft.com/office/drawing/2014/main" id="{12D1E1AD-F598-8F4E-9D53-DAB3D6B2794B}"/>
              </a:ext>
            </a:extLst>
          </p:cNvPr>
          <p:cNvPicPr preferRelativeResize="0">
            <a:picLocks/>
          </p:cNvPicPr>
          <p:nvPr/>
        </p:nvPicPr>
        <p:blipFill rotWithShape="1">
          <a:blip r:embed="rId3" cstate="hqprint">
            <a:extLst>
              <a:ext uri="{BEBA8EAE-BF5A-486C-A8C5-ECC9F3942E4B}">
                <a14:imgProps xmlns:a14="http://schemas.microsoft.com/office/drawing/2010/main">
                  <a14:imgLayer r:embed="rId4">
                    <a14:imgEffect>
                      <a14:brightnessContrast bright="-22000"/>
                    </a14:imgEffect>
                  </a14:imgLayer>
                </a14:imgProps>
              </a:ex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2" name="Rectangle 21">
            <a:extLst>
              <a:ext uri="{FF2B5EF4-FFF2-40B4-BE49-F238E27FC236}">
                <a16:creationId xmlns:a16="http://schemas.microsoft.com/office/drawing/2014/main" id="{726CAA75-BC09-E0CF-831C-D49A54310CD7}"/>
              </a:ext>
            </a:extLst>
          </p:cNvPr>
          <p:cNvSpPr>
            <a:spLocks/>
          </p:cNvSpPr>
          <p:nvPr/>
        </p:nvSpPr>
        <p:spPr>
          <a:xfrm>
            <a:off x="0" y="0"/>
            <a:ext cx="12192000" cy="6858000"/>
          </a:xfrm>
          <a:prstGeom prst="rect">
            <a:avLst/>
          </a:prstGeom>
          <a:solidFill>
            <a:schemeClr val="tx2">
              <a:lumMod val="50000"/>
              <a:alpha val="7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8" name="Rectangle">
            <a:extLst>
              <a:ext uri="{FF2B5EF4-FFF2-40B4-BE49-F238E27FC236}">
                <a16:creationId xmlns:a16="http://schemas.microsoft.com/office/drawing/2014/main" id="{63CC7FCF-385B-22C6-73D7-5BBB4767E236}"/>
              </a:ext>
            </a:extLst>
          </p:cNvPr>
          <p:cNvSpPr/>
          <p:nvPr/>
        </p:nvSpPr>
        <p:spPr>
          <a:xfrm>
            <a:off x="1466513" y="0"/>
            <a:ext cx="3430768" cy="5393161"/>
          </a:xfrm>
          <a:prstGeom prst="rect">
            <a:avLst/>
          </a:prstGeom>
          <a:solidFill>
            <a:schemeClr val="tx2">
              <a:alpha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500" hangingPunct="0"/>
            <a:endParaRPr sz="3200">
              <a:solidFill>
                <a:srgbClr val="FFFFFF"/>
              </a:solidFill>
              <a:latin typeface="Helvetica Neue Medium"/>
            </a:endParaRPr>
          </a:p>
        </p:txBody>
      </p:sp>
      <p:sp>
        <p:nvSpPr>
          <p:cNvPr id="34" name="Square">
            <a:extLst>
              <a:ext uri="{FF2B5EF4-FFF2-40B4-BE49-F238E27FC236}">
                <a16:creationId xmlns:a16="http://schemas.microsoft.com/office/drawing/2014/main" id="{F916B340-9124-D2B7-333D-AFCD5C4658C2}"/>
              </a:ext>
            </a:extLst>
          </p:cNvPr>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42" name="Group 41">
            <a:extLst>
              <a:ext uri="{FF2B5EF4-FFF2-40B4-BE49-F238E27FC236}">
                <a16:creationId xmlns:a16="http://schemas.microsoft.com/office/drawing/2014/main" id="{2C5DB4CE-4AE2-7FDE-356E-3D7F15FD0B6B}"/>
              </a:ext>
            </a:extLst>
          </p:cNvPr>
          <p:cNvGrpSpPr>
            <a:grpSpLocks/>
          </p:cNvGrpSpPr>
          <p:nvPr/>
        </p:nvGrpSpPr>
        <p:grpSpPr>
          <a:xfrm>
            <a:off x="1466513" y="5992753"/>
            <a:ext cx="1031758" cy="384723"/>
            <a:chOff x="1466513" y="7007165"/>
            <a:chExt cx="1031232" cy="386121"/>
          </a:xfrm>
        </p:grpSpPr>
        <p:sp>
          <p:nvSpPr>
            <p:cNvPr id="38" name="Free-form: Shape 37">
              <a:extLst>
                <a:ext uri="{FF2B5EF4-FFF2-40B4-BE49-F238E27FC236}">
                  <a16:creationId xmlns:a16="http://schemas.microsoft.com/office/drawing/2014/main" id="{0BAEC056-5D34-750A-33B9-46C9BBD5ECFF}"/>
                </a:ext>
              </a:extLst>
            </p:cNvPr>
            <p:cNvSpPr/>
            <p:nvPr/>
          </p:nvSpPr>
          <p:spPr>
            <a:xfrm>
              <a:off x="1466513" y="7012411"/>
              <a:ext cx="72135" cy="72135"/>
            </a:xfrm>
            <a:custGeom>
              <a:avLst/>
              <a:gdLst>
                <a:gd name="connsiteX0" fmla="*/ 0 w 72135"/>
                <a:gd name="connsiteY0" fmla="*/ 0 h 72135"/>
                <a:gd name="connsiteX1" fmla="*/ 72136 w 72135"/>
                <a:gd name="connsiteY1" fmla="*/ 0 h 72135"/>
                <a:gd name="connsiteX2" fmla="*/ 72136 w 72135"/>
                <a:gd name="connsiteY2" fmla="*/ 72136 h 72135"/>
                <a:gd name="connsiteX3" fmla="*/ 0 w 72135"/>
                <a:gd name="connsiteY3" fmla="*/ 72136 h 72135"/>
              </a:gdLst>
              <a:ahLst/>
              <a:cxnLst>
                <a:cxn ang="0">
                  <a:pos x="connsiteX0" y="connsiteY0"/>
                </a:cxn>
                <a:cxn ang="0">
                  <a:pos x="connsiteX1" y="connsiteY1"/>
                </a:cxn>
                <a:cxn ang="0">
                  <a:pos x="connsiteX2" y="connsiteY2"/>
                </a:cxn>
                <a:cxn ang="0">
                  <a:pos x="connsiteX3" y="connsiteY3"/>
                </a:cxn>
              </a:cxnLst>
              <a:rect l="l" t="t" r="r" b="b"/>
              <a:pathLst>
                <a:path w="72135" h="72135">
                  <a:moveTo>
                    <a:pt x="0" y="0"/>
                  </a:moveTo>
                  <a:lnTo>
                    <a:pt x="72136" y="0"/>
                  </a:lnTo>
                  <a:lnTo>
                    <a:pt x="72136" y="72136"/>
                  </a:lnTo>
                  <a:lnTo>
                    <a:pt x="0" y="72136"/>
                  </a:lnTo>
                  <a:close/>
                </a:path>
              </a:pathLst>
            </a:custGeom>
            <a:solidFill>
              <a:schemeClr val="accent2"/>
            </a:solidFill>
            <a:ln w="871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4E546AA-9A1D-9A57-774F-C6C2808513E7}"/>
                </a:ext>
              </a:extLst>
            </p:cNvPr>
            <p:cNvSpPr/>
            <p:nvPr/>
          </p:nvSpPr>
          <p:spPr>
            <a:xfrm>
              <a:off x="1468436" y="7007165"/>
              <a:ext cx="913542" cy="386121"/>
            </a:xfrm>
            <a:custGeom>
              <a:avLst/>
              <a:gdLst>
                <a:gd name="connsiteX0" fmla="*/ 68376 w 913542"/>
                <a:gd name="connsiteY0" fmla="*/ 121100 h 386121"/>
                <a:gd name="connsiteX1" fmla="*/ 0 w 913542"/>
                <a:gd name="connsiteY1" fmla="*/ 121100 h 386121"/>
                <a:gd name="connsiteX2" fmla="*/ 0 w 913542"/>
                <a:gd name="connsiteY2" fmla="*/ 380701 h 386121"/>
                <a:gd name="connsiteX3" fmla="*/ 68376 w 913542"/>
                <a:gd name="connsiteY3" fmla="*/ 380701 h 386121"/>
                <a:gd name="connsiteX4" fmla="*/ 68376 w 913542"/>
                <a:gd name="connsiteY4" fmla="*/ 121100 h 386121"/>
                <a:gd name="connsiteX5" fmla="*/ 521650 w 913542"/>
                <a:gd name="connsiteY5" fmla="*/ 383324 h 386121"/>
                <a:gd name="connsiteX6" fmla="*/ 521650 w 913542"/>
                <a:gd name="connsiteY6" fmla="*/ 319670 h 386121"/>
                <a:gd name="connsiteX7" fmla="*/ 496905 w 913542"/>
                <a:gd name="connsiteY7" fmla="*/ 318096 h 386121"/>
                <a:gd name="connsiteX8" fmla="*/ 480817 w 913542"/>
                <a:gd name="connsiteY8" fmla="*/ 311014 h 386121"/>
                <a:gd name="connsiteX9" fmla="*/ 473734 w 913542"/>
                <a:gd name="connsiteY9" fmla="*/ 295537 h 386121"/>
                <a:gd name="connsiteX10" fmla="*/ 472160 w 913542"/>
                <a:gd name="connsiteY10" fmla="*/ 270443 h 386121"/>
                <a:gd name="connsiteX11" fmla="*/ 472160 w 913542"/>
                <a:gd name="connsiteY11" fmla="*/ 179596 h 386121"/>
                <a:gd name="connsiteX12" fmla="*/ 521650 w 913542"/>
                <a:gd name="connsiteY12" fmla="*/ 179596 h 386121"/>
                <a:gd name="connsiteX13" fmla="*/ 521650 w 913542"/>
                <a:gd name="connsiteY13" fmla="*/ 121100 h 386121"/>
                <a:gd name="connsiteX14" fmla="*/ 472160 w 913542"/>
                <a:gd name="connsiteY14" fmla="*/ 121100 h 386121"/>
                <a:gd name="connsiteX15" fmla="*/ 472160 w 913542"/>
                <a:gd name="connsiteY15" fmla="*/ 20023 h 386121"/>
                <a:gd name="connsiteX16" fmla="*/ 403785 w 913542"/>
                <a:gd name="connsiteY16" fmla="*/ 20023 h 386121"/>
                <a:gd name="connsiteX17" fmla="*/ 403785 w 913542"/>
                <a:gd name="connsiteY17" fmla="*/ 270967 h 386121"/>
                <a:gd name="connsiteX18" fmla="*/ 409293 w 913542"/>
                <a:gd name="connsiteY18" fmla="*/ 324479 h 386121"/>
                <a:gd name="connsiteX19" fmla="*/ 427480 w 913542"/>
                <a:gd name="connsiteY19" fmla="*/ 358929 h 386121"/>
                <a:gd name="connsiteX20" fmla="*/ 460881 w 913542"/>
                <a:gd name="connsiteY20" fmla="*/ 377641 h 386121"/>
                <a:gd name="connsiteX21" fmla="*/ 513081 w 913542"/>
                <a:gd name="connsiteY21" fmla="*/ 383411 h 386121"/>
                <a:gd name="connsiteX22" fmla="*/ 521650 w 913542"/>
                <a:gd name="connsiteY22" fmla="*/ 383411 h 386121"/>
                <a:gd name="connsiteX23" fmla="*/ 913543 w 913542"/>
                <a:gd name="connsiteY23" fmla="*/ 0 h 386121"/>
                <a:gd name="connsiteX24" fmla="*/ 845167 w 913542"/>
                <a:gd name="connsiteY24" fmla="*/ 0 h 386121"/>
                <a:gd name="connsiteX25" fmla="*/ 845167 w 913542"/>
                <a:gd name="connsiteY25" fmla="*/ 380701 h 386121"/>
                <a:gd name="connsiteX26" fmla="*/ 913543 w 913542"/>
                <a:gd name="connsiteY26" fmla="*/ 380701 h 386121"/>
                <a:gd name="connsiteX27" fmla="*/ 913543 w 913542"/>
                <a:gd name="connsiteY27" fmla="*/ 0 h 386121"/>
                <a:gd name="connsiteX28" fmla="*/ 337770 w 913542"/>
                <a:gd name="connsiteY28" fmla="*/ 146719 h 386121"/>
                <a:gd name="connsiteX29" fmla="*/ 258202 w 913542"/>
                <a:gd name="connsiteY29" fmla="*/ 115854 h 386121"/>
                <a:gd name="connsiteX30" fmla="*/ 213347 w 913542"/>
                <a:gd name="connsiteY30" fmla="*/ 125822 h 386121"/>
                <a:gd name="connsiteX31" fmla="*/ 179334 w 913542"/>
                <a:gd name="connsiteY31" fmla="*/ 153539 h 386121"/>
                <a:gd name="connsiteX32" fmla="*/ 175574 w 913542"/>
                <a:gd name="connsiteY32" fmla="*/ 158349 h 386121"/>
                <a:gd name="connsiteX33" fmla="*/ 175574 w 913542"/>
                <a:gd name="connsiteY33" fmla="*/ 154064 h 386121"/>
                <a:gd name="connsiteX34" fmla="*/ 175574 w 913542"/>
                <a:gd name="connsiteY34" fmla="*/ 121188 h 386121"/>
                <a:gd name="connsiteX35" fmla="*/ 108247 w 913542"/>
                <a:gd name="connsiteY35" fmla="*/ 121188 h 386121"/>
                <a:gd name="connsiteX36" fmla="*/ 108247 w 913542"/>
                <a:gd name="connsiteY36" fmla="*/ 380788 h 386121"/>
                <a:gd name="connsiteX37" fmla="*/ 176186 w 913542"/>
                <a:gd name="connsiteY37" fmla="*/ 380788 h 386121"/>
                <a:gd name="connsiteX38" fmla="*/ 176186 w 913542"/>
                <a:gd name="connsiteY38" fmla="*/ 242463 h 386121"/>
                <a:gd name="connsiteX39" fmla="*/ 176273 w 913542"/>
                <a:gd name="connsiteY39" fmla="*/ 252081 h 386121"/>
                <a:gd name="connsiteX40" fmla="*/ 176361 w 913542"/>
                <a:gd name="connsiteY40" fmla="*/ 247447 h 386121"/>
                <a:gd name="connsiteX41" fmla="*/ 194373 w 913542"/>
                <a:gd name="connsiteY41" fmla="*/ 193586 h 386121"/>
                <a:gd name="connsiteX42" fmla="*/ 237742 w 913542"/>
                <a:gd name="connsiteY42" fmla="*/ 175136 h 386121"/>
                <a:gd name="connsiteX43" fmla="*/ 282509 w 913542"/>
                <a:gd name="connsiteY43" fmla="*/ 193148 h 386121"/>
                <a:gd name="connsiteX44" fmla="*/ 297374 w 913542"/>
                <a:gd name="connsiteY44" fmla="*/ 242900 h 386121"/>
                <a:gd name="connsiteX45" fmla="*/ 297374 w 913542"/>
                <a:gd name="connsiteY45" fmla="*/ 242900 h 386121"/>
                <a:gd name="connsiteX46" fmla="*/ 297374 w 913542"/>
                <a:gd name="connsiteY46" fmla="*/ 243425 h 386121"/>
                <a:gd name="connsiteX47" fmla="*/ 297374 w 913542"/>
                <a:gd name="connsiteY47" fmla="*/ 243512 h 386121"/>
                <a:gd name="connsiteX48" fmla="*/ 297374 w 913542"/>
                <a:gd name="connsiteY48" fmla="*/ 380788 h 386121"/>
                <a:gd name="connsiteX49" fmla="*/ 366362 w 913542"/>
                <a:gd name="connsiteY49" fmla="*/ 380788 h 386121"/>
                <a:gd name="connsiteX50" fmla="*/ 366362 w 913542"/>
                <a:gd name="connsiteY50" fmla="*/ 233369 h 386121"/>
                <a:gd name="connsiteX51" fmla="*/ 337770 w 913542"/>
                <a:gd name="connsiteY51" fmla="*/ 146719 h 386121"/>
                <a:gd name="connsiteX52" fmla="*/ 809493 w 913542"/>
                <a:gd name="connsiteY52" fmla="*/ 250420 h 386121"/>
                <a:gd name="connsiteX53" fmla="*/ 799612 w 913542"/>
                <a:gd name="connsiteY53" fmla="*/ 197957 h 386121"/>
                <a:gd name="connsiteX54" fmla="*/ 772070 w 913542"/>
                <a:gd name="connsiteY54" fmla="*/ 155113 h 386121"/>
                <a:gd name="connsiteX55" fmla="*/ 729750 w 913542"/>
                <a:gd name="connsiteY55" fmla="*/ 126347 h 386121"/>
                <a:gd name="connsiteX56" fmla="*/ 675452 w 913542"/>
                <a:gd name="connsiteY56" fmla="*/ 115942 h 386121"/>
                <a:gd name="connsiteX57" fmla="*/ 622727 w 913542"/>
                <a:gd name="connsiteY57" fmla="*/ 126609 h 386121"/>
                <a:gd name="connsiteX58" fmla="*/ 579883 w 913542"/>
                <a:gd name="connsiteY58" fmla="*/ 155463 h 386121"/>
                <a:gd name="connsiteX59" fmla="*/ 551029 w 913542"/>
                <a:gd name="connsiteY59" fmla="*/ 198307 h 386121"/>
                <a:gd name="connsiteX60" fmla="*/ 540361 w 913542"/>
                <a:gd name="connsiteY60" fmla="*/ 251032 h 386121"/>
                <a:gd name="connsiteX61" fmla="*/ 550504 w 913542"/>
                <a:gd name="connsiteY61" fmla="*/ 303756 h 386121"/>
                <a:gd name="connsiteX62" fmla="*/ 578571 w 913542"/>
                <a:gd name="connsiteY62" fmla="*/ 346600 h 386121"/>
                <a:gd name="connsiteX63" fmla="*/ 621940 w 913542"/>
                <a:gd name="connsiteY63" fmla="*/ 375455 h 386121"/>
                <a:gd name="connsiteX64" fmla="*/ 677550 w 913542"/>
                <a:gd name="connsiteY64" fmla="*/ 386122 h 386121"/>
                <a:gd name="connsiteX65" fmla="*/ 793055 w 913542"/>
                <a:gd name="connsiteY65" fmla="*/ 335146 h 386121"/>
                <a:gd name="connsiteX66" fmla="*/ 743828 w 913542"/>
                <a:gd name="connsiteY66" fmla="*/ 297636 h 386121"/>
                <a:gd name="connsiteX67" fmla="*/ 678075 w 913542"/>
                <a:gd name="connsiteY67" fmla="*/ 326665 h 386121"/>
                <a:gd name="connsiteX68" fmla="*/ 630859 w 913542"/>
                <a:gd name="connsiteY68" fmla="*/ 313374 h 386121"/>
                <a:gd name="connsiteX69" fmla="*/ 606202 w 913542"/>
                <a:gd name="connsiteY69" fmla="*/ 277350 h 386121"/>
                <a:gd name="connsiteX70" fmla="*/ 605502 w 913542"/>
                <a:gd name="connsiteY70" fmla="*/ 274902 h 386121"/>
                <a:gd name="connsiteX71" fmla="*/ 809493 w 913542"/>
                <a:gd name="connsiteY71" fmla="*/ 274902 h 386121"/>
                <a:gd name="connsiteX72" fmla="*/ 809493 w 913542"/>
                <a:gd name="connsiteY72" fmla="*/ 250420 h 386121"/>
                <a:gd name="connsiteX73" fmla="*/ 606202 w 913542"/>
                <a:gd name="connsiteY73" fmla="*/ 226549 h 386121"/>
                <a:gd name="connsiteX74" fmla="*/ 675015 w 913542"/>
                <a:gd name="connsiteY74" fmla="*/ 174349 h 386121"/>
                <a:gd name="connsiteX75" fmla="*/ 743915 w 913542"/>
                <a:gd name="connsiteY75" fmla="*/ 226462 h 386121"/>
                <a:gd name="connsiteX76" fmla="*/ 606202 w 913542"/>
                <a:gd name="connsiteY76" fmla="*/ 226549 h 38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13542" h="386121">
                  <a:moveTo>
                    <a:pt x="68376" y="121100"/>
                  </a:moveTo>
                  <a:lnTo>
                    <a:pt x="0" y="121100"/>
                  </a:lnTo>
                  <a:lnTo>
                    <a:pt x="0" y="380701"/>
                  </a:lnTo>
                  <a:lnTo>
                    <a:pt x="68376" y="380701"/>
                  </a:lnTo>
                  <a:lnTo>
                    <a:pt x="68376" y="121100"/>
                  </a:lnTo>
                  <a:close/>
                  <a:moveTo>
                    <a:pt x="521650" y="383324"/>
                  </a:moveTo>
                  <a:lnTo>
                    <a:pt x="521650" y="319670"/>
                  </a:lnTo>
                  <a:cubicBezTo>
                    <a:pt x="511595" y="319582"/>
                    <a:pt x="503288" y="319058"/>
                    <a:pt x="496905" y="318096"/>
                  </a:cubicBezTo>
                  <a:cubicBezTo>
                    <a:pt x="489823" y="316959"/>
                    <a:pt x="484402" y="314599"/>
                    <a:pt x="480817" y="311014"/>
                  </a:cubicBezTo>
                  <a:cubicBezTo>
                    <a:pt x="477232" y="307429"/>
                    <a:pt x="474871" y="302182"/>
                    <a:pt x="473734" y="295537"/>
                  </a:cubicBezTo>
                  <a:cubicBezTo>
                    <a:pt x="472685" y="289154"/>
                    <a:pt x="472160" y="280673"/>
                    <a:pt x="472160" y="270443"/>
                  </a:cubicBezTo>
                  <a:lnTo>
                    <a:pt x="472160" y="179596"/>
                  </a:lnTo>
                  <a:lnTo>
                    <a:pt x="521650" y="179596"/>
                  </a:lnTo>
                  <a:lnTo>
                    <a:pt x="521650" y="121100"/>
                  </a:lnTo>
                  <a:lnTo>
                    <a:pt x="472160" y="121100"/>
                  </a:lnTo>
                  <a:lnTo>
                    <a:pt x="472160" y="20023"/>
                  </a:lnTo>
                  <a:lnTo>
                    <a:pt x="403785" y="20023"/>
                  </a:lnTo>
                  <a:lnTo>
                    <a:pt x="403785" y="270967"/>
                  </a:lnTo>
                  <a:cubicBezTo>
                    <a:pt x="403785" y="292127"/>
                    <a:pt x="405621" y="310139"/>
                    <a:pt x="409293" y="324479"/>
                  </a:cubicBezTo>
                  <a:cubicBezTo>
                    <a:pt x="412878" y="338644"/>
                    <a:pt x="418999" y="350273"/>
                    <a:pt x="427480" y="358929"/>
                  </a:cubicBezTo>
                  <a:cubicBezTo>
                    <a:pt x="435962" y="367585"/>
                    <a:pt x="447241" y="373881"/>
                    <a:pt x="460881" y="377641"/>
                  </a:cubicBezTo>
                  <a:cubicBezTo>
                    <a:pt x="474696" y="381400"/>
                    <a:pt x="492271" y="383411"/>
                    <a:pt x="513081" y="383411"/>
                  </a:cubicBezTo>
                  <a:lnTo>
                    <a:pt x="521650" y="383411"/>
                  </a:lnTo>
                  <a:close/>
                  <a:moveTo>
                    <a:pt x="913543" y="0"/>
                  </a:moveTo>
                  <a:lnTo>
                    <a:pt x="845167" y="0"/>
                  </a:lnTo>
                  <a:lnTo>
                    <a:pt x="845167" y="380701"/>
                  </a:lnTo>
                  <a:lnTo>
                    <a:pt x="913543" y="380701"/>
                  </a:lnTo>
                  <a:lnTo>
                    <a:pt x="913543" y="0"/>
                  </a:lnTo>
                  <a:close/>
                  <a:moveTo>
                    <a:pt x="337770" y="146719"/>
                  </a:moveTo>
                  <a:cubicBezTo>
                    <a:pt x="318796" y="126259"/>
                    <a:pt x="292040" y="115854"/>
                    <a:pt x="258202" y="115854"/>
                  </a:cubicBezTo>
                  <a:cubicBezTo>
                    <a:pt x="241851" y="115854"/>
                    <a:pt x="226812" y="119264"/>
                    <a:pt x="213347" y="125822"/>
                  </a:cubicBezTo>
                  <a:cubicBezTo>
                    <a:pt x="199881" y="132467"/>
                    <a:pt x="188427" y="141823"/>
                    <a:pt x="179334" y="153539"/>
                  </a:cubicBezTo>
                  <a:lnTo>
                    <a:pt x="175574" y="158349"/>
                  </a:lnTo>
                  <a:lnTo>
                    <a:pt x="175574" y="154064"/>
                  </a:lnTo>
                  <a:lnTo>
                    <a:pt x="175574" y="121188"/>
                  </a:lnTo>
                  <a:lnTo>
                    <a:pt x="108247" y="121188"/>
                  </a:lnTo>
                  <a:lnTo>
                    <a:pt x="108247" y="380788"/>
                  </a:lnTo>
                  <a:lnTo>
                    <a:pt x="176186" y="380788"/>
                  </a:lnTo>
                  <a:lnTo>
                    <a:pt x="176186" y="242463"/>
                  </a:lnTo>
                  <a:lnTo>
                    <a:pt x="176273" y="252081"/>
                  </a:lnTo>
                  <a:cubicBezTo>
                    <a:pt x="176273" y="250507"/>
                    <a:pt x="176273" y="248933"/>
                    <a:pt x="176361" y="247447"/>
                  </a:cubicBezTo>
                  <a:cubicBezTo>
                    <a:pt x="177060" y="223227"/>
                    <a:pt x="183093" y="205127"/>
                    <a:pt x="194373" y="193586"/>
                  </a:cubicBezTo>
                  <a:cubicBezTo>
                    <a:pt x="206352" y="181344"/>
                    <a:pt x="220954" y="175136"/>
                    <a:pt x="237742" y="175136"/>
                  </a:cubicBezTo>
                  <a:cubicBezTo>
                    <a:pt x="257502" y="175136"/>
                    <a:pt x="272542" y="181170"/>
                    <a:pt x="282509" y="193148"/>
                  </a:cubicBezTo>
                  <a:cubicBezTo>
                    <a:pt x="292302" y="204865"/>
                    <a:pt x="297286" y="221565"/>
                    <a:pt x="297374" y="242900"/>
                  </a:cubicBezTo>
                  <a:lnTo>
                    <a:pt x="297374" y="242900"/>
                  </a:lnTo>
                  <a:lnTo>
                    <a:pt x="297374" y="243425"/>
                  </a:lnTo>
                  <a:lnTo>
                    <a:pt x="297374" y="243512"/>
                  </a:lnTo>
                  <a:lnTo>
                    <a:pt x="297374" y="380788"/>
                  </a:lnTo>
                  <a:lnTo>
                    <a:pt x="366362" y="380788"/>
                  </a:lnTo>
                  <a:lnTo>
                    <a:pt x="366362" y="233369"/>
                  </a:lnTo>
                  <a:cubicBezTo>
                    <a:pt x="366449" y="196384"/>
                    <a:pt x="356743" y="167180"/>
                    <a:pt x="337770" y="146719"/>
                  </a:cubicBezTo>
                  <a:moveTo>
                    <a:pt x="809493" y="250420"/>
                  </a:moveTo>
                  <a:cubicBezTo>
                    <a:pt x="809493" y="231796"/>
                    <a:pt x="806170" y="214133"/>
                    <a:pt x="799612" y="197957"/>
                  </a:cubicBezTo>
                  <a:cubicBezTo>
                    <a:pt x="793055" y="181782"/>
                    <a:pt x="783786" y="167355"/>
                    <a:pt x="772070" y="155113"/>
                  </a:cubicBezTo>
                  <a:cubicBezTo>
                    <a:pt x="760353" y="142872"/>
                    <a:pt x="746101" y="133167"/>
                    <a:pt x="729750" y="126347"/>
                  </a:cubicBezTo>
                  <a:cubicBezTo>
                    <a:pt x="713399" y="119439"/>
                    <a:pt x="695125" y="115942"/>
                    <a:pt x="675452" y="115942"/>
                  </a:cubicBezTo>
                  <a:cubicBezTo>
                    <a:pt x="656828" y="115942"/>
                    <a:pt x="639078" y="119526"/>
                    <a:pt x="622727" y="126609"/>
                  </a:cubicBezTo>
                  <a:cubicBezTo>
                    <a:pt x="606376" y="133691"/>
                    <a:pt x="591949" y="143397"/>
                    <a:pt x="579883" y="155463"/>
                  </a:cubicBezTo>
                  <a:cubicBezTo>
                    <a:pt x="567817" y="167529"/>
                    <a:pt x="558111" y="181956"/>
                    <a:pt x="551029" y="198307"/>
                  </a:cubicBezTo>
                  <a:cubicBezTo>
                    <a:pt x="543946" y="214658"/>
                    <a:pt x="540361" y="232408"/>
                    <a:pt x="540361" y="251032"/>
                  </a:cubicBezTo>
                  <a:cubicBezTo>
                    <a:pt x="540361" y="269656"/>
                    <a:pt x="543771" y="287406"/>
                    <a:pt x="550504" y="303756"/>
                  </a:cubicBezTo>
                  <a:cubicBezTo>
                    <a:pt x="557237" y="320107"/>
                    <a:pt x="566680" y="334534"/>
                    <a:pt x="578571" y="346600"/>
                  </a:cubicBezTo>
                  <a:cubicBezTo>
                    <a:pt x="590463" y="358667"/>
                    <a:pt x="605065" y="368372"/>
                    <a:pt x="621940" y="375455"/>
                  </a:cubicBezTo>
                  <a:cubicBezTo>
                    <a:pt x="638816" y="382537"/>
                    <a:pt x="657527" y="386122"/>
                    <a:pt x="677550" y="386122"/>
                  </a:cubicBezTo>
                  <a:cubicBezTo>
                    <a:pt x="735434" y="386122"/>
                    <a:pt x="771458" y="359803"/>
                    <a:pt x="793055" y="335146"/>
                  </a:cubicBezTo>
                  <a:lnTo>
                    <a:pt x="743828" y="297636"/>
                  </a:lnTo>
                  <a:cubicBezTo>
                    <a:pt x="733423" y="309964"/>
                    <a:pt x="708853" y="326665"/>
                    <a:pt x="678075" y="326665"/>
                  </a:cubicBezTo>
                  <a:cubicBezTo>
                    <a:pt x="658751" y="326665"/>
                    <a:pt x="642925" y="322206"/>
                    <a:pt x="630859" y="313374"/>
                  </a:cubicBezTo>
                  <a:cubicBezTo>
                    <a:pt x="618793" y="304543"/>
                    <a:pt x="610486" y="292477"/>
                    <a:pt x="606202" y="277350"/>
                  </a:cubicBezTo>
                  <a:lnTo>
                    <a:pt x="605502" y="274902"/>
                  </a:lnTo>
                  <a:lnTo>
                    <a:pt x="809493" y="274902"/>
                  </a:lnTo>
                  <a:lnTo>
                    <a:pt x="809493" y="250420"/>
                  </a:lnTo>
                  <a:close/>
                  <a:moveTo>
                    <a:pt x="606202" y="226549"/>
                  </a:moveTo>
                  <a:cubicBezTo>
                    <a:pt x="606202" y="207576"/>
                    <a:pt x="627973" y="174349"/>
                    <a:pt x="675015" y="174349"/>
                  </a:cubicBezTo>
                  <a:cubicBezTo>
                    <a:pt x="722056" y="174349"/>
                    <a:pt x="743915" y="207488"/>
                    <a:pt x="743915" y="226462"/>
                  </a:cubicBezTo>
                  <a:lnTo>
                    <a:pt x="606202" y="226549"/>
                  </a:lnTo>
                  <a:close/>
                </a:path>
              </a:pathLst>
            </a:custGeom>
            <a:solidFill>
              <a:schemeClr val="bg1"/>
            </a:solidFill>
            <a:ln w="871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56FA556-B027-7767-F4D3-B888325986B6}"/>
                </a:ext>
              </a:extLst>
            </p:cNvPr>
            <p:cNvSpPr/>
            <p:nvPr/>
          </p:nvSpPr>
          <p:spPr>
            <a:xfrm>
              <a:off x="2425173" y="7316866"/>
              <a:ext cx="72572" cy="72572"/>
            </a:xfrm>
            <a:custGeom>
              <a:avLst/>
              <a:gdLst>
                <a:gd name="connsiteX0" fmla="*/ 36286 w 72572"/>
                <a:gd name="connsiteY0" fmla="*/ 5159 h 72572"/>
                <a:gd name="connsiteX1" fmla="*/ 67414 w 72572"/>
                <a:gd name="connsiteY1" fmla="*/ 36286 h 72572"/>
                <a:gd name="connsiteX2" fmla="*/ 36286 w 72572"/>
                <a:gd name="connsiteY2" fmla="*/ 67414 h 72572"/>
                <a:gd name="connsiteX3" fmla="*/ 5159 w 72572"/>
                <a:gd name="connsiteY3" fmla="*/ 36286 h 72572"/>
                <a:gd name="connsiteX4" fmla="*/ 36286 w 72572"/>
                <a:gd name="connsiteY4" fmla="*/ 5159 h 72572"/>
                <a:gd name="connsiteX5" fmla="*/ 36286 w 72572"/>
                <a:gd name="connsiteY5" fmla="*/ 0 h 72572"/>
                <a:gd name="connsiteX6" fmla="*/ 0 w 72572"/>
                <a:gd name="connsiteY6" fmla="*/ 36286 h 72572"/>
                <a:gd name="connsiteX7" fmla="*/ 36286 w 72572"/>
                <a:gd name="connsiteY7" fmla="*/ 72573 h 72572"/>
                <a:gd name="connsiteX8" fmla="*/ 72573 w 72572"/>
                <a:gd name="connsiteY8" fmla="*/ 36286 h 72572"/>
                <a:gd name="connsiteX9" fmla="*/ 36286 w 72572"/>
                <a:gd name="connsiteY9" fmla="*/ 0 h 7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572" h="72572">
                  <a:moveTo>
                    <a:pt x="36286" y="5159"/>
                  </a:moveTo>
                  <a:cubicBezTo>
                    <a:pt x="53424" y="5159"/>
                    <a:pt x="67414" y="19149"/>
                    <a:pt x="67414" y="36286"/>
                  </a:cubicBezTo>
                  <a:cubicBezTo>
                    <a:pt x="67414" y="53424"/>
                    <a:pt x="53424" y="67414"/>
                    <a:pt x="36286" y="67414"/>
                  </a:cubicBezTo>
                  <a:cubicBezTo>
                    <a:pt x="19149" y="67414"/>
                    <a:pt x="5159" y="53424"/>
                    <a:pt x="5159" y="36286"/>
                  </a:cubicBezTo>
                  <a:cubicBezTo>
                    <a:pt x="5159" y="19149"/>
                    <a:pt x="19149" y="5159"/>
                    <a:pt x="36286" y="5159"/>
                  </a:cubicBezTo>
                  <a:moveTo>
                    <a:pt x="36286" y="0"/>
                  </a:moveTo>
                  <a:cubicBezTo>
                    <a:pt x="16263" y="0"/>
                    <a:pt x="0" y="16263"/>
                    <a:pt x="0" y="36286"/>
                  </a:cubicBezTo>
                  <a:cubicBezTo>
                    <a:pt x="0" y="56309"/>
                    <a:pt x="16263" y="72573"/>
                    <a:pt x="36286" y="72573"/>
                  </a:cubicBezTo>
                  <a:cubicBezTo>
                    <a:pt x="56310" y="72573"/>
                    <a:pt x="72573" y="56309"/>
                    <a:pt x="72573" y="36286"/>
                  </a:cubicBezTo>
                  <a:cubicBezTo>
                    <a:pt x="72573" y="16263"/>
                    <a:pt x="56310" y="0"/>
                    <a:pt x="36286" y="0"/>
                  </a:cubicBezTo>
                </a:path>
              </a:pathLst>
            </a:custGeom>
            <a:solidFill>
              <a:schemeClr val="bg1"/>
            </a:solidFill>
            <a:ln w="871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CFC45D0-4F8F-7ECF-D33C-4CB9E08AF3BC}"/>
                </a:ext>
              </a:extLst>
            </p:cNvPr>
            <p:cNvSpPr/>
            <p:nvPr/>
          </p:nvSpPr>
          <p:spPr>
            <a:xfrm>
              <a:off x="2449131" y="7334879"/>
              <a:ext cx="28242" cy="36286"/>
            </a:xfrm>
            <a:custGeom>
              <a:avLst/>
              <a:gdLst>
                <a:gd name="connsiteX0" fmla="*/ 15039 w 28242"/>
                <a:gd name="connsiteY0" fmla="*/ 87 h 36286"/>
                <a:gd name="connsiteX1" fmla="*/ 21160 w 28242"/>
                <a:gd name="connsiteY1" fmla="*/ 1574 h 36286"/>
                <a:gd name="connsiteX2" fmla="*/ 25444 w 28242"/>
                <a:gd name="connsiteY2" fmla="*/ 5683 h 36286"/>
                <a:gd name="connsiteX3" fmla="*/ 26931 w 28242"/>
                <a:gd name="connsiteY3" fmla="*/ 11454 h 36286"/>
                <a:gd name="connsiteX4" fmla="*/ 24920 w 28242"/>
                <a:gd name="connsiteY4" fmla="*/ 18012 h 36286"/>
                <a:gd name="connsiteX5" fmla="*/ 20023 w 28242"/>
                <a:gd name="connsiteY5" fmla="*/ 21772 h 36286"/>
                <a:gd name="connsiteX6" fmla="*/ 28242 w 28242"/>
                <a:gd name="connsiteY6" fmla="*/ 36286 h 36286"/>
                <a:gd name="connsiteX7" fmla="*/ 21772 w 28242"/>
                <a:gd name="connsiteY7" fmla="*/ 36286 h 36286"/>
                <a:gd name="connsiteX8" fmla="*/ 14252 w 28242"/>
                <a:gd name="connsiteY8" fmla="*/ 22821 h 36286"/>
                <a:gd name="connsiteX9" fmla="*/ 5683 w 28242"/>
                <a:gd name="connsiteY9" fmla="*/ 22821 h 36286"/>
                <a:gd name="connsiteX10" fmla="*/ 5683 w 28242"/>
                <a:gd name="connsiteY10" fmla="*/ 36286 h 36286"/>
                <a:gd name="connsiteX11" fmla="*/ 0 w 28242"/>
                <a:gd name="connsiteY11" fmla="*/ 36286 h 36286"/>
                <a:gd name="connsiteX12" fmla="*/ 0 w 28242"/>
                <a:gd name="connsiteY12" fmla="*/ 0 h 36286"/>
                <a:gd name="connsiteX13" fmla="*/ 15039 w 28242"/>
                <a:gd name="connsiteY13" fmla="*/ 0 h 36286"/>
                <a:gd name="connsiteX14" fmla="*/ 15039 w 28242"/>
                <a:gd name="connsiteY14" fmla="*/ 17750 h 36286"/>
                <a:gd name="connsiteX15" fmla="*/ 18274 w 28242"/>
                <a:gd name="connsiteY15" fmla="*/ 16963 h 36286"/>
                <a:gd name="connsiteX16" fmla="*/ 20460 w 28242"/>
                <a:gd name="connsiteY16" fmla="*/ 14777 h 36286"/>
                <a:gd name="connsiteX17" fmla="*/ 21247 w 28242"/>
                <a:gd name="connsiteY17" fmla="*/ 11542 h 36286"/>
                <a:gd name="connsiteX18" fmla="*/ 20460 w 28242"/>
                <a:gd name="connsiteY18" fmla="*/ 8307 h 36286"/>
                <a:gd name="connsiteX19" fmla="*/ 18274 w 28242"/>
                <a:gd name="connsiteY19" fmla="*/ 6121 h 36286"/>
                <a:gd name="connsiteX20" fmla="*/ 15039 w 28242"/>
                <a:gd name="connsiteY20" fmla="*/ 5334 h 36286"/>
                <a:gd name="connsiteX21" fmla="*/ 5683 w 28242"/>
                <a:gd name="connsiteY21" fmla="*/ 5334 h 36286"/>
                <a:gd name="connsiteX22" fmla="*/ 5683 w 28242"/>
                <a:gd name="connsiteY22" fmla="*/ 17750 h 36286"/>
                <a:gd name="connsiteX23" fmla="*/ 15039 w 28242"/>
                <a:gd name="connsiteY23" fmla="*/ 17750 h 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242" h="36286">
                  <a:moveTo>
                    <a:pt x="15039" y="87"/>
                  </a:moveTo>
                  <a:cubicBezTo>
                    <a:pt x="17313" y="87"/>
                    <a:pt x="19324" y="612"/>
                    <a:pt x="21160" y="1574"/>
                  </a:cubicBezTo>
                  <a:cubicBezTo>
                    <a:pt x="22996" y="2536"/>
                    <a:pt x="24395" y="3935"/>
                    <a:pt x="25444" y="5683"/>
                  </a:cubicBezTo>
                  <a:cubicBezTo>
                    <a:pt x="26494" y="7432"/>
                    <a:pt x="26931" y="9356"/>
                    <a:pt x="26931" y="11454"/>
                  </a:cubicBezTo>
                  <a:cubicBezTo>
                    <a:pt x="26931" y="14077"/>
                    <a:pt x="26231" y="16263"/>
                    <a:pt x="24920" y="18012"/>
                  </a:cubicBezTo>
                  <a:cubicBezTo>
                    <a:pt x="23608" y="19761"/>
                    <a:pt x="21947" y="20985"/>
                    <a:pt x="20023" y="21772"/>
                  </a:cubicBezTo>
                  <a:lnTo>
                    <a:pt x="28242" y="36286"/>
                  </a:lnTo>
                  <a:lnTo>
                    <a:pt x="21772" y="36286"/>
                  </a:lnTo>
                  <a:lnTo>
                    <a:pt x="14252" y="22821"/>
                  </a:lnTo>
                  <a:lnTo>
                    <a:pt x="5683" y="22821"/>
                  </a:lnTo>
                  <a:lnTo>
                    <a:pt x="5683" y="36286"/>
                  </a:lnTo>
                  <a:lnTo>
                    <a:pt x="0" y="36286"/>
                  </a:lnTo>
                  <a:lnTo>
                    <a:pt x="0" y="0"/>
                  </a:lnTo>
                  <a:lnTo>
                    <a:pt x="15039" y="0"/>
                  </a:lnTo>
                  <a:close/>
                  <a:moveTo>
                    <a:pt x="15039" y="17750"/>
                  </a:moveTo>
                  <a:cubicBezTo>
                    <a:pt x="16263" y="17750"/>
                    <a:pt x="17313" y="17487"/>
                    <a:pt x="18274" y="16963"/>
                  </a:cubicBezTo>
                  <a:cubicBezTo>
                    <a:pt x="19236" y="16438"/>
                    <a:pt x="19936" y="15651"/>
                    <a:pt x="20460" y="14777"/>
                  </a:cubicBezTo>
                  <a:cubicBezTo>
                    <a:pt x="20985" y="13815"/>
                    <a:pt x="21247" y="12766"/>
                    <a:pt x="21247" y="11542"/>
                  </a:cubicBezTo>
                  <a:cubicBezTo>
                    <a:pt x="21247" y="10318"/>
                    <a:pt x="20985" y="9268"/>
                    <a:pt x="20460" y="8307"/>
                  </a:cubicBezTo>
                  <a:cubicBezTo>
                    <a:pt x="19936" y="7345"/>
                    <a:pt x="19149" y="6645"/>
                    <a:pt x="18274" y="6121"/>
                  </a:cubicBezTo>
                  <a:cubicBezTo>
                    <a:pt x="17313" y="5596"/>
                    <a:pt x="16263" y="5334"/>
                    <a:pt x="15039" y="5334"/>
                  </a:cubicBezTo>
                  <a:lnTo>
                    <a:pt x="5683" y="5334"/>
                  </a:lnTo>
                  <a:lnTo>
                    <a:pt x="5683" y="17750"/>
                  </a:lnTo>
                  <a:lnTo>
                    <a:pt x="15039" y="17750"/>
                  </a:lnTo>
                  <a:close/>
                </a:path>
              </a:pathLst>
            </a:custGeom>
            <a:solidFill>
              <a:schemeClr val="bg1"/>
            </a:solidFill>
            <a:ln w="8718" cap="flat">
              <a:noFill/>
              <a:prstDash val="solid"/>
              <a:miter/>
            </a:ln>
          </p:spPr>
          <p:txBody>
            <a:bodyPr rtlCol="0" anchor="ctr"/>
            <a:lstStyle/>
            <a:p>
              <a:endParaRPr lang="en-US"/>
            </a:p>
          </p:txBody>
        </p:sp>
      </p:grpSp>
      <p:sp>
        <p:nvSpPr>
          <p:cNvPr id="15" name="Title 2">
            <a:extLst>
              <a:ext uri="{FF2B5EF4-FFF2-40B4-BE49-F238E27FC236}">
                <a16:creationId xmlns:a16="http://schemas.microsoft.com/office/drawing/2014/main" id="{ADEC47F6-AA0F-C5CC-7E02-0D140ADA86C6}"/>
              </a:ext>
            </a:extLst>
          </p:cNvPr>
          <p:cNvSpPr txBox="1">
            <a:spLocks/>
          </p:cNvSpPr>
          <p:nvPr/>
        </p:nvSpPr>
        <p:spPr>
          <a:xfrm>
            <a:off x="1800225" y="2988720"/>
            <a:ext cx="7743825" cy="1661993"/>
          </a:xfrm>
          <a:prstGeom prst="rect">
            <a:avLst/>
          </a:prstGeom>
        </p:spPr>
        <p:txBody>
          <a:bodyPr wrap="square" lIns="0" tIns="0" rIns="0" bIns="0">
            <a:sp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bg2"/>
                </a:solidFill>
                <a:uFillTx/>
                <a:latin typeface="+mj-lt"/>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sz="6000" kern="0" dirty="0">
                <a:solidFill>
                  <a:schemeClr val="bg1"/>
                </a:solidFill>
                <a:latin typeface="IntelOne Display Medium"/>
              </a:rPr>
              <a:t>Manufacturing Solution Directory</a:t>
            </a:r>
          </a:p>
        </p:txBody>
      </p:sp>
      <p:sp>
        <p:nvSpPr>
          <p:cNvPr id="16" name="Text Placeholder 1">
            <a:extLst>
              <a:ext uri="{FF2B5EF4-FFF2-40B4-BE49-F238E27FC236}">
                <a16:creationId xmlns:a16="http://schemas.microsoft.com/office/drawing/2014/main" id="{ED96EE69-DB0C-5431-26ED-C542241DF4A1}"/>
              </a:ext>
            </a:extLst>
          </p:cNvPr>
          <p:cNvSpPr txBox="1">
            <a:spLocks/>
          </p:cNvSpPr>
          <p:nvPr/>
        </p:nvSpPr>
        <p:spPr>
          <a:xfrm>
            <a:off x="1800225" y="2566225"/>
            <a:ext cx="7743825" cy="276999"/>
          </a:xfrm>
          <a:prstGeom prst="rect">
            <a:avLst/>
          </a:prstGeom>
        </p:spPr>
        <p:txBody>
          <a:bodyPr wrap="square" lIns="0" tIns="0" rIns="0" bIns="0">
            <a:no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mn-lt"/>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mn-lt"/>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mn-lt"/>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mn-lt"/>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mn-lt"/>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a:buNone/>
            </a:pPr>
            <a:r>
              <a:rPr lang="en-US" sz="1800" kern="0" dirty="0">
                <a:solidFill>
                  <a:schemeClr val="bg1"/>
                </a:solidFill>
                <a:latin typeface="IntelOne Display Bold" panose="020B0803020203020204" pitchFamily="34" charset="0"/>
              </a:rPr>
              <a:t>August 2023</a:t>
            </a:r>
          </a:p>
        </p:txBody>
      </p:sp>
    </p:spTree>
    <p:extLst>
      <p:ext uri="{BB962C8B-B14F-4D97-AF65-F5344CB8AC3E}">
        <p14:creationId xmlns:p14="http://schemas.microsoft.com/office/powerpoint/2010/main" val="369918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66">
            <a:extLst>
              <a:ext uri="{FF2B5EF4-FFF2-40B4-BE49-F238E27FC236}">
                <a16:creationId xmlns:a16="http://schemas.microsoft.com/office/drawing/2014/main" id="{FFA789A5-CC90-8DF1-1DEB-AC97AE8C566D}"/>
              </a:ext>
            </a:extLst>
          </p:cNvPr>
          <p:cNvSpPr>
            <a:spLocks noGrp="1"/>
          </p:cNvSpPr>
          <p:nvPr>
            <p:ph type="title"/>
          </p:nvPr>
        </p:nvSpPr>
        <p:spPr>
          <a:xfrm>
            <a:off x="592917" y="571500"/>
            <a:ext cx="6255392" cy="443198"/>
          </a:xfrm>
        </p:spPr>
        <p:txBody>
          <a:bodyPr/>
          <a:lstStyle/>
          <a:p>
            <a:r>
              <a:rPr lang="en-US" sz="3200" noProof="0" dirty="0">
                <a:sym typeface="Helvetica"/>
              </a:rPr>
              <a:t>Real-Time Location System</a:t>
            </a:r>
            <a:endParaRPr lang="en-US" sz="3200" dirty="0"/>
          </a:p>
        </p:txBody>
      </p:sp>
      <p:sp>
        <p:nvSpPr>
          <p:cNvPr id="40" name="Rectangle 39">
            <a:extLst>
              <a:ext uri="{FF2B5EF4-FFF2-40B4-BE49-F238E27FC236}">
                <a16:creationId xmlns:a16="http://schemas.microsoft.com/office/drawing/2014/main" id="{71A00EDD-08EB-8310-CB04-4DC5A7DC4199}"/>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1" name="Rectangle 40">
            <a:extLst>
              <a:ext uri="{FF2B5EF4-FFF2-40B4-BE49-F238E27FC236}">
                <a16:creationId xmlns:a16="http://schemas.microsoft.com/office/drawing/2014/main" id="{89F36998-FA4A-48F6-8212-B97FB05C5796}"/>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42" name="Straight Connector 41">
            <a:extLst>
              <a:ext uri="{FF2B5EF4-FFF2-40B4-BE49-F238E27FC236}">
                <a16:creationId xmlns:a16="http://schemas.microsoft.com/office/drawing/2014/main" id="{1B05A42D-7126-1B7F-AB08-82AC94DF80CF}"/>
              </a:ext>
              <a:ext uri="{C183D7F6-B498-43B3-948B-1728B52AA6E4}">
                <adec:decorative xmlns:adec="http://schemas.microsoft.com/office/drawing/2017/decorative" val="1"/>
              </a:ext>
            </a:extLst>
          </p:cNvPr>
          <p:cNvCxnSpPr>
            <a:cxnSpLocks/>
          </p:cNvCxnSpPr>
          <p:nvPr/>
        </p:nvCxnSpPr>
        <p:spPr>
          <a:xfrm flipV="1">
            <a:off x="9465174"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44" name="Rectangle 43">
            <a:extLst>
              <a:ext uri="{FF2B5EF4-FFF2-40B4-BE49-F238E27FC236}">
                <a16:creationId xmlns:a16="http://schemas.microsoft.com/office/drawing/2014/main" id="{3E0DE1DB-24C8-75B6-6682-8411ADF25B2A}"/>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45" name="Straight Connector 44">
            <a:extLst>
              <a:ext uri="{FF2B5EF4-FFF2-40B4-BE49-F238E27FC236}">
                <a16:creationId xmlns:a16="http://schemas.microsoft.com/office/drawing/2014/main" id="{26F8DA08-9590-BB0D-FC27-7BED690622A9}"/>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50" name="Picture 49" descr="A group of people sitting at computers&#10;&#10;Description automatically generated with low confidence">
            <a:extLst>
              <a:ext uri="{FF2B5EF4-FFF2-40B4-BE49-F238E27FC236}">
                <a16:creationId xmlns:a16="http://schemas.microsoft.com/office/drawing/2014/main" id="{D377A453-EF8E-7500-1543-B4417251A6E1}"/>
              </a:ext>
            </a:extLst>
          </p:cNvPr>
          <p:cNvPicPr>
            <a:picLocks noChangeAspect="1"/>
          </p:cNvPicPr>
          <p:nvPr/>
        </p:nvPicPr>
        <p:blipFill rotWithShape="1">
          <a:blip r:embed="rId3"/>
          <a:srcRect t="7813" b="8816"/>
          <a:stretch/>
        </p:blipFill>
        <p:spPr>
          <a:xfrm>
            <a:off x="7149237" y="3048001"/>
            <a:ext cx="1593762" cy="1328738"/>
          </a:xfrm>
          <a:prstGeom prst="rect">
            <a:avLst/>
          </a:prstGeom>
          <a:ln>
            <a:solidFill>
              <a:schemeClr val="bg1">
                <a:lumMod val="75000"/>
              </a:schemeClr>
            </a:solidFill>
          </a:ln>
        </p:spPr>
      </p:pic>
      <p:sp>
        <p:nvSpPr>
          <p:cNvPr id="51" name="Rectangle 50">
            <a:extLst>
              <a:ext uri="{FF2B5EF4-FFF2-40B4-BE49-F238E27FC236}">
                <a16:creationId xmlns:a16="http://schemas.microsoft.com/office/drawing/2014/main" id="{8DD653C8-55BD-1CBC-CC33-8240C3C6B491}"/>
              </a:ext>
            </a:extLst>
          </p:cNvPr>
          <p:cNvSpPr>
            <a:spLocks/>
          </p:cNvSpPr>
          <p:nvPr/>
        </p:nvSpPr>
        <p:spPr>
          <a:xfrm>
            <a:off x="8743000" y="3048001"/>
            <a:ext cx="2839400" cy="1467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Unlock new, high-value data-driven use cases</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reach and scale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Gain ROI-driving insights from long-term prediction leveraging historical data + real-time analytics</a:t>
            </a:r>
          </a:p>
        </p:txBody>
      </p:sp>
      <p:sp>
        <p:nvSpPr>
          <p:cNvPr id="52" name="Rectangle 51">
            <a:extLst>
              <a:ext uri="{FF2B5EF4-FFF2-40B4-BE49-F238E27FC236}">
                <a16:creationId xmlns:a16="http://schemas.microsoft.com/office/drawing/2014/main" id="{3F57588F-7A61-2929-A2FF-5D972B648F58}"/>
              </a:ext>
            </a:extLst>
          </p:cNvPr>
          <p:cNvSpPr>
            <a:spLocks/>
          </p:cNvSpPr>
          <p:nvPr/>
        </p:nvSpPr>
        <p:spPr>
          <a:xfrm>
            <a:off x="7144336" y="4575347"/>
            <a:ext cx="4438063" cy="1249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production downtime and losses due to shift mis-matches, over/underproduction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Gain greater visibility into how resource capacity, inventories, production schedules interconnect</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Set accurate production targets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especially around maintenance and oversight</a:t>
            </a:r>
          </a:p>
        </p:txBody>
      </p:sp>
      <p:sp>
        <p:nvSpPr>
          <p:cNvPr id="54" name="Text Placeholder 49">
            <a:extLst>
              <a:ext uri="{FF2B5EF4-FFF2-40B4-BE49-F238E27FC236}">
                <a16:creationId xmlns:a16="http://schemas.microsoft.com/office/drawing/2014/main" id="{FFA4F912-6339-05C2-CCF5-AF92D9536A13}"/>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sz="900" b="0" dirty="0">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800" dirty="0">
                <a:solidFill>
                  <a:srgbClr val="525252"/>
                </a:solidFill>
                <a:latin typeface="IntelOne Text" panose="020B0503020203020204" pitchFamily="34" charset="0"/>
                <a:sym typeface="Helvetica Neue"/>
              </a:rPr>
              <a:t>Primary: </a:t>
            </a:r>
            <a:r>
              <a:rPr lang="en-US" sz="800" b="0" dirty="0">
                <a:solidFill>
                  <a:srgbClr val="525252"/>
                </a:solidFill>
                <a:latin typeface="IntelOne Text" panose="020B0503020203020204" pitchFamily="34" charset="0"/>
                <a:sym typeface="Helvetica Neue"/>
                <a:hlinkClick r:id="rId4" action="ppaction://hlinksldjump"/>
              </a:rPr>
              <a:t>Asset &amp; Operations Optimization</a:t>
            </a:r>
            <a:endParaRPr lang="en-US" sz="800" b="0" dirty="0">
              <a:solidFill>
                <a:srgbClr val="525252"/>
              </a:solidFill>
              <a:latin typeface="IntelOne Text" panose="020B0503020203020204" pitchFamily="34" charset="0"/>
              <a:sym typeface="Helvetica Neue"/>
            </a:endParaRPr>
          </a:p>
          <a:p>
            <a:pPr marL="228600" lvl="0" indent="-171450" defTabSz="914400" fontAlgn="auto">
              <a:spcBef>
                <a:spcPts val="0"/>
              </a:spcBef>
              <a:buFont typeface="Wingdings" panose="05000000000000000000" pitchFamily="2" charset="2"/>
              <a:buChar char="§"/>
              <a:defRPr/>
            </a:pPr>
            <a:r>
              <a:rPr lang="en-US" sz="800" b="0" dirty="0">
                <a:solidFill>
                  <a:srgbClr val="525252"/>
                </a:solidFill>
                <a:latin typeface="IntelOne Text" panose="020B0503020203020204" pitchFamily="34" charset="0"/>
                <a:sym typeface="Helvetica Neue"/>
              </a:rPr>
              <a:t>Control Optimization &amp; Autonomy, Logistics &amp; Tracking, Machine Condition Monitoring, Situational Monitoring</a:t>
            </a:r>
          </a:p>
        </p:txBody>
      </p:sp>
      <p:sp>
        <p:nvSpPr>
          <p:cNvPr id="70" name="Text Placeholder 49" descr="Target Vertical: &#10;Manufacturing&#10;&#10;&#10;">
            <a:extLst>
              <a:ext uri="{FF2B5EF4-FFF2-40B4-BE49-F238E27FC236}">
                <a16:creationId xmlns:a16="http://schemas.microsoft.com/office/drawing/2014/main" id="{D15EBAAD-3187-070E-D548-A9C8ECD866AC}"/>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Europe, Asia, Pacific, Americas, Middle East</a:t>
            </a:r>
          </a:p>
        </p:txBody>
      </p:sp>
      <p:grpSp>
        <p:nvGrpSpPr>
          <p:cNvPr id="71" name="Group 70">
            <a:extLst>
              <a:ext uri="{FF2B5EF4-FFF2-40B4-BE49-F238E27FC236}">
                <a16:creationId xmlns:a16="http://schemas.microsoft.com/office/drawing/2014/main" id="{D300922F-83E8-E560-B0B3-3CD4C1973DDF}"/>
              </a:ext>
            </a:extLst>
          </p:cNvPr>
          <p:cNvGrpSpPr/>
          <p:nvPr/>
        </p:nvGrpSpPr>
        <p:grpSpPr>
          <a:xfrm>
            <a:off x="592917" y="1268730"/>
            <a:ext cx="6255394" cy="1154162"/>
            <a:chOff x="592917" y="1621155"/>
            <a:chExt cx="6255394" cy="1154162"/>
          </a:xfrm>
        </p:grpSpPr>
        <p:sp>
          <p:nvSpPr>
            <p:cNvPr id="73"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E789861F-F67F-1345-6B61-AEF8FEA570F6}"/>
                </a:ext>
              </a:extLst>
            </p:cNvPr>
            <p:cNvSpPr txBox="1">
              <a:spLocks/>
            </p:cNvSpPr>
            <p:nvPr/>
          </p:nvSpPr>
          <p:spPr>
            <a:xfrm>
              <a:off x="592917" y="1805821"/>
              <a:ext cx="6255394" cy="969496"/>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On a factory floor, there are numerous moving parts – from work-in-progress material and personnel to machinery and vehicles. Having poor visibility into high-traffic zones lead to bottlenecks, delays, system downtimes, and even workplace accidents. Implementing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Sewio’s</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Real Time Location System (RTLS), a precise indoor tracking system that uses Ultra-wideband (UWB) technology to help manufacturers track the movements of material and other assets on the factory floor with up to 30 cm accuracy1. By leveraging this accuracy,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Sewio</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RTLS can help generate key actionable insights, automate mission-critical safety workflows, optimize factory floor movement, and improve factory floor operational efficiency, leading to an increased production output. </a:t>
              </a:r>
            </a:p>
          </p:txBody>
        </p:sp>
        <p:sp>
          <p:nvSpPr>
            <p:cNvPr id="75" name="Content Placeholder 47">
              <a:extLst>
                <a:ext uri="{FF2B5EF4-FFF2-40B4-BE49-F238E27FC236}">
                  <a16:creationId xmlns:a16="http://schemas.microsoft.com/office/drawing/2014/main" id="{872FD3C9-09EB-E341-4E03-2026A2E767E0}"/>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76" name="Content Placeholder 47">
            <a:extLst>
              <a:ext uri="{FF2B5EF4-FFF2-40B4-BE49-F238E27FC236}">
                <a16:creationId xmlns:a16="http://schemas.microsoft.com/office/drawing/2014/main" id="{55731B4D-74D3-5ACE-88C0-DEDA88A42619}"/>
              </a:ext>
            </a:extLst>
          </p:cNvPr>
          <p:cNvSpPr txBox="1">
            <a:spLocks/>
          </p:cNvSpPr>
          <p:nvPr/>
        </p:nvSpPr>
        <p:spPr>
          <a:xfrm>
            <a:off x="592917" y="2664050"/>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77" name="Rectangle 76">
            <a:extLst>
              <a:ext uri="{FF2B5EF4-FFF2-40B4-BE49-F238E27FC236}">
                <a16:creationId xmlns:a16="http://schemas.microsoft.com/office/drawing/2014/main" id="{0D0FE610-72F7-C36E-D229-1896DA8C7773}"/>
              </a:ext>
            </a:extLst>
          </p:cNvPr>
          <p:cNvSpPr>
            <a:spLocks/>
          </p:cNvSpPr>
          <p:nvPr/>
        </p:nvSpPr>
        <p:spPr>
          <a:xfrm>
            <a:off x="913615" y="2897797"/>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Increase factory floor transparency </a:t>
            </a:r>
            <a:r>
              <a:rPr lang="en-US" sz="900" dirty="0">
                <a:solidFill>
                  <a:schemeClr val="bg2"/>
                </a:solidFill>
                <a:latin typeface="IntelOne Text" panose="020B0503020203020204" pitchFamily="34" charset="0"/>
              </a:rPr>
              <a:t>by gaining visibility into all on-site processes and generating actionable insights from real-time and historical data </a:t>
            </a:r>
          </a:p>
        </p:txBody>
      </p:sp>
      <p:sp>
        <p:nvSpPr>
          <p:cNvPr id="80" name="Rectangle 79">
            <a:extLst>
              <a:ext uri="{FF2B5EF4-FFF2-40B4-BE49-F238E27FC236}">
                <a16:creationId xmlns:a16="http://schemas.microsoft.com/office/drawing/2014/main" id="{70771D2F-E45B-0978-4B73-8BDD8D1AC5FA}"/>
              </a:ext>
            </a:extLst>
          </p:cNvPr>
          <p:cNvSpPr>
            <a:spLocks/>
          </p:cNvSpPr>
          <p:nvPr/>
        </p:nvSpPr>
        <p:spPr>
          <a:xfrm>
            <a:off x="3063688" y="2897797"/>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Optimize asset utilization </a:t>
            </a:r>
            <a:r>
              <a:rPr lang="en-US" sz="900" dirty="0">
                <a:solidFill>
                  <a:schemeClr val="bg2"/>
                </a:solidFill>
                <a:latin typeface="IntelOne Text" panose="020B0503020203020204" pitchFamily="34" charset="0"/>
              </a:rPr>
              <a:t>to improve Overall Equipment Effectiveness (OEE), while improving operational efficiency and production output</a:t>
            </a:r>
          </a:p>
        </p:txBody>
      </p:sp>
      <p:sp>
        <p:nvSpPr>
          <p:cNvPr id="90" name="Rectangle 89">
            <a:extLst>
              <a:ext uri="{FF2B5EF4-FFF2-40B4-BE49-F238E27FC236}">
                <a16:creationId xmlns:a16="http://schemas.microsoft.com/office/drawing/2014/main" id="{74B0BB40-694C-E262-888B-FF935139EB28}"/>
              </a:ext>
            </a:extLst>
          </p:cNvPr>
          <p:cNvSpPr>
            <a:spLocks/>
          </p:cNvSpPr>
          <p:nvPr/>
        </p:nvSpPr>
        <p:spPr>
          <a:xfrm>
            <a:off x="5213760" y="2897797"/>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Improve workplace safety </a:t>
            </a:r>
            <a:r>
              <a:rPr lang="en-US" sz="900" dirty="0">
                <a:solidFill>
                  <a:schemeClr val="bg2"/>
                </a:solidFill>
                <a:latin typeface="IntelOne Text" panose="020B0503020203020204" pitchFamily="34" charset="0"/>
              </a:rPr>
              <a:t>with tags on all personnel, machinery, and vehicles to identify potential hazards and prevent accidents</a:t>
            </a:r>
          </a:p>
        </p:txBody>
      </p:sp>
      <p:cxnSp>
        <p:nvCxnSpPr>
          <p:cNvPr id="91" name="Straight Connector 90">
            <a:extLst>
              <a:ext uri="{FF2B5EF4-FFF2-40B4-BE49-F238E27FC236}">
                <a16:creationId xmlns:a16="http://schemas.microsoft.com/office/drawing/2014/main" id="{2EC24A47-2CFF-62B0-5C14-3F9542F0BB94}"/>
              </a:ext>
            </a:extLst>
          </p:cNvPr>
          <p:cNvCxnSpPr>
            <a:cxnSpLocks/>
          </p:cNvCxnSpPr>
          <p:nvPr/>
        </p:nvCxnSpPr>
        <p:spPr>
          <a:xfrm>
            <a:off x="592917" y="256029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0796E3FC-D4D1-61C9-09A3-FEEF5ED90288}"/>
              </a:ext>
            </a:extLst>
          </p:cNvPr>
          <p:cNvCxnSpPr>
            <a:cxnSpLocks/>
          </p:cNvCxnSpPr>
          <p:nvPr/>
        </p:nvCxnSpPr>
        <p:spPr>
          <a:xfrm>
            <a:off x="592917" y="393638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93" name="Group 92">
            <a:extLst>
              <a:ext uri="{FF2B5EF4-FFF2-40B4-BE49-F238E27FC236}">
                <a16:creationId xmlns:a16="http://schemas.microsoft.com/office/drawing/2014/main" id="{6AF75D34-A38B-ACD2-3BA4-70A486B0EE5B}"/>
              </a:ext>
            </a:extLst>
          </p:cNvPr>
          <p:cNvGrpSpPr/>
          <p:nvPr/>
        </p:nvGrpSpPr>
        <p:grpSpPr>
          <a:xfrm>
            <a:off x="592916" y="4895008"/>
            <a:ext cx="6255392" cy="734331"/>
            <a:chOff x="5043513" y="3848440"/>
            <a:chExt cx="6255392" cy="734331"/>
          </a:xfrm>
        </p:grpSpPr>
        <p:sp>
          <p:nvSpPr>
            <p:cNvPr id="94" name="Content Placeholder 47">
              <a:extLst>
                <a:ext uri="{FF2B5EF4-FFF2-40B4-BE49-F238E27FC236}">
                  <a16:creationId xmlns:a16="http://schemas.microsoft.com/office/drawing/2014/main" id="{512CD30C-6D1F-628F-C689-6530C5D8D807}"/>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95" name="Content Placeholder 47">
              <a:extLst>
                <a:ext uri="{FF2B5EF4-FFF2-40B4-BE49-F238E27FC236}">
                  <a16:creationId xmlns:a16="http://schemas.microsoft.com/office/drawing/2014/main" id="{031DD2B4-27AF-28C5-65E9-4486B4BEC038}"/>
                </a:ext>
              </a:extLst>
            </p:cNvPr>
            <p:cNvSpPr txBox="1">
              <a:spLocks/>
            </p:cNvSpPr>
            <p:nvPr/>
          </p:nvSpPr>
          <p:spPr>
            <a:xfrm>
              <a:off x="5043513" y="4034692"/>
              <a:ext cx="6255392" cy="548079"/>
            </a:xfrm>
            <a:prstGeom prst="rect">
              <a:avLst/>
            </a:prstGeom>
            <a:ln>
              <a:noFill/>
            </a:ln>
          </p:spPr>
          <p:txBody>
            <a:bodyPr wrap="square" lIns="0" tIns="0" rIns="0" bIns="0" numCol="2"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marR="0" lvl="1" indent="0">
                <a:lnSpc>
                  <a:spcPct val="100000"/>
                </a:lnSpc>
                <a:spcBef>
                  <a:spcPts val="200"/>
                </a:spcBef>
                <a:spcAft>
                  <a:spcPts val="100"/>
                </a:spcAft>
                <a:buClrTx/>
                <a:buSzTx/>
                <a:buNone/>
                <a:tabLst/>
                <a:defRPr/>
              </a:pPr>
              <a:r>
                <a:rPr lang="en-US" sz="900" dirty="0" err="1">
                  <a:latin typeface="IntelOne Text" panose="020B0503020203020204" pitchFamily="34" charset="0"/>
                  <a:sym typeface="Helvetica Neue"/>
                  <a:hlinkClick r:id="rId5">
                    <a:extLst>
                      <a:ext uri="{A12FA001-AC4F-418D-AE19-62706E023703}">
                        <ahyp:hlinkClr xmlns:ahyp="http://schemas.microsoft.com/office/drawing/2018/hyperlinkcolor" val="tx"/>
                      </a:ext>
                    </a:extLst>
                  </a:hlinkClick>
                </a:rPr>
                <a:t>Sewio</a:t>
              </a:r>
              <a:r>
                <a:rPr lang="en-US" sz="900" dirty="0">
                  <a:latin typeface="IntelOne Text" panose="020B0503020203020204" pitchFamily="34" charset="0"/>
                  <a:sym typeface="Helvetica Neue"/>
                  <a:hlinkClick r:id="rId5">
                    <a:extLst>
                      <a:ext uri="{A12FA001-AC4F-418D-AE19-62706E023703}">
                        <ahyp:hlinkClr xmlns:ahyp="http://schemas.microsoft.com/office/drawing/2018/hyperlinkcolor" val="tx"/>
                      </a:ext>
                    </a:extLst>
                  </a:hlinkClick>
                </a:rPr>
                <a:t> RTLS</a:t>
              </a:r>
              <a:endParaRPr lang="en-US" sz="900" dirty="0">
                <a:latin typeface="IntelOne Text" panose="020B0503020203020204" pitchFamily="34" charset="0"/>
                <a:sym typeface="Helvetica Neue"/>
              </a:endParaRPr>
            </a:p>
          </p:txBody>
        </p:sp>
      </p:grpSp>
      <p:grpSp>
        <p:nvGrpSpPr>
          <p:cNvPr id="108" name="Group 107">
            <a:extLst>
              <a:ext uri="{FF2B5EF4-FFF2-40B4-BE49-F238E27FC236}">
                <a16:creationId xmlns:a16="http://schemas.microsoft.com/office/drawing/2014/main" id="{D354E246-F124-89A5-26F3-59E1CCA399FE}"/>
              </a:ext>
            </a:extLst>
          </p:cNvPr>
          <p:cNvGrpSpPr>
            <a:grpSpLocks/>
          </p:cNvGrpSpPr>
          <p:nvPr/>
        </p:nvGrpSpPr>
        <p:grpSpPr>
          <a:xfrm>
            <a:off x="592916" y="4143968"/>
            <a:ext cx="6255393" cy="335866"/>
            <a:chOff x="592916" y="3640327"/>
            <a:chExt cx="6255393" cy="335866"/>
          </a:xfrm>
        </p:grpSpPr>
        <p:sp>
          <p:nvSpPr>
            <p:cNvPr id="109" name="Content Placeholder 47">
              <a:extLst>
                <a:ext uri="{FF2B5EF4-FFF2-40B4-BE49-F238E27FC236}">
                  <a16:creationId xmlns:a16="http://schemas.microsoft.com/office/drawing/2014/main" id="{B40C12F0-3D51-0D6F-9224-7B5155EB7DC5}"/>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110" name="Content Placeholder 47">
              <a:extLst>
                <a:ext uri="{FF2B5EF4-FFF2-40B4-BE49-F238E27FC236}">
                  <a16:creationId xmlns:a16="http://schemas.microsoft.com/office/drawing/2014/main" id="{743B3E29-605A-2A4D-621A-8D04A792C505}"/>
                </a:ext>
              </a:extLst>
            </p:cNvPr>
            <p:cNvSpPr txBox="1">
              <a:spLocks/>
            </p:cNvSpPr>
            <p:nvPr/>
          </p:nvSpPr>
          <p:spPr>
            <a:xfrm>
              <a:off x="592916" y="3837694"/>
              <a:ext cx="6255393" cy="138499"/>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defTabSz="1219169" hangingPunct="0">
                <a:spcBef>
                  <a:spcPts val="200"/>
                </a:spcBef>
                <a:defRPr/>
              </a:pPr>
              <a:r>
                <a:rPr lang="en-US" sz="900" kern="0" dirty="0">
                  <a:latin typeface="+mn-lt"/>
                  <a:sym typeface="Helvetica"/>
                </a:rPr>
                <a:t>Intel® Xeon® processors</a:t>
              </a:r>
            </a:p>
          </p:txBody>
        </p:sp>
      </p:grpSp>
      <p:cxnSp>
        <p:nvCxnSpPr>
          <p:cNvPr id="111" name="Straight Connector 110">
            <a:extLst>
              <a:ext uri="{FF2B5EF4-FFF2-40B4-BE49-F238E27FC236}">
                <a16:creationId xmlns:a16="http://schemas.microsoft.com/office/drawing/2014/main" id="{0B396E05-8228-D7AD-382F-7876988CAE2E}"/>
              </a:ext>
            </a:extLst>
          </p:cNvPr>
          <p:cNvCxnSpPr>
            <a:cxnSpLocks/>
          </p:cNvCxnSpPr>
          <p:nvPr/>
        </p:nvCxnSpPr>
        <p:spPr>
          <a:xfrm>
            <a:off x="592917" y="468742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114" name="Text Placeholder 49" descr="Target Vertical: &#10;Manufacturing&#10;&#10;&#10;">
            <a:extLst>
              <a:ext uri="{FF2B5EF4-FFF2-40B4-BE49-F238E27FC236}">
                <a16:creationId xmlns:a16="http://schemas.microsoft.com/office/drawing/2014/main" id="{53654179-F6BA-E45D-B561-56EF474F0599}"/>
              </a:ext>
            </a:extLst>
          </p:cNvPr>
          <p:cNvSpPr txBox="1">
            <a:spLocks/>
          </p:cNvSpPr>
          <p:nvPr/>
        </p:nvSpPr>
        <p:spPr>
          <a:xfrm>
            <a:off x="7144338" y="1686845"/>
            <a:ext cx="2030977" cy="430887"/>
          </a:xfrm>
          <a:prstGeom prst="rect">
            <a:avLst/>
          </a:prstGeom>
        </p:spPr>
        <p:txBody>
          <a:bodyPr wrap="square" lIns="0" tIns="0" rIns="0" bIns="0">
            <a:sp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marL="0" marR="0" lvl="0" indent="0" algn="l" defTabSz="914400" rtl="0" eaLnBrk="1" fontAlgn="auto" latinLnBrk="0" hangingPunct="0">
              <a:lnSpc>
                <a:spcPct val="100000"/>
              </a:lnSpc>
              <a:spcBef>
                <a:spcPts val="0"/>
              </a:spcBef>
              <a:spcAft>
                <a:spcPts val="10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a:ea typeface="Intel Clear" panose="020B0604020203020204" pitchFamily="34" charset="0"/>
                <a:cs typeface="Intel Clear" panose="020B0604020203020204" pitchFamily="34" charset="0"/>
                <a:sym typeface="Helvetica Neue"/>
              </a:rPr>
              <a:t>Retail, Transportation and Warehousing</a:t>
            </a:r>
          </a:p>
        </p:txBody>
      </p:sp>
      <p:pic>
        <p:nvPicPr>
          <p:cNvPr id="9218" name="Picture 2" descr="Sewio Logotypes - Sewio RTLS">
            <a:extLst>
              <a:ext uri="{FF2B5EF4-FFF2-40B4-BE49-F238E27FC236}">
                <a16:creationId xmlns:a16="http://schemas.microsoft.com/office/drawing/2014/main" id="{DD2ACBA5-AD5E-8535-98AC-B308F5FB9E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636" y="132416"/>
            <a:ext cx="1337959" cy="37717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3F8B1726-0F28-C44C-D20E-60E474F1B307}"/>
              </a:ext>
            </a:extLst>
          </p:cNvPr>
          <p:cNvGrpSpPr/>
          <p:nvPr/>
        </p:nvGrpSpPr>
        <p:grpSpPr>
          <a:xfrm>
            <a:off x="570543" y="2897618"/>
            <a:ext cx="265970" cy="269714"/>
            <a:chOff x="6105404" y="2399576"/>
            <a:chExt cx="506009" cy="513133"/>
          </a:xfrm>
        </p:grpSpPr>
        <p:pic>
          <p:nvPicPr>
            <p:cNvPr id="3" name="Graphic 2">
              <a:extLst>
                <a:ext uri="{FF2B5EF4-FFF2-40B4-BE49-F238E27FC236}">
                  <a16:creationId xmlns:a16="http://schemas.microsoft.com/office/drawing/2014/main" id="{D38B3475-93C9-546C-B2A7-3CB9EC0507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80022" y="2474194"/>
              <a:ext cx="297188" cy="297188"/>
            </a:xfrm>
            <a:prstGeom prst="rect">
              <a:avLst/>
            </a:prstGeom>
          </p:spPr>
        </p:pic>
        <p:sp>
          <p:nvSpPr>
            <p:cNvPr id="4" name="Freeform: Shape 3">
              <a:extLst>
                <a:ext uri="{FF2B5EF4-FFF2-40B4-BE49-F238E27FC236}">
                  <a16:creationId xmlns:a16="http://schemas.microsoft.com/office/drawing/2014/main" id="{1A4ED330-05AC-C5D7-C479-F8ACC5228C03}"/>
                </a:ext>
              </a:extLst>
            </p:cNvPr>
            <p:cNvSpPr/>
            <p:nvPr/>
          </p:nvSpPr>
          <p:spPr>
            <a:xfrm>
              <a:off x="6105404" y="2399576"/>
              <a:ext cx="446425" cy="446425"/>
            </a:xfrm>
            <a:custGeom>
              <a:avLst/>
              <a:gdLst>
                <a:gd name="connsiteX0" fmla="*/ 223218 w 446425"/>
                <a:gd name="connsiteY0" fmla="*/ 446425 h 446425"/>
                <a:gd name="connsiteX1" fmla="*/ 65385 w 446425"/>
                <a:gd name="connsiteY1" fmla="*/ 381049 h 446425"/>
                <a:gd name="connsiteX2" fmla="*/ 0 w 446425"/>
                <a:gd name="connsiteY2" fmla="*/ 223217 h 446425"/>
                <a:gd name="connsiteX3" fmla="*/ 65376 w 446425"/>
                <a:gd name="connsiteY3" fmla="*/ 65376 h 446425"/>
                <a:gd name="connsiteX4" fmla="*/ 223218 w 446425"/>
                <a:gd name="connsiteY4" fmla="*/ 0 h 446425"/>
                <a:gd name="connsiteX5" fmla="*/ 381050 w 446425"/>
                <a:gd name="connsiteY5" fmla="*/ 65376 h 446425"/>
                <a:gd name="connsiteX6" fmla="*/ 446425 w 446425"/>
                <a:gd name="connsiteY6" fmla="*/ 223208 h 446425"/>
                <a:gd name="connsiteX7" fmla="*/ 381050 w 446425"/>
                <a:gd name="connsiteY7" fmla="*/ 381040 h 446425"/>
                <a:gd name="connsiteX8" fmla="*/ 223218 w 446425"/>
                <a:gd name="connsiteY8" fmla="*/ 446416 h 446425"/>
                <a:gd name="connsiteX9" fmla="*/ 223218 w 446425"/>
                <a:gd name="connsiteY9" fmla="*/ 44473 h 446425"/>
                <a:gd name="connsiteX10" fmla="*/ 44473 w 446425"/>
                <a:gd name="connsiteY10" fmla="*/ 223217 h 446425"/>
                <a:gd name="connsiteX11" fmla="*/ 223218 w 446425"/>
                <a:gd name="connsiteY11" fmla="*/ 401962 h 446425"/>
                <a:gd name="connsiteX12" fmla="*/ 401962 w 446425"/>
                <a:gd name="connsiteY12" fmla="*/ 223217 h 446425"/>
                <a:gd name="connsiteX13" fmla="*/ 223218 w 446425"/>
                <a:gd name="connsiteY13" fmla="*/ 44473 h 44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425" h="446425">
                  <a:moveTo>
                    <a:pt x="223218" y="446425"/>
                  </a:moveTo>
                  <a:cubicBezTo>
                    <a:pt x="163594" y="446425"/>
                    <a:pt x="107539" y="423202"/>
                    <a:pt x="65385" y="381049"/>
                  </a:cubicBezTo>
                  <a:cubicBezTo>
                    <a:pt x="23223" y="338896"/>
                    <a:pt x="0" y="282841"/>
                    <a:pt x="0" y="223217"/>
                  </a:cubicBezTo>
                  <a:cubicBezTo>
                    <a:pt x="0" y="163594"/>
                    <a:pt x="23223" y="107538"/>
                    <a:pt x="65376" y="65376"/>
                  </a:cubicBezTo>
                  <a:cubicBezTo>
                    <a:pt x="107539" y="23223"/>
                    <a:pt x="163594" y="0"/>
                    <a:pt x="223218" y="0"/>
                  </a:cubicBezTo>
                  <a:cubicBezTo>
                    <a:pt x="282841" y="0"/>
                    <a:pt x="338897" y="23223"/>
                    <a:pt x="381050" y="65376"/>
                  </a:cubicBezTo>
                  <a:cubicBezTo>
                    <a:pt x="423212" y="107538"/>
                    <a:pt x="446425" y="163594"/>
                    <a:pt x="446425" y="223208"/>
                  </a:cubicBezTo>
                  <a:cubicBezTo>
                    <a:pt x="446425" y="282821"/>
                    <a:pt x="423203" y="338887"/>
                    <a:pt x="381050" y="381040"/>
                  </a:cubicBezTo>
                  <a:cubicBezTo>
                    <a:pt x="338887" y="423202"/>
                    <a:pt x="282831" y="446416"/>
                    <a:pt x="223218" y="446416"/>
                  </a:cubicBezTo>
                  <a:close/>
                  <a:moveTo>
                    <a:pt x="223218" y="44473"/>
                  </a:moveTo>
                  <a:cubicBezTo>
                    <a:pt x="124661" y="44473"/>
                    <a:pt x="44473" y="124661"/>
                    <a:pt x="44473" y="223217"/>
                  </a:cubicBezTo>
                  <a:cubicBezTo>
                    <a:pt x="44473" y="321774"/>
                    <a:pt x="124661" y="401962"/>
                    <a:pt x="223218" y="401962"/>
                  </a:cubicBezTo>
                  <a:cubicBezTo>
                    <a:pt x="321774" y="401962"/>
                    <a:pt x="401962" y="321774"/>
                    <a:pt x="401962" y="223217"/>
                  </a:cubicBezTo>
                  <a:cubicBezTo>
                    <a:pt x="401962" y="124661"/>
                    <a:pt x="321774" y="44473"/>
                    <a:pt x="223218" y="44473"/>
                  </a:cubicBezTo>
                  <a:close/>
                </a:path>
              </a:pathLst>
            </a:custGeom>
            <a:solidFill>
              <a:srgbClr val="0A69B3"/>
            </a:solidFill>
            <a:ln w="949" cap="flat">
              <a:noFill/>
              <a:prstDash val="solid"/>
              <a:miter/>
            </a:ln>
          </p:spPr>
          <p:txBody>
            <a:bodyPr rtlCol="0" anchor="ctr"/>
            <a:lstStyle/>
            <a:p>
              <a:endParaRPr lang="en-IN"/>
            </a:p>
          </p:txBody>
        </p:sp>
        <p:grpSp>
          <p:nvGrpSpPr>
            <p:cNvPr id="5" name="Graphic 5">
              <a:extLst>
                <a:ext uri="{FF2B5EF4-FFF2-40B4-BE49-F238E27FC236}">
                  <a16:creationId xmlns:a16="http://schemas.microsoft.com/office/drawing/2014/main" id="{54C24745-B324-C752-7F15-033CC11ED9CC}"/>
                </a:ext>
              </a:extLst>
            </p:cNvPr>
            <p:cNvGrpSpPr/>
            <p:nvPr/>
          </p:nvGrpSpPr>
          <p:grpSpPr>
            <a:xfrm>
              <a:off x="6498127" y="2764288"/>
              <a:ext cx="113286" cy="148421"/>
              <a:chOff x="6498127" y="2764288"/>
              <a:chExt cx="113286" cy="148421"/>
            </a:xfrm>
          </p:grpSpPr>
          <p:sp>
            <p:nvSpPr>
              <p:cNvPr id="6" name="Freeform: Shape 5">
                <a:extLst>
                  <a:ext uri="{FF2B5EF4-FFF2-40B4-BE49-F238E27FC236}">
                    <a16:creationId xmlns:a16="http://schemas.microsoft.com/office/drawing/2014/main" id="{9503FD8E-3600-8061-A79C-19705A4F2D6E}"/>
                  </a:ext>
                </a:extLst>
              </p:cNvPr>
              <p:cNvSpPr/>
              <p:nvPr/>
            </p:nvSpPr>
            <p:spPr>
              <a:xfrm rot="-2627400">
                <a:off x="6498127" y="2764288"/>
                <a:ext cx="44473" cy="112198"/>
              </a:xfrm>
              <a:custGeom>
                <a:avLst/>
                <a:gdLst>
                  <a:gd name="connsiteX0" fmla="*/ 0 w 44473"/>
                  <a:gd name="connsiteY0" fmla="*/ 0 h 112198"/>
                  <a:gd name="connsiteX1" fmla="*/ 44473 w 44473"/>
                  <a:gd name="connsiteY1" fmla="*/ 0 h 112198"/>
                  <a:gd name="connsiteX2" fmla="*/ 44473 w 44473"/>
                  <a:gd name="connsiteY2" fmla="*/ 112198 h 112198"/>
                  <a:gd name="connsiteX3" fmla="*/ 0 w 44473"/>
                  <a:gd name="connsiteY3" fmla="*/ 112198 h 112198"/>
                </a:gdLst>
                <a:ahLst/>
                <a:cxnLst>
                  <a:cxn ang="0">
                    <a:pos x="connsiteX0" y="connsiteY0"/>
                  </a:cxn>
                  <a:cxn ang="0">
                    <a:pos x="connsiteX1" y="connsiteY1"/>
                  </a:cxn>
                  <a:cxn ang="0">
                    <a:pos x="connsiteX2" y="connsiteY2"/>
                  </a:cxn>
                  <a:cxn ang="0">
                    <a:pos x="connsiteX3" y="connsiteY3"/>
                  </a:cxn>
                </a:cxnLst>
                <a:rect l="l" t="t" r="r" b="b"/>
                <a:pathLst>
                  <a:path w="44473" h="112198">
                    <a:moveTo>
                      <a:pt x="0" y="0"/>
                    </a:moveTo>
                    <a:lnTo>
                      <a:pt x="44473" y="0"/>
                    </a:lnTo>
                    <a:lnTo>
                      <a:pt x="44473" y="112198"/>
                    </a:lnTo>
                    <a:lnTo>
                      <a:pt x="0" y="112198"/>
                    </a:lnTo>
                    <a:close/>
                  </a:path>
                </a:pathLst>
              </a:custGeom>
              <a:solidFill>
                <a:srgbClr val="0A69B3"/>
              </a:solidFill>
              <a:ln w="949"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6AC23A16-4226-5CD7-9885-844F911989F3}"/>
                  </a:ext>
                </a:extLst>
              </p:cNvPr>
              <p:cNvSpPr/>
              <p:nvPr/>
            </p:nvSpPr>
            <p:spPr>
              <a:xfrm rot="-2627400">
                <a:off x="6566660" y="2871320"/>
                <a:ext cx="44753" cy="41389"/>
              </a:xfrm>
              <a:custGeom>
                <a:avLst/>
                <a:gdLst>
                  <a:gd name="connsiteX0" fmla="*/ 0 w 44753"/>
                  <a:gd name="connsiteY0" fmla="*/ 0 h 41389"/>
                  <a:gd name="connsiteX1" fmla="*/ 44754 w 44753"/>
                  <a:gd name="connsiteY1" fmla="*/ 0 h 41389"/>
                  <a:gd name="connsiteX2" fmla="*/ 44754 w 44753"/>
                  <a:gd name="connsiteY2" fmla="*/ 41389 h 41389"/>
                  <a:gd name="connsiteX3" fmla="*/ 0 w 44753"/>
                  <a:gd name="connsiteY3" fmla="*/ 41389 h 41389"/>
                </a:gdLst>
                <a:ahLst/>
                <a:cxnLst>
                  <a:cxn ang="0">
                    <a:pos x="connsiteX0" y="connsiteY0"/>
                  </a:cxn>
                  <a:cxn ang="0">
                    <a:pos x="connsiteX1" y="connsiteY1"/>
                  </a:cxn>
                  <a:cxn ang="0">
                    <a:pos x="connsiteX2" y="connsiteY2"/>
                  </a:cxn>
                  <a:cxn ang="0">
                    <a:pos x="connsiteX3" y="connsiteY3"/>
                  </a:cxn>
                </a:cxnLst>
                <a:rect l="l" t="t" r="r" b="b"/>
                <a:pathLst>
                  <a:path w="44753" h="41389">
                    <a:moveTo>
                      <a:pt x="0" y="0"/>
                    </a:moveTo>
                    <a:lnTo>
                      <a:pt x="44754" y="0"/>
                    </a:lnTo>
                    <a:lnTo>
                      <a:pt x="44754" y="41389"/>
                    </a:lnTo>
                    <a:lnTo>
                      <a:pt x="0" y="41389"/>
                    </a:lnTo>
                    <a:close/>
                  </a:path>
                </a:pathLst>
              </a:custGeom>
              <a:solidFill>
                <a:srgbClr val="2CC5F4"/>
              </a:solidFill>
              <a:ln w="949" cap="flat">
                <a:noFill/>
                <a:prstDash val="solid"/>
                <a:miter/>
              </a:ln>
            </p:spPr>
            <p:txBody>
              <a:bodyPr rtlCol="0" anchor="ctr"/>
              <a:lstStyle/>
              <a:p>
                <a:endParaRPr lang="en-IN"/>
              </a:p>
            </p:txBody>
          </p:sp>
        </p:grpSp>
      </p:grpSp>
      <p:pic>
        <p:nvPicPr>
          <p:cNvPr id="8" name="Graphic 7">
            <a:extLst>
              <a:ext uri="{FF2B5EF4-FFF2-40B4-BE49-F238E27FC236}">
                <a16:creationId xmlns:a16="http://schemas.microsoft.com/office/drawing/2014/main" id="{40143EBA-F402-229A-9842-76ECB9332A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33276" y="2897618"/>
            <a:ext cx="346208" cy="301020"/>
          </a:xfrm>
          <a:prstGeom prst="rect">
            <a:avLst/>
          </a:prstGeom>
        </p:spPr>
      </p:pic>
      <p:pic>
        <p:nvPicPr>
          <p:cNvPr id="9" name="Graphic 8">
            <a:extLst>
              <a:ext uri="{FF2B5EF4-FFF2-40B4-BE49-F238E27FC236}">
                <a16:creationId xmlns:a16="http://schemas.microsoft.com/office/drawing/2014/main" id="{70A99E61-CB28-221F-AF06-D0B16A7D2F3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68115" y="2871328"/>
            <a:ext cx="269949" cy="299198"/>
          </a:xfrm>
          <a:prstGeom prst="rect">
            <a:avLst/>
          </a:prstGeom>
        </p:spPr>
      </p:pic>
      <p:sp>
        <p:nvSpPr>
          <p:cNvPr id="116" name="Text Placeholder 49">
            <a:extLst>
              <a:ext uri="{FF2B5EF4-FFF2-40B4-BE49-F238E27FC236}">
                <a16:creationId xmlns:a16="http://schemas.microsoft.com/office/drawing/2014/main" id="{9896DB20-0AA4-E966-64F5-2C24A980D396}"/>
              </a:ext>
            </a:extLst>
          </p:cNvPr>
          <p:cNvSpPr txBox="1">
            <a:spLocks/>
          </p:cNvSpPr>
          <p:nvPr/>
        </p:nvSpPr>
        <p:spPr>
          <a:xfrm>
            <a:off x="9518533" y="628590"/>
            <a:ext cx="1987660"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p:txBody>
      </p:sp>
      <p:grpSp>
        <p:nvGrpSpPr>
          <p:cNvPr id="10" name="Group 9">
            <a:extLst>
              <a:ext uri="{FF2B5EF4-FFF2-40B4-BE49-F238E27FC236}">
                <a16:creationId xmlns:a16="http://schemas.microsoft.com/office/drawing/2014/main" id="{B60D8632-5AE4-F446-8915-9FF97DD5EDE4}"/>
              </a:ext>
            </a:extLst>
          </p:cNvPr>
          <p:cNvGrpSpPr/>
          <p:nvPr/>
        </p:nvGrpSpPr>
        <p:grpSpPr>
          <a:xfrm>
            <a:off x="9057016" y="87630"/>
            <a:ext cx="2525384" cy="384440"/>
            <a:chOff x="9057016" y="87630"/>
            <a:chExt cx="2525384" cy="384440"/>
          </a:xfrm>
        </p:grpSpPr>
        <p:pic>
          <p:nvPicPr>
            <p:cNvPr id="11" name="Picture 10">
              <a:hlinkClick r:id="rId13" action="ppaction://hlinksldjump"/>
              <a:extLst>
                <a:ext uri="{FF2B5EF4-FFF2-40B4-BE49-F238E27FC236}">
                  <a16:creationId xmlns:a16="http://schemas.microsoft.com/office/drawing/2014/main" id="{80BA966A-5855-E792-DB1A-6B51E43C10BD}"/>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12" name="Rectangle 11">
              <a:extLst>
                <a:ext uri="{FF2B5EF4-FFF2-40B4-BE49-F238E27FC236}">
                  <a16:creationId xmlns:a16="http://schemas.microsoft.com/office/drawing/2014/main" id="{498C8246-5E65-37A2-1E55-C09DF6D23615}"/>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213265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6">
            <a:extLst>
              <a:ext uri="{FF2B5EF4-FFF2-40B4-BE49-F238E27FC236}">
                <a16:creationId xmlns:a16="http://schemas.microsoft.com/office/drawing/2014/main" id="{94476D36-A370-233B-920F-BD87D846A53D}"/>
              </a:ext>
            </a:extLst>
          </p:cNvPr>
          <p:cNvSpPr>
            <a:spLocks noGrp="1"/>
          </p:cNvSpPr>
          <p:nvPr>
            <p:ph type="title"/>
          </p:nvPr>
        </p:nvSpPr>
        <p:spPr>
          <a:xfrm>
            <a:off x="592917" y="571500"/>
            <a:ext cx="6255392" cy="443198"/>
          </a:xfrm>
        </p:spPr>
        <p:txBody>
          <a:bodyPr/>
          <a:lstStyle/>
          <a:p>
            <a:r>
              <a:rPr lang="en-US" sz="3200" noProof="0" dirty="0">
                <a:sym typeface="Helvetica"/>
              </a:rPr>
              <a:t>Information OT Security Solution</a:t>
            </a:r>
            <a:endParaRPr lang="en-US" sz="3200" dirty="0"/>
          </a:p>
        </p:txBody>
      </p:sp>
      <p:sp>
        <p:nvSpPr>
          <p:cNvPr id="6" name="Rectangle 5">
            <a:extLst>
              <a:ext uri="{FF2B5EF4-FFF2-40B4-BE49-F238E27FC236}">
                <a16:creationId xmlns:a16="http://schemas.microsoft.com/office/drawing/2014/main" id="{EA491C6A-0117-023A-C238-0DDF11927557}"/>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AE77DE5A-160F-567B-0F6D-58C414283C3C}"/>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624BD075-BDCB-E607-5451-66B4455DDFF5}"/>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2" name="Straight Connector 11">
            <a:extLst>
              <a:ext uri="{FF2B5EF4-FFF2-40B4-BE49-F238E27FC236}">
                <a16:creationId xmlns:a16="http://schemas.microsoft.com/office/drawing/2014/main" id="{71F9C066-9F3F-16DB-C0A5-0EF5C6813157}"/>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13" name="Picture 12" descr="A group of people sitting at computers&#10;&#10;Description automatically generated with low confidence">
            <a:extLst>
              <a:ext uri="{FF2B5EF4-FFF2-40B4-BE49-F238E27FC236}">
                <a16:creationId xmlns:a16="http://schemas.microsoft.com/office/drawing/2014/main" id="{F2E9B539-71BA-F675-69C8-14DE02801B39}"/>
              </a:ext>
            </a:extLst>
          </p:cNvPr>
          <p:cNvPicPr>
            <a:picLocks noChangeAspect="1"/>
          </p:cNvPicPr>
          <p:nvPr/>
        </p:nvPicPr>
        <p:blipFill rotWithShape="1">
          <a:blip r:embed="rId3"/>
          <a:srcRect t="7813" b="8816"/>
          <a:stretch/>
        </p:blipFill>
        <p:spPr>
          <a:xfrm>
            <a:off x="7149237" y="3048001"/>
            <a:ext cx="1593762" cy="1328738"/>
          </a:xfrm>
          <a:prstGeom prst="rect">
            <a:avLst/>
          </a:prstGeom>
          <a:ln>
            <a:solidFill>
              <a:schemeClr val="bg1">
                <a:lumMod val="75000"/>
              </a:schemeClr>
            </a:solidFill>
          </a:ln>
        </p:spPr>
      </p:pic>
      <p:sp>
        <p:nvSpPr>
          <p:cNvPr id="14" name="Rectangle 13">
            <a:extLst>
              <a:ext uri="{FF2B5EF4-FFF2-40B4-BE49-F238E27FC236}">
                <a16:creationId xmlns:a16="http://schemas.microsoft.com/office/drawing/2014/main" id="{6443B130-BEF7-FD79-8CD8-92ECC4AB8B23}"/>
              </a:ext>
            </a:extLst>
          </p:cNvPr>
          <p:cNvSpPr>
            <a:spLocks/>
          </p:cNvSpPr>
          <p:nvPr/>
        </p:nvSpPr>
        <p:spPr>
          <a:xfrm>
            <a:off x="8743000" y="3048001"/>
            <a:ext cx="2839400" cy="1467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Unlock new, high-value data-driven use cases</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reach and scale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Gain ROI-driving insights from long-term prediction leveraging historical data + real-time analytics</a:t>
            </a:r>
          </a:p>
        </p:txBody>
      </p:sp>
      <p:sp>
        <p:nvSpPr>
          <p:cNvPr id="15" name="Rectangle 14">
            <a:extLst>
              <a:ext uri="{FF2B5EF4-FFF2-40B4-BE49-F238E27FC236}">
                <a16:creationId xmlns:a16="http://schemas.microsoft.com/office/drawing/2014/main" id="{D6077E75-F3A2-4677-E280-BBB9074F5B42}"/>
              </a:ext>
            </a:extLst>
          </p:cNvPr>
          <p:cNvSpPr>
            <a:spLocks/>
          </p:cNvSpPr>
          <p:nvPr/>
        </p:nvSpPr>
        <p:spPr>
          <a:xfrm>
            <a:off x="7144336" y="4575347"/>
            <a:ext cx="4438063" cy="1249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production downtime and losses due to shift mis-matches, over/underproduction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Gain greater visibility into how resource capacity, inventories, production schedules interconnect</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Set accurate production targets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especially around maintenance and oversight</a:t>
            </a:r>
          </a:p>
        </p:txBody>
      </p:sp>
      <p:sp>
        <p:nvSpPr>
          <p:cNvPr id="16" name="Text Placeholder 49">
            <a:extLst>
              <a:ext uri="{FF2B5EF4-FFF2-40B4-BE49-F238E27FC236}">
                <a16:creationId xmlns:a16="http://schemas.microsoft.com/office/drawing/2014/main" id="{ACF3C865-F3BF-D4CA-E798-29AC46DD841D}"/>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4" action="ppaction://hlinksldjump"/>
              </a:rPr>
              <a:t>Asset &amp; Operations Optimization</a:t>
            </a:r>
            <a:endParaRPr lang="en-US" sz="900" b="0" dirty="0">
              <a:solidFill>
                <a:srgbClr val="525252"/>
              </a:solidFill>
              <a:latin typeface="IntelOne Text" panose="020B0503020203020204" pitchFamily="34" charset="0"/>
              <a:sym typeface="Helvetica Neue"/>
            </a:endParaRPr>
          </a:p>
        </p:txBody>
      </p:sp>
      <p:sp>
        <p:nvSpPr>
          <p:cNvPr id="17" name="Text Placeholder 49" descr="Target Vertical: &#10;Manufacturing&#10;&#10;&#10;">
            <a:extLst>
              <a:ext uri="{FF2B5EF4-FFF2-40B4-BE49-F238E27FC236}">
                <a16:creationId xmlns:a16="http://schemas.microsoft.com/office/drawing/2014/main" id="{AF7111A7-ABB3-6DB3-DA58-316FDB190662}"/>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Available in Taiwan</a:t>
            </a:r>
          </a:p>
        </p:txBody>
      </p:sp>
      <p:grpSp>
        <p:nvGrpSpPr>
          <p:cNvPr id="18" name="Group 17">
            <a:extLst>
              <a:ext uri="{FF2B5EF4-FFF2-40B4-BE49-F238E27FC236}">
                <a16:creationId xmlns:a16="http://schemas.microsoft.com/office/drawing/2014/main" id="{3089371C-8701-7DAA-D7F0-FD66FD928262}"/>
              </a:ext>
            </a:extLst>
          </p:cNvPr>
          <p:cNvGrpSpPr/>
          <p:nvPr/>
        </p:nvGrpSpPr>
        <p:grpSpPr>
          <a:xfrm>
            <a:off x="592917" y="1268730"/>
            <a:ext cx="6255394" cy="600164"/>
            <a:chOff x="592917" y="1621155"/>
            <a:chExt cx="6255394" cy="600164"/>
          </a:xfrm>
        </p:grpSpPr>
        <p:sp>
          <p:nvSpPr>
            <p:cNvPr id="19"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901A383A-D64F-54B5-C69A-CB7F90A57981}"/>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The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ShareTech</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OT Security Solution protects the network security of the OT environment. To prevent and intercept a network vulnerability from being exploited, the OT security solution uses virtual patches and implements code reviews regularly. Additionally, this solution includes advanced settings to avoid invasion. </a:t>
              </a:r>
            </a:p>
          </p:txBody>
        </p:sp>
        <p:sp>
          <p:nvSpPr>
            <p:cNvPr id="20" name="Content Placeholder 47">
              <a:extLst>
                <a:ext uri="{FF2B5EF4-FFF2-40B4-BE49-F238E27FC236}">
                  <a16:creationId xmlns:a16="http://schemas.microsoft.com/office/drawing/2014/main" id="{34C77AD9-CC1F-2D00-B919-3CBD76C41D72}"/>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21" name="Content Placeholder 47">
            <a:extLst>
              <a:ext uri="{FF2B5EF4-FFF2-40B4-BE49-F238E27FC236}">
                <a16:creationId xmlns:a16="http://schemas.microsoft.com/office/drawing/2014/main" id="{74EBDD7E-1DED-8E29-01CB-51F1C3FB60A4}"/>
              </a:ext>
            </a:extLst>
          </p:cNvPr>
          <p:cNvSpPr txBox="1">
            <a:spLocks/>
          </p:cNvSpPr>
          <p:nvPr/>
        </p:nvSpPr>
        <p:spPr>
          <a:xfrm>
            <a:off x="592917" y="2121125"/>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30" name="Rectangle 29">
            <a:extLst>
              <a:ext uri="{FF2B5EF4-FFF2-40B4-BE49-F238E27FC236}">
                <a16:creationId xmlns:a16="http://schemas.microsoft.com/office/drawing/2014/main" id="{E174039F-D6B7-140A-83C3-57888C4AF2B6}"/>
              </a:ext>
            </a:extLst>
          </p:cNvPr>
          <p:cNvSpPr>
            <a:spLocks/>
          </p:cNvSpPr>
          <p:nvPr/>
        </p:nvSpPr>
        <p:spPr>
          <a:xfrm>
            <a:off x="913615" y="2354872"/>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bg2"/>
                </a:solidFill>
                <a:latin typeface="IntelOne Text" panose="020B0503020203020204" pitchFamily="34" charset="0"/>
              </a:rPr>
              <a:t>Help secure the OT environment with multiple layers of defense including OPC intrusion prevention, industrial protocol support, and big data analytics</a:t>
            </a:r>
          </a:p>
        </p:txBody>
      </p:sp>
      <p:sp>
        <p:nvSpPr>
          <p:cNvPr id="31" name="Rectangle 30">
            <a:extLst>
              <a:ext uri="{FF2B5EF4-FFF2-40B4-BE49-F238E27FC236}">
                <a16:creationId xmlns:a16="http://schemas.microsoft.com/office/drawing/2014/main" id="{3417F6BF-236B-6A3F-22BF-AF179FAF2F80}"/>
              </a:ext>
            </a:extLst>
          </p:cNvPr>
          <p:cNvSpPr>
            <a:spLocks/>
          </p:cNvSpPr>
          <p:nvPr/>
        </p:nvSpPr>
        <p:spPr>
          <a:xfrm>
            <a:off x="3063688" y="2354872"/>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bg2"/>
                </a:solidFill>
                <a:latin typeface="IntelOne Text" panose="020B0503020203020204" pitchFamily="34" charset="0"/>
              </a:rPr>
              <a:t>Deploy and manage with ease using quick installation settings, instant alarm notifications, and USB instant recovery</a:t>
            </a:r>
          </a:p>
        </p:txBody>
      </p:sp>
      <p:sp>
        <p:nvSpPr>
          <p:cNvPr id="32" name="Rectangle 31">
            <a:extLst>
              <a:ext uri="{FF2B5EF4-FFF2-40B4-BE49-F238E27FC236}">
                <a16:creationId xmlns:a16="http://schemas.microsoft.com/office/drawing/2014/main" id="{7A4C22DF-1F1E-8A65-8224-CC9E595471D6}"/>
              </a:ext>
            </a:extLst>
          </p:cNvPr>
          <p:cNvSpPr>
            <a:spLocks/>
          </p:cNvSpPr>
          <p:nvPr/>
        </p:nvSpPr>
        <p:spPr>
          <a:xfrm>
            <a:off x="5213760" y="2354872"/>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bg2"/>
                </a:solidFill>
                <a:latin typeface="IntelOne Text" panose="020B0503020203020204" pitchFamily="34" charset="0"/>
              </a:rPr>
              <a:t>Enhance visibility by leveraging big data analysis, big data learning, and virtual patch to surface vulnerabilities</a:t>
            </a:r>
          </a:p>
        </p:txBody>
      </p:sp>
      <p:cxnSp>
        <p:nvCxnSpPr>
          <p:cNvPr id="40" name="Straight Connector 39">
            <a:extLst>
              <a:ext uri="{FF2B5EF4-FFF2-40B4-BE49-F238E27FC236}">
                <a16:creationId xmlns:a16="http://schemas.microsoft.com/office/drawing/2014/main" id="{817B0580-9CA9-EBCC-622A-2A376DEF3719}"/>
              </a:ext>
            </a:extLst>
          </p:cNvPr>
          <p:cNvCxnSpPr>
            <a:cxnSpLocks/>
          </p:cNvCxnSpPr>
          <p:nvPr/>
        </p:nvCxnSpPr>
        <p:spPr>
          <a:xfrm>
            <a:off x="592917" y="201736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E80602F4-2F80-D0EC-F8F2-862FAA182250}"/>
              </a:ext>
            </a:extLst>
          </p:cNvPr>
          <p:cNvCxnSpPr>
            <a:cxnSpLocks/>
          </p:cNvCxnSpPr>
          <p:nvPr/>
        </p:nvCxnSpPr>
        <p:spPr>
          <a:xfrm>
            <a:off x="592917" y="335241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42" name="Group 41">
            <a:extLst>
              <a:ext uri="{FF2B5EF4-FFF2-40B4-BE49-F238E27FC236}">
                <a16:creationId xmlns:a16="http://schemas.microsoft.com/office/drawing/2014/main" id="{D962FF39-D5CD-CB1C-4BB2-7D2239E8C7C6}"/>
              </a:ext>
            </a:extLst>
          </p:cNvPr>
          <p:cNvGrpSpPr/>
          <p:nvPr/>
        </p:nvGrpSpPr>
        <p:grpSpPr>
          <a:xfrm>
            <a:off x="592916" y="4352083"/>
            <a:ext cx="6255392" cy="734331"/>
            <a:chOff x="5043513" y="3848440"/>
            <a:chExt cx="6255392" cy="734331"/>
          </a:xfrm>
        </p:grpSpPr>
        <p:sp>
          <p:nvSpPr>
            <p:cNvPr id="43" name="Content Placeholder 47">
              <a:extLst>
                <a:ext uri="{FF2B5EF4-FFF2-40B4-BE49-F238E27FC236}">
                  <a16:creationId xmlns:a16="http://schemas.microsoft.com/office/drawing/2014/main" id="{785CC774-7E6D-BA2C-ADDE-2705436F6BE9}"/>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44" name="Content Placeholder 47">
              <a:extLst>
                <a:ext uri="{FF2B5EF4-FFF2-40B4-BE49-F238E27FC236}">
                  <a16:creationId xmlns:a16="http://schemas.microsoft.com/office/drawing/2014/main" id="{86603034-8299-D6F5-1C67-AC7CCA8CA8F2}"/>
                </a:ext>
              </a:extLst>
            </p:cNvPr>
            <p:cNvSpPr txBox="1">
              <a:spLocks/>
            </p:cNvSpPr>
            <p:nvPr/>
          </p:nvSpPr>
          <p:spPr>
            <a:xfrm>
              <a:off x="5043513" y="4034692"/>
              <a:ext cx="6255392" cy="548079"/>
            </a:xfrm>
            <a:prstGeom prst="rect">
              <a:avLst/>
            </a:prstGeom>
            <a:ln>
              <a:noFill/>
            </a:ln>
          </p:spPr>
          <p:txBody>
            <a:bodyPr wrap="square" lIns="0" tIns="0" rIns="0" bIns="0" numCol="2"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lnSpc>
                  <a:spcPct val="100000"/>
                </a:lnSpc>
                <a:spcBef>
                  <a:spcPts val="200"/>
                </a:spcBef>
                <a:spcAft>
                  <a:spcPts val="100"/>
                </a:spcAft>
                <a:defRPr/>
              </a:pPr>
              <a:r>
                <a:rPr lang="en-US" sz="900" dirty="0" err="1">
                  <a:latin typeface="IntelOne Text" panose="020B0503020203020204" pitchFamily="34" charset="0"/>
                  <a:sym typeface="Helvetica Neue"/>
                  <a:hlinkClick r:id="rId5">
                    <a:extLst>
                      <a:ext uri="{A12FA001-AC4F-418D-AE19-62706E023703}">
                        <ahyp:hlinkClr xmlns:ahyp="http://schemas.microsoft.com/office/drawing/2018/hyperlinkcolor" val="tx"/>
                      </a:ext>
                    </a:extLst>
                  </a:hlinkClick>
                </a:rPr>
                <a:t>ShareTech</a:t>
              </a:r>
              <a:r>
                <a:rPr lang="en-US" sz="900" dirty="0">
                  <a:latin typeface="IntelOne Text" panose="020B0503020203020204" pitchFamily="34" charset="0"/>
                  <a:sym typeface="Helvetica Neue"/>
                  <a:hlinkClick r:id="rId5">
                    <a:extLst>
                      <a:ext uri="{A12FA001-AC4F-418D-AE19-62706E023703}">
                        <ahyp:hlinkClr xmlns:ahyp="http://schemas.microsoft.com/office/drawing/2018/hyperlinkcolor" val="tx"/>
                      </a:ext>
                    </a:extLst>
                  </a:hlinkClick>
                </a:rPr>
                <a:t> home page</a:t>
              </a:r>
              <a:endParaRPr lang="en-US" sz="900" dirty="0">
                <a:latin typeface="IntelOne Text" panose="020B0503020203020204" pitchFamily="34" charset="0"/>
                <a:sym typeface="Helvetica Neue"/>
              </a:endParaRPr>
            </a:p>
            <a:p>
              <a:pPr lvl="1">
                <a:lnSpc>
                  <a:spcPct val="100000"/>
                </a:lnSpc>
                <a:spcBef>
                  <a:spcPts val="200"/>
                </a:spcBef>
                <a:spcAft>
                  <a:spcPts val="100"/>
                </a:spcAft>
                <a:defRPr/>
              </a:pPr>
              <a:r>
                <a:rPr lang="en-US" sz="900" dirty="0">
                  <a:latin typeface="IntelOne Text" panose="020B0503020203020204" pitchFamily="34" charset="0"/>
                  <a:sym typeface="Helvetica Neue"/>
                  <a:hlinkClick r:id="rId6">
                    <a:extLst>
                      <a:ext uri="{A12FA001-AC4F-418D-AE19-62706E023703}">
                        <ahyp:hlinkClr xmlns:ahyp="http://schemas.microsoft.com/office/drawing/2018/hyperlinkcolor" val="tx"/>
                      </a:ext>
                    </a:extLst>
                  </a:hlinkClick>
                </a:rPr>
                <a:t>OTS Series (sharetech.com.tw)</a:t>
              </a:r>
              <a:endParaRPr lang="en-US" sz="900" dirty="0">
                <a:latin typeface="IntelOne Text" panose="020B0503020203020204" pitchFamily="34" charset="0"/>
                <a:sym typeface="Helvetica Neue"/>
              </a:endParaRPr>
            </a:p>
          </p:txBody>
        </p:sp>
      </p:grpSp>
      <p:grpSp>
        <p:nvGrpSpPr>
          <p:cNvPr id="63" name="Group 62">
            <a:extLst>
              <a:ext uri="{FF2B5EF4-FFF2-40B4-BE49-F238E27FC236}">
                <a16:creationId xmlns:a16="http://schemas.microsoft.com/office/drawing/2014/main" id="{497FD106-D087-FE48-1DC0-3B7985F7719C}"/>
              </a:ext>
            </a:extLst>
          </p:cNvPr>
          <p:cNvGrpSpPr>
            <a:grpSpLocks/>
          </p:cNvGrpSpPr>
          <p:nvPr/>
        </p:nvGrpSpPr>
        <p:grpSpPr>
          <a:xfrm>
            <a:off x="592916" y="3518969"/>
            <a:ext cx="6255393" cy="500014"/>
            <a:chOff x="592916" y="3640327"/>
            <a:chExt cx="6255393" cy="500014"/>
          </a:xfrm>
        </p:grpSpPr>
        <p:sp>
          <p:nvSpPr>
            <p:cNvPr id="65" name="Content Placeholder 47">
              <a:extLst>
                <a:ext uri="{FF2B5EF4-FFF2-40B4-BE49-F238E27FC236}">
                  <a16:creationId xmlns:a16="http://schemas.microsoft.com/office/drawing/2014/main" id="{D7293505-7BC2-A2DF-1D35-854760E5C4D0}"/>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67" name="Content Placeholder 47">
              <a:extLst>
                <a:ext uri="{FF2B5EF4-FFF2-40B4-BE49-F238E27FC236}">
                  <a16:creationId xmlns:a16="http://schemas.microsoft.com/office/drawing/2014/main" id="{8DD84E8C-539F-B7A0-33FF-4D03F9053D8A}"/>
                </a:ext>
              </a:extLst>
            </p:cNvPr>
            <p:cNvSpPr txBox="1">
              <a:spLocks/>
            </p:cNvSpPr>
            <p:nvPr/>
          </p:nvSpPr>
          <p:spPr>
            <a:xfrm>
              <a:off x="592916" y="3837694"/>
              <a:ext cx="6255393" cy="302647"/>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Celeron® Processors</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i211 Ethernet Controller</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HD Graphics 500</a:t>
              </a:r>
            </a:p>
          </p:txBody>
        </p:sp>
      </p:grpSp>
      <p:cxnSp>
        <p:nvCxnSpPr>
          <p:cNvPr id="69" name="Straight Connector 68">
            <a:extLst>
              <a:ext uri="{FF2B5EF4-FFF2-40B4-BE49-F238E27FC236}">
                <a16:creationId xmlns:a16="http://schemas.microsoft.com/office/drawing/2014/main" id="{7F21FF61-21AB-3A64-9FF0-4D988521AE93}"/>
              </a:ext>
            </a:extLst>
          </p:cNvPr>
          <p:cNvCxnSpPr>
            <a:cxnSpLocks/>
          </p:cNvCxnSpPr>
          <p:nvPr/>
        </p:nvCxnSpPr>
        <p:spPr>
          <a:xfrm>
            <a:off x="592917" y="418553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77" name="Text Placeholder 49" descr="Target Vertical: &#10;Manufacturing&#10;&#10;&#10;">
            <a:extLst>
              <a:ext uri="{FF2B5EF4-FFF2-40B4-BE49-F238E27FC236}">
                <a16:creationId xmlns:a16="http://schemas.microsoft.com/office/drawing/2014/main" id="{5421896E-5F7E-0FE9-2270-C0EE4D712B08}"/>
              </a:ext>
            </a:extLst>
          </p:cNvPr>
          <p:cNvSpPr txBox="1">
            <a:spLocks/>
          </p:cNvSpPr>
          <p:nvPr/>
        </p:nvSpPr>
        <p:spPr>
          <a:xfrm>
            <a:off x="7144338" y="1686845"/>
            <a:ext cx="2030977" cy="292388"/>
          </a:xfrm>
          <a:prstGeom prst="rect">
            <a:avLst/>
          </a:prstGeom>
        </p:spPr>
        <p:txBody>
          <a:bodyPr wrap="square" lIns="0" tIns="0" rIns="0" bIns="0">
            <a:sp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marL="0" marR="0" lvl="0" indent="0" algn="l" defTabSz="914400" rtl="0" eaLnBrk="1" fontAlgn="auto" latinLnBrk="0" hangingPunct="0">
              <a:lnSpc>
                <a:spcPct val="100000"/>
              </a:lnSpc>
              <a:spcBef>
                <a:spcPts val="0"/>
              </a:spcBef>
              <a:spcAft>
                <a:spcPts val="10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Health &amp; Life Sciences</a:t>
            </a:r>
            <a:endParaRPr kumimoji="0" lang="en-US" sz="900" b="0" i="0" u="none" strike="noStrike" kern="0" cap="none" spc="0" normalizeH="0" baseline="0" noProof="0" dirty="0">
              <a:ln>
                <a:noFill/>
              </a:ln>
              <a:effectLst/>
              <a:uLnTx/>
              <a:uFillTx/>
              <a:latin typeface="IntelOne Text"/>
              <a:ea typeface="Intel Clear" panose="020B0604020203020204" pitchFamily="34" charset="0"/>
              <a:cs typeface="Intel Clear" panose="020B0604020203020204" pitchFamily="34" charset="0"/>
              <a:sym typeface="Helvetica Neue"/>
            </a:endParaRPr>
          </a:p>
        </p:txBody>
      </p:sp>
      <p:pic>
        <p:nvPicPr>
          <p:cNvPr id="10242" name="Picture 2" descr="ShareTech | Eware">
            <a:extLst>
              <a:ext uri="{FF2B5EF4-FFF2-40B4-BE49-F238E27FC236}">
                <a16:creationId xmlns:a16="http://schemas.microsoft.com/office/drawing/2014/main" id="{477A41C8-3A46-F224-E2C1-771053BA7DD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839" r="12038"/>
          <a:stretch/>
        </p:blipFill>
        <p:spPr bwMode="auto">
          <a:xfrm>
            <a:off x="559592" y="92869"/>
            <a:ext cx="1025288" cy="39472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9E25A828-96F4-D1C2-22C4-D7CDCCD9D6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4634" y="2362124"/>
            <a:ext cx="226422" cy="270070"/>
          </a:xfrm>
          <a:prstGeom prst="rect">
            <a:avLst/>
          </a:prstGeom>
        </p:spPr>
      </p:pic>
      <p:pic>
        <p:nvPicPr>
          <p:cNvPr id="3" name="Graphic 2">
            <a:extLst>
              <a:ext uri="{FF2B5EF4-FFF2-40B4-BE49-F238E27FC236}">
                <a16:creationId xmlns:a16="http://schemas.microsoft.com/office/drawing/2014/main" id="{C7F29443-BF5A-5C7D-7D07-9D677B200D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5078" y="2346544"/>
            <a:ext cx="310306" cy="291856"/>
          </a:xfrm>
          <a:prstGeom prst="rect">
            <a:avLst/>
          </a:prstGeom>
        </p:spPr>
      </p:pic>
      <p:grpSp>
        <p:nvGrpSpPr>
          <p:cNvPr id="4" name="Group 3">
            <a:extLst>
              <a:ext uri="{FF2B5EF4-FFF2-40B4-BE49-F238E27FC236}">
                <a16:creationId xmlns:a16="http://schemas.microsoft.com/office/drawing/2014/main" id="{C5ED20EF-92BC-EC29-9F80-22CA29253386}"/>
              </a:ext>
            </a:extLst>
          </p:cNvPr>
          <p:cNvGrpSpPr/>
          <p:nvPr/>
        </p:nvGrpSpPr>
        <p:grpSpPr>
          <a:xfrm>
            <a:off x="4848184" y="2362124"/>
            <a:ext cx="289477" cy="276277"/>
            <a:chOff x="8770127" y="2595547"/>
            <a:chExt cx="442890" cy="422694"/>
          </a:xfrm>
        </p:grpSpPr>
        <p:grpSp>
          <p:nvGrpSpPr>
            <p:cNvPr id="11" name="Graphic 1837">
              <a:extLst>
                <a:ext uri="{FF2B5EF4-FFF2-40B4-BE49-F238E27FC236}">
                  <a16:creationId xmlns:a16="http://schemas.microsoft.com/office/drawing/2014/main" id="{70E08443-EC27-9956-B016-581E6D0FBC49}"/>
                </a:ext>
              </a:extLst>
            </p:cNvPr>
            <p:cNvGrpSpPr/>
            <p:nvPr/>
          </p:nvGrpSpPr>
          <p:grpSpPr>
            <a:xfrm>
              <a:off x="8770127" y="2595547"/>
              <a:ext cx="442890" cy="319753"/>
              <a:chOff x="8770127" y="2595547"/>
              <a:chExt cx="442890" cy="319753"/>
            </a:xfrm>
          </p:grpSpPr>
          <p:sp>
            <p:nvSpPr>
              <p:cNvPr id="29" name="Freeform: Shape 28">
                <a:extLst>
                  <a:ext uri="{FF2B5EF4-FFF2-40B4-BE49-F238E27FC236}">
                    <a16:creationId xmlns:a16="http://schemas.microsoft.com/office/drawing/2014/main" id="{609E1EB5-E2E7-61D1-0E17-F49CF0E91D99}"/>
                  </a:ext>
                </a:extLst>
              </p:cNvPr>
              <p:cNvSpPr/>
              <p:nvPr/>
            </p:nvSpPr>
            <p:spPr>
              <a:xfrm>
                <a:off x="8770127" y="2864375"/>
                <a:ext cx="51002" cy="50925"/>
              </a:xfrm>
              <a:custGeom>
                <a:avLst/>
                <a:gdLst>
                  <a:gd name="connsiteX0" fmla="*/ 0 w 51002"/>
                  <a:gd name="connsiteY0" fmla="*/ 0 h 50925"/>
                  <a:gd name="connsiteX1" fmla="*/ 51002 w 51002"/>
                  <a:gd name="connsiteY1" fmla="*/ 0 h 50925"/>
                  <a:gd name="connsiteX2" fmla="*/ 51002 w 51002"/>
                  <a:gd name="connsiteY2" fmla="*/ 50925 h 50925"/>
                  <a:gd name="connsiteX3" fmla="*/ 0 w 51002"/>
                  <a:gd name="connsiteY3" fmla="*/ 50925 h 50925"/>
                </a:gdLst>
                <a:ahLst/>
                <a:cxnLst>
                  <a:cxn ang="0">
                    <a:pos x="connsiteX0" y="connsiteY0"/>
                  </a:cxn>
                  <a:cxn ang="0">
                    <a:pos x="connsiteX1" y="connsiteY1"/>
                  </a:cxn>
                  <a:cxn ang="0">
                    <a:pos x="connsiteX2" y="connsiteY2"/>
                  </a:cxn>
                  <a:cxn ang="0">
                    <a:pos x="connsiteX3" y="connsiteY3"/>
                  </a:cxn>
                </a:cxnLst>
                <a:rect l="l" t="t" r="r" b="b"/>
                <a:pathLst>
                  <a:path w="51002" h="50925">
                    <a:moveTo>
                      <a:pt x="0" y="0"/>
                    </a:moveTo>
                    <a:lnTo>
                      <a:pt x="51002" y="0"/>
                    </a:lnTo>
                    <a:lnTo>
                      <a:pt x="51002" y="50925"/>
                    </a:lnTo>
                    <a:lnTo>
                      <a:pt x="0" y="50925"/>
                    </a:lnTo>
                    <a:close/>
                  </a:path>
                </a:pathLst>
              </a:custGeom>
              <a:solidFill>
                <a:srgbClr val="2AC4F3"/>
              </a:solidFill>
              <a:ln w="1090"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FA69111B-3E78-9810-F70E-7B41923127AC}"/>
                  </a:ext>
                </a:extLst>
              </p:cNvPr>
              <p:cNvSpPr/>
              <p:nvPr/>
            </p:nvSpPr>
            <p:spPr>
              <a:xfrm>
                <a:off x="8770281" y="2595547"/>
                <a:ext cx="442736" cy="319632"/>
              </a:xfrm>
              <a:custGeom>
                <a:avLst/>
                <a:gdLst>
                  <a:gd name="connsiteX0" fmla="*/ 414387 w 442736"/>
                  <a:gd name="connsiteY0" fmla="*/ 319633 h 319632"/>
                  <a:gd name="connsiteX1" fmla="*/ 414354 w 442736"/>
                  <a:gd name="connsiteY1" fmla="*/ 319633 h 319632"/>
                  <a:gd name="connsiteX2" fmla="*/ 76333 w 442736"/>
                  <a:gd name="connsiteY2" fmla="*/ 319324 h 319632"/>
                  <a:gd name="connsiteX3" fmla="*/ 76377 w 442736"/>
                  <a:gd name="connsiteY3" fmla="*/ 268641 h 319632"/>
                  <a:gd name="connsiteX4" fmla="*/ 392054 w 442736"/>
                  <a:gd name="connsiteY4" fmla="*/ 268928 h 319632"/>
                  <a:gd name="connsiteX5" fmla="*/ 392054 w 442736"/>
                  <a:gd name="connsiteY5" fmla="*/ 50683 h 319632"/>
                  <a:gd name="connsiteX6" fmla="*/ 51311 w 442736"/>
                  <a:gd name="connsiteY6" fmla="*/ 50683 h 319632"/>
                  <a:gd name="connsiteX7" fmla="*/ 50683 w 442736"/>
                  <a:gd name="connsiteY7" fmla="*/ 243223 h 319632"/>
                  <a:gd name="connsiteX8" fmla="*/ 0 w 442736"/>
                  <a:gd name="connsiteY8" fmla="*/ 243058 h 319632"/>
                  <a:gd name="connsiteX9" fmla="*/ 672 w 442736"/>
                  <a:gd name="connsiteY9" fmla="*/ 37472 h 319632"/>
                  <a:gd name="connsiteX10" fmla="*/ 38266 w 442736"/>
                  <a:gd name="connsiteY10" fmla="*/ 0 h 319632"/>
                  <a:gd name="connsiteX11" fmla="*/ 442737 w 442736"/>
                  <a:gd name="connsiteY11" fmla="*/ 0 h 319632"/>
                  <a:gd name="connsiteX12" fmla="*/ 442737 w 442736"/>
                  <a:gd name="connsiteY12" fmla="*/ 291195 h 319632"/>
                  <a:gd name="connsiteX13" fmla="*/ 434385 w 442736"/>
                  <a:gd name="connsiteY13" fmla="*/ 311347 h 319632"/>
                  <a:gd name="connsiteX14" fmla="*/ 414376 w 442736"/>
                  <a:gd name="connsiteY14" fmla="*/ 319633 h 319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2736" h="319632">
                    <a:moveTo>
                      <a:pt x="414387" y="319633"/>
                    </a:moveTo>
                    <a:lnTo>
                      <a:pt x="414354" y="319633"/>
                    </a:lnTo>
                    <a:lnTo>
                      <a:pt x="76333" y="319324"/>
                    </a:lnTo>
                    <a:lnTo>
                      <a:pt x="76377" y="268641"/>
                    </a:lnTo>
                    <a:lnTo>
                      <a:pt x="392054" y="268928"/>
                    </a:lnTo>
                    <a:lnTo>
                      <a:pt x="392054" y="50683"/>
                    </a:lnTo>
                    <a:lnTo>
                      <a:pt x="51311" y="50683"/>
                    </a:lnTo>
                    <a:lnTo>
                      <a:pt x="50683" y="243223"/>
                    </a:lnTo>
                    <a:lnTo>
                      <a:pt x="0" y="243058"/>
                    </a:lnTo>
                    <a:lnTo>
                      <a:pt x="672" y="37472"/>
                    </a:lnTo>
                    <a:cubicBezTo>
                      <a:pt x="738" y="16814"/>
                      <a:pt x="17607" y="0"/>
                      <a:pt x="38266" y="0"/>
                    </a:cubicBezTo>
                    <a:lnTo>
                      <a:pt x="442737" y="0"/>
                    </a:lnTo>
                    <a:lnTo>
                      <a:pt x="442737" y="291195"/>
                    </a:lnTo>
                    <a:cubicBezTo>
                      <a:pt x="442737" y="298809"/>
                      <a:pt x="439773" y="305970"/>
                      <a:pt x="434385" y="311347"/>
                    </a:cubicBezTo>
                    <a:cubicBezTo>
                      <a:pt x="429030" y="316691"/>
                      <a:pt x="421935" y="319633"/>
                      <a:pt x="414376" y="319633"/>
                    </a:cubicBezTo>
                    <a:close/>
                  </a:path>
                </a:pathLst>
              </a:custGeom>
              <a:solidFill>
                <a:srgbClr val="0969B2"/>
              </a:solidFill>
              <a:ln w="1090" cap="flat">
                <a:noFill/>
                <a:prstDash val="solid"/>
                <a:miter/>
              </a:ln>
            </p:spPr>
            <p:txBody>
              <a:bodyPr rtlCol="0" anchor="ctr"/>
              <a:lstStyle/>
              <a:p>
                <a:endParaRPr lang="en-IN"/>
              </a:p>
            </p:txBody>
          </p:sp>
        </p:grpSp>
        <p:grpSp>
          <p:nvGrpSpPr>
            <p:cNvPr id="22" name="Graphic 1837">
              <a:extLst>
                <a:ext uri="{FF2B5EF4-FFF2-40B4-BE49-F238E27FC236}">
                  <a16:creationId xmlns:a16="http://schemas.microsoft.com/office/drawing/2014/main" id="{78D8A449-3AA5-5B2F-5ACA-668AF00B4968}"/>
                </a:ext>
              </a:extLst>
            </p:cNvPr>
            <p:cNvGrpSpPr/>
            <p:nvPr/>
          </p:nvGrpSpPr>
          <p:grpSpPr>
            <a:xfrm>
              <a:off x="8889165" y="2915300"/>
              <a:ext cx="179483" cy="102941"/>
              <a:chOff x="8889165" y="2915300"/>
              <a:chExt cx="179483" cy="102941"/>
            </a:xfrm>
            <a:solidFill>
              <a:srgbClr val="2EC4F3"/>
            </a:solidFill>
          </p:grpSpPr>
          <p:sp>
            <p:nvSpPr>
              <p:cNvPr id="27" name="Freeform: Shape 26">
                <a:extLst>
                  <a:ext uri="{FF2B5EF4-FFF2-40B4-BE49-F238E27FC236}">
                    <a16:creationId xmlns:a16="http://schemas.microsoft.com/office/drawing/2014/main" id="{C2F448F1-2B6C-AA54-EDF6-F408522289FB}"/>
                  </a:ext>
                </a:extLst>
              </p:cNvPr>
              <p:cNvSpPr/>
              <p:nvPr/>
            </p:nvSpPr>
            <p:spPr>
              <a:xfrm>
                <a:off x="8889165" y="2967559"/>
                <a:ext cx="179483" cy="50682"/>
              </a:xfrm>
              <a:custGeom>
                <a:avLst/>
                <a:gdLst>
                  <a:gd name="connsiteX0" fmla="*/ 0 w 179483"/>
                  <a:gd name="connsiteY0" fmla="*/ 0 h 50682"/>
                  <a:gd name="connsiteX1" fmla="*/ 179483 w 179483"/>
                  <a:gd name="connsiteY1" fmla="*/ 0 h 50682"/>
                  <a:gd name="connsiteX2" fmla="*/ 179483 w 179483"/>
                  <a:gd name="connsiteY2" fmla="*/ 50683 h 50682"/>
                  <a:gd name="connsiteX3" fmla="*/ 0 w 179483"/>
                  <a:gd name="connsiteY3" fmla="*/ 50683 h 50682"/>
                </a:gdLst>
                <a:ahLst/>
                <a:cxnLst>
                  <a:cxn ang="0">
                    <a:pos x="connsiteX0" y="connsiteY0"/>
                  </a:cxn>
                  <a:cxn ang="0">
                    <a:pos x="connsiteX1" y="connsiteY1"/>
                  </a:cxn>
                  <a:cxn ang="0">
                    <a:pos x="connsiteX2" y="connsiteY2"/>
                  </a:cxn>
                  <a:cxn ang="0">
                    <a:pos x="connsiteX3" y="connsiteY3"/>
                  </a:cxn>
                </a:cxnLst>
                <a:rect l="l" t="t" r="r" b="b"/>
                <a:pathLst>
                  <a:path w="179483" h="50682">
                    <a:moveTo>
                      <a:pt x="0" y="0"/>
                    </a:moveTo>
                    <a:lnTo>
                      <a:pt x="179483" y="0"/>
                    </a:lnTo>
                    <a:lnTo>
                      <a:pt x="179483" y="50683"/>
                    </a:lnTo>
                    <a:lnTo>
                      <a:pt x="0" y="50683"/>
                    </a:lnTo>
                    <a:close/>
                  </a:path>
                </a:pathLst>
              </a:custGeom>
              <a:solidFill>
                <a:srgbClr val="2EC4F3"/>
              </a:solidFill>
              <a:ln w="1090"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1084EF41-18A1-E21E-528C-A9CACBDC76E4}"/>
                  </a:ext>
                </a:extLst>
              </p:cNvPr>
              <p:cNvSpPr/>
              <p:nvPr/>
            </p:nvSpPr>
            <p:spPr>
              <a:xfrm>
                <a:off x="8953565" y="2915300"/>
                <a:ext cx="50682" cy="52027"/>
              </a:xfrm>
              <a:custGeom>
                <a:avLst/>
                <a:gdLst>
                  <a:gd name="connsiteX0" fmla="*/ 0 w 50682"/>
                  <a:gd name="connsiteY0" fmla="*/ 0 h 52027"/>
                  <a:gd name="connsiteX1" fmla="*/ 50683 w 50682"/>
                  <a:gd name="connsiteY1" fmla="*/ 0 h 52027"/>
                  <a:gd name="connsiteX2" fmla="*/ 50683 w 50682"/>
                  <a:gd name="connsiteY2" fmla="*/ 52027 h 52027"/>
                  <a:gd name="connsiteX3" fmla="*/ 0 w 50682"/>
                  <a:gd name="connsiteY3" fmla="*/ 52027 h 52027"/>
                </a:gdLst>
                <a:ahLst/>
                <a:cxnLst>
                  <a:cxn ang="0">
                    <a:pos x="connsiteX0" y="connsiteY0"/>
                  </a:cxn>
                  <a:cxn ang="0">
                    <a:pos x="connsiteX1" y="connsiteY1"/>
                  </a:cxn>
                  <a:cxn ang="0">
                    <a:pos x="connsiteX2" y="connsiteY2"/>
                  </a:cxn>
                  <a:cxn ang="0">
                    <a:pos x="connsiteX3" y="connsiteY3"/>
                  </a:cxn>
                </a:cxnLst>
                <a:rect l="l" t="t" r="r" b="b"/>
                <a:pathLst>
                  <a:path w="50682" h="52027">
                    <a:moveTo>
                      <a:pt x="0" y="0"/>
                    </a:moveTo>
                    <a:lnTo>
                      <a:pt x="50683" y="0"/>
                    </a:lnTo>
                    <a:lnTo>
                      <a:pt x="50683" y="52027"/>
                    </a:lnTo>
                    <a:lnTo>
                      <a:pt x="0" y="52027"/>
                    </a:lnTo>
                    <a:close/>
                  </a:path>
                </a:pathLst>
              </a:custGeom>
              <a:solidFill>
                <a:srgbClr val="2EC4F3"/>
              </a:solidFill>
              <a:ln w="1090" cap="flat">
                <a:noFill/>
                <a:prstDash val="solid"/>
                <a:miter/>
              </a:ln>
            </p:spPr>
            <p:txBody>
              <a:bodyPr rtlCol="0" anchor="ctr"/>
              <a:lstStyle/>
              <a:p>
                <a:endParaRPr lang="en-IN"/>
              </a:p>
            </p:txBody>
          </p:sp>
        </p:grpSp>
        <p:grpSp>
          <p:nvGrpSpPr>
            <p:cNvPr id="23" name="Graphic 1837">
              <a:extLst>
                <a:ext uri="{FF2B5EF4-FFF2-40B4-BE49-F238E27FC236}">
                  <a16:creationId xmlns:a16="http://schemas.microsoft.com/office/drawing/2014/main" id="{37D3453F-77BA-1F45-BD04-7B18DA962433}"/>
                </a:ext>
              </a:extLst>
            </p:cNvPr>
            <p:cNvGrpSpPr/>
            <p:nvPr/>
          </p:nvGrpSpPr>
          <p:grpSpPr>
            <a:xfrm>
              <a:off x="8915388" y="2691436"/>
              <a:ext cx="127026" cy="127864"/>
              <a:chOff x="8915388" y="2691436"/>
              <a:chExt cx="127026" cy="127864"/>
            </a:xfrm>
            <a:solidFill>
              <a:srgbClr val="2EC4F3"/>
            </a:solidFill>
          </p:grpSpPr>
          <p:sp>
            <p:nvSpPr>
              <p:cNvPr id="24" name="Freeform: Shape 23">
                <a:extLst>
                  <a:ext uri="{FF2B5EF4-FFF2-40B4-BE49-F238E27FC236}">
                    <a16:creationId xmlns:a16="http://schemas.microsoft.com/office/drawing/2014/main" id="{6D2B4269-DD6E-6E23-75FC-2B3A1381A33A}"/>
                  </a:ext>
                </a:extLst>
              </p:cNvPr>
              <p:cNvSpPr/>
              <p:nvPr/>
            </p:nvSpPr>
            <p:spPr>
              <a:xfrm>
                <a:off x="8915388" y="2742571"/>
                <a:ext cx="25341" cy="76718"/>
              </a:xfrm>
              <a:custGeom>
                <a:avLst/>
                <a:gdLst>
                  <a:gd name="connsiteX0" fmla="*/ 0 w 25341"/>
                  <a:gd name="connsiteY0" fmla="*/ 0 h 76718"/>
                  <a:gd name="connsiteX1" fmla="*/ 25341 w 25341"/>
                  <a:gd name="connsiteY1" fmla="*/ 0 h 76718"/>
                  <a:gd name="connsiteX2" fmla="*/ 25341 w 25341"/>
                  <a:gd name="connsiteY2" fmla="*/ 76718 h 76718"/>
                  <a:gd name="connsiteX3" fmla="*/ 0 w 25341"/>
                  <a:gd name="connsiteY3" fmla="*/ 76718 h 76718"/>
                </a:gdLst>
                <a:ahLst/>
                <a:cxnLst>
                  <a:cxn ang="0">
                    <a:pos x="connsiteX0" y="connsiteY0"/>
                  </a:cxn>
                  <a:cxn ang="0">
                    <a:pos x="connsiteX1" y="connsiteY1"/>
                  </a:cxn>
                  <a:cxn ang="0">
                    <a:pos x="connsiteX2" y="connsiteY2"/>
                  </a:cxn>
                  <a:cxn ang="0">
                    <a:pos x="connsiteX3" y="connsiteY3"/>
                  </a:cxn>
                </a:cxnLst>
                <a:rect l="l" t="t" r="r" b="b"/>
                <a:pathLst>
                  <a:path w="25341" h="76718">
                    <a:moveTo>
                      <a:pt x="0" y="0"/>
                    </a:moveTo>
                    <a:lnTo>
                      <a:pt x="25341" y="0"/>
                    </a:lnTo>
                    <a:lnTo>
                      <a:pt x="25341" y="76718"/>
                    </a:lnTo>
                    <a:lnTo>
                      <a:pt x="0" y="76718"/>
                    </a:lnTo>
                    <a:close/>
                  </a:path>
                </a:pathLst>
              </a:custGeom>
              <a:solidFill>
                <a:srgbClr val="2EC4F3"/>
              </a:solidFill>
              <a:ln w="1090"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124075D4-AF6C-D7C5-1504-5EF49148F10D}"/>
                  </a:ext>
                </a:extLst>
              </p:cNvPr>
              <p:cNvSpPr/>
              <p:nvPr/>
            </p:nvSpPr>
            <p:spPr>
              <a:xfrm>
                <a:off x="8965828" y="2716227"/>
                <a:ext cx="25341" cy="103073"/>
              </a:xfrm>
              <a:custGeom>
                <a:avLst/>
                <a:gdLst>
                  <a:gd name="connsiteX0" fmla="*/ 0 w 25341"/>
                  <a:gd name="connsiteY0" fmla="*/ 0 h 103073"/>
                  <a:gd name="connsiteX1" fmla="*/ 25341 w 25341"/>
                  <a:gd name="connsiteY1" fmla="*/ 0 h 103073"/>
                  <a:gd name="connsiteX2" fmla="*/ 25341 w 25341"/>
                  <a:gd name="connsiteY2" fmla="*/ 103074 h 103073"/>
                  <a:gd name="connsiteX3" fmla="*/ 0 w 25341"/>
                  <a:gd name="connsiteY3" fmla="*/ 103074 h 103073"/>
                </a:gdLst>
                <a:ahLst/>
                <a:cxnLst>
                  <a:cxn ang="0">
                    <a:pos x="connsiteX0" y="connsiteY0"/>
                  </a:cxn>
                  <a:cxn ang="0">
                    <a:pos x="connsiteX1" y="connsiteY1"/>
                  </a:cxn>
                  <a:cxn ang="0">
                    <a:pos x="connsiteX2" y="connsiteY2"/>
                  </a:cxn>
                  <a:cxn ang="0">
                    <a:pos x="connsiteX3" y="connsiteY3"/>
                  </a:cxn>
                </a:cxnLst>
                <a:rect l="l" t="t" r="r" b="b"/>
                <a:pathLst>
                  <a:path w="25341" h="103073">
                    <a:moveTo>
                      <a:pt x="0" y="0"/>
                    </a:moveTo>
                    <a:lnTo>
                      <a:pt x="25341" y="0"/>
                    </a:lnTo>
                    <a:lnTo>
                      <a:pt x="25341" y="103074"/>
                    </a:lnTo>
                    <a:lnTo>
                      <a:pt x="0" y="103074"/>
                    </a:lnTo>
                    <a:close/>
                  </a:path>
                </a:pathLst>
              </a:custGeom>
              <a:solidFill>
                <a:srgbClr val="2EC4F3"/>
              </a:solidFill>
              <a:ln w="1090"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ADDCBA9C-B6DB-CC55-813D-07A161D1F4E9}"/>
                  </a:ext>
                </a:extLst>
              </p:cNvPr>
              <p:cNvSpPr/>
              <p:nvPr/>
            </p:nvSpPr>
            <p:spPr>
              <a:xfrm>
                <a:off x="9017073" y="2691436"/>
                <a:ext cx="25341" cy="127864"/>
              </a:xfrm>
              <a:custGeom>
                <a:avLst/>
                <a:gdLst>
                  <a:gd name="connsiteX0" fmla="*/ 0 w 25341"/>
                  <a:gd name="connsiteY0" fmla="*/ 0 h 127864"/>
                  <a:gd name="connsiteX1" fmla="*/ 25341 w 25341"/>
                  <a:gd name="connsiteY1" fmla="*/ 0 h 127864"/>
                  <a:gd name="connsiteX2" fmla="*/ 25341 w 25341"/>
                  <a:gd name="connsiteY2" fmla="*/ 127864 h 127864"/>
                  <a:gd name="connsiteX3" fmla="*/ 0 w 25341"/>
                  <a:gd name="connsiteY3" fmla="*/ 127864 h 127864"/>
                </a:gdLst>
                <a:ahLst/>
                <a:cxnLst>
                  <a:cxn ang="0">
                    <a:pos x="connsiteX0" y="connsiteY0"/>
                  </a:cxn>
                  <a:cxn ang="0">
                    <a:pos x="connsiteX1" y="connsiteY1"/>
                  </a:cxn>
                  <a:cxn ang="0">
                    <a:pos x="connsiteX2" y="connsiteY2"/>
                  </a:cxn>
                  <a:cxn ang="0">
                    <a:pos x="connsiteX3" y="connsiteY3"/>
                  </a:cxn>
                </a:cxnLst>
                <a:rect l="l" t="t" r="r" b="b"/>
                <a:pathLst>
                  <a:path w="25341" h="127864">
                    <a:moveTo>
                      <a:pt x="0" y="0"/>
                    </a:moveTo>
                    <a:lnTo>
                      <a:pt x="25341" y="0"/>
                    </a:lnTo>
                    <a:lnTo>
                      <a:pt x="25341" y="127864"/>
                    </a:lnTo>
                    <a:lnTo>
                      <a:pt x="0" y="127864"/>
                    </a:lnTo>
                    <a:close/>
                  </a:path>
                </a:pathLst>
              </a:custGeom>
              <a:solidFill>
                <a:srgbClr val="2EC4F3"/>
              </a:solidFill>
              <a:ln w="1090" cap="flat">
                <a:noFill/>
                <a:prstDash val="solid"/>
                <a:miter/>
              </a:ln>
            </p:spPr>
            <p:txBody>
              <a:bodyPr rtlCol="0" anchor="ctr"/>
              <a:lstStyle/>
              <a:p>
                <a:endParaRPr lang="en-IN"/>
              </a:p>
            </p:txBody>
          </p:sp>
        </p:grpSp>
      </p:grpSp>
      <p:cxnSp>
        <p:nvCxnSpPr>
          <p:cNvPr id="86" name="Straight Connector 85">
            <a:extLst>
              <a:ext uri="{FF2B5EF4-FFF2-40B4-BE49-F238E27FC236}">
                <a16:creationId xmlns:a16="http://schemas.microsoft.com/office/drawing/2014/main" id="{B2CCF5CB-0C90-BD3A-5B93-BB0642528047}"/>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87" name="Text Placeholder 49">
            <a:extLst>
              <a:ext uri="{FF2B5EF4-FFF2-40B4-BE49-F238E27FC236}">
                <a16:creationId xmlns:a16="http://schemas.microsoft.com/office/drawing/2014/main" id="{6B9FE88E-9D6F-92D0-1AAD-E23F9FD57227}"/>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p:txBody>
      </p:sp>
      <p:grpSp>
        <p:nvGrpSpPr>
          <p:cNvPr id="8" name="Group 7">
            <a:extLst>
              <a:ext uri="{FF2B5EF4-FFF2-40B4-BE49-F238E27FC236}">
                <a16:creationId xmlns:a16="http://schemas.microsoft.com/office/drawing/2014/main" id="{954D482B-B5EB-BD18-A741-2E6A7674D727}"/>
              </a:ext>
            </a:extLst>
          </p:cNvPr>
          <p:cNvGrpSpPr/>
          <p:nvPr/>
        </p:nvGrpSpPr>
        <p:grpSpPr>
          <a:xfrm>
            <a:off x="9057016" y="87630"/>
            <a:ext cx="2525384" cy="384440"/>
            <a:chOff x="9057016" y="87630"/>
            <a:chExt cx="2525384" cy="384440"/>
          </a:xfrm>
        </p:grpSpPr>
        <p:pic>
          <p:nvPicPr>
            <p:cNvPr id="9" name="Picture 8">
              <a:hlinkClick r:id="rId12" action="ppaction://hlinksldjump"/>
              <a:extLst>
                <a:ext uri="{FF2B5EF4-FFF2-40B4-BE49-F238E27FC236}">
                  <a16:creationId xmlns:a16="http://schemas.microsoft.com/office/drawing/2014/main" id="{D28870D6-7B1C-1715-084D-EA480686EB30}"/>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34" name="Rectangle 33">
              <a:extLst>
                <a:ext uri="{FF2B5EF4-FFF2-40B4-BE49-F238E27FC236}">
                  <a16:creationId xmlns:a16="http://schemas.microsoft.com/office/drawing/2014/main" id="{B32A3F58-2977-E08E-AF51-92FBB792FC34}"/>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4173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66">
            <a:extLst>
              <a:ext uri="{FF2B5EF4-FFF2-40B4-BE49-F238E27FC236}">
                <a16:creationId xmlns:a16="http://schemas.microsoft.com/office/drawing/2014/main" id="{17CF3287-13C6-C584-5C0F-C3E91C93728E}"/>
              </a:ext>
            </a:extLst>
          </p:cNvPr>
          <p:cNvSpPr>
            <a:spLocks noGrp="1"/>
          </p:cNvSpPr>
          <p:nvPr>
            <p:ph type="title"/>
          </p:nvPr>
        </p:nvSpPr>
        <p:spPr>
          <a:xfrm>
            <a:off x="592917" y="571500"/>
            <a:ext cx="6255392" cy="886397"/>
          </a:xfrm>
        </p:spPr>
        <p:txBody>
          <a:bodyPr/>
          <a:lstStyle/>
          <a:p>
            <a:r>
              <a:rPr lang="en-US" sz="3200" noProof="0" dirty="0">
                <a:sym typeface="Helvetica"/>
              </a:rPr>
              <a:t>Smart Digitalized Production Process Enhances Quality Control </a:t>
            </a:r>
            <a:endParaRPr lang="en-US" sz="3200" dirty="0"/>
          </a:p>
        </p:txBody>
      </p:sp>
      <p:grpSp>
        <p:nvGrpSpPr>
          <p:cNvPr id="32" name="Group 31">
            <a:extLst>
              <a:ext uri="{FF2B5EF4-FFF2-40B4-BE49-F238E27FC236}">
                <a16:creationId xmlns:a16="http://schemas.microsoft.com/office/drawing/2014/main" id="{C88862FC-7E3F-C0EF-DD5F-6F44BD6D505D}"/>
              </a:ext>
            </a:extLst>
          </p:cNvPr>
          <p:cNvGrpSpPr/>
          <p:nvPr/>
        </p:nvGrpSpPr>
        <p:grpSpPr>
          <a:xfrm>
            <a:off x="592917" y="1621155"/>
            <a:ext cx="6255394" cy="738664"/>
            <a:chOff x="592917" y="1621155"/>
            <a:chExt cx="6255394" cy="738664"/>
          </a:xfrm>
        </p:grpSpPr>
        <p:sp>
          <p:nvSpPr>
            <p:cNvPr id="40"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9BF35C34-CC75-FD1F-1450-A6E1B50A507E}"/>
                </a:ext>
              </a:extLst>
            </p:cNvPr>
            <p:cNvSpPr txBox="1">
              <a:spLocks/>
            </p:cNvSpPr>
            <p:nvPr/>
          </p:nvSpPr>
          <p:spPr>
            <a:xfrm>
              <a:off x="592917" y="1805821"/>
              <a:ext cx="6255394" cy="5539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Supermicro SYS-E100-9W-IA and SYS-1019P-FHN2T integrated with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Bejier</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iX</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software provides a powerful data acquisition and visualization edge computing solution by enabling factories to collect and exchange data from a PLC or controller and connect to production manufacturing systems like MES, ERP, and other critical operations to help optimize workflows, automate systems, and execute on insights. </a:t>
              </a:r>
            </a:p>
          </p:txBody>
        </p:sp>
        <p:sp>
          <p:nvSpPr>
            <p:cNvPr id="41" name="Content Placeholder 47">
              <a:extLst>
                <a:ext uri="{FF2B5EF4-FFF2-40B4-BE49-F238E27FC236}">
                  <a16:creationId xmlns:a16="http://schemas.microsoft.com/office/drawing/2014/main" id="{93EBF754-18AC-A26A-0519-B645A989AB79}"/>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42" name="Content Placeholder 47">
            <a:extLst>
              <a:ext uri="{FF2B5EF4-FFF2-40B4-BE49-F238E27FC236}">
                <a16:creationId xmlns:a16="http://schemas.microsoft.com/office/drawing/2014/main" id="{D9842F5A-FC06-6BF8-8DC8-20E6EA45C02B}"/>
              </a:ext>
            </a:extLst>
          </p:cNvPr>
          <p:cNvSpPr txBox="1">
            <a:spLocks/>
          </p:cNvSpPr>
          <p:nvPr/>
        </p:nvSpPr>
        <p:spPr>
          <a:xfrm>
            <a:off x="592917" y="2568310"/>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43" name="Rectangle 42">
            <a:extLst>
              <a:ext uri="{FF2B5EF4-FFF2-40B4-BE49-F238E27FC236}">
                <a16:creationId xmlns:a16="http://schemas.microsoft.com/office/drawing/2014/main" id="{3EAF31D2-AAC0-F614-C6C8-D067B3C6E2F6}"/>
              </a:ext>
            </a:extLst>
          </p:cNvPr>
          <p:cNvSpPr>
            <a:spLocks/>
          </p:cNvSpPr>
          <p:nvPr/>
        </p:nvSpPr>
        <p:spPr>
          <a:xfrm>
            <a:off x="913615" y="2802057"/>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Helps lower TCO of IoT at the edge </a:t>
            </a:r>
            <a:r>
              <a:rPr lang="en-US" sz="900" dirty="0">
                <a:solidFill>
                  <a:schemeClr val="bg2"/>
                </a:solidFill>
                <a:latin typeface="IntelOne Text" panose="020B0503020203020204" pitchFamily="34" charset="0"/>
              </a:rPr>
              <a:t>by providing an architecture that consolidates data across multiple workloads through a single platform</a:t>
            </a:r>
          </a:p>
        </p:txBody>
      </p:sp>
      <p:sp>
        <p:nvSpPr>
          <p:cNvPr id="44" name="Rectangle 43">
            <a:extLst>
              <a:ext uri="{FF2B5EF4-FFF2-40B4-BE49-F238E27FC236}">
                <a16:creationId xmlns:a16="http://schemas.microsoft.com/office/drawing/2014/main" id="{B9675895-8083-D3CA-C8C3-B31E93643A08}"/>
              </a:ext>
            </a:extLst>
          </p:cNvPr>
          <p:cNvSpPr>
            <a:spLocks/>
          </p:cNvSpPr>
          <p:nvPr/>
        </p:nvSpPr>
        <p:spPr>
          <a:xfrm>
            <a:off x="3063688" y="2802057"/>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Optimizes and automates operations </a:t>
            </a:r>
            <a:r>
              <a:rPr lang="en-US" sz="900" dirty="0">
                <a:solidFill>
                  <a:schemeClr val="bg2"/>
                </a:solidFill>
                <a:latin typeface="IntelOne Text" panose="020B0503020203020204" pitchFamily="34" charset="0"/>
              </a:rPr>
              <a:t>and data management through robust self-learning tools to refine deep learning, automations, and more</a:t>
            </a:r>
          </a:p>
        </p:txBody>
      </p:sp>
      <p:sp>
        <p:nvSpPr>
          <p:cNvPr id="45" name="Rectangle 44">
            <a:extLst>
              <a:ext uri="{FF2B5EF4-FFF2-40B4-BE49-F238E27FC236}">
                <a16:creationId xmlns:a16="http://schemas.microsoft.com/office/drawing/2014/main" id="{77FDED45-AE52-C792-FCD1-DF8B101870E7}"/>
              </a:ext>
            </a:extLst>
          </p:cNvPr>
          <p:cNvSpPr>
            <a:spLocks/>
          </p:cNvSpPr>
          <p:nvPr/>
        </p:nvSpPr>
        <p:spPr>
          <a:xfrm>
            <a:off x="5213760" y="2802057"/>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Empowers stakeholders with actionable insights </a:t>
            </a:r>
            <a:r>
              <a:rPr lang="en-US" sz="900" dirty="0">
                <a:solidFill>
                  <a:schemeClr val="bg2"/>
                </a:solidFill>
                <a:latin typeface="IntelOne Text" panose="020B0503020203020204" pitchFamily="34" charset="0"/>
              </a:rPr>
              <a:t>that help reduce redundant tasks and helps customers streamline results</a:t>
            </a:r>
          </a:p>
        </p:txBody>
      </p:sp>
      <p:cxnSp>
        <p:nvCxnSpPr>
          <p:cNvPr id="50" name="Straight Connector 49">
            <a:extLst>
              <a:ext uri="{FF2B5EF4-FFF2-40B4-BE49-F238E27FC236}">
                <a16:creationId xmlns:a16="http://schemas.microsoft.com/office/drawing/2014/main" id="{529B7667-37DC-BCD2-5254-3F14BC62D31A}"/>
              </a:ext>
            </a:extLst>
          </p:cNvPr>
          <p:cNvCxnSpPr>
            <a:cxnSpLocks/>
          </p:cNvCxnSpPr>
          <p:nvPr/>
        </p:nvCxnSpPr>
        <p:spPr>
          <a:xfrm>
            <a:off x="592917" y="246455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4A118A2F-7A31-12B9-17C2-41EBD16F39F8}"/>
              </a:ext>
            </a:extLst>
          </p:cNvPr>
          <p:cNvCxnSpPr>
            <a:cxnSpLocks/>
          </p:cNvCxnSpPr>
          <p:nvPr/>
        </p:nvCxnSpPr>
        <p:spPr>
          <a:xfrm>
            <a:off x="592917" y="382507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69" name="Rectangle 68">
            <a:extLst>
              <a:ext uri="{FF2B5EF4-FFF2-40B4-BE49-F238E27FC236}">
                <a16:creationId xmlns:a16="http://schemas.microsoft.com/office/drawing/2014/main" id="{C9B9EB33-B02E-F6ED-0356-7F55D129FD6A}"/>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0" name="Rectangle 69">
            <a:extLst>
              <a:ext uri="{FF2B5EF4-FFF2-40B4-BE49-F238E27FC236}">
                <a16:creationId xmlns:a16="http://schemas.microsoft.com/office/drawing/2014/main" id="{F279BE0F-2284-8BA3-0497-33018CBED757}"/>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3" name="Rectangle 72">
            <a:extLst>
              <a:ext uri="{FF2B5EF4-FFF2-40B4-BE49-F238E27FC236}">
                <a16:creationId xmlns:a16="http://schemas.microsoft.com/office/drawing/2014/main" id="{D6E2B61F-33FA-2E63-4502-A26306CB0AFC}"/>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75" name="Picture 74" descr="A group of people sitting at computers&#10;&#10;Description automatically generated with low confidence">
            <a:extLst>
              <a:ext uri="{FF2B5EF4-FFF2-40B4-BE49-F238E27FC236}">
                <a16:creationId xmlns:a16="http://schemas.microsoft.com/office/drawing/2014/main" id="{C1C35446-0D99-ECCC-D5F4-B985E6EB5273}"/>
              </a:ext>
            </a:extLst>
          </p:cNvPr>
          <p:cNvPicPr>
            <a:picLocks noChangeAspect="1"/>
          </p:cNvPicPr>
          <p:nvPr/>
        </p:nvPicPr>
        <p:blipFill rotWithShape="1">
          <a:blip r:embed="rId3"/>
          <a:srcRect t="7813" b="8816"/>
          <a:stretch/>
        </p:blipFill>
        <p:spPr>
          <a:xfrm>
            <a:off x="7149237" y="3048001"/>
            <a:ext cx="1593762" cy="1328738"/>
          </a:xfrm>
          <a:prstGeom prst="rect">
            <a:avLst/>
          </a:prstGeom>
          <a:ln>
            <a:solidFill>
              <a:schemeClr val="bg1">
                <a:lumMod val="75000"/>
              </a:schemeClr>
            </a:solidFill>
          </a:ln>
        </p:spPr>
      </p:pic>
      <p:sp>
        <p:nvSpPr>
          <p:cNvPr id="76" name="Rectangle 75">
            <a:extLst>
              <a:ext uri="{FF2B5EF4-FFF2-40B4-BE49-F238E27FC236}">
                <a16:creationId xmlns:a16="http://schemas.microsoft.com/office/drawing/2014/main" id="{CEB14A57-2AC9-A6AD-FAB2-24A866B454B7}"/>
              </a:ext>
            </a:extLst>
          </p:cNvPr>
          <p:cNvSpPr>
            <a:spLocks/>
          </p:cNvSpPr>
          <p:nvPr/>
        </p:nvSpPr>
        <p:spPr>
          <a:xfrm>
            <a:off x="8743000" y="3048001"/>
            <a:ext cx="2839400" cy="1467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Unlock new, high-value data-driven use cases</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reach and scale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Gain ROI-driving insights from long-term prediction leveraging historical data + real-time analytics</a:t>
            </a:r>
          </a:p>
        </p:txBody>
      </p:sp>
      <p:sp>
        <p:nvSpPr>
          <p:cNvPr id="77" name="Rectangle 76">
            <a:extLst>
              <a:ext uri="{FF2B5EF4-FFF2-40B4-BE49-F238E27FC236}">
                <a16:creationId xmlns:a16="http://schemas.microsoft.com/office/drawing/2014/main" id="{BDB4199D-3310-80CD-A309-803ABDE44549}"/>
              </a:ext>
            </a:extLst>
          </p:cNvPr>
          <p:cNvSpPr>
            <a:spLocks/>
          </p:cNvSpPr>
          <p:nvPr/>
        </p:nvSpPr>
        <p:spPr>
          <a:xfrm>
            <a:off x="7144336" y="4575347"/>
            <a:ext cx="4438063" cy="1249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production downtime and losses due to shift mis-matches, over/underproduction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Gain greater visibility into how resource capacity, inventories, production schedules interconnect</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Set accurate production targets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especially around maintenance and oversight</a:t>
            </a:r>
          </a:p>
        </p:txBody>
      </p:sp>
      <p:grpSp>
        <p:nvGrpSpPr>
          <p:cNvPr id="79" name="Group 78">
            <a:extLst>
              <a:ext uri="{FF2B5EF4-FFF2-40B4-BE49-F238E27FC236}">
                <a16:creationId xmlns:a16="http://schemas.microsoft.com/office/drawing/2014/main" id="{A026CB11-5DF9-A4F3-D298-CA6D8B2127CD}"/>
              </a:ext>
            </a:extLst>
          </p:cNvPr>
          <p:cNvGrpSpPr>
            <a:grpSpLocks/>
          </p:cNvGrpSpPr>
          <p:nvPr/>
        </p:nvGrpSpPr>
        <p:grpSpPr>
          <a:xfrm>
            <a:off x="592916" y="4901151"/>
            <a:ext cx="6255393" cy="474366"/>
            <a:chOff x="592916" y="3640327"/>
            <a:chExt cx="6255393" cy="474366"/>
          </a:xfrm>
        </p:grpSpPr>
        <p:sp>
          <p:nvSpPr>
            <p:cNvPr id="86" name="Content Placeholder 47">
              <a:extLst>
                <a:ext uri="{FF2B5EF4-FFF2-40B4-BE49-F238E27FC236}">
                  <a16:creationId xmlns:a16="http://schemas.microsoft.com/office/drawing/2014/main" id="{B1C7BAA8-27B2-0DEA-01F7-D7B06C93ECC5}"/>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87" name="Content Placeholder 47">
              <a:extLst>
                <a:ext uri="{FF2B5EF4-FFF2-40B4-BE49-F238E27FC236}">
                  <a16:creationId xmlns:a16="http://schemas.microsoft.com/office/drawing/2014/main" id="{CCBBF172-44AD-2D52-6DB0-DBD564DF357E}"/>
                </a:ext>
              </a:extLst>
            </p:cNvPr>
            <p:cNvSpPr txBox="1">
              <a:spLocks/>
            </p:cNvSpPr>
            <p:nvPr/>
          </p:nvSpPr>
          <p:spPr>
            <a:xfrm>
              <a:off x="592916" y="3837694"/>
              <a:ext cx="6255393" cy="276999"/>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R="0" lvl="1">
                <a:lnSpc>
                  <a:spcPct val="100000"/>
                </a:lnSpc>
                <a:spcBef>
                  <a:spcPts val="200"/>
                </a:spcBef>
                <a:spcAft>
                  <a:spcPts val="100"/>
                </a:spcAft>
                <a:buClrTx/>
                <a:buSzTx/>
                <a:tabLst/>
                <a:defRPr/>
              </a:pPr>
              <a:r>
                <a:rPr lang="en-US" sz="900" dirty="0">
                  <a:latin typeface="IntelOne Text" panose="020B0503020203020204" pitchFamily="34" charset="0"/>
                  <a:sym typeface="Helvetica Neue"/>
                  <a:hlinkClick r:id="rId4">
                    <a:extLst>
                      <a:ext uri="{A12FA001-AC4F-418D-AE19-62706E023703}">
                        <ahyp:hlinkClr xmlns:ahyp="http://schemas.microsoft.com/office/drawing/2018/hyperlinkcolor" val="tx"/>
                      </a:ext>
                    </a:extLst>
                  </a:hlinkClick>
                </a:rPr>
                <a:t>Supermicro Solutions for Industry 4.0 – Video</a:t>
              </a:r>
              <a:endParaRPr lang="en-US" sz="900" dirty="0">
                <a:latin typeface="IntelOne Text" panose="020B0503020203020204" pitchFamily="34" charset="0"/>
                <a:sym typeface="Helvetica Neue"/>
              </a:endParaRPr>
            </a:p>
            <a:p>
              <a:pPr marR="0" lvl="1">
                <a:lnSpc>
                  <a:spcPct val="100000"/>
                </a:lnSpc>
                <a:spcBef>
                  <a:spcPts val="200"/>
                </a:spcBef>
                <a:spcAft>
                  <a:spcPts val="100"/>
                </a:spcAft>
                <a:buClrTx/>
                <a:buSzTx/>
                <a:tabLst/>
                <a:defRPr/>
              </a:pPr>
              <a:r>
                <a:rPr lang="en-US" sz="900" dirty="0">
                  <a:latin typeface="IntelOne Text" panose="020B0503020203020204" pitchFamily="34" charset="0"/>
                  <a:sym typeface="Helvetica Neue"/>
                  <a:hlinkClick r:id="rId5">
                    <a:extLst>
                      <a:ext uri="{A12FA001-AC4F-418D-AE19-62706E023703}">
                        <ahyp:hlinkClr xmlns:ahyp="http://schemas.microsoft.com/office/drawing/2018/hyperlinkcolor" val="tx"/>
                      </a:ext>
                    </a:extLst>
                  </a:hlinkClick>
                </a:rPr>
                <a:t>T-Systems Edge Platform Delivers Low Latency with Supermicro – Video</a:t>
              </a:r>
              <a:endParaRPr lang="en-US" sz="900" dirty="0">
                <a:latin typeface="IntelOne Text" panose="020B0503020203020204" pitchFamily="34" charset="0"/>
                <a:sym typeface="Helvetica Neue"/>
              </a:endParaRPr>
            </a:p>
          </p:txBody>
        </p:sp>
      </p:grpSp>
      <p:cxnSp>
        <p:nvCxnSpPr>
          <p:cNvPr id="88" name="Straight Connector 87">
            <a:extLst>
              <a:ext uri="{FF2B5EF4-FFF2-40B4-BE49-F238E27FC236}">
                <a16:creationId xmlns:a16="http://schemas.microsoft.com/office/drawing/2014/main" id="{7FAC6118-917B-194C-F4F7-B0F35FE31124}"/>
              </a:ext>
            </a:extLst>
          </p:cNvPr>
          <p:cNvCxnSpPr>
            <a:cxnSpLocks/>
          </p:cNvCxnSpPr>
          <p:nvPr/>
        </p:nvCxnSpPr>
        <p:spPr>
          <a:xfrm>
            <a:off x="592917" y="470913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91" name="Text Placeholder 49" descr="Target Vertical: &#10;Manufacturing&#10;&#10;&#10;">
            <a:extLst>
              <a:ext uri="{FF2B5EF4-FFF2-40B4-BE49-F238E27FC236}">
                <a16:creationId xmlns:a16="http://schemas.microsoft.com/office/drawing/2014/main" id="{6E9EC7D2-4DF4-AB45-504E-D716DBB9652F}"/>
              </a:ext>
            </a:extLst>
          </p:cNvPr>
          <p:cNvSpPr txBox="1">
            <a:spLocks/>
          </p:cNvSpPr>
          <p:nvPr/>
        </p:nvSpPr>
        <p:spPr>
          <a:xfrm>
            <a:off x="7144337" y="1686845"/>
            <a:ext cx="4361854"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Asia, Pacific, and Japan, Americas, Europe, Middle East, and Africa, PRC</a:t>
            </a:r>
          </a:p>
        </p:txBody>
      </p:sp>
      <p:grpSp>
        <p:nvGrpSpPr>
          <p:cNvPr id="93" name="Group 92">
            <a:extLst>
              <a:ext uri="{FF2B5EF4-FFF2-40B4-BE49-F238E27FC236}">
                <a16:creationId xmlns:a16="http://schemas.microsoft.com/office/drawing/2014/main" id="{386CC528-E764-7FF2-B9DA-DBA01726E949}"/>
              </a:ext>
            </a:extLst>
          </p:cNvPr>
          <p:cNvGrpSpPr>
            <a:grpSpLocks/>
          </p:cNvGrpSpPr>
          <p:nvPr/>
        </p:nvGrpSpPr>
        <p:grpSpPr>
          <a:xfrm>
            <a:off x="592916" y="4017096"/>
            <a:ext cx="6255393" cy="500014"/>
            <a:chOff x="592916" y="3640327"/>
            <a:chExt cx="6255393" cy="500014"/>
          </a:xfrm>
        </p:grpSpPr>
        <p:sp>
          <p:nvSpPr>
            <p:cNvPr id="94" name="Content Placeholder 47">
              <a:extLst>
                <a:ext uri="{FF2B5EF4-FFF2-40B4-BE49-F238E27FC236}">
                  <a16:creationId xmlns:a16="http://schemas.microsoft.com/office/drawing/2014/main" id="{68888EAF-2DDF-CFD9-4535-1AC4DB5FEB62}"/>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95" name="Content Placeholder 47">
              <a:extLst>
                <a:ext uri="{FF2B5EF4-FFF2-40B4-BE49-F238E27FC236}">
                  <a16:creationId xmlns:a16="http://schemas.microsoft.com/office/drawing/2014/main" id="{E89A238B-CAFE-A32E-AF72-204161E6101D}"/>
                </a:ext>
              </a:extLst>
            </p:cNvPr>
            <p:cNvSpPr txBox="1">
              <a:spLocks/>
            </p:cNvSpPr>
            <p:nvPr/>
          </p:nvSpPr>
          <p:spPr>
            <a:xfrm>
              <a:off x="592916" y="3837694"/>
              <a:ext cx="6255393" cy="302647"/>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Xeon® SP Silver processors</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Core™ i7 processors</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Ethernet Controllers</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Optane SSD</a:t>
              </a:r>
            </a:p>
          </p:txBody>
        </p:sp>
      </p:grpSp>
      <p:pic>
        <p:nvPicPr>
          <p:cNvPr id="11266" name="Picture 2">
            <a:extLst>
              <a:ext uri="{FF2B5EF4-FFF2-40B4-BE49-F238E27FC236}">
                <a16:creationId xmlns:a16="http://schemas.microsoft.com/office/drawing/2014/main" id="{22A03A81-6794-36B0-07B8-0BE167737D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880" y="97631"/>
            <a:ext cx="831067" cy="440531"/>
          </a:xfrm>
          <a:prstGeom prst="rect">
            <a:avLst/>
          </a:prstGeom>
          <a:noFill/>
          <a:extLst>
            <a:ext uri="{909E8E84-426E-40DD-AFC4-6F175D3DCCD1}">
              <a14:hiddenFill xmlns:a14="http://schemas.microsoft.com/office/drawing/2010/main">
                <a:solidFill>
                  <a:srgbClr val="FFFFFF"/>
                </a:solidFill>
              </a14:hiddenFill>
            </a:ext>
          </a:extLst>
        </p:spPr>
      </p:pic>
      <p:sp>
        <p:nvSpPr>
          <p:cNvPr id="97" name="Text Placeholder 49">
            <a:extLst>
              <a:ext uri="{FF2B5EF4-FFF2-40B4-BE49-F238E27FC236}">
                <a16:creationId xmlns:a16="http://schemas.microsoft.com/office/drawing/2014/main" id="{3B353A2D-8E0B-A0CC-1009-5DD807072A61}"/>
              </a:ext>
            </a:extLst>
          </p:cNvPr>
          <p:cNvSpPr txBox="1">
            <a:spLocks/>
          </p:cNvSpPr>
          <p:nvPr/>
        </p:nvSpPr>
        <p:spPr>
          <a:xfrm>
            <a:off x="7133540" y="628590"/>
            <a:ext cx="190568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7" action="ppaction://hlinksldjump"/>
              </a:rPr>
              <a:t>Asset &amp; Operations Optimization</a:t>
            </a:r>
            <a:endParaRPr lang="en-US" sz="900" b="0" dirty="0">
              <a:solidFill>
                <a:srgbClr val="525252"/>
              </a:solidFill>
              <a:latin typeface="IntelOne Text" panose="020B0503020203020204" pitchFamily="34" charset="0"/>
              <a:sym typeface="Helvetica Neue"/>
            </a:endParaRP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Control Optimization and Autonomy</a:t>
            </a:r>
          </a:p>
        </p:txBody>
      </p:sp>
      <p:grpSp>
        <p:nvGrpSpPr>
          <p:cNvPr id="2" name="Group 1">
            <a:extLst>
              <a:ext uri="{FF2B5EF4-FFF2-40B4-BE49-F238E27FC236}">
                <a16:creationId xmlns:a16="http://schemas.microsoft.com/office/drawing/2014/main" id="{29CF1B6F-53D7-C18B-3864-20BA51C4C369}"/>
              </a:ext>
            </a:extLst>
          </p:cNvPr>
          <p:cNvGrpSpPr/>
          <p:nvPr/>
        </p:nvGrpSpPr>
        <p:grpSpPr>
          <a:xfrm>
            <a:off x="573864" y="2820799"/>
            <a:ext cx="293710" cy="242999"/>
            <a:chOff x="8726959" y="5015061"/>
            <a:chExt cx="549350" cy="454492"/>
          </a:xfrm>
        </p:grpSpPr>
        <p:sp>
          <p:nvSpPr>
            <p:cNvPr id="3" name="Freeform: Shape 2">
              <a:extLst>
                <a:ext uri="{FF2B5EF4-FFF2-40B4-BE49-F238E27FC236}">
                  <a16:creationId xmlns:a16="http://schemas.microsoft.com/office/drawing/2014/main" id="{1C366856-6F48-B92C-7893-9904D77AE363}"/>
                </a:ext>
              </a:extLst>
            </p:cNvPr>
            <p:cNvSpPr/>
            <p:nvPr/>
          </p:nvSpPr>
          <p:spPr>
            <a:xfrm>
              <a:off x="8762226" y="5302157"/>
              <a:ext cx="46350" cy="46349"/>
            </a:xfrm>
            <a:custGeom>
              <a:avLst/>
              <a:gdLst>
                <a:gd name="connsiteX0" fmla="*/ 0 w 38229"/>
                <a:gd name="connsiteY0" fmla="*/ 0 h 38229"/>
                <a:gd name="connsiteX1" fmla="*/ 38230 w 38229"/>
                <a:gd name="connsiteY1" fmla="*/ 0 h 38229"/>
                <a:gd name="connsiteX2" fmla="*/ 38230 w 38229"/>
                <a:gd name="connsiteY2" fmla="*/ 38230 h 38229"/>
                <a:gd name="connsiteX3" fmla="*/ 0 w 38229"/>
                <a:gd name="connsiteY3" fmla="*/ 38230 h 38229"/>
              </a:gdLst>
              <a:ahLst/>
              <a:cxnLst>
                <a:cxn ang="0">
                  <a:pos x="connsiteX0" y="connsiteY0"/>
                </a:cxn>
                <a:cxn ang="0">
                  <a:pos x="connsiteX1" y="connsiteY1"/>
                </a:cxn>
                <a:cxn ang="0">
                  <a:pos x="connsiteX2" y="connsiteY2"/>
                </a:cxn>
                <a:cxn ang="0">
                  <a:pos x="connsiteX3" y="connsiteY3"/>
                </a:cxn>
              </a:cxnLst>
              <a:rect l="l" t="t" r="r" b="b"/>
              <a:pathLst>
                <a:path w="38229" h="38229">
                  <a:moveTo>
                    <a:pt x="0" y="0"/>
                  </a:moveTo>
                  <a:lnTo>
                    <a:pt x="38230" y="0"/>
                  </a:lnTo>
                  <a:lnTo>
                    <a:pt x="38230" y="38230"/>
                  </a:lnTo>
                  <a:lnTo>
                    <a:pt x="0" y="38230"/>
                  </a:lnTo>
                  <a:close/>
                </a:path>
              </a:pathLst>
            </a:custGeom>
            <a:solidFill>
              <a:schemeClr val="accent2"/>
            </a:solidFill>
            <a:ln w="824"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E6B35C90-8106-A92B-E4DE-0B3661F82C0F}"/>
                </a:ext>
              </a:extLst>
            </p:cNvPr>
            <p:cNvSpPr/>
            <p:nvPr/>
          </p:nvSpPr>
          <p:spPr>
            <a:xfrm>
              <a:off x="8760819" y="5027482"/>
              <a:ext cx="377567" cy="251758"/>
            </a:xfrm>
            <a:custGeom>
              <a:avLst/>
              <a:gdLst>
                <a:gd name="connsiteX0" fmla="*/ 37884 w 311413"/>
                <a:gd name="connsiteY0" fmla="*/ 207653 h 207652"/>
                <a:gd name="connsiteX1" fmla="*/ 0 w 311413"/>
                <a:gd name="connsiteY1" fmla="*/ 207521 h 207652"/>
                <a:gd name="connsiteX2" fmla="*/ 708 w 311413"/>
                <a:gd name="connsiteY2" fmla="*/ 0 h 207652"/>
                <a:gd name="connsiteX3" fmla="*/ 311413 w 311413"/>
                <a:gd name="connsiteY3" fmla="*/ 0 h 207652"/>
                <a:gd name="connsiteX4" fmla="*/ 311413 w 311413"/>
                <a:gd name="connsiteY4" fmla="*/ 37884 h 207652"/>
                <a:gd name="connsiteX5" fmla="*/ 38460 w 311413"/>
                <a:gd name="connsiteY5" fmla="*/ 37884 h 207652"/>
                <a:gd name="connsiteX6" fmla="*/ 37884 w 311413"/>
                <a:gd name="connsiteY6" fmla="*/ 207653 h 20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413" h="207652">
                  <a:moveTo>
                    <a:pt x="37884" y="207653"/>
                  </a:moveTo>
                  <a:lnTo>
                    <a:pt x="0" y="207521"/>
                  </a:lnTo>
                  <a:lnTo>
                    <a:pt x="708" y="0"/>
                  </a:lnTo>
                  <a:lnTo>
                    <a:pt x="311413" y="0"/>
                  </a:lnTo>
                  <a:lnTo>
                    <a:pt x="311413" y="37884"/>
                  </a:lnTo>
                  <a:lnTo>
                    <a:pt x="38460" y="37884"/>
                  </a:lnTo>
                  <a:lnTo>
                    <a:pt x="37884" y="207653"/>
                  </a:lnTo>
                  <a:close/>
                </a:path>
              </a:pathLst>
            </a:custGeom>
            <a:solidFill>
              <a:schemeClr val="accent1"/>
            </a:solidFill>
            <a:ln w="824"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3E700EA1-B98E-3EFD-7714-29B405F030DB}"/>
                </a:ext>
              </a:extLst>
            </p:cNvPr>
            <p:cNvSpPr/>
            <p:nvPr/>
          </p:nvSpPr>
          <p:spPr>
            <a:xfrm>
              <a:off x="8831663" y="5151335"/>
              <a:ext cx="409279" cy="197701"/>
            </a:xfrm>
            <a:custGeom>
              <a:avLst/>
              <a:gdLst>
                <a:gd name="connsiteX0" fmla="*/ 315877 w 337569"/>
                <a:gd name="connsiteY0" fmla="*/ 163065 h 163065"/>
                <a:gd name="connsiteX1" fmla="*/ 315852 w 337569"/>
                <a:gd name="connsiteY1" fmla="*/ 163065 h 163065"/>
                <a:gd name="connsiteX2" fmla="*/ 0 w 337569"/>
                <a:gd name="connsiteY2" fmla="*/ 162793 h 163065"/>
                <a:gd name="connsiteX3" fmla="*/ 33 w 337569"/>
                <a:gd name="connsiteY3" fmla="*/ 124910 h 163065"/>
                <a:gd name="connsiteX4" fmla="*/ 299686 w 337569"/>
                <a:gd name="connsiteY4" fmla="*/ 125165 h 163065"/>
                <a:gd name="connsiteX5" fmla="*/ 299686 w 337569"/>
                <a:gd name="connsiteY5" fmla="*/ 0 h 163065"/>
                <a:gd name="connsiteX6" fmla="*/ 337570 w 337569"/>
                <a:gd name="connsiteY6" fmla="*/ 0 h 163065"/>
                <a:gd name="connsiteX7" fmla="*/ 337570 w 337569"/>
                <a:gd name="connsiteY7" fmla="*/ 141438 h 163065"/>
                <a:gd name="connsiteX8" fmla="*/ 331236 w 337569"/>
                <a:gd name="connsiteY8" fmla="*/ 156707 h 163065"/>
                <a:gd name="connsiteX9" fmla="*/ 315885 w 337569"/>
                <a:gd name="connsiteY9" fmla="*/ 163057 h 16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7569" h="163065">
                  <a:moveTo>
                    <a:pt x="315877" y="163065"/>
                  </a:moveTo>
                  <a:lnTo>
                    <a:pt x="315852" y="163065"/>
                  </a:lnTo>
                  <a:lnTo>
                    <a:pt x="0" y="162793"/>
                  </a:lnTo>
                  <a:lnTo>
                    <a:pt x="33" y="124910"/>
                  </a:lnTo>
                  <a:lnTo>
                    <a:pt x="299686" y="125165"/>
                  </a:lnTo>
                  <a:lnTo>
                    <a:pt x="299686" y="0"/>
                  </a:lnTo>
                  <a:lnTo>
                    <a:pt x="337570" y="0"/>
                  </a:lnTo>
                  <a:lnTo>
                    <a:pt x="337570" y="141438"/>
                  </a:lnTo>
                  <a:cubicBezTo>
                    <a:pt x="337570" y="147203"/>
                    <a:pt x="335321" y="152631"/>
                    <a:pt x="331236" y="156707"/>
                  </a:cubicBezTo>
                  <a:cubicBezTo>
                    <a:pt x="327135" y="160800"/>
                    <a:pt x="321683" y="163057"/>
                    <a:pt x="315885" y="163057"/>
                  </a:cubicBezTo>
                  <a:close/>
                </a:path>
              </a:pathLst>
            </a:custGeom>
            <a:solidFill>
              <a:schemeClr val="accent1"/>
            </a:solidFill>
            <a:ln w="824"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0D5C9615-DCA9-2BDF-FB55-F4B309D1E3A1}"/>
                </a:ext>
              </a:extLst>
            </p:cNvPr>
            <p:cNvSpPr/>
            <p:nvPr/>
          </p:nvSpPr>
          <p:spPr>
            <a:xfrm>
              <a:off x="8726959" y="5423623"/>
              <a:ext cx="549350" cy="45930"/>
            </a:xfrm>
            <a:custGeom>
              <a:avLst/>
              <a:gdLst>
                <a:gd name="connsiteX0" fmla="*/ 0 w 453098"/>
                <a:gd name="connsiteY0" fmla="*/ 0 h 37883"/>
                <a:gd name="connsiteX1" fmla="*/ 453099 w 453098"/>
                <a:gd name="connsiteY1" fmla="*/ 0 h 37883"/>
                <a:gd name="connsiteX2" fmla="*/ 453099 w 453098"/>
                <a:gd name="connsiteY2" fmla="*/ 37884 h 37883"/>
                <a:gd name="connsiteX3" fmla="*/ 0 w 453098"/>
                <a:gd name="connsiteY3" fmla="*/ 37884 h 37883"/>
              </a:gdLst>
              <a:ahLst/>
              <a:cxnLst>
                <a:cxn ang="0">
                  <a:pos x="connsiteX0" y="connsiteY0"/>
                </a:cxn>
                <a:cxn ang="0">
                  <a:pos x="connsiteX1" y="connsiteY1"/>
                </a:cxn>
                <a:cxn ang="0">
                  <a:pos x="connsiteX2" y="connsiteY2"/>
                </a:cxn>
                <a:cxn ang="0">
                  <a:pos x="connsiteX3" y="connsiteY3"/>
                </a:cxn>
              </a:cxnLst>
              <a:rect l="l" t="t" r="r" b="b"/>
              <a:pathLst>
                <a:path w="453098" h="37883">
                  <a:moveTo>
                    <a:pt x="0" y="0"/>
                  </a:moveTo>
                  <a:lnTo>
                    <a:pt x="453099" y="0"/>
                  </a:lnTo>
                  <a:lnTo>
                    <a:pt x="453099" y="37884"/>
                  </a:lnTo>
                  <a:lnTo>
                    <a:pt x="0" y="37884"/>
                  </a:lnTo>
                  <a:close/>
                </a:path>
              </a:pathLst>
            </a:custGeom>
            <a:solidFill>
              <a:schemeClr val="accent2"/>
            </a:solidFill>
            <a:ln w="824"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221F2552-574C-3876-3C6C-90A134AA3292}"/>
                </a:ext>
              </a:extLst>
            </p:cNvPr>
            <p:cNvSpPr/>
            <p:nvPr/>
          </p:nvSpPr>
          <p:spPr>
            <a:xfrm>
              <a:off x="9161492" y="5062779"/>
              <a:ext cx="112971" cy="22964"/>
            </a:xfrm>
            <a:custGeom>
              <a:avLst/>
              <a:gdLst>
                <a:gd name="connsiteX0" fmla="*/ 0 w 93177"/>
                <a:gd name="connsiteY0" fmla="*/ 0 h 18941"/>
                <a:gd name="connsiteX1" fmla="*/ 93178 w 93177"/>
                <a:gd name="connsiteY1" fmla="*/ 0 h 18941"/>
                <a:gd name="connsiteX2" fmla="*/ 93178 w 93177"/>
                <a:gd name="connsiteY2" fmla="*/ 18942 h 18941"/>
                <a:gd name="connsiteX3" fmla="*/ 0 w 93177"/>
                <a:gd name="connsiteY3" fmla="*/ 18942 h 18941"/>
              </a:gdLst>
              <a:ahLst/>
              <a:cxnLst>
                <a:cxn ang="0">
                  <a:pos x="connsiteX0" y="connsiteY0"/>
                </a:cxn>
                <a:cxn ang="0">
                  <a:pos x="connsiteX1" y="connsiteY1"/>
                </a:cxn>
                <a:cxn ang="0">
                  <a:pos x="connsiteX2" y="connsiteY2"/>
                </a:cxn>
                <a:cxn ang="0">
                  <a:pos x="connsiteX3" y="connsiteY3"/>
                </a:cxn>
              </a:cxnLst>
              <a:rect l="l" t="t" r="r" b="b"/>
              <a:pathLst>
                <a:path w="93177" h="18941">
                  <a:moveTo>
                    <a:pt x="0" y="0"/>
                  </a:moveTo>
                  <a:lnTo>
                    <a:pt x="93178" y="0"/>
                  </a:lnTo>
                  <a:lnTo>
                    <a:pt x="93178" y="18942"/>
                  </a:lnTo>
                  <a:lnTo>
                    <a:pt x="0" y="18942"/>
                  </a:lnTo>
                  <a:close/>
                </a:path>
              </a:pathLst>
            </a:custGeom>
            <a:solidFill>
              <a:schemeClr val="accent2"/>
            </a:solidFill>
            <a:ln w="824"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CFEED890-D4C6-9A5F-DE04-1B7546D06FEC}"/>
                </a:ext>
              </a:extLst>
            </p:cNvPr>
            <p:cNvSpPr/>
            <p:nvPr/>
          </p:nvSpPr>
          <p:spPr>
            <a:xfrm>
              <a:off x="9206494" y="5015061"/>
              <a:ext cx="22965" cy="113279"/>
            </a:xfrm>
            <a:custGeom>
              <a:avLst/>
              <a:gdLst>
                <a:gd name="connsiteX0" fmla="*/ 0 w 18941"/>
                <a:gd name="connsiteY0" fmla="*/ 0 h 93433"/>
                <a:gd name="connsiteX1" fmla="*/ 18942 w 18941"/>
                <a:gd name="connsiteY1" fmla="*/ 0 h 93433"/>
                <a:gd name="connsiteX2" fmla="*/ 18942 w 18941"/>
                <a:gd name="connsiteY2" fmla="*/ 93433 h 93433"/>
                <a:gd name="connsiteX3" fmla="*/ 0 w 18941"/>
                <a:gd name="connsiteY3" fmla="*/ 93433 h 93433"/>
              </a:gdLst>
              <a:ahLst/>
              <a:cxnLst>
                <a:cxn ang="0">
                  <a:pos x="connsiteX0" y="connsiteY0"/>
                </a:cxn>
                <a:cxn ang="0">
                  <a:pos x="connsiteX1" y="connsiteY1"/>
                </a:cxn>
                <a:cxn ang="0">
                  <a:pos x="connsiteX2" y="connsiteY2"/>
                </a:cxn>
                <a:cxn ang="0">
                  <a:pos x="connsiteX3" y="connsiteY3"/>
                </a:cxn>
              </a:cxnLst>
              <a:rect l="l" t="t" r="r" b="b"/>
              <a:pathLst>
                <a:path w="18941" h="93433">
                  <a:moveTo>
                    <a:pt x="0" y="0"/>
                  </a:moveTo>
                  <a:lnTo>
                    <a:pt x="18942" y="0"/>
                  </a:lnTo>
                  <a:lnTo>
                    <a:pt x="18942" y="93433"/>
                  </a:lnTo>
                  <a:lnTo>
                    <a:pt x="0" y="93433"/>
                  </a:lnTo>
                  <a:close/>
                </a:path>
              </a:pathLst>
            </a:custGeom>
            <a:solidFill>
              <a:schemeClr val="accent2"/>
            </a:solidFill>
            <a:ln w="824"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4A28FAEB-CECC-8ED7-C64E-448DF250F6F4}"/>
                </a:ext>
              </a:extLst>
            </p:cNvPr>
            <p:cNvSpPr/>
            <p:nvPr/>
          </p:nvSpPr>
          <p:spPr>
            <a:xfrm>
              <a:off x="8862897" y="5095520"/>
              <a:ext cx="266652" cy="166937"/>
            </a:xfrm>
            <a:custGeom>
              <a:avLst/>
              <a:gdLst>
                <a:gd name="connsiteX0" fmla="*/ 216811 w 219932"/>
                <a:gd name="connsiteY0" fmla="*/ 137691 h 137691"/>
                <a:gd name="connsiteX1" fmla="*/ 169135 w 219932"/>
                <a:gd name="connsiteY1" fmla="*/ 137691 h 137691"/>
                <a:gd name="connsiteX2" fmla="*/ 169135 w 219932"/>
                <a:gd name="connsiteY2" fmla="*/ 118749 h 137691"/>
                <a:gd name="connsiteX3" fmla="*/ 198890 w 219932"/>
                <a:gd name="connsiteY3" fmla="*/ 118749 h 137691"/>
                <a:gd name="connsiteX4" fmla="*/ 199887 w 219932"/>
                <a:gd name="connsiteY4" fmla="*/ 100829 h 137691"/>
                <a:gd name="connsiteX5" fmla="*/ 180673 w 219932"/>
                <a:gd name="connsiteY5" fmla="*/ 101100 h 137691"/>
                <a:gd name="connsiteX6" fmla="*/ 162209 w 219932"/>
                <a:gd name="connsiteY6" fmla="*/ 71024 h 137691"/>
                <a:gd name="connsiteX7" fmla="*/ 180418 w 219932"/>
                <a:gd name="connsiteY7" fmla="*/ 50303 h 137691"/>
                <a:gd name="connsiteX8" fmla="*/ 164976 w 219932"/>
                <a:gd name="connsiteY8" fmla="*/ 36838 h 137691"/>
                <a:gd name="connsiteX9" fmla="*/ 150045 w 219932"/>
                <a:gd name="connsiteY9" fmla="*/ 52675 h 137691"/>
                <a:gd name="connsiteX10" fmla="*/ 117193 w 219932"/>
                <a:gd name="connsiteY10" fmla="*/ 42479 h 137691"/>
                <a:gd name="connsiteX11" fmla="*/ 119079 w 219932"/>
                <a:gd name="connsiteY11" fmla="*/ 22368 h 137691"/>
                <a:gd name="connsiteX12" fmla="*/ 100491 w 219932"/>
                <a:gd name="connsiteY12" fmla="*/ 20713 h 137691"/>
                <a:gd name="connsiteX13" fmla="*/ 100491 w 219932"/>
                <a:gd name="connsiteY13" fmla="*/ 36303 h 137691"/>
                <a:gd name="connsiteX14" fmla="*/ 69311 w 219932"/>
                <a:gd name="connsiteY14" fmla="*/ 54800 h 137691"/>
                <a:gd name="connsiteX15" fmla="*/ 51572 w 219932"/>
                <a:gd name="connsiteY15" fmla="*/ 37069 h 137691"/>
                <a:gd name="connsiteX16" fmla="*/ 38617 w 219932"/>
                <a:gd name="connsiteY16" fmla="*/ 51201 h 137691"/>
                <a:gd name="connsiteX17" fmla="*/ 55936 w 219932"/>
                <a:gd name="connsiteY17" fmla="*/ 65473 h 137691"/>
                <a:gd name="connsiteX18" fmla="*/ 40034 w 219932"/>
                <a:gd name="connsiteY18" fmla="*/ 102402 h 137691"/>
                <a:gd name="connsiteX19" fmla="*/ 18942 w 219932"/>
                <a:gd name="connsiteY19" fmla="*/ 102402 h 137691"/>
                <a:gd name="connsiteX20" fmla="*/ 18942 w 219932"/>
                <a:gd name="connsiteY20" fmla="*/ 118749 h 137691"/>
                <a:gd name="connsiteX21" fmla="*/ 52305 w 219932"/>
                <a:gd name="connsiteY21" fmla="*/ 118749 h 137691"/>
                <a:gd name="connsiteX22" fmla="*/ 52305 w 219932"/>
                <a:gd name="connsiteY22" fmla="*/ 137691 h 137691"/>
                <a:gd name="connsiteX23" fmla="*/ 0 w 219932"/>
                <a:gd name="connsiteY23" fmla="*/ 137691 h 137691"/>
                <a:gd name="connsiteX24" fmla="*/ 0 w 219932"/>
                <a:gd name="connsiteY24" fmla="*/ 83460 h 137691"/>
                <a:gd name="connsiteX25" fmla="*/ 27565 w 219932"/>
                <a:gd name="connsiteY25" fmla="*/ 83460 h 137691"/>
                <a:gd name="connsiteX26" fmla="*/ 32909 w 219932"/>
                <a:gd name="connsiteY26" fmla="*/ 71040 h 137691"/>
                <a:gd name="connsiteX27" fmla="*/ 11168 w 219932"/>
                <a:gd name="connsiteY27" fmla="*/ 53111 h 137691"/>
                <a:gd name="connsiteX28" fmla="*/ 50978 w 219932"/>
                <a:gd name="connsiteY28" fmla="*/ 9685 h 137691"/>
                <a:gd name="connsiteX29" fmla="*/ 72300 w 219932"/>
                <a:gd name="connsiteY29" fmla="*/ 31007 h 137691"/>
                <a:gd name="connsiteX30" fmla="*/ 81549 w 219932"/>
                <a:gd name="connsiteY30" fmla="*/ 25522 h 137691"/>
                <a:gd name="connsiteX31" fmla="*/ 81549 w 219932"/>
                <a:gd name="connsiteY31" fmla="*/ 0 h 137691"/>
                <a:gd name="connsiteX32" fmla="*/ 139709 w 219932"/>
                <a:gd name="connsiteY32" fmla="*/ 5197 h 137691"/>
                <a:gd name="connsiteX33" fmla="*/ 137485 w 219932"/>
                <a:gd name="connsiteY33" fmla="*/ 28940 h 137691"/>
                <a:gd name="connsiteX34" fmla="*/ 144371 w 219932"/>
                <a:gd name="connsiteY34" fmla="*/ 31081 h 137691"/>
                <a:gd name="connsiteX35" fmla="*/ 163699 w 219932"/>
                <a:gd name="connsiteY35" fmla="*/ 10591 h 137691"/>
                <a:gd name="connsiteX36" fmla="*/ 207192 w 219932"/>
                <a:gd name="connsiteY36" fmla="*/ 48524 h 137691"/>
                <a:gd name="connsiteX37" fmla="*/ 185664 w 219932"/>
                <a:gd name="connsiteY37" fmla="*/ 73025 h 137691"/>
                <a:gd name="connsiteX38" fmla="*/ 191173 w 219932"/>
                <a:gd name="connsiteY38" fmla="*/ 82010 h 137691"/>
                <a:gd name="connsiteX39" fmla="*/ 219932 w 219932"/>
                <a:gd name="connsiteY39" fmla="*/ 81598 h 137691"/>
                <a:gd name="connsiteX40" fmla="*/ 216811 w 219932"/>
                <a:gd name="connsiteY40" fmla="*/ 137691 h 13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19932" h="137691">
                  <a:moveTo>
                    <a:pt x="216811" y="137691"/>
                  </a:moveTo>
                  <a:lnTo>
                    <a:pt x="169135" y="137691"/>
                  </a:lnTo>
                  <a:lnTo>
                    <a:pt x="169135" y="118749"/>
                  </a:lnTo>
                  <a:lnTo>
                    <a:pt x="198890" y="118749"/>
                  </a:lnTo>
                  <a:lnTo>
                    <a:pt x="199887" y="100829"/>
                  </a:lnTo>
                  <a:lnTo>
                    <a:pt x="180673" y="101100"/>
                  </a:lnTo>
                  <a:lnTo>
                    <a:pt x="162209" y="71024"/>
                  </a:lnTo>
                  <a:lnTo>
                    <a:pt x="180418" y="50303"/>
                  </a:lnTo>
                  <a:lnTo>
                    <a:pt x="164976" y="36838"/>
                  </a:lnTo>
                  <a:lnTo>
                    <a:pt x="150045" y="52675"/>
                  </a:lnTo>
                  <a:lnTo>
                    <a:pt x="117193" y="42479"/>
                  </a:lnTo>
                  <a:lnTo>
                    <a:pt x="119079" y="22368"/>
                  </a:lnTo>
                  <a:lnTo>
                    <a:pt x="100491" y="20713"/>
                  </a:lnTo>
                  <a:lnTo>
                    <a:pt x="100491" y="36303"/>
                  </a:lnTo>
                  <a:lnTo>
                    <a:pt x="69311" y="54800"/>
                  </a:lnTo>
                  <a:lnTo>
                    <a:pt x="51572" y="37069"/>
                  </a:lnTo>
                  <a:lnTo>
                    <a:pt x="38617" y="51201"/>
                  </a:lnTo>
                  <a:lnTo>
                    <a:pt x="55936" y="65473"/>
                  </a:lnTo>
                  <a:lnTo>
                    <a:pt x="40034" y="102402"/>
                  </a:lnTo>
                  <a:lnTo>
                    <a:pt x="18942" y="102402"/>
                  </a:lnTo>
                  <a:lnTo>
                    <a:pt x="18942" y="118749"/>
                  </a:lnTo>
                  <a:lnTo>
                    <a:pt x="52305" y="118749"/>
                  </a:lnTo>
                  <a:lnTo>
                    <a:pt x="52305" y="137691"/>
                  </a:lnTo>
                  <a:lnTo>
                    <a:pt x="0" y="137691"/>
                  </a:lnTo>
                  <a:lnTo>
                    <a:pt x="0" y="83460"/>
                  </a:lnTo>
                  <a:lnTo>
                    <a:pt x="27565" y="83460"/>
                  </a:lnTo>
                  <a:lnTo>
                    <a:pt x="32909" y="71040"/>
                  </a:lnTo>
                  <a:lnTo>
                    <a:pt x="11168" y="53111"/>
                  </a:lnTo>
                  <a:lnTo>
                    <a:pt x="50978" y="9685"/>
                  </a:lnTo>
                  <a:lnTo>
                    <a:pt x="72300" y="31007"/>
                  </a:lnTo>
                  <a:lnTo>
                    <a:pt x="81549" y="25522"/>
                  </a:lnTo>
                  <a:lnTo>
                    <a:pt x="81549" y="0"/>
                  </a:lnTo>
                  <a:lnTo>
                    <a:pt x="139709" y="5197"/>
                  </a:lnTo>
                  <a:lnTo>
                    <a:pt x="137485" y="28940"/>
                  </a:lnTo>
                  <a:lnTo>
                    <a:pt x="144371" y="31081"/>
                  </a:lnTo>
                  <a:lnTo>
                    <a:pt x="163699" y="10591"/>
                  </a:lnTo>
                  <a:lnTo>
                    <a:pt x="207192" y="48524"/>
                  </a:lnTo>
                  <a:lnTo>
                    <a:pt x="185664" y="73025"/>
                  </a:lnTo>
                  <a:lnTo>
                    <a:pt x="191173" y="82010"/>
                  </a:lnTo>
                  <a:lnTo>
                    <a:pt x="219932" y="81598"/>
                  </a:lnTo>
                  <a:lnTo>
                    <a:pt x="216811" y="137691"/>
                  </a:lnTo>
                  <a:close/>
                </a:path>
              </a:pathLst>
            </a:custGeom>
            <a:solidFill>
              <a:schemeClr val="accent1"/>
            </a:solidFill>
            <a:ln w="824" cap="flat">
              <a:noFill/>
              <a:prstDash val="solid"/>
              <a:miter/>
            </a:ln>
          </p:spPr>
          <p:txBody>
            <a:bodyPr rtlCol="0" anchor="ctr"/>
            <a:lstStyle/>
            <a:p>
              <a:endParaRPr lang="en-IN"/>
            </a:p>
          </p:txBody>
        </p:sp>
        <p:grpSp>
          <p:nvGrpSpPr>
            <p:cNvPr id="10" name="Graphic 2815">
              <a:extLst>
                <a:ext uri="{FF2B5EF4-FFF2-40B4-BE49-F238E27FC236}">
                  <a16:creationId xmlns:a16="http://schemas.microsoft.com/office/drawing/2014/main" id="{BF2BA158-8539-C2EB-C9FF-0BD18B13F198}"/>
                </a:ext>
              </a:extLst>
            </p:cNvPr>
            <p:cNvGrpSpPr/>
            <p:nvPr/>
          </p:nvGrpSpPr>
          <p:grpSpPr>
            <a:xfrm>
              <a:off x="8953498" y="5195538"/>
              <a:ext cx="85603" cy="98091"/>
              <a:chOff x="4094409" y="5346556"/>
              <a:chExt cx="70603" cy="80906"/>
            </a:xfrm>
            <a:solidFill>
              <a:schemeClr val="accent1"/>
            </a:solidFill>
          </p:grpSpPr>
          <p:sp>
            <p:nvSpPr>
              <p:cNvPr id="11" name="Freeform: Shape 10">
                <a:extLst>
                  <a:ext uri="{FF2B5EF4-FFF2-40B4-BE49-F238E27FC236}">
                    <a16:creationId xmlns:a16="http://schemas.microsoft.com/office/drawing/2014/main" id="{D763E796-28C4-3364-FD1C-649E43E1C6AB}"/>
                  </a:ext>
                </a:extLst>
              </p:cNvPr>
              <p:cNvSpPr/>
              <p:nvPr/>
            </p:nvSpPr>
            <p:spPr>
              <a:xfrm>
                <a:off x="4122089" y="5346556"/>
                <a:ext cx="18941" cy="56133"/>
              </a:xfrm>
              <a:custGeom>
                <a:avLst/>
                <a:gdLst>
                  <a:gd name="connsiteX0" fmla="*/ 0 w 18941"/>
                  <a:gd name="connsiteY0" fmla="*/ 0 h 56133"/>
                  <a:gd name="connsiteX1" fmla="*/ 18942 w 18941"/>
                  <a:gd name="connsiteY1" fmla="*/ 0 h 56133"/>
                  <a:gd name="connsiteX2" fmla="*/ 18942 w 18941"/>
                  <a:gd name="connsiteY2" fmla="*/ 56134 h 56133"/>
                  <a:gd name="connsiteX3" fmla="*/ 0 w 18941"/>
                  <a:gd name="connsiteY3" fmla="*/ 56134 h 56133"/>
                </a:gdLst>
                <a:ahLst/>
                <a:cxnLst>
                  <a:cxn ang="0">
                    <a:pos x="connsiteX0" y="connsiteY0"/>
                  </a:cxn>
                  <a:cxn ang="0">
                    <a:pos x="connsiteX1" y="connsiteY1"/>
                  </a:cxn>
                  <a:cxn ang="0">
                    <a:pos x="connsiteX2" y="connsiteY2"/>
                  </a:cxn>
                  <a:cxn ang="0">
                    <a:pos x="connsiteX3" y="connsiteY3"/>
                  </a:cxn>
                </a:cxnLst>
                <a:rect l="l" t="t" r="r" b="b"/>
                <a:pathLst>
                  <a:path w="18941" h="56133">
                    <a:moveTo>
                      <a:pt x="0" y="0"/>
                    </a:moveTo>
                    <a:lnTo>
                      <a:pt x="18942" y="0"/>
                    </a:lnTo>
                    <a:lnTo>
                      <a:pt x="18942" y="56134"/>
                    </a:lnTo>
                    <a:lnTo>
                      <a:pt x="0" y="56134"/>
                    </a:lnTo>
                    <a:close/>
                  </a:path>
                </a:pathLst>
              </a:custGeom>
              <a:grpFill/>
              <a:ln w="824"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329D5A1F-3153-730F-6B6F-E8E84836F06B}"/>
                  </a:ext>
                </a:extLst>
              </p:cNvPr>
              <p:cNvSpPr/>
              <p:nvPr/>
            </p:nvSpPr>
            <p:spPr>
              <a:xfrm>
                <a:off x="4094409" y="5378444"/>
                <a:ext cx="70603" cy="49018"/>
              </a:xfrm>
              <a:custGeom>
                <a:avLst/>
                <a:gdLst>
                  <a:gd name="connsiteX0" fmla="*/ 37645 w 70603"/>
                  <a:gd name="connsiteY0" fmla="*/ 49018 h 49018"/>
                  <a:gd name="connsiteX1" fmla="*/ 0 w 70603"/>
                  <a:gd name="connsiteY1" fmla="*/ 13844 h 49018"/>
                  <a:gd name="connsiteX2" fmla="*/ 12938 w 70603"/>
                  <a:gd name="connsiteY2" fmla="*/ 0 h 49018"/>
                  <a:gd name="connsiteX3" fmla="*/ 36665 w 70603"/>
                  <a:gd name="connsiteY3" fmla="*/ 22170 h 49018"/>
                  <a:gd name="connsiteX4" fmla="*/ 56694 w 70603"/>
                  <a:gd name="connsiteY4" fmla="*/ 494 h 49018"/>
                  <a:gd name="connsiteX5" fmla="*/ 70604 w 70603"/>
                  <a:gd name="connsiteY5" fmla="*/ 13350 h 49018"/>
                  <a:gd name="connsiteX6" fmla="*/ 37645 w 70603"/>
                  <a:gd name="connsiteY6" fmla="*/ 49018 h 4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603" h="49018">
                    <a:moveTo>
                      <a:pt x="37645" y="49018"/>
                    </a:moveTo>
                    <a:lnTo>
                      <a:pt x="0" y="13844"/>
                    </a:lnTo>
                    <a:lnTo>
                      <a:pt x="12938" y="0"/>
                    </a:lnTo>
                    <a:lnTo>
                      <a:pt x="36665" y="22170"/>
                    </a:lnTo>
                    <a:lnTo>
                      <a:pt x="56694" y="494"/>
                    </a:lnTo>
                    <a:lnTo>
                      <a:pt x="70604" y="13350"/>
                    </a:lnTo>
                    <a:lnTo>
                      <a:pt x="37645" y="49018"/>
                    </a:lnTo>
                    <a:close/>
                  </a:path>
                </a:pathLst>
              </a:custGeom>
              <a:grpFill/>
              <a:ln w="824" cap="flat">
                <a:noFill/>
                <a:prstDash val="solid"/>
                <a:miter/>
              </a:ln>
            </p:spPr>
            <p:txBody>
              <a:bodyPr rtlCol="0" anchor="ctr"/>
              <a:lstStyle/>
              <a:p>
                <a:endParaRPr lang="en-IN"/>
              </a:p>
            </p:txBody>
          </p:sp>
        </p:grpSp>
      </p:grpSp>
      <p:grpSp>
        <p:nvGrpSpPr>
          <p:cNvPr id="13" name="Group 12">
            <a:extLst>
              <a:ext uri="{FF2B5EF4-FFF2-40B4-BE49-F238E27FC236}">
                <a16:creationId xmlns:a16="http://schemas.microsoft.com/office/drawing/2014/main" id="{7892BCBE-D9CC-8979-E29C-7AD69DFF3212}"/>
              </a:ext>
            </a:extLst>
          </p:cNvPr>
          <p:cNvGrpSpPr/>
          <p:nvPr/>
        </p:nvGrpSpPr>
        <p:grpSpPr>
          <a:xfrm>
            <a:off x="2692023" y="2810040"/>
            <a:ext cx="305877" cy="304707"/>
            <a:chOff x="2638891" y="2506155"/>
            <a:chExt cx="589435" cy="587179"/>
          </a:xfrm>
        </p:grpSpPr>
        <p:sp>
          <p:nvSpPr>
            <p:cNvPr id="14" name="Freeform: Shape 13">
              <a:extLst>
                <a:ext uri="{FF2B5EF4-FFF2-40B4-BE49-F238E27FC236}">
                  <a16:creationId xmlns:a16="http://schemas.microsoft.com/office/drawing/2014/main" id="{CBDC4FB6-05F0-2D48-FEAD-B6F4ADD8BD7B}"/>
                </a:ext>
              </a:extLst>
            </p:cNvPr>
            <p:cNvSpPr/>
            <p:nvPr/>
          </p:nvSpPr>
          <p:spPr>
            <a:xfrm>
              <a:off x="2638891" y="2815564"/>
              <a:ext cx="277770" cy="277770"/>
            </a:xfrm>
            <a:custGeom>
              <a:avLst/>
              <a:gdLst>
                <a:gd name="connsiteX0" fmla="*/ 174441 w 277770"/>
                <a:gd name="connsiteY0" fmla="*/ 277770 h 277770"/>
                <a:gd name="connsiteX1" fmla="*/ 103329 w 277770"/>
                <a:gd name="connsiteY1" fmla="*/ 277770 h 277770"/>
                <a:gd name="connsiteX2" fmla="*/ 103329 w 277770"/>
                <a:gd name="connsiteY2" fmla="*/ 235065 h 277770"/>
                <a:gd name="connsiteX3" fmla="*/ 96019 w 277770"/>
                <a:gd name="connsiteY3" fmla="*/ 232032 h 277770"/>
                <a:gd name="connsiteX4" fmla="*/ 65813 w 277770"/>
                <a:gd name="connsiteY4" fmla="*/ 262239 h 277770"/>
                <a:gd name="connsiteX5" fmla="*/ 15531 w 277770"/>
                <a:gd name="connsiteY5" fmla="*/ 211958 h 277770"/>
                <a:gd name="connsiteX6" fmla="*/ 45738 w 277770"/>
                <a:gd name="connsiteY6" fmla="*/ 181751 h 277770"/>
                <a:gd name="connsiteX7" fmla="*/ 42705 w 277770"/>
                <a:gd name="connsiteY7" fmla="*/ 174441 h 277770"/>
                <a:gd name="connsiteX8" fmla="*/ 0 w 277770"/>
                <a:gd name="connsiteY8" fmla="*/ 174441 h 277770"/>
                <a:gd name="connsiteX9" fmla="*/ 0 w 277770"/>
                <a:gd name="connsiteY9" fmla="*/ 103329 h 277770"/>
                <a:gd name="connsiteX10" fmla="*/ 42705 w 277770"/>
                <a:gd name="connsiteY10" fmla="*/ 103329 h 277770"/>
                <a:gd name="connsiteX11" fmla="*/ 45738 w 277770"/>
                <a:gd name="connsiteY11" fmla="*/ 96019 h 277770"/>
                <a:gd name="connsiteX12" fmla="*/ 15531 w 277770"/>
                <a:gd name="connsiteY12" fmla="*/ 65812 h 277770"/>
                <a:gd name="connsiteX13" fmla="*/ 65813 w 277770"/>
                <a:gd name="connsiteY13" fmla="*/ 15531 h 277770"/>
                <a:gd name="connsiteX14" fmla="*/ 96019 w 277770"/>
                <a:gd name="connsiteY14" fmla="*/ 45738 h 277770"/>
                <a:gd name="connsiteX15" fmla="*/ 103329 w 277770"/>
                <a:gd name="connsiteY15" fmla="*/ 42705 h 277770"/>
                <a:gd name="connsiteX16" fmla="*/ 103329 w 277770"/>
                <a:gd name="connsiteY16" fmla="*/ 0 h 277770"/>
                <a:gd name="connsiteX17" fmla="*/ 174441 w 277770"/>
                <a:gd name="connsiteY17" fmla="*/ 0 h 277770"/>
                <a:gd name="connsiteX18" fmla="*/ 174441 w 277770"/>
                <a:gd name="connsiteY18" fmla="*/ 42705 h 277770"/>
                <a:gd name="connsiteX19" fmla="*/ 181751 w 277770"/>
                <a:gd name="connsiteY19" fmla="*/ 45738 h 277770"/>
                <a:gd name="connsiteX20" fmla="*/ 211958 w 277770"/>
                <a:gd name="connsiteY20" fmla="*/ 15531 h 277770"/>
                <a:gd name="connsiteX21" fmla="*/ 262239 w 277770"/>
                <a:gd name="connsiteY21" fmla="*/ 65812 h 277770"/>
                <a:gd name="connsiteX22" fmla="*/ 232033 w 277770"/>
                <a:gd name="connsiteY22" fmla="*/ 96019 h 277770"/>
                <a:gd name="connsiteX23" fmla="*/ 235066 w 277770"/>
                <a:gd name="connsiteY23" fmla="*/ 103329 h 277770"/>
                <a:gd name="connsiteX24" fmla="*/ 277770 w 277770"/>
                <a:gd name="connsiteY24" fmla="*/ 103329 h 277770"/>
                <a:gd name="connsiteX25" fmla="*/ 277770 w 277770"/>
                <a:gd name="connsiteY25" fmla="*/ 174441 h 277770"/>
                <a:gd name="connsiteX26" fmla="*/ 235066 w 277770"/>
                <a:gd name="connsiteY26" fmla="*/ 174441 h 277770"/>
                <a:gd name="connsiteX27" fmla="*/ 232033 w 277770"/>
                <a:gd name="connsiteY27" fmla="*/ 181751 h 277770"/>
                <a:gd name="connsiteX28" fmla="*/ 262239 w 277770"/>
                <a:gd name="connsiteY28" fmla="*/ 211958 h 277770"/>
                <a:gd name="connsiteX29" fmla="*/ 211958 w 277770"/>
                <a:gd name="connsiteY29" fmla="*/ 262239 h 277770"/>
                <a:gd name="connsiteX30" fmla="*/ 181751 w 277770"/>
                <a:gd name="connsiteY30" fmla="*/ 232032 h 277770"/>
                <a:gd name="connsiteX31" fmla="*/ 174441 w 277770"/>
                <a:gd name="connsiteY31" fmla="*/ 235065 h 277770"/>
                <a:gd name="connsiteX32" fmla="*/ 174441 w 277770"/>
                <a:gd name="connsiteY32" fmla="*/ 277770 h 277770"/>
                <a:gd name="connsiteX33" fmla="*/ 128881 w 277770"/>
                <a:gd name="connsiteY33" fmla="*/ 252218 h 277770"/>
                <a:gd name="connsiteX34" fmla="*/ 148889 w 277770"/>
                <a:gd name="connsiteY34" fmla="*/ 252218 h 277770"/>
                <a:gd name="connsiteX35" fmla="*/ 148889 w 277770"/>
                <a:gd name="connsiteY35" fmla="*/ 215846 h 277770"/>
                <a:gd name="connsiteX36" fmla="*/ 158432 w 277770"/>
                <a:gd name="connsiteY36" fmla="*/ 213346 h 277770"/>
                <a:gd name="connsiteX37" fmla="*/ 177707 w 277770"/>
                <a:gd name="connsiteY37" fmla="*/ 205347 h 277770"/>
                <a:gd name="connsiteX38" fmla="*/ 186217 w 277770"/>
                <a:gd name="connsiteY38" fmla="*/ 200359 h 277770"/>
                <a:gd name="connsiteX39" fmla="*/ 211947 w 277770"/>
                <a:gd name="connsiteY39" fmla="*/ 226089 h 277770"/>
                <a:gd name="connsiteX40" fmla="*/ 226089 w 277770"/>
                <a:gd name="connsiteY40" fmla="*/ 211946 h 277770"/>
                <a:gd name="connsiteX41" fmla="*/ 200360 w 277770"/>
                <a:gd name="connsiteY41" fmla="*/ 186217 h 277770"/>
                <a:gd name="connsiteX42" fmla="*/ 205348 w 277770"/>
                <a:gd name="connsiteY42" fmla="*/ 177707 h 277770"/>
                <a:gd name="connsiteX43" fmla="*/ 213346 w 277770"/>
                <a:gd name="connsiteY43" fmla="*/ 158432 h 277770"/>
                <a:gd name="connsiteX44" fmla="*/ 215846 w 277770"/>
                <a:gd name="connsiteY44" fmla="*/ 148889 h 277770"/>
                <a:gd name="connsiteX45" fmla="*/ 252219 w 277770"/>
                <a:gd name="connsiteY45" fmla="*/ 148889 h 277770"/>
                <a:gd name="connsiteX46" fmla="*/ 252219 w 277770"/>
                <a:gd name="connsiteY46" fmla="*/ 128881 h 277770"/>
                <a:gd name="connsiteX47" fmla="*/ 215846 w 277770"/>
                <a:gd name="connsiteY47" fmla="*/ 128881 h 277770"/>
                <a:gd name="connsiteX48" fmla="*/ 213346 w 277770"/>
                <a:gd name="connsiteY48" fmla="*/ 119338 h 277770"/>
                <a:gd name="connsiteX49" fmla="*/ 205348 w 277770"/>
                <a:gd name="connsiteY49" fmla="*/ 100063 h 277770"/>
                <a:gd name="connsiteX50" fmla="*/ 200360 w 277770"/>
                <a:gd name="connsiteY50" fmla="*/ 91553 h 277770"/>
                <a:gd name="connsiteX51" fmla="*/ 226089 w 277770"/>
                <a:gd name="connsiteY51" fmla="*/ 65824 h 277770"/>
                <a:gd name="connsiteX52" fmla="*/ 211947 w 277770"/>
                <a:gd name="connsiteY52" fmla="*/ 51681 h 277770"/>
                <a:gd name="connsiteX53" fmla="*/ 186217 w 277770"/>
                <a:gd name="connsiteY53" fmla="*/ 77411 h 277770"/>
                <a:gd name="connsiteX54" fmla="*/ 177707 w 277770"/>
                <a:gd name="connsiteY54" fmla="*/ 72423 h 277770"/>
                <a:gd name="connsiteX55" fmla="*/ 158432 w 277770"/>
                <a:gd name="connsiteY55" fmla="*/ 64424 h 277770"/>
                <a:gd name="connsiteX56" fmla="*/ 148889 w 277770"/>
                <a:gd name="connsiteY56" fmla="*/ 61924 h 277770"/>
                <a:gd name="connsiteX57" fmla="*/ 148889 w 277770"/>
                <a:gd name="connsiteY57" fmla="*/ 25552 h 277770"/>
                <a:gd name="connsiteX58" fmla="*/ 128881 w 277770"/>
                <a:gd name="connsiteY58" fmla="*/ 25552 h 277770"/>
                <a:gd name="connsiteX59" fmla="*/ 128881 w 277770"/>
                <a:gd name="connsiteY59" fmla="*/ 61924 h 277770"/>
                <a:gd name="connsiteX60" fmla="*/ 119338 w 277770"/>
                <a:gd name="connsiteY60" fmla="*/ 64424 h 277770"/>
                <a:gd name="connsiteX61" fmla="*/ 100063 w 277770"/>
                <a:gd name="connsiteY61" fmla="*/ 72423 h 277770"/>
                <a:gd name="connsiteX62" fmla="*/ 91553 w 277770"/>
                <a:gd name="connsiteY62" fmla="*/ 77411 h 277770"/>
                <a:gd name="connsiteX63" fmla="*/ 65824 w 277770"/>
                <a:gd name="connsiteY63" fmla="*/ 51681 h 277770"/>
                <a:gd name="connsiteX64" fmla="*/ 51681 w 277770"/>
                <a:gd name="connsiteY64" fmla="*/ 65824 h 277770"/>
                <a:gd name="connsiteX65" fmla="*/ 77411 w 277770"/>
                <a:gd name="connsiteY65" fmla="*/ 91553 h 277770"/>
                <a:gd name="connsiteX66" fmla="*/ 72423 w 277770"/>
                <a:gd name="connsiteY66" fmla="*/ 100063 h 277770"/>
                <a:gd name="connsiteX67" fmla="*/ 64424 w 277770"/>
                <a:gd name="connsiteY67" fmla="*/ 119338 h 277770"/>
                <a:gd name="connsiteX68" fmla="*/ 61924 w 277770"/>
                <a:gd name="connsiteY68" fmla="*/ 128881 h 277770"/>
                <a:gd name="connsiteX69" fmla="*/ 25552 w 277770"/>
                <a:gd name="connsiteY69" fmla="*/ 128881 h 277770"/>
                <a:gd name="connsiteX70" fmla="*/ 25552 w 277770"/>
                <a:gd name="connsiteY70" fmla="*/ 148889 h 277770"/>
                <a:gd name="connsiteX71" fmla="*/ 61924 w 277770"/>
                <a:gd name="connsiteY71" fmla="*/ 148889 h 277770"/>
                <a:gd name="connsiteX72" fmla="*/ 64424 w 277770"/>
                <a:gd name="connsiteY72" fmla="*/ 158432 h 277770"/>
                <a:gd name="connsiteX73" fmla="*/ 72423 w 277770"/>
                <a:gd name="connsiteY73" fmla="*/ 177707 h 277770"/>
                <a:gd name="connsiteX74" fmla="*/ 77411 w 277770"/>
                <a:gd name="connsiteY74" fmla="*/ 186217 h 277770"/>
                <a:gd name="connsiteX75" fmla="*/ 51681 w 277770"/>
                <a:gd name="connsiteY75" fmla="*/ 211946 h 277770"/>
                <a:gd name="connsiteX76" fmla="*/ 65824 w 277770"/>
                <a:gd name="connsiteY76" fmla="*/ 226089 h 277770"/>
                <a:gd name="connsiteX77" fmla="*/ 91553 w 277770"/>
                <a:gd name="connsiteY77" fmla="*/ 200359 h 277770"/>
                <a:gd name="connsiteX78" fmla="*/ 100063 w 277770"/>
                <a:gd name="connsiteY78" fmla="*/ 205347 h 277770"/>
                <a:gd name="connsiteX79" fmla="*/ 119338 w 277770"/>
                <a:gd name="connsiteY79" fmla="*/ 213346 h 277770"/>
                <a:gd name="connsiteX80" fmla="*/ 128881 w 277770"/>
                <a:gd name="connsiteY80" fmla="*/ 215846 h 277770"/>
                <a:gd name="connsiteX81" fmla="*/ 128881 w 277770"/>
                <a:gd name="connsiteY81" fmla="*/ 252218 h 27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77770" h="277770">
                  <a:moveTo>
                    <a:pt x="174441" y="277770"/>
                  </a:moveTo>
                  <a:lnTo>
                    <a:pt x="103329" y="277770"/>
                  </a:lnTo>
                  <a:lnTo>
                    <a:pt x="103329" y="235065"/>
                  </a:lnTo>
                  <a:cubicBezTo>
                    <a:pt x="100852" y="234154"/>
                    <a:pt x="98419" y="233143"/>
                    <a:pt x="96019" y="232032"/>
                  </a:cubicBezTo>
                  <a:lnTo>
                    <a:pt x="65813" y="262239"/>
                  </a:lnTo>
                  <a:lnTo>
                    <a:pt x="15531" y="211958"/>
                  </a:lnTo>
                  <a:lnTo>
                    <a:pt x="45738" y="181751"/>
                  </a:lnTo>
                  <a:cubicBezTo>
                    <a:pt x="44638" y="179351"/>
                    <a:pt x="43627" y="176918"/>
                    <a:pt x="42705" y="174441"/>
                  </a:cubicBezTo>
                  <a:lnTo>
                    <a:pt x="0" y="174441"/>
                  </a:lnTo>
                  <a:lnTo>
                    <a:pt x="0" y="103329"/>
                  </a:lnTo>
                  <a:lnTo>
                    <a:pt x="42705" y="103329"/>
                  </a:lnTo>
                  <a:cubicBezTo>
                    <a:pt x="43616" y="100852"/>
                    <a:pt x="44627" y="98419"/>
                    <a:pt x="45738" y="96019"/>
                  </a:cubicBezTo>
                  <a:lnTo>
                    <a:pt x="15531" y="65812"/>
                  </a:lnTo>
                  <a:lnTo>
                    <a:pt x="65813" y="15531"/>
                  </a:lnTo>
                  <a:lnTo>
                    <a:pt x="96019" y="45738"/>
                  </a:lnTo>
                  <a:cubicBezTo>
                    <a:pt x="98419" y="44627"/>
                    <a:pt x="100852" y="43616"/>
                    <a:pt x="103329" y="42705"/>
                  </a:cubicBezTo>
                  <a:lnTo>
                    <a:pt x="103329" y="0"/>
                  </a:lnTo>
                  <a:lnTo>
                    <a:pt x="174441" y="0"/>
                  </a:lnTo>
                  <a:lnTo>
                    <a:pt x="174441" y="42705"/>
                  </a:lnTo>
                  <a:cubicBezTo>
                    <a:pt x="176919" y="43616"/>
                    <a:pt x="179351" y="44627"/>
                    <a:pt x="181751" y="45738"/>
                  </a:cubicBezTo>
                  <a:lnTo>
                    <a:pt x="211958" y="15531"/>
                  </a:lnTo>
                  <a:lnTo>
                    <a:pt x="262239" y="65812"/>
                  </a:lnTo>
                  <a:lnTo>
                    <a:pt x="232033" y="96019"/>
                  </a:lnTo>
                  <a:cubicBezTo>
                    <a:pt x="233132" y="98419"/>
                    <a:pt x="234143" y="100852"/>
                    <a:pt x="235066" y="103329"/>
                  </a:cubicBezTo>
                  <a:lnTo>
                    <a:pt x="277770" y="103329"/>
                  </a:lnTo>
                  <a:lnTo>
                    <a:pt x="277770" y="174441"/>
                  </a:lnTo>
                  <a:lnTo>
                    <a:pt x="235066" y="174441"/>
                  </a:lnTo>
                  <a:cubicBezTo>
                    <a:pt x="234155" y="176918"/>
                    <a:pt x="233144" y="179351"/>
                    <a:pt x="232033" y="181751"/>
                  </a:cubicBezTo>
                  <a:lnTo>
                    <a:pt x="262239" y="211958"/>
                  </a:lnTo>
                  <a:lnTo>
                    <a:pt x="211958" y="262239"/>
                  </a:lnTo>
                  <a:lnTo>
                    <a:pt x="181751" y="232032"/>
                  </a:lnTo>
                  <a:cubicBezTo>
                    <a:pt x="179351" y="233132"/>
                    <a:pt x="176919" y="234143"/>
                    <a:pt x="174441" y="235065"/>
                  </a:cubicBezTo>
                  <a:lnTo>
                    <a:pt x="174441" y="277770"/>
                  </a:lnTo>
                  <a:close/>
                  <a:moveTo>
                    <a:pt x="128881" y="252218"/>
                  </a:moveTo>
                  <a:lnTo>
                    <a:pt x="148889" y="252218"/>
                  </a:lnTo>
                  <a:lnTo>
                    <a:pt x="148889" y="215846"/>
                  </a:lnTo>
                  <a:lnTo>
                    <a:pt x="158432" y="213346"/>
                  </a:lnTo>
                  <a:cubicBezTo>
                    <a:pt x="165176" y="211580"/>
                    <a:pt x="171664" y="208891"/>
                    <a:pt x="177707" y="205347"/>
                  </a:cubicBezTo>
                  <a:lnTo>
                    <a:pt x="186217" y="200359"/>
                  </a:lnTo>
                  <a:lnTo>
                    <a:pt x="211947" y="226089"/>
                  </a:lnTo>
                  <a:lnTo>
                    <a:pt x="226089" y="211946"/>
                  </a:lnTo>
                  <a:lnTo>
                    <a:pt x="200360" y="186217"/>
                  </a:lnTo>
                  <a:lnTo>
                    <a:pt x="205348" y="177707"/>
                  </a:lnTo>
                  <a:cubicBezTo>
                    <a:pt x="208892" y="171664"/>
                    <a:pt x="211580" y="165176"/>
                    <a:pt x="213346" y="158432"/>
                  </a:cubicBezTo>
                  <a:lnTo>
                    <a:pt x="215846" y="148889"/>
                  </a:lnTo>
                  <a:lnTo>
                    <a:pt x="252219" y="148889"/>
                  </a:lnTo>
                  <a:lnTo>
                    <a:pt x="252219" y="128881"/>
                  </a:lnTo>
                  <a:lnTo>
                    <a:pt x="215846" y="128881"/>
                  </a:lnTo>
                  <a:lnTo>
                    <a:pt x="213346" y="119338"/>
                  </a:lnTo>
                  <a:cubicBezTo>
                    <a:pt x="211580" y="112594"/>
                    <a:pt x="208892" y="106107"/>
                    <a:pt x="205348" y="100063"/>
                  </a:cubicBezTo>
                  <a:lnTo>
                    <a:pt x="200360" y="91553"/>
                  </a:lnTo>
                  <a:lnTo>
                    <a:pt x="226089" y="65824"/>
                  </a:lnTo>
                  <a:lnTo>
                    <a:pt x="211947" y="51681"/>
                  </a:lnTo>
                  <a:lnTo>
                    <a:pt x="186217" y="77411"/>
                  </a:lnTo>
                  <a:lnTo>
                    <a:pt x="177707" y="72423"/>
                  </a:lnTo>
                  <a:cubicBezTo>
                    <a:pt x="171664" y="68890"/>
                    <a:pt x="165176" y="66190"/>
                    <a:pt x="158432" y="64424"/>
                  </a:cubicBezTo>
                  <a:lnTo>
                    <a:pt x="148889" y="61924"/>
                  </a:lnTo>
                  <a:lnTo>
                    <a:pt x="148889" y="25552"/>
                  </a:lnTo>
                  <a:lnTo>
                    <a:pt x="128881" y="25552"/>
                  </a:lnTo>
                  <a:lnTo>
                    <a:pt x="128881" y="61924"/>
                  </a:lnTo>
                  <a:lnTo>
                    <a:pt x="119338" y="64424"/>
                  </a:lnTo>
                  <a:cubicBezTo>
                    <a:pt x="112583" y="66190"/>
                    <a:pt x="106107" y="68879"/>
                    <a:pt x="100063" y="72423"/>
                  </a:cubicBezTo>
                  <a:lnTo>
                    <a:pt x="91553" y="77411"/>
                  </a:lnTo>
                  <a:lnTo>
                    <a:pt x="65824" y="51681"/>
                  </a:lnTo>
                  <a:lnTo>
                    <a:pt x="51681" y="65824"/>
                  </a:lnTo>
                  <a:lnTo>
                    <a:pt x="77411" y="91553"/>
                  </a:lnTo>
                  <a:lnTo>
                    <a:pt x="72423" y="100063"/>
                  </a:lnTo>
                  <a:cubicBezTo>
                    <a:pt x="68879" y="106107"/>
                    <a:pt x="66190" y="112594"/>
                    <a:pt x="64424" y="119338"/>
                  </a:cubicBezTo>
                  <a:lnTo>
                    <a:pt x="61924" y="128881"/>
                  </a:lnTo>
                  <a:lnTo>
                    <a:pt x="25552" y="128881"/>
                  </a:lnTo>
                  <a:lnTo>
                    <a:pt x="25552" y="148889"/>
                  </a:lnTo>
                  <a:lnTo>
                    <a:pt x="61924" y="148889"/>
                  </a:lnTo>
                  <a:lnTo>
                    <a:pt x="64424" y="158432"/>
                  </a:lnTo>
                  <a:cubicBezTo>
                    <a:pt x="66190" y="165176"/>
                    <a:pt x="68879" y="171664"/>
                    <a:pt x="72423" y="177707"/>
                  </a:cubicBezTo>
                  <a:lnTo>
                    <a:pt x="77411" y="186217"/>
                  </a:lnTo>
                  <a:lnTo>
                    <a:pt x="51681" y="211946"/>
                  </a:lnTo>
                  <a:lnTo>
                    <a:pt x="65824" y="226089"/>
                  </a:lnTo>
                  <a:lnTo>
                    <a:pt x="91553" y="200359"/>
                  </a:lnTo>
                  <a:lnTo>
                    <a:pt x="100063" y="205347"/>
                  </a:lnTo>
                  <a:cubicBezTo>
                    <a:pt x="106107" y="208891"/>
                    <a:pt x="112595" y="211580"/>
                    <a:pt x="119338" y="213346"/>
                  </a:cubicBezTo>
                  <a:lnTo>
                    <a:pt x="128881" y="215846"/>
                  </a:lnTo>
                  <a:lnTo>
                    <a:pt x="128881" y="252218"/>
                  </a:lnTo>
                  <a:close/>
                </a:path>
              </a:pathLst>
            </a:custGeom>
            <a:solidFill>
              <a:srgbClr val="0A6AB2"/>
            </a:solidFill>
            <a:ln w="109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EC06CA2-1796-5181-DB6C-6C80FC36FCCB}"/>
                </a:ext>
              </a:extLst>
            </p:cNvPr>
            <p:cNvSpPr/>
            <p:nvPr/>
          </p:nvSpPr>
          <p:spPr>
            <a:xfrm>
              <a:off x="2947001" y="2506155"/>
              <a:ext cx="277770" cy="277770"/>
            </a:xfrm>
            <a:custGeom>
              <a:avLst/>
              <a:gdLst>
                <a:gd name="connsiteX0" fmla="*/ 174441 w 277770"/>
                <a:gd name="connsiteY0" fmla="*/ 277770 h 277770"/>
                <a:gd name="connsiteX1" fmla="*/ 103329 w 277770"/>
                <a:gd name="connsiteY1" fmla="*/ 277770 h 277770"/>
                <a:gd name="connsiteX2" fmla="*/ 103329 w 277770"/>
                <a:gd name="connsiteY2" fmla="*/ 235065 h 277770"/>
                <a:gd name="connsiteX3" fmla="*/ 96019 w 277770"/>
                <a:gd name="connsiteY3" fmla="*/ 232032 h 277770"/>
                <a:gd name="connsiteX4" fmla="*/ 65813 w 277770"/>
                <a:gd name="connsiteY4" fmla="*/ 262239 h 277770"/>
                <a:gd name="connsiteX5" fmla="*/ 15531 w 277770"/>
                <a:gd name="connsiteY5" fmla="*/ 211958 h 277770"/>
                <a:gd name="connsiteX6" fmla="*/ 45738 w 277770"/>
                <a:gd name="connsiteY6" fmla="*/ 181751 h 277770"/>
                <a:gd name="connsiteX7" fmla="*/ 42705 w 277770"/>
                <a:gd name="connsiteY7" fmla="*/ 174441 h 277770"/>
                <a:gd name="connsiteX8" fmla="*/ 0 w 277770"/>
                <a:gd name="connsiteY8" fmla="*/ 174441 h 277770"/>
                <a:gd name="connsiteX9" fmla="*/ 0 w 277770"/>
                <a:gd name="connsiteY9" fmla="*/ 103329 h 277770"/>
                <a:gd name="connsiteX10" fmla="*/ 42705 w 277770"/>
                <a:gd name="connsiteY10" fmla="*/ 103329 h 277770"/>
                <a:gd name="connsiteX11" fmla="*/ 45738 w 277770"/>
                <a:gd name="connsiteY11" fmla="*/ 96019 h 277770"/>
                <a:gd name="connsiteX12" fmla="*/ 15531 w 277770"/>
                <a:gd name="connsiteY12" fmla="*/ 65813 h 277770"/>
                <a:gd name="connsiteX13" fmla="*/ 65813 w 277770"/>
                <a:gd name="connsiteY13" fmla="*/ 15531 h 277770"/>
                <a:gd name="connsiteX14" fmla="*/ 96019 w 277770"/>
                <a:gd name="connsiteY14" fmla="*/ 45738 h 277770"/>
                <a:gd name="connsiteX15" fmla="*/ 103329 w 277770"/>
                <a:gd name="connsiteY15" fmla="*/ 42705 h 277770"/>
                <a:gd name="connsiteX16" fmla="*/ 103329 w 277770"/>
                <a:gd name="connsiteY16" fmla="*/ 0 h 277770"/>
                <a:gd name="connsiteX17" fmla="*/ 174441 w 277770"/>
                <a:gd name="connsiteY17" fmla="*/ 0 h 277770"/>
                <a:gd name="connsiteX18" fmla="*/ 174441 w 277770"/>
                <a:gd name="connsiteY18" fmla="*/ 42705 h 277770"/>
                <a:gd name="connsiteX19" fmla="*/ 181751 w 277770"/>
                <a:gd name="connsiteY19" fmla="*/ 45738 h 277770"/>
                <a:gd name="connsiteX20" fmla="*/ 211958 w 277770"/>
                <a:gd name="connsiteY20" fmla="*/ 15531 h 277770"/>
                <a:gd name="connsiteX21" fmla="*/ 262239 w 277770"/>
                <a:gd name="connsiteY21" fmla="*/ 65813 h 277770"/>
                <a:gd name="connsiteX22" fmla="*/ 232033 w 277770"/>
                <a:gd name="connsiteY22" fmla="*/ 96019 h 277770"/>
                <a:gd name="connsiteX23" fmla="*/ 235066 w 277770"/>
                <a:gd name="connsiteY23" fmla="*/ 103329 h 277770"/>
                <a:gd name="connsiteX24" fmla="*/ 277770 w 277770"/>
                <a:gd name="connsiteY24" fmla="*/ 103329 h 277770"/>
                <a:gd name="connsiteX25" fmla="*/ 277770 w 277770"/>
                <a:gd name="connsiteY25" fmla="*/ 174441 h 277770"/>
                <a:gd name="connsiteX26" fmla="*/ 235066 w 277770"/>
                <a:gd name="connsiteY26" fmla="*/ 174441 h 277770"/>
                <a:gd name="connsiteX27" fmla="*/ 232033 w 277770"/>
                <a:gd name="connsiteY27" fmla="*/ 181751 h 277770"/>
                <a:gd name="connsiteX28" fmla="*/ 262239 w 277770"/>
                <a:gd name="connsiteY28" fmla="*/ 211958 h 277770"/>
                <a:gd name="connsiteX29" fmla="*/ 211958 w 277770"/>
                <a:gd name="connsiteY29" fmla="*/ 262239 h 277770"/>
                <a:gd name="connsiteX30" fmla="*/ 181751 w 277770"/>
                <a:gd name="connsiteY30" fmla="*/ 232032 h 277770"/>
                <a:gd name="connsiteX31" fmla="*/ 174441 w 277770"/>
                <a:gd name="connsiteY31" fmla="*/ 235065 h 277770"/>
                <a:gd name="connsiteX32" fmla="*/ 174441 w 277770"/>
                <a:gd name="connsiteY32" fmla="*/ 277770 h 277770"/>
                <a:gd name="connsiteX33" fmla="*/ 128881 w 277770"/>
                <a:gd name="connsiteY33" fmla="*/ 252218 h 277770"/>
                <a:gd name="connsiteX34" fmla="*/ 148889 w 277770"/>
                <a:gd name="connsiteY34" fmla="*/ 252218 h 277770"/>
                <a:gd name="connsiteX35" fmla="*/ 148889 w 277770"/>
                <a:gd name="connsiteY35" fmla="*/ 215846 h 277770"/>
                <a:gd name="connsiteX36" fmla="*/ 158432 w 277770"/>
                <a:gd name="connsiteY36" fmla="*/ 213346 h 277770"/>
                <a:gd name="connsiteX37" fmla="*/ 177707 w 277770"/>
                <a:gd name="connsiteY37" fmla="*/ 205347 h 277770"/>
                <a:gd name="connsiteX38" fmla="*/ 186217 w 277770"/>
                <a:gd name="connsiteY38" fmla="*/ 200359 h 277770"/>
                <a:gd name="connsiteX39" fmla="*/ 211947 w 277770"/>
                <a:gd name="connsiteY39" fmla="*/ 226089 h 277770"/>
                <a:gd name="connsiteX40" fmla="*/ 226089 w 277770"/>
                <a:gd name="connsiteY40" fmla="*/ 211946 h 277770"/>
                <a:gd name="connsiteX41" fmla="*/ 200360 w 277770"/>
                <a:gd name="connsiteY41" fmla="*/ 186217 h 277770"/>
                <a:gd name="connsiteX42" fmla="*/ 205348 w 277770"/>
                <a:gd name="connsiteY42" fmla="*/ 177707 h 277770"/>
                <a:gd name="connsiteX43" fmla="*/ 213346 w 277770"/>
                <a:gd name="connsiteY43" fmla="*/ 158432 h 277770"/>
                <a:gd name="connsiteX44" fmla="*/ 215846 w 277770"/>
                <a:gd name="connsiteY44" fmla="*/ 148889 h 277770"/>
                <a:gd name="connsiteX45" fmla="*/ 252219 w 277770"/>
                <a:gd name="connsiteY45" fmla="*/ 148889 h 277770"/>
                <a:gd name="connsiteX46" fmla="*/ 252219 w 277770"/>
                <a:gd name="connsiteY46" fmla="*/ 128881 h 277770"/>
                <a:gd name="connsiteX47" fmla="*/ 215846 w 277770"/>
                <a:gd name="connsiteY47" fmla="*/ 128881 h 277770"/>
                <a:gd name="connsiteX48" fmla="*/ 213346 w 277770"/>
                <a:gd name="connsiteY48" fmla="*/ 119338 h 277770"/>
                <a:gd name="connsiteX49" fmla="*/ 205348 w 277770"/>
                <a:gd name="connsiteY49" fmla="*/ 100063 h 277770"/>
                <a:gd name="connsiteX50" fmla="*/ 200360 w 277770"/>
                <a:gd name="connsiteY50" fmla="*/ 91553 h 277770"/>
                <a:gd name="connsiteX51" fmla="*/ 226089 w 277770"/>
                <a:gd name="connsiteY51" fmla="*/ 65824 h 277770"/>
                <a:gd name="connsiteX52" fmla="*/ 211947 w 277770"/>
                <a:gd name="connsiteY52" fmla="*/ 51681 h 277770"/>
                <a:gd name="connsiteX53" fmla="*/ 186217 w 277770"/>
                <a:gd name="connsiteY53" fmla="*/ 77411 h 277770"/>
                <a:gd name="connsiteX54" fmla="*/ 177707 w 277770"/>
                <a:gd name="connsiteY54" fmla="*/ 72423 h 277770"/>
                <a:gd name="connsiteX55" fmla="*/ 158432 w 277770"/>
                <a:gd name="connsiteY55" fmla="*/ 64424 h 277770"/>
                <a:gd name="connsiteX56" fmla="*/ 148889 w 277770"/>
                <a:gd name="connsiteY56" fmla="*/ 61924 h 277770"/>
                <a:gd name="connsiteX57" fmla="*/ 148889 w 277770"/>
                <a:gd name="connsiteY57" fmla="*/ 25552 h 277770"/>
                <a:gd name="connsiteX58" fmla="*/ 128881 w 277770"/>
                <a:gd name="connsiteY58" fmla="*/ 25552 h 277770"/>
                <a:gd name="connsiteX59" fmla="*/ 128881 w 277770"/>
                <a:gd name="connsiteY59" fmla="*/ 61924 h 277770"/>
                <a:gd name="connsiteX60" fmla="*/ 119338 w 277770"/>
                <a:gd name="connsiteY60" fmla="*/ 64424 h 277770"/>
                <a:gd name="connsiteX61" fmla="*/ 100063 w 277770"/>
                <a:gd name="connsiteY61" fmla="*/ 72423 h 277770"/>
                <a:gd name="connsiteX62" fmla="*/ 91553 w 277770"/>
                <a:gd name="connsiteY62" fmla="*/ 77411 h 277770"/>
                <a:gd name="connsiteX63" fmla="*/ 65824 w 277770"/>
                <a:gd name="connsiteY63" fmla="*/ 51681 h 277770"/>
                <a:gd name="connsiteX64" fmla="*/ 51681 w 277770"/>
                <a:gd name="connsiteY64" fmla="*/ 65824 h 277770"/>
                <a:gd name="connsiteX65" fmla="*/ 77411 w 277770"/>
                <a:gd name="connsiteY65" fmla="*/ 91553 h 277770"/>
                <a:gd name="connsiteX66" fmla="*/ 72423 w 277770"/>
                <a:gd name="connsiteY66" fmla="*/ 100063 h 277770"/>
                <a:gd name="connsiteX67" fmla="*/ 64424 w 277770"/>
                <a:gd name="connsiteY67" fmla="*/ 119338 h 277770"/>
                <a:gd name="connsiteX68" fmla="*/ 61924 w 277770"/>
                <a:gd name="connsiteY68" fmla="*/ 128881 h 277770"/>
                <a:gd name="connsiteX69" fmla="*/ 25552 w 277770"/>
                <a:gd name="connsiteY69" fmla="*/ 128881 h 277770"/>
                <a:gd name="connsiteX70" fmla="*/ 25552 w 277770"/>
                <a:gd name="connsiteY70" fmla="*/ 148889 h 277770"/>
                <a:gd name="connsiteX71" fmla="*/ 61924 w 277770"/>
                <a:gd name="connsiteY71" fmla="*/ 148889 h 277770"/>
                <a:gd name="connsiteX72" fmla="*/ 64424 w 277770"/>
                <a:gd name="connsiteY72" fmla="*/ 158432 h 277770"/>
                <a:gd name="connsiteX73" fmla="*/ 72423 w 277770"/>
                <a:gd name="connsiteY73" fmla="*/ 177707 h 277770"/>
                <a:gd name="connsiteX74" fmla="*/ 77411 w 277770"/>
                <a:gd name="connsiteY74" fmla="*/ 186217 h 277770"/>
                <a:gd name="connsiteX75" fmla="*/ 51681 w 277770"/>
                <a:gd name="connsiteY75" fmla="*/ 211946 h 277770"/>
                <a:gd name="connsiteX76" fmla="*/ 65824 w 277770"/>
                <a:gd name="connsiteY76" fmla="*/ 226089 h 277770"/>
                <a:gd name="connsiteX77" fmla="*/ 91553 w 277770"/>
                <a:gd name="connsiteY77" fmla="*/ 200359 h 277770"/>
                <a:gd name="connsiteX78" fmla="*/ 100063 w 277770"/>
                <a:gd name="connsiteY78" fmla="*/ 205347 h 277770"/>
                <a:gd name="connsiteX79" fmla="*/ 119338 w 277770"/>
                <a:gd name="connsiteY79" fmla="*/ 213346 h 277770"/>
                <a:gd name="connsiteX80" fmla="*/ 128881 w 277770"/>
                <a:gd name="connsiteY80" fmla="*/ 215846 h 277770"/>
                <a:gd name="connsiteX81" fmla="*/ 128881 w 277770"/>
                <a:gd name="connsiteY81" fmla="*/ 252218 h 27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77770" h="277770">
                  <a:moveTo>
                    <a:pt x="174441" y="277770"/>
                  </a:moveTo>
                  <a:lnTo>
                    <a:pt x="103329" y="277770"/>
                  </a:lnTo>
                  <a:lnTo>
                    <a:pt x="103329" y="235065"/>
                  </a:lnTo>
                  <a:cubicBezTo>
                    <a:pt x="100852" y="234154"/>
                    <a:pt x="98419" y="233143"/>
                    <a:pt x="96019" y="232032"/>
                  </a:cubicBezTo>
                  <a:lnTo>
                    <a:pt x="65813" y="262239"/>
                  </a:lnTo>
                  <a:lnTo>
                    <a:pt x="15531" y="211958"/>
                  </a:lnTo>
                  <a:lnTo>
                    <a:pt x="45738" y="181751"/>
                  </a:lnTo>
                  <a:cubicBezTo>
                    <a:pt x="44638" y="179351"/>
                    <a:pt x="43627" y="176918"/>
                    <a:pt x="42705" y="174441"/>
                  </a:cubicBezTo>
                  <a:lnTo>
                    <a:pt x="0" y="174441"/>
                  </a:lnTo>
                  <a:lnTo>
                    <a:pt x="0" y="103329"/>
                  </a:lnTo>
                  <a:lnTo>
                    <a:pt x="42705" y="103329"/>
                  </a:lnTo>
                  <a:cubicBezTo>
                    <a:pt x="43616" y="100852"/>
                    <a:pt x="44627" y="98419"/>
                    <a:pt x="45738" y="96019"/>
                  </a:cubicBezTo>
                  <a:lnTo>
                    <a:pt x="15531" y="65813"/>
                  </a:lnTo>
                  <a:lnTo>
                    <a:pt x="65813" y="15531"/>
                  </a:lnTo>
                  <a:lnTo>
                    <a:pt x="96019" y="45738"/>
                  </a:lnTo>
                  <a:cubicBezTo>
                    <a:pt x="98419" y="44638"/>
                    <a:pt x="100852" y="43627"/>
                    <a:pt x="103329" y="42705"/>
                  </a:cubicBezTo>
                  <a:lnTo>
                    <a:pt x="103329" y="0"/>
                  </a:lnTo>
                  <a:lnTo>
                    <a:pt x="174441" y="0"/>
                  </a:lnTo>
                  <a:lnTo>
                    <a:pt x="174441" y="42705"/>
                  </a:lnTo>
                  <a:cubicBezTo>
                    <a:pt x="176919" y="43616"/>
                    <a:pt x="179351" y="44627"/>
                    <a:pt x="181751" y="45738"/>
                  </a:cubicBezTo>
                  <a:lnTo>
                    <a:pt x="211958" y="15531"/>
                  </a:lnTo>
                  <a:lnTo>
                    <a:pt x="262239" y="65813"/>
                  </a:lnTo>
                  <a:lnTo>
                    <a:pt x="232033" y="96019"/>
                  </a:lnTo>
                  <a:cubicBezTo>
                    <a:pt x="233132" y="98419"/>
                    <a:pt x="234155" y="100852"/>
                    <a:pt x="235066" y="103329"/>
                  </a:cubicBezTo>
                  <a:lnTo>
                    <a:pt x="277770" y="103329"/>
                  </a:lnTo>
                  <a:lnTo>
                    <a:pt x="277770" y="174441"/>
                  </a:lnTo>
                  <a:lnTo>
                    <a:pt x="235066" y="174441"/>
                  </a:lnTo>
                  <a:cubicBezTo>
                    <a:pt x="234155" y="176918"/>
                    <a:pt x="233144" y="179351"/>
                    <a:pt x="232033" y="181751"/>
                  </a:cubicBezTo>
                  <a:lnTo>
                    <a:pt x="262239" y="211958"/>
                  </a:lnTo>
                  <a:lnTo>
                    <a:pt x="211958" y="262239"/>
                  </a:lnTo>
                  <a:lnTo>
                    <a:pt x="181751" y="232032"/>
                  </a:lnTo>
                  <a:cubicBezTo>
                    <a:pt x="179351" y="233132"/>
                    <a:pt x="176919" y="234143"/>
                    <a:pt x="174441" y="235065"/>
                  </a:cubicBezTo>
                  <a:lnTo>
                    <a:pt x="174441" y="277770"/>
                  </a:lnTo>
                  <a:close/>
                  <a:moveTo>
                    <a:pt x="128881" y="252218"/>
                  </a:moveTo>
                  <a:lnTo>
                    <a:pt x="148889" y="252218"/>
                  </a:lnTo>
                  <a:lnTo>
                    <a:pt x="148889" y="215846"/>
                  </a:lnTo>
                  <a:lnTo>
                    <a:pt x="158432" y="213346"/>
                  </a:lnTo>
                  <a:cubicBezTo>
                    <a:pt x="165176" y="211580"/>
                    <a:pt x="171664" y="208891"/>
                    <a:pt x="177707" y="205347"/>
                  </a:cubicBezTo>
                  <a:lnTo>
                    <a:pt x="186217" y="200359"/>
                  </a:lnTo>
                  <a:lnTo>
                    <a:pt x="211947" y="226089"/>
                  </a:lnTo>
                  <a:lnTo>
                    <a:pt x="226089" y="211946"/>
                  </a:lnTo>
                  <a:lnTo>
                    <a:pt x="200360" y="186217"/>
                  </a:lnTo>
                  <a:lnTo>
                    <a:pt x="205348" y="177707"/>
                  </a:lnTo>
                  <a:cubicBezTo>
                    <a:pt x="208892" y="171664"/>
                    <a:pt x="211580" y="165176"/>
                    <a:pt x="213346" y="158432"/>
                  </a:cubicBezTo>
                  <a:lnTo>
                    <a:pt x="215846" y="148889"/>
                  </a:lnTo>
                  <a:lnTo>
                    <a:pt x="252219" y="148889"/>
                  </a:lnTo>
                  <a:lnTo>
                    <a:pt x="252219" y="128881"/>
                  </a:lnTo>
                  <a:lnTo>
                    <a:pt x="215846" y="128881"/>
                  </a:lnTo>
                  <a:lnTo>
                    <a:pt x="213346" y="119338"/>
                  </a:lnTo>
                  <a:cubicBezTo>
                    <a:pt x="211580" y="112594"/>
                    <a:pt x="208892" y="106107"/>
                    <a:pt x="205348" y="100063"/>
                  </a:cubicBezTo>
                  <a:lnTo>
                    <a:pt x="200360" y="91553"/>
                  </a:lnTo>
                  <a:lnTo>
                    <a:pt x="226089" y="65824"/>
                  </a:lnTo>
                  <a:lnTo>
                    <a:pt x="211947" y="51681"/>
                  </a:lnTo>
                  <a:lnTo>
                    <a:pt x="186217" y="77411"/>
                  </a:lnTo>
                  <a:lnTo>
                    <a:pt x="177707" y="72423"/>
                  </a:lnTo>
                  <a:cubicBezTo>
                    <a:pt x="171664" y="68879"/>
                    <a:pt x="165176" y="66190"/>
                    <a:pt x="158432" y="64424"/>
                  </a:cubicBezTo>
                  <a:lnTo>
                    <a:pt x="148889" y="61924"/>
                  </a:lnTo>
                  <a:lnTo>
                    <a:pt x="148889" y="25552"/>
                  </a:lnTo>
                  <a:lnTo>
                    <a:pt x="128881" y="25552"/>
                  </a:lnTo>
                  <a:lnTo>
                    <a:pt x="128881" y="61924"/>
                  </a:lnTo>
                  <a:lnTo>
                    <a:pt x="119338" y="64424"/>
                  </a:lnTo>
                  <a:cubicBezTo>
                    <a:pt x="112595" y="66190"/>
                    <a:pt x="106107" y="68879"/>
                    <a:pt x="100063" y="72423"/>
                  </a:cubicBezTo>
                  <a:lnTo>
                    <a:pt x="91553" y="77411"/>
                  </a:lnTo>
                  <a:lnTo>
                    <a:pt x="65824" y="51681"/>
                  </a:lnTo>
                  <a:lnTo>
                    <a:pt x="51681" y="65824"/>
                  </a:lnTo>
                  <a:lnTo>
                    <a:pt x="77411" y="91553"/>
                  </a:lnTo>
                  <a:lnTo>
                    <a:pt x="72423" y="100063"/>
                  </a:lnTo>
                  <a:cubicBezTo>
                    <a:pt x="68879" y="106107"/>
                    <a:pt x="66190" y="112594"/>
                    <a:pt x="64424" y="119338"/>
                  </a:cubicBezTo>
                  <a:lnTo>
                    <a:pt x="61924" y="128881"/>
                  </a:lnTo>
                  <a:lnTo>
                    <a:pt x="25552" y="128881"/>
                  </a:lnTo>
                  <a:lnTo>
                    <a:pt x="25552" y="148889"/>
                  </a:lnTo>
                  <a:lnTo>
                    <a:pt x="61924" y="148889"/>
                  </a:lnTo>
                  <a:lnTo>
                    <a:pt x="64424" y="158432"/>
                  </a:lnTo>
                  <a:cubicBezTo>
                    <a:pt x="66190" y="165176"/>
                    <a:pt x="68879" y="171664"/>
                    <a:pt x="72423" y="177707"/>
                  </a:cubicBezTo>
                  <a:lnTo>
                    <a:pt x="77411" y="186217"/>
                  </a:lnTo>
                  <a:lnTo>
                    <a:pt x="51681" y="211946"/>
                  </a:lnTo>
                  <a:lnTo>
                    <a:pt x="65824" y="226089"/>
                  </a:lnTo>
                  <a:lnTo>
                    <a:pt x="91553" y="200359"/>
                  </a:lnTo>
                  <a:lnTo>
                    <a:pt x="100063" y="205347"/>
                  </a:lnTo>
                  <a:cubicBezTo>
                    <a:pt x="106107" y="208891"/>
                    <a:pt x="112595" y="211580"/>
                    <a:pt x="119338" y="213346"/>
                  </a:cubicBezTo>
                  <a:lnTo>
                    <a:pt x="128881" y="215846"/>
                  </a:lnTo>
                  <a:lnTo>
                    <a:pt x="128881" y="252218"/>
                  </a:lnTo>
                  <a:close/>
                </a:path>
              </a:pathLst>
            </a:custGeom>
            <a:solidFill>
              <a:srgbClr val="0A6AB2"/>
            </a:solidFill>
            <a:ln w="1094" cap="flat">
              <a:noFill/>
              <a:prstDash val="solid"/>
              <a:miter/>
            </a:ln>
          </p:spPr>
          <p:txBody>
            <a:bodyPr rtlCol="0" anchor="ctr"/>
            <a:lstStyle/>
            <a:p>
              <a:endParaRPr lang="en-US"/>
            </a:p>
          </p:txBody>
        </p:sp>
        <p:grpSp>
          <p:nvGrpSpPr>
            <p:cNvPr id="16" name="Graphic 3134">
              <a:extLst>
                <a:ext uri="{FF2B5EF4-FFF2-40B4-BE49-F238E27FC236}">
                  <a16:creationId xmlns:a16="http://schemas.microsoft.com/office/drawing/2014/main" id="{839BE283-90A9-2EBA-7982-41E6506AD351}"/>
                </a:ext>
              </a:extLst>
            </p:cNvPr>
            <p:cNvGrpSpPr/>
            <p:nvPr/>
          </p:nvGrpSpPr>
          <p:grpSpPr>
            <a:xfrm>
              <a:off x="2935391" y="3006114"/>
              <a:ext cx="52136" cy="48348"/>
              <a:chOff x="2935391" y="3006114"/>
              <a:chExt cx="52136" cy="48348"/>
            </a:xfrm>
            <a:solidFill>
              <a:srgbClr val="2EC4F3"/>
            </a:solidFill>
          </p:grpSpPr>
          <p:sp>
            <p:nvSpPr>
              <p:cNvPr id="23" name="Freeform: Shape 22">
                <a:extLst>
                  <a:ext uri="{FF2B5EF4-FFF2-40B4-BE49-F238E27FC236}">
                    <a16:creationId xmlns:a16="http://schemas.microsoft.com/office/drawing/2014/main" id="{4ED95AF1-4D13-7199-DDE6-238EFB357D56}"/>
                  </a:ext>
                </a:extLst>
              </p:cNvPr>
              <p:cNvSpPr/>
              <p:nvPr/>
            </p:nvSpPr>
            <p:spPr>
              <a:xfrm>
                <a:off x="2935391" y="3006114"/>
                <a:ext cx="52136" cy="48348"/>
              </a:xfrm>
              <a:custGeom>
                <a:avLst/>
                <a:gdLst>
                  <a:gd name="connsiteX0" fmla="*/ 51415 w 52136"/>
                  <a:gd name="connsiteY0" fmla="*/ 48348 h 48348"/>
                  <a:gd name="connsiteX1" fmla="*/ 4910 w 52136"/>
                  <a:gd name="connsiteY1" fmla="*/ 47637 h 48348"/>
                  <a:gd name="connsiteX2" fmla="*/ 0 w 52136"/>
                  <a:gd name="connsiteY2" fmla="*/ 47560 h 48348"/>
                  <a:gd name="connsiteX3" fmla="*/ 711 w 52136"/>
                  <a:gd name="connsiteY3" fmla="*/ 0 h 48348"/>
                  <a:gd name="connsiteX4" fmla="*/ 8077 w 52136"/>
                  <a:gd name="connsiteY4" fmla="*/ 111 h 48348"/>
                  <a:gd name="connsiteX5" fmla="*/ 52137 w 52136"/>
                  <a:gd name="connsiteY5" fmla="*/ 778 h 48348"/>
                  <a:gd name="connsiteX6" fmla="*/ 51415 w 52136"/>
                  <a:gd name="connsiteY6" fmla="*/ 48348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6" h="48348">
                    <a:moveTo>
                      <a:pt x="51415" y="48348"/>
                    </a:moveTo>
                    <a:lnTo>
                      <a:pt x="4910" y="47637"/>
                    </a:lnTo>
                    <a:lnTo>
                      <a:pt x="0" y="47560"/>
                    </a:lnTo>
                    <a:lnTo>
                      <a:pt x="711" y="0"/>
                    </a:lnTo>
                    <a:lnTo>
                      <a:pt x="8077" y="111"/>
                    </a:lnTo>
                    <a:lnTo>
                      <a:pt x="52137" y="778"/>
                    </a:lnTo>
                    <a:lnTo>
                      <a:pt x="51415" y="48348"/>
                    </a:lnTo>
                    <a:close/>
                  </a:path>
                </a:pathLst>
              </a:custGeom>
              <a:solidFill>
                <a:srgbClr val="2EC4F3"/>
              </a:solidFill>
              <a:ln w="109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93F4C55-1E46-F676-5B7D-87901556C3A5}"/>
                  </a:ext>
                </a:extLst>
              </p:cNvPr>
              <p:cNvSpPr/>
              <p:nvPr/>
            </p:nvSpPr>
            <p:spPr>
              <a:xfrm>
                <a:off x="2935391" y="3006114"/>
                <a:ext cx="52136" cy="48348"/>
              </a:xfrm>
              <a:custGeom>
                <a:avLst/>
                <a:gdLst>
                  <a:gd name="connsiteX0" fmla="*/ 51415 w 52136"/>
                  <a:gd name="connsiteY0" fmla="*/ 48348 h 48348"/>
                  <a:gd name="connsiteX1" fmla="*/ 4910 w 52136"/>
                  <a:gd name="connsiteY1" fmla="*/ 47637 h 48348"/>
                  <a:gd name="connsiteX2" fmla="*/ 0 w 52136"/>
                  <a:gd name="connsiteY2" fmla="*/ 47560 h 48348"/>
                  <a:gd name="connsiteX3" fmla="*/ 711 w 52136"/>
                  <a:gd name="connsiteY3" fmla="*/ 0 h 48348"/>
                  <a:gd name="connsiteX4" fmla="*/ 8077 w 52136"/>
                  <a:gd name="connsiteY4" fmla="*/ 111 h 48348"/>
                  <a:gd name="connsiteX5" fmla="*/ 52137 w 52136"/>
                  <a:gd name="connsiteY5" fmla="*/ 778 h 48348"/>
                  <a:gd name="connsiteX6" fmla="*/ 51415 w 52136"/>
                  <a:gd name="connsiteY6" fmla="*/ 48348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6" h="48348">
                    <a:moveTo>
                      <a:pt x="51415" y="48348"/>
                    </a:moveTo>
                    <a:lnTo>
                      <a:pt x="4910" y="47637"/>
                    </a:lnTo>
                    <a:lnTo>
                      <a:pt x="0" y="47560"/>
                    </a:lnTo>
                    <a:lnTo>
                      <a:pt x="711" y="0"/>
                    </a:lnTo>
                    <a:lnTo>
                      <a:pt x="8077" y="111"/>
                    </a:lnTo>
                    <a:lnTo>
                      <a:pt x="52137" y="778"/>
                    </a:lnTo>
                    <a:lnTo>
                      <a:pt x="51415" y="48348"/>
                    </a:lnTo>
                    <a:close/>
                  </a:path>
                </a:pathLst>
              </a:custGeom>
              <a:solidFill>
                <a:srgbClr val="2EC4F3"/>
              </a:solidFill>
              <a:ln w="1094" cap="flat">
                <a:noFill/>
                <a:prstDash val="solid"/>
                <a:miter/>
              </a:ln>
            </p:spPr>
            <p:txBody>
              <a:bodyPr rtlCol="0" anchor="ctr"/>
              <a:lstStyle/>
              <a:p>
                <a:endParaRPr lang="en-US"/>
              </a:p>
            </p:txBody>
          </p:sp>
        </p:grpSp>
        <p:sp>
          <p:nvSpPr>
            <p:cNvPr id="17" name="Freeform: Shape 16">
              <a:extLst>
                <a:ext uri="{FF2B5EF4-FFF2-40B4-BE49-F238E27FC236}">
                  <a16:creationId xmlns:a16="http://schemas.microsoft.com/office/drawing/2014/main" id="{9EE6A038-7D48-70CC-A260-D185F5F22524}"/>
                </a:ext>
              </a:extLst>
            </p:cNvPr>
            <p:cNvSpPr/>
            <p:nvPr/>
          </p:nvSpPr>
          <p:spPr>
            <a:xfrm>
              <a:off x="3013080" y="2893464"/>
              <a:ext cx="182862" cy="162376"/>
            </a:xfrm>
            <a:custGeom>
              <a:avLst/>
              <a:gdLst>
                <a:gd name="connsiteX0" fmla="*/ 0 w 182862"/>
                <a:gd name="connsiteY0" fmla="*/ 162376 h 162376"/>
                <a:gd name="connsiteX1" fmla="*/ 0 w 182862"/>
                <a:gd name="connsiteY1" fmla="*/ 111272 h 162376"/>
                <a:gd name="connsiteX2" fmla="*/ 131758 w 182862"/>
                <a:gd name="connsiteY2" fmla="*/ 0 h 162376"/>
                <a:gd name="connsiteX3" fmla="*/ 182862 w 182862"/>
                <a:gd name="connsiteY3" fmla="*/ 0 h 162376"/>
                <a:gd name="connsiteX4" fmla="*/ 0 w 182862"/>
                <a:gd name="connsiteY4" fmla="*/ 162376 h 162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62" h="162376">
                  <a:moveTo>
                    <a:pt x="0" y="162376"/>
                  </a:moveTo>
                  <a:lnTo>
                    <a:pt x="0" y="111272"/>
                  </a:lnTo>
                  <a:cubicBezTo>
                    <a:pt x="72645" y="111272"/>
                    <a:pt x="131758" y="72656"/>
                    <a:pt x="131758" y="0"/>
                  </a:cubicBezTo>
                  <a:lnTo>
                    <a:pt x="182862" y="0"/>
                  </a:lnTo>
                  <a:cubicBezTo>
                    <a:pt x="182862" y="100830"/>
                    <a:pt x="100830" y="162376"/>
                    <a:pt x="0" y="162376"/>
                  </a:cubicBezTo>
                  <a:close/>
                </a:path>
              </a:pathLst>
            </a:custGeom>
            <a:solidFill>
              <a:srgbClr val="0A6AB2"/>
            </a:solidFill>
            <a:ln w="109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536A7CE-18D2-CB81-5BB7-D9AEFBA20930}"/>
                </a:ext>
              </a:extLst>
            </p:cNvPr>
            <p:cNvSpPr/>
            <p:nvPr/>
          </p:nvSpPr>
          <p:spPr>
            <a:xfrm>
              <a:off x="3096979" y="2875544"/>
              <a:ext cx="131347" cy="76744"/>
            </a:xfrm>
            <a:custGeom>
              <a:avLst/>
              <a:gdLst>
                <a:gd name="connsiteX0" fmla="*/ 0 w 131347"/>
                <a:gd name="connsiteY0" fmla="*/ 54548 h 76744"/>
                <a:gd name="connsiteX1" fmla="*/ 76933 w 131347"/>
                <a:gd name="connsiteY1" fmla="*/ 0 h 76744"/>
                <a:gd name="connsiteX2" fmla="*/ 131347 w 131347"/>
                <a:gd name="connsiteY2" fmla="*/ 76744 h 76744"/>
              </a:gdLst>
              <a:ahLst/>
              <a:cxnLst>
                <a:cxn ang="0">
                  <a:pos x="connsiteX0" y="connsiteY0"/>
                </a:cxn>
                <a:cxn ang="0">
                  <a:pos x="connsiteX1" y="connsiteY1"/>
                </a:cxn>
                <a:cxn ang="0">
                  <a:pos x="connsiteX2" y="connsiteY2"/>
                </a:cxn>
              </a:cxnLst>
              <a:rect l="l" t="t" r="r" b="b"/>
              <a:pathLst>
                <a:path w="131347" h="76744">
                  <a:moveTo>
                    <a:pt x="0" y="54548"/>
                  </a:moveTo>
                  <a:lnTo>
                    <a:pt x="76933" y="0"/>
                  </a:lnTo>
                  <a:lnTo>
                    <a:pt x="131347" y="76744"/>
                  </a:lnTo>
                </a:path>
              </a:pathLst>
            </a:custGeom>
            <a:noFill/>
            <a:ln w="25153" cap="flat">
              <a:solidFill>
                <a:srgbClr val="0A6AB2"/>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D847049-87FE-7CF9-5CD8-CAA62098C259}"/>
                </a:ext>
              </a:extLst>
            </p:cNvPr>
            <p:cNvSpPr/>
            <p:nvPr/>
          </p:nvSpPr>
          <p:spPr>
            <a:xfrm>
              <a:off x="2691115" y="2558280"/>
              <a:ext cx="177631" cy="189983"/>
            </a:xfrm>
            <a:custGeom>
              <a:avLst/>
              <a:gdLst>
                <a:gd name="connsiteX0" fmla="*/ 146 w 177631"/>
                <a:gd name="connsiteY0" fmla="*/ 189983 h 189983"/>
                <a:gd name="connsiteX1" fmla="*/ 175598 w 177631"/>
                <a:gd name="connsiteY1" fmla="*/ 0 h 189983"/>
                <a:gd name="connsiteX2" fmla="*/ 177631 w 177631"/>
                <a:gd name="connsiteY2" fmla="*/ 51059 h 189983"/>
                <a:gd name="connsiteX3" fmla="*/ 51216 w 177631"/>
                <a:gd name="connsiteY3" fmla="*/ 187950 h 189983"/>
                <a:gd name="connsiteX4" fmla="*/ 157 w 177631"/>
                <a:gd name="connsiteY4" fmla="*/ 189983 h 18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31" h="189983">
                  <a:moveTo>
                    <a:pt x="146" y="189983"/>
                  </a:moveTo>
                  <a:cubicBezTo>
                    <a:pt x="-3853" y="89231"/>
                    <a:pt x="74846" y="4011"/>
                    <a:pt x="175598" y="0"/>
                  </a:cubicBezTo>
                  <a:lnTo>
                    <a:pt x="177631" y="51059"/>
                  </a:lnTo>
                  <a:cubicBezTo>
                    <a:pt x="105042" y="53948"/>
                    <a:pt x="48328" y="115350"/>
                    <a:pt x="51216" y="187950"/>
                  </a:cubicBezTo>
                  <a:lnTo>
                    <a:pt x="157" y="189983"/>
                  </a:lnTo>
                  <a:close/>
                </a:path>
              </a:pathLst>
            </a:custGeom>
            <a:solidFill>
              <a:srgbClr val="0A6AB2"/>
            </a:solidFill>
            <a:ln w="109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10D4FE7-0729-AB46-1CEE-C234004AF43A}"/>
                </a:ext>
              </a:extLst>
            </p:cNvPr>
            <p:cNvSpPr/>
            <p:nvPr/>
          </p:nvSpPr>
          <p:spPr>
            <a:xfrm>
              <a:off x="2646334" y="2680395"/>
              <a:ext cx="150044" cy="100240"/>
            </a:xfrm>
            <a:custGeom>
              <a:avLst/>
              <a:gdLst>
                <a:gd name="connsiteX0" fmla="*/ 65224 w 150044"/>
                <a:gd name="connsiteY0" fmla="*/ 100241 h 100240"/>
                <a:gd name="connsiteX1" fmla="*/ 0 w 150044"/>
                <a:gd name="connsiteY1" fmla="*/ 15598 h 100240"/>
                <a:gd name="connsiteX2" fmla="*/ 20241 w 150044"/>
                <a:gd name="connsiteY2" fmla="*/ 0 h 100240"/>
                <a:gd name="connsiteX3" fmla="*/ 69868 w 150044"/>
                <a:gd name="connsiteY3" fmla="*/ 64402 h 100240"/>
                <a:gd name="connsiteX4" fmla="*/ 134447 w 150044"/>
                <a:gd name="connsiteY4" fmla="*/ 14631 h 100240"/>
                <a:gd name="connsiteX5" fmla="*/ 150045 w 150044"/>
                <a:gd name="connsiteY5" fmla="*/ 34873 h 100240"/>
                <a:gd name="connsiteX6" fmla="*/ 65224 w 150044"/>
                <a:gd name="connsiteY6" fmla="*/ 100241 h 10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44" h="100240">
                  <a:moveTo>
                    <a:pt x="65224" y="100241"/>
                  </a:moveTo>
                  <a:lnTo>
                    <a:pt x="0" y="15598"/>
                  </a:lnTo>
                  <a:lnTo>
                    <a:pt x="20241" y="0"/>
                  </a:lnTo>
                  <a:lnTo>
                    <a:pt x="69868" y="64402"/>
                  </a:lnTo>
                  <a:lnTo>
                    <a:pt x="134447" y="14631"/>
                  </a:lnTo>
                  <a:lnTo>
                    <a:pt x="150045" y="34873"/>
                  </a:lnTo>
                  <a:lnTo>
                    <a:pt x="65224" y="100241"/>
                  </a:lnTo>
                  <a:close/>
                </a:path>
              </a:pathLst>
            </a:custGeom>
            <a:solidFill>
              <a:srgbClr val="0A6AB2"/>
            </a:solidFill>
            <a:ln w="109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233D856-2B88-D145-928E-B5EC54007590}"/>
                </a:ext>
              </a:extLst>
            </p:cNvPr>
            <p:cNvSpPr/>
            <p:nvPr/>
          </p:nvSpPr>
          <p:spPr>
            <a:xfrm>
              <a:off x="2738176" y="2914850"/>
              <a:ext cx="79210" cy="79210"/>
            </a:xfrm>
            <a:custGeom>
              <a:avLst/>
              <a:gdLst>
                <a:gd name="connsiteX0" fmla="*/ 79211 w 79210"/>
                <a:gd name="connsiteY0" fmla="*/ 39605 h 79210"/>
                <a:gd name="connsiteX1" fmla="*/ 39605 w 79210"/>
                <a:gd name="connsiteY1" fmla="*/ 79211 h 79210"/>
                <a:gd name="connsiteX2" fmla="*/ 0 w 79210"/>
                <a:gd name="connsiteY2" fmla="*/ 39605 h 79210"/>
                <a:gd name="connsiteX3" fmla="*/ 39605 w 79210"/>
                <a:gd name="connsiteY3" fmla="*/ 0 h 79210"/>
                <a:gd name="connsiteX4" fmla="*/ 79211 w 79210"/>
                <a:gd name="connsiteY4" fmla="*/ 39605 h 79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10" h="79210">
                  <a:moveTo>
                    <a:pt x="79211" y="39605"/>
                  </a:moveTo>
                  <a:cubicBezTo>
                    <a:pt x="79211" y="61479"/>
                    <a:pt x="61479" y="79211"/>
                    <a:pt x="39605" y="79211"/>
                  </a:cubicBezTo>
                  <a:cubicBezTo>
                    <a:pt x="17732" y="79211"/>
                    <a:pt x="0" y="61479"/>
                    <a:pt x="0" y="39605"/>
                  </a:cubicBezTo>
                  <a:cubicBezTo>
                    <a:pt x="0" y="17732"/>
                    <a:pt x="17732" y="0"/>
                    <a:pt x="39605" y="0"/>
                  </a:cubicBezTo>
                  <a:cubicBezTo>
                    <a:pt x="61479" y="0"/>
                    <a:pt x="79211" y="17732"/>
                    <a:pt x="79211" y="39605"/>
                  </a:cubicBezTo>
                  <a:close/>
                </a:path>
              </a:pathLst>
            </a:custGeom>
            <a:solidFill>
              <a:srgbClr val="2EC4F3"/>
            </a:solidFill>
            <a:ln w="109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6ADBE55-6CE0-E8B7-A545-861CF6BE67E5}"/>
                </a:ext>
              </a:extLst>
            </p:cNvPr>
            <p:cNvSpPr/>
            <p:nvPr/>
          </p:nvSpPr>
          <p:spPr>
            <a:xfrm>
              <a:off x="3046275" y="2605440"/>
              <a:ext cx="79210" cy="79210"/>
            </a:xfrm>
            <a:custGeom>
              <a:avLst/>
              <a:gdLst>
                <a:gd name="connsiteX0" fmla="*/ 79211 w 79210"/>
                <a:gd name="connsiteY0" fmla="*/ 39605 h 79210"/>
                <a:gd name="connsiteX1" fmla="*/ 39605 w 79210"/>
                <a:gd name="connsiteY1" fmla="*/ 79211 h 79210"/>
                <a:gd name="connsiteX2" fmla="*/ 0 w 79210"/>
                <a:gd name="connsiteY2" fmla="*/ 39605 h 79210"/>
                <a:gd name="connsiteX3" fmla="*/ 39605 w 79210"/>
                <a:gd name="connsiteY3" fmla="*/ 0 h 79210"/>
                <a:gd name="connsiteX4" fmla="*/ 79211 w 79210"/>
                <a:gd name="connsiteY4" fmla="*/ 39605 h 79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10" h="79210">
                  <a:moveTo>
                    <a:pt x="79211" y="39605"/>
                  </a:moveTo>
                  <a:cubicBezTo>
                    <a:pt x="79211" y="61479"/>
                    <a:pt x="61479" y="79211"/>
                    <a:pt x="39605" y="79211"/>
                  </a:cubicBezTo>
                  <a:cubicBezTo>
                    <a:pt x="17732" y="79211"/>
                    <a:pt x="0" y="61479"/>
                    <a:pt x="0" y="39605"/>
                  </a:cubicBezTo>
                  <a:cubicBezTo>
                    <a:pt x="0" y="17732"/>
                    <a:pt x="17732" y="0"/>
                    <a:pt x="39605" y="0"/>
                  </a:cubicBezTo>
                  <a:cubicBezTo>
                    <a:pt x="61479" y="0"/>
                    <a:pt x="79211" y="17732"/>
                    <a:pt x="79211" y="39605"/>
                  </a:cubicBezTo>
                  <a:close/>
                </a:path>
              </a:pathLst>
            </a:custGeom>
            <a:solidFill>
              <a:srgbClr val="2EC4F3"/>
            </a:solidFill>
            <a:ln w="1094" cap="flat">
              <a:noFill/>
              <a:prstDash val="solid"/>
              <a:miter/>
            </a:ln>
          </p:spPr>
          <p:txBody>
            <a:bodyPr rtlCol="0" anchor="ctr"/>
            <a:lstStyle/>
            <a:p>
              <a:endParaRPr lang="en-US"/>
            </a:p>
          </p:txBody>
        </p:sp>
      </p:grpSp>
      <p:pic>
        <p:nvPicPr>
          <p:cNvPr id="25" name="Graphic 24">
            <a:extLst>
              <a:ext uri="{FF2B5EF4-FFF2-40B4-BE49-F238E27FC236}">
                <a16:creationId xmlns:a16="http://schemas.microsoft.com/office/drawing/2014/main" id="{9BA506C3-E047-5DED-41A4-D02EDDA26AF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94386" y="2800111"/>
            <a:ext cx="249263" cy="289500"/>
          </a:xfrm>
          <a:prstGeom prst="rect">
            <a:avLst/>
          </a:prstGeom>
        </p:spPr>
      </p:pic>
      <p:cxnSp>
        <p:nvCxnSpPr>
          <p:cNvPr id="98" name="Straight Connector 97">
            <a:extLst>
              <a:ext uri="{FF2B5EF4-FFF2-40B4-BE49-F238E27FC236}">
                <a16:creationId xmlns:a16="http://schemas.microsoft.com/office/drawing/2014/main" id="{C6F4CD0E-C2FA-B163-A131-5BBEA00282AD}"/>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99" name="Text Placeholder 49">
            <a:extLst>
              <a:ext uri="{FF2B5EF4-FFF2-40B4-BE49-F238E27FC236}">
                <a16:creationId xmlns:a16="http://schemas.microsoft.com/office/drawing/2014/main" id="{CD67FA3D-C236-DAF0-B7A6-6F15662214F8}"/>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p:txBody>
      </p:sp>
      <p:grpSp>
        <p:nvGrpSpPr>
          <p:cNvPr id="26" name="Group 25">
            <a:extLst>
              <a:ext uri="{FF2B5EF4-FFF2-40B4-BE49-F238E27FC236}">
                <a16:creationId xmlns:a16="http://schemas.microsoft.com/office/drawing/2014/main" id="{02926A95-AEDE-9854-FD6C-32F4DB9D52D9}"/>
              </a:ext>
            </a:extLst>
          </p:cNvPr>
          <p:cNvGrpSpPr/>
          <p:nvPr/>
        </p:nvGrpSpPr>
        <p:grpSpPr>
          <a:xfrm>
            <a:off x="9057016" y="87630"/>
            <a:ext cx="2525384" cy="384440"/>
            <a:chOff x="9057016" y="87630"/>
            <a:chExt cx="2525384" cy="384440"/>
          </a:xfrm>
        </p:grpSpPr>
        <p:pic>
          <p:nvPicPr>
            <p:cNvPr id="27" name="Picture 26">
              <a:hlinkClick r:id="rId10" action="ppaction://hlinksldjump"/>
              <a:extLst>
                <a:ext uri="{FF2B5EF4-FFF2-40B4-BE49-F238E27FC236}">
                  <a16:creationId xmlns:a16="http://schemas.microsoft.com/office/drawing/2014/main" id="{8D332AD1-0366-3228-7075-BED21BC35535}"/>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28" name="Rectangle 27">
              <a:extLst>
                <a:ext uri="{FF2B5EF4-FFF2-40B4-BE49-F238E27FC236}">
                  <a16:creationId xmlns:a16="http://schemas.microsoft.com/office/drawing/2014/main" id="{83D03040-5CCF-713C-D4E0-4E2D76A3F079}"/>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0"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0"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0"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2433184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66">
            <a:extLst>
              <a:ext uri="{FF2B5EF4-FFF2-40B4-BE49-F238E27FC236}">
                <a16:creationId xmlns:a16="http://schemas.microsoft.com/office/drawing/2014/main" id="{7E85BD0D-D41E-9BC9-2A54-6377760D467B}"/>
              </a:ext>
            </a:extLst>
          </p:cNvPr>
          <p:cNvSpPr>
            <a:spLocks noGrp="1"/>
          </p:cNvSpPr>
          <p:nvPr>
            <p:ph type="title"/>
          </p:nvPr>
        </p:nvSpPr>
        <p:spPr>
          <a:xfrm>
            <a:off x="592917" y="571500"/>
            <a:ext cx="6255392" cy="443198"/>
          </a:xfrm>
        </p:spPr>
        <p:txBody>
          <a:bodyPr/>
          <a:lstStyle/>
          <a:p>
            <a:r>
              <a:rPr lang="en-US" sz="3200" noProof="0" dirty="0">
                <a:sym typeface="Helvetica"/>
              </a:rPr>
              <a:t>Nerve Blue</a:t>
            </a:r>
            <a:endParaRPr lang="en-US" sz="3200" dirty="0"/>
          </a:p>
        </p:txBody>
      </p:sp>
      <p:sp>
        <p:nvSpPr>
          <p:cNvPr id="39" name="Rectangle 38">
            <a:extLst>
              <a:ext uri="{FF2B5EF4-FFF2-40B4-BE49-F238E27FC236}">
                <a16:creationId xmlns:a16="http://schemas.microsoft.com/office/drawing/2014/main" id="{CF64E7F6-1D94-13FE-6372-844CF73AAF0C}"/>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0" name="Rectangle 39">
            <a:extLst>
              <a:ext uri="{FF2B5EF4-FFF2-40B4-BE49-F238E27FC236}">
                <a16:creationId xmlns:a16="http://schemas.microsoft.com/office/drawing/2014/main" id="{38495FFD-1119-4E21-7161-1C9B7B26ADE4}"/>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3" name="Rectangle 42">
            <a:extLst>
              <a:ext uri="{FF2B5EF4-FFF2-40B4-BE49-F238E27FC236}">
                <a16:creationId xmlns:a16="http://schemas.microsoft.com/office/drawing/2014/main" id="{1E0830E3-0596-745E-CC15-60D4B50C3222}"/>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45" name="Picture 44" descr="A group of people sitting at computers&#10;&#10;Description automatically generated with low confidence">
            <a:extLst>
              <a:ext uri="{FF2B5EF4-FFF2-40B4-BE49-F238E27FC236}">
                <a16:creationId xmlns:a16="http://schemas.microsoft.com/office/drawing/2014/main" id="{63152391-31D2-EBFB-3535-D3CCC558F5F7}"/>
              </a:ext>
            </a:extLst>
          </p:cNvPr>
          <p:cNvPicPr>
            <a:picLocks noChangeAspect="1"/>
          </p:cNvPicPr>
          <p:nvPr/>
        </p:nvPicPr>
        <p:blipFill rotWithShape="1">
          <a:blip r:embed="rId3"/>
          <a:srcRect t="7813" b="8816"/>
          <a:stretch/>
        </p:blipFill>
        <p:spPr>
          <a:xfrm>
            <a:off x="7149237" y="3048001"/>
            <a:ext cx="1593762" cy="1328738"/>
          </a:xfrm>
          <a:prstGeom prst="rect">
            <a:avLst/>
          </a:prstGeom>
          <a:ln>
            <a:solidFill>
              <a:schemeClr val="bg1">
                <a:lumMod val="75000"/>
              </a:schemeClr>
            </a:solidFill>
          </a:ln>
        </p:spPr>
      </p:pic>
      <p:sp>
        <p:nvSpPr>
          <p:cNvPr id="46" name="Rectangle 45">
            <a:extLst>
              <a:ext uri="{FF2B5EF4-FFF2-40B4-BE49-F238E27FC236}">
                <a16:creationId xmlns:a16="http://schemas.microsoft.com/office/drawing/2014/main" id="{68E01541-7408-4458-8890-CC1F79143A49}"/>
              </a:ext>
            </a:extLst>
          </p:cNvPr>
          <p:cNvSpPr>
            <a:spLocks/>
          </p:cNvSpPr>
          <p:nvPr/>
        </p:nvSpPr>
        <p:spPr>
          <a:xfrm>
            <a:off x="8743000" y="3048001"/>
            <a:ext cx="2839400" cy="1467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Unlock new, high-value data-driven use cases</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reach and scale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Gain ROI-driving insights from long-term prediction leveraging historical data + real-time analytics</a:t>
            </a:r>
          </a:p>
        </p:txBody>
      </p:sp>
      <p:sp>
        <p:nvSpPr>
          <p:cNvPr id="47" name="Rectangle 46">
            <a:extLst>
              <a:ext uri="{FF2B5EF4-FFF2-40B4-BE49-F238E27FC236}">
                <a16:creationId xmlns:a16="http://schemas.microsoft.com/office/drawing/2014/main" id="{8FB8D346-412D-BF26-7604-0084F5DF8FFB}"/>
              </a:ext>
            </a:extLst>
          </p:cNvPr>
          <p:cNvSpPr>
            <a:spLocks/>
          </p:cNvSpPr>
          <p:nvPr/>
        </p:nvSpPr>
        <p:spPr>
          <a:xfrm>
            <a:off x="7144336" y="4575347"/>
            <a:ext cx="4438063" cy="1249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production downtime and losses due to shift mis-matches, over/underproduction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Gain greater visibility into how resource capacity, inventories, production schedules interconnect</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Set accurate production targets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especially around maintenance and oversight</a:t>
            </a:r>
          </a:p>
        </p:txBody>
      </p:sp>
      <p:sp>
        <p:nvSpPr>
          <p:cNvPr id="48" name="Text Placeholder 49">
            <a:extLst>
              <a:ext uri="{FF2B5EF4-FFF2-40B4-BE49-F238E27FC236}">
                <a16:creationId xmlns:a16="http://schemas.microsoft.com/office/drawing/2014/main" id="{6971F0CD-A972-0ADE-49D0-54C0465BADFC}"/>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4" action="ppaction://hlinksldjump"/>
              </a:rPr>
              <a:t>Asset &amp; Operations Optimization</a:t>
            </a:r>
            <a:endParaRPr lang="en-US" sz="900" b="0" dirty="0">
              <a:solidFill>
                <a:srgbClr val="525252"/>
              </a:solidFill>
              <a:latin typeface="IntelOne Text" panose="020B0503020203020204" pitchFamily="34" charset="0"/>
              <a:sym typeface="Helvetica Neue"/>
            </a:endParaRP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Machine Condition Monitoring</a:t>
            </a:r>
          </a:p>
        </p:txBody>
      </p:sp>
      <p:sp>
        <p:nvSpPr>
          <p:cNvPr id="50" name="Text Placeholder 49" descr="Target Vertical: &#10;Manufacturing&#10;&#10;&#10;">
            <a:extLst>
              <a:ext uri="{FF2B5EF4-FFF2-40B4-BE49-F238E27FC236}">
                <a16:creationId xmlns:a16="http://schemas.microsoft.com/office/drawing/2014/main" id="{50BE72CE-0879-BDE8-7FD1-4776C2E9523A}"/>
              </a:ext>
            </a:extLst>
          </p:cNvPr>
          <p:cNvSpPr txBox="1">
            <a:spLocks/>
          </p:cNvSpPr>
          <p:nvPr/>
        </p:nvSpPr>
        <p:spPr>
          <a:xfrm>
            <a:off x="7185390" y="1686845"/>
            <a:ext cx="4181050"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Available in North America, Europe, China, and Japan</a:t>
            </a:r>
          </a:p>
        </p:txBody>
      </p:sp>
      <p:grpSp>
        <p:nvGrpSpPr>
          <p:cNvPr id="51" name="Group 50">
            <a:extLst>
              <a:ext uri="{FF2B5EF4-FFF2-40B4-BE49-F238E27FC236}">
                <a16:creationId xmlns:a16="http://schemas.microsoft.com/office/drawing/2014/main" id="{FBCDEDF5-6FB5-D41B-A14C-D6588D39734F}"/>
              </a:ext>
            </a:extLst>
          </p:cNvPr>
          <p:cNvGrpSpPr/>
          <p:nvPr/>
        </p:nvGrpSpPr>
        <p:grpSpPr>
          <a:xfrm>
            <a:off x="592917" y="1268730"/>
            <a:ext cx="6255394" cy="600164"/>
            <a:chOff x="592917" y="1621155"/>
            <a:chExt cx="6255394" cy="600164"/>
          </a:xfrm>
        </p:grpSpPr>
        <p:sp>
          <p:nvSpPr>
            <p:cNvPr id="52"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146A5AEF-B753-D5D8-7835-8A1D321CF15A}"/>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An industrial software platform that consolidates workloads, enabling machine builders to deliver data and offer services to customers anywhere in the world. Nerve Blue allows users to reduce system complexity and cost, improve machine performance, and offer new machine services.</a:t>
              </a:r>
            </a:p>
          </p:txBody>
        </p:sp>
        <p:sp>
          <p:nvSpPr>
            <p:cNvPr id="54" name="Content Placeholder 47">
              <a:extLst>
                <a:ext uri="{FF2B5EF4-FFF2-40B4-BE49-F238E27FC236}">
                  <a16:creationId xmlns:a16="http://schemas.microsoft.com/office/drawing/2014/main" id="{55A34AAE-F49A-1286-787B-EEB8CD4BF5A9}"/>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55" name="Content Placeholder 47">
            <a:extLst>
              <a:ext uri="{FF2B5EF4-FFF2-40B4-BE49-F238E27FC236}">
                <a16:creationId xmlns:a16="http://schemas.microsoft.com/office/drawing/2014/main" id="{4EECB139-0FE2-6D15-2680-3C3907207330}"/>
              </a:ext>
            </a:extLst>
          </p:cNvPr>
          <p:cNvSpPr txBox="1">
            <a:spLocks/>
          </p:cNvSpPr>
          <p:nvPr/>
        </p:nvSpPr>
        <p:spPr>
          <a:xfrm>
            <a:off x="592917" y="2121125"/>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60" name="Rectangle 59">
            <a:extLst>
              <a:ext uri="{FF2B5EF4-FFF2-40B4-BE49-F238E27FC236}">
                <a16:creationId xmlns:a16="http://schemas.microsoft.com/office/drawing/2014/main" id="{BBF55553-9701-FE57-ACE6-489EDBEA4BF8}"/>
              </a:ext>
            </a:extLst>
          </p:cNvPr>
          <p:cNvSpPr>
            <a:spLocks/>
          </p:cNvSpPr>
          <p:nvPr/>
        </p:nvSpPr>
        <p:spPr>
          <a:xfrm>
            <a:off x="913615" y="2354872"/>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bg2"/>
                </a:solidFill>
                <a:latin typeface="IntelOne Text" panose="020B0503020203020204" pitchFamily="34" charset="0"/>
              </a:rPr>
              <a:t>Collect, store, and analyze machine data to improve machine performance</a:t>
            </a:r>
          </a:p>
        </p:txBody>
      </p:sp>
      <p:sp>
        <p:nvSpPr>
          <p:cNvPr id="61" name="Rectangle 60">
            <a:extLst>
              <a:ext uri="{FF2B5EF4-FFF2-40B4-BE49-F238E27FC236}">
                <a16:creationId xmlns:a16="http://schemas.microsoft.com/office/drawing/2014/main" id="{CBABA478-DE8D-BAB2-8A6F-59FC933F7E5B}"/>
              </a:ext>
            </a:extLst>
          </p:cNvPr>
          <p:cNvSpPr>
            <a:spLocks/>
          </p:cNvSpPr>
          <p:nvPr/>
        </p:nvSpPr>
        <p:spPr>
          <a:xfrm>
            <a:off x="3063688" y="2354872"/>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bg2"/>
                </a:solidFill>
                <a:latin typeface="IntelOne Text" panose="020B0503020203020204" pitchFamily="34" charset="0"/>
              </a:rPr>
              <a:t>Consolidate multiple functions on a single device with workload consolidation capabilities that virtualize resources</a:t>
            </a:r>
          </a:p>
        </p:txBody>
      </p:sp>
      <p:sp>
        <p:nvSpPr>
          <p:cNvPr id="62" name="Rectangle 61">
            <a:extLst>
              <a:ext uri="{FF2B5EF4-FFF2-40B4-BE49-F238E27FC236}">
                <a16:creationId xmlns:a16="http://schemas.microsoft.com/office/drawing/2014/main" id="{F145A6E0-EC85-2FF1-948F-E6DC109A0E1C}"/>
              </a:ext>
            </a:extLst>
          </p:cNvPr>
          <p:cNvSpPr>
            <a:spLocks/>
          </p:cNvSpPr>
          <p:nvPr/>
        </p:nvSpPr>
        <p:spPr>
          <a:xfrm>
            <a:off x="5213760" y="2354872"/>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bg2"/>
                </a:solidFill>
                <a:latin typeface="IntelOne Text" panose="020B0503020203020204" pitchFamily="34" charset="0"/>
              </a:rPr>
              <a:t>Manage and deploy software so that customers can offer new machine services</a:t>
            </a:r>
          </a:p>
        </p:txBody>
      </p:sp>
      <p:cxnSp>
        <p:nvCxnSpPr>
          <p:cNvPr id="63" name="Straight Connector 62">
            <a:extLst>
              <a:ext uri="{FF2B5EF4-FFF2-40B4-BE49-F238E27FC236}">
                <a16:creationId xmlns:a16="http://schemas.microsoft.com/office/drawing/2014/main" id="{1D618054-37C9-FE10-DBE5-B2544E93AF71}"/>
              </a:ext>
            </a:extLst>
          </p:cNvPr>
          <p:cNvCxnSpPr>
            <a:cxnSpLocks/>
          </p:cNvCxnSpPr>
          <p:nvPr/>
        </p:nvCxnSpPr>
        <p:spPr>
          <a:xfrm>
            <a:off x="592917" y="201736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0489EBC4-022A-499A-1E9C-731A5FD1B361}"/>
              </a:ext>
            </a:extLst>
          </p:cNvPr>
          <p:cNvCxnSpPr>
            <a:cxnSpLocks/>
          </p:cNvCxnSpPr>
          <p:nvPr/>
        </p:nvCxnSpPr>
        <p:spPr>
          <a:xfrm>
            <a:off x="592917" y="3198538"/>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65" name="Group 64">
            <a:extLst>
              <a:ext uri="{FF2B5EF4-FFF2-40B4-BE49-F238E27FC236}">
                <a16:creationId xmlns:a16="http://schemas.microsoft.com/office/drawing/2014/main" id="{79CA1819-999D-3FA0-A267-B18C32A03823}"/>
              </a:ext>
            </a:extLst>
          </p:cNvPr>
          <p:cNvGrpSpPr/>
          <p:nvPr/>
        </p:nvGrpSpPr>
        <p:grpSpPr>
          <a:xfrm>
            <a:off x="592916" y="4152058"/>
            <a:ext cx="6255392" cy="734331"/>
            <a:chOff x="5043513" y="3848440"/>
            <a:chExt cx="6255392" cy="734331"/>
          </a:xfrm>
        </p:grpSpPr>
        <p:sp>
          <p:nvSpPr>
            <p:cNvPr id="66" name="Content Placeholder 47">
              <a:extLst>
                <a:ext uri="{FF2B5EF4-FFF2-40B4-BE49-F238E27FC236}">
                  <a16:creationId xmlns:a16="http://schemas.microsoft.com/office/drawing/2014/main" id="{E1B79DB2-A9FF-E811-2E6C-AFB1F48F5E36}"/>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67" name="Content Placeholder 47">
              <a:extLst>
                <a:ext uri="{FF2B5EF4-FFF2-40B4-BE49-F238E27FC236}">
                  <a16:creationId xmlns:a16="http://schemas.microsoft.com/office/drawing/2014/main" id="{19E60D29-7124-572D-EDC3-C9CA61945AEE}"/>
                </a:ext>
              </a:extLst>
            </p:cNvPr>
            <p:cNvSpPr txBox="1">
              <a:spLocks/>
            </p:cNvSpPr>
            <p:nvPr/>
          </p:nvSpPr>
          <p:spPr>
            <a:xfrm>
              <a:off x="5043513" y="4034692"/>
              <a:ext cx="6255392" cy="548079"/>
            </a:xfrm>
            <a:prstGeom prst="rect">
              <a:avLst/>
            </a:prstGeom>
            <a:ln>
              <a:noFill/>
            </a:ln>
          </p:spPr>
          <p:txBody>
            <a:bodyPr wrap="square" lIns="0" tIns="0" rIns="0" bIns="0" numCol="2"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marR="0" lvl="1" indent="0">
                <a:lnSpc>
                  <a:spcPct val="100000"/>
                </a:lnSpc>
                <a:spcBef>
                  <a:spcPts val="200"/>
                </a:spcBef>
                <a:spcAft>
                  <a:spcPts val="100"/>
                </a:spcAft>
                <a:buClr>
                  <a:srgbClr val="525252"/>
                </a:buClr>
                <a:buSzTx/>
                <a:buNone/>
                <a:tabLst/>
                <a:defRPr/>
              </a:pPr>
              <a:r>
                <a:rPr lang="en-US" sz="900" dirty="0" err="1">
                  <a:latin typeface="IntelOne Text" panose="020B0503020203020204" pitchFamily="34" charset="0"/>
                  <a:sym typeface="Helvetica Neue"/>
                  <a:hlinkClick r:id="rId5">
                    <a:extLst>
                      <a:ext uri="{A12FA001-AC4F-418D-AE19-62706E023703}">
                        <ahyp:hlinkClr xmlns:ahyp="http://schemas.microsoft.com/office/drawing/2018/hyperlinkcolor" val="tx"/>
                      </a:ext>
                    </a:extLst>
                  </a:hlinkClick>
                </a:rPr>
                <a:t>TTTech</a:t>
              </a:r>
              <a:r>
                <a:rPr lang="en-US" sz="900" dirty="0">
                  <a:latin typeface="IntelOne Text" panose="020B0503020203020204" pitchFamily="34" charset="0"/>
                  <a:sym typeface="Helvetica Neue"/>
                  <a:hlinkClick r:id="rId5">
                    <a:extLst>
                      <a:ext uri="{A12FA001-AC4F-418D-AE19-62706E023703}">
                        <ahyp:hlinkClr xmlns:ahyp="http://schemas.microsoft.com/office/drawing/2018/hyperlinkcolor" val="tx"/>
                      </a:ext>
                    </a:extLst>
                  </a:hlinkClick>
                </a:rPr>
                <a:t> Industrial Home Page</a:t>
              </a:r>
              <a:endParaRPr lang="en-US" sz="900" dirty="0">
                <a:latin typeface="IntelOne Text" panose="020B0503020203020204" pitchFamily="34" charset="0"/>
                <a:sym typeface="Helvetica Neue"/>
              </a:endParaRPr>
            </a:p>
          </p:txBody>
        </p:sp>
      </p:grpSp>
      <p:grpSp>
        <p:nvGrpSpPr>
          <p:cNvPr id="80" name="Group 79">
            <a:extLst>
              <a:ext uri="{FF2B5EF4-FFF2-40B4-BE49-F238E27FC236}">
                <a16:creationId xmlns:a16="http://schemas.microsoft.com/office/drawing/2014/main" id="{0FC38379-6536-4943-C47E-B8F438B07338}"/>
              </a:ext>
            </a:extLst>
          </p:cNvPr>
          <p:cNvGrpSpPr>
            <a:grpSpLocks/>
          </p:cNvGrpSpPr>
          <p:nvPr/>
        </p:nvGrpSpPr>
        <p:grpSpPr>
          <a:xfrm>
            <a:off x="592916" y="3349707"/>
            <a:ext cx="6255393" cy="500014"/>
            <a:chOff x="592916" y="3640327"/>
            <a:chExt cx="6255393" cy="500014"/>
          </a:xfrm>
        </p:grpSpPr>
        <p:sp>
          <p:nvSpPr>
            <p:cNvPr id="86" name="Content Placeholder 47">
              <a:extLst>
                <a:ext uri="{FF2B5EF4-FFF2-40B4-BE49-F238E27FC236}">
                  <a16:creationId xmlns:a16="http://schemas.microsoft.com/office/drawing/2014/main" id="{45666C4D-AA8B-28A7-7FE6-4C629F51BFAC}"/>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87" name="Content Placeholder 47">
              <a:extLst>
                <a:ext uri="{FF2B5EF4-FFF2-40B4-BE49-F238E27FC236}">
                  <a16:creationId xmlns:a16="http://schemas.microsoft.com/office/drawing/2014/main" id="{FBEC0763-32F4-AEDB-F8C0-3BF41DAEC05A}"/>
                </a:ext>
              </a:extLst>
            </p:cNvPr>
            <p:cNvSpPr txBox="1">
              <a:spLocks/>
            </p:cNvSpPr>
            <p:nvPr/>
          </p:nvSpPr>
          <p:spPr>
            <a:xfrm>
              <a:off x="592916" y="3837694"/>
              <a:ext cx="6255393" cy="302647"/>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Atom® Processors</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FPGA Cyclone® </a:t>
              </a:r>
            </a:p>
          </p:txBody>
        </p:sp>
      </p:grpSp>
      <p:cxnSp>
        <p:nvCxnSpPr>
          <p:cNvPr id="88" name="Straight Connector 87">
            <a:extLst>
              <a:ext uri="{FF2B5EF4-FFF2-40B4-BE49-F238E27FC236}">
                <a16:creationId xmlns:a16="http://schemas.microsoft.com/office/drawing/2014/main" id="{6A674E81-1534-8828-BE5F-D0C8C92730F7}"/>
              </a:ext>
            </a:extLst>
          </p:cNvPr>
          <p:cNvCxnSpPr>
            <a:cxnSpLocks/>
          </p:cNvCxnSpPr>
          <p:nvPr/>
        </p:nvCxnSpPr>
        <p:spPr>
          <a:xfrm>
            <a:off x="592917" y="4000890"/>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pic>
        <p:nvPicPr>
          <p:cNvPr id="12290" name="Picture 2" descr="Media Library - TTTech">
            <a:extLst>
              <a:ext uri="{FF2B5EF4-FFF2-40B4-BE49-F238E27FC236}">
                <a16:creationId xmlns:a16="http://schemas.microsoft.com/office/drawing/2014/main" id="{45ECB1F9-15F9-C584-0663-BD604024C5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48" y="156627"/>
            <a:ext cx="1076327" cy="330970"/>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31BC8753-5511-608A-0932-AE1A4294FB8D}"/>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592916" y="2354787"/>
            <a:ext cx="254747" cy="267401"/>
          </a:xfrm>
          <a:prstGeom prst="rect">
            <a:avLst/>
          </a:prstGeom>
        </p:spPr>
      </p:pic>
      <p:pic>
        <p:nvPicPr>
          <p:cNvPr id="3" name="Graphic 2">
            <a:extLst>
              <a:ext uri="{FF2B5EF4-FFF2-40B4-BE49-F238E27FC236}">
                <a16:creationId xmlns:a16="http://schemas.microsoft.com/office/drawing/2014/main" id="{F574A8C8-95D5-E177-0297-5C93366953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92071" y="2349089"/>
            <a:ext cx="319163" cy="319163"/>
          </a:xfrm>
          <a:prstGeom prst="rect">
            <a:avLst/>
          </a:prstGeom>
        </p:spPr>
      </p:pic>
      <p:pic>
        <p:nvPicPr>
          <p:cNvPr id="4" name="Graphic 3">
            <a:extLst>
              <a:ext uri="{FF2B5EF4-FFF2-40B4-BE49-F238E27FC236}">
                <a16:creationId xmlns:a16="http://schemas.microsoft.com/office/drawing/2014/main" id="{69F1FE66-DB89-E409-A63E-50C2646470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97167" y="2372901"/>
            <a:ext cx="250507" cy="250507"/>
          </a:xfrm>
          <a:prstGeom prst="rect">
            <a:avLst/>
          </a:prstGeom>
        </p:spPr>
      </p:pic>
      <p:cxnSp>
        <p:nvCxnSpPr>
          <p:cNvPr id="93" name="Straight Connector 92">
            <a:extLst>
              <a:ext uri="{FF2B5EF4-FFF2-40B4-BE49-F238E27FC236}">
                <a16:creationId xmlns:a16="http://schemas.microsoft.com/office/drawing/2014/main" id="{1370D052-80D9-8A57-E686-4AFC0F76F4DE}"/>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94" name="Text Placeholder 49">
            <a:extLst>
              <a:ext uri="{FF2B5EF4-FFF2-40B4-BE49-F238E27FC236}">
                <a16:creationId xmlns:a16="http://schemas.microsoft.com/office/drawing/2014/main" id="{15FD0F55-10BE-6ABD-3CEE-D5FCEABB8E1A}"/>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p:txBody>
      </p:sp>
      <p:grpSp>
        <p:nvGrpSpPr>
          <p:cNvPr id="5" name="Group 4">
            <a:extLst>
              <a:ext uri="{FF2B5EF4-FFF2-40B4-BE49-F238E27FC236}">
                <a16:creationId xmlns:a16="http://schemas.microsoft.com/office/drawing/2014/main" id="{F082891F-7ED0-7D96-DA19-1B9F5EB1221E}"/>
              </a:ext>
            </a:extLst>
          </p:cNvPr>
          <p:cNvGrpSpPr/>
          <p:nvPr/>
        </p:nvGrpSpPr>
        <p:grpSpPr>
          <a:xfrm>
            <a:off x="9057016" y="87630"/>
            <a:ext cx="2525384" cy="384440"/>
            <a:chOff x="9057016" y="87630"/>
            <a:chExt cx="2525384" cy="384440"/>
          </a:xfrm>
        </p:grpSpPr>
        <p:pic>
          <p:nvPicPr>
            <p:cNvPr id="6" name="Picture 5">
              <a:hlinkClick r:id="rId13" action="ppaction://hlinksldjump"/>
              <a:extLst>
                <a:ext uri="{FF2B5EF4-FFF2-40B4-BE49-F238E27FC236}">
                  <a16:creationId xmlns:a16="http://schemas.microsoft.com/office/drawing/2014/main" id="{BC058030-F854-55DC-5BA5-F390BAC41570}"/>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7" name="Rectangle 6">
              <a:extLst>
                <a:ext uri="{FF2B5EF4-FFF2-40B4-BE49-F238E27FC236}">
                  <a16:creationId xmlns:a16="http://schemas.microsoft.com/office/drawing/2014/main" id="{BD591079-07CF-65B0-032E-6EFE8B6B2CD8}"/>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716701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EC2BFA-BE57-958F-7445-BE7236D00F6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55995" y="0"/>
            <a:ext cx="4486350" cy="1155699"/>
          </a:xfrm>
          <a:custGeom>
            <a:avLst/>
            <a:gdLst>
              <a:gd name="connsiteX0" fmla="*/ 0 w 3194613"/>
              <a:gd name="connsiteY0" fmla="*/ 0 h 1108588"/>
              <a:gd name="connsiteX1" fmla="*/ 3194613 w 3194613"/>
              <a:gd name="connsiteY1" fmla="*/ 0 h 1108588"/>
              <a:gd name="connsiteX2" fmla="*/ 3194613 w 3194613"/>
              <a:gd name="connsiteY2" fmla="*/ 1108588 h 1108588"/>
              <a:gd name="connsiteX3" fmla="*/ 0 w 3194613"/>
              <a:gd name="connsiteY3" fmla="*/ 1108588 h 1108588"/>
            </a:gdLst>
            <a:ahLst/>
            <a:cxnLst>
              <a:cxn ang="0">
                <a:pos x="connsiteX0" y="connsiteY0"/>
              </a:cxn>
              <a:cxn ang="0">
                <a:pos x="connsiteX1" y="connsiteY1"/>
              </a:cxn>
              <a:cxn ang="0">
                <a:pos x="connsiteX2" y="connsiteY2"/>
              </a:cxn>
              <a:cxn ang="0">
                <a:pos x="connsiteX3" y="connsiteY3"/>
              </a:cxn>
            </a:cxnLst>
            <a:rect l="l" t="t" r="r" b="b"/>
            <a:pathLst>
              <a:path w="3194613" h="1108588">
                <a:moveTo>
                  <a:pt x="0" y="0"/>
                </a:moveTo>
                <a:lnTo>
                  <a:pt x="3194613" y="0"/>
                </a:lnTo>
                <a:lnTo>
                  <a:pt x="3194613" y="1108588"/>
                </a:lnTo>
                <a:lnTo>
                  <a:pt x="0" y="1108588"/>
                </a:lnTo>
                <a:close/>
              </a:path>
            </a:pathLst>
          </a:custGeom>
        </p:spPr>
      </p:pic>
      <p:sp>
        <p:nvSpPr>
          <p:cNvPr id="35" name="Rectangle 34">
            <a:extLst>
              <a:ext uri="{FF2B5EF4-FFF2-40B4-BE49-F238E27FC236}">
                <a16:creationId xmlns:a16="http://schemas.microsoft.com/office/drawing/2014/main" id="{C9A0FD31-3A3D-2858-1E30-EF80EA1E97FF}"/>
              </a:ext>
            </a:extLst>
          </p:cNvPr>
          <p:cNvSpPr/>
          <p:nvPr/>
        </p:nvSpPr>
        <p:spPr>
          <a:xfrm>
            <a:off x="-1" y="1"/>
            <a:ext cx="11565717" cy="1155698"/>
          </a:xfrm>
          <a:prstGeom prst="rect">
            <a:avLst/>
          </a:prstGeom>
          <a:gradFill flip="none" rotWithShape="1">
            <a:gsLst>
              <a:gs pos="0">
                <a:schemeClr val="bg1"/>
              </a:gs>
              <a:gs pos="78000">
                <a:srgbClr val="FFFFFF">
                  <a:alpha val="14000"/>
                </a:srgbClr>
              </a:gs>
              <a:gs pos="63000">
                <a:srgbClr val="FFFFFF"/>
              </a:gs>
              <a:gs pos="100000">
                <a:schemeClr val="bg1">
                  <a:alpha val="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Title 8">
            <a:extLst>
              <a:ext uri="{FF2B5EF4-FFF2-40B4-BE49-F238E27FC236}">
                <a16:creationId xmlns:a16="http://schemas.microsoft.com/office/drawing/2014/main" id="{F3DE2B0E-4367-4F77-87C8-F43A216F6B1A}"/>
              </a:ext>
            </a:extLst>
          </p:cNvPr>
          <p:cNvSpPr>
            <a:spLocks noGrp="1"/>
          </p:cNvSpPr>
          <p:nvPr>
            <p:ph type="title"/>
          </p:nvPr>
        </p:nvSpPr>
        <p:spPr>
          <a:xfrm>
            <a:off x="592917" y="571500"/>
            <a:ext cx="9351184" cy="498598"/>
          </a:xfrm>
        </p:spPr>
        <p:txBody>
          <a:bodyPr/>
          <a:lstStyle/>
          <a:p>
            <a:pPr lvl="0"/>
            <a:r>
              <a:rPr lang="en-US" dirty="0"/>
              <a:t>Product Inspection</a:t>
            </a:r>
          </a:p>
        </p:txBody>
      </p:sp>
      <p:sp>
        <p:nvSpPr>
          <p:cNvPr id="2" name="Rectangle 1">
            <a:extLst>
              <a:ext uri="{FF2B5EF4-FFF2-40B4-BE49-F238E27FC236}">
                <a16:creationId xmlns:a16="http://schemas.microsoft.com/office/drawing/2014/main" id="{F7EEFD7C-0833-4477-48BE-48EE5C79FC11}"/>
              </a:ext>
            </a:extLst>
          </p:cNvPr>
          <p:cNvSpPr/>
          <p:nvPr/>
        </p:nvSpPr>
        <p:spPr>
          <a:xfrm>
            <a:off x="0" y="1176333"/>
            <a:ext cx="11742345" cy="445937"/>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ntelOne Text"/>
              <a:ea typeface="Helvetica Neue Medium"/>
              <a:cs typeface="Helvetica Neue Medium"/>
              <a:sym typeface="Helvetica Neue Medium"/>
            </a:endParaRPr>
          </a:p>
        </p:txBody>
      </p:sp>
      <p:sp>
        <p:nvSpPr>
          <p:cNvPr id="3" name="TextBox 2">
            <a:extLst>
              <a:ext uri="{FF2B5EF4-FFF2-40B4-BE49-F238E27FC236}">
                <a16:creationId xmlns:a16="http://schemas.microsoft.com/office/drawing/2014/main" id="{F6FE49CB-CCD3-B1A1-BC37-123A4D0F1F4D}"/>
              </a:ext>
            </a:extLst>
          </p:cNvPr>
          <p:cNvSpPr txBox="1">
            <a:spLocks/>
          </p:cNvSpPr>
          <p:nvPr/>
        </p:nvSpPr>
        <p:spPr>
          <a:xfrm>
            <a:off x="584199" y="1230024"/>
            <a:ext cx="10981517" cy="33855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2"/>
                </a:solidFill>
                <a:effectLst/>
                <a:uLnTx/>
                <a:uFillTx/>
              </a:rPr>
              <a:t>Product inspection solutions use sensor data and AI to ensure objects meet established specs. These solutions are used for a wide range of scenarios including product classification, defect detection, product health recognition, package quality inspection, and vehicle damage recognition. </a:t>
            </a:r>
          </a:p>
        </p:txBody>
      </p:sp>
      <p:graphicFrame>
        <p:nvGraphicFramePr>
          <p:cNvPr id="7" name="Table 6">
            <a:extLst>
              <a:ext uri="{FF2B5EF4-FFF2-40B4-BE49-F238E27FC236}">
                <a16:creationId xmlns:a16="http://schemas.microsoft.com/office/drawing/2014/main" id="{B9EF5D34-3F67-7B8A-1186-6B7B6B5F52DB}"/>
              </a:ext>
            </a:extLst>
          </p:cNvPr>
          <p:cNvGraphicFramePr>
            <a:graphicFrameLocks noGrp="1"/>
          </p:cNvGraphicFramePr>
          <p:nvPr>
            <p:extLst>
              <p:ext uri="{D42A27DB-BD31-4B8C-83A1-F6EECF244321}">
                <p14:modId xmlns:p14="http://schemas.microsoft.com/office/powerpoint/2010/main" val="1364380819"/>
              </p:ext>
            </p:extLst>
          </p:nvPr>
        </p:nvGraphicFramePr>
        <p:xfrm>
          <a:off x="592916" y="1675961"/>
          <a:ext cx="10972800" cy="4707298"/>
        </p:xfrm>
        <a:graphic>
          <a:graphicData uri="http://schemas.openxmlformats.org/drawingml/2006/table">
            <a:tbl>
              <a:tblPr>
                <a:tableStyleId>{72833802-FEF1-4C79-8D5D-14CF1EAF98D9}</a:tableStyleId>
              </a:tblPr>
              <a:tblGrid>
                <a:gridCol w="2231136">
                  <a:extLst>
                    <a:ext uri="{9D8B030D-6E8A-4147-A177-3AD203B41FA5}">
                      <a16:colId xmlns:a16="http://schemas.microsoft.com/office/drawing/2014/main" val="521011276"/>
                    </a:ext>
                  </a:extLst>
                </a:gridCol>
                <a:gridCol w="2962656">
                  <a:extLst>
                    <a:ext uri="{9D8B030D-6E8A-4147-A177-3AD203B41FA5}">
                      <a16:colId xmlns:a16="http://schemas.microsoft.com/office/drawing/2014/main" val="1081494026"/>
                    </a:ext>
                  </a:extLst>
                </a:gridCol>
                <a:gridCol w="731520">
                  <a:extLst>
                    <a:ext uri="{9D8B030D-6E8A-4147-A177-3AD203B41FA5}">
                      <a16:colId xmlns:a16="http://schemas.microsoft.com/office/drawing/2014/main" val="2464497448"/>
                    </a:ext>
                  </a:extLst>
                </a:gridCol>
                <a:gridCol w="1234440">
                  <a:extLst>
                    <a:ext uri="{9D8B030D-6E8A-4147-A177-3AD203B41FA5}">
                      <a16:colId xmlns:a16="http://schemas.microsoft.com/office/drawing/2014/main" val="400016573"/>
                    </a:ext>
                  </a:extLst>
                </a:gridCol>
                <a:gridCol w="1133856">
                  <a:extLst>
                    <a:ext uri="{9D8B030D-6E8A-4147-A177-3AD203B41FA5}">
                      <a16:colId xmlns:a16="http://schemas.microsoft.com/office/drawing/2014/main" val="887739091"/>
                    </a:ext>
                  </a:extLst>
                </a:gridCol>
                <a:gridCol w="2679192">
                  <a:extLst>
                    <a:ext uri="{9D8B030D-6E8A-4147-A177-3AD203B41FA5}">
                      <a16:colId xmlns:a16="http://schemas.microsoft.com/office/drawing/2014/main" val="1851666147"/>
                    </a:ext>
                  </a:extLst>
                </a:gridCol>
              </a:tblGrid>
              <a:tr h="187467">
                <a:tc>
                  <a:txBody>
                    <a:bodyPr/>
                    <a:lstStyle/>
                    <a:p>
                      <a:pPr marL="0" marR="0" indent="0" algn="l"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Solution Name</a:t>
                      </a:r>
                    </a:p>
                  </a:txBody>
                  <a:tcPr marL="18288" marR="18288" marT="18288" marB="18288" anchor="ctr">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GEO</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MRS/RRK</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5G Enabled </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Key Contact</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Other</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09497071"/>
                  </a:ext>
                </a:extLst>
              </a:tr>
              <a:tr h="230328">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4" action="ppaction://hlinksldjump">
                            <a:extLst>
                              <a:ext uri="{A12FA001-AC4F-418D-AE19-62706E023703}">
                                <ahyp:hlinkClr xmlns:ahyp="http://schemas.microsoft.com/office/drawing/2018/hyperlinkcolor" val="tx"/>
                              </a:ext>
                            </a:extLst>
                          </a:hlinkClick>
                        </a:rPr>
                        <a:t>byteLAKE</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 action="ppaction://hlinksldjump">
                            <a:extLst>
                              <a:ext uri="{A12FA001-AC4F-418D-AE19-62706E023703}">
                                <ahyp:hlinkClr xmlns:ahyp="http://schemas.microsoft.com/office/drawing/2018/hyperlinkcolor" val="tx"/>
                              </a:ext>
                            </a:extLst>
                          </a:hlinkClick>
                        </a:rPr>
                        <a:t> Cognitive Services (AI for Industry 4.0)</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600" b="0" i="0" u="none" strike="noStrike" dirty="0">
                          <a:solidFill>
                            <a:schemeClr val="bg2"/>
                          </a:solidFill>
                          <a:effectLst/>
                          <a:latin typeface="+mn-lt"/>
                          <a:ea typeface="Intel Clear" panose="020B0604020203020204" pitchFamily="34" charset="0"/>
                          <a:cs typeface="Intel Clear" panose="020B0604020203020204" pitchFamily="34" charset="0"/>
                        </a:rPr>
                        <a:t>WW</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600" b="0" i="0" u="none" strike="noStrike" kern="0" cap="none" spc="0" normalizeH="0" baseline="0" noProof="0">
                          <a:ln>
                            <a:noFill/>
                          </a:ln>
                          <a:solidFill>
                            <a:schemeClr val="bg2"/>
                          </a:solidFill>
                          <a:effectLst/>
                          <a:uLnTx/>
                          <a:uFillTx/>
                          <a:latin typeface="+mn-lt"/>
                          <a:ea typeface="+mn-ea"/>
                          <a:cs typeface="+mn-cs"/>
                          <a:sym typeface="Intel Clear"/>
                        </a:rPr>
                        <a:t>RRK</a:t>
                      </a:r>
                      <a:endParaRPr kumimoji="0" lang="en-US" sz="600" b="0" i="0" u="none" strike="noStrike" kern="0" cap="none" spc="0" normalizeH="0" baseline="0" noProof="0" dirty="0">
                        <a:ln>
                          <a:noFill/>
                        </a:ln>
                        <a:solidFill>
                          <a:schemeClr val="bg2"/>
                        </a:solidFill>
                        <a:effectLst/>
                        <a:uLnTx/>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r>
                        <a:rPr lang="en-US" sz="600" dirty="0">
                          <a:solidFill>
                            <a:schemeClr val="bg2"/>
                          </a:solidFill>
                          <a:latin typeface="+mn-lt"/>
                          <a:hlinkClick r:id="rId5">
                            <a:extLst>
                              <a:ext uri="{A12FA001-AC4F-418D-AE19-62706E023703}">
                                <ahyp:hlinkClr xmlns:ahyp="http://schemas.microsoft.com/office/drawing/2018/hyperlinkcolor" val="tx"/>
                              </a:ext>
                            </a:extLst>
                          </a:hlinkClick>
                        </a:rPr>
                        <a:t>Andrzej Jankowski</a:t>
                      </a: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23" rtl="0" eaLnBrk="1" fontAlgn="ctr" latinLnBrk="0" hangingPunct="1">
                        <a:lnSpc>
                          <a:spcPct val="100000"/>
                        </a:lnSpc>
                        <a:spcBef>
                          <a:spcPts val="0"/>
                        </a:spcBef>
                        <a:spcAft>
                          <a:spcPts val="0"/>
                        </a:spcAft>
                        <a:buClrTx/>
                        <a:buSzTx/>
                        <a:buFont typeface="Wingdings" panose="05000000000000000000" pitchFamily="2" charset="2"/>
                        <a:buNone/>
                        <a:tabLst/>
                        <a:defRPr/>
                      </a:pPr>
                      <a:r>
                        <a:rPr kumimoji="0" lang="en-US" sz="600" b="0" i="0" u="none" strike="noStrike" kern="1200" cap="none" spc="0" normalizeH="0" baseline="0" noProof="0" dirty="0" err="1">
                          <a:ln>
                            <a:noFill/>
                          </a:ln>
                          <a:solidFill>
                            <a:schemeClr val="bg2"/>
                          </a:solidFill>
                          <a:effectLst/>
                          <a:uLnTx/>
                          <a:uFillTx/>
                          <a:latin typeface="+mn-lt"/>
                          <a:ea typeface="+mn-ea"/>
                          <a:cs typeface="+mn-cs"/>
                          <a:hlinkClick r:id="rId6">
                            <a:extLst>
                              <a:ext uri="{A12FA001-AC4F-418D-AE19-62706E023703}">
                                <ahyp:hlinkClr xmlns:ahyp="http://schemas.microsoft.com/office/drawing/2018/hyperlinkcolor" val="tx"/>
                              </a:ext>
                            </a:extLst>
                          </a:hlinkClick>
                        </a:rPr>
                        <a:t>byteLAKE</a:t>
                      </a:r>
                      <a:r>
                        <a:rPr kumimoji="0" lang="en-US" sz="600" b="0" i="0" u="none" strike="noStrike" kern="1200" cap="none" spc="0" normalizeH="0" baseline="0" noProof="0" dirty="0">
                          <a:ln>
                            <a:noFill/>
                          </a:ln>
                          <a:solidFill>
                            <a:schemeClr val="bg2"/>
                          </a:solidFill>
                          <a:effectLst/>
                          <a:uLnTx/>
                          <a:uFillTx/>
                          <a:latin typeface="+mn-lt"/>
                          <a:ea typeface="+mn-ea"/>
                          <a:cs typeface="+mn-cs"/>
                          <a:hlinkClick r:id="rId6">
                            <a:extLst>
                              <a:ext uri="{A12FA001-AC4F-418D-AE19-62706E023703}">
                                <ahyp:hlinkClr xmlns:ahyp="http://schemas.microsoft.com/office/drawing/2018/hyperlinkcolor" val="tx"/>
                              </a:ext>
                            </a:extLst>
                          </a:hlinkClick>
                        </a:rPr>
                        <a:t> website</a:t>
                      </a:r>
                      <a:endParaRPr kumimoji="0" lang="en-US" sz="600" b="0" i="0" u="none" strike="noStrike" kern="1200" cap="none" spc="0" normalizeH="0" baseline="0" noProof="0" dirty="0">
                        <a:ln>
                          <a:noFill/>
                        </a:ln>
                        <a:solidFill>
                          <a:schemeClr val="bg2"/>
                        </a:solidFill>
                        <a:effectLst/>
                        <a:uLnTx/>
                        <a:uFillTx/>
                        <a:latin typeface="+mn-lt"/>
                        <a:ea typeface="+mn-ea"/>
                        <a:cs typeface="+mn-cs"/>
                      </a:endParaRPr>
                    </a:p>
                    <a:p>
                      <a:pPr marL="0" marR="0" lvl="1" indent="0" algn="ctr" rtl="0" eaLnBrk="1" fontAlgn="ctr" latinLnBrk="0" hangingPunct="1">
                        <a:lnSpc>
                          <a:spcPct val="100000"/>
                        </a:lnSpc>
                        <a:spcBef>
                          <a:spcPts val="0"/>
                        </a:spcBef>
                        <a:spcAft>
                          <a:spcPts val="0"/>
                        </a:spcAft>
                        <a:buClrTx/>
                        <a:buSzTx/>
                        <a:buFont typeface="Wingdings" panose="05000000000000000000" pitchFamily="2" charset="2"/>
                        <a:buNone/>
                      </a:pPr>
                      <a:r>
                        <a:rPr lang="en-US" sz="600" kern="1200" dirty="0" err="1">
                          <a:solidFill>
                            <a:schemeClr val="bg2"/>
                          </a:solidFill>
                          <a:latin typeface="+mn-lt"/>
                          <a:hlinkClick r:id="rId7">
                            <a:extLst>
                              <a:ext uri="{A12FA001-AC4F-418D-AE19-62706E023703}">
                                <ahyp:hlinkClr xmlns:ahyp="http://schemas.microsoft.com/office/drawing/2018/hyperlinkcolor" val="tx"/>
                              </a:ext>
                            </a:extLst>
                          </a:hlinkClick>
                        </a:rPr>
                        <a:t>byteLAKE</a:t>
                      </a:r>
                      <a:r>
                        <a:rPr lang="en-US" sz="600" kern="1200" dirty="0">
                          <a:solidFill>
                            <a:schemeClr val="bg2"/>
                          </a:solidFill>
                          <a:latin typeface="+mn-lt"/>
                          <a:hlinkClick r:id="rId7">
                            <a:extLst>
                              <a:ext uri="{A12FA001-AC4F-418D-AE19-62706E023703}">
                                <ahyp:hlinkClr xmlns:ahyp="http://schemas.microsoft.com/office/drawing/2018/hyperlinkcolor" val="tx"/>
                              </a:ext>
                            </a:extLst>
                          </a:hlinkClick>
                        </a:rPr>
                        <a:t> support</a:t>
                      </a:r>
                      <a:r>
                        <a:rPr lang="en-US" sz="600" kern="1200" dirty="0">
                          <a:solidFill>
                            <a:schemeClr val="bg2"/>
                          </a:solidFill>
                          <a:latin typeface="+mn-lt"/>
                        </a:rPr>
                        <a:t> </a:t>
                      </a: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4325251"/>
                  </a:ext>
                </a:extLst>
              </a:tr>
              <a:tr h="262319">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8" action="ppaction://hlinksldjump">
                            <a:extLst>
                              <a:ext uri="{A12FA001-AC4F-418D-AE19-62706E023703}">
                                <ahyp:hlinkClr xmlns:ahyp="http://schemas.microsoft.com/office/drawing/2018/hyperlinkcolor" val="tx"/>
                              </a:ext>
                            </a:extLst>
                          </a:hlinkClick>
                        </a:rPr>
                        <a:t>Chengdu APQ Science &amp; Technology Co., LTD Machine vision kit for industrial manufacturing</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600" b="0" i="0" u="none" strike="noStrike" dirty="0">
                          <a:solidFill>
                            <a:schemeClr val="bg2"/>
                          </a:solidFill>
                          <a:effectLst/>
                          <a:latin typeface="+mn-lt"/>
                          <a:ea typeface="Intel Clear" panose="020B0604020203020204" pitchFamily="34" charset="0"/>
                          <a:cs typeface="Intel Clear" panose="020B0604020203020204" pitchFamily="34" charset="0"/>
                        </a:rPr>
                        <a:t>PRC</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600" b="0" i="0" u="none" strike="noStrike" kern="0" cap="none" spc="0" normalizeH="0" baseline="0" noProof="0" dirty="0">
                          <a:ln>
                            <a:noFill/>
                          </a:ln>
                          <a:solidFill>
                            <a:schemeClr val="bg2"/>
                          </a:solidFill>
                          <a:effectLst/>
                          <a:uLnTx/>
                          <a:uFillTx/>
                          <a:latin typeface="+mn-lt"/>
                          <a:ea typeface="+mn-ea"/>
                          <a:cs typeface="+mn-cs"/>
                          <a:sym typeface="Intel Clear"/>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r>
                        <a:rPr lang="en-US" sz="600" dirty="0">
                          <a:solidFill>
                            <a:schemeClr val="bg2"/>
                          </a:solidFill>
                          <a:latin typeface="+mn-lt"/>
                          <a:hlinkClick r:id="rId9">
                            <a:extLst>
                              <a:ext uri="{A12FA001-AC4F-418D-AE19-62706E023703}">
                                <ahyp:hlinkClr xmlns:ahyp="http://schemas.microsoft.com/office/drawing/2018/hyperlinkcolor" val="tx"/>
                              </a:ext>
                            </a:extLst>
                          </a:hlinkClick>
                        </a:rPr>
                        <a:t>Zhao Huan </a:t>
                      </a: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hlinkClick r:id="rId10">
                            <a:extLst>
                              <a:ext uri="{A12FA001-AC4F-418D-AE19-62706E023703}">
                                <ahyp:hlinkClr xmlns:ahyp="http://schemas.microsoft.com/office/drawing/2018/hyperlinkcolor" val="tx"/>
                              </a:ext>
                            </a:extLst>
                          </a:hlinkClick>
                        </a:rPr>
                        <a:t>Chengdu APQ Website</a:t>
                      </a:r>
                      <a:endParaRPr kumimoji="0" lang="en-US" sz="600" b="0" i="0" u="none" strike="noStrike" kern="1200" cap="none" spc="0" normalizeH="0" baseline="0" noProof="0" dirty="0">
                        <a:ln>
                          <a:noFill/>
                        </a:ln>
                        <a:solidFill>
                          <a:schemeClr val="bg2"/>
                        </a:solidFill>
                        <a:effectLst/>
                        <a:uLnTx/>
                        <a:uFillTx/>
                        <a:latin typeface="+mn-lt"/>
                        <a:ea typeface="+mn-ea"/>
                        <a:cs typeface="+mn-cs"/>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4352870"/>
                  </a:ext>
                </a:extLst>
              </a:tr>
              <a:tr h="150353">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11" action="ppaction://hlinksldjump">
                            <a:extLst>
                              <a:ext uri="{A12FA001-AC4F-418D-AE19-62706E023703}">
                                <ahyp:hlinkClr xmlns:ahyp="http://schemas.microsoft.com/office/drawing/2018/hyperlinkcolor" val="tx"/>
                              </a:ext>
                            </a:extLst>
                          </a:hlinkClick>
                        </a:rPr>
                        <a:t>Comstar</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1" action="ppaction://hlinksldjump">
                            <a:extLst>
                              <a:ext uri="{A12FA001-AC4F-418D-AE19-62706E023703}">
                                <ahyp:hlinkClr xmlns:ahyp="http://schemas.microsoft.com/office/drawing/2018/hyperlinkcolor" val="tx"/>
                              </a:ext>
                            </a:extLst>
                          </a:hlinkClick>
                        </a:rPr>
                        <a:t> Machine Vision System</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600" b="0" i="0" u="none" strike="noStrike" dirty="0">
                          <a:solidFill>
                            <a:schemeClr val="bg2"/>
                          </a:solidFill>
                          <a:effectLst/>
                          <a:latin typeface="+mn-lt"/>
                          <a:ea typeface="Intel Clear" panose="020B0604020203020204" pitchFamily="34" charset="0"/>
                          <a:cs typeface="Intel Clear" panose="020B0604020203020204" pitchFamily="34" charset="0"/>
                        </a:rPr>
                        <a:t>PRC, EU, USA, ASEAN</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600" b="0" i="0" u="none" strike="noStrike" kern="0" cap="none" spc="0" normalizeH="0" baseline="0" noProof="0">
                          <a:ln>
                            <a:noFill/>
                          </a:ln>
                          <a:solidFill>
                            <a:schemeClr val="bg2"/>
                          </a:solidFill>
                          <a:effectLst/>
                          <a:uLnTx/>
                          <a:uFillTx/>
                          <a:latin typeface="+mn-lt"/>
                          <a:ea typeface="+mn-ea"/>
                          <a:cs typeface="+mn-cs"/>
                          <a:sym typeface="Intel Clear"/>
                        </a:rPr>
                        <a:t>RRK</a:t>
                      </a:r>
                      <a:endParaRPr kumimoji="0" lang="en-US" sz="600" b="0" i="0" u="none" strike="noStrike" kern="0" cap="none" spc="0" normalizeH="0" baseline="0" noProof="0" dirty="0">
                        <a:ln>
                          <a:noFill/>
                        </a:ln>
                        <a:solidFill>
                          <a:schemeClr val="bg2"/>
                        </a:solidFill>
                        <a:effectLst/>
                        <a:uLnTx/>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600" b="0" i="0" u="none" strike="noStrike" dirty="0">
                          <a:solidFill>
                            <a:schemeClr val="bg2"/>
                          </a:solidFill>
                          <a:effectLst/>
                          <a:latin typeface="+mn-lt"/>
                          <a:ea typeface="Intel Clear" panose="020B0604020203020204" pitchFamily="34" charset="0"/>
                          <a:cs typeface="Intel Clear" panose="020B0604020203020204" pitchFamily="34" charset="0"/>
                          <a:hlinkClick r:id="rId12">
                            <a:extLst>
                              <a:ext uri="{A12FA001-AC4F-418D-AE19-62706E023703}">
                                <ahyp:hlinkClr xmlns:ahyp="http://schemas.microsoft.com/office/drawing/2018/hyperlinkcolor" val="tx"/>
                              </a:ext>
                            </a:extLst>
                          </a:hlinkClick>
                        </a:rPr>
                        <a:t>Eleanor Sales</a:t>
                      </a: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altLang="zh-CN" sz="600" dirty="0" err="1">
                          <a:solidFill>
                            <a:schemeClr val="bg2"/>
                          </a:solidFill>
                          <a:latin typeface="+mn-lt"/>
                          <a:hlinkClick r:id="rId13">
                            <a:extLst>
                              <a:ext uri="{A12FA001-AC4F-418D-AE19-62706E023703}">
                                <ahyp:hlinkClr xmlns:ahyp="http://schemas.microsoft.com/office/drawing/2018/hyperlinkcolor" val="tx"/>
                              </a:ext>
                            </a:extLst>
                          </a:hlinkClick>
                        </a:rPr>
                        <a:t>Comstar</a:t>
                      </a:r>
                      <a:r>
                        <a:rPr lang="en-US" altLang="zh-CN" sz="600" dirty="0">
                          <a:solidFill>
                            <a:schemeClr val="bg2"/>
                          </a:solidFill>
                          <a:latin typeface="+mn-lt"/>
                          <a:hlinkClick r:id="rId13">
                            <a:extLst>
                              <a:ext uri="{A12FA001-AC4F-418D-AE19-62706E023703}">
                                <ahyp:hlinkClr xmlns:ahyp="http://schemas.microsoft.com/office/drawing/2018/hyperlinkcolor" val="tx"/>
                              </a:ext>
                            </a:extLst>
                          </a:hlinkClick>
                        </a:rPr>
                        <a:t> Website</a:t>
                      </a:r>
                      <a:endParaRPr kumimoji="0" lang="en-US" sz="600" b="0" i="0" u="none" strike="noStrike" kern="1200" cap="none" spc="0" normalizeH="0" baseline="0" noProof="0" dirty="0">
                        <a:ln>
                          <a:noFill/>
                        </a:ln>
                        <a:solidFill>
                          <a:schemeClr val="bg2"/>
                        </a:solidFill>
                        <a:effectLst/>
                        <a:uLnTx/>
                        <a:uFillTx/>
                        <a:latin typeface="+mn-lt"/>
                        <a:ea typeface="+mn-ea"/>
                        <a:cs typeface="+mn-cs"/>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474350"/>
                  </a:ext>
                </a:extLst>
              </a:tr>
              <a:tr h="262319">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4" action="ppaction://hlinksldjump">
                            <a:extLst>
                              <a:ext uri="{A12FA001-AC4F-418D-AE19-62706E023703}">
                                <ahyp:hlinkClr xmlns:ahyp="http://schemas.microsoft.com/office/drawing/2018/hyperlinkcolor" val="tx"/>
                              </a:ext>
                            </a:extLst>
                          </a:hlinkClick>
                        </a:rPr>
                        <a:t>Hitachi, Ltd. Industrial Edge Computer CE series Embedded AI model </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600" b="0" i="0" u="none" strike="noStrike" dirty="0">
                          <a:solidFill>
                            <a:schemeClr val="bg2"/>
                          </a:solidFill>
                          <a:effectLst/>
                          <a:latin typeface="+mn-lt"/>
                          <a:ea typeface="Intel Clear" panose="020B0604020203020204" pitchFamily="34" charset="0"/>
                          <a:cs typeface="Intel Clear" panose="020B0604020203020204" pitchFamily="34" charset="0"/>
                        </a:rPr>
                        <a:t>USA, AU, JPN</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600" b="0" i="0" u="none" strike="noStrike" kern="0" cap="none" spc="0" normalizeH="0" baseline="0" noProof="0">
                          <a:ln>
                            <a:noFill/>
                          </a:ln>
                          <a:solidFill>
                            <a:schemeClr val="bg2"/>
                          </a:solidFill>
                          <a:effectLst/>
                          <a:uLnTx/>
                          <a:uFillTx/>
                          <a:latin typeface="+mn-lt"/>
                          <a:ea typeface="+mn-ea"/>
                          <a:cs typeface="+mn-cs"/>
                          <a:sym typeface="Intel Clear"/>
                        </a:rPr>
                        <a:t>RRK</a:t>
                      </a:r>
                      <a:endParaRPr kumimoji="0" lang="en-US" sz="600" b="0" i="0" u="none" strike="noStrike" kern="0" cap="none" spc="0" normalizeH="0" baseline="0" noProof="0" dirty="0">
                        <a:ln>
                          <a:noFill/>
                        </a:ln>
                        <a:solidFill>
                          <a:schemeClr val="bg2"/>
                        </a:solidFill>
                        <a:effectLst/>
                        <a:uLnTx/>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600" b="0" i="0" u="none" strike="noStrike" dirty="0">
                          <a:solidFill>
                            <a:schemeClr val="bg2"/>
                          </a:solidFill>
                          <a:effectLst/>
                          <a:latin typeface="+mn-lt"/>
                          <a:ea typeface="Intel Clear" panose="020B0604020203020204" pitchFamily="34" charset="0"/>
                          <a:cs typeface="Intel Clear" panose="020B0604020203020204" pitchFamily="34" charset="0"/>
                          <a:hlinkClick r:id="rId12">
                            <a:extLst>
                              <a:ext uri="{A12FA001-AC4F-418D-AE19-62706E023703}">
                                <ahyp:hlinkClr xmlns:ahyp="http://schemas.microsoft.com/office/drawing/2018/hyperlinkcolor" val="tx"/>
                              </a:ext>
                            </a:extLst>
                          </a:hlinkClick>
                        </a:rPr>
                        <a:t>Eleanor Sales</a:t>
                      </a: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hlinkClick r:id="rId15">
                            <a:extLst>
                              <a:ext uri="{A12FA001-AC4F-418D-AE19-62706E023703}">
                                <ahyp:hlinkClr xmlns:ahyp="http://schemas.microsoft.com/office/drawing/2018/hyperlinkcolor" val="tx"/>
                              </a:ext>
                            </a:extLst>
                          </a:hlinkClick>
                        </a:rPr>
                        <a:t>Hitachi Industrial Edge Computer CE50-10 Product Page</a:t>
                      </a:r>
                      <a:endParaRPr kumimoji="0" lang="en-US" sz="600" b="0" i="0" u="none" strike="noStrike" kern="1200" cap="none" spc="0" normalizeH="0" baseline="0" noProof="0" dirty="0">
                        <a:ln>
                          <a:noFill/>
                        </a:ln>
                        <a:solidFill>
                          <a:schemeClr val="bg2"/>
                        </a:solidFill>
                        <a:effectLst/>
                        <a:uLnTx/>
                        <a:uFillTx/>
                        <a:latin typeface="+mn-lt"/>
                        <a:ea typeface="+mn-ea"/>
                        <a:cs typeface="+mn-cs"/>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3093834"/>
                  </a:ext>
                </a:extLst>
              </a:tr>
              <a:tr h="262319">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6" action="ppaction://hlinksldjump">
                            <a:extLst>
                              <a:ext uri="{A12FA001-AC4F-418D-AE19-62706E023703}">
                                <ahyp:hlinkClr xmlns:ahyp="http://schemas.microsoft.com/office/drawing/2018/hyperlinkcolor" val="tx"/>
                              </a:ext>
                            </a:extLst>
                          </a:hlinkClick>
                        </a:rPr>
                        <a:t>HTC/G REIGNS REIGN CORE Private 5G Solution for XR Vertical </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600" b="0" i="0" u="none" strike="noStrike" dirty="0">
                          <a:solidFill>
                            <a:schemeClr val="bg2"/>
                          </a:solidFill>
                          <a:effectLst/>
                          <a:latin typeface="+mn-lt"/>
                          <a:ea typeface="Intel Clear" panose="020B0604020203020204" pitchFamily="34" charset="0"/>
                          <a:cs typeface="Intel Clear" panose="020B0604020203020204" pitchFamily="34" charset="0"/>
                        </a:rPr>
                        <a:t>APJ, AMER, EMEA</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600" b="0" i="0" u="none" strike="noStrike" kern="0" cap="none" spc="0" normalizeH="0" baseline="0" noProof="0" dirty="0">
                          <a:ln>
                            <a:noFill/>
                          </a:ln>
                          <a:solidFill>
                            <a:schemeClr val="bg2"/>
                          </a:solidFill>
                          <a:effectLst/>
                          <a:uLnTx/>
                          <a:uFillTx/>
                          <a:latin typeface="+mn-lt"/>
                          <a:ea typeface="+mn-ea"/>
                          <a:cs typeface="+mn-cs"/>
                          <a:sym typeface="Intel Clear"/>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600" b="1" i="0" u="none" strike="noStrike" dirty="0">
                          <a:solidFill>
                            <a:schemeClr val="bg2"/>
                          </a:solidFill>
                          <a:effectLst/>
                          <a:latin typeface="+mn-lt"/>
                          <a:ea typeface="Intel Clear" panose="020B0604020203020204" pitchFamily="34" charset="0"/>
                          <a:cs typeface="Intel Clear" panose="020B0604020203020204" pitchFamily="34" charset="0"/>
                        </a:rPr>
                        <a:t>✓</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kumimoji="0" lang="en-US" sz="600" b="0" i="0" u="none" strike="noStrike" kern="0" cap="none" spc="0" normalizeH="0" baseline="0" noProof="0" dirty="0">
                          <a:ln>
                            <a:noFill/>
                          </a:ln>
                          <a:solidFill>
                            <a:schemeClr val="bg2"/>
                          </a:solidFill>
                          <a:effectLst/>
                          <a:uLnTx/>
                          <a:uFillTx/>
                          <a:latin typeface="+mn-lt"/>
                          <a:sym typeface="Helvetica Neue"/>
                          <a:hlinkClick r:id="rId17">
                            <a:extLst>
                              <a:ext uri="{A12FA001-AC4F-418D-AE19-62706E023703}">
                                <ahyp:hlinkClr xmlns:ahyp="http://schemas.microsoft.com/office/drawing/2018/hyperlinkcolor" val="tx"/>
                              </a:ext>
                            </a:extLst>
                          </a:hlinkClick>
                        </a:rPr>
                        <a:t>Jocelyn Lin </a:t>
                      </a: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b">
                        <a:lnSpc>
                          <a:spcPct val="96000"/>
                        </a:lnSpc>
                        <a:buFont typeface="Arial" panose="020B0604020202020204" pitchFamily="34" charset="0"/>
                        <a:buNone/>
                      </a:pPr>
                      <a:r>
                        <a:rPr kumimoji="0" lang="en-US" sz="600" b="0" i="0" u="none" strike="noStrike" kern="1200" cap="none" spc="0" normalizeH="0" baseline="0" noProof="0" dirty="0">
                          <a:ln>
                            <a:noFill/>
                          </a:ln>
                          <a:solidFill>
                            <a:schemeClr val="bg2"/>
                          </a:solidFill>
                          <a:effectLst/>
                          <a:uLnTx/>
                          <a:uFillTx/>
                          <a:latin typeface="+mn-lt"/>
                          <a:sym typeface="Helvetica Neue"/>
                          <a:hlinkClick r:id="rId18">
                            <a:extLst>
                              <a:ext uri="{A12FA001-AC4F-418D-AE19-62706E023703}">
                                <ahyp:hlinkClr xmlns:ahyp="http://schemas.microsoft.com/office/drawing/2018/hyperlinkcolor" val="tx"/>
                              </a:ext>
                            </a:extLst>
                          </a:hlinkClick>
                        </a:rPr>
                        <a:t>5G Reign Core | G REIGNS United States</a:t>
                      </a: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8437404"/>
                  </a:ext>
                </a:extLst>
              </a:tr>
              <a:tr h="262319">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9" action="ppaction://hlinksldjump">
                            <a:extLst>
                              <a:ext uri="{A12FA001-AC4F-418D-AE19-62706E023703}">
                                <ahyp:hlinkClr xmlns:ahyp="http://schemas.microsoft.com/office/drawing/2018/hyperlinkcolor" val="tx"/>
                              </a:ext>
                            </a:extLst>
                          </a:hlinkClick>
                        </a:rPr>
                        <a:t>JWIPC AI Ready Vision kit for Smart Manufacturing </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600" b="0" i="0" u="none" strike="noStrike" dirty="0">
                          <a:solidFill>
                            <a:schemeClr val="bg2"/>
                          </a:solidFill>
                          <a:effectLst/>
                          <a:latin typeface="+mn-lt"/>
                          <a:ea typeface="Intel Clear" panose="020B0604020203020204" pitchFamily="34" charset="0"/>
                          <a:cs typeface="Intel Clear" panose="020B0604020203020204" pitchFamily="34" charset="0"/>
                        </a:rPr>
                        <a:t>PRC</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600" b="0" i="0" u="none" strike="noStrike" kern="0" cap="none" spc="0" normalizeH="0" baseline="0" noProof="0" dirty="0">
                          <a:ln>
                            <a:noFill/>
                          </a:ln>
                          <a:solidFill>
                            <a:schemeClr val="bg2"/>
                          </a:solidFill>
                          <a:effectLst/>
                          <a:uLnTx/>
                          <a:uFillTx/>
                          <a:latin typeface="+mn-lt"/>
                          <a:ea typeface="+mn-ea"/>
                          <a:cs typeface="+mn-cs"/>
                          <a:sym typeface="Intel Clear"/>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600" b="0" i="0" u="none" strike="noStrike" dirty="0">
                          <a:solidFill>
                            <a:schemeClr val="bg2"/>
                          </a:solidFill>
                          <a:effectLst/>
                          <a:latin typeface="+mn-lt"/>
                          <a:ea typeface="Intel Clear" panose="020B0604020203020204" pitchFamily="34" charset="0"/>
                          <a:cs typeface="Intel Clear" panose="020B0604020203020204" pitchFamily="34" charset="0"/>
                          <a:hlinkClick r:id="rId12">
                            <a:extLst>
                              <a:ext uri="{A12FA001-AC4F-418D-AE19-62706E023703}">
                                <ahyp:hlinkClr xmlns:ahyp="http://schemas.microsoft.com/office/drawing/2018/hyperlinkcolor" val="tx"/>
                              </a:ext>
                            </a:extLst>
                          </a:hlinkClick>
                        </a:rPr>
                        <a:t>Eleanor Sales</a:t>
                      </a: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600" dirty="0">
                          <a:solidFill>
                            <a:schemeClr val="bg2"/>
                          </a:solidFill>
                          <a:latin typeface="+mn-lt"/>
                          <a:hlinkClick r:id="rId20">
                            <a:extLst>
                              <a:ext uri="{A12FA001-AC4F-418D-AE19-62706E023703}">
                                <ahyp:hlinkClr xmlns:ahyp="http://schemas.microsoft.com/office/drawing/2018/hyperlinkcolor" val="tx"/>
                              </a:ext>
                            </a:extLst>
                          </a:hlinkClick>
                        </a:rPr>
                        <a:t>Solution FAQ</a:t>
                      </a:r>
                      <a:endParaRPr lang="en-US" sz="600" dirty="0">
                        <a:solidFill>
                          <a:schemeClr val="bg2"/>
                        </a:solidFill>
                        <a:latin typeface="+mn-lt"/>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9858023"/>
                  </a:ext>
                </a:extLst>
              </a:tr>
              <a:tr h="230328">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sv-SE"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1" action="ppaction://hlinksldjump">
                            <a:extLst>
                              <a:ext uri="{A12FA001-AC4F-418D-AE19-62706E023703}">
                                <ahyp:hlinkClr xmlns:ahyp="http://schemas.microsoft.com/office/drawing/2018/hyperlinkcolor" val="tx"/>
                              </a:ext>
                            </a:extLst>
                          </a:hlinkClick>
                        </a:rPr>
                        <a:t>Okaya Impulse VI Ready Kit</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1" action="ppaction://hlinksldjump">
                            <a:extLst>
                              <a:ext uri="{A12FA001-AC4F-418D-AE19-62706E023703}">
                                <ahyp:hlinkClr xmlns:ahyp="http://schemas.microsoft.com/office/drawing/2018/hyperlinkcolor" val="tx"/>
                              </a:ext>
                            </a:extLst>
                          </a:hlinkClick>
                        </a:rPr>
                        <a:t> </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600" b="0" i="0" u="none" strike="noStrike" dirty="0">
                          <a:solidFill>
                            <a:schemeClr val="bg2"/>
                          </a:solidFill>
                          <a:effectLst/>
                          <a:latin typeface="+mn-lt"/>
                          <a:ea typeface="Intel Clear" panose="020B0604020203020204" pitchFamily="34" charset="0"/>
                          <a:cs typeface="Intel Clear" panose="020B0604020203020204" pitchFamily="34" charset="0"/>
                        </a:rPr>
                        <a:t>JPN</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600" b="0" i="0" u="none" strike="noStrike" kern="0" cap="none" spc="0" normalizeH="0" baseline="0" noProof="0" dirty="0">
                          <a:ln>
                            <a:noFill/>
                          </a:ln>
                          <a:solidFill>
                            <a:schemeClr val="bg2"/>
                          </a:solidFill>
                          <a:effectLst/>
                          <a:uLnTx/>
                          <a:uFillTx/>
                          <a:latin typeface="+mn-lt"/>
                          <a:ea typeface="+mn-ea"/>
                          <a:cs typeface="+mn-cs"/>
                          <a:sym typeface="Intel Clear"/>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r>
                        <a:rPr lang="en-US" sz="600" dirty="0">
                          <a:solidFill>
                            <a:schemeClr val="bg2"/>
                          </a:solidFill>
                          <a:latin typeface="+mn-lt"/>
                          <a:hlinkClick r:id="rId22">
                            <a:extLst>
                              <a:ext uri="{A12FA001-AC4F-418D-AE19-62706E023703}">
                                <ahyp:hlinkClr xmlns:ahyp="http://schemas.microsoft.com/office/drawing/2018/hyperlinkcolor" val="tx"/>
                              </a:ext>
                            </a:extLst>
                          </a:hlinkClick>
                        </a:rPr>
                        <a:t>Hideki </a:t>
                      </a:r>
                      <a:r>
                        <a:rPr lang="en-US" sz="600" dirty="0" err="1">
                          <a:solidFill>
                            <a:schemeClr val="bg2"/>
                          </a:solidFill>
                          <a:latin typeface="+mn-lt"/>
                          <a:hlinkClick r:id="rId22">
                            <a:extLst>
                              <a:ext uri="{A12FA001-AC4F-418D-AE19-62706E023703}">
                                <ahyp:hlinkClr xmlns:ahyp="http://schemas.microsoft.com/office/drawing/2018/hyperlinkcolor" val="tx"/>
                              </a:ext>
                            </a:extLst>
                          </a:hlinkClick>
                        </a:rPr>
                        <a:t>Natsusako</a:t>
                      </a: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23" rtl="0" eaLnBrk="1" fontAlgn="ctr" latinLnBrk="0" hangingPunct="1">
                        <a:lnSpc>
                          <a:spcPct val="100000"/>
                        </a:lnSpc>
                        <a:spcBef>
                          <a:spcPts val="0"/>
                        </a:spcBef>
                        <a:spcAft>
                          <a:spcPts val="0"/>
                        </a:spcAft>
                        <a:buClrTx/>
                        <a:buSzTx/>
                        <a:buFont typeface="Wingdings" panose="05000000000000000000" pitchFamily="2" charset="2"/>
                        <a:buNone/>
                        <a:tabLst/>
                        <a:defRPr/>
                      </a:pPr>
                      <a:r>
                        <a:rPr kumimoji="0" lang="en-US" sz="600" b="0" i="0" u="none" strike="noStrike" kern="1200" cap="none" spc="0" normalizeH="0" baseline="0" noProof="0" dirty="0" err="1">
                          <a:ln>
                            <a:noFill/>
                          </a:ln>
                          <a:solidFill>
                            <a:schemeClr val="bg2"/>
                          </a:solidFill>
                          <a:effectLst/>
                          <a:uLnTx/>
                          <a:uFillTx/>
                          <a:latin typeface="+mn-lt"/>
                          <a:ea typeface="+mn-ea"/>
                          <a:cs typeface="+mn-cs"/>
                          <a:hlinkClick r:id="rId23">
                            <a:extLst>
                              <a:ext uri="{A12FA001-AC4F-418D-AE19-62706E023703}">
                                <ahyp:hlinkClr xmlns:ahyp="http://schemas.microsoft.com/office/drawing/2018/hyperlinkcolor" val="tx"/>
                              </a:ext>
                            </a:extLst>
                          </a:hlinkClick>
                        </a:rPr>
                        <a:t>Okaya</a:t>
                      </a:r>
                      <a:r>
                        <a:rPr kumimoji="0" lang="en-US" sz="600" b="0" i="0" u="none" strike="noStrike" kern="1200" cap="none" spc="0" normalizeH="0" baseline="0" noProof="0" dirty="0">
                          <a:ln>
                            <a:noFill/>
                          </a:ln>
                          <a:solidFill>
                            <a:schemeClr val="bg2"/>
                          </a:solidFill>
                          <a:effectLst/>
                          <a:uLnTx/>
                          <a:uFillTx/>
                          <a:latin typeface="+mn-lt"/>
                          <a:ea typeface="+mn-ea"/>
                          <a:cs typeface="+mn-cs"/>
                          <a:hlinkClick r:id="rId23">
                            <a:extLst>
                              <a:ext uri="{A12FA001-AC4F-418D-AE19-62706E023703}">
                                <ahyp:hlinkClr xmlns:ahyp="http://schemas.microsoft.com/office/drawing/2018/hyperlinkcolor" val="tx"/>
                              </a:ext>
                            </a:extLst>
                          </a:hlinkClick>
                        </a:rPr>
                        <a:t> Impulse VI Ready Kit Demo Webpage</a:t>
                      </a:r>
                      <a:endParaRPr kumimoji="0" lang="en-US" sz="600" b="0" i="0" u="none" strike="noStrike" kern="1200" cap="none" spc="0" normalizeH="0" baseline="0" noProof="0" dirty="0">
                        <a:ln>
                          <a:noFill/>
                        </a:ln>
                        <a:solidFill>
                          <a:schemeClr val="bg2"/>
                        </a:solidFill>
                        <a:effectLst/>
                        <a:uLnTx/>
                        <a:uFillTx/>
                        <a:latin typeface="+mn-lt"/>
                        <a:ea typeface="+mn-ea"/>
                        <a:cs typeface="+mn-cs"/>
                      </a:endParaRPr>
                    </a:p>
                    <a:p>
                      <a:pPr marL="0" marR="0" lvl="1" indent="0" algn="ctr" defTabSz="914423" rtl="0" eaLnBrk="1" fontAlgn="ctr" latinLnBrk="0" hangingPunct="1">
                        <a:lnSpc>
                          <a:spcPct val="100000"/>
                        </a:lnSpc>
                        <a:spcBef>
                          <a:spcPts val="0"/>
                        </a:spcBef>
                        <a:spcAft>
                          <a:spcPts val="0"/>
                        </a:spcAft>
                        <a:buClrTx/>
                        <a:buSzTx/>
                        <a:buFont typeface="Wingdings" panose="05000000000000000000" pitchFamily="2" charset="2"/>
                        <a:buNone/>
                        <a:tabLst/>
                        <a:defRPr/>
                      </a:pPr>
                      <a:r>
                        <a:rPr lang="en-US" sz="600" kern="1200" dirty="0">
                          <a:solidFill>
                            <a:schemeClr val="bg2"/>
                          </a:solidFill>
                          <a:latin typeface="+mn-lt"/>
                          <a:hlinkClick r:id="rId24">
                            <a:extLst>
                              <a:ext uri="{A12FA001-AC4F-418D-AE19-62706E023703}">
                                <ahyp:hlinkClr xmlns:ahyp="http://schemas.microsoft.com/office/drawing/2018/hyperlinkcolor" val="tx"/>
                              </a:ext>
                            </a:extLst>
                          </a:hlinkClick>
                        </a:rPr>
                        <a:t>Impulse Website</a:t>
                      </a:r>
                      <a:endParaRPr kumimoji="0" lang="en-US" sz="600" b="0" i="0" u="none" strike="noStrike" kern="1200" cap="none" spc="0" normalizeH="0" baseline="0" noProof="0" dirty="0">
                        <a:ln>
                          <a:noFill/>
                        </a:ln>
                        <a:solidFill>
                          <a:schemeClr val="bg2"/>
                        </a:solidFill>
                        <a:effectLst/>
                        <a:uLnTx/>
                        <a:uFillTx/>
                        <a:latin typeface="+mn-lt"/>
                        <a:ea typeface="+mn-ea"/>
                        <a:cs typeface="+mn-cs"/>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036476"/>
                  </a:ext>
                </a:extLst>
              </a:tr>
              <a:tr h="150353">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5" action="ppaction://hlinksldjump">
                            <a:extLst>
                              <a:ext uri="{A12FA001-AC4F-418D-AE19-62706E023703}">
                                <ahyp:hlinkClr xmlns:ahyp="http://schemas.microsoft.com/office/drawing/2018/hyperlinkcolor" val="tx"/>
                              </a:ext>
                            </a:extLst>
                          </a:hlinkClick>
                        </a:rPr>
                        <a:t>Blueskies.AI </a:t>
                      </a: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25" action="ppaction://hlinksldjump">
                            <a:extLst>
                              <a:ext uri="{A12FA001-AC4F-418D-AE19-62706E023703}">
                                <ahyp:hlinkClr xmlns:ahyp="http://schemas.microsoft.com/office/drawing/2018/hyperlinkcolor" val="tx"/>
                              </a:ext>
                            </a:extLst>
                          </a:hlinkClick>
                        </a:rPr>
                        <a:t>AInspect</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lnSpc>
                          <a:spcPct val="96000"/>
                        </a:lnSpc>
                        <a:buNone/>
                      </a:pPr>
                      <a:r>
                        <a:rPr lang="en-US" sz="600" dirty="0">
                          <a:solidFill>
                            <a:schemeClr val="bg2"/>
                          </a:solidFill>
                        </a:rPr>
                        <a:t>Global</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400"/>
                        </a:spcAft>
                        <a:buClrTx/>
                        <a:buSzTx/>
                        <a:buFont typeface="Wingdings" panose="05000000000000000000" pitchFamily="2" charset="2"/>
                        <a:buNone/>
                        <a:tabLst/>
                        <a:defRPr/>
                      </a:pPr>
                      <a:r>
                        <a:rPr lang="en-US" sz="600">
                          <a:solidFill>
                            <a:schemeClr val="bg2"/>
                          </a:solidFill>
                        </a:rPr>
                        <a:t>RRK</a:t>
                      </a:r>
                      <a:endParaRPr lang="en-US" sz="600" dirty="0">
                        <a:solidFill>
                          <a:schemeClr val="bg2"/>
                        </a:solidFill>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96000"/>
                        </a:lnSpc>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600" b="0" i="0" u="none" strike="noStrike" cap="none" spc="0" baseline="0">
                          <a:solidFill>
                            <a:schemeClr val="bg2"/>
                          </a:solidFill>
                          <a:effectLst/>
                          <a:uFillTx/>
                          <a:latin typeface="+mn-lt"/>
                          <a:ea typeface="Intel Clear" panose="020B0604020203020204" pitchFamily="34" charset="0"/>
                          <a:cs typeface="Intel Clear" panose="020B0604020203020204" pitchFamily="34" charset="0"/>
                          <a:sym typeface="Intel Clear"/>
                          <a:hlinkClick r:id="rId12">
                            <a:extLst>
                              <a:ext uri="{A12FA001-AC4F-418D-AE19-62706E023703}">
                                <ahyp:hlinkClr xmlns:ahyp="http://schemas.microsoft.com/office/drawing/2018/hyperlinkcolor" val="tx"/>
                              </a:ext>
                            </a:extLst>
                          </a:hlinkClick>
                        </a:rPr>
                        <a:t>Eleanor Sales</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dirty="0" err="1">
                          <a:ln>
                            <a:noFill/>
                          </a:ln>
                          <a:solidFill>
                            <a:schemeClr val="bg2"/>
                          </a:solidFill>
                          <a:effectLst/>
                          <a:uLnTx/>
                          <a:uFillTx/>
                          <a:latin typeface="+mn-lt"/>
                          <a:ea typeface="+mn-ea"/>
                          <a:cs typeface="+mn-cs"/>
                          <a:sym typeface="Intel Clear"/>
                          <a:hlinkClick r:id="rId26">
                            <a:extLst>
                              <a:ext uri="{A12FA001-AC4F-418D-AE19-62706E023703}">
                                <ahyp:hlinkClr xmlns:ahyp="http://schemas.microsoft.com/office/drawing/2018/hyperlinkcolor" val="tx"/>
                              </a:ext>
                            </a:extLst>
                          </a:hlinkClick>
                        </a:rPr>
                        <a:t>insight.tech</a:t>
                      </a:r>
                      <a:r>
                        <a:rPr kumimoji="0" lang="en-US" sz="600" b="0" i="0" u="none" strike="noStrike" kern="1200" cap="none" spc="0" normalizeH="0" baseline="0" dirty="0">
                          <a:ln>
                            <a:noFill/>
                          </a:ln>
                          <a:solidFill>
                            <a:schemeClr val="bg2"/>
                          </a:solidFill>
                          <a:effectLst/>
                          <a:uLnTx/>
                          <a:uFillTx/>
                          <a:latin typeface="+mn-lt"/>
                          <a:ea typeface="+mn-ea"/>
                          <a:cs typeface="+mn-cs"/>
                          <a:sym typeface="Intel Clear"/>
                          <a:hlinkClick r:id="rId26">
                            <a:extLst>
                              <a:ext uri="{A12FA001-AC4F-418D-AE19-62706E023703}">
                                <ahyp:hlinkClr xmlns:ahyp="http://schemas.microsoft.com/office/drawing/2018/hyperlinkcolor" val="tx"/>
                              </a:ext>
                            </a:extLst>
                          </a:hlinkClick>
                        </a:rPr>
                        <a:t> Overview Page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2722197"/>
                  </a:ext>
                </a:extLst>
              </a:tr>
              <a:tr h="262319">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7" action="ppaction://hlinksldjump">
                            <a:extLst>
                              <a:ext uri="{A12FA001-AC4F-418D-AE19-62706E023703}">
                                <ahyp:hlinkClr xmlns:ahyp="http://schemas.microsoft.com/office/drawing/2018/hyperlinkcolor" val="tx"/>
                              </a:ext>
                            </a:extLst>
                          </a:hlinkClick>
                        </a:rPr>
                        <a:t>Nebbiolo + Intel for Automotive</a:t>
                      </a:r>
                      <a:b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7" action="ppaction://hlinksldjump">
                            <a:extLst>
                              <a:ext uri="{A12FA001-AC4F-418D-AE19-62706E023703}">
                                <ahyp:hlinkClr xmlns:ahyp="http://schemas.microsoft.com/office/drawing/2018/hyperlinkcolor" val="tx"/>
                              </a:ext>
                            </a:extLst>
                          </a:hlinkClick>
                        </a:rPr>
                      </a:b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7" action="ppaction://hlinksldjump">
                            <a:extLst>
                              <a:ext uri="{A12FA001-AC4F-418D-AE19-62706E023703}">
                                <ahyp:hlinkClr xmlns:ahyp="http://schemas.microsoft.com/office/drawing/2018/hyperlinkcolor" val="tx"/>
                              </a:ext>
                            </a:extLst>
                          </a:hlinkClick>
                        </a:rPr>
                        <a:t>Manufacturing Inspection </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600" b="0" i="0" u="none" strike="noStrike" kern="0" cap="none" spc="0" normalizeH="0" baseline="0" noProof="0" dirty="0">
                          <a:ln>
                            <a:noFill/>
                          </a:ln>
                          <a:solidFill>
                            <a:schemeClr val="bg2"/>
                          </a:solidFill>
                          <a:effectLst/>
                          <a:uLnTx/>
                          <a:uFillTx/>
                          <a:latin typeface="+mn-lt"/>
                          <a:ea typeface="+mn-ea"/>
                          <a:cs typeface="+mn-cs"/>
                          <a:sym typeface="Intel Clear"/>
                        </a:rPr>
                        <a:t>Case Study</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12">
                            <a:extLst>
                              <a:ext uri="{A12FA001-AC4F-418D-AE19-62706E023703}">
                                <ahyp:hlinkClr xmlns:ahyp="http://schemas.microsoft.com/office/drawing/2018/hyperlinkcolor" val="tx"/>
                              </a:ext>
                            </a:extLst>
                          </a:hlinkClick>
                        </a:rPr>
                        <a:t>Eleanor Sales</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a:ln>
                            <a:noFill/>
                          </a:ln>
                          <a:solidFill>
                            <a:schemeClr val="bg2"/>
                          </a:solidFill>
                          <a:effectLst/>
                          <a:uLnTx/>
                          <a:uFillTx/>
                          <a:latin typeface="+mn-lt"/>
                          <a:ea typeface="+mn-ea"/>
                          <a:cs typeface="+mn-cs"/>
                          <a:sym typeface="Helvetica Neue"/>
                          <a:hlinkClick r:id="rId28">
                            <a:extLst>
                              <a:ext uri="{A12FA001-AC4F-418D-AE19-62706E023703}">
                                <ahyp:hlinkClr xmlns:ahyp="http://schemas.microsoft.com/office/drawing/2018/hyperlinkcolor" val="tx"/>
                              </a:ext>
                            </a:extLst>
                          </a:hlinkClick>
                        </a:rPr>
                        <a:t>Intel Solution Brief</a:t>
                      </a:r>
                      <a:endParaRPr kumimoji="0" lang="en-US" sz="600" b="0" i="0" u="none" strike="noStrike" kern="1200" cap="none" spc="0" normalizeH="0" baseline="0">
                        <a:ln>
                          <a:noFill/>
                        </a:ln>
                        <a:solidFill>
                          <a:schemeClr val="bg2"/>
                        </a:solidFill>
                        <a:effectLst/>
                        <a:uLnTx/>
                        <a:uFillTx/>
                        <a:latin typeface="+mn-lt"/>
                        <a:ea typeface="+mn-ea"/>
                        <a:cs typeface="+mn-cs"/>
                        <a:sym typeface="Helvetica Neue"/>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a:ln>
                            <a:noFill/>
                          </a:ln>
                          <a:solidFill>
                            <a:schemeClr val="bg2"/>
                          </a:solidFill>
                          <a:effectLst/>
                          <a:uLnTx/>
                          <a:uFillTx/>
                          <a:latin typeface="+mn-lt"/>
                          <a:ea typeface="+mn-ea"/>
                          <a:cs typeface="+mn-cs"/>
                          <a:sym typeface="Helvetica Neue"/>
                          <a:hlinkClick r:id="rId29">
                            <a:extLst>
                              <a:ext uri="{A12FA001-AC4F-418D-AE19-62706E023703}">
                                <ahyp:hlinkClr xmlns:ahyp="http://schemas.microsoft.com/office/drawing/2018/hyperlinkcolor" val="tx"/>
                              </a:ext>
                            </a:extLst>
                          </a:hlinkClick>
                        </a:rPr>
                        <a:t>Intel Newsroom Article</a:t>
                      </a:r>
                      <a:endParaRPr kumimoji="0" lang="en-US" sz="600" b="0" i="0" u="none" strike="noStrike" kern="1200" cap="none" spc="0" normalizeH="0" baseline="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6203329"/>
                  </a:ext>
                </a:extLst>
              </a:tr>
              <a:tr h="150353">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0" action="ppaction://hlinksldjump">
                            <a:extLst>
                              <a:ext uri="{A12FA001-AC4F-418D-AE19-62706E023703}">
                                <ahyp:hlinkClr xmlns:ahyp="http://schemas.microsoft.com/office/drawing/2018/hyperlinkcolor" val="tx"/>
                              </a:ext>
                            </a:extLst>
                          </a:hlinkClick>
                        </a:rPr>
                        <a:t>Advantech </a:t>
                      </a:r>
                      <a:r>
                        <a:rPr lang="en-IN"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0" action="ppaction://hlinksldjump">
                            <a:extLst>
                              <a:ext uri="{A12FA001-AC4F-418D-AE19-62706E023703}">
                                <ahyp:hlinkClr xmlns:ahyp="http://schemas.microsoft.com/office/drawing/2018/hyperlinkcolor" val="tx"/>
                              </a:ext>
                            </a:extLst>
                          </a:hlinkClick>
                        </a:rPr>
                        <a:t>Equipment Vibration Monitoring </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600" b="0" i="0" u="none" strike="noStrike" dirty="0">
                          <a:solidFill>
                            <a:schemeClr val="bg2"/>
                          </a:solidFill>
                          <a:effectLst/>
                          <a:latin typeface="+mn-lt"/>
                          <a:ea typeface="Intel Clear" panose="020B0604020203020204" pitchFamily="34" charset="0"/>
                          <a:cs typeface="Intel Clear" panose="020B0604020203020204" pitchFamily="34" charset="0"/>
                        </a:rPr>
                        <a:t>Taiwan, China, Singapore, Japan, USA</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600" b="0" i="0" u="none" strike="noStrike" kern="0" cap="none" spc="0" normalizeH="0" baseline="0" noProof="0">
                          <a:ln>
                            <a:noFill/>
                          </a:ln>
                          <a:solidFill>
                            <a:schemeClr val="bg2"/>
                          </a:solidFill>
                          <a:effectLst/>
                          <a:uLnTx/>
                          <a:uFillTx/>
                          <a:latin typeface="+mn-lt"/>
                          <a:ea typeface="+mn-ea"/>
                          <a:cs typeface="+mn-cs"/>
                          <a:sym typeface="Intel Clear"/>
                        </a:rPr>
                        <a:t>MRS</a:t>
                      </a:r>
                      <a:endParaRPr kumimoji="0" lang="en-US" sz="600" b="0" i="0" u="none" strike="noStrike" kern="0" cap="none" spc="0" normalizeH="0" baseline="0" noProof="0" dirty="0">
                        <a:ln>
                          <a:noFill/>
                        </a:ln>
                        <a:solidFill>
                          <a:schemeClr val="bg2"/>
                        </a:solidFill>
                        <a:effectLst/>
                        <a:uLnTx/>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31">
                            <a:extLst>
                              <a:ext uri="{A12FA001-AC4F-418D-AE19-62706E023703}">
                                <ahyp:hlinkClr xmlns:ahyp="http://schemas.microsoft.com/office/drawing/2018/hyperlinkcolor" val="tx"/>
                              </a:ext>
                            </a:extLst>
                          </a:hlinkClick>
                        </a:rPr>
                        <a:t>Howard Chang</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32">
                            <a:extLst>
                              <a:ext uri="{A12FA001-AC4F-418D-AE19-62706E023703}">
                                <ahyp:hlinkClr xmlns:ahyp="http://schemas.microsoft.com/office/drawing/2018/hyperlinkcolor" val="tx"/>
                              </a:ext>
                            </a:extLst>
                          </a:hlinkClick>
                        </a:rPr>
                        <a:t>Advantech website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4138616"/>
                  </a:ext>
                </a:extLst>
              </a:tr>
              <a:tr h="262319">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3" action="ppaction://hlinksldjump">
                            <a:extLst>
                              <a:ext uri="{A12FA001-AC4F-418D-AE19-62706E023703}">
                                <ahyp:hlinkClr xmlns:ahyp="http://schemas.microsoft.com/office/drawing/2018/hyperlinkcolor" val="tx"/>
                              </a:ext>
                            </a:extLst>
                          </a:hlinkClick>
                        </a:rPr>
                        <a:t>Matrox Imaging Manufacturing</a:t>
                      </a:r>
                      <a:b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3" action="ppaction://hlinksldjump">
                            <a:extLst>
                              <a:ext uri="{A12FA001-AC4F-418D-AE19-62706E023703}">
                                <ahyp:hlinkClr xmlns:ahyp="http://schemas.microsoft.com/office/drawing/2018/hyperlinkcolor" val="tx"/>
                              </a:ext>
                            </a:extLst>
                          </a:hlinkClick>
                        </a:rPr>
                      </a:b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3" action="ppaction://hlinksldjump">
                            <a:extLst>
                              <a:ext uri="{A12FA001-AC4F-418D-AE19-62706E023703}">
                                <ahyp:hlinkClr xmlns:ahyp="http://schemas.microsoft.com/office/drawing/2018/hyperlinkcolor" val="tx"/>
                              </a:ext>
                            </a:extLst>
                          </a:hlinkClick>
                        </a:rPr>
                        <a:t>Machine Vision Solution</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96000"/>
                        </a:lnSpc>
                        <a:spcBef>
                          <a:spcPts val="0"/>
                        </a:spcBef>
                        <a:spcAft>
                          <a:spcPts val="0"/>
                        </a:spcAft>
                        <a:buClrTx/>
                        <a:buSzTx/>
                        <a:buFontTx/>
                        <a:buNone/>
                        <a:tabLst/>
                        <a:defRPr/>
                      </a:pPr>
                      <a:r>
                        <a:rPr kumimoji="0" lang="en-US" sz="600" b="0" i="0" u="none" strike="noStrike" kern="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Global</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600" b="0" i="0" u="none" strike="noStrike" kern="0" cap="none" spc="0" normalizeH="0" baseline="0" noProof="0">
                          <a:ln>
                            <a:noFill/>
                          </a:ln>
                          <a:solidFill>
                            <a:schemeClr val="bg2"/>
                          </a:solidFill>
                          <a:effectLst/>
                          <a:uLnTx/>
                          <a:uFillTx/>
                          <a:latin typeface="IntelOne Text"/>
                          <a:ea typeface="+mn-ea"/>
                          <a:cs typeface="+mn-cs"/>
                          <a:sym typeface="Intel Clear"/>
                        </a:rPr>
                        <a:t>MRS</a:t>
                      </a:r>
                      <a:endParaRPr kumimoji="0" lang="en-US" sz="600" b="0" i="0" u="none" strike="noStrike" kern="0" cap="none" spc="0" normalizeH="0" baseline="0" noProof="0" dirty="0">
                        <a:ln>
                          <a:noFill/>
                        </a:ln>
                        <a:solidFill>
                          <a:schemeClr val="bg2"/>
                        </a:solidFill>
                        <a:effectLst/>
                        <a:uLnTx/>
                        <a:uFillTx/>
                        <a:latin typeface="IntelOne Tex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12">
                            <a:extLst>
                              <a:ext uri="{A12FA001-AC4F-418D-AE19-62706E023703}">
                                <ahyp:hlinkClr xmlns:ahyp="http://schemas.microsoft.com/office/drawing/2018/hyperlinkcolor" val="tx"/>
                              </a:ext>
                            </a:extLst>
                          </a:hlinkClick>
                        </a:rPr>
                        <a:t>Eleanor Sales</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34">
                            <a:extLst>
                              <a:ext uri="{A12FA001-AC4F-418D-AE19-62706E023703}">
                                <ahyp:hlinkClr xmlns:ahyp="http://schemas.microsoft.com/office/drawing/2018/hyperlinkcolor" val="tx"/>
                              </a:ext>
                            </a:extLst>
                          </a:hlinkClick>
                        </a:rPr>
                        <a:t>Matrox Imaging website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1018241"/>
                  </a:ext>
                </a:extLst>
              </a:tr>
              <a:tr h="222599">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35" action="ppaction://hlinksldjump">
                            <a:extLst>
                              <a:ext uri="{A12FA001-AC4F-418D-AE19-62706E023703}">
                                <ahyp:hlinkClr xmlns:ahyp="http://schemas.microsoft.com/office/drawing/2018/hyperlinkcolor" val="tx"/>
                              </a:ext>
                            </a:extLst>
                          </a:hlinkClick>
                        </a:rPr>
                        <a:t>MegAAOI</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5" action="ppaction://hlinksldjump">
                            <a:extLst>
                              <a:ext uri="{A12FA001-AC4F-418D-AE19-62706E023703}">
                                <ahyp:hlinkClr xmlns:ahyp="http://schemas.microsoft.com/office/drawing/2018/hyperlinkcolor" val="tx"/>
                              </a:ext>
                            </a:extLst>
                          </a:hlinkClick>
                        </a:rPr>
                        <a:t> </a:t>
                      </a:r>
                      <a:r>
                        <a:rPr lang="en-IN"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5" action="ppaction://hlinksldjump">
                            <a:extLst>
                              <a:ext uri="{A12FA001-AC4F-418D-AE19-62706E023703}">
                                <ahyp:hlinkClr xmlns:ahyp="http://schemas.microsoft.com/office/drawing/2018/hyperlinkcolor" val="tx"/>
                              </a:ext>
                            </a:extLst>
                          </a:hlinkClick>
                        </a:rPr>
                        <a:t>Spring Probe AOI Machine</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96000"/>
                        </a:lnSpc>
                        <a:spcBef>
                          <a:spcPts val="0"/>
                        </a:spcBef>
                        <a:spcAft>
                          <a:spcPts val="0"/>
                        </a:spcAft>
                        <a:buClrTx/>
                        <a:buSzTx/>
                        <a:buFontTx/>
                        <a:buNone/>
                        <a:tabLst/>
                        <a:defRPr/>
                      </a:pPr>
                      <a:r>
                        <a:rPr kumimoji="0" lang="en-US" sz="600" b="0" i="0" u="none" strike="noStrike" kern="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APJ</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600" b="0" i="0" u="none" strike="noStrike" kern="0" cap="none" spc="0" normalizeH="0" baseline="0" noProof="0" dirty="0">
                          <a:ln>
                            <a:noFill/>
                          </a:ln>
                          <a:solidFill>
                            <a:schemeClr val="bg2"/>
                          </a:solidFill>
                          <a:effectLst/>
                          <a:uLnTx/>
                          <a:uFillTx/>
                          <a:latin typeface="IntelOne Tex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36">
                            <a:extLst>
                              <a:ext uri="{A12FA001-AC4F-418D-AE19-62706E023703}">
                                <ahyp:hlinkClr xmlns:ahyp="http://schemas.microsoft.com/office/drawing/2018/hyperlinkcolor" val="tx"/>
                              </a:ext>
                            </a:extLst>
                          </a:hlinkClick>
                        </a:rPr>
                        <a:t>George Neah</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dirty="0" err="1">
                          <a:ln>
                            <a:noFill/>
                          </a:ln>
                          <a:solidFill>
                            <a:schemeClr val="bg2"/>
                          </a:solidFill>
                          <a:effectLst/>
                          <a:uLnTx/>
                          <a:uFillTx/>
                          <a:latin typeface="+mn-lt"/>
                          <a:ea typeface="+mn-ea"/>
                          <a:cs typeface="+mn-cs"/>
                          <a:sym typeface="Helvetica Neue"/>
                          <a:hlinkClick r:id="rId37">
                            <a:extLst>
                              <a:ext uri="{A12FA001-AC4F-418D-AE19-62706E023703}">
                                <ahyp:hlinkClr xmlns:ahyp="http://schemas.microsoft.com/office/drawing/2018/hyperlinkcolor" val="tx"/>
                              </a:ext>
                            </a:extLst>
                          </a:hlinkClick>
                        </a:rPr>
                        <a:t>MegAAOI</a:t>
                      </a: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37">
                            <a:extLst>
                              <a:ext uri="{A12FA001-AC4F-418D-AE19-62706E023703}">
                                <ahyp:hlinkClr xmlns:ahyp="http://schemas.microsoft.com/office/drawing/2018/hyperlinkcolor" val="tx"/>
                              </a:ext>
                            </a:extLst>
                          </a:hlinkClick>
                        </a:rPr>
                        <a:t> Website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dirty="0" err="1">
                          <a:ln>
                            <a:noFill/>
                          </a:ln>
                          <a:solidFill>
                            <a:schemeClr val="bg2"/>
                          </a:solidFill>
                          <a:effectLst/>
                          <a:uLnTx/>
                          <a:uFillTx/>
                          <a:latin typeface="+mn-lt"/>
                          <a:ea typeface="+mn-ea"/>
                          <a:cs typeface="+mn-cs"/>
                          <a:sym typeface="Helvetica Neue"/>
                          <a:hlinkClick r:id="rId38">
                            <a:extLst>
                              <a:ext uri="{A12FA001-AC4F-418D-AE19-62706E023703}">
                                <ahyp:hlinkClr xmlns:ahyp="http://schemas.microsoft.com/office/drawing/2018/hyperlinkcolor" val="tx"/>
                              </a:ext>
                            </a:extLst>
                          </a:hlinkClick>
                        </a:rPr>
                        <a:t>MegAAOI</a:t>
                      </a: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38">
                            <a:extLst>
                              <a:ext uri="{A12FA001-AC4F-418D-AE19-62706E023703}">
                                <ahyp:hlinkClr xmlns:ahyp="http://schemas.microsoft.com/office/drawing/2018/hyperlinkcolor" val="tx"/>
                              </a:ext>
                            </a:extLst>
                          </a:hlinkClick>
                        </a:rPr>
                        <a:t> Spring Probe AOI Machine Video</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8065025"/>
                  </a:ext>
                </a:extLst>
              </a:tr>
              <a:tr h="314703">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39" action="ppaction://hlinksldjump">
                            <a:extLst>
                              <a:ext uri="{A12FA001-AC4F-418D-AE19-62706E023703}">
                                <ahyp:hlinkClr xmlns:ahyp="http://schemas.microsoft.com/office/drawing/2018/hyperlinkcolor" val="tx"/>
                              </a:ext>
                            </a:extLst>
                          </a:hlinkClick>
                        </a:rPr>
                        <a:t>MiTAC</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9" action="ppaction://hlinksldjump">
                            <a:extLst>
                              <a:ext uri="{A12FA001-AC4F-418D-AE19-62706E023703}">
                                <ahyp:hlinkClr xmlns:ahyp="http://schemas.microsoft.com/office/drawing/2018/hyperlinkcolor" val="tx"/>
                              </a:ext>
                            </a:extLst>
                          </a:hlinkClick>
                        </a:rPr>
                        <a:t> Machine Vision in Factory Automation</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96000"/>
                        </a:lnSpc>
                        <a:spcBef>
                          <a:spcPts val="0"/>
                        </a:spcBef>
                        <a:spcAft>
                          <a:spcPts val="0"/>
                        </a:spcAft>
                        <a:buClrTx/>
                        <a:buSzTx/>
                        <a:buFontTx/>
                        <a:buNone/>
                        <a:tabLst/>
                        <a:defRPr/>
                      </a:pPr>
                      <a:r>
                        <a:rPr kumimoji="0" lang="en-US" sz="600" b="0" i="0" u="none" strike="noStrike" kern="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APJ, Americas, Europe, Middle East, and Africa</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600" b="0" i="0" u="none" strike="noStrike" kern="0" cap="none" spc="0" normalizeH="0" baseline="0" noProof="0" dirty="0">
                          <a:ln>
                            <a:noFill/>
                          </a:ln>
                          <a:solidFill>
                            <a:schemeClr val="bg2"/>
                          </a:solidFill>
                          <a:effectLst/>
                          <a:uLnTx/>
                          <a:uFillTx/>
                          <a:latin typeface="IntelOne Tex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12">
                            <a:extLst>
                              <a:ext uri="{A12FA001-AC4F-418D-AE19-62706E023703}">
                                <ahyp:hlinkClr xmlns:ahyp="http://schemas.microsoft.com/office/drawing/2018/hyperlinkcolor" val="tx"/>
                              </a:ext>
                            </a:extLst>
                          </a:hlinkClick>
                        </a:rPr>
                        <a:t>Eleanor Sales</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dirty="0" err="1">
                          <a:ln>
                            <a:noFill/>
                          </a:ln>
                          <a:solidFill>
                            <a:schemeClr val="bg2"/>
                          </a:solidFill>
                          <a:effectLst/>
                          <a:uLnTx/>
                          <a:uFillTx/>
                          <a:latin typeface="+mn-lt"/>
                          <a:ea typeface="+mn-ea"/>
                          <a:cs typeface="+mn-cs"/>
                          <a:sym typeface="Helvetica Neue"/>
                          <a:hlinkClick r:id="rId40">
                            <a:extLst>
                              <a:ext uri="{A12FA001-AC4F-418D-AE19-62706E023703}">
                                <ahyp:hlinkClr xmlns:ahyp="http://schemas.microsoft.com/office/drawing/2018/hyperlinkcolor" val="tx"/>
                              </a:ext>
                            </a:extLst>
                          </a:hlinkClick>
                        </a:rPr>
                        <a:t>MiTAC</a:t>
                      </a: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40">
                            <a:extLst>
                              <a:ext uri="{A12FA001-AC4F-418D-AE19-62706E023703}">
                                <ahyp:hlinkClr xmlns:ahyp="http://schemas.microsoft.com/office/drawing/2018/hyperlinkcolor" val="tx"/>
                              </a:ext>
                            </a:extLst>
                          </a:hlinkClick>
                        </a:rPr>
                        <a:t> Factory Automation Homepage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41">
                            <a:extLst>
                              <a:ext uri="{A12FA001-AC4F-418D-AE19-62706E023703}">
                                <ahyp:hlinkClr xmlns:ahyp="http://schemas.microsoft.com/office/drawing/2018/hyperlinkcolor" val="tx"/>
                              </a:ext>
                            </a:extLst>
                          </a:hlinkClick>
                        </a:rPr>
                        <a:t>Machine Vision White Paper</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42">
                            <a:extLst>
                              <a:ext uri="{A12FA001-AC4F-418D-AE19-62706E023703}">
                                <ahyp:hlinkClr xmlns:ahyp="http://schemas.microsoft.com/office/drawing/2018/hyperlinkcolor" val="tx"/>
                              </a:ext>
                            </a:extLst>
                          </a:hlinkClick>
                        </a:rPr>
                        <a:t>Machine Vision - YouTube Video</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3071388"/>
                  </a:ext>
                </a:extLst>
              </a:tr>
              <a:tr h="262319">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3" action="ppaction://hlinksldjump">
                            <a:extLst>
                              <a:ext uri="{A12FA001-AC4F-418D-AE19-62706E023703}">
                                <ahyp:hlinkClr xmlns:ahyp="http://schemas.microsoft.com/office/drawing/2018/hyperlinkcolor" val="tx"/>
                              </a:ext>
                            </a:extLst>
                          </a:hlinkClick>
                        </a:rPr>
                        <a:t>MVISIA </a:t>
                      </a:r>
                      <a:r>
                        <a:rPr lang="pt-BR"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3" action="ppaction://hlinksldjump">
                            <a:extLst>
                              <a:ext uri="{A12FA001-AC4F-418D-AE19-62706E023703}">
                                <ahyp:hlinkClr xmlns:ahyp="http://schemas.microsoft.com/office/drawing/2018/hyperlinkcolor" val="tx"/>
                              </a:ext>
                            </a:extLst>
                          </a:hlinkClick>
                        </a:rPr>
                        <a:t>Desenvolvimentos Inovadores S.A</a:t>
                      </a:r>
                      <a:br>
                        <a:rPr lang="pt-BR"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3" action="ppaction://hlinksldjump">
                            <a:extLst>
                              <a:ext uri="{A12FA001-AC4F-418D-AE19-62706E023703}">
                                <ahyp:hlinkClr xmlns:ahyp="http://schemas.microsoft.com/office/drawing/2018/hyperlinkcolor" val="tx"/>
                              </a:ext>
                            </a:extLst>
                          </a:hlinkClick>
                        </a:rPr>
                      </a:br>
                      <a:r>
                        <a:rPr lang="pt-BR"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3" action="ppaction://hlinksldjump">
                            <a:extLst>
                              <a:ext uri="{A12FA001-AC4F-418D-AE19-62706E023703}">
                                <ahyp:hlinkClr xmlns:ahyp="http://schemas.microsoft.com/office/drawing/2018/hyperlinkcolor" val="tx"/>
                              </a:ext>
                            </a:extLst>
                          </a:hlinkClick>
                        </a:rPr>
                        <a:t>MVISIA WEG CVU</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96000"/>
                        </a:lnSpc>
                        <a:spcBef>
                          <a:spcPts val="0"/>
                        </a:spcBef>
                        <a:spcAft>
                          <a:spcPts val="0"/>
                        </a:spcAft>
                        <a:buClrTx/>
                        <a:buSzTx/>
                        <a:buFontTx/>
                        <a:buNone/>
                        <a:tabLst/>
                        <a:defRPr/>
                      </a:pPr>
                      <a:r>
                        <a:rPr kumimoji="0" lang="en-US" sz="600" b="0" i="0" u="none" strike="noStrike" kern="0" cap="none" spc="0" normalizeH="0" baseline="0" noProof="0" dirty="0">
                          <a:ln>
                            <a:noFill/>
                          </a:ln>
                          <a:solidFill>
                            <a:schemeClr val="bg2"/>
                          </a:solidFill>
                          <a:effectLst/>
                          <a:uLnTx/>
                          <a:uFillTx/>
                          <a:latin typeface="IntelOne Text" panose="020B0503020203020204" pitchFamily="34" charset="0"/>
                          <a:sym typeface="Arial"/>
                        </a:rPr>
                        <a:t>Americas</a:t>
                      </a:r>
                      <a:endParaRPr kumimoji="0" lang="en-US" sz="600" b="0" i="0" u="none" strike="noStrike" kern="0" cap="none" spc="0" normalizeH="0" baseline="0" noProof="0" dirty="0">
                        <a:ln>
                          <a:noFill/>
                        </a:ln>
                        <a:solidFill>
                          <a:schemeClr val="bg2"/>
                        </a:solidFill>
                        <a:effectLst/>
                        <a:uLnTx/>
                        <a:uFillTx/>
                        <a:latin typeface="IntelOne Text" panose="020B0503020203020204" pitchFamily="34" charset="0"/>
                        <a:sym typeface="Helvetica Neue"/>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600" b="0" i="0" u="none" strike="noStrike" kern="0" cap="none" spc="0" normalizeH="0" baseline="0" noProof="0" dirty="0">
                          <a:ln>
                            <a:noFill/>
                          </a:ln>
                          <a:solidFill>
                            <a:schemeClr val="bg2"/>
                          </a:solidFill>
                          <a:effectLst/>
                          <a:uLnTx/>
                          <a:uFillTx/>
                          <a:latin typeface="IntelOne Tex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12">
                            <a:extLst>
                              <a:ext uri="{A12FA001-AC4F-418D-AE19-62706E023703}">
                                <ahyp:hlinkClr xmlns:ahyp="http://schemas.microsoft.com/office/drawing/2018/hyperlinkcolor" val="tx"/>
                              </a:ext>
                            </a:extLst>
                          </a:hlinkClick>
                        </a:rPr>
                        <a:t>Eleanor Sales</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Arial"/>
                          <a:hlinkClick r:id="rId44">
                            <a:extLst>
                              <a:ext uri="{A12FA001-AC4F-418D-AE19-62706E023703}">
                                <ahyp:hlinkClr xmlns:ahyp="http://schemas.microsoft.com/office/drawing/2018/hyperlinkcolor" val="tx"/>
                              </a:ext>
                            </a:extLst>
                          </a:hlinkClick>
                        </a:rPr>
                        <a:t>Product Page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Arial"/>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Arial"/>
                          <a:hlinkClick r:id="rId45">
                            <a:extLst>
                              <a:ext uri="{A12FA001-AC4F-418D-AE19-62706E023703}">
                                <ahyp:hlinkClr xmlns:ahyp="http://schemas.microsoft.com/office/drawing/2018/hyperlinkcolor" val="tx"/>
                              </a:ext>
                            </a:extLst>
                          </a:hlinkClick>
                        </a:rPr>
                        <a:t>Case Study</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Arial"/>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0649345"/>
                  </a:ext>
                </a:extLst>
              </a:tr>
              <a:tr h="150353">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46" action="ppaction://hlinksldjump">
                            <a:extLst>
                              <a:ext uri="{A12FA001-AC4F-418D-AE19-62706E023703}">
                                <ahyp:hlinkClr xmlns:ahyp="http://schemas.microsoft.com/office/drawing/2018/hyperlinkcolor" val="tx"/>
                              </a:ext>
                            </a:extLst>
                          </a:hlinkClick>
                        </a:rPr>
                        <a:t>Ponfac</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6" action="ppaction://hlinksldjump">
                            <a:extLst>
                              <a:ext uri="{A12FA001-AC4F-418D-AE19-62706E023703}">
                                <ahyp:hlinkClr xmlns:ahyp="http://schemas.microsoft.com/office/drawing/2018/hyperlinkcolor" val="tx"/>
                              </a:ext>
                            </a:extLst>
                          </a:hlinkClick>
                        </a:rPr>
                        <a:t> Count</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96000"/>
                        </a:lnSpc>
                        <a:spcBef>
                          <a:spcPts val="0"/>
                        </a:spcBef>
                        <a:spcAft>
                          <a:spcPts val="0"/>
                        </a:spcAft>
                        <a:buClrTx/>
                        <a:buSzTx/>
                        <a:buFontTx/>
                        <a:buNone/>
                        <a:tabLst/>
                        <a:defRPr/>
                      </a:pPr>
                      <a:r>
                        <a:rPr kumimoji="0" lang="en-US" sz="600" b="0" i="0" u="none"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rPr>
                        <a:t>Americas</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600" b="0" i="0" u="none" strike="noStrike" kern="0" cap="none" spc="0" normalizeH="0" baseline="0" noProof="0">
                          <a:ln>
                            <a:noFill/>
                          </a:ln>
                          <a:solidFill>
                            <a:schemeClr val="bg2"/>
                          </a:solidFill>
                          <a:effectLst/>
                          <a:uLnTx/>
                          <a:uFillTx/>
                          <a:latin typeface="IntelOne Text"/>
                          <a:ea typeface="+mn-ea"/>
                          <a:cs typeface="+mn-cs"/>
                          <a:sym typeface="Intel Clear"/>
                        </a:rPr>
                        <a:t>MRS</a:t>
                      </a:r>
                      <a:endParaRPr kumimoji="0" lang="en-US" sz="600" b="0" i="0" u="none" strike="noStrike" kern="0" cap="none" spc="0" normalizeH="0" baseline="0" noProof="0" dirty="0">
                        <a:ln>
                          <a:noFill/>
                        </a:ln>
                        <a:solidFill>
                          <a:schemeClr val="bg2"/>
                        </a:solidFill>
                        <a:effectLst/>
                        <a:uLnTx/>
                        <a:uFillTx/>
                        <a:latin typeface="IntelOne Tex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47">
                            <a:extLst>
                              <a:ext uri="{A12FA001-AC4F-418D-AE19-62706E023703}">
                                <ahyp:hlinkClr xmlns:ahyp="http://schemas.microsoft.com/office/drawing/2018/hyperlinkcolor" val="tx"/>
                              </a:ext>
                            </a:extLst>
                          </a:hlinkClick>
                        </a:rPr>
                        <a:t>Daniel Rodrigues</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dirty="0" err="1">
                          <a:ln>
                            <a:noFill/>
                          </a:ln>
                          <a:solidFill>
                            <a:schemeClr val="bg2"/>
                          </a:solidFill>
                          <a:effectLst/>
                          <a:uLnTx/>
                          <a:uFillTx/>
                          <a:latin typeface="+mn-lt"/>
                          <a:ea typeface="+mn-ea"/>
                          <a:cs typeface="+mn-cs"/>
                          <a:sym typeface="Helvetica Neue"/>
                          <a:hlinkClick r:id="rId48">
                            <a:extLst>
                              <a:ext uri="{A12FA001-AC4F-418D-AE19-62706E023703}">
                                <ahyp:hlinkClr xmlns:ahyp="http://schemas.microsoft.com/office/drawing/2018/hyperlinkcolor" val="tx"/>
                              </a:ext>
                            </a:extLst>
                          </a:hlinkClick>
                        </a:rPr>
                        <a:t>Ponfac</a:t>
                      </a: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48">
                            <a:extLst>
                              <a:ext uri="{A12FA001-AC4F-418D-AE19-62706E023703}">
                                <ahyp:hlinkClr xmlns:ahyp="http://schemas.microsoft.com/office/drawing/2018/hyperlinkcolor" val="tx"/>
                              </a:ext>
                            </a:extLst>
                          </a:hlinkClick>
                        </a:rPr>
                        <a:t> Count</a:t>
                      </a: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rPr>
                        <a:t> </a:t>
                      </a: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5601729"/>
                  </a:ext>
                </a:extLst>
              </a:tr>
              <a:tr h="314703">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IN"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49" action="ppaction://hlinksldjump">
                            <a:extLst>
                              <a:ext uri="{A12FA001-AC4F-418D-AE19-62706E023703}">
                                <ahyp:hlinkClr xmlns:ahyp="http://schemas.microsoft.com/office/drawing/2018/hyperlinkcolor" val="tx"/>
                              </a:ext>
                            </a:extLst>
                          </a:hlinkClick>
                        </a:rPr>
                        <a:t>Qualitas</a:t>
                      </a:r>
                      <a:r>
                        <a:rPr lang="en-IN"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9" action="ppaction://hlinksldjump">
                            <a:extLst>
                              <a:ext uri="{A12FA001-AC4F-418D-AE19-62706E023703}">
                                <ahyp:hlinkClr xmlns:ahyp="http://schemas.microsoft.com/office/drawing/2018/hyperlinkcolor" val="tx"/>
                              </a:ext>
                            </a:extLst>
                          </a:hlinkClick>
                        </a:rPr>
                        <a:t> Technologies </a:t>
                      </a:r>
                      <a:r>
                        <a:rPr lang="en-IN"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49" action="ppaction://hlinksldjump">
                            <a:extLst>
                              <a:ext uri="{A12FA001-AC4F-418D-AE19-62706E023703}">
                                <ahyp:hlinkClr xmlns:ahyp="http://schemas.microsoft.com/office/drawing/2018/hyperlinkcolor" val="tx"/>
                              </a:ext>
                            </a:extLst>
                          </a:hlinkClick>
                        </a:rPr>
                        <a:t>EagleEye</a:t>
                      </a:r>
                      <a:r>
                        <a:rPr lang="en-IN"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9" action="ppaction://hlinksldjump">
                            <a:extLst>
                              <a:ext uri="{A12FA001-AC4F-418D-AE19-62706E023703}">
                                <ahyp:hlinkClr xmlns:ahyp="http://schemas.microsoft.com/office/drawing/2018/hyperlinkcolor" val="tx"/>
                              </a:ext>
                            </a:extLst>
                          </a:hlinkClick>
                        </a:rPr>
                        <a:t> Platform</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96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Brazil, Canada, Mexico, United States, Other Americas, Australia/New Zealand, India, Japan, South Korea, PRC, Taiwan, Germany, Israel, Middle East, North Africa, and Turkey, Russia, Sub-Saharan Africa, </a:t>
                      </a:r>
                      <a:r>
                        <a:rPr kumimoji="0" lang="en-US" sz="600" b="0" i="0" u="none" strike="noStrike" kern="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UK</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600" b="0" i="0" u="none" strike="noStrike" kern="0" cap="none" spc="0" normalizeH="0" baseline="0" noProof="0">
                          <a:ln>
                            <a:noFill/>
                          </a:ln>
                          <a:solidFill>
                            <a:schemeClr val="bg2"/>
                          </a:solidFill>
                          <a:effectLst/>
                          <a:uLnTx/>
                          <a:uFillTx/>
                          <a:latin typeface="IntelOne Text"/>
                          <a:ea typeface="+mn-ea"/>
                          <a:cs typeface="+mn-cs"/>
                          <a:sym typeface="Intel Clear"/>
                        </a:rPr>
                        <a:t>MRS</a:t>
                      </a:r>
                      <a:endParaRPr kumimoji="0" lang="en-US" sz="600" b="0" i="0" u="none" strike="noStrike" kern="0" cap="none" spc="0" normalizeH="0" baseline="0" noProof="0" dirty="0">
                        <a:ln>
                          <a:noFill/>
                        </a:ln>
                        <a:solidFill>
                          <a:schemeClr val="bg2"/>
                        </a:solidFill>
                        <a:effectLst/>
                        <a:uLnTx/>
                        <a:uFillTx/>
                        <a:latin typeface="IntelOne Tex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 </a:t>
                      </a: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50">
                            <a:extLst>
                              <a:ext uri="{A12FA001-AC4F-418D-AE19-62706E023703}">
                                <ahyp:hlinkClr xmlns:ahyp="http://schemas.microsoft.com/office/drawing/2018/hyperlinkcolor" val="tx"/>
                              </a:ext>
                            </a:extLst>
                          </a:hlinkClick>
                        </a:rPr>
                        <a:t>Tin </a:t>
                      </a:r>
                      <a:r>
                        <a:rPr lang="en-US" sz="6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50">
                            <a:extLst>
                              <a:ext uri="{A12FA001-AC4F-418D-AE19-62706E023703}">
                                <ahyp:hlinkClr xmlns:ahyp="http://schemas.microsoft.com/office/drawing/2018/hyperlinkcolor" val="tx"/>
                              </a:ext>
                            </a:extLst>
                          </a:hlinkClick>
                        </a:rPr>
                        <a:t>Tin</a:t>
                      </a: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50">
                            <a:extLst>
                              <a:ext uri="{A12FA001-AC4F-418D-AE19-62706E023703}">
                                <ahyp:hlinkClr xmlns:ahyp="http://schemas.microsoft.com/office/drawing/2018/hyperlinkcolor" val="tx"/>
                              </a:ext>
                            </a:extLst>
                          </a:hlinkClick>
                        </a:rPr>
                        <a:t> Hoe</a:t>
                      </a: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 </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dirty="0" err="1">
                          <a:ln>
                            <a:noFill/>
                          </a:ln>
                          <a:solidFill>
                            <a:schemeClr val="bg2"/>
                          </a:solidFill>
                          <a:effectLst/>
                          <a:uLnTx/>
                          <a:uFillTx/>
                          <a:latin typeface="+mn-lt"/>
                          <a:ea typeface="+mn-ea"/>
                          <a:cs typeface="+mn-cs"/>
                          <a:sym typeface="Helvetica Neue"/>
                          <a:hlinkClick r:id="rId51">
                            <a:extLst>
                              <a:ext uri="{A12FA001-AC4F-418D-AE19-62706E023703}">
                                <ahyp:hlinkClr xmlns:ahyp="http://schemas.microsoft.com/office/drawing/2018/hyperlinkcolor" val="tx"/>
                              </a:ext>
                            </a:extLst>
                          </a:hlinkClick>
                        </a:rPr>
                        <a:t>Qualitas</a:t>
                      </a: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51">
                            <a:extLst>
                              <a:ext uri="{A12FA001-AC4F-418D-AE19-62706E023703}">
                                <ahyp:hlinkClr xmlns:ahyp="http://schemas.microsoft.com/office/drawing/2018/hyperlinkcolor" val="tx"/>
                              </a:ext>
                            </a:extLst>
                          </a:hlinkClick>
                        </a:rPr>
                        <a:t> Technology Website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dirty="0" err="1">
                          <a:ln>
                            <a:noFill/>
                          </a:ln>
                          <a:solidFill>
                            <a:schemeClr val="bg2"/>
                          </a:solidFill>
                          <a:effectLst/>
                          <a:uLnTx/>
                          <a:uFillTx/>
                          <a:latin typeface="+mn-lt"/>
                          <a:ea typeface="+mn-ea"/>
                          <a:cs typeface="+mn-cs"/>
                          <a:sym typeface="Helvetica Neue"/>
                          <a:hlinkClick r:id="rId52">
                            <a:extLst>
                              <a:ext uri="{A12FA001-AC4F-418D-AE19-62706E023703}">
                                <ahyp:hlinkClr xmlns:ahyp="http://schemas.microsoft.com/office/drawing/2018/hyperlinkcolor" val="tx"/>
                              </a:ext>
                            </a:extLst>
                          </a:hlinkClick>
                        </a:rPr>
                        <a:t>Qualitas</a:t>
                      </a: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52">
                            <a:extLst>
                              <a:ext uri="{A12FA001-AC4F-418D-AE19-62706E023703}">
                                <ahyp:hlinkClr xmlns:ahyp="http://schemas.microsoft.com/office/drawing/2018/hyperlinkcolor" val="tx"/>
                              </a:ext>
                            </a:extLst>
                          </a:hlinkClick>
                        </a:rPr>
                        <a:t> </a:t>
                      </a:r>
                      <a:r>
                        <a:rPr kumimoji="0" lang="en-US" sz="600" b="0" i="0" u="none" strike="noStrike" kern="1200" cap="none" spc="0" normalizeH="0" baseline="0" noProof="0" dirty="0" err="1">
                          <a:ln>
                            <a:noFill/>
                          </a:ln>
                          <a:solidFill>
                            <a:schemeClr val="bg2"/>
                          </a:solidFill>
                          <a:effectLst/>
                          <a:uLnTx/>
                          <a:uFillTx/>
                          <a:latin typeface="+mn-lt"/>
                          <a:ea typeface="+mn-ea"/>
                          <a:cs typeface="+mn-cs"/>
                          <a:sym typeface="Helvetica Neue"/>
                          <a:hlinkClick r:id="rId52">
                            <a:extLst>
                              <a:ext uri="{A12FA001-AC4F-418D-AE19-62706E023703}">
                                <ahyp:hlinkClr xmlns:ahyp="http://schemas.microsoft.com/office/drawing/2018/hyperlinkcolor" val="tx"/>
                              </a:ext>
                            </a:extLst>
                          </a:hlinkClick>
                        </a:rPr>
                        <a:t>EagleEye</a:t>
                      </a: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52">
                            <a:extLst>
                              <a:ext uri="{A12FA001-AC4F-418D-AE19-62706E023703}">
                                <ahyp:hlinkClr xmlns:ahyp="http://schemas.microsoft.com/office/drawing/2018/hyperlinkcolor" val="tx"/>
                              </a:ext>
                            </a:extLst>
                          </a:hlinkClick>
                        </a:rPr>
                        <a:t> Platform Solution Page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dirty="0" err="1">
                          <a:ln>
                            <a:noFill/>
                          </a:ln>
                          <a:solidFill>
                            <a:schemeClr val="bg2"/>
                          </a:solidFill>
                          <a:effectLst/>
                          <a:uLnTx/>
                          <a:uFillTx/>
                          <a:latin typeface="+mn-lt"/>
                          <a:ea typeface="+mn-ea"/>
                          <a:cs typeface="+mn-cs"/>
                          <a:sym typeface="Helvetica Neue"/>
                          <a:hlinkClick r:id="rId53">
                            <a:extLst>
                              <a:ext uri="{A12FA001-AC4F-418D-AE19-62706E023703}">
                                <ahyp:hlinkClr xmlns:ahyp="http://schemas.microsoft.com/office/drawing/2018/hyperlinkcolor" val="tx"/>
                              </a:ext>
                            </a:extLst>
                          </a:hlinkClick>
                        </a:rPr>
                        <a:t>Qualitas</a:t>
                      </a: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53">
                            <a:extLst>
                              <a:ext uri="{A12FA001-AC4F-418D-AE19-62706E023703}">
                                <ahyp:hlinkClr xmlns:ahyp="http://schemas.microsoft.com/office/drawing/2018/hyperlinkcolor" val="tx"/>
                              </a:ext>
                            </a:extLst>
                          </a:hlinkClick>
                        </a:rPr>
                        <a:t> </a:t>
                      </a:r>
                      <a:r>
                        <a:rPr kumimoji="0" lang="en-US" sz="600" b="0" i="0" u="none" strike="noStrike" kern="1200" cap="none" spc="0" normalizeH="0" baseline="0" noProof="0" dirty="0" err="1">
                          <a:ln>
                            <a:noFill/>
                          </a:ln>
                          <a:solidFill>
                            <a:schemeClr val="bg2"/>
                          </a:solidFill>
                          <a:effectLst/>
                          <a:uLnTx/>
                          <a:uFillTx/>
                          <a:latin typeface="+mn-lt"/>
                          <a:ea typeface="+mn-ea"/>
                          <a:cs typeface="+mn-cs"/>
                          <a:sym typeface="Helvetica Neue"/>
                          <a:hlinkClick r:id="rId53">
                            <a:extLst>
                              <a:ext uri="{A12FA001-AC4F-418D-AE19-62706E023703}">
                                <ahyp:hlinkClr xmlns:ahyp="http://schemas.microsoft.com/office/drawing/2018/hyperlinkcolor" val="tx"/>
                              </a:ext>
                            </a:extLst>
                          </a:hlinkClick>
                        </a:rPr>
                        <a:t>EagleEye</a:t>
                      </a: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53">
                            <a:extLst>
                              <a:ext uri="{A12FA001-AC4F-418D-AE19-62706E023703}">
                                <ahyp:hlinkClr xmlns:ahyp="http://schemas.microsoft.com/office/drawing/2018/hyperlinkcolor" val="tx"/>
                              </a:ext>
                            </a:extLst>
                          </a:hlinkClick>
                        </a:rPr>
                        <a:t> Platform Case Studies </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013372"/>
                  </a:ext>
                </a:extLst>
              </a:tr>
              <a:tr h="262319">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54" action="ppaction://hlinksldjump">
                            <a:extLst>
                              <a:ext uri="{A12FA001-AC4F-418D-AE19-62706E023703}">
                                <ahyp:hlinkClr xmlns:ahyp="http://schemas.microsoft.com/office/drawing/2018/hyperlinkcolor" val="tx"/>
                              </a:ext>
                            </a:extLst>
                          </a:hlinkClick>
                        </a:rPr>
                        <a:t>Relimetrics</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54" action="ppaction://hlinksldjump">
                            <a:extLst>
                              <a:ext uri="{A12FA001-AC4F-418D-AE19-62706E023703}">
                                <ahyp:hlinkClr xmlns:ahyp="http://schemas.microsoft.com/office/drawing/2018/hyperlinkcolor" val="tx"/>
                              </a:ext>
                            </a:extLst>
                          </a:hlinkClick>
                        </a:rPr>
                        <a:t> AI-Based QA Automation System for Electronics Assembly</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kumimoji="0" lang="en-US" sz="600" b="0" i="0" u="none" strike="noStrike" kern="0" cap="none" spc="0" normalizeH="0" baseline="0" noProof="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USA, EMEA,</a:t>
                      </a:r>
                      <a:br>
                        <a:rPr kumimoji="0" lang="en-US" sz="600" b="0" i="0" u="none" strike="noStrike" kern="0" cap="none" spc="0" normalizeH="0" baseline="0" noProof="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br>
                      <a:r>
                        <a:rPr kumimoji="0" lang="en-US" sz="600" b="0" i="0" u="none" strike="noStrike" kern="0" cap="none" spc="0" normalizeH="0" baseline="0" noProof="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and APJ</a:t>
                      </a: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600" b="0" i="0" u="none" strike="noStrike" kern="0" cap="none" spc="0" normalizeH="0" baseline="0" noProof="0">
                          <a:ln>
                            <a:noFill/>
                          </a:ln>
                          <a:solidFill>
                            <a:schemeClr val="bg2"/>
                          </a:solidFill>
                          <a:effectLst/>
                          <a:uLnTx/>
                          <a:uFillTx/>
                          <a:latin typeface="IntelOne Text"/>
                          <a:ea typeface="+mn-ea"/>
                          <a:cs typeface="+mn-cs"/>
                          <a:sym typeface="Intel Clear"/>
                        </a:rPr>
                        <a:t>MRS</a:t>
                      </a:r>
                      <a:endParaRPr kumimoji="0" lang="en-US" sz="600" b="0" i="0" u="none" strike="noStrike" kern="0" cap="none" spc="0" normalizeH="0" baseline="0" noProof="0" dirty="0">
                        <a:ln>
                          <a:noFill/>
                        </a:ln>
                        <a:solidFill>
                          <a:schemeClr val="bg2"/>
                        </a:solidFill>
                        <a:effectLst/>
                        <a:uLnTx/>
                        <a:uFillTx/>
                        <a:latin typeface="IntelOne Tex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55">
                            <a:extLst>
                              <a:ext uri="{A12FA001-AC4F-418D-AE19-62706E023703}">
                                <ahyp:hlinkClr xmlns:ahyp="http://schemas.microsoft.com/office/drawing/2018/hyperlinkcolor" val="tx"/>
                              </a:ext>
                            </a:extLst>
                          </a:hlinkClick>
                        </a:rPr>
                        <a:t>Scott Dai</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a:ln>
                            <a:noFill/>
                          </a:ln>
                          <a:solidFill>
                            <a:schemeClr val="bg2"/>
                          </a:solidFill>
                          <a:effectLst/>
                          <a:uLnTx/>
                          <a:uFillTx/>
                          <a:latin typeface="+mn-lt"/>
                          <a:ea typeface="+mn-ea"/>
                          <a:cs typeface="+mn-cs"/>
                          <a:sym typeface="Helvetica Neue"/>
                          <a:hlinkClick r:id="rId56">
                            <a:extLst>
                              <a:ext uri="{A12FA001-AC4F-418D-AE19-62706E023703}">
                                <ahyp:hlinkClr xmlns:ahyp="http://schemas.microsoft.com/office/drawing/2018/hyperlinkcolor" val="tx"/>
                              </a:ext>
                            </a:extLst>
                          </a:hlinkClick>
                        </a:rPr>
                        <a:t>website</a:t>
                      </a:r>
                      <a:endParaRPr kumimoji="0" lang="en-US" sz="600" b="0" i="0" u="none" strike="noStrike" kern="1200" cap="none" spc="0" normalizeH="0" baseline="0" noProof="0">
                        <a:ln>
                          <a:noFill/>
                        </a:ln>
                        <a:solidFill>
                          <a:schemeClr val="bg2"/>
                        </a:solidFill>
                        <a:effectLst/>
                        <a:uLnTx/>
                        <a:uFillTx/>
                        <a:latin typeface="+mn-lt"/>
                        <a:ea typeface="+mn-ea"/>
                        <a:cs typeface="+mn-cs"/>
                        <a:sym typeface="Helvetica Neue"/>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a:ln>
                            <a:noFill/>
                          </a:ln>
                          <a:solidFill>
                            <a:schemeClr val="bg2"/>
                          </a:solidFill>
                          <a:effectLst/>
                          <a:uLnTx/>
                          <a:uFillTx/>
                          <a:latin typeface="+mn-lt"/>
                          <a:ea typeface="+mn-ea"/>
                          <a:cs typeface="+mn-cs"/>
                          <a:sym typeface="Helvetica Neue"/>
                          <a:hlinkClick r:id="rId57">
                            <a:extLst>
                              <a:ext uri="{A12FA001-AC4F-418D-AE19-62706E023703}">
                                <ahyp:hlinkClr xmlns:ahyp="http://schemas.microsoft.com/office/drawing/2018/hyperlinkcolor" val="tx"/>
                              </a:ext>
                            </a:extLst>
                          </a:hlinkClick>
                        </a:rPr>
                        <a:t>video</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0988852"/>
                  </a:ext>
                </a:extLst>
              </a:tr>
              <a:tr h="355344">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IN"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58" action="ppaction://hlinksldjump">
                            <a:extLst>
                              <a:ext uri="{A12FA001-AC4F-418D-AE19-62706E023703}">
                                <ahyp:hlinkClr xmlns:ahyp="http://schemas.microsoft.com/office/drawing/2018/hyperlinkcolor" val="tx"/>
                              </a:ext>
                            </a:extLst>
                          </a:hlinkClick>
                        </a:rPr>
                        <a:t>TVARIT Industrial AI Solution</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kumimoji="0" lang="en-US" sz="600" b="0" i="0" u="none" strike="noStrike" kern="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Germany</a:t>
                      </a:r>
                      <a:br>
                        <a:rPr kumimoji="0" lang="en-US" sz="600" b="0" i="0" u="none" strike="noStrike" kern="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br>
                      <a:r>
                        <a:rPr kumimoji="0" lang="en-US" sz="600" b="0" i="0" u="none" strike="noStrike" kern="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and India</a:t>
                      </a: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600" b="0" i="0" u="none" strike="noStrike" kern="0" cap="none" spc="0" normalizeH="0" baseline="0" noProof="0" dirty="0">
                          <a:ln>
                            <a:noFill/>
                          </a:ln>
                          <a:solidFill>
                            <a:schemeClr val="bg2"/>
                          </a:solidFill>
                          <a:effectLst/>
                          <a:uLnTx/>
                          <a:uFillTx/>
                          <a:latin typeface="IntelOne Tex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6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59">
                            <a:extLst>
                              <a:ext uri="{A12FA001-AC4F-418D-AE19-62706E023703}">
                                <ahyp:hlinkClr xmlns:ahyp="http://schemas.microsoft.com/office/drawing/2018/hyperlinkcolor" val="tx"/>
                              </a:ext>
                            </a:extLst>
                          </a:hlinkClick>
                        </a:rPr>
                        <a:t>Aneta</a:t>
                      </a: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59">
                            <a:extLst>
                              <a:ext uri="{A12FA001-AC4F-418D-AE19-62706E023703}">
                                <ahyp:hlinkClr xmlns:ahyp="http://schemas.microsoft.com/office/drawing/2018/hyperlinkcolor" val="tx"/>
                              </a:ext>
                            </a:extLst>
                          </a:hlinkClick>
                        </a:rPr>
                        <a:t> </a:t>
                      </a:r>
                      <a:r>
                        <a:rPr lang="en-US" sz="6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59">
                            <a:extLst>
                              <a:ext uri="{A12FA001-AC4F-418D-AE19-62706E023703}">
                                <ahyp:hlinkClr xmlns:ahyp="http://schemas.microsoft.com/office/drawing/2018/hyperlinkcolor" val="tx"/>
                              </a:ext>
                            </a:extLst>
                          </a:hlinkClick>
                        </a:rPr>
                        <a:t>Zonenberg</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dirty="0" err="1">
                          <a:ln>
                            <a:noFill/>
                          </a:ln>
                          <a:solidFill>
                            <a:schemeClr val="bg2"/>
                          </a:solidFill>
                          <a:effectLst/>
                          <a:uLnTx/>
                          <a:uFillTx/>
                          <a:latin typeface="+mn-lt"/>
                          <a:ea typeface="+mn-ea"/>
                          <a:cs typeface="+mn-cs"/>
                          <a:sym typeface="Helvetica Neue"/>
                          <a:hlinkClick r:id="rId60">
                            <a:extLst>
                              <a:ext uri="{A12FA001-AC4F-418D-AE19-62706E023703}">
                                <ahyp:hlinkClr xmlns:ahyp="http://schemas.microsoft.com/office/drawing/2018/hyperlinkcolor" val="tx"/>
                              </a:ext>
                            </a:extLst>
                          </a:hlinkClick>
                        </a:rPr>
                        <a:t>Tvarit</a:t>
                      </a: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60">
                            <a:extLst>
                              <a:ext uri="{A12FA001-AC4F-418D-AE19-62706E023703}">
                                <ahyp:hlinkClr xmlns:ahyp="http://schemas.microsoft.com/office/drawing/2018/hyperlinkcolor" val="tx"/>
                              </a:ext>
                            </a:extLst>
                          </a:hlinkClick>
                        </a:rPr>
                        <a:t> Website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dirty="0" err="1">
                          <a:ln>
                            <a:noFill/>
                          </a:ln>
                          <a:solidFill>
                            <a:schemeClr val="bg2"/>
                          </a:solidFill>
                          <a:effectLst/>
                          <a:uLnTx/>
                          <a:uFillTx/>
                          <a:latin typeface="+mn-lt"/>
                          <a:ea typeface="+mn-ea"/>
                          <a:cs typeface="+mn-cs"/>
                          <a:sym typeface="Helvetica Neue"/>
                          <a:hlinkClick r:id="rId61">
                            <a:extLst>
                              <a:ext uri="{A12FA001-AC4F-418D-AE19-62706E023703}">
                                <ahyp:hlinkClr xmlns:ahyp="http://schemas.microsoft.com/office/drawing/2018/hyperlinkcolor" val="tx"/>
                              </a:ext>
                            </a:extLst>
                          </a:hlinkClick>
                        </a:rPr>
                        <a:t>Tvarit</a:t>
                      </a: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61">
                            <a:extLst>
                              <a:ext uri="{A12FA001-AC4F-418D-AE19-62706E023703}">
                                <ahyp:hlinkClr xmlns:ahyp="http://schemas.microsoft.com/office/drawing/2018/hyperlinkcolor" val="tx"/>
                              </a:ext>
                            </a:extLst>
                          </a:hlinkClick>
                        </a:rPr>
                        <a:t> AI Video</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234483"/>
                  </a:ext>
                </a:extLst>
              </a:tr>
              <a:tr h="150353">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62" action="ppaction://hlinksldjump">
                            <a:extLst>
                              <a:ext uri="{A12FA001-AC4F-418D-AE19-62706E023703}">
                                <ahyp:hlinkClr xmlns:ahyp="http://schemas.microsoft.com/office/drawing/2018/hyperlinkcolor" val="tx"/>
                              </a:ext>
                            </a:extLst>
                          </a:hlinkClick>
                        </a:rPr>
                        <a:t>Vecow</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62" action="ppaction://hlinksldjump">
                            <a:extLst>
                              <a:ext uri="{A12FA001-AC4F-418D-AE19-62706E023703}">
                                <ahyp:hlinkClr xmlns:ahyp="http://schemas.microsoft.com/office/drawing/2018/hyperlinkcolor" val="tx"/>
                              </a:ext>
                            </a:extLst>
                          </a:hlinkClick>
                        </a:rPr>
                        <a:t> </a:t>
                      </a:r>
                      <a:r>
                        <a:rPr lang="en-IN"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62" action="ppaction://hlinksldjump">
                            <a:extLst>
                              <a:ext uri="{A12FA001-AC4F-418D-AE19-62706E023703}">
                                <ahyp:hlinkClr xmlns:ahyp="http://schemas.microsoft.com/office/drawing/2018/hyperlinkcolor" val="tx"/>
                              </a:ext>
                            </a:extLst>
                          </a:hlinkClick>
                        </a:rPr>
                        <a:t>Surface Defect Inspection Solution</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kumimoji="0" lang="en-US" sz="600" b="0" i="0" u="none" strike="noStrike" kern="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United States, PRC, Japan, Canada, Taiwan, Germany, and the UK</a:t>
                      </a: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600" b="0" i="0" u="none" strike="noStrike" kern="0" cap="none" spc="0" normalizeH="0" baseline="0" noProof="0" dirty="0">
                          <a:ln>
                            <a:noFill/>
                          </a:ln>
                          <a:solidFill>
                            <a:schemeClr val="bg2"/>
                          </a:solidFill>
                          <a:effectLst/>
                          <a:uLnTx/>
                          <a:uFillTx/>
                          <a:latin typeface="IntelOne Tex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63">
                            <a:extLst>
                              <a:ext uri="{A12FA001-AC4F-418D-AE19-62706E023703}">
                                <ahyp:hlinkClr xmlns:ahyp="http://schemas.microsoft.com/office/drawing/2018/hyperlinkcolor" val="tx"/>
                              </a:ext>
                            </a:extLst>
                          </a:hlinkClick>
                        </a:rPr>
                        <a:t>Jason Wang</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dirty="0" err="1">
                          <a:ln>
                            <a:noFill/>
                          </a:ln>
                          <a:solidFill>
                            <a:schemeClr val="bg2"/>
                          </a:solidFill>
                          <a:effectLst/>
                          <a:uLnTx/>
                          <a:uFillTx/>
                          <a:latin typeface="+mn-lt"/>
                          <a:ea typeface="+mn-ea"/>
                          <a:cs typeface="+mn-cs"/>
                          <a:sym typeface="Helvetica Neue"/>
                          <a:hlinkClick r:id="rId64">
                            <a:extLst>
                              <a:ext uri="{A12FA001-AC4F-418D-AE19-62706E023703}">
                                <ahyp:hlinkClr xmlns:ahyp="http://schemas.microsoft.com/office/drawing/2018/hyperlinkcolor" val="tx"/>
                              </a:ext>
                            </a:extLst>
                          </a:hlinkClick>
                        </a:rPr>
                        <a:t>Vecow</a:t>
                      </a: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64">
                            <a:extLst>
                              <a:ext uri="{A12FA001-AC4F-418D-AE19-62706E023703}">
                                <ahyp:hlinkClr xmlns:ahyp="http://schemas.microsoft.com/office/drawing/2018/hyperlinkcolor" val="tx"/>
                              </a:ext>
                            </a:extLst>
                          </a:hlinkClick>
                        </a:rPr>
                        <a:t> website </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041621"/>
                  </a:ext>
                </a:extLst>
              </a:tr>
            </a:tbl>
          </a:graphicData>
        </a:graphic>
      </p:graphicFrame>
      <p:pic>
        <p:nvPicPr>
          <p:cNvPr id="5" name="Picture 4">
            <a:hlinkClick r:id="rId65" action="ppaction://hlinksldjump"/>
            <a:extLst>
              <a:ext uri="{FF2B5EF4-FFF2-40B4-BE49-F238E27FC236}">
                <a16:creationId xmlns:a16="http://schemas.microsoft.com/office/drawing/2014/main" id="{67732124-B084-310C-BD61-C3AEB2EB7286}"/>
              </a:ext>
            </a:extLst>
          </p:cNvPr>
          <p:cNvPicPr>
            <a:picLocks noChangeAspect="1"/>
          </p:cNvPicPr>
          <p:nvPr/>
        </p:nvPicPr>
        <p:blipFill rotWithShape="1">
          <a:blip r:embed="rId66" cstate="hqprint">
            <a:extLst>
              <a:ext uri="{28A0092B-C50C-407E-A947-70E740481C1C}">
                <a14:useLocalDpi xmlns:a14="http://schemas.microsoft.com/office/drawing/2010/main"/>
              </a:ext>
            </a:extLst>
          </a:blip>
          <a:srcRect/>
          <a:stretch/>
        </p:blipFill>
        <p:spPr>
          <a:xfrm>
            <a:off x="1322075" y="87630"/>
            <a:ext cx="715633" cy="384440"/>
          </a:xfrm>
          <a:prstGeom prst="rect">
            <a:avLst/>
          </a:prstGeom>
        </p:spPr>
      </p:pic>
      <p:sp>
        <p:nvSpPr>
          <p:cNvPr id="6" name="Rectangle 5">
            <a:extLst>
              <a:ext uri="{FF2B5EF4-FFF2-40B4-BE49-F238E27FC236}">
                <a16:creationId xmlns:a16="http://schemas.microsoft.com/office/drawing/2014/main" id="{B46B782C-10C1-AA31-CB58-6BF7B9F5C034}"/>
              </a:ext>
            </a:extLst>
          </p:cNvPr>
          <p:cNvSpPr/>
          <p:nvPr/>
        </p:nvSpPr>
        <p:spPr>
          <a:xfrm>
            <a:off x="-48767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65"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65"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65"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spTree>
    <p:extLst>
      <p:ext uri="{BB962C8B-B14F-4D97-AF65-F5344CB8AC3E}">
        <p14:creationId xmlns:p14="http://schemas.microsoft.com/office/powerpoint/2010/main" val="165280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EC2BFA-BE57-958F-7445-BE7236D00F6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55995" y="0"/>
            <a:ext cx="4486350" cy="1155699"/>
          </a:xfrm>
          <a:custGeom>
            <a:avLst/>
            <a:gdLst>
              <a:gd name="connsiteX0" fmla="*/ 0 w 3194613"/>
              <a:gd name="connsiteY0" fmla="*/ 0 h 1108588"/>
              <a:gd name="connsiteX1" fmla="*/ 3194613 w 3194613"/>
              <a:gd name="connsiteY1" fmla="*/ 0 h 1108588"/>
              <a:gd name="connsiteX2" fmla="*/ 3194613 w 3194613"/>
              <a:gd name="connsiteY2" fmla="*/ 1108588 h 1108588"/>
              <a:gd name="connsiteX3" fmla="*/ 0 w 3194613"/>
              <a:gd name="connsiteY3" fmla="*/ 1108588 h 1108588"/>
            </a:gdLst>
            <a:ahLst/>
            <a:cxnLst>
              <a:cxn ang="0">
                <a:pos x="connsiteX0" y="connsiteY0"/>
              </a:cxn>
              <a:cxn ang="0">
                <a:pos x="connsiteX1" y="connsiteY1"/>
              </a:cxn>
              <a:cxn ang="0">
                <a:pos x="connsiteX2" y="connsiteY2"/>
              </a:cxn>
              <a:cxn ang="0">
                <a:pos x="connsiteX3" y="connsiteY3"/>
              </a:cxn>
            </a:cxnLst>
            <a:rect l="l" t="t" r="r" b="b"/>
            <a:pathLst>
              <a:path w="3194613" h="1108588">
                <a:moveTo>
                  <a:pt x="0" y="0"/>
                </a:moveTo>
                <a:lnTo>
                  <a:pt x="3194613" y="0"/>
                </a:lnTo>
                <a:lnTo>
                  <a:pt x="3194613" y="1108588"/>
                </a:lnTo>
                <a:lnTo>
                  <a:pt x="0" y="1108588"/>
                </a:lnTo>
                <a:close/>
              </a:path>
            </a:pathLst>
          </a:custGeom>
        </p:spPr>
      </p:pic>
      <p:sp>
        <p:nvSpPr>
          <p:cNvPr id="35" name="Rectangle 34">
            <a:extLst>
              <a:ext uri="{FF2B5EF4-FFF2-40B4-BE49-F238E27FC236}">
                <a16:creationId xmlns:a16="http://schemas.microsoft.com/office/drawing/2014/main" id="{C9A0FD31-3A3D-2858-1E30-EF80EA1E97FF}"/>
              </a:ext>
            </a:extLst>
          </p:cNvPr>
          <p:cNvSpPr/>
          <p:nvPr/>
        </p:nvSpPr>
        <p:spPr>
          <a:xfrm>
            <a:off x="-1" y="1"/>
            <a:ext cx="11565717" cy="1155698"/>
          </a:xfrm>
          <a:prstGeom prst="rect">
            <a:avLst/>
          </a:prstGeom>
          <a:gradFill flip="none" rotWithShape="1">
            <a:gsLst>
              <a:gs pos="0">
                <a:schemeClr val="bg1"/>
              </a:gs>
              <a:gs pos="78000">
                <a:srgbClr val="FFFFFF">
                  <a:alpha val="14000"/>
                </a:srgbClr>
              </a:gs>
              <a:gs pos="63000">
                <a:srgbClr val="FFFFFF"/>
              </a:gs>
              <a:gs pos="100000">
                <a:schemeClr val="bg1">
                  <a:alpha val="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Title 8">
            <a:extLst>
              <a:ext uri="{FF2B5EF4-FFF2-40B4-BE49-F238E27FC236}">
                <a16:creationId xmlns:a16="http://schemas.microsoft.com/office/drawing/2014/main" id="{F3DE2B0E-4367-4F77-87C8-F43A216F6B1A}"/>
              </a:ext>
            </a:extLst>
          </p:cNvPr>
          <p:cNvSpPr>
            <a:spLocks noGrp="1"/>
          </p:cNvSpPr>
          <p:nvPr>
            <p:ph type="title"/>
          </p:nvPr>
        </p:nvSpPr>
        <p:spPr>
          <a:xfrm>
            <a:off x="592917" y="571500"/>
            <a:ext cx="9351184" cy="498598"/>
          </a:xfrm>
        </p:spPr>
        <p:txBody>
          <a:bodyPr/>
          <a:lstStyle/>
          <a:p>
            <a:pPr lvl="0"/>
            <a:r>
              <a:rPr lang="en-US" dirty="0"/>
              <a:t>Product Inspection</a:t>
            </a:r>
          </a:p>
        </p:txBody>
      </p:sp>
      <p:sp>
        <p:nvSpPr>
          <p:cNvPr id="2" name="Rectangle 1">
            <a:extLst>
              <a:ext uri="{FF2B5EF4-FFF2-40B4-BE49-F238E27FC236}">
                <a16:creationId xmlns:a16="http://schemas.microsoft.com/office/drawing/2014/main" id="{F7EEFD7C-0833-4477-48BE-48EE5C79FC11}"/>
              </a:ext>
            </a:extLst>
          </p:cNvPr>
          <p:cNvSpPr/>
          <p:nvPr/>
        </p:nvSpPr>
        <p:spPr>
          <a:xfrm>
            <a:off x="0" y="1176333"/>
            <a:ext cx="11742345" cy="445937"/>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ntelOne Text"/>
              <a:ea typeface="Helvetica Neue Medium"/>
              <a:cs typeface="Helvetica Neue Medium"/>
              <a:sym typeface="Helvetica Neue Medium"/>
            </a:endParaRPr>
          </a:p>
        </p:txBody>
      </p:sp>
      <p:sp>
        <p:nvSpPr>
          <p:cNvPr id="3" name="TextBox 2">
            <a:extLst>
              <a:ext uri="{FF2B5EF4-FFF2-40B4-BE49-F238E27FC236}">
                <a16:creationId xmlns:a16="http://schemas.microsoft.com/office/drawing/2014/main" id="{F6FE49CB-CCD3-B1A1-BC37-123A4D0F1F4D}"/>
              </a:ext>
            </a:extLst>
          </p:cNvPr>
          <p:cNvSpPr txBox="1">
            <a:spLocks/>
          </p:cNvSpPr>
          <p:nvPr/>
        </p:nvSpPr>
        <p:spPr>
          <a:xfrm>
            <a:off x="584199" y="1230024"/>
            <a:ext cx="10981517" cy="33855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2"/>
                </a:solidFill>
                <a:effectLst/>
                <a:uLnTx/>
                <a:uFillTx/>
              </a:rPr>
              <a:t>Product inspection solutions use sensor data and AI to ensure objects meet established specs. These solutions are used for a wide range of scenarios including product classification, defect detection, product health recognition, package quality inspection, and vehicle damage recognition. </a:t>
            </a:r>
          </a:p>
        </p:txBody>
      </p:sp>
      <p:graphicFrame>
        <p:nvGraphicFramePr>
          <p:cNvPr id="5" name="Table 4">
            <a:extLst>
              <a:ext uri="{FF2B5EF4-FFF2-40B4-BE49-F238E27FC236}">
                <a16:creationId xmlns:a16="http://schemas.microsoft.com/office/drawing/2014/main" id="{047EE367-E73B-67B3-EEAC-2C76E99501B2}"/>
              </a:ext>
            </a:extLst>
          </p:cNvPr>
          <p:cNvGraphicFramePr>
            <a:graphicFrameLocks noGrp="1"/>
          </p:cNvGraphicFramePr>
          <p:nvPr>
            <p:extLst>
              <p:ext uri="{D42A27DB-BD31-4B8C-83A1-F6EECF244321}">
                <p14:modId xmlns:p14="http://schemas.microsoft.com/office/powerpoint/2010/main" val="751426386"/>
              </p:ext>
            </p:extLst>
          </p:nvPr>
        </p:nvGraphicFramePr>
        <p:xfrm>
          <a:off x="584199" y="1675962"/>
          <a:ext cx="10981518" cy="4595368"/>
        </p:xfrm>
        <a:graphic>
          <a:graphicData uri="http://schemas.openxmlformats.org/drawingml/2006/table">
            <a:tbl>
              <a:tblPr>
                <a:tableStyleId>{72833802-FEF1-4C79-8D5D-14CF1EAF98D9}</a:tableStyleId>
              </a:tblPr>
              <a:tblGrid>
                <a:gridCol w="2232909">
                  <a:extLst>
                    <a:ext uri="{9D8B030D-6E8A-4147-A177-3AD203B41FA5}">
                      <a16:colId xmlns:a16="http://schemas.microsoft.com/office/drawing/2014/main" val="521011276"/>
                    </a:ext>
                  </a:extLst>
                </a:gridCol>
                <a:gridCol w="2965010">
                  <a:extLst>
                    <a:ext uri="{9D8B030D-6E8A-4147-A177-3AD203B41FA5}">
                      <a16:colId xmlns:a16="http://schemas.microsoft.com/office/drawing/2014/main" val="1081494026"/>
                    </a:ext>
                  </a:extLst>
                </a:gridCol>
                <a:gridCol w="732101">
                  <a:extLst>
                    <a:ext uri="{9D8B030D-6E8A-4147-A177-3AD203B41FA5}">
                      <a16:colId xmlns:a16="http://schemas.microsoft.com/office/drawing/2014/main" val="2464497448"/>
                    </a:ext>
                  </a:extLst>
                </a:gridCol>
                <a:gridCol w="1235421">
                  <a:extLst>
                    <a:ext uri="{9D8B030D-6E8A-4147-A177-3AD203B41FA5}">
                      <a16:colId xmlns:a16="http://schemas.microsoft.com/office/drawing/2014/main" val="400016573"/>
                    </a:ext>
                  </a:extLst>
                </a:gridCol>
                <a:gridCol w="1134757">
                  <a:extLst>
                    <a:ext uri="{9D8B030D-6E8A-4147-A177-3AD203B41FA5}">
                      <a16:colId xmlns:a16="http://schemas.microsoft.com/office/drawing/2014/main" val="887739091"/>
                    </a:ext>
                  </a:extLst>
                </a:gridCol>
                <a:gridCol w="2681320">
                  <a:extLst>
                    <a:ext uri="{9D8B030D-6E8A-4147-A177-3AD203B41FA5}">
                      <a16:colId xmlns:a16="http://schemas.microsoft.com/office/drawing/2014/main" val="1851666147"/>
                    </a:ext>
                  </a:extLst>
                </a:gridCol>
              </a:tblGrid>
              <a:tr h="0">
                <a:tc gridSpan="6">
                  <a:txBody>
                    <a:bodyPr/>
                    <a:lstStyle/>
                    <a:p>
                      <a:pPr marL="0" marR="0" indent="0" algn="l" defTabSz="609600" fontAlgn="b" latinLnBrk="0">
                        <a:lnSpc>
                          <a:spcPct val="100000"/>
                        </a:lnSpc>
                        <a:spcBef>
                          <a:spcPts val="0"/>
                        </a:spcBef>
                        <a:spcAft>
                          <a:spcPts val="0"/>
                        </a:spcAft>
                        <a:buClrTx/>
                        <a:buSzTx/>
                        <a:buFontTx/>
                        <a:buNone/>
                        <a:tabLst/>
                      </a:pPr>
                      <a:r>
                        <a:rPr lang="en-US" sz="1100" b="0" i="0" u="none" strike="noStrike" cap="none" spc="0" baseline="0" dirty="0">
                          <a:solidFill>
                            <a:schemeClr val="tx2"/>
                          </a:solidFill>
                          <a:effectLst/>
                          <a:uFillTx/>
                          <a:latin typeface="IntelOne Text Bold" panose="020B0803020203020204" pitchFamily="34" charset="0"/>
                          <a:ea typeface="+mn-ea"/>
                          <a:cs typeface="+mn-cs"/>
                          <a:sym typeface="Intel Clear"/>
                        </a:rPr>
                        <a:t>Secondary Applicability</a:t>
                      </a: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13215989"/>
                  </a:ext>
                </a:extLst>
              </a:tr>
              <a:tr h="0">
                <a:tc>
                  <a:txBody>
                    <a:bodyPr/>
                    <a:lstStyle/>
                    <a:p>
                      <a:pPr marL="0" marR="0" indent="0" algn="l"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Solution Name</a:t>
                      </a:r>
                    </a:p>
                  </a:txBody>
                  <a:tcPr marL="18288" marR="18288" marT="18288" marB="18288" anchor="ctr">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GEO</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MRS/RRK</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5G Enabled </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Key Contact</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Other</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09497071"/>
                  </a:ext>
                </a:extLst>
              </a:tr>
              <a:tr h="382016">
                <a:tc>
                  <a:txBody>
                    <a:bodyPr/>
                    <a:lstStyle/>
                    <a:p>
                      <a:pPr marL="0" marR="0" lvl="0" indent="0" algn="l">
                        <a:lnSpc>
                          <a:spcPct val="100000"/>
                        </a:lnSpc>
                        <a:spcBef>
                          <a:spcPts val="0"/>
                        </a:spcBef>
                        <a:spcAft>
                          <a:spcPts val="0"/>
                        </a:spcAft>
                        <a:buClrTx/>
                        <a:buSzTx/>
                        <a:buFontTx/>
                        <a:buNone/>
                      </a:pPr>
                      <a:r>
                        <a:rPr lang="en-US" sz="700" b="0" dirty="0">
                          <a:solidFill>
                            <a:schemeClr val="accent1"/>
                          </a:solidFill>
                          <a:latin typeface="IntelOne Text Medium" panose="020B0703020203020204" pitchFamily="34" charset="0"/>
                          <a:sym typeface="Intel Clear"/>
                          <a:hlinkClick r:id="rId4" action="ppaction://hlinksldjump">
                            <a:extLst>
                              <a:ext uri="{A12FA001-AC4F-418D-AE19-62706E023703}">
                                <ahyp:hlinkClr xmlns:ahyp="http://schemas.microsoft.com/office/drawing/2018/hyperlinkcolor" val="tx"/>
                              </a:ext>
                            </a:extLst>
                          </a:hlinkClick>
                        </a:rPr>
                        <a:t>Dot Zero Connect ZPS</a:t>
                      </a:r>
                      <a:endParaRPr lang="en-US" sz="700" b="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rPr>
                        <a:t>APJ and Americas</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700" dirty="0">
                          <a:solidFill>
                            <a:schemeClr val="bg2"/>
                          </a:solidFill>
                          <a:latin typeface="+mn-lt"/>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5">
                            <a:extLst>
                              <a:ext uri="{A12FA001-AC4F-418D-AE19-62706E023703}">
                                <ahyp:hlinkClr xmlns:ahyp="http://schemas.microsoft.com/office/drawing/2018/hyperlinkcolor" val="tx"/>
                              </a:ext>
                            </a:extLst>
                          </a:hlinkClick>
                        </a:rPr>
                        <a:t>Jocelyn Lin</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rtl="0" eaLnBrk="1" fontAlgn="ctr" latinLnBrk="0" hangingPunct="1">
                        <a:lnSpc>
                          <a:spcPct val="100000"/>
                        </a:lnSpc>
                        <a:spcBef>
                          <a:spcPts val="0"/>
                        </a:spcBef>
                        <a:spcAft>
                          <a:spcPts val="100"/>
                        </a:spcAft>
                        <a:buClrTx/>
                        <a:buSzTx/>
                        <a:buFont typeface="Arial" panose="020B0604020202020204" pitchFamily="34" charset="0"/>
                        <a:buNone/>
                        <a:tabLst/>
                        <a:defRPr/>
                      </a:pPr>
                      <a:r>
                        <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hlinkClick r:id="rId6">
                            <a:extLst>
                              <a:ext uri="{A12FA001-AC4F-418D-AE19-62706E023703}">
                                <ahyp:hlinkClr xmlns:ahyp="http://schemas.microsoft.com/office/drawing/2018/hyperlinkcolor" val="tx"/>
                              </a:ext>
                            </a:extLst>
                          </a:hlinkClick>
                        </a:rPr>
                        <a:t>Dot Zero – Home page</a:t>
                      </a:r>
                      <a:endPar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hlinkClick r:id="rId7">
                          <a:extLst>
                            <a:ext uri="{A12FA001-AC4F-418D-AE19-62706E023703}">
                              <ahyp:hlinkClr xmlns:ahyp="http://schemas.microsoft.com/office/drawing/2018/hyperlinkcolor" val="tx"/>
                            </a:ext>
                          </a:extLst>
                        </a:hlinkClick>
                      </a:endParaRPr>
                    </a:p>
                    <a:p>
                      <a:pPr marL="0" marR="0" lvl="1" indent="0" algn="ctr" defTabSz="914400" rtl="0" eaLnBrk="1" fontAlgn="ctr" latinLnBrk="0" hangingPunct="1">
                        <a:lnSpc>
                          <a:spcPct val="100000"/>
                        </a:lnSpc>
                        <a:spcBef>
                          <a:spcPts val="0"/>
                        </a:spcBef>
                        <a:spcAft>
                          <a:spcPts val="100"/>
                        </a:spcAft>
                        <a:buClrTx/>
                        <a:buSzTx/>
                        <a:buFont typeface="Arial" panose="020B0604020202020204" pitchFamily="34" charset="0"/>
                        <a:buNone/>
                        <a:tabLst/>
                        <a:defRPr/>
                      </a:pPr>
                      <a:r>
                        <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hlinkClick r:id="rId7">
                            <a:extLst>
                              <a:ext uri="{A12FA001-AC4F-418D-AE19-62706E023703}">
                                <ahyp:hlinkClr xmlns:ahyp="http://schemas.microsoft.com/office/drawing/2018/hyperlinkcolor" val="tx"/>
                              </a:ext>
                            </a:extLst>
                          </a:hlinkClick>
                        </a:rPr>
                        <a:t>Microsoft Azure Marketplace</a:t>
                      </a:r>
                      <a:endPar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3907779"/>
                  </a:ext>
                </a:extLst>
              </a:tr>
              <a:tr h="382016">
                <a:tc>
                  <a:txBody>
                    <a:bodyPr/>
                    <a:lstStyle/>
                    <a:p>
                      <a:pPr marL="0" marR="0" lvl="0" indent="0" algn="l">
                        <a:lnSpc>
                          <a:spcPct val="100000"/>
                        </a:lnSpc>
                        <a:spcBef>
                          <a:spcPts val="0"/>
                        </a:spcBef>
                        <a:spcAft>
                          <a:spcPts val="0"/>
                        </a:spcAft>
                        <a:buClrTx/>
                        <a:buSzTx/>
                        <a:buFontTx/>
                        <a:buNone/>
                      </a:pPr>
                      <a:r>
                        <a:rPr lang="en-US" sz="700" b="0" dirty="0" err="1">
                          <a:solidFill>
                            <a:schemeClr val="accent1"/>
                          </a:solidFill>
                          <a:latin typeface="IntelOne Text Medium" panose="020B0703020203020204" pitchFamily="34" charset="0"/>
                          <a:sym typeface="Intel Clear"/>
                          <a:hlinkClick r:id="rId8" action="ppaction://hlinksldjump">
                            <a:extLst>
                              <a:ext uri="{A12FA001-AC4F-418D-AE19-62706E023703}">
                                <ahyp:hlinkClr xmlns:ahyp="http://schemas.microsoft.com/office/drawing/2018/hyperlinkcolor" val="tx"/>
                              </a:ext>
                            </a:extLst>
                          </a:hlinkClick>
                        </a:rPr>
                        <a:t>Ectron</a:t>
                      </a:r>
                      <a:r>
                        <a:rPr lang="en-US" sz="700" b="0" dirty="0">
                          <a:solidFill>
                            <a:schemeClr val="accent1"/>
                          </a:solidFill>
                          <a:latin typeface="IntelOne Text Medium" panose="020B0703020203020204" pitchFamily="34" charset="0"/>
                          <a:sym typeface="Intel Clear"/>
                          <a:hlinkClick r:id="rId8" action="ppaction://hlinksldjump">
                            <a:extLst>
                              <a:ext uri="{A12FA001-AC4F-418D-AE19-62706E023703}">
                                <ahyp:hlinkClr xmlns:ahyp="http://schemas.microsoft.com/office/drawing/2018/hyperlinkcolor" val="tx"/>
                              </a:ext>
                            </a:extLst>
                          </a:hlinkClick>
                        </a:rPr>
                        <a:t> Corporation </a:t>
                      </a:r>
                      <a:r>
                        <a:rPr lang="en-US" sz="700" b="0" dirty="0" err="1">
                          <a:solidFill>
                            <a:schemeClr val="accent1"/>
                          </a:solidFill>
                          <a:latin typeface="IntelOne Text Medium" panose="020B0703020203020204" pitchFamily="34" charset="0"/>
                          <a:sym typeface="Intel Clear"/>
                          <a:hlinkClick r:id="rId8" action="ppaction://hlinksldjump">
                            <a:extLst>
                              <a:ext uri="{A12FA001-AC4F-418D-AE19-62706E023703}">
                                <ahyp:hlinkClr xmlns:ahyp="http://schemas.microsoft.com/office/drawing/2018/hyperlinkcolor" val="tx"/>
                              </a:ext>
                            </a:extLst>
                          </a:hlinkClick>
                        </a:rPr>
                        <a:t>SmartEYE</a:t>
                      </a:r>
                      <a:r>
                        <a:rPr lang="en-US" sz="700" b="0" dirty="0">
                          <a:solidFill>
                            <a:schemeClr val="accent1"/>
                          </a:solidFill>
                          <a:latin typeface="IntelOne Text Medium" panose="020B0703020203020204" pitchFamily="34" charset="0"/>
                          <a:sym typeface="Intel Clear"/>
                          <a:hlinkClick r:id="rId8" action="ppaction://hlinksldjump">
                            <a:extLst>
                              <a:ext uri="{A12FA001-AC4F-418D-AE19-62706E023703}">
                                <ahyp:hlinkClr xmlns:ahyp="http://schemas.microsoft.com/office/drawing/2018/hyperlinkcolor" val="tx"/>
                              </a:ext>
                            </a:extLst>
                          </a:hlinkClick>
                        </a:rPr>
                        <a:t>™ Intelligent Edge Node</a:t>
                      </a:r>
                      <a:endParaRPr lang="en-US" sz="700" b="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Neue"/>
                        </a:rPr>
                        <a:t>APJ, EMEA, Americas</a:t>
                      </a:r>
                      <a:endParaRPr kumimoji="0" lang="en-US" sz="700" b="0" i="0" u="none" strike="noStrike" kern="120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700">
                          <a:solidFill>
                            <a:schemeClr val="bg2"/>
                          </a:solidFill>
                          <a:latin typeface="+mn-lt"/>
                        </a:rPr>
                        <a:t>MRS</a:t>
                      </a:r>
                      <a:endParaRPr lang="en-US" sz="700" dirty="0">
                        <a:solidFill>
                          <a:schemeClr val="bg2"/>
                        </a:solidFill>
                        <a:latin typeface="+mn-lt"/>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7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9">
                            <a:extLst>
                              <a:ext uri="{A12FA001-AC4F-418D-AE19-62706E023703}">
                                <ahyp:hlinkClr xmlns:ahyp="http://schemas.microsoft.com/office/drawing/2018/hyperlinkcolor" val="tx"/>
                              </a:ext>
                            </a:extLst>
                          </a:hlinkClick>
                        </a:rPr>
                        <a:t>Niladri</a:t>
                      </a: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9">
                            <a:extLst>
                              <a:ext uri="{A12FA001-AC4F-418D-AE19-62706E023703}">
                                <ahyp:hlinkClr xmlns:ahyp="http://schemas.microsoft.com/office/drawing/2018/hyperlinkcolor" val="tx"/>
                              </a:ext>
                            </a:extLst>
                          </a:hlinkClick>
                        </a:rPr>
                        <a:t> Roy</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rtl="0" eaLnBrk="1" fontAlgn="ctr" latinLnBrk="0" hangingPunct="1">
                        <a:lnSpc>
                          <a:spcPct val="100000"/>
                        </a:lnSpc>
                        <a:spcBef>
                          <a:spcPts val="0"/>
                        </a:spcBef>
                        <a:spcAft>
                          <a:spcPts val="100"/>
                        </a:spcAft>
                        <a:buClrTx/>
                        <a:buSzTx/>
                        <a:buFont typeface="Arial" panose="020B0604020202020204" pitchFamily="34" charset="0"/>
                        <a:buNone/>
                        <a:tabLst/>
                        <a:defRPr/>
                      </a:pPr>
                      <a:r>
                        <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hlinkClick r:id="rId10">
                            <a:extLst>
                              <a:ext uri="{A12FA001-AC4F-418D-AE19-62706E023703}">
                                <ahyp:hlinkClr xmlns:ahyp="http://schemas.microsoft.com/office/drawing/2018/hyperlinkcolor" val="tx"/>
                              </a:ext>
                            </a:extLst>
                          </a:hlinkClick>
                        </a:rPr>
                        <a:t>SMARTEYE Solution Home Page</a:t>
                      </a:r>
                      <a:endPar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1" indent="0" algn="ctr" defTabSz="914400" rtl="0" eaLnBrk="1" fontAlgn="ctr" latinLnBrk="0" hangingPunct="1">
                        <a:lnSpc>
                          <a:spcPct val="100000"/>
                        </a:lnSpc>
                        <a:spcBef>
                          <a:spcPts val="0"/>
                        </a:spcBef>
                        <a:spcAft>
                          <a:spcPts val="100"/>
                        </a:spcAft>
                        <a:buClrTx/>
                        <a:buSzTx/>
                        <a:buFont typeface="Arial" panose="020B0604020202020204" pitchFamily="34" charset="0"/>
                        <a:buNone/>
                        <a:tabLst/>
                        <a:defRPr/>
                      </a:pPr>
                      <a:r>
                        <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hlinkClick r:id="rId11">
                            <a:extLst>
                              <a:ext uri="{A12FA001-AC4F-418D-AE19-62706E023703}">
                                <ahyp:hlinkClr xmlns:ahyp="http://schemas.microsoft.com/office/drawing/2018/hyperlinkcolor" val="tx"/>
                              </a:ext>
                            </a:extLst>
                          </a:hlinkClick>
                        </a:rPr>
                        <a:t>Product Video Overview</a:t>
                      </a:r>
                      <a:endPar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1" indent="0" algn="ctr" defTabSz="914400" rtl="0" eaLnBrk="1" fontAlgn="ctr" latinLnBrk="0" hangingPunct="1">
                        <a:lnSpc>
                          <a:spcPct val="100000"/>
                        </a:lnSpc>
                        <a:spcBef>
                          <a:spcPts val="0"/>
                        </a:spcBef>
                        <a:spcAft>
                          <a:spcPts val="100"/>
                        </a:spcAft>
                        <a:buClrTx/>
                        <a:buSzTx/>
                        <a:buFont typeface="Arial" panose="020B0604020202020204" pitchFamily="34" charset="0"/>
                        <a:buNone/>
                        <a:tabLst/>
                        <a:defRPr/>
                      </a:pPr>
                      <a:r>
                        <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hlinkClick r:id="rId12">
                            <a:extLst>
                              <a:ext uri="{A12FA001-AC4F-418D-AE19-62706E023703}">
                                <ahyp:hlinkClr xmlns:ahyp="http://schemas.microsoft.com/office/drawing/2018/hyperlinkcolor" val="tx"/>
                              </a:ext>
                            </a:extLst>
                          </a:hlinkClick>
                        </a:rPr>
                        <a:t>Injection Molding Use Case</a:t>
                      </a:r>
                      <a:endPar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9858023"/>
                  </a:ext>
                </a:extLst>
              </a:tr>
              <a:tr h="382016">
                <a:tc>
                  <a:txBody>
                    <a:bodyPr/>
                    <a:lstStyle/>
                    <a:p>
                      <a:pPr marL="0" marR="0" lvl="0" indent="0" algn="l">
                        <a:lnSpc>
                          <a:spcPct val="100000"/>
                        </a:lnSpc>
                        <a:spcBef>
                          <a:spcPts val="0"/>
                        </a:spcBef>
                        <a:spcAft>
                          <a:spcPts val="0"/>
                        </a:spcAft>
                        <a:buClrTx/>
                        <a:buSzTx/>
                        <a:buFontTx/>
                        <a:buNone/>
                      </a:pPr>
                      <a:r>
                        <a:rPr lang="en-US" sz="700" b="0" dirty="0">
                          <a:solidFill>
                            <a:schemeClr val="accent1"/>
                          </a:solidFill>
                          <a:latin typeface="IntelOne Text Medium" panose="020B0703020203020204" pitchFamily="34" charset="0"/>
                          <a:sym typeface="Intel Clear"/>
                          <a:hlinkClick r:id="rId13" action="ppaction://hlinksldjump">
                            <a:extLst>
                              <a:ext uri="{A12FA001-AC4F-418D-AE19-62706E023703}">
                                <ahyp:hlinkClr xmlns:ahyp="http://schemas.microsoft.com/office/drawing/2018/hyperlinkcolor" val="tx"/>
                              </a:ext>
                            </a:extLst>
                          </a:hlinkClick>
                        </a:rPr>
                        <a:t>Eigen Innovations Machine Vision</a:t>
                      </a:r>
                      <a:endParaRPr lang="en-US" sz="700" b="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chemeClr val="bg2"/>
                          </a:solidFill>
                          <a:effectLst/>
                          <a:uLnTx/>
                          <a:uFillTx/>
                          <a:latin typeface="+mn-lt"/>
                          <a:sym typeface="Arial"/>
                        </a:rPr>
                        <a:t>APJ, Americas, Europe, Middle East, and Africa</a:t>
                      </a:r>
                      <a:endParaRPr kumimoji="0" lang="en-US" sz="700" b="0" i="0" u="none" strike="noStrike" kern="0" cap="none" spc="0" normalizeH="0" baseline="0" noProof="0" dirty="0">
                        <a:ln>
                          <a:noFill/>
                        </a:ln>
                        <a:solidFill>
                          <a:schemeClr val="bg2"/>
                        </a:solidFill>
                        <a:effectLst/>
                        <a:uLnTx/>
                        <a:uFillTx/>
                        <a:latin typeface="+mn-lt"/>
                        <a:sym typeface="Helvetica Neue"/>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700" dirty="0">
                          <a:solidFill>
                            <a:schemeClr val="bg2"/>
                          </a:solidFill>
                          <a:latin typeface="+mn-lt"/>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14">
                            <a:extLst>
                              <a:ext uri="{A12FA001-AC4F-418D-AE19-62706E023703}">
                                <ahyp:hlinkClr xmlns:ahyp="http://schemas.microsoft.com/office/drawing/2018/hyperlinkcolor" val="tx"/>
                              </a:ext>
                            </a:extLst>
                          </a:hlinkClick>
                        </a:rPr>
                        <a:t>Johnny Chen</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609600"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700" b="0" i="0" u="none" strike="noStrike" kern="1200" cap="none" spc="0" normalizeH="0" baseline="0" noProof="0" dirty="0">
                          <a:ln>
                            <a:noFill/>
                          </a:ln>
                          <a:solidFill>
                            <a:schemeClr val="bg2"/>
                          </a:solidFill>
                          <a:effectLst/>
                          <a:uLnTx/>
                          <a:uFillTx/>
                          <a:latin typeface="+mn-lt"/>
                          <a:ea typeface="+mn-ea"/>
                          <a:cs typeface="+mn-cs"/>
                          <a:sym typeface="Arial"/>
                          <a:hlinkClick r:id="rId15">
                            <a:extLst>
                              <a:ext uri="{A12FA001-AC4F-418D-AE19-62706E023703}">
                                <ahyp:hlinkClr xmlns:ahyp="http://schemas.microsoft.com/office/drawing/2018/hyperlinkcolor" val="tx"/>
                              </a:ext>
                            </a:extLst>
                          </a:hlinkClick>
                        </a:rPr>
                        <a:t>Eigen Innovations Website</a:t>
                      </a:r>
                      <a:endParaRPr kumimoji="0" lang="en-US" sz="700" b="0" i="0" u="none" strike="noStrike" kern="1200" cap="none" spc="0" normalizeH="0" baseline="0" noProof="0" dirty="0">
                        <a:ln>
                          <a:noFill/>
                        </a:ln>
                        <a:solidFill>
                          <a:schemeClr val="bg2"/>
                        </a:solidFill>
                        <a:effectLst/>
                        <a:uLnTx/>
                        <a:uFillTx/>
                        <a:latin typeface="+mn-lt"/>
                        <a:ea typeface="+mn-ea"/>
                        <a:cs typeface="+mn-cs"/>
                        <a:sym typeface="Arial"/>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8886500"/>
                  </a:ext>
                </a:extLst>
              </a:tr>
              <a:tr h="382016">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6" action="ppaction://hlinksldjump">
                            <a:extLst>
                              <a:ext uri="{A12FA001-AC4F-418D-AE19-62706E023703}">
                                <ahyp:hlinkClr xmlns:ahyp="http://schemas.microsoft.com/office/drawing/2018/hyperlinkcolor" val="tx"/>
                              </a:ext>
                            </a:extLst>
                          </a:hlinkClick>
                        </a:rPr>
                        <a:t>CANCOM Smart Product</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fontAlgn="b">
                        <a:lnSpc>
                          <a:spcPct val="96000"/>
                        </a:lnSpc>
                        <a:buFont typeface="Arial" panose="020B0604020202020204" pitchFamily="34" charset="0"/>
                        <a:buNone/>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GER</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200"/>
                        </a:spcAft>
                        <a:buClrTx/>
                        <a:buSzTx/>
                        <a:buFont typeface="Arial" panose="020B0604020202020204" pitchFamily="34" charset="0"/>
                        <a:buNone/>
                        <a:tabLst/>
                        <a:defRPr/>
                      </a:pPr>
                      <a:r>
                        <a:rPr lang="en-US" sz="700" b="0" i="0" u="none" strike="noStrike" cap="none" spc="0" baseline="0">
                          <a:solidFill>
                            <a:schemeClr val="bg2"/>
                          </a:solidFill>
                          <a:effectLst/>
                          <a:uFillTx/>
                          <a:latin typeface="+mn-lt"/>
                          <a:ea typeface="+mn-ea"/>
                          <a:cs typeface="+mn-cs"/>
                          <a:sym typeface="Intel Clear"/>
                        </a:rPr>
                        <a:t>MRS</a:t>
                      </a:r>
                      <a:endParaRPr lang="en-US" sz="7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a:solidFill>
                            <a:schemeClr val="bg2"/>
                          </a:solidFill>
                          <a:effectLst/>
                          <a:uFillTx/>
                          <a:latin typeface="+mn-lt"/>
                          <a:ea typeface="+mn-ea"/>
                          <a:cs typeface="+mn-cs"/>
                          <a:sym typeface="Intel Clear"/>
                          <a:hlinkClick r:id="rId17">
                            <a:extLst>
                              <a:ext uri="{A12FA001-AC4F-418D-AE19-62706E023703}">
                                <ahyp:hlinkClr xmlns:ahyp="http://schemas.microsoft.com/office/drawing/2018/hyperlinkcolor" val="tx"/>
                              </a:ext>
                            </a:extLst>
                          </a:hlinkClick>
                        </a:rPr>
                        <a:t>Meggie Hakim </a:t>
                      </a:r>
                      <a:endParaRPr lang="en-US" sz="7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Intel Clear"/>
                          <a:hlinkClick r:id="rId18">
                            <a:extLst>
                              <a:ext uri="{A12FA001-AC4F-418D-AE19-62706E023703}">
                                <ahyp:hlinkClr xmlns:ahyp="http://schemas.microsoft.com/office/drawing/2018/hyperlinkcolor" val="tx"/>
                              </a:ext>
                            </a:extLst>
                          </a:hlinkClick>
                        </a:rPr>
                        <a:t>Company website</a:t>
                      </a:r>
                      <a:endPar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9758539"/>
                  </a:ext>
                </a:extLst>
              </a:tr>
              <a:tr h="382016">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da-DK"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9" action="ppaction://hlinksldjump">
                            <a:extLst>
                              <a:ext uri="{A12FA001-AC4F-418D-AE19-62706E023703}">
                                <ahyp:hlinkClr xmlns:ahyp="http://schemas.microsoft.com/office/drawing/2018/hyperlinkcolor" val="tx"/>
                              </a:ext>
                            </a:extLst>
                          </a:hlinkClick>
                        </a:rPr>
                        <a:t>Nippon SystemWare Toami </a:t>
                      </a:r>
                      <a:endParaRPr lang="da-DK"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rPr>
                        <a:t>Globally</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b">
                        <a:lnSpc>
                          <a:spcPct val="96000"/>
                        </a:lnSpc>
                        <a:buFont typeface="Arial" panose="020B0604020202020204" pitchFamily="34" charset="0"/>
                        <a:buNone/>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dirty="0">
                          <a:solidFill>
                            <a:schemeClr val="bg2"/>
                          </a:solidFill>
                          <a:effectLst/>
                          <a:uFillTx/>
                          <a:latin typeface="+mn-lt"/>
                          <a:ea typeface="+mn-ea"/>
                          <a:cs typeface="+mn-cs"/>
                          <a:sym typeface="Intel Clear"/>
                          <a:hlinkClick r:id="rId20">
                            <a:extLst>
                              <a:ext uri="{A12FA001-AC4F-418D-AE19-62706E023703}">
                                <ahyp:hlinkClr xmlns:ahyp="http://schemas.microsoft.com/office/drawing/2018/hyperlinkcolor" val="tx"/>
                              </a:ext>
                            </a:extLst>
                          </a:hlinkClick>
                        </a:rPr>
                        <a:t>Eleanor Sales</a:t>
                      </a:r>
                      <a:endParaRPr lang="en-US" sz="7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1">
                            <a:extLst>
                              <a:ext uri="{A12FA001-AC4F-418D-AE19-62706E023703}">
                                <ahyp:hlinkClr xmlns:ahyp="http://schemas.microsoft.com/office/drawing/2018/hyperlinkcolor" val="tx"/>
                              </a:ext>
                            </a:extLst>
                          </a:hlinkClick>
                        </a:rPr>
                        <a:t>Intel IoT Kits Overview</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2">
                            <a:extLst>
                              <a:ext uri="{A12FA001-AC4F-418D-AE19-62706E023703}">
                                <ahyp:hlinkClr xmlns:ahyp="http://schemas.microsoft.com/office/drawing/2018/hyperlinkcolor" val="tx"/>
                              </a:ext>
                            </a:extLst>
                          </a:hlinkClick>
                        </a:rPr>
                        <a:t>Toami</a:t>
                      </a: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2">
                            <a:extLst>
                              <a:ext uri="{A12FA001-AC4F-418D-AE19-62706E023703}">
                                <ahyp:hlinkClr xmlns:ahyp="http://schemas.microsoft.com/office/drawing/2018/hyperlinkcolor" val="tx"/>
                              </a:ext>
                            </a:extLst>
                          </a:hlinkClick>
                        </a:rPr>
                        <a:t> Powered by </a:t>
                      </a:r>
                      <a:r>
                        <a:rPr lang="en-US" sz="7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2">
                            <a:extLst>
                              <a:ext uri="{A12FA001-AC4F-418D-AE19-62706E023703}">
                                <ahyp:hlinkClr xmlns:ahyp="http://schemas.microsoft.com/office/drawing/2018/hyperlinkcolor" val="tx"/>
                              </a:ext>
                            </a:extLst>
                          </a:hlinkClick>
                        </a:rPr>
                        <a:t>ThingWorx</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6584092"/>
                  </a:ext>
                </a:extLst>
              </a:tr>
              <a:tr h="382016">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3" action="ppaction://hlinksldjump">
                            <a:extLst>
                              <a:ext uri="{A12FA001-AC4F-418D-AE19-62706E023703}">
                                <ahyp:hlinkClr xmlns:ahyp="http://schemas.microsoft.com/office/drawing/2018/hyperlinkcolor" val="tx"/>
                              </a:ext>
                            </a:extLst>
                          </a:hlinkClick>
                        </a:rPr>
                        <a:t>AWASIN Work Assistance </a:t>
                      </a:r>
                      <a:b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3" action="ppaction://hlinksldjump">
                            <a:extLst>
                              <a:ext uri="{A12FA001-AC4F-418D-AE19-62706E023703}">
                                <ahyp:hlinkClr xmlns:ahyp="http://schemas.microsoft.com/office/drawing/2018/hyperlinkcolor" val="tx"/>
                              </a:ext>
                            </a:extLst>
                          </a:hlinkClick>
                        </a:rPr>
                      </a:b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3" action="ppaction://hlinksldjump">
                            <a:extLst>
                              <a:ext uri="{A12FA001-AC4F-418D-AE19-62706E023703}">
                                <ahyp:hlinkClr xmlns:ahyp="http://schemas.microsoft.com/office/drawing/2018/hyperlinkcolor" val="tx"/>
                              </a:ext>
                            </a:extLst>
                          </a:hlinkClick>
                        </a:rPr>
                        <a:t>Camera for Factories</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rPr>
                        <a:t>APJ-T</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auto" latinLnBrk="0" hangingPunct="1">
                        <a:lnSpc>
                          <a:spcPct val="100000"/>
                        </a:lnSpc>
                        <a:spcBef>
                          <a:spcPts val="0"/>
                        </a:spcBef>
                        <a:spcAft>
                          <a:spcPts val="400"/>
                        </a:spcAft>
                        <a:buClrTx/>
                        <a:buSzTx/>
                        <a:buFont typeface="Wingdings" panose="05000000000000000000" pitchFamily="2" charset="2"/>
                        <a:buNone/>
                        <a:tabLst/>
                        <a:defRPr/>
                      </a:pPr>
                      <a:r>
                        <a:rPr lang="en-US" sz="700" b="0" i="0" u="none" strike="noStrike" cap="none" spc="0" baseline="0">
                          <a:solidFill>
                            <a:schemeClr val="bg2"/>
                          </a:solidFill>
                          <a:uFillTx/>
                          <a:latin typeface="+mn-lt"/>
                          <a:ea typeface="+mn-ea"/>
                          <a:cs typeface="+mn-cs"/>
                          <a:sym typeface="Intel Clear"/>
                        </a:rPr>
                        <a:t>MRS</a:t>
                      </a:r>
                      <a:endParaRPr lang="en-US" sz="700" b="0" i="0" u="none" strike="noStrike" cap="none" spc="0" baseline="0" dirty="0">
                        <a:solidFill>
                          <a:schemeClr val="bg2"/>
                        </a:solidFill>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r>
                        <a:rPr lang="en-US" sz="700" b="0" i="0" u="none" strike="noStrike">
                          <a:solidFill>
                            <a:schemeClr val="bg2"/>
                          </a:solidFill>
                          <a:effectLst/>
                          <a:latin typeface="+mn-lt"/>
                          <a:ea typeface="Intel Clear" panose="020B0604020203020204" pitchFamily="34" charset="0"/>
                          <a:cs typeface="Intel Clear" panose="020B0604020203020204" pitchFamily="34" charset="0"/>
                          <a:hlinkClick r:id="rId20">
                            <a:extLst>
                              <a:ext uri="{A12FA001-AC4F-418D-AE19-62706E023703}">
                                <ahyp:hlinkClr xmlns:ahyp="http://schemas.microsoft.com/office/drawing/2018/hyperlinkcolor" val="tx"/>
                              </a:ext>
                            </a:extLst>
                          </a:hlinkClick>
                        </a:rPr>
                        <a:t>Eleanor Sales</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lvl="1" indent="0" algn="ctr" defTabSz="914400" fontAlgn="ctr">
                        <a:spcBef>
                          <a:spcPts val="0"/>
                        </a:spcBef>
                        <a:buFont typeface="Wingdings" panose="05000000000000000000" pitchFamily="2" charset="2"/>
                        <a:buNone/>
                        <a:defRPr/>
                      </a:pPr>
                      <a:r>
                        <a:rPr lang="en-US" sz="700" u="sng" dirty="0">
                          <a:solidFill>
                            <a:schemeClr val="bg2"/>
                          </a:solidFill>
                          <a:latin typeface="+mn-lt"/>
                          <a:hlinkClick r:id="rId24">
                            <a:extLst>
                              <a:ext uri="{A12FA001-AC4F-418D-AE19-62706E023703}">
                                <ahyp:hlinkClr xmlns:ahyp="http://schemas.microsoft.com/office/drawing/2018/hyperlinkcolor" val="tx"/>
                              </a:ext>
                            </a:extLst>
                          </a:hlinkClick>
                        </a:rPr>
                        <a:t>Product Video</a:t>
                      </a:r>
                      <a:endParaRPr lang="en-US" sz="700" u="sng" dirty="0">
                        <a:solidFill>
                          <a:schemeClr val="bg2"/>
                        </a:solidFill>
                        <a:latin typeface="+mn-lt"/>
                      </a:endParaRPr>
                    </a:p>
                    <a:p>
                      <a:pPr marL="0" lvl="1" indent="0" algn="ctr" defTabSz="914400" fontAlgn="ctr">
                        <a:spcBef>
                          <a:spcPts val="0"/>
                        </a:spcBef>
                        <a:buFont typeface="Wingdings" panose="05000000000000000000" pitchFamily="2" charset="2"/>
                        <a:buNone/>
                        <a:defRPr/>
                      </a:pPr>
                      <a:r>
                        <a:rPr lang="en-US" sz="700" dirty="0">
                          <a:solidFill>
                            <a:schemeClr val="bg2"/>
                          </a:solidFill>
                          <a:latin typeface="+mn-lt"/>
                          <a:hlinkClick r:id="rId25">
                            <a:extLst>
                              <a:ext uri="{A12FA001-AC4F-418D-AE19-62706E023703}">
                                <ahyp:hlinkClr xmlns:ahyp="http://schemas.microsoft.com/office/drawing/2018/hyperlinkcolor" val="tx"/>
                              </a:ext>
                            </a:extLst>
                          </a:hlinkClick>
                        </a:rPr>
                        <a:t>Product Page</a:t>
                      </a:r>
                      <a:endParaRPr lang="en-US" sz="700" dirty="0">
                        <a:solidFill>
                          <a:schemeClr val="bg2"/>
                        </a:solidFill>
                        <a:latin typeface="+mn-lt"/>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532596"/>
                  </a:ext>
                </a:extLst>
              </a:tr>
              <a:tr h="382016">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6" action="ppaction://hlinksldjump">
                            <a:extLst>
                              <a:ext uri="{A12FA001-AC4F-418D-AE19-62706E023703}">
                                <ahyp:hlinkClr xmlns:ahyp="http://schemas.microsoft.com/office/drawing/2018/hyperlinkcolor" val="tx"/>
                              </a:ext>
                            </a:extLst>
                          </a:hlinkClick>
                        </a:rPr>
                        <a:t>Industrial Network Security with Monitor for </a:t>
                      </a: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26" action="ppaction://hlinksldjump">
                            <a:extLst>
                              <a:ext uri="{A12FA001-AC4F-418D-AE19-62706E023703}">
                                <ahyp:hlinkClr xmlns:ahyp="http://schemas.microsoft.com/office/drawing/2018/hyperlinkcolor" val="tx"/>
                              </a:ext>
                            </a:extLst>
                          </a:hlinkClick>
                        </a:rPr>
                        <a:t>Secunet</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6" action="ppaction://hlinksldjump">
                            <a:extLst>
                              <a:ext uri="{A12FA001-AC4F-418D-AE19-62706E023703}">
                                <ahyp:hlinkClr xmlns:ahyp="http://schemas.microsoft.com/office/drawing/2018/hyperlinkcolor" val="tx"/>
                              </a:ext>
                            </a:extLst>
                          </a:hlinkClick>
                        </a:rPr>
                        <a:t> edge</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rPr>
                        <a:t>AMEA, AU</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lang="en-US" sz="700" b="0" i="0" u="none" strike="noStrike" cap="none" spc="0" baseline="0">
                          <a:solidFill>
                            <a:schemeClr val="bg2"/>
                          </a:solidFill>
                          <a:uFillTx/>
                          <a:latin typeface="+mn-lt"/>
                          <a:ea typeface="+mn-ea"/>
                          <a:cs typeface="+mn-cs"/>
                          <a:sym typeface="Intel Clear"/>
                        </a:rPr>
                        <a:t>MRS</a:t>
                      </a:r>
                      <a:endParaRPr lang="en-US" sz="700" b="0" i="0" u="none" strike="noStrike" cap="none" spc="0" baseline="0" dirty="0">
                        <a:solidFill>
                          <a:schemeClr val="bg2"/>
                        </a:solidFill>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r>
                        <a:rPr lang="en-US" sz="700" kern="1200">
                          <a:solidFill>
                            <a:schemeClr val="bg2"/>
                          </a:solidFill>
                          <a:latin typeface="+mn-lt"/>
                          <a:hlinkClick r:id="rId27">
                            <a:extLst>
                              <a:ext uri="{A12FA001-AC4F-418D-AE19-62706E023703}">
                                <ahyp:hlinkClr xmlns:ahyp="http://schemas.microsoft.com/office/drawing/2018/hyperlinkcolor" val="tx"/>
                              </a:ext>
                            </a:extLst>
                          </a:hlinkClick>
                        </a:rPr>
                        <a:t>Dorian Witkowski </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700" kern="1200" dirty="0" err="1">
                          <a:solidFill>
                            <a:schemeClr val="bg2"/>
                          </a:solidFill>
                          <a:latin typeface="+mn-lt"/>
                          <a:ea typeface="Intel Clear Light" panose="020B0404020203020204" pitchFamily="34" charset="0"/>
                          <a:cs typeface="Intel Clear Light" panose="020B0404020203020204" pitchFamily="34" charset="0"/>
                          <a:hlinkClick r:id="rId28">
                            <a:extLst>
                              <a:ext uri="{A12FA001-AC4F-418D-AE19-62706E023703}">
                                <ahyp:hlinkClr xmlns:ahyp="http://schemas.microsoft.com/office/drawing/2018/hyperlinkcolor" val="tx"/>
                              </a:ext>
                            </a:extLst>
                          </a:hlinkClick>
                        </a:rPr>
                        <a:t>secunet</a:t>
                      </a:r>
                      <a:r>
                        <a:rPr lang="en-US" sz="700" kern="1200" dirty="0">
                          <a:solidFill>
                            <a:schemeClr val="bg2"/>
                          </a:solidFill>
                          <a:latin typeface="+mn-lt"/>
                          <a:ea typeface="Intel Clear Light" panose="020B0404020203020204" pitchFamily="34" charset="0"/>
                          <a:cs typeface="Intel Clear Light" panose="020B0404020203020204" pitchFamily="34" charset="0"/>
                          <a:hlinkClick r:id="rId28">
                            <a:extLst>
                              <a:ext uri="{A12FA001-AC4F-418D-AE19-62706E023703}">
                                <ahyp:hlinkClr xmlns:ahyp="http://schemas.microsoft.com/office/drawing/2018/hyperlinkcolor" val="tx"/>
                              </a:ext>
                            </a:extLst>
                          </a:hlinkClick>
                        </a:rPr>
                        <a:t> website</a:t>
                      </a:r>
                      <a:endParaRPr lang="en-US" sz="700" kern="1200" dirty="0">
                        <a:solidFill>
                          <a:schemeClr val="bg2"/>
                        </a:solidFill>
                        <a:latin typeface="+mn-lt"/>
                        <a:ea typeface="Intel Clear Light" panose="020B0404020203020204" pitchFamily="34" charset="0"/>
                        <a:cs typeface="Intel Clear Light" panose="020B04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1587667"/>
                  </a:ext>
                </a:extLst>
              </a:tr>
              <a:tr h="382016">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9" action="ppaction://hlinksldjump">
                            <a:extLst>
                              <a:ext uri="{A12FA001-AC4F-418D-AE19-62706E023703}">
                                <ahyp:hlinkClr xmlns:ahyp="http://schemas.microsoft.com/office/drawing/2018/hyperlinkcolor" val="tx"/>
                              </a:ext>
                            </a:extLst>
                          </a:hlinkClick>
                        </a:rPr>
                        <a:t>Digital China Warehousing Business Automation and Visualization of Management Process Solution</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T="27432" marB="27432"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96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rPr>
                        <a:t>PRC</a:t>
                      </a:r>
                    </a:p>
                  </a:txBody>
                  <a:tcPr marL="18288" marR="45720" marT="36576" marB="36576"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700" b="0" i="0" u="none" strike="noStrike" cap="none" spc="0" baseline="0">
                          <a:solidFill>
                            <a:schemeClr val="bg2"/>
                          </a:solidFill>
                          <a:effectLst/>
                          <a:uFillTx/>
                          <a:latin typeface="+mn-lt"/>
                          <a:ea typeface="+mn-ea"/>
                          <a:cs typeface="+mn-cs"/>
                          <a:sym typeface="Intel Clear"/>
                        </a:rPr>
                        <a:t>MRS</a:t>
                      </a:r>
                      <a:endParaRPr lang="en-US" sz="700" b="0" i="0" u="none" strike="noStrike" cap="none" spc="0" baseline="0" dirty="0">
                        <a:solidFill>
                          <a:schemeClr val="bg2"/>
                        </a:solidFill>
                        <a:effectLst/>
                        <a:uFillTx/>
                        <a:latin typeface="+mn-lt"/>
                        <a:ea typeface="+mn-ea"/>
                        <a:cs typeface="+mn-cs"/>
                        <a:sym typeface="Intel Clear"/>
                      </a:endParaRPr>
                    </a:p>
                  </a:txBody>
                  <a:tcPr marL="18288" marT="27432" marB="27432"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700" b="0" i="0" u="none" strike="noStrike" cap="none" spc="0" baseline="0" dirty="0">
                          <a:solidFill>
                            <a:schemeClr val="bg2"/>
                          </a:solidFill>
                          <a:uFillTx/>
                          <a:latin typeface="+mn-lt"/>
                          <a:ea typeface="+mn-ea"/>
                          <a:cs typeface="+mn-cs"/>
                          <a:sym typeface="Intel Clear"/>
                          <a:hlinkClick r:id="rId30">
                            <a:extLst>
                              <a:ext uri="{A12FA001-AC4F-418D-AE19-62706E023703}">
                                <ahyp:hlinkClr xmlns:ahyp="http://schemas.microsoft.com/office/drawing/2018/hyperlinkcolor" val="tx"/>
                              </a:ext>
                            </a:extLst>
                          </a:hlinkClick>
                        </a:rPr>
                        <a:t>Cheng Fan</a:t>
                      </a:r>
                      <a:endParaRPr lang="en-US" sz="700" b="0" i="0" u="none" strike="noStrike" cap="none" spc="0" baseline="0" dirty="0">
                        <a:solidFill>
                          <a:schemeClr val="bg2"/>
                        </a:solidFill>
                        <a:uFillTx/>
                        <a:latin typeface="+mn-lt"/>
                        <a:ea typeface="+mn-ea"/>
                        <a:cs typeface="+mn-cs"/>
                        <a:sym typeface="Intel Clear"/>
                      </a:endParaRPr>
                    </a:p>
                  </a:txBody>
                  <a:tcPr marL="18288" marR="45720" marT="36576" marB="36576"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rtl="0" eaLnBrk="1" fontAlgn="ctr" latinLnBrk="0" hangingPunct="1">
                        <a:lnSpc>
                          <a:spcPct val="100000"/>
                        </a:lnSpc>
                        <a:spcBef>
                          <a:spcPts val="0"/>
                        </a:spcBef>
                        <a:spcAft>
                          <a:spcPts val="0"/>
                        </a:spcAft>
                        <a:buClrTx/>
                        <a:buSzTx/>
                        <a:buFont typeface="Wingdings" panose="05000000000000000000" pitchFamily="2" charset="2"/>
                        <a:buNone/>
                        <a:tabLst/>
                        <a:defRPr/>
                      </a:pPr>
                      <a:r>
                        <a:rPr lang="en-US" sz="700" b="0" i="0" u="none" strike="noStrike" cap="none" spc="0" baseline="0" noProof="0" dirty="0">
                          <a:solidFill>
                            <a:schemeClr val="bg2"/>
                          </a:solidFill>
                          <a:uFillTx/>
                          <a:latin typeface="+mn-lt"/>
                          <a:ea typeface="+mn-ea"/>
                          <a:cs typeface="+mn-cs"/>
                          <a:sym typeface="Helvetica Neue"/>
                          <a:hlinkClick r:id="rId31">
                            <a:extLst>
                              <a:ext uri="{A12FA001-AC4F-418D-AE19-62706E023703}">
                                <ahyp:hlinkClr xmlns:ahyp="http://schemas.microsoft.com/office/drawing/2018/hyperlinkcolor" val="tx"/>
                              </a:ext>
                            </a:extLst>
                          </a:hlinkClick>
                        </a:rPr>
                        <a:t>Digit China Website</a:t>
                      </a:r>
                      <a:endParaRPr lang="en-US" sz="700" b="0" i="0" u="none" strike="noStrike" cap="none" spc="0" baseline="0" noProof="0" dirty="0">
                        <a:solidFill>
                          <a:schemeClr val="bg2"/>
                        </a:solidFill>
                        <a:uFillTx/>
                        <a:latin typeface="+mn-lt"/>
                        <a:ea typeface="+mn-ea"/>
                        <a:cs typeface="+mn-cs"/>
                        <a:sym typeface="Helvetica Neue"/>
                      </a:endParaRPr>
                    </a:p>
                  </a:txBody>
                  <a:tcPr marL="18288" marR="45720" marT="36576" marB="36576"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0880959"/>
                  </a:ext>
                </a:extLst>
              </a:tr>
              <a:tr h="382016">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Helvetica"/>
                          <a:hlinkClick r:id="rId32" action="ppaction://hlinksldjump">
                            <a:extLst>
                              <a:ext uri="{A12FA001-AC4F-418D-AE19-62706E023703}">
                                <ahyp:hlinkClr xmlns:ahyp="http://schemas.microsoft.com/office/drawing/2018/hyperlinkcolor" val="tx"/>
                              </a:ext>
                            </a:extLst>
                          </a:hlinkClick>
                        </a:rPr>
                        <a:t>Adapdix</a:t>
                      </a:r>
                      <a:r>
                        <a:rPr lang="en-US" sz="700" b="0" i="0" u="none" strike="noStrike" cap="none" spc="0" baseline="0" dirty="0">
                          <a:solidFill>
                            <a:schemeClr val="accent1"/>
                          </a:solidFill>
                          <a:uFillTx/>
                          <a:latin typeface="IntelOne Text Medium" panose="020B0703020203020204" pitchFamily="34" charset="0"/>
                          <a:ea typeface="+mn-ea"/>
                          <a:cs typeface="+mn-cs"/>
                          <a:sym typeface="Helvetica"/>
                          <a:hlinkClick r:id="rId32" action="ppaction://hlinksldjump">
                            <a:extLst>
                              <a:ext uri="{A12FA001-AC4F-418D-AE19-62706E023703}">
                                <ahyp:hlinkClr xmlns:ahyp="http://schemas.microsoft.com/office/drawing/2018/hyperlinkcolor" val="tx"/>
                              </a:ext>
                            </a:extLst>
                          </a:hlinkClick>
                        </a:rPr>
                        <a:t> </a:t>
                      </a:r>
                      <a:r>
                        <a:rPr lang="en-US" sz="700" b="0" i="0" u="none" strike="noStrike" cap="none" spc="0" baseline="0" dirty="0" err="1">
                          <a:solidFill>
                            <a:schemeClr val="accent1"/>
                          </a:solidFill>
                          <a:uFillTx/>
                          <a:latin typeface="IntelOne Text Medium" panose="020B0703020203020204" pitchFamily="34" charset="0"/>
                          <a:ea typeface="+mn-ea"/>
                          <a:cs typeface="+mn-cs"/>
                          <a:sym typeface="Helvetica"/>
                          <a:hlinkClick r:id="rId32" action="ppaction://hlinksldjump">
                            <a:extLst>
                              <a:ext uri="{A12FA001-AC4F-418D-AE19-62706E023703}">
                                <ahyp:hlinkClr xmlns:ahyp="http://schemas.microsoft.com/office/drawing/2018/hyperlinkcolor" val="tx"/>
                              </a:ext>
                            </a:extLst>
                          </a:hlinkClick>
                        </a:rPr>
                        <a:t>EdgeOps</a:t>
                      </a:r>
                      <a:endParaRPr lang="en-US" sz="700" b="0" i="0" u="none" strike="noStrike" cap="none" spc="0" baseline="0" dirty="0">
                        <a:solidFill>
                          <a:schemeClr val="accent1"/>
                        </a:solidFill>
                        <a:uFillTx/>
                        <a:latin typeface="IntelOne Text Medium" panose="020B0703020203020204" pitchFamily="34" charset="0"/>
                        <a:ea typeface="+mn-ea"/>
                        <a:cs typeface="+mn-cs"/>
                        <a:sym typeface="Helvetica"/>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APJ, AMER, EU, ME, AF</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noProof="0">
                          <a:solidFill>
                            <a:schemeClr val="bg2"/>
                          </a:solidFill>
                          <a:effectLst/>
                          <a:uFillTx/>
                          <a:latin typeface="+mn-lt"/>
                          <a:sym typeface="Helvetica Neue"/>
                          <a:hlinkClick r:id="rId33">
                            <a:extLst>
                              <a:ext uri="{A12FA001-AC4F-418D-AE19-62706E023703}">
                                <ahyp:hlinkClr xmlns:ahyp="http://schemas.microsoft.com/office/drawing/2018/hyperlinkcolor" val="tx"/>
                              </a:ext>
                            </a:extLst>
                          </a:hlinkClick>
                        </a:rPr>
                        <a:t>Malhar Thakkar </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34">
                            <a:extLst>
                              <a:ext uri="{A12FA001-AC4F-418D-AE19-62706E023703}">
                                <ahyp:hlinkClr xmlns:ahyp="http://schemas.microsoft.com/office/drawing/2018/hyperlinkcolor" val="tx"/>
                              </a:ext>
                            </a:extLst>
                          </a:hlinkClick>
                        </a:rPr>
                        <a:t>Adapdix</a:t>
                      </a: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34">
                            <a:extLst>
                              <a:ext uri="{A12FA001-AC4F-418D-AE19-62706E023703}">
                                <ahyp:hlinkClr xmlns:ahyp="http://schemas.microsoft.com/office/drawing/2018/hyperlinkcolor" val="tx"/>
                              </a:ext>
                            </a:extLst>
                          </a:hlinkClick>
                        </a:rPr>
                        <a:t> </a:t>
                      </a:r>
                      <a:r>
                        <a:rPr lang="en-US" sz="7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34">
                            <a:extLst>
                              <a:ext uri="{A12FA001-AC4F-418D-AE19-62706E023703}">
                                <ahyp:hlinkClr xmlns:ahyp="http://schemas.microsoft.com/office/drawing/2018/hyperlinkcolor" val="tx"/>
                              </a:ext>
                            </a:extLst>
                          </a:hlinkClick>
                        </a:rPr>
                        <a:t>EdgeOps</a:t>
                      </a: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34">
                            <a:extLst>
                              <a:ext uri="{A12FA001-AC4F-418D-AE19-62706E023703}">
                                <ahyp:hlinkClr xmlns:ahyp="http://schemas.microsoft.com/office/drawing/2018/hyperlinkcolor" val="tx"/>
                              </a:ext>
                            </a:extLst>
                          </a:hlinkClick>
                        </a:rPr>
                        <a:t>™ Webpage</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bg2"/>
                          </a:solidFill>
                          <a:effectLst/>
                          <a:uFillTx/>
                          <a:latin typeface="+mn-lt"/>
                          <a:ea typeface="Intel Clear Light" panose="020B0404020203020204" pitchFamily="34" charset="0"/>
                          <a:cs typeface="Intel Clear Light" panose="020B0404020203020204" pitchFamily="34" charset="0"/>
                          <a:sym typeface="Intel Clear"/>
                          <a:hlinkClick r:id="rId35">
                            <a:extLst>
                              <a:ext uri="{A12FA001-AC4F-418D-AE19-62706E023703}">
                                <ahyp:hlinkClr xmlns:ahyp="http://schemas.microsoft.com/office/drawing/2018/hyperlinkcolor" val="tx"/>
                              </a:ext>
                            </a:extLst>
                          </a:hlinkClick>
                        </a:rPr>
                        <a:t>Adapdix</a:t>
                      </a:r>
                      <a:r>
                        <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Intel Clear"/>
                          <a:hlinkClick r:id="rId35">
                            <a:extLst>
                              <a:ext uri="{A12FA001-AC4F-418D-AE19-62706E023703}">
                                <ahyp:hlinkClr xmlns:ahyp="http://schemas.microsoft.com/office/drawing/2018/hyperlinkcolor" val="tx"/>
                              </a:ext>
                            </a:extLst>
                          </a:hlinkClick>
                        </a:rPr>
                        <a:t> </a:t>
                      </a:r>
                      <a:r>
                        <a:rPr lang="en-US" sz="700" b="0" i="0" u="none" strike="noStrike" cap="none" spc="0" baseline="0" dirty="0" err="1">
                          <a:solidFill>
                            <a:schemeClr val="bg2"/>
                          </a:solidFill>
                          <a:effectLst/>
                          <a:uFillTx/>
                          <a:latin typeface="+mn-lt"/>
                          <a:ea typeface="Intel Clear Light" panose="020B0404020203020204" pitchFamily="34" charset="0"/>
                          <a:cs typeface="Intel Clear Light" panose="020B0404020203020204" pitchFamily="34" charset="0"/>
                          <a:sym typeface="Intel Clear"/>
                          <a:hlinkClick r:id="rId35">
                            <a:extLst>
                              <a:ext uri="{A12FA001-AC4F-418D-AE19-62706E023703}">
                                <ahyp:hlinkClr xmlns:ahyp="http://schemas.microsoft.com/office/drawing/2018/hyperlinkcolor" val="tx"/>
                              </a:ext>
                            </a:extLst>
                          </a:hlinkClick>
                        </a:rPr>
                        <a:t>EdgeOps</a:t>
                      </a:r>
                      <a:r>
                        <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Intel Clear"/>
                          <a:hlinkClick r:id="rId35">
                            <a:extLst>
                              <a:ext uri="{A12FA001-AC4F-418D-AE19-62706E023703}">
                                <ahyp:hlinkClr xmlns:ahyp="http://schemas.microsoft.com/office/drawing/2018/hyperlinkcolor" val="tx"/>
                              </a:ext>
                            </a:extLst>
                          </a:hlinkClick>
                        </a:rPr>
                        <a:t>™ Solution Overview</a:t>
                      </a:r>
                      <a:endParaRPr lang="en-US" sz="700" b="0" i="0" u="none" strike="noStrike" cap="none" spc="0" baseline="0" noProof="0" dirty="0">
                        <a:solidFill>
                          <a:schemeClr val="bg2"/>
                        </a:solidFill>
                        <a:effectLst/>
                        <a:uFillTx/>
                        <a:latin typeface="+mn-lt"/>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5365241"/>
                  </a:ext>
                </a:extLst>
              </a:tr>
              <a:tr h="382016">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6" action="ppaction://hlinksldjump">
                            <a:extLst>
                              <a:ext uri="{A12FA001-AC4F-418D-AE19-62706E023703}">
                                <ahyp:hlinkClr xmlns:ahyp="http://schemas.microsoft.com/office/drawing/2018/hyperlinkcolor" val="tx"/>
                              </a:ext>
                            </a:extLst>
                          </a:hlinkClick>
                        </a:rPr>
                        <a:t>EXOR EDGE eXware707AI &amp; eX710AI</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EMEA, APAC, NA</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Intel Clear"/>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20">
                            <a:extLst>
                              <a:ext uri="{A12FA001-AC4F-418D-AE19-62706E023703}">
                                <ahyp:hlinkClr xmlns:ahyp="http://schemas.microsoft.com/office/drawing/2018/hyperlinkcolor" val="tx"/>
                              </a:ext>
                            </a:extLst>
                          </a:hlinkClick>
                        </a:rPr>
                        <a:t>Eleanor Sales</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ea typeface="+mn-ea"/>
                          <a:cs typeface="+mn-cs"/>
                          <a:sym typeface="Intel Clear"/>
                          <a:hlinkClick r:id="rId37">
                            <a:extLst>
                              <a:ext uri="{A12FA001-AC4F-418D-AE19-62706E023703}">
                                <ahyp:hlinkClr xmlns:ahyp="http://schemas.microsoft.com/office/drawing/2018/hyperlinkcolor" val="tx"/>
                              </a:ext>
                            </a:extLst>
                          </a:hlinkClick>
                        </a:rPr>
                        <a:t>EXOR Webpage</a:t>
                      </a:r>
                      <a:endParaRPr lang="en-US" sz="700" b="0" i="0" u="none" strike="noStrike" cap="none" spc="0" baseline="0" noProof="0" dirty="0">
                        <a:solidFill>
                          <a:schemeClr val="bg2"/>
                        </a:solidFill>
                        <a:effectLst/>
                        <a:uFillTx/>
                        <a:latin typeface="+mn-lt"/>
                        <a:ea typeface="+mn-ea"/>
                        <a:cs typeface="+mn-cs"/>
                        <a:sym typeface="Intel Clear"/>
                      </a:endParaRPr>
                    </a:p>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Intel Clear"/>
                          <a:hlinkClick r:id="rId38">
                            <a:extLst>
                              <a:ext uri="{A12FA001-AC4F-418D-AE19-62706E023703}">
                                <ahyp:hlinkClr xmlns:ahyp="http://schemas.microsoft.com/office/drawing/2018/hyperlinkcolor" val="tx"/>
                              </a:ext>
                            </a:extLst>
                          </a:hlinkClick>
                        </a:rPr>
                        <a:t>EXOR Edge AI </a:t>
                      </a:r>
                      <a:br>
                        <a:rPr lang="en-US" sz="700" b="0" i="0" u="none" strike="noStrike" cap="none" spc="0" baseline="0" dirty="0">
                          <a:solidFill>
                            <a:schemeClr val="bg2"/>
                          </a:solidFill>
                          <a:effectLst/>
                          <a:uFillTx/>
                          <a:latin typeface="+mn-lt"/>
                          <a:sym typeface="Intel Clear"/>
                          <a:hlinkClick r:id="rId38">
                            <a:extLst>
                              <a:ext uri="{A12FA001-AC4F-418D-AE19-62706E023703}">
                                <ahyp:hlinkClr xmlns:ahyp="http://schemas.microsoft.com/office/drawing/2018/hyperlinkcolor" val="tx"/>
                              </a:ext>
                            </a:extLst>
                          </a:hlinkClick>
                        </a:rPr>
                      </a:br>
                      <a:r>
                        <a:rPr lang="en-US" sz="700" b="0" i="0" u="none" strike="noStrike" cap="none" spc="0" baseline="0" dirty="0">
                          <a:solidFill>
                            <a:schemeClr val="bg2"/>
                          </a:solidFill>
                          <a:effectLst/>
                          <a:uFillTx/>
                          <a:latin typeface="+mn-lt"/>
                          <a:sym typeface="Intel Clear"/>
                          <a:hlinkClick r:id="rId38">
                            <a:extLst>
                              <a:ext uri="{A12FA001-AC4F-418D-AE19-62706E023703}">
                                <ahyp:hlinkClr xmlns:ahyp="http://schemas.microsoft.com/office/drawing/2018/hyperlinkcolor" val="tx"/>
                              </a:ext>
                            </a:extLst>
                          </a:hlinkClick>
                        </a:rPr>
                        <a:t>Solution Webpage</a:t>
                      </a:r>
                      <a:endParaRPr lang="en-US" sz="700" b="0" i="0" u="none" strike="noStrike" cap="none" spc="0" baseline="0" noProof="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3195296"/>
                  </a:ext>
                </a:extLst>
              </a:tr>
              <a:tr h="382016">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9" action="ppaction://hlinksldjump">
                            <a:extLst>
                              <a:ext uri="{A12FA001-AC4F-418D-AE19-62706E023703}">
                                <ahyp:hlinkClr xmlns:ahyp="http://schemas.microsoft.com/office/drawing/2018/hyperlinkcolor" val="tx"/>
                              </a:ext>
                            </a:extLst>
                          </a:hlinkClick>
                        </a:rPr>
                        <a:t>IBEX Technology Ultra Low Latency Video Transmission IoT System</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APJ, AMEA, PRC, AMER</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Intel Clear"/>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20">
                            <a:extLst>
                              <a:ext uri="{A12FA001-AC4F-418D-AE19-62706E023703}">
                                <ahyp:hlinkClr xmlns:ahyp="http://schemas.microsoft.com/office/drawing/2018/hyperlinkcolor" val="tx"/>
                              </a:ext>
                            </a:extLst>
                          </a:hlinkClick>
                        </a:rPr>
                        <a:t>Eleanor Sales</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40">
                            <a:extLst>
                              <a:ext uri="{A12FA001-AC4F-418D-AE19-62706E023703}">
                                <ahyp:hlinkClr xmlns:ahyp="http://schemas.microsoft.com/office/drawing/2018/hyperlinkcolor" val="tx"/>
                              </a:ext>
                            </a:extLst>
                          </a:hlinkClick>
                        </a:rPr>
                        <a:t>IBEX Website</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2997734"/>
                  </a:ext>
                </a:extLst>
              </a:tr>
            </a:tbl>
          </a:graphicData>
        </a:graphic>
      </p:graphicFrame>
      <p:pic>
        <p:nvPicPr>
          <p:cNvPr id="6" name="Picture 5">
            <a:hlinkClick r:id="rId41" action="ppaction://hlinksldjump"/>
            <a:extLst>
              <a:ext uri="{FF2B5EF4-FFF2-40B4-BE49-F238E27FC236}">
                <a16:creationId xmlns:a16="http://schemas.microsoft.com/office/drawing/2014/main" id="{6B5E942D-4E09-EBEF-C54D-2C2E72B18630}"/>
              </a:ext>
            </a:extLst>
          </p:cNvPr>
          <p:cNvPicPr>
            <a:picLocks noChangeAspect="1"/>
          </p:cNvPicPr>
          <p:nvPr/>
        </p:nvPicPr>
        <p:blipFill rotWithShape="1">
          <a:blip r:embed="rId42" cstate="hqprint">
            <a:extLst>
              <a:ext uri="{28A0092B-C50C-407E-A947-70E740481C1C}">
                <a14:useLocalDpi xmlns:a14="http://schemas.microsoft.com/office/drawing/2010/main"/>
              </a:ext>
            </a:extLst>
          </a:blip>
          <a:srcRect/>
          <a:stretch/>
        </p:blipFill>
        <p:spPr>
          <a:xfrm>
            <a:off x="1322075" y="87630"/>
            <a:ext cx="715633" cy="384440"/>
          </a:xfrm>
          <a:prstGeom prst="rect">
            <a:avLst/>
          </a:prstGeom>
        </p:spPr>
      </p:pic>
      <p:sp>
        <p:nvSpPr>
          <p:cNvPr id="7" name="Rectangle 6">
            <a:extLst>
              <a:ext uri="{FF2B5EF4-FFF2-40B4-BE49-F238E27FC236}">
                <a16:creationId xmlns:a16="http://schemas.microsoft.com/office/drawing/2014/main" id="{A53EA57C-98C3-6B8C-B476-A03E43F6D5C2}"/>
              </a:ext>
            </a:extLst>
          </p:cNvPr>
          <p:cNvSpPr/>
          <p:nvPr/>
        </p:nvSpPr>
        <p:spPr>
          <a:xfrm>
            <a:off x="-48767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41"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41"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41"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spTree>
    <p:extLst>
      <p:ext uri="{BB962C8B-B14F-4D97-AF65-F5344CB8AC3E}">
        <p14:creationId xmlns:p14="http://schemas.microsoft.com/office/powerpoint/2010/main" val="222144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6276793-2C52-F8B6-6632-802AFC44BF17}"/>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984772C5-73A4-5258-A4F4-1F8F7781380C}"/>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2" name="Straight Connector 11">
            <a:extLst>
              <a:ext uri="{FF2B5EF4-FFF2-40B4-BE49-F238E27FC236}">
                <a16:creationId xmlns:a16="http://schemas.microsoft.com/office/drawing/2014/main" id="{486EBF5D-F4EA-4A20-28AD-FF9F18F1F2DC}"/>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13" name="Text Placeholder 49">
            <a:extLst>
              <a:ext uri="{FF2B5EF4-FFF2-40B4-BE49-F238E27FC236}">
                <a16:creationId xmlns:a16="http://schemas.microsoft.com/office/drawing/2014/main" id="{2DC2F198-A5D4-BF27-D50F-256B77C6A9FE}"/>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Automation/Robotics</a:t>
            </a:r>
          </a:p>
        </p:txBody>
      </p:sp>
      <p:sp>
        <p:nvSpPr>
          <p:cNvPr id="15" name="Rectangle 14">
            <a:extLst>
              <a:ext uri="{FF2B5EF4-FFF2-40B4-BE49-F238E27FC236}">
                <a16:creationId xmlns:a16="http://schemas.microsoft.com/office/drawing/2014/main" id="{C8058942-272F-2679-5150-96B09FFC3317}"/>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6" name="Straight Connector 15">
            <a:extLst>
              <a:ext uri="{FF2B5EF4-FFF2-40B4-BE49-F238E27FC236}">
                <a16:creationId xmlns:a16="http://schemas.microsoft.com/office/drawing/2014/main" id="{0C2EEDEF-AE5F-8B20-29E9-8AF8BCFA97DD}"/>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17" name="Picture 16">
            <a:extLst>
              <a:ext uri="{FF2B5EF4-FFF2-40B4-BE49-F238E27FC236}">
                <a16:creationId xmlns:a16="http://schemas.microsoft.com/office/drawing/2014/main" id="{31C38535-F3BF-2EF4-9AD7-C77CE737E0C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149237" y="3048001"/>
            <a:ext cx="1593762" cy="1328738"/>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sp>
        <p:nvSpPr>
          <p:cNvPr id="19" name="Rectangle 18">
            <a:extLst>
              <a:ext uri="{FF2B5EF4-FFF2-40B4-BE49-F238E27FC236}">
                <a16:creationId xmlns:a16="http://schemas.microsoft.com/office/drawing/2014/main" id="{0B9F1250-9B25-F196-589A-5B9585FCA088}"/>
              </a:ext>
            </a:extLst>
          </p:cNvPr>
          <p:cNvSpPr>
            <a:spLocks/>
          </p:cNvSpPr>
          <p:nvPr/>
        </p:nvSpPr>
        <p:spPr>
          <a:xfrm>
            <a:off x="8743000" y="3048001"/>
            <a:ext cx="2839400" cy="1774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1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satisfaction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Increased quality vs. yield </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Get as much value from operational </a:t>
            </a:r>
            <a:br>
              <a:rPr lang="en-US" sz="900" dirty="0">
                <a:solidFill>
                  <a:schemeClr val="bg2"/>
                </a:solidFill>
                <a:latin typeface="IntelOne Text"/>
              </a:rPr>
            </a:br>
            <a:r>
              <a:rPr lang="en-US" sz="900" dirty="0">
                <a:solidFill>
                  <a:schemeClr val="bg2"/>
                </a:solidFill>
                <a:latin typeface="IntelOne Text"/>
              </a:rPr>
              <a:t>data as possible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Meet standards for reliability, durability, and functionality</a:t>
            </a:r>
          </a:p>
        </p:txBody>
      </p:sp>
      <p:sp>
        <p:nvSpPr>
          <p:cNvPr id="21" name="Rectangle 20">
            <a:extLst>
              <a:ext uri="{FF2B5EF4-FFF2-40B4-BE49-F238E27FC236}">
                <a16:creationId xmlns:a16="http://schemas.microsoft.com/office/drawing/2014/main" id="{4E5E77C8-E849-B4BE-7FB4-F6C791F576D9}"/>
              </a:ext>
            </a:extLst>
          </p:cNvPr>
          <p:cNvSpPr>
            <a:spLocks/>
          </p:cNvSpPr>
          <p:nvPr/>
        </p:nvSpPr>
        <p:spPr>
          <a:xfrm>
            <a:off x="7144336" y="4864907"/>
            <a:ext cx="4438063" cy="112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re-work, scrap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Keep pace with tightening industry standards, consumer expectations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the rate of human errors during inspections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Unlock visibility into cross-plant production</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and mitigate shortages, especially skilled labor</a:t>
            </a:r>
          </a:p>
        </p:txBody>
      </p:sp>
      <p:sp>
        <p:nvSpPr>
          <p:cNvPr id="23" name="Text Placeholder 49">
            <a:extLst>
              <a:ext uri="{FF2B5EF4-FFF2-40B4-BE49-F238E27FC236}">
                <a16:creationId xmlns:a16="http://schemas.microsoft.com/office/drawing/2014/main" id="{081051BD-E5D3-A654-458F-3C1C6D0AF45C}"/>
              </a:ext>
            </a:extLst>
          </p:cNvPr>
          <p:cNvSpPr txBox="1">
            <a:spLocks/>
          </p:cNvSpPr>
          <p:nvPr/>
        </p:nvSpPr>
        <p:spPr>
          <a:xfrm>
            <a:off x="7133540" y="628590"/>
            <a:ext cx="2243048"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lvl="0" indent="-171450" defTabSz="914400" fontAlgn="auto">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4" action="ppaction://hlinksldjump"/>
              </a:rPr>
              <a:t>Product Inspection</a:t>
            </a:r>
            <a:endParaRPr lang="en-US" sz="900" b="0" dirty="0">
              <a:solidFill>
                <a:srgbClr val="525252"/>
              </a:solidFill>
              <a:latin typeface="IntelOne Text" panose="020B0503020203020204" pitchFamily="34" charset="0"/>
              <a:sym typeface="Helvetica Neue"/>
            </a:endParaRP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Asset &amp; Operations Optimization </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Control Optimization &amp; Autonomy</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Logistics &amp; Tracking</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Machine Condition Monitoring</a:t>
            </a:r>
          </a:p>
        </p:txBody>
      </p:sp>
      <p:sp>
        <p:nvSpPr>
          <p:cNvPr id="25" name="Text Placeholder 49" descr="Target Vertical: &#10;Manufacturing&#10;&#10;&#10;">
            <a:extLst>
              <a:ext uri="{FF2B5EF4-FFF2-40B4-BE49-F238E27FC236}">
                <a16:creationId xmlns:a16="http://schemas.microsoft.com/office/drawing/2014/main" id="{BDF47CC2-88CA-2092-C68D-E9043C9F1497}"/>
              </a:ext>
            </a:extLst>
          </p:cNvPr>
          <p:cNvSpPr txBox="1">
            <a:spLocks/>
          </p:cNvSpPr>
          <p:nvPr/>
        </p:nvSpPr>
        <p:spPr>
          <a:xfrm>
            <a:off x="7144338" y="1686845"/>
            <a:ext cx="2030977" cy="351505"/>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lvl="0" defTabSz="1219169" fontAlgn="auto" hangingPunct="0">
              <a:spcBef>
                <a:spcPts val="0"/>
              </a:spcBef>
              <a:buClr>
                <a:srgbClr val="525252"/>
              </a:buClr>
              <a:buSzPts val="1050"/>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Agriculture, Banking/FSI, Retail, Hospitality, Transportation</a:t>
            </a:r>
          </a:p>
        </p:txBody>
      </p:sp>
      <p:sp>
        <p:nvSpPr>
          <p:cNvPr id="26" name="Text Placeholder 49" descr="Target Vertical: &#10;Manufacturing&#10;&#10;&#10;">
            <a:extLst>
              <a:ext uri="{FF2B5EF4-FFF2-40B4-BE49-F238E27FC236}">
                <a16:creationId xmlns:a16="http://schemas.microsoft.com/office/drawing/2014/main" id="{DE201CE3-5187-FC76-5F3D-1032E5E68FAF}"/>
              </a:ext>
            </a:extLst>
          </p:cNvPr>
          <p:cNvSpPr txBox="1">
            <a:spLocks/>
          </p:cNvSpPr>
          <p:nvPr/>
        </p:nvSpPr>
        <p:spPr>
          <a:xfrm>
            <a:off x="9475213" y="1686845"/>
            <a:ext cx="2030977" cy="1186883"/>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Brazil; Canada; Mexico; United States; Other Americas; Australia/New Zealand; India; Japan; South Korea; PRC; Taiwan; Germany; Israel; Middle East, North Africa, and Turkey; Sub-Saharan Africa; United Kingdom</a:t>
            </a:r>
          </a:p>
        </p:txBody>
      </p:sp>
      <p:sp>
        <p:nvSpPr>
          <p:cNvPr id="27" name="Title 66">
            <a:extLst>
              <a:ext uri="{FF2B5EF4-FFF2-40B4-BE49-F238E27FC236}">
                <a16:creationId xmlns:a16="http://schemas.microsoft.com/office/drawing/2014/main" id="{D61712EE-84DD-E7A2-0232-D9CB5A47E06C}"/>
              </a:ext>
            </a:extLst>
          </p:cNvPr>
          <p:cNvSpPr>
            <a:spLocks noGrp="1"/>
          </p:cNvSpPr>
          <p:nvPr>
            <p:ph type="title"/>
          </p:nvPr>
        </p:nvSpPr>
        <p:spPr>
          <a:xfrm>
            <a:off x="592917" y="571500"/>
            <a:ext cx="6255392" cy="886397"/>
          </a:xfrm>
        </p:spPr>
        <p:txBody>
          <a:bodyPr/>
          <a:lstStyle/>
          <a:p>
            <a:r>
              <a:rPr lang="en-US" sz="3200" noProof="0" dirty="0">
                <a:sym typeface="Helvetica"/>
              </a:rPr>
              <a:t>Cognitive Services </a:t>
            </a:r>
            <a:br>
              <a:rPr lang="en-US" sz="3200" noProof="0" dirty="0">
                <a:sym typeface="Helvetica"/>
              </a:rPr>
            </a:br>
            <a:r>
              <a:rPr lang="en-US" sz="3200" noProof="0" dirty="0">
                <a:sym typeface="Helvetica"/>
              </a:rPr>
              <a:t>(AI for Industry 4.0) </a:t>
            </a:r>
            <a:endParaRPr lang="en-US" sz="3200" dirty="0"/>
          </a:p>
        </p:txBody>
      </p:sp>
      <p:grpSp>
        <p:nvGrpSpPr>
          <p:cNvPr id="28" name="Group 27">
            <a:extLst>
              <a:ext uri="{FF2B5EF4-FFF2-40B4-BE49-F238E27FC236}">
                <a16:creationId xmlns:a16="http://schemas.microsoft.com/office/drawing/2014/main" id="{7E9B2BEE-8534-4FC6-635B-1AC889CA00AD}"/>
              </a:ext>
            </a:extLst>
          </p:cNvPr>
          <p:cNvGrpSpPr/>
          <p:nvPr/>
        </p:nvGrpSpPr>
        <p:grpSpPr>
          <a:xfrm>
            <a:off x="592917" y="1621155"/>
            <a:ext cx="6255394" cy="461665"/>
            <a:chOff x="592917" y="1621155"/>
            <a:chExt cx="6255394" cy="461665"/>
          </a:xfrm>
        </p:grpSpPr>
        <p:sp>
          <p:nvSpPr>
            <p:cNvPr id="44"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62DFAE34-DA39-2DAA-0B2C-FC3426A66A3C}"/>
                </a:ext>
              </a:extLst>
            </p:cNvPr>
            <p:cNvSpPr txBox="1">
              <a:spLocks/>
            </p:cNvSpPr>
            <p:nvPr/>
          </p:nvSpPr>
          <p:spPr>
            <a:xfrm>
              <a:off x="592917" y="1805821"/>
              <a:ext cx="6255394" cy="276999"/>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byteLAKE</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Cognitive Services is a collection of AI models designed to address Industry 4.0 needs. Each AI model is created and trained to be razor focused on specific industry tasks. Billing automation. Value inspection. Data analytics.</a:t>
              </a:r>
            </a:p>
          </p:txBody>
        </p:sp>
        <p:sp>
          <p:nvSpPr>
            <p:cNvPr id="45" name="Content Placeholder 47">
              <a:extLst>
                <a:ext uri="{FF2B5EF4-FFF2-40B4-BE49-F238E27FC236}">
                  <a16:creationId xmlns:a16="http://schemas.microsoft.com/office/drawing/2014/main" id="{34193F1C-4F2C-5EFD-9609-6AFDE3341B3A}"/>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46" name="Straight Connector 45">
            <a:extLst>
              <a:ext uri="{FF2B5EF4-FFF2-40B4-BE49-F238E27FC236}">
                <a16:creationId xmlns:a16="http://schemas.microsoft.com/office/drawing/2014/main" id="{FD7CDBCA-C66C-946C-EB74-037FA8BB0D3B}"/>
              </a:ext>
            </a:extLst>
          </p:cNvPr>
          <p:cNvCxnSpPr>
            <a:cxnSpLocks/>
          </p:cNvCxnSpPr>
          <p:nvPr/>
        </p:nvCxnSpPr>
        <p:spPr>
          <a:xfrm>
            <a:off x="592917" y="227297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47" name="Content Placeholder 47">
            <a:extLst>
              <a:ext uri="{FF2B5EF4-FFF2-40B4-BE49-F238E27FC236}">
                <a16:creationId xmlns:a16="http://schemas.microsoft.com/office/drawing/2014/main" id="{E3F16134-9F0E-C362-4BC6-98DF6A05AE49}"/>
              </a:ext>
            </a:extLst>
          </p:cNvPr>
          <p:cNvSpPr txBox="1">
            <a:spLocks/>
          </p:cNvSpPr>
          <p:nvPr/>
        </p:nvSpPr>
        <p:spPr>
          <a:xfrm>
            <a:off x="592917" y="2354896"/>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48" name="Rectangle 47">
            <a:extLst>
              <a:ext uri="{FF2B5EF4-FFF2-40B4-BE49-F238E27FC236}">
                <a16:creationId xmlns:a16="http://schemas.microsoft.com/office/drawing/2014/main" id="{693B9554-6A1A-7C0F-A6B6-2C2E16E31ACA}"/>
              </a:ext>
            </a:extLst>
          </p:cNvPr>
          <p:cNvSpPr>
            <a:spLocks/>
          </p:cNvSpPr>
          <p:nvPr/>
        </p:nvSpPr>
        <p:spPr>
          <a:xfrm>
            <a:off x="913615" y="2588643"/>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09600">
              <a:spcBef>
                <a:spcPts val="200"/>
              </a:spcBef>
              <a:defRPr/>
            </a:pPr>
            <a:r>
              <a:rPr lang="en-US" sz="900" dirty="0">
                <a:solidFill>
                  <a:schemeClr val="accent1"/>
                </a:solidFill>
                <a:latin typeface="IntelOne Text Medium" panose="020B0703020203020204" pitchFamily="34" charset="0"/>
                <a:sym typeface="Helvetica"/>
              </a:rPr>
              <a:t>Meet specific customer needs </a:t>
            </a:r>
            <a:r>
              <a:rPr lang="en-US" sz="900" kern="0" dirty="0">
                <a:solidFill>
                  <a:schemeClr val="bg2"/>
                </a:solidFill>
                <a:latin typeface="IntelOne Text" panose="020B0503020203020204" pitchFamily="34" charset="0"/>
                <a:sym typeface="Helvetica"/>
              </a:rPr>
              <a:t>with dedicated AI models, designed to cater to Industry 4.0</a:t>
            </a:r>
          </a:p>
        </p:txBody>
      </p:sp>
      <p:sp>
        <p:nvSpPr>
          <p:cNvPr id="52" name="Rectangle 51">
            <a:extLst>
              <a:ext uri="{FF2B5EF4-FFF2-40B4-BE49-F238E27FC236}">
                <a16:creationId xmlns:a16="http://schemas.microsoft.com/office/drawing/2014/main" id="{9C12F2A2-5586-98D5-94AF-02412A8FBAE6}"/>
              </a:ext>
            </a:extLst>
          </p:cNvPr>
          <p:cNvSpPr>
            <a:spLocks/>
          </p:cNvSpPr>
          <p:nvPr/>
        </p:nvSpPr>
        <p:spPr>
          <a:xfrm>
            <a:off x="3063688" y="2588643"/>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09600">
              <a:spcBef>
                <a:spcPts val="200"/>
              </a:spcBef>
              <a:defRPr/>
            </a:pPr>
            <a:r>
              <a:rPr lang="en-US" sz="900" dirty="0">
                <a:solidFill>
                  <a:schemeClr val="accent1"/>
                </a:solidFill>
                <a:latin typeface="IntelOne Text Medium" panose="020B0703020203020204" pitchFamily="34" charset="0"/>
                <a:sym typeface="Helvetica"/>
              </a:rPr>
              <a:t>Accelerate time to value </a:t>
            </a:r>
            <a:r>
              <a:rPr lang="en-US" sz="900" kern="0" dirty="0">
                <a:solidFill>
                  <a:schemeClr val="bg2"/>
                </a:solidFill>
                <a:latin typeface="IntelOne Text" panose="020B0503020203020204" pitchFamily="34" charset="0"/>
                <a:sym typeface="Helvetica"/>
              </a:rPr>
              <a:t>with detailed analytics of past interactions to enable informed decision making</a:t>
            </a:r>
          </a:p>
        </p:txBody>
      </p:sp>
      <p:sp>
        <p:nvSpPr>
          <p:cNvPr id="53" name="Rectangle 52">
            <a:extLst>
              <a:ext uri="{FF2B5EF4-FFF2-40B4-BE49-F238E27FC236}">
                <a16:creationId xmlns:a16="http://schemas.microsoft.com/office/drawing/2014/main" id="{5E463AB9-FED1-BD63-A08E-2AEA17150F3B}"/>
              </a:ext>
            </a:extLst>
          </p:cNvPr>
          <p:cNvSpPr>
            <a:spLocks/>
          </p:cNvSpPr>
          <p:nvPr/>
        </p:nvSpPr>
        <p:spPr>
          <a:xfrm>
            <a:off x="5213760" y="2588643"/>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09600">
              <a:spcBef>
                <a:spcPts val="200"/>
              </a:spcBef>
              <a:defRPr/>
            </a:pPr>
            <a:r>
              <a:rPr lang="en-US" sz="900" dirty="0">
                <a:solidFill>
                  <a:schemeClr val="accent1"/>
                </a:solidFill>
                <a:latin typeface="IntelOne Text Medium" panose="020B0703020203020204" pitchFamily="34" charset="0"/>
                <a:sym typeface="Helvetica"/>
              </a:rPr>
              <a:t>Help customers drive operational </a:t>
            </a:r>
            <a:r>
              <a:rPr lang="en-US" sz="900" kern="0" dirty="0">
                <a:solidFill>
                  <a:schemeClr val="bg2"/>
                </a:solidFill>
                <a:latin typeface="IntelOne Text" panose="020B0503020203020204" pitchFamily="34" charset="0"/>
                <a:sym typeface="Helvetica"/>
              </a:rPr>
              <a:t>efficiencies with machine learning to detect anomalies</a:t>
            </a:r>
          </a:p>
        </p:txBody>
      </p:sp>
      <p:cxnSp>
        <p:nvCxnSpPr>
          <p:cNvPr id="2276" name="Straight Connector 2275">
            <a:extLst>
              <a:ext uri="{FF2B5EF4-FFF2-40B4-BE49-F238E27FC236}">
                <a16:creationId xmlns:a16="http://schemas.microsoft.com/office/drawing/2014/main" id="{6467BBE0-2C95-1834-1D7E-FA099EB76C86}"/>
              </a:ext>
            </a:extLst>
          </p:cNvPr>
          <p:cNvCxnSpPr>
            <a:cxnSpLocks/>
          </p:cNvCxnSpPr>
          <p:nvPr/>
        </p:nvCxnSpPr>
        <p:spPr>
          <a:xfrm>
            <a:off x="592918" y="329461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2277" name="Group 2276">
            <a:extLst>
              <a:ext uri="{FF2B5EF4-FFF2-40B4-BE49-F238E27FC236}">
                <a16:creationId xmlns:a16="http://schemas.microsoft.com/office/drawing/2014/main" id="{6D12050F-87B9-18C9-4216-7835075DF620}"/>
              </a:ext>
            </a:extLst>
          </p:cNvPr>
          <p:cNvGrpSpPr>
            <a:grpSpLocks/>
          </p:cNvGrpSpPr>
          <p:nvPr/>
        </p:nvGrpSpPr>
        <p:grpSpPr>
          <a:xfrm>
            <a:off x="592917" y="3394495"/>
            <a:ext cx="6255393" cy="394486"/>
            <a:chOff x="592916" y="3640327"/>
            <a:chExt cx="6255393" cy="394486"/>
          </a:xfrm>
        </p:grpSpPr>
        <p:sp>
          <p:nvSpPr>
            <p:cNvPr id="2278" name="Content Placeholder 47">
              <a:extLst>
                <a:ext uri="{FF2B5EF4-FFF2-40B4-BE49-F238E27FC236}">
                  <a16:creationId xmlns:a16="http://schemas.microsoft.com/office/drawing/2014/main" id="{169F562E-7649-F73B-5514-8C554BD05330}"/>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2279" name="Content Placeholder 47">
              <a:extLst>
                <a:ext uri="{FF2B5EF4-FFF2-40B4-BE49-F238E27FC236}">
                  <a16:creationId xmlns:a16="http://schemas.microsoft.com/office/drawing/2014/main" id="{5E186461-103D-C7E1-FBFA-805BF059232C}"/>
                </a:ext>
              </a:extLst>
            </p:cNvPr>
            <p:cNvSpPr txBox="1">
              <a:spLocks/>
            </p:cNvSpPr>
            <p:nvPr/>
          </p:nvSpPr>
          <p:spPr>
            <a:xfrm>
              <a:off x="592916" y="3837694"/>
              <a:ext cx="6255393" cy="197119"/>
            </a:xfrm>
            <a:prstGeom prst="rect">
              <a:avLst/>
            </a:prstGeom>
            <a:ln>
              <a:noFill/>
            </a:ln>
          </p:spPr>
          <p:txBody>
            <a:bodyPr wrap="square" lIns="0" tIns="0" rIns="0" bIns="0" numCol="1"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defTabSz="1219169" hangingPunct="0">
                <a:lnSpc>
                  <a:spcPct val="100000"/>
                </a:lnSpc>
                <a:spcBef>
                  <a:spcPts val="200"/>
                </a:spcBef>
                <a:spcAft>
                  <a:spcPts val="100"/>
                </a:spcAft>
                <a:buClr>
                  <a:srgbClr val="525252"/>
                </a:buClr>
                <a:buNone/>
                <a:defRPr/>
              </a:pPr>
              <a:r>
                <a:rPr lang="en-US" sz="900" kern="0" dirty="0">
                  <a:latin typeface="+mn-lt"/>
                  <a:sym typeface="Helvetica"/>
                </a:rPr>
                <a:t>Intel® Core™ i5 or higher; Intel® Neural Compute Stick 2; Intel® Distribution of </a:t>
              </a:r>
              <a:r>
                <a:rPr lang="en-US" sz="900" kern="0" dirty="0" err="1">
                  <a:latin typeface="+mn-lt"/>
                  <a:sym typeface="Helvetica"/>
                </a:rPr>
                <a:t>OpenVINO</a:t>
              </a:r>
              <a:r>
                <a:rPr lang="en-US" sz="900" kern="0" dirty="0">
                  <a:latin typeface="+mn-lt"/>
                  <a:sym typeface="Helvetica"/>
                </a:rPr>
                <a:t>™ Toolkit</a:t>
              </a:r>
            </a:p>
          </p:txBody>
        </p:sp>
      </p:grpSp>
      <p:cxnSp>
        <p:nvCxnSpPr>
          <p:cNvPr id="2281" name="Straight Connector 2280">
            <a:extLst>
              <a:ext uri="{FF2B5EF4-FFF2-40B4-BE49-F238E27FC236}">
                <a16:creationId xmlns:a16="http://schemas.microsoft.com/office/drawing/2014/main" id="{3617B554-4733-8B18-A676-238C83E40B15}"/>
              </a:ext>
            </a:extLst>
          </p:cNvPr>
          <p:cNvCxnSpPr>
            <a:cxnSpLocks/>
          </p:cNvCxnSpPr>
          <p:nvPr/>
        </p:nvCxnSpPr>
        <p:spPr>
          <a:xfrm>
            <a:off x="592919" y="388886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2282" name="Group 2281">
            <a:extLst>
              <a:ext uri="{FF2B5EF4-FFF2-40B4-BE49-F238E27FC236}">
                <a16:creationId xmlns:a16="http://schemas.microsoft.com/office/drawing/2014/main" id="{FD2D9697-2910-9C22-72AE-67C1638F605C}"/>
              </a:ext>
            </a:extLst>
          </p:cNvPr>
          <p:cNvGrpSpPr/>
          <p:nvPr/>
        </p:nvGrpSpPr>
        <p:grpSpPr>
          <a:xfrm>
            <a:off x="592917" y="3988749"/>
            <a:ext cx="6255391" cy="381824"/>
            <a:chOff x="5043512" y="3848440"/>
            <a:chExt cx="6255391" cy="381824"/>
          </a:xfrm>
        </p:grpSpPr>
        <p:sp>
          <p:nvSpPr>
            <p:cNvPr id="2283" name="Content Placeholder 47">
              <a:extLst>
                <a:ext uri="{FF2B5EF4-FFF2-40B4-BE49-F238E27FC236}">
                  <a16:creationId xmlns:a16="http://schemas.microsoft.com/office/drawing/2014/main" id="{39583530-68BC-C98A-FACD-AE27A27C3B61}"/>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Hardware Components</a:t>
              </a:r>
            </a:p>
          </p:txBody>
        </p:sp>
        <p:sp>
          <p:nvSpPr>
            <p:cNvPr id="2284" name="Content Placeholder 47">
              <a:extLst>
                <a:ext uri="{FF2B5EF4-FFF2-40B4-BE49-F238E27FC236}">
                  <a16:creationId xmlns:a16="http://schemas.microsoft.com/office/drawing/2014/main" id="{9401A24E-7D93-1457-4E0A-19D312F6D3CE}"/>
                </a:ext>
              </a:extLst>
            </p:cNvPr>
            <p:cNvSpPr txBox="1">
              <a:spLocks/>
            </p:cNvSpPr>
            <p:nvPr/>
          </p:nvSpPr>
          <p:spPr>
            <a:xfrm>
              <a:off x="5043512" y="4031373"/>
              <a:ext cx="6255391" cy="198891"/>
            </a:xfrm>
            <a:prstGeom prst="rect">
              <a:avLst/>
            </a:prstGeom>
            <a:ln>
              <a:noFill/>
            </a:ln>
          </p:spPr>
          <p:txBody>
            <a:bodyPr wrap="square" lIns="0" tIns="0" rIns="0" bIns="0" numCol="1"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lnSpc>
                  <a:spcPct val="100000"/>
                </a:lnSpc>
                <a:spcBef>
                  <a:spcPts val="200"/>
                </a:spcBef>
                <a:buNone/>
                <a:defRPr/>
              </a:pPr>
              <a:r>
                <a:rPr lang="en-US" sz="900" dirty="0">
                  <a:latin typeface="IntelOne Text" panose="020B0503020203020204" pitchFamily="34" charset="0"/>
                </a:rPr>
                <a:t>Lenovo ThinkCentre M720q (or similar); Industrial PC; Camera and/or sensors </a:t>
              </a:r>
            </a:p>
          </p:txBody>
        </p:sp>
      </p:grpSp>
      <p:cxnSp>
        <p:nvCxnSpPr>
          <p:cNvPr id="2290" name="Straight Connector 2289">
            <a:extLst>
              <a:ext uri="{FF2B5EF4-FFF2-40B4-BE49-F238E27FC236}">
                <a16:creationId xmlns:a16="http://schemas.microsoft.com/office/drawing/2014/main" id="{84C9BEC6-8C33-436B-76FF-552542ED4175}"/>
              </a:ext>
            </a:extLst>
          </p:cNvPr>
          <p:cNvCxnSpPr>
            <a:cxnSpLocks/>
          </p:cNvCxnSpPr>
          <p:nvPr/>
        </p:nvCxnSpPr>
        <p:spPr>
          <a:xfrm>
            <a:off x="592918" y="447045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2300" name="Group 2299">
            <a:extLst>
              <a:ext uri="{FF2B5EF4-FFF2-40B4-BE49-F238E27FC236}">
                <a16:creationId xmlns:a16="http://schemas.microsoft.com/office/drawing/2014/main" id="{38425304-676B-80E5-5203-BF23028C0FD9}"/>
              </a:ext>
            </a:extLst>
          </p:cNvPr>
          <p:cNvGrpSpPr/>
          <p:nvPr/>
        </p:nvGrpSpPr>
        <p:grpSpPr>
          <a:xfrm>
            <a:off x="592917" y="4570341"/>
            <a:ext cx="6260153" cy="373054"/>
            <a:chOff x="592917" y="4570750"/>
            <a:chExt cx="6260153" cy="373054"/>
          </a:xfrm>
        </p:grpSpPr>
        <p:grpSp>
          <p:nvGrpSpPr>
            <p:cNvPr id="2291" name="Group 2290">
              <a:extLst>
                <a:ext uri="{FF2B5EF4-FFF2-40B4-BE49-F238E27FC236}">
                  <a16:creationId xmlns:a16="http://schemas.microsoft.com/office/drawing/2014/main" id="{0EBF346E-B7AB-8359-23FF-3DB133F5D8ED}"/>
                </a:ext>
              </a:extLst>
            </p:cNvPr>
            <p:cNvGrpSpPr/>
            <p:nvPr/>
          </p:nvGrpSpPr>
          <p:grpSpPr>
            <a:xfrm>
              <a:off x="592917" y="4570750"/>
              <a:ext cx="2399654" cy="373054"/>
              <a:chOff x="5043513" y="3848440"/>
              <a:chExt cx="2399654" cy="373054"/>
            </a:xfrm>
          </p:grpSpPr>
          <p:sp>
            <p:nvSpPr>
              <p:cNvPr id="2292" name="Content Placeholder 47">
                <a:extLst>
                  <a:ext uri="{FF2B5EF4-FFF2-40B4-BE49-F238E27FC236}">
                    <a16:creationId xmlns:a16="http://schemas.microsoft.com/office/drawing/2014/main" id="{ED5A9908-0042-06D9-4528-78C881391E1A}"/>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Cloud Service Provider</a:t>
                </a:r>
              </a:p>
            </p:txBody>
          </p:sp>
          <p:sp>
            <p:nvSpPr>
              <p:cNvPr id="2293" name="Content Placeholder 47">
                <a:extLst>
                  <a:ext uri="{FF2B5EF4-FFF2-40B4-BE49-F238E27FC236}">
                    <a16:creationId xmlns:a16="http://schemas.microsoft.com/office/drawing/2014/main" id="{77D82090-63AE-C4B0-30EF-E2DB750DBA6B}"/>
                  </a:ext>
                </a:extLst>
              </p:cNvPr>
              <p:cNvSpPr txBox="1">
                <a:spLocks/>
              </p:cNvSpPr>
              <p:nvPr/>
            </p:nvSpPr>
            <p:spPr>
              <a:xfrm>
                <a:off x="5043513" y="4034693"/>
                <a:ext cx="2399654" cy="186801"/>
              </a:xfrm>
              <a:prstGeom prst="rect">
                <a:avLst/>
              </a:prstGeom>
              <a:ln>
                <a:noFill/>
              </a:ln>
            </p:spPr>
            <p:txBody>
              <a:bodyPr wrap="square" lIns="0" tIns="0" rIns="0" bIns="0" numCol="1"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R="0" lvl="0" algn="l" defTabSz="1219169" rtl="0" eaLnBrk="1" fontAlgn="auto" latinLnBrk="0" hangingPunct="0">
                  <a:spcBef>
                    <a:spcPts val="200"/>
                  </a:spcBef>
                  <a:buClrTx/>
                  <a:buSzTx/>
                  <a:tabLst/>
                  <a:defRPr/>
                </a:pP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Microsoft Azure; On premise; Other</a:t>
                </a:r>
              </a:p>
            </p:txBody>
          </p:sp>
        </p:grpSp>
        <p:grpSp>
          <p:nvGrpSpPr>
            <p:cNvPr id="2287" name="Group 2286">
              <a:extLst>
                <a:ext uri="{FF2B5EF4-FFF2-40B4-BE49-F238E27FC236}">
                  <a16:creationId xmlns:a16="http://schemas.microsoft.com/office/drawing/2014/main" id="{121A8E70-45ED-9A04-0690-CA2CED1D8E1B}"/>
                </a:ext>
              </a:extLst>
            </p:cNvPr>
            <p:cNvGrpSpPr/>
            <p:nvPr/>
          </p:nvGrpSpPr>
          <p:grpSpPr>
            <a:xfrm>
              <a:off x="3431581" y="4570750"/>
              <a:ext cx="3421489" cy="370240"/>
              <a:chOff x="5043513" y="3848440"/>
              <a:chExt cx="3421489" cy="370240"/>
            </a:xfrm>
          </p:grpSpPr>
          <p:sp>
            <p:nvSpPr>
              <p:cNvPr id="2288" name="Content Placeholder 47">
                <a:extLst>
                  <a:ext uri="{FF2B5EF4-FFF2-40B4-BE49-F238E27FC236}">
                    <a16:creationId xmlns:a16="http://schemas.microsoft.com/office/drawing/2014/main" id="{A81E73DE-C4ED-DA78-7344-988AC6462510}"/>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Partner Components</a:t>
                </a:r>
              </a:p>
            </p:txBody>
          </p:sp>
          <p:sp>
            <p:nvSpPr>
              <p:cNvPr id="2289" name="Content Placeholder 47">
                <a:extLst>
                  <a:ext uri="{FF2B5EF4-FFF2-40B4-BE49-F238E27FC236}">
                    <a16:creationId xmlns:a16="http://schemas.microsoft.com/office/drawing/2014/main" id="{7A1201E3-77D1-629D-FA75-3E76E9C5D337}"/>
                  </a:ext>
                </a:extLst>
              </p:cNvPr>
              <p:cNvSpPr txBox="1">
                <a:spLocks/>
              </p:cNvSpPr>
              <p:nvPr/>
            </p:nvSpPr>
            <p:spPr>
              <a:xfrm>
                <a:off x="5043513" y="4034694"/>
                <a:ext cx="3421489" cy="183986"/>
              </a:xfrm>
              <a:prstGeom prst="rect">
                <a:avLst/>
              </a:prstGeom>
              <a:ln>
                <a:noFill/>
              </a:ln>
            </p:spPr>
            <p:txBody>
              <a:bodyPr wrap="square" lIns="0" tIns="0" rIns="0" bIns="0" numCol="1"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R="0" lvl="0" algn="l" defTabSz="1219169" rtl="0" eaLnBrk="1" fontAlgn="auto" latinLnBrk="0" hangingPunct="0">
                  <a:spcBef>
                    <a:spcPts val="200"/>
                  </a:spcBef>
                  <a:buClrTx/>
                  <a:buSzTx/>
                  <a:tabLst/>
                  <a:defRPr/>
                </a:pP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Cognitive Services (Preinstalled)</a:t>
                </a:r>
              </a:p>
            </p:txBody>
          </p:sp>
        </p:grpSp>
      </p:grpSp>
      <p:grpSp>
        <p:nvGrpSpPr>
          <p:cNvPr id="2294" name="Group 2293">
            <a:extLst>
              <a:ext uri="{FF2B5EF4-FFF2-40B4-BE49-F238E27FC236}">
                <a16:creationId xmlns:a16="http://schemas.microsoft.com/office/drawing/2014/main" id="{AA0E1D60-CB25-7212-700C-6FD35BF3228B}"/>
              </a:ext>
            </a:extLst>
          </p:cNvPr>
          <p:cNvGrpSpPr/>
          <p:nvPr/>
        </p:nvGrpSpPr>
        <p:grpSpPr>
          <a:xfrm>
            <a:off x="592917" y="5731530"/>
            <a:ext cx="6255392" cy="538640"/>
            <a:chOff x="5043513" y="3848440"/>
            <a:chExt cx="6255392" cy="538640"/>
          </a:xfrm>
        </p:grpSpPr>
        <p:sp>
          <p:nvSpPr>
            <p:cNvPr id="2295" name="Content Placeholder 47">
              <a:extLst>
                <a:ext uri="{FF2B5EF4-FFF2-40B4-BE49-F238E27FC236}">
                  <a16:creationId xmlns:a16="http://schemas.microsoft.com/office/drawing/2014/main" id="{659D94DE-F6AB-7010-C451-2548BBBFD87D}"/>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2296" name="Content Placeholder 47">
              <a:extLst>
                <a:ext uri="{FF2B5EF4-FFF2-40B4-BE49-F238E27FC236}">
                  <a16:creationId xmlns:a16="http://schemas.microsoft.com/office/drawing/2014/main" id="{B9A2C6B1-C909-7CAD-DA41-5AB3B77EA5FD}"/>
                </a:ext>
              </a:extLst>
            </p:cNvPr>
            <p:cNvSpPr txBox="1">
              <a:spLocks/>
            </p:cNvSpPr>
            <p:nvPr/>
          </p:nvSpPr>
          <p:spPr>
            <a:xfrm>
              <a:off x="5043513" y="4034693"/>
              <a:ext cx="6255392" cy="352387"/>
            </a:xfrm>
            <a:prstGeom prst="rect">
              <a:avLst/>
            </a:prstGeom>
            <a:ln>
              <a:noFill/>
            </a:ln>
          </p:spPr>
          <p:txBody>
            <a:bodyPr wrap="square" lIns="0" tIns="0" rIns="0" bIns="0" numCol="2"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1" indent="-128016" defTabSz="1219169" hangingPunct="0">
                <a:lnSpc>
                  <a:spcPct val="100000"/>
                </a:lnSpc>
                <a:spcBef>
                  <a:spcPts val="200"/>
                </a:spcBef>
                <a:spcAft>
                  <a:spcPts val="100"/>
                </a:spcAft>
                <a:buClrTx/>
                <a:buSzTx/>
                <a:tabLst/>
                <a:defRPr/>
              </a:pPr>
              <a:r>
                <a:rPr lang="en-US" sz="900" kern="0" dirty="0">
                  <a:latin typeface="+mn-lt"/>
                  <a:hlinkClick r:id="rId5">
                    <a:extLst>
                      <a:ext uri="{A12FA001-AC4F-418D-AE19-62706E023703}">
                        <ahyp:hlinkClr xmlns:ahyp="http://schemas.microsoft.com/office/drawing/2018/hyperlinkcolor" val="tx"/>
                      </a:ext>
                    </a:extLst>
                  </a:hlinkClick>
                </a:rPr>
                <a:t>Intel IoT Kits Overview</a:t>
              </a:r>
              <a:endParaRPr lang="en-US" sz="900" kern="0" dirty="0">
                <a:latin typeface="+mn-lt"/>
                <a:sym typeface="Helvetica"/>
              </a:endParaRPr>
            </a:p>
            <a:p>
              <a:pPr marL="128016" marR="0" lvl="1" indent="-128016" defTabSz="1219169" hangingPunct="0">
                <a:lnSpc>
                  <a:spcPct val="100000"/>
                </a:lnSpc>
                <a:spcBef>
                  <a:spcPts val="200"/>
                </a:spcBef>
                <a:spcAft>
                  <a:spcPts val="100"/>
                </a:spcAft>
                <a:buClrTx/>
                <a:buSzTx/>
                <a:tabLst/>
                <a:defRPr/>
              </a:pPr>
              <a:r>
                <a:rPr lang="en-US" sz="900" kern="0" dirty="0" err="1">
                  <a:latin typeface="+mn-lt"/>
                  <a:sym typeface="Helvetica Neue"/>
                  <a:hlinkClick r:id="rId6">
                    <a:extLst>
                      <a:ext uri="{A12FA001-AC4F-418D-AE19-62706E023703}">
                        <ahyp:hlinkClr xmlns:ahyp="http://schemas.microsoft.com/office/drawing/2018/hyperlinkcolor" val="tx"/>
                      </a:ext>
                    </a:extLst>
                  </a:hlinkClick>
                </a:rPr>
                <a:t>byteLAKE</a:t>
              </a:r>
              <a:r>
                <a:rPr lang="en-US" sz="900" kern="0" dirty="0">
                  <a:latin typeface="+mn-lt"/>
                  <a:sym typeface="Helvetica Neue"/>
                  <a:hlinkClick r:id="rId6">
                    <a:extLst>
                      <a:ext uri="{A12FA001-AC4F-418D-AE19-62706E023703}">
                        <ahyp:hlinkClr xmlns:ahyp="http://schemas.microsoft.com/office/drawing/2018/hyperlinkcolor" val="tx"/>
                      </a:ext>
                    </a:extLst>
                  </a:hlinkClick>
                </a:rPr>
                <a:t> support</a:t>
              </a:r>
              <a:r>
                <a:rPr lang="en-US" sz="900" kern="0" dirty="0">
                  <a:latin typeface="+mn-lt"/>
                  <a:sym typeface="Helvetica Neue"/>
                </a:rPr>
                <a:t> </a:t>
              </a:r>
            </a:p>
            <a:p>
              <a:pPr marL="128016" marR="0" lvl="1" indent="-128016" defTabSz="1219169" hangingPunct="0">
                <a:lnSpc>
                  <a:spcPct val="100000"/>
                </a:lnSpc>
                <a:spcBef>
                  <a:spcPts val="200"/>
                </a:spcBef>
                <a:spcAft>
                  <a:spcPts val="100"/>
                </a:spcAft>
                <a:buClrTx/>
                <a:buSzTx/>
                <a:tabLst/>
                <a:defRPr/>
              </a:pPr>
              <a:r>
                <a:rPr lang="en-US" sz="900" kern="0" dirty="0">
                  <a:latin typeface="+mn-lt"/>
                  <a:sym typeface="Helvetica Neue"/>
                  <a:hlinkClick r:id="rId7">
                    <a:extLst>
                      <a:ext uri="{A12FA001-AC4F-418D-AE19-62706E023703}">
                        <ahyp:hlinkClr xmlns:ahyp="http://schemas.microsoft.com/office/drawing/2018/hyperlinkcolor" val="tx"/>
                      </a:ext>
                    </a:extLst>
                  </a:hlinkClick>
                </a:rPr>
                <a:t>Cognitive Services website</a:t>
              </a:r>
              <a:endParaRPr lang="en-US" sz="900" kern="0" dirty="0">
                <a:latin typeface="+mn-lt"/>
                <a:sym typeface="Helvetica Neue"/>
              </a:endParaRPr>
            </a:p>
          </p:txBody>
        </p:sp>
      </p:grpSp>
      <p:grpSp>
        <p:nvGrpSpPr>
          <p:cNvPr id="2297" name="Group 2296">
            <a:extLst>
              <a:ext uri="{FF2B5EF4-FFF2-40B4-BE49-F238E27FC236}">
                <a16:creationId xmlns:a16="http://schemas.microsoft.com/office/drawing/2014/main" id="{EFC5F2A0-88DC-A85C-E6A1-13FFABEF1FFB}"/>
              </a:ext>
            </a:extLst>
          </p:cNvPr>
          <p:cNvGrpSpPr/>
          <p:nvPr/>
        </p:nvGrpSpPr>
        <p:grpSpPr>
          <a:xfrm>
            <a:off x="592917" y="5143163"/>
            <a:ext cx="6236761" cy="388600"/>
            <a:chOff x="5043512" y="3848440"/>
            <a:chExt cx="6236761" cy="388600"/>
          </a:xfrm>
        </p:grpSpPr>
        <p:sp>
          <p:nvSpPr>
            <p:cNvPr id="2298" name="Content Placeholder 47">
              <a:extLst>
                <a:ext uri="{FF2B5EF4-FFF2-40B4-BE49-F238E27FC236}">
                  <a16:creationId xmlns:a16="http://schemas.microsoft.com/office/drawing/2014/main" id="{378F29EB-D55B-941B-CCFC-2E410ED69EBB}"/>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Operating System</a:t>
              </a:r>
            </a:p>
          </p:txBody>
        </p:sp>
        <p:sp>
          <p:nvSpPr>
            <p:cNvPr id="2299" name="Content Placeholder 47">
              <a:extLst>
                <a:ext uri="{FF2B5EF4-FFF2-40B4-BE49-F238E27FC236}">
                  <a16:creationId xmlns:a16="http://schemas.microsoft.com/office/drawing/2014/main" id="{55362A72-58B5-4146-E30B-9C9D6B22B2B1}"/>
                </a:ext>
              </a:extLst>
            </p:cNvPr>
            <p:cNvSpPr txBox="1">
              <a:spLocks/>
            </p:cNvSpPr>
            <p:nvPr/>
          </p:nvSpPr>
          <p:spPr>
            <a:xfrm>
              <a:off x="5043512" y="4034693"/>
              <a:ext cx="6236761" cy="202347"/>
            </a:xfrm>
            <a:prstGeom prst="rect">
              <a:avLst/>
            </a:prstGeom>
            <a:ln>
              <a:noFill/>
            </a:ln>
          </p:spPr>
          <p:txBody>
            <a:bodyPr wrap="square" lIns="0" tIns="0" rIns="0" bIns="0" numCol="1"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defTabSz="1219169" hangingPunct="0">
                <a:spcBef>
                  <a:spcPts val="200"/>
                </a:spcBef>
                <a:spcAft>
                  <a:spcPts val="100"/>
                </a:spcAft>
                <a:defRPr/>
              </a:pPr>
              <a:r>
                <a:rPr lang="en-US" sz="900" kern="0" dirty="0">
                  <a:latin typeface="+mn-lt"/>
                </a:rPr>
                <a:t>Windows; Linux</a:t>
              </a:r>
            </a:p>
          </p:txBody>
        </p:sp>
      </p:grpSp>
      <p:cxnSp>
        <p:nvCxnSpPr>
          <p:cNvPr id="2301" name="Straight Connector 2300">
            <a:extLst>
              <a:ext uri="{FF2B5EF4-FFF2-40B4-BE49-F238E27FC236}">
                <a16:creationId xmlns:a16="http://schemas.microsoft.com/office/drawing/2014/main" id="{6120CE80-F4AC-29A7-367F-453860452EFB}"/>
              </a:ext>
            </a:extLst>
          </p:cNvPr>
          <p:cNvCxnSpPr>
            <a:cxnSpLocks/>
          </p:cNvCxnSpPr>
          <p:nvPr/>
        </p:nvCxnSpPr>
        <p:spPr>
          <a:xfrm>
            <a:off x="592918" y="504327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2302" name="Straight Connector 2301">
            <a:extLst>
              <a:ext uri="{FF2B5EF4-FFF2-40B4-BE49-F238E27FC236}">
                <a16:creationId xmlns:a16="http://schemas.microsoft.com/office/drawing/2014/main" id="{5717FE43-D20A-1C62-8992-7C7F4FDAB9B2}"/>
              </a:ext>
            </a:extLst>
          </p:cNvPr>
          <p:cNvCxnSpPr>
            <a:cxnSpLocks/>
          </p:cNvCxnSpPr>
          <p:nvPr/>
        </p:nvCxnSpPr>
        <p:spPr>
          <a:xfrm>
            <a:off x="592918" y="563164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pic>
        <p:nvPicPr>
          <p:cNvPr id="26626" name="Picture 2">
            <a:extLst>
              <a:ext uri="{FF2B5EF4-FFF2-40B4-BE49-F238E27FC236}">
                <a16:creationId xmlns:a16="http://schemas.microsoft.com/office/drawing/2014/main" id="{F416DF26-A50A-1672-056B-A34AFB43FA0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8624" b="18624"/>
          <a:stretch/>
        </p:blipFill>
        <p:spPr bwMode="auto">
          <a:xfrm>
            <a:off x="570703" y="105152"/>
            <a:ext cx="646116" cy="405446"/>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155959CF-81B5-9684-998A-34332D997C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7607" y="2593426"/>
            <a:ext cx="282739" cy="282739"/>
          </a:xfrm>
          <a:prstGeom prst="rect">
            <a:avLst/>
          </a:prstGeom>
        </p:spPr>
      </p:pic>
      <p:pic>
        <p:nvPicPr>
          <p:cNvPr id="3" name="Graphic 2">
            <a:extLst>
              <a:ext uri="{FF2B5EF4-FFF2-40B4-BE49-F238E27FC236}">
                <a16:creationId xmlns:a16="http://schemas.microsoft.com/office/drawing/2014/main" id="{665C167B-869E-ACF4-D8F9-F052E15C6D10}"/>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724797" y="2588643"/>
            <a:ext cx="285982" cy="292467"/>
          </a:xfrm>
          <a:prstGeom prst="rect">
            <a:avLst/>
          </a:prstGeom>
        </p:spPr>
      </p:pic>
      <p:pic>
        <p:nvPicPr>
          <p:cNvPr id="4" name="Graphic 3">
            <a:extLst>
              <a:ext uri="{FF2B5EF4-FFF2-40B4-BE49-F238E27FC236}">
                <a16:creationId xmlns:a16="http://schemas.microsoft.com/office/drawing/2014/main" id="{9ED45D7E-60C1-14F2-D54E-6A148ADC9A8D}"/>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901955" y="2588643"/>
            <a:ext cx="262118" cy="219730"/>
          </a:xfrm>
          <a:prstGeom prst="rect">
            <a:avLst/>
          </a:prstGeom>
        </p:spPr>
      </p:pic>
      <p:grpSp>
        <p:nvGrpSpPr>
          <p:cNvPr id="26669" name="Group 26668">
            <a:extLst>
              <a:ext uri="{FF2B5EF4-FFF2-40B4-BE49-F238E27FC236}">
                <a16:creationId xmlns:a16="http://schemas.microsoft.com/office/drawing/2014/main" id="{423F4227-9511-A38F-B666-C2976C7A38D3}"/>
              </a:ext>
            </a:extLst>
          </p:cNvPr>
          <p:cNvGrpSpPr/>
          <p:nvPr/>
        </p:nvGrpSpPr>
        <p:grpSpPr>
          <a:xfrm>
            <a:off x="9057016" y="87630"/>
            <a:ext cx="2525384" cy="384440"/>
            <a:chOff x="9057016" y="87630"/>
            <a:chExt cx="2525384" cy="384440"/>
          </a:xfrm>
        </p:grpSpPr>
        <p:pic>
          <p:nvPicPr>
            <p:cNvPr id="26670" name="Picture 26669">
              <a:hlinkClick r:id="rId15" action="ppaction://hlinksldjump"/>
              <a:extLst>
                <a:ext uri="{FF2B5EF4-FFF2-40B4-BE49-F238E27FC236}">
                  <a16:creationId xmlns:a16="http://schemas.microsoft.com/office/drawing/2014/main" id="{10651C76-C1F8-4333-2DC0-F9BB4C778442}"/>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26671" name="Rectangle 26670">
              <a:extLst>
                <a:ext uri="{FF2B5EF4-FFF2-40B4-BE49-F238E27FC236}">
                  <a16:creationId xmlns:a16="http://schemas.microsoft.com/office/drawing/2014/main" id="{6C5D3EF9-E459-8864-06A6-054113C5ADCA}"/>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227537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6276793-2C52-F8B6-6632-802AFC44BF17}"/>
              </a:ext>
            </a:extLst>
          </p:cNvPr>
          <p:cNvSpPr/>
          <p:nvPr/>
        </p:nvSpPr>
        <p:spPr>
          <a:xfrm>
            <a:off x="7066292" y="1755272"/>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984772C5-73A4-5258-A4F4-1F8F7781380C}"/>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2" name="Straight Connector 11">
            <a:extLst>
              <a:ext uri="{FF2B5EF4-FFF2-40B4-BE49-F238E27FC236}">
                <a16:creationId xmlns:a16="http://schemas.microsoft.com/office/drawing/2014/main" id="{486EBF5D-F4EA-4A20-28AD-FF9F18F1F2DC}"/>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13" name="Text Placeholder 49">
            <a:extLst>
              <a:ext uri="{FF2B5EF4-FFF2-40B4-BE49-F238E27FC236}">
                <a16:creationId xmlns:a16="http://schemas.microsoft.com/office/drawing/2014/main" id="{2DC2F198-A5D4-BF27-D50F-256B77C6A9FE}"/>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Automation/Robotics</a:t>
            </a:r>
          </a:p>
        </p:txBody>
      </p:sp>
      <p:pic>
        <p:nvPicPr>
          <p:cNvPr id="17" name="Picture 16">
            <a:extLst>
              <a:ext uri="{FF2B5EF4-FFF2-40B4-BE49-F238E27FC236}">
                <a16:creationId xmlns:a16="http://schemas.microsoft.com/office/drawing/2014/main" id="{31C38535-F3BF-2EF4-9AD7-C77CE737E0C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149237" y="1846617"/>
            <a:ext cx="1593762" cy="1328738"/>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sp>
        <p:nvSpPr>
          <p:cNvPr id="19" name="Rectangle 18">
            <a:extLst>
              <a:ext uri="{FF2B5EF4-FFF2-40B4-BE49-F238E27FC236}">
                <a16:creationId xmlns:a16="http://schemas.microsoft.com/office/drawing/2014/main" id="{0B9F1250-9B25-F196-589A-5B9585FCA088}"/>
              </a:ext>
            </a:extLst>
          </p:cNvPr>
          <p:cNvSpPr>
            <a:spLocks/>
          </p:cNvSpPr>
          <p:nvPr/>
        </p:nvSpPr>
        <p:spPr>
          <a:xfrm>
            <a:off x="8743000" y="1846617"/>
            <a:ext cx="2839400" cy="1774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1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satisfaction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Increased quality vs. yield </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Get as much value from operational </a:t>
            </a:r>
            <a:br>
              <a:rPr lang="en-US" sz="900" dirty="0">
                <a:solidFill>
                  <a:schemeClr val="bg2"/>
                </a:solidFill>
                <a:latin typeface="IntelOne Text"/>
              </a:rPr>
            </a:br>
            <a:r>
              <a:rPr lang="en-US" sz="900" dirty="0">
                <a:solidFill>
                  <a:schemeClr val="bg2"/>
                </a:solidFill>
                <a:latin typeface="IntelOne Text"/>
              </a:rPr>
              <a:t>data as possible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Meet standards for reliability, durability, and functionality</a:t>
            </a:r>
          </a:p>
        </p:txBody>
      </p:sp>
      <p:sp>
        <p:nvSpPr>
          <p:cNvPr id="21" name="Rectangle 20">
            <a:extLst>
              <a:ext uri="{FF2B5EF4-FFF2-40B4-BE49-F238E27FC236}">
                <a16:creationId xmlns:a16="http://schemas.microsoft.com/office/drawing/2014/main" id="{4E5E77C8-E849-B4BE-7FB4-F6C791F576D9}"/>
              </a:ext>
            </a:extLst>
          </p:cNvPr>
          <p:cNvSpPr>
            <a:spLocks/>
          </p:cNvSpPr>
          <p:nvPr/>
        </p:nvSpPr>
        <p:spPr>
          <a:xfrm>
            <a:off x="7144336" y="3663523"/>
            <a:ext cx="4438063" cy="112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re-work, scrap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Keep pace with tightening industry standards, consumer expectations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the rate of human errors during inspections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Unlock visibility into cross-plant production</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and mitigate shortages, especially skilled labor</a:t>
            </a:r>
          </a:p>
        </p:txBody>
      </p:sp>
      <p:sp>
        <p:nvSpPr>
          <p:cNvPr id="23" name="Text Placeholder 49">
            <a:extLst>
              <a:ext uri="{FF2B5EF4-FFF2-40B4-BE49-F238E27FC236}">
                <a16:creationId xmlns:a16="http://schemas.microsoft.com/office/drawing/2014/main" id="{081051BD-E5D3-A654-458F-3C1C6D0AF45C}"/>
              </a:ext>
            </a:extLst>
          </p:cNvPr>
          <p:cNvSpPr txBox="1">
            <a:spLocks/>
          </p:cNvSpPr>
          <p:nvPr/>
        </p:nvSpPr>
        <p:spPr>
          <a:xfrm>
            <a:off x="7133540" y="628590"/>
            <a:ext cx="2243048"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lvl="0" indent="-171450" defTabSz="914400" fontAlgn="auto">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4" action="ppaction://hlinksldjump"/>
              </a:rPr>
              <a:t>Product Inspection</a:t>
            </a:r>
            <a:endParaRPr lang="en-US" sz="900" b="0" dirty="0">
              <a:solidFill>
                <a:srgbClr val="525252"/>
              </a:solidFill>
              <a:latin typeface="IntelOne Text" panose="020B0503020203020204" pitchFamily="34" charset="0"/>
              <a:sym typeface="Helvetica Neue"/>
            </a:endParaRPr>
          </a:p>
          <a:p>
            <a:pPr marL="57150" lvl="0" defTabSz="914400" fontAlgn="auto">
              <a:spcBef>
                <a:spcPts val="0"/>
              </a:spcBef>
              <a:defRPr/>
            </a:pPr>
            <a:endParaRPr lang="en-US" sz="900" b="0" dirty="0">
              <a:solidFill>
                <a:srgbClr val="525252"/>
              </a:solidFill>
              <a:latin typeface="IntelOne Text" panose="020B0503020203020204" pitchFamily="34" charset="0"/>
              <a:sym typeface="Helvetica Neue"/>
            </a:endParaRPr>
          </a:p>
        </p:txBody>
      </p:sp>
      <p:sp>
        <p:nvSpPr>
          <p:cNvPr id="27" name="Title 66">
            <a:extLst>
              <a:ext uri="{FF2B5EF4-FFF2-40B4-BE49-F238E27FC236}">
                <a16:creationId xmlns:a16="http://schemas.microsoft.com/office/drawing/2014/main" id="{D61712EE-84DD-E7A2-0232-D9CB5A47E06C}"/>
              </a:ext>
            </a:extLst>
          </p:cNvPr>
          <p:cNvSpPr>
            <a:spLocks noGrp="1"/>
          </p:cNvSpPr>
          <p:nvPr>
            <p:ph type="title"/>
          </p:nvPr>
        </p:nvSpPr>
        <p:spPr>
          <a:xfrm>
            <a:off x="592917" y="571500"/>
            <a:ext cx="6255392" cy="886397"/>
          </a:xfrm>
        </p:spPr>
        <p:txBody>
          <a:bodyPr/>
          <a:lstStyle/>
          <a:p>
            <a:r>
              <a:rPr lang="en-US" sz="3200" noProof="0" dirty="0" err="1">
                <a:sym typeface="Helvetica"/>
              </a:rPr>
              <a:t>DeepSight</a:t>
            </a:r>
            <a:r>
              <a:rPr lang="en-US" sz="3200" noProof="0" dirty="0">
                <a:sym typeface="Helvetica"/>
              </a:rPr>
              <a:t> and </a:t>
            </a:r>
            <a:r>
              <a:rPr lang="en-US" sz="3200" noProof="0" dirty="0" err="1">
                <a:sym typeface="Helvetica"/>
              </a:rPr>
              <a:t>Inte</a:t>
            </a:r>
            <a:r>
              <a:rPr lang="en-US" sz="3200" dirty="0"/>
              <a:t>l</a:t>
            </a:r>
            <a:br>
              <a:rPr lang="en-US" sz="3200" dirty="0"/>
            </a:br>
            <a:r>
              <a:rPr lang="en-US" sz="3200" noProof="0" dirty="0">
                <a:sym typeface="Helvetica"/>
              </a:rPr>
              <a:t>for Tire Manufacturing</a:t>
            </a:r>
            <a:endParaRPr lang="en-US" sz="3200" dirty="0"/>
          </a:p>
        </p:txBody>
      </p:sp>
      <p:grpSp>
        <p:nvGrpSpPr>
          <p:cNvPr id="28" name="Group 27">
            <a:extLst>
              <a:ext uri="{FF2B5EF4-FFF2-40B4-BE49-F238E27FC236}">
                <a16:creationId xmlns:a16="http://schemas.microsoft.com/office/drawing/2014/main" id="{7E9B2BEE-8534-4FC6-635B-1AC889CA00AD}"/>
              </a:ext>
            </a:extLst>
          </p:cNvPr>
          <p:cNvGrpSpPr/>
          <p:nvPr/>
        </p:nvGrpSpPr>
        <p:grpSpPr>
          <a:xfrm>
            <a:off x="592917" y="1621155"/>
            <a:ext cx="6255394" cy="1097736"/>
            <a:chOff x="592917" y="1621155"/>
            <a:chExt cx="6255394" cy="1097736"/>
          </a:xfrm>
        </p:grpSpPr>
        <p:sp>
          <p:nvSpPr>
            <p:cNvPr id="44"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62DFAE34-DA39-2DAA-0B2C-FC3426A66A3C}"/>
                </a:ext>
              </a:extLst>
            </p:cNvPr>
            <p:cNvSpPr txBox="1">
              <a:spLocks/>
            </p:cNvSpPr>
            <p:nvPr/>
          </p:nvSpPr>
          <p:spPr>
            <a:xfrm>
              <a:off x="592917" y="1805821"/>
              <a:ext cx="6255394" cy="913070"/>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8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Looking for an answer to tire defects, the manufacturer went to Shanghai </a:t>
              </a:r>
              <a:r>
                <a:rPr kumimoji="0" lang="en-US" sz="8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DeepSight</a:t>
              </a:r>
              <a:r>
                <a:rPr kumimoji="0" lang="en-US" sz="8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a:t>
              </a:r>
              <a:r>
                <a:rPr kumimoji="0" lang="en-US" sz="8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DeepSight</a:t>
              </a:r>
              <a:r>
                <a:rPr kumimoji="0" lang="en-US" sz="8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uses state-of-the-art technologies in deep learning, computer vision, and image processing to analyze video in real time and extract key information and insights that make the difference for businesses.</a:t>
              </a:r>
            </a:p>
            <a:p>
              <a:pPr marL="0" marR="0" lvl="0" indent="0" algn="l" defTabSz="609600" rtl="0" eaLnBrk="1" fontAlgn="auto" latinLnBrk="0" hangingPunct="1">
                <a:spcBef>
                  <a:spcPts val="200"/>
                </a:spcBef>
                <a:buClrTx/>
                <a:buSzTx/>
                <a:buFont typeface="Wingdings" pitchFamily="2" charset="2"/>
                <a:buNone/>
                <a:tabLst/>
                <a:defRPr/>
              </a:pPr>
              <a:endParaRPr kumimoji="0" lang="en-US" sz="8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endParaRPr>
            </a:p>
            <a:p>
              <a:pPr marL="0" marR="0" lvl="0" indent="0" algn="l" defTabSz="609600" rtl="0" eaLnBrk="1" fontAlgn="auto" latinLnBrk="0" hangingPunct="1">
                <a:spcBef>
                  <a:spcPts val="200"/>
                </a:spcBef>
                <a:buClrTx/>
                <a:buSzTx/>
                <a:buFont typeface="Wingdings" pitchFamily="2" charset="2"/>
                <a:buNone/>
                <a:tabLst/>
                <a:defRPr/>
              </a:pPr>
              <a:r>
                <a:rPr kumimoji="0" lang="en-US" sz="8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DeepSight</a:t>
              </a:r>
              <a:r>
                <a:rPr kumimoji="0" lang="en-US" sz="8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brings highly accurate, highly stable testing products that effectively help customers solve problems. The company is also firmly rooted in the industrial sector, having undertaken many successful industry collaborations that focus on industrial defect detection.</a:t>
              </a:r>
            </a:p>
          </p:txBody>
        </p:sp>
        <p:sp>
          <p:nvSpPr>
            <p:cNvPr id="45" name="Content Placeholder 47">
              <a:extLst>
                <a:ext uri="{FF2B5EF4-FFF2-40B4-BE49-F238E27FC236}">
                  <a16:creationId xmlns:a16="http://schemas.microsoft.com/office/drawing/2014/main" id="{34193F1C-4F2C-5EFD-9609-6AFDE3341B3A}"/>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46" name="Straight Connector 45">
            <a:extLst>
              <a:ext uri="{FF2B5EF4-FFF2-40B4-BE49-F238E27FC236}">
                <a16:creationId xmlns:a16="http://schemas.microsoft.com/office/drawing/2014/main" id="{FD7CDBCA-C66C-946C-EB74-037FA8BB0D3B}"/>
              </a:ext>
            </a:extLst>
          </p:cNvPr>
          <p:cNvCxnSpPr>
            <a:cxnSpLocks/>
          </p:cNvCxnSpPr>
          <p:nvPr/>
        </p:nvCxnSpPr>
        <p:spPr>
          <a:xfrm>
            <a:off x="592917" y="2793858"/>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47" name="Content Placeholder 47">
            <a:extLst>
              <a:ext uri="{FF2B5EF4-FFF2-40B4-BE49-F238E27FC236}">
                <a16:creationId xmlns:a16="http://schemas.microsoft.com/office/drawing/2014/main" id="{E3F16134-9F0E-C362-4BC6-98DF6A05AE49}"/>
              </a:ext>
            </a:extLst>
          </p:cNvPr>
          <p:cNvSpPr txBox="1">
            <a:spLocks/>
          </p:cNvSpPr>
          <p:nvPr/>
        </p:nvSpPr>
        <p:spPr>
          <a:xfrm>
            <a:off x="592917" y="2875778"/>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48" name="Rectangle 47">
            <a:extLst>
              <a:ext uri="{FF2B5EF4-FFF2-40B4-BE49-F238E27FC236}">
                <a16:creationId xmlns:a16="http://schemas.microsoft.com/office/drawing/2014/main" id="{693B9554-6A1A-7C0F-A6B6-2C2E16E31ACA}"/>
              </a:ext>
            </a:extLst>
          </p:cNvPr>
          <p:cNvSpPr>
            <a:spLocks/>
          </p:cNvSpPr>
          <p:nvPr/>
        </p:nvSpPr>
        <p:spPr>
          <a:xfrm>
            <a:off x="913615" y="3109525"/>
            <a:ext cx="1634548" cy="276999"/>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09600">
              <a:spcBef>
                <a:spcPts val="200"/>
              </a:spcBef>
              <a:defRPr/>
            </a:pPr>
            <a:r>
              <a:rPr lang="en-US" sz="900" dirty="0">
                <a:solidFill>
                  <a:schemeClr val="accent1"/>
                </a:solidFill>
                <a:latin typeface="IntelOne Text Medium" panose="020B0703020203020204" pitchFamily="34" charset="0"/>
                <a:sym typeface="Helvetica"/>
              </a:rPr>
              <a:t>Increased defect detection accuracy </a:t>
            </a:r>
            <a:r>
              <a:rPr lang="en-US" sz="900" kern="0" dirty="0">
                <a:solidFill>
                  <a:schemeClr val="bg2"/>
                </a:solidFill>
                <a:latin typeface="IntelOne Text" panose="020B0503020203020204" pitchFamily="34" charset="0"/>
                <a:sym typeface="Helvetica"/>
              </a:rPr>
              <a:t>to more than 99.9%</a:t>
            </a:r>
          </a:p>
        </p:txBody>
      </p:sp>
      <p:sp>
        <p:nvSpPr>
          <p:cNvPr id="52" name="Rectangle 51">
            <a:extLst>
              <a:ext uri="{FF2B5EF4-FFF2-40B4-BE49-F238E27FC236}">
                <a16:creationId xmlns:a16="http://schemas.microsoft.com/office/drawing/2014/main" id="{9C12F2A2-5586-98D5-94AF-02412A8FBAE6}"/>
              </a:ext>
            </a:extLst>
          </p:cNvPr>
          <p:cNvSpPr>
            <a:spLocks/>
          </p:cNvSpPr>
          <p:nvPr/>
        </p:nvSpPr>
        <p:spPr>
          <a:xfrm>
            <a:off x="3063688" y="3109525"/>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09600">
              <a:spcBef>
                <a:spcPts val="200"/>
              </a:spcBef>
              <a:defRPr/>
            </a:pPr>
            <a:r>
              <a:rPr lang="en-US" sz="900" dirty="0">
                <a:solidFill>
                  <a:schemeClr val="accent1"/>
                </a:solidFill>
                <a:latin typeface="IntelOne Text Medium" panose="020B0703020203020204" pitchFamily="34" charset="0"/>
                <a:sym typeface="Helvetica"/>
              </a:rPr>
              <a:t>helped cut labor costs </a:t>
            </a:r>
            <a:r>
              <a:rPr lang="en-US" sz="900" kern="0" dirty="0">
                <a:solidFill>
                  <a:schemeClr val="bg2"/>
                </a:solidFill>
                <a:latin typeface="IntelOne Text" panose="020B0503020203020204" pitchFamily="34" charset="0"/>
                <a:sym typeface="Helvetica"/>
              </a:rPr>
              <a:t>by approximately USD 42,000 per production line</a:t>
            </a:r>
          </a:p>
        </p:txBody>
      </p:sp>
      <p:sp>
        <p:nvSpPr>
          <p:cNvPr id="53" name="Rectangle 52">
            <a:extLst>
              <a:ext uri="{FF2B5EF4-FFF2-40B4-BE49-F238E27FC236}">
                <a16:creationId xmlns:a16="http://schemas.microsoft.com/office/drawing/2014/main" id="{5E463AB9-FED1-BD63-A08E-2AEA17150F3B}"/>
              </a:ext>
            </a:extLst>
          </p:cNvPr>
          <p:cNvSpPr>
            <a:spLocks/>
          </p:cNvSpPr>
          <p:nvPr/>
        </p:nvSpPr>
        <p:spPr>
          <a:xfrm>
            <a:off x="5213760" y="3109525"/>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09600">
              <a:spcBef>
                <a:spcPts val="200"/>
              </a:spcBef>
              <a:defRPr/>
            </a:pPr>
            <a:r>
              <a:rPr lang="en-US" sz="900" dirty="0">
                <a:solidFill>
                  <a:schemeClr val="accent1"/>
                </a:solidFill>
                <a:latin typeface="IntelOne Text Medium" panose="020B0703020203020204" pitchFamily="34" charset="0"/>
                <a:sym typeface="Helvetica"/>
              </a:rPr>
              <a:t>Deployed in additional production lines </a:t>
            </a:r>
            <a:r>
              <a:rPr lang="en-US" sz="900" kern="0" dirty="0">
                <a:solidFill>
                  <a:schemeClr val="bg2"/>
                </a:solidFill>
                <a:latin typeface="IntelOne Text" panose="020B0503020203020204" pitchFamily="34" charset="0"/>
                <a:sym typeface="Helvetica"/>
              </a:rPr>
              <a:t>and is slated to be used for other related tire inspections as well.</a:t>
            </a:r>
          </a:p>
        </p:txBody>
      </p:sp>
      <p:cxnSp>
        <p:nvCxnSpPr>
          <p:cNvPr id="2281" name="Straight Connector 2280">
            <a:extLst>
              <a:ext uri="{FF2B5EF4-FFF2-40B4-BE49-F238E27FC236}">
                <a16:creationId xmlns:a16="http://schemas.microsoft.com/office/drawing/2014/main" id="{3617B554-4733-8B18-A676-238C83E40B15}"/>
              </a:ext>
            </a:extLst>
          </p:cNvPr>
          <p:cNvCxnSpPr>
            <a:cxnSpLocks/>
          </p:cNvCxnSpPr>
          <p:nvPr/>
        </p:nvCxnSpPr>
        <p:spPr>
          <a:xfrm>
            <a:off x="592919" y="3811768"/>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2282" name="Group 2281">
            <a:extLst>
              <a:ext uri="{FF2B5EF4-FFF2-40B4-BE49-F238E27FC236}">
                <a16:creationId xmlns:a16="http://schemas.microsoft.com/office/drawing/2014/main" id="{FD2D9697-2910-9C22-72AE-67C1638F605C}"/>
              </a:ext>
            </a:extLst>
          </p:cNvPr>
          <p:cNvGrpSpPr/>
          <p:nvPr/>
        </p:nvGrpSpPr>
        <p:grpSpPr>
          <a:xfrm>
            <a:off x="592917" y="3948198"/>
            <a:ext cx="6255391" cy="381824"/>
            <a:chOff x="5043512" y="3848440"/>
            <a:chExt cx="6255391" cy="381824"/>
          </a:xfrm>
        </p:grpSpPr>
        <p:sp>
          <p:nvSpPr>
            <p:cNvPr id="2283" name="Content Placeholder 47">
              <a:extLst>
                <a:ext uri="{FF2B5EF4-FFF2-40B4-BE49-F238E27FC236}">
                  <a16:creationId xmlns:a16="http://schemas.microsoft.com/office/drawing/2014/main" id="{39583530-68BC-C98A-FACD-AE27A27C3B61}"/>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2284" name="Content Placeholder 47">
              <a:extLst>
                <a:ext uri="{FF2B5EF4-FFF2-40B4-BE49-F238E27FC236}">
                  <a16:creationId xmlns:a16="http://schemas.microsoft.com/office/drawing/2014/main" id="{9401A24E-7D93-1457-4E0A-19D312F6D3CE}"/>
                </a:ext>
              </a:extLst>
            </p:cNvPr>
            <p:cNvSpPr txBox="1">
              <a:spLocks/>
            </p:cNvSpPr>
            <p:nvPr/>
          </p:nvSpPr>
          <p:spPr>
            <a:xfrm>
              <a:off x="5043512" y="4031373"/>
              <a:ext cx="6255391" cy="198891"/>
            </a:xfrm>
            <a:prstGeom prst="rect">
              <a:avLst/>
            </a:prstGeom>
            <a:ln>
              <a:noFill/>
            </a:ln>
          </p:spPr>
          <p:txBody>
            <a:bodyPr wrap="square" lIns="0" tIns="0" rIns="0" bIns="0" numCol="1"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lnSpc>
                  <a:spcPct val="100000"/>
                </a:lnSpc>
                <a:spcBef>
                  <a:spcPts val="200"/>
                </a:spcBef>
                <a:buNone/>
                <a:defRPr/>
              </a:pPr>
              <a:r>
                <a:rPr lang="en-US" sz="900" dirty="0">
                  <a:latin typeface="IntelOne Text" panose="020B0503020203020204" pitchFamily="34" charset="0"/>
                </a:rPr>
                <a:t>Intel® Core™-based Industrial PCs</a:t>
              </a:r>
            </a:p>
            <a:p>
              <a:pPr marL="0" lvl="1" indent="0">
                <a:lnSpc>
                  <a:spcPct val="100000"/>
                </a:lnSpc>
                <a:spcBef>
                  <a:spcPts val="200"/>
                </a:spcBef>
                <a:buNone/>
                <a:defRPr/>
              </a:pPr>
              <a:r>
                <a:rPr lang="en-US" sz="900" dirty="0">
                  <a:latin typeface="IntelOne Text" panose="020B0503020203020204" pitchFamily="34" charset="0"/>
                </a:rPr>
                <a:t>Intel® Distribution of </a:t>
              </a:r>
              <a:r>
                <a:rPr lang="en-US" sz="900" dirty="0" err="1">
                  <a:latin typeface="IntelOne Text" panose="020B0503020203020204" pitchFamily="34" charset="0"/>
                </a:rPr>
                <a:t>OpenVINO</a:t>
              </a:r>
              <a:r>
                <a:rPr lang="en-US" sz="900" dirty="0">
                  <a:latin typeface="IntelOne Text" panose="020B0503020203020204" pitchFamily="34" charset="0"/>
                </a:rPr>
                <a:t>™ Toolkit</a:t>
              </a:r>
            </a:p>
            <a:p>
              <a:pPr marL="0" lvl="1" indent="0">
                <a:lnSpc>
                  <a:spcPct val="100000"/>
                </a:lnSpc>
                <a:spcBef>
                  <a:spcPts val="200"/>
                </a:spcBef>
                <a:buNone/>
                <a:defRPr/>
              </a:pPr>
              <a:r>
                <a:rPr lang="en-US" sz="900" dirty="0">
                  <a:latin typeface="IntelOne Text" panose="020B0503020203020204" pitchFamily="34" charset="0"/>
                </a:rPr>
                <a:t>Development via Intel Labs</a:t>
              </a:r>
            </a:p>
          </p:txBody>
        </p:sp>
      </p:grpSp>
      <p:cxnSp>
        <p:nvCxnSpPr>
          <p:cNvPr id="2290" name="Straight Connector 2289">
            <a:extLst>
              <a:ext uri="{FF2B5EF4-FFF2-40B4-BE49-F238E27FC236}">
                <a16:creationId xmlns:a16="http://schemas.microsoft.com/office/drawing/2014/main" id="{84C9BEC6-8C33-436B-76FF-552542ED4175}"/>
              </a:ext>
            </a:extLst>
          </p:cNvPr>
          <p:cNvCxnSpPr>
            <a:cxnSpLocks/>
          </p:cNvCxnSpPr>
          <p:nvPr/>
        </p:nvCxnSpPr>
        <p:spPr>
          <a:xfrm>
            <a:off x="592918" y="478161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2294" name="Group 2293">
            <a:extLst>
              <a:ext uri="{FF2B5EF4-FFF2-40B4-BE49-F238E27FC236}">
                <a16:creationId xmlns:a16="http://schemas.microsoft.com/office/drawing/2014/main" id="{AA0E1D60-CB25-7212-700C-6FD35BF3228B}"/>
              </a:ext>
            </a:extLst>
          </p:cNvPr>
          <p:cNvGrpSpPr/>
          <p:nvPr/>
        </p:nvGrpSpPr>
        <p:grpSpPr>
          <a:xfrm>
            <a:off x="592917" y="5008774"/>
            <a:ext cx="6255392" cy="538640"/>
            <a:chOff x="5043513" y="3848440"/>
            <a:chExt cx="6255392" cy="538640"/>
          </a:xfrm>
        </p:grpSpPr>
        <p:sp>
          <p:nvSpPr>
            <p:cNvPr id="2295" name="Content Placeholder 47">
              <a:extLst>
                <a:ext uri="{FF2B5EF4-FFF2-40B4-BE49-F238E27FC236}">
                  <a16:creationId xmlns:a16="http://schemas.microsoft.com/office/drawing/2014/main" id="{659D94DE-F6AB-7010-C451-2548BBBFD87D}"/>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2296" name="Content Placeholder 47">
              <a:extLst>
                <a:ext uri="{FF2B5EF4-FFF2-40B4-BE49-F238E27FC236}">
                  <a16:creationId xmlns:a16="http://schemas.microsoft.com/office/drawing/2014/main" id="{B9A2C6B1-C909-7CAD-DA41-5AB3B77EA5FD}"/>
                </a:ext>
              </a:extLst>
            </p:cNvPr>
            <p:cNvSpPr txBox="1">
              <a:spLocks/>
            </p:cNvSpPr>
            <p:nvPr/>
          </p:nvSpPr>
          <p:spPr>
            <a:xfrm>
              <a:off x="5043513" y="4034693"/>
              <a:ext cx="6255392" cy="352387"/>
            </a:xfrm>
            <a:prstGeom prst="rect">
              <a:avLst/>
            </a:prstGeom>
            <a:ln>
              <a:noFill/>
            </a:ln>
          </p:spPr>
          <p:txBody>
            <a:bodyPr wrap="square" lIns="0" tIns="0" rIns="0" bIns="0" numCol="2"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1" indent="-128016" defTabSz="1219169" hangingPunct="0">
                <a:lnSpc>
                  <a:spcPct val="100000"/>
                </a:lnSpc>
                <a:spcBef>
                  <a:spcPts val="200"/>
                </a:spcBef>
                <a:spcAft>
                  <a:spcPts val="100"/>
                </a:spcAft>
                <a:buClrTx/>
                <a:buSzTx/>
                <a:tabLst/>
                <a:defRPr/>
              </a:pPr>
              <a:r>
                <a:rPr lang="en-US" sz="900" kern="0" dirty="0">
                  <a:latin typeface="+mn-lt"/>
                  <a:hlinkClick r:id="rId5"/>
                </a:rPr>
                <a:t>Customer Spotlight</a:t>
              </a:r>
              <a:endParaRPr lang="en-US" sz="900" kern="0" dirty="0">
                <a:latin typeface="+mn-lt"/>
                <a:sym typeface="Helvetica Neue"/>
              </a:endParaRPr>
            </a:p>
          </p:txBody>
        </p:sp>
      </p:grpSp>
      <p:pic>
        <p:nvPicPr>
          <p:cNvPr id="2" name="Graphic 1">
            <a:extLst>
              <a:ext uri="{FF2B5EF4-FFF2-40B4-BE49-F238E27FC236}">
                <a16:creationId xmlns:a16="http://schemas.microsoft.com/office/drawing/2014/main" id="{155959CF-81B5-9684-998A-34332D997C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7607" y="3114308"/>
            <a:ext cx="282739" cy="282739"/>
          </a:xfrm>
          <a:prstGeom prst="rect">
            <a:avLst/>
          </a:prstGeom>
        </p:spPr>
      </p:pic>
      <p:pic>
        <p:nvPicPr>
          <p:cNvPr id="3" name="Graphic 2">
            <a:extLst>
              <a:ext uri="{FF2B5EF4-FFF2-40B4-BE49-F238E27FC236}">
                <a16:creationId xmlns:a16="http://schemas.microsoft.com/office/drawing/2014/main" id="{665C167B-869E-ACF4-D8F9-F052E15C6D10}"/>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724797" y="3109525"/>
            <a:ext cx="285982" cy="292467"/>
          </a:xfrm>
          <a:prstGeom prst="rect">
            <a:avLst/>
          </a:prstGeom>
        </p:spPr>
      </p:pic>
      <p:pic>
        <p:nvPicPr>
          <p:cNvPr id="4" name="Graphic 3">
            <a:extLst>
              <a:ext uri="{FF2B5EF4-FFF2-40B4-BE49-F238E27FC236}">
                <a16:creationId xmlns:a16="http://schemas.microsoft.com/office/drawing/2014/main" id="{9ED45D7E-60C1-14F2-D54E-6A148ADC9A8D}"/>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901955" y="3109525"/>
            <a:ext cx="262118" cy="219730"/>
          </a:xfrm>
          <a:prstGeom prst="rect">
            <a:avLst/>
          </a:prstGeom>
        </p:spPr>
      </p:pic>
      <p:grpSp>
        <p:nvGrpSpPr>
          <p:cNvPr id="26669" name="Group 26668">
            <a:extLst>
              <a:ext uri="{FF2B5EF4-FFF2-40B4-BE49-F238E27FC236}">
                <a16:creationId xmlns:a16="http://schemas.microsoft.com/office/drawing/2014/main" id="{423F4227-9511-A38F-B666-C2976C7A38D3}"/>
              </a:ext>
            </a:extLst>
          </p:cNvPr>
          <p:cNvGrpSpPr/>
          <p:nvPr/>
        </p:nvGrpSpPr>
        <p:grpSpPr>
          <a:xfrm>
            <a:off x="9057016" y="87630"/>
            <a:ext cx="2525384" cy="384440"/>
            <a:chOff x="9057016" y="87630"/>
            <a:chExt cx="2525384" cy="384440"/>
          </a:xfrm>
        </p:grpSpPr>
        <p:pic>
          <p:nvPicPr>
            <p:cNvPr id="26670" name="Picture 26669">
              <a:hlinkClick r:id="rId12" action="ppaction://hlinksldjump"/>
              <a:extLst>
                <a:ext uri="{FF2B5EF4-FFF2-40B4-BE49-F238E27FC236}">
                  <a16:creationId xmlns:a16="http://schemas.microsoft.com/office/drawing/2014/main" id="{10651C76-C1F8-4333-2DC0-F9BB4C778442}"/>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26671" name="Rectangle 26670">
              <a:extLst>
                <a:ext uri="{FF2B5EF4-FFF2-40B4-BE49-F238E27FC236}">
                  <a16:creationId xmlns:a16="http://schemas.microsoft.com/office/drawing/2014/main" id="{6C5D3EF9-E459-8864-06A6-054113C5ADCA}"/>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1084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D31383-4296-B68B-9015-CA1D2218CCFD}"/>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34BDE96C-30DF-633D-2943-4339B0611F46}"/>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4" name="Straight Connector 13">
            <a:extLst>
              <a:ext uri="{FF2B5EF4-FFF2-40B4-BE49-F238E27FC236}">
                <a16:creationId xmlns:a16="http://schemas.microsoft.com/office/drawing/2014/main" id="{0B364D83-96E0-83C5-2142-42B1C1D21F2E}"/>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15" name="Text Placeholder 49">
            <a:extLst>
              <a:ext uri="{FF2B5EF4-FFF2-40B4-BE49-F238E27FC236}">
                <a16:creationId xmlns:a16="http://schemas.microsoft.com/office/drawing/2014/main" id="{C933E873-911E-FB5F-2CAE-7D8C97F0CC78}"/>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Automation/Robotics</a:t>
            </a:r>
          </a:p>
        </p:txBody>
      </p:sp>
      <p:sp>
        <p:nvSpPr>
          <p:cNvPr id="17" name="Rectangle 16">
            <a:extLst>
              <a:ext uri="{FF2B5EF4-FFF2-40B4-BE49-F238E27FC236}">
                <a16:creationId xmlns:a16="http://schemas.microsoft.com/office/drawing/2014/main" id="{B4F7D3D5-E3F0-6F84-2CA4-54E34F7CDB68}"/>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20" name="Picture 19">
            <a:extLst>
              <a:ext uri="{FF2B5EF4-FFF2-40B4-BE49-F238E27FC236}">
                <a16:creationId xmlns:a16="http://schemas.microsoft.com/office/drawing/2014/main" id="{B3CD1F47-A0CC-B290-BF7A-7430331243B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149237" y="3048001"/>
            <a:ext cx="1593762" cy="1328738"/>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sp>
        <p:nvSpPr>
          <p:cNvPr id="21" name="Rectangle 20">
            <a:extLst>
              <a:ext uri="{FF2B5EF4-FFF2-40B4-BE49-F238E27FC236}">
                <a16:creationId xmlns:a16="http://schemas.microsoft.com/office/drawing/2014/main" id="{52FD3AC9-9E38-34E7-E3E4-006E28F8832D}"/>
              </a:ext>
            </a:extLst>
          </p:cNvPr>
          <p:cNvSpPr>
            <a:spLocks/>
          </p:cNvSpPr>
          <p:nvPr/>
        </p:nvSpPr>
        <p:spPr>
          <a:xfrm>
            <a:off x="8743000" y="3048001"/>
            <a:ext cx="2839400" cy="1774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1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satisfaction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Increased quality vs. yield </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Get as much value from operational </a:t>
            </a:r>
            <a:br>
              <a:rPr lang="en-US" sz="900" dirty="0">
                <a:solidFill>
                  <a:schemeClr val="bg2"/>
                </a:solidFill>
                <a:latin typeface="IntelOne Text"/>
              </a:rPr>
            </a:br>
            <a:r>
              <a:rPr lang="en-US" sz="900" dirty="0">
                <a:solidFill>
                  <a:schemeClr val="bg2"/>
                </a:solidFill>
                <a:latin typeface="IntelOne Text"/>
              </a:rPr>
              <a:t>data as possible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Meet standards for reliability, durability, and functionality</a:t>
            </a:r>
          </a:p>
        </p:txBody>
      </p:sp>
      <p:sp>
        <p:nvSpPr>
          <p:cNvPr id="22" name="Rectangle 21">
            <a:extLst>
              <a:ext uri="{FF2B5EF4-FFF2-40B4-BE49-F238E27FC236}">
                <a16:creationId xmlns:a16="http://schemas.microsoft.com/office/drawing/2014/main" id="{306712BD-A3D4-D412-C481-FD202C8F42F0}"/>
              </a:ext>
            </a:extLst>
          </p:cNvPr>
          <p:cNvSpPr>
            <a:spLocks/>
          </p:cNvSpPr>
          <p:nvPr/>
        </p:nvSpPr>
        <p:spPr>
          <a:xfrm>
            <a:off x="7144336" y="4864907"/>
            <a:ext cx="4438063" cy="112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re-work, scrap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Keep pace with tightening industry standards, consumer expectations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the rate of human errors during inspections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Unlock visibility into cross-plant production</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and mitigate shortages, especially skilled labor</a:t>
            </a:r>
          </a:p>
        </p:txBody>
      </p:sp>
      <p:sp>
        <p:nvSpPr>
          <p:cNvPr id="24" name="Text Placeholder 49">
            <a:extLst>
              <a:ext uri="{FF2B5EF4-FFF2-40B4-BE49-F238E27FC236}">
                <a16:creationId xmlns:a16="http://schemas.microsoft.com/office/drawing/2014/main" id="{C004FD62-587D-8CAE-2715-B7B5291DD2F4}"/>
              </a:ext>
            </a:extLst>
          </p:cNvPr>
          <p:cNvSpPr txBox="1">
            <a:spLocks/>
          </p:cNvSpPr>
          <p:nvPr/>
        </p:nvSpPr>
        <p:spPr>
          <a:xfrm>
            <a:off x="7133540" y="628590"/>
            <a:ext cx="2243048"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lvl="0" indent="-171450" defTabSz="914400" fontAlgn="auto">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4" action="ppaction://hlinksldjump"/>
              </a:rPr>
              <a:t>Product Inspection</a:t>
            </a:r>
            <a:endParaRPr lang="en-US" sz="900" b="0" dirty="0">
              <a:solidFill>
                <a:srgbClr val="525252"/>
              </a:solidFill>
              <a:latin typeface="IntelOne Text" panose="020B0503020203020204" pitchFamily="34" charset="0"/>
              <a:sym typeface="Helvetica Neue"/>
            </a:endParaRP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Situational Monitoring</a:t>
            </a:r>
          </a:p>
        </p:txBody>
      </p:sp>
      <p:sp>
        <p:nvSpPr>
          <p:cNvPr id="28" name="Text Placeholder 49" descr="Target Vertical: &#10;Manufacturing&#10;&#10;&#10;">
            <a:extLst>
              <a:ext uri="{FF2B5EF4-FFF2-40B4-BE49-F238E27FC236}">
                <a16:creationId xmlns:a16="http://schemas.microsoft.com/office/drawing/2014/main" id="{2185D0A3-B671-23A7-0680-3992FAE6AD54}"/>
              </a:ext>
            </a:extLst>
          </p:cNvPr>
          <p:cNvSpPr txBox="1">
            <a:spLocks/>
          </p:cNvSpPr>
          <p:nvPr/>
        </p:nvSpPr>
        <p:spPr>
          <a:xfrm>
            <a:off x="7144337" y="1686845"/>
            <a:ext cx="4361854"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China</a:t>
            </a:r>
          </a:p>
        </p:txBody>
      </p:sp>
      <p:sp>
        <p:nvSpPr>
          <p:cNvPr id="30" name="Title 66">
            <a:extLst>
              <a:ext uri="{FF2B5EF4-FFF2-40B4-BE49-F238E27FC236}">
                <a16:creationId xmlns:a16="http://schemas.microsoft.com/office/drawing/2014/main" id="{47BA768D-450A-56C7-970A-4BEC294AE1E9}"/>
              </a:ext>
            </a:extLst>
          </p:cNvPr>
          <p:cNvSpPr>
            <a:spLocks noGrp="1"/>
          </p:cNvSpPr>
          <p:nvPr>
            <p:ph type="title"/>
          </p:nvPr>
        </p:nvSpPr>
        <p:spPr>
          <a:xfrm>
            <a:off x="592917" y="571500"/>
            <a:ext cx="6255392" cy="886397"/>
          </a:xfrm>
        </p:spPr>
        <p:txBody>
          <a:bodyPr/>
          <a:lstStyle/>
          <a:p>
            <a:r>
              <a:rPr lang="en-US" sz="3200" noProof="0" dirty="0">
                <a:sym typeface="Helvetica"/>
              </a:rPr>
              <a:t>Machine vision kit for industrial manufacturing</a:t>
            </a:r>
            <a:endParaRPr lang="en-US" sz="3200" dirty="0"/>
          </a:p>
        </p:txBody>
      </p:sp>
      <p:grpSp>
        <p:nvGrpSpPr>
          <p:cNvPr id="31" name="Group 30">
            <a:extLst>
              <a:ext uri="{FF2B5EF4-FFF2-40B4-BE49-F238E27FC236}">
                <a16:creationId xmlns:a16="http://schemas.microsoft.com/office/drawing/2014/main" id="{5FF4C957-0AC2-E142-B1AD-4FFD2B515143}"/>
              </a:ext>
            </a:extLst>
          </p:cNvPr>
          <p:cNvGrpSpPr/>
          <p:nvPr/>
        </p:nvGrpSpPr>
        <p:grpSpPr>
          <a:xfrm>
            <a:off x="592917" y="1621155"/>
            <a:ext cx="6255394" cy="1015663"/>
            <a:chOff x="592917" y="1621155"/>
            <a:chExt cx="6255394" cy="1015663"/>
          </a:xfrm>
        </p:grpSpPr>
        <p:sp>
          <p:nvSpPr>
            <p:cNvPr id="32"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45F3C2C0-DF72-531D-0D35-7AD976E11D7F}"/>
                </a:ext>
              </a:extLst>
            </p:cNvPr>
            <p:cNvSpPr txBox="1">
              <a:spLocks/>
            </p:cNvSpPr>
            <p:nvPr/>
          </p:nvSpPr>
          <p:spPr>
            <a:xfrm>
              <a:off x="592917" y="1805821"/>
              <a:ext cx="6255394" cy="830997"/>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The Chengdu APQ Machine vision kit for industrial manufacturing is a product inspection and situational monitoring kit that improves the visual inspection process of manufacturing production lines and plant operations. The kit facilitates a wide range of detection functions such as target positioning, quality defect detection, workpiece counting, dimension measurement, and other core functions that significantly reduce the inefficiencies and detection errors associated with manual inspection or low-quality solutions. The increasing demand across industrial verticals for improved quality inspection and increased production efficiencies is likely to drive the market for machine vision solutions.</a:t>
              </a:r>
            </a:p>
          </p:txBody>
        </p:sp>
        <p:sp>
          <p:nvSpPr>
            <p:cNvPr id="33" name="Content Placeholder 47">
              <a:extLst>
                <a:ext uri="{FF2B5EF4-FFF2-40B4-BE49-F238E27FC236}">
                  <a16:creationId xmlns:a16="http://schemas.microsoft.com/office/drawing/2014/main" id="{2AB47204-E377-1D15-DDCA-36FA13467C7C}"/>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34" name="Straight Connector 33">
            <a:extLst>
              <a:ext uri="{FF2B5EF4-FFF2-40B4-BE49-F238E27FC236}">
                <a16:creationId xmlns:a16="http://schemas.microsoft.com/office/drawing/2014/main" id="{6A9B3154-A2EC-99FB-4633-FE05ACA081A3}"/>
              </a:ext>
            </a:extLst>
          </p:cNvPr>
          <p:cNvCxnSpPr>
            <a:cxnSpLocks/>
          </p:cNvCxnSpPr>
          <p:nvPr/>
        </p:nvCxnSpPr>
        <p:spPr>
          <a:xfrm>
            <a:off x="592917" y="274431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35" name="Content Placeholder 47">
            <a:extLst>
              <a:ext uri="{FF2B5EF4-FFF2-40B4-BE49-F238E27FC236}">
                <a16:creationId xmlns:a16="http://schemas.microsoft.com/office/drawing/2014/main" id="{A1763C3B-B6CD-0995-30F1-E94B5FA96C5C}"/>
              </a:ext>
            </a:extLst>
          </p:cNvPr>
          <p:cNvSpPr txBox="1">
            <a:spLocks/>
          </p:cNvSpPr>
          <p:nvPr/>
        </p:nvSpPr>
        <p:spPr>
          <a:xfrm>
            <a:off x="592917" y="2826236"/>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36" name="Rectangle 35">
            <a:extLst>
              <a:ext uri="{FF2B5EF4-FFF2-40B4-BE49-F238E27FC236}">
                <a16:creationId xmlns:a16="http://schemas.microsoft.com/office/drawing/2014/main" id="{C4909A68-490D-C9C0-D730-09A13D395AB0}"/>
              </a:ext>
            </a:extLst>
          </p:cNvPr>
          <p:cNvSpPr>
            <a:spLocks/>
          </p:cNvSpPr>
          <p:nvPr/>
        </p:nvSpPr>
        <p:spPr>
          <a:xfrm>
            <a:off x="913615" y="3059983"/>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09600">
              <a:spcBef>
                <a:spcPts val="200"/>
              </a:spcBef>
              <a:defRPr/>
            </a:pPr>
            <a:r>
              <a:rPr lang="en-US" sz="900" kern="0" dirty="0">
                <a:solidFill>
                  <a:schemeClr val="bg2"/>
                </a:solidFill>
                <a:latin typeface="IntelOne Text" panose="020B0503020203020204" pitchFamily="34" charset="0"/>
                <a:sym typeface="Helvetica"/>
              </a:rPr>
              <a:t>Quickly identify and inspect product abnormalities during the manufacturing process by optimizing deep learning algorithms</a:t>
            </a:r>
          </a:p>
        </p:txBody>
      </p:sp>
      <p:sp>
        <p:nvSpPr>
          <p:cNvPr id="37" name="Rectangle 36">
            <a:extLst>
              <a:ext uri="{FF2B5EF4-FFF2-40B4-BE49-F238E27FC236}">
                <a16:creationId xmlns:a16="http://schemas.microsoft.com/office/drawing/2014/main" id="{CE681381-2DE8-692A-8347-2E7FDB34786B}"/>
              </a:ext>
            </a:extLst>
          </p:cNvPr>
          <p:cNvSpPr>
            <a:spLocks/>
          </p:cNvSpPr>
          <p:nvPr/>
        </p:nvSpPr>
        <p:spPr>
          <a:xfrm>
            <a:off x="3063688" y="3059983"/>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09600">
              <a:spcBef>
                <a:spcPts val="200"/>
              </a:spcBef>
              <a:defRPr/>
            </a:pPr>
            <a:r>
              <a:rPr lang="en-US" sz="900" kern="0" dirty="0">
                <a:solidFill>
                  <a:schemeClr val="bg2"/>
                </a:solidFill>
                <a:latin typeface="IntelOne Text" panose="020B0503020203020204" pitchFamily="34" charset="0"/>
                <a:sym typeface="Helvetica"/>
              </a:rPr>
              <a:t>Improve inspection performance with a kit that can provide continuous and consistent accurate imaging from up to 12 channels</a:t>
            </a:r>
          </a:p>
        </p:txBody>
      </p:sp>
      <p:sp>
        <p:nvSpPr>
          <p:cNvPr id="38" name="Rectangle 37">
            <a:extLst>
              <a:ext uri="{FF2B5EF4-FFF2-40B4-BE49-F238E27FC236}">
                <a16:creationId xmlns:a16="http://schemas.microsoft.com/office/drawing/2014/main" id="{D065D706-6954-E5F6-FF68-C967A8D86B7D}"/>
              </a:ext>
            </a:extLst>
          </p:cNvPr>
          <p:cNvSpPr>
            <a:spLocks/>
          </p:cNvSpPr>
          <p:nvPr/>
        </p:nvSpPr>
        <p:spPr>
          <a:xfrm>
            <a:off x="5213760" y="3059983"/>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09600">
              <a:spcBef>
                <a:spcPts val="200"/>
              </a:spcBef>
              <a:defRPr/>
            </a:pPr>
            <a:r>
              <a:rPr lang="en-US" sz="900" kern="0" dirty="0">
                <a:solidFill>
                  <a:schemeClr val="bg2"/>
                </a:solidFill>
                <a:latin typeface="IntelOne Text" panose="020B0503020203020204" pitchFamily="34" charset="0"/>
                <a:sym typeface="Helvetica"/>
              </a:rPr>
              <a:t>Simplify management by utilizing a centralized operational monitoring interface to enable image acquisition and data analysis</a:t>
            </a:r>
          </a:p>
        </p:txBody>
      </p:sp>
      <p:cxnSp>
        <p:nvCxnSpPr>
          <p:cNvPr id="51" name="Straight Connector 50">
            <a:extLst>
              <a:ext uri="{FF2B5EF4-FFF2-40B4-BE49-F238E27FC236}">
                <a16:creationId xmlns:a16="http://schemas.microsoft.com/office/drawing/2014/main" id="{45E307B5-344F-7D43-4BF1-134684CDAC6D}"/>
              </a:ext>
            </a:extLst>
          </p:cNvPr>
          <p:cNvCxnSpPr>
            <a:cxnSpLocks/>
          </p:cNvCxnSpPr>
          <p:nvPr/>
        </p:nvCxnSpPr>
        <p:spPr>
          <a:xfrm>
            <a:off x="592917" y="396769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56" name="Group 55">
            <a:extLst>
              <a:ext uri="{FF2B5EF4-FFF2-40B4-BE49-F238E27FC236}">
                <a16:creationId xmlns:a16="http://schemas.microsoft.com/office/drawing/2014/main" id="{E36CA1FB-D53E-A9C4-C22B-AA6033493139}"/>
              </a:ext>
            </a:extLst>
          </p:cNvPr>
          <p:cNvGrpSpPr>
            <a:grpSpLocks/>
          </p:cNvGrpSpPr>
          <p:nvPr/>
        </p:nvGrpSpPr>
        <p:grpSpPr>
          <a:xfrm>
            <a:off x="592916" y="5175484"/>
            <a:ext cx="6255393" cy="335866"/>
            <a:chOff x="592916" y="3640327"/>
            <a:chExt cx="6255393" cy="335866"/>
          </a:xfrm>
        </p:grpSpPr>
        <p:sp>
          <p:nvSpPr>
            <p:cNvPr id="57" name="Content Placeholder 47">
              <a:extLst>
                <a:ext uri="{FF2B5EF4-FFF2-40B4-BE49-F238E27FC236}">
                  <a16:creationId xmlns:a16="http://schemas.microsoft.com/office/drawing/2014/main" id="{9C74A366-3E89-3D15-00CC-3C36DA37F9FE}"/>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58" name="Content Placeholder 47">
              <a:extLst>
                <a:ext uri="{FF2B5EF4-FFF2-40B4-BE49-F238E27FC236}">
                  <a16:creationId xmlns:a16="http://schemas.microsoft.com/office/drawing/2014/main" id="{6D3FD508-DB11-7FA3-B5F0-C94069F9F2E0}"/>
                </a:ext>
              </a:extLst>
            </p:cNvPr>
            <p:cNvSpPr txBox="1">
              <a:spLocks/>
            </p:cNvSpPr>
            <p:nvPr/>
          </p:nvSpPr>
          <p:spPr>
            <a:xfrm>
              <a:off x="592916" y="3837694"/>
              <a:ext cx="6255393" cy="138499"/>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defTabSz="1219169" hangingPunct="0">
                <a:lnSpc>
                  <a:spcPct val="100000"/>
                </a:lnSpc>
                <a:spcBef>
                  <a:spcPts val="200"/>
                </a:spcBef>
                <a:spcAft>
                  <a:spcPts val="100"/>
                </a:spcAft>
                <a:buClr>
                  <a:srgbClr val="525252"/>
                </a:buClr>
                <a:buNone/>
                <a:defRPr/>
              </a:pPr>
              <a:r>
                <a:rPr lang="en-US" sz="900" kern="0" dirty="0">
                  <a:latin typeface="+mn-lt"/>
                  <a:sym typeface="Helvetica"/>
                  <a:hlinkClick r:id="rId5">
                    <a:extLst>
                      <a:ext uri="{A12FA001-AC4F-418D-AE19-62706E023703}">
                        <ahyp:hlinkClr xmlns:ahyp="http://schemas.microsoft.com/office/drawing/2018/hyperlinkcolor" val="tx"/>
                      </a:ext>
                    </a:extLst>
                  </a:hlinkClick>
                </a:rPr>
                <a:t>Chengdu APQ Website</a:t>
              </a:r>
              <a:endParaRPr lang="en-US" sz="900" kern="0" dirty="0">
                <a:latin typeface="+mn-lt"/>
                <a:sym typeface="Helvetica"/>
              </a:endParaRPr>
            </a:p>
          </p:txBody>
        </p:sp>
      </p:grpSp>
      <p:cxnSp>
        <p:nvCxnSpPr>
          <p:cNvPr id="59" name="Straight Connector 58">
            <a:extLst>
              <a:ext uri="{FF2B5EF4-FFF2-40B4-BE49-F238E27FC236}">
                <a16:creationId xmlns:a16="http://schemas.microsoft.com/office/drawing/2014/main" id="{C4B5BF4E-E39A-A00A-2ACE-AB59DFA7225D}"/>
              </a:ext>
            </a:extLst>
          </p:cNvPr>
          <p:cNvCxnSpPr>
            <a:cxnSpLocks/>
          </p:cNvCxnSpPr>
          <p:nvPr/>
        </p:nvCxnSpPr>
        <p:spPr>
          <a:xfrm>
            <a:off x="592917" y="496026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60" name="Group 59">
            <a:extLst>
              <a:ext uri="{FF2B5EF4-FFF2-40B4-BE49-F238E27FC236}">
                <a16:creationId xmlns:a16="http://schemas.microsoft.com/office/drawing/2014/main" id="{F69A678F-5B83-438B-9BD7-C10DA9229340}"/>
              </a:ext>
            </a:extLst>
          </p:cNvPr>
          <p:cNvGrpSpPr>
            <a:grpSpLocks/>
          </p:cNvGrpSpPr>
          <p:nvPr/>
        </p:nvGrpSpPr>
        <p:grpSpPr>
          <a:xfrm>
            <a:off x="592915" y="4182918"/>
            <a:ext cx="6255393" cy="562127"/>
            <a:chOff x="592916" y="3640327"/>
            <a:chExt cx="6255393" cy="562127"/>
          </a:xfrm>
        </p:grpSpPr>
        <p:sp>
          <p:nvSpPr>
            <p:cNvPr id="61" name="Content Placeholder 47">
              <a:extLst>
                <a:ext uri="{FF2B5EF4-FFF2-40B4-BE49-F238E27FC236}">
                  <a16:creationId xmlns:a16="http://schemas.microsoft.com/office/drawing/2014/main" id="{24961CE7-0D07-9D0D-7E29-1631A587844B}"/>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76" name="Content Placeholder 47">
              <a:extLst>
                <a:ext uri="{FF2B5EF4-FFF2-40B4-BE49-F238E27FC236}">
                  <a16:creationId xmlns:a16="http://schemas.microsoft.com/office/drawing/2014/main" id="{E2277E8C-454C-5781-CE80-344E933F900B}"/>
                </a:ext>
              </a:extLst>
            </p:cNvPr>
            <p:cNvSpPr txBox="1">
              <a:spLocks/>
            </p:cNvSpPr>
            <p:nvPr/>
          </p:nvSpPr>
          <p:spPr>
            <a:xfrm>
              <a:off x="592916" y="3837694"/>
              <a:ext cx="6255393" cy="364760"/>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Core™ i5 Processors</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Core™ i7 Processors</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Distribution of OpenVINO™ Toolkit</a:t>
              </a:r>
            </a:p>
          </p:txBody>
        </p:sp>
      </p:grpSp>
      <p:pic>
        <p:nvPicPr>
          <p:cNvPr id="79" name="Picture 4" descr="apuqi">
            <a:extLst>
              <a:ext uri="{FF2B5EF4-FFF2-40B4-BE49-F238E27FC236}">
                <a16:creationId xmlns:a16="http://schemas.microsoft.com/office/drawing/2014/main" id="{4FCE18D2-2DF1-DB36-9CE4-B5F54E817EAB}"/>
              </a:ext>
            </a:extLst>
          </p:cNvPr>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a:stretch/>
        </p:blipFill>
        <p:spPr bwMode="auto">
          <a:xfrm>
            <a:off x="549272" y="148050"/>
            <a:ext cx="1631953" cy="35302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5D9E52FB-607D-FBDA-60DA-A4AC8EA1DEE9}"/>
              </a:ext>
            </a:extLst>
          </p:cNvPr>
          <p:cNvGrpSpPr/>
          <p:nvPr/>
        </p:nvGrpSpPr>
        <p:grpSpPr>
          <a:xfrm>
            <a:off x="576166" y="3059983"/>
            <a:ext cx="244362" cy="247802"/>
            <a:chOff x="5357691" y="2399576"/>
            <a:chExt cx="506009" cy="513133"/>
          </a:xfrm>
        </p:grpSpPr>
        <p:sp>
          <p:nvSpPr>
            <p:cNvPr id="9" name="Freeform: Shape 8">
              <a:extLst>
                <a:ext uri="{FF2B5EF4-FFF2-40B4-BE49-F238E27FC236}">
                  <a16:creationId xmlns:a16="http://schemas.microsoft.com/office/drawing/2014/main" id="{4EF3108E-DF31-FD3A-0FF9-1C934C0A36CC}"/>
                </a:ext>
              </a:extLst>
            </p:cNvPr>
            <p:cNvSpPr/>
            <p:nvPr/>
          </p:nvSpPr>
          <p:spPr>
            <a:xfrm>
              <a:off x="5357691" y="2399576"/>
              <a:ext cx="446425" cy="446425"/>
            </a:xfrm>
            <a:custGeom>
              <a:avLst/>
              <a:gdLst>
                <a:gd name="connsiteX0" fmla="*/ 223218 w 446425"/>
                <a:gd name="connsiteY0" fmla="*/ 446425 h 446425"/>
                <a:gd name="connsiteX1" fmla="*/ 65385 w 446425"/>
                <a:gd name="connsiteY1" fmla="*/ 381049 h 446425"/>
                <a:gd name="connsiteX2" fmla="*/ 0 w 446425"/>
                <a:gd name="connsiteY2" fmla="*/ 223217 h 446425"/>
                <a:gd name="connsiteX3" fmla="*/ 65376 w 446425"/>
                <a:gd name="connsiteY3" fmla="*/ 65376 h 446425"/>
                <a:gd name="connsiteX4" fmla="*/ 223218 w 446425"/>
                <a:gd name="connsiteY4" fmla="*/ 0 h 446425"/>
                <a:gd name="connsiteX5" fmla="*/ 381050 w 446425"/>
                <a:gd name="connsiteY5" fmla="*/ 65376 h 446425"/>
                <a:gd name="connsiteX6" fmla="*/ 446425 w 446425"/>
                <a:gd name="connsiteY6" fmla="*/ 223208 h 446425"/>
                <a:gd name="connsiteX7" fmla="*/ 381050 w 446425"/>
                <a:gd name="connsiteY7" fmla="*/ 381040 h 446425"/>
                <a:gd name="connsiteX8" fmla="*/ 223218 w 446425"/>
                <a:gd name="connsiteY8" fmla="*/ 446416 h 446425"/>
                <a:gd name="connsiteX9" fmla="*/ 223218 w 446425"/>
                <a:gd name="connsiteY9" fmla="*/ 44473 h 446425"/>
                <a:gd name="connsiteX10" fmla="*/ 44473 w 446425"/>
                <a:gd name="connsiteY10" fmla="*/ 223217 h 446425"/>
                <a:gd name="connsiteX11" fmla="*/ 223218 w 446425"/>
                <a:gd name="connsiteY11" fmla="*/ 401962 h 446425"/>
                <a:gd name="connsiteX12" fmla="*/ 401962 w 446425"/>
                <a:gd name="connsiteY12" fmla="*/ 223217 h 446425"/>
                <a:gd name="connsiteX13" fmla="*/ 223218 w 446425"/>
                <a:gd name="connsiteY13" fmla="*/ 44473 h 44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425" h="446425">
                  <a:moveTo>
                    <a:pt x="223218" y="446425"/>
                  </a:moveTo>
                  <a:cubicBezTo>
                    <a:pt x="163594" y="446425"/>
                    <a:pt x="107539" y="423202"/>
                    <a:pt x="65385" y="381049"/>
                  </a:cubicBezTo>
                  <a:cubicBezTo>
                    <a:pt x="23223" y="338896"/>
                    <a:pt x="0" y="282841"/>
                    <a:pt x="0" y="223217"/>
                  </a:cubicBezTo>
                  <a:cubicBezTo>
                    <a:pt x="0" y="163594"/>
                    <a:pt x="23223" y="107538"/>
                    <a:pt x="65376" y="65376"/>
                  </a:cubicBezTo>
                  <a:cubicBezTo>
                    <a:pt x="107539" y="23223"/>
                    <a:pt x="163594" y="0"/>
                    <a:pt x="223218" y="0"/>
                  </a:cubicBezTo>
                  <a:cubicBezTo>
                    <a:pt x="282841" y="0"/>
                    <a:pt x="338897" y="23223"/>
                    <a:pt x="381050" y="65376"/>
                  </a:cubicBezTo>
                  <a:cubicBezTo>
                    <a:pt x="423212" y="107538"/>
                    <a:pt x="446425" y="163594"/>
                    <a:pt x="446425" y="223208"/>
                  </a:cubicBezTo>
                  <a:cubicBezTo>
                    <a:pt x="446425" y="282821"/>
                    <a:pt x="423203" y="338887"/>
                    <a:pt x="381050" y="381040"/>
                  </a:cubicBezTo>
                  <a:cubicBezTo>
                    <a:pt x="338887" y="423202"/>
                    <a:pt x="282831" y="446416"/>
                    <a:pt x="223218" y="446416"/>
                  </a:cubicBezTo>
                  <a:close/>
                  <a:moveTo>
                    <a:pt x="223218" y="44473"/>
                  </a:moveTo>
                  <a:cubicBezTo>
                    <a:pt x="124661" y="44473"/>
                    <a:pt x="44473" y="124661"/>
                    <a:pt x="44473" y="223217"/>
                  </a:cubicBezTo>
                  <a:cubicBezTo>
                    <a:pt x="44473" y="321774"/>
                    <a:pt x="124661" y="401962"/>
                    <a:pt x="223218" y="401962"/>
                  </a:cubicBezTo>
                  <a:cubicBezTo>
                    <a:pt x="321774" y="401962"/>
                    <a:pt x="401962" y="321774"/>
                    <a:pt x="401962" y="223217"/>
                  </a:cubicBezTo>
                  <a:cubicBezTo>
                    <a:pt x="401962" y="124661"/>
                    <a:pt x="321774" y="44473"/>
                    <a:pt x="223218" y="44473"/>
                  </a:cubicBezTo>
                  <a:close/>
                </a:path>
              </a:pathLst>
            </a:custGeom>
            <a:solidFill>
              <a:srgbClr val="0A69B3"/>
            </a:solidFill>
            <a:ln w="949" cap="flat">
              <a:noFill/>
              <a:prstDash val="solid"/>
              <a:miter/>
            </a:ln>
          </p:spPr>
          <p:txBody>
            <a:bodyPr rtlCol="0" anchor="ctr"/>
            <a:lstStyle/>
            <a:p>
              <a:endParaRPr lang="en-IN"/>
            </a:p>
          </p:txBody>
        </p:sp>
        <p:grpSp>
          <p:nvGrpSpPr>
            <p:cNvPr id="10" name="Graphic 2">
              <a:extLst>
                <a:ext uri="{FF2B5EF4-FFF2-40B4-BE49-F238E27FC236}">
                  <a16:creationId xmlns:a16="http://schemas.microsoft.com/office/drawing/2014/main" id="{66C55E72-D6F0-597D-5069-46149EA36EE9}"/>
                </a:ext>
              </a:extLst>
            </p:cNvPr>
            <p:cNvGrpSpPr/>
            <p:nvPr/>
          </p:nvGrpSpPr>
          <p:grpSpPr>
            <a:xfrm>
              <a:off x="5750414" y="2764288"/>
              <a:ext cx="113286" cy="148421"/>
              <a:chOff x="5750414" y="2764288"/>
              <a:chExt cx="113286" cy="148421"/>
            </a:xfrm>
          </p:grpSpPr>
          <p:sp>
            <p:nvSpPr>
              <p:cNvPr id="11" name="Freeform: Shape 10">
                <a:extLst>
                  <a:ext uri="{FF2B5EF4-FFF2-40B4-BE49-F238E27FC236}">
                    <a16:creationId xmlns:a16="http://schemas.microsoft.com/office/drawing/2014/main" id="{B5E29ECE-B186-F401-90BB-33809E076F64}"/>
                  </a:ext>
                </a:extLst>
              </p:cNvPr>
              <p:cNvSpPr/>
              <p:nvPr/>
            </p:nvSpPr>
            <p:spPr>
              <a:xfrm rot="-2627400">
                <a:off x="5750414" y="2764288"/>
                <a:ext cx="44473" cy="112198"/>
              </a:xfrm>
              <a:custGeom>
                <a:avLst/>
                <a:gdLst>
                  <a:gd name="connsiteX0" fmla="*/ 0 w 44473"/>
                  <a:gd name="connsiteY0" fmla="*/ 0 h 112198"/>
                  <a:gd name="connsiteX1" fmla="*/ 44473 w 44473"/>
                  <a:gd name="connsiteY1" fmla="*/ 0 h 112198"/>
                  <a:gd name="connsiteX2" fmla="*/ 44473 w 44473"/>
                  <a:gd name="connsiteY2" fmla="*/ 112198 h 112198"/>
                  <a:gd name="connsiteX3" fmla="*/ 0 w 44473"/>
                  <a:gd name="connsiteY3" fmla="*/ 112198 h 112198"/>
                </a:gdLst>
                <a:ahLst/>
                <a:cxnLst>
                  <a:cxn ang="0">
                    <a:pos x="connsiteX0" y="connsiteY0"/>
                  </a:cxn>
                  <a:cxn ang="0">
                    <a:pos x="connsiteX1" y="connsiteY1"/>
                  </a:cxn>
                  <a:cxn ang="0">
                    <a:pos x="connsiteX2" y="connsiteY2"/>
                  </a:cxn>
                  <a:cxn ang="0">
                    <a:pos x="connsiteX3" y="connsiteY3"/>
                  </a:cxn>
                </a:cxnLst>
                <a:rect l="l" t="t" r="r" b="b"/>
                <a:pathLst>
                  <a:path w="44473" h="112198">
                    <a:moveTo>
                      <a:pt x="0" y="0"/>
                    </a:moveTo>
                    <a:lnTo>
                      <a:pt x="44473" y="0"/>
                    </a:lnTo>
                    <a:lnTo>
                      <a:pt x="44473" y="112198"/>
                    </a:lnTo>
                    <a:lnTo>
                      <a:pt x="0" y="112198"/>
                    </a:lnTo>
                    <a:close/>
                  </a:path>
                </a:pathLst>
              </a:custGeom>
              <a:solidFill>
                <a:srgbClr val="0A69B3"/>
              </a:solidFill>
              <a:ln w="949"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4EE04DC3-4B24-6DE8-D658-A7C796559B62}"/>
                  </a:ext>
                </a:extLst>
              </p:cNvPr>
              <p:cNvSpPr/>
              <p:nvPr/>
            </p:nvSpPr>
            <p:spPr>
              <a:xfrm rot="-2627400">
                <a:off x="5818947" y="2871320"/>
                <a:ext cx="44753" cy="41389"/>
              </a:xfrm>
              <a:custGeom>
                <a:avLst/>
                <a:gdLst>
                  <a:gd name="connsiteX0" fmla="*/ 0 w 44753"/>
                  <a:gd name="connsiteY0" fmla="*/ 0 h 41389"/>
                  <a:gd name="connsiteX1" fmla="*/ 44754 w 44753"/>
                  <a:gd name="connsiteY1" fmla="*/ 0 h 41389"/>
                  <a:gd name="connsiteX2" fmla="*/ 44754 w 44753"/>
                  <a:gd name="connsiteY2" fmla="*/ 41389 h 41389"/>
                  <a:gd name="connsiteX3" fmla="*/ 0 w 44753"/>
                  <a:gd name="connsiteY3" fmla="*/ 41389 h 41389"/>
                </a:gdLst>
                <a:ahLst/>
                <a:cxnLst>
                  <a:cxn ang="0">
                    <a:pos x="connsiteX0" y="connsiteY0"/>
                  </a:cxn>
                  <a:cxn ang="0">
                    <a:pos x="connsiteX1" y="connsiteY1"/>
                  </a:cxn>
                  <a:cxn ang="0">
                    <a:pos x="connsiteX2" y="connsiteY2"/>
                  </a:cxn>
                  <a:cxn ang="0">
                    <a:pos x="connsiteX3" y="connsiteY3"/>
                  </a:cxn>
                </a:cxnLst>
                <a:rect l="l" t="t" r="r" b="b"/>
                <a:pathLst>
                  <a:path w="44753" h="41389">
                    <a:moveTo>
                      <a:pt x="0" y="0"/>
                    </a:moveTo>
                    <a:lnTo>
                      <a:pt x="44754" y="0"/>
                    </a:lnTo>
                    <a:lnTo>
                      <a:pt x="44754" y="41389"/>
                    </a:lnTo>
                    <a:lnTo>
                      <a:pt x="0" y="41389"/>
                    </a:lnTo>
                    <a:close/>
                  </a:path>
                </a:pathLst>
              </a:custGeom>
              <a:solidFill>
                <a:srgbClr val="2CC5F4"/>
              </a:solidFill>
              <a:ln w="949" cap="flat">
                <a:noFill/>
                <a:prstDash val="solid"/>
                <a:miter/>
              </a:ln>
            </p:spPr>
            <p:txBody>
              <a:bodyPr rtlCol="0" anchor="ctr"/>
              <a:lstStyle/>
              <a:p>
                <a:endParaRPr lang="en-IN"/>
              </a:p>
            </p:txBody>
          </p:sp>
        </p:grpSp>
      </p:grpSp>
      <p:grpSp>
        <p:nvGrpSpPr>
          <p:cNvPr id="53" name="Group 52">
            <a:extLst>
              <a:ext uri="{FF2B5EF4-FFF2-40B4-BE49-F238E27FC236}">
                <a16:creationId xmlns:a16="http://schemas.microsoft.com/office/drawing/2014/main" id="{F90E78BB-AF7A-2430-7B7F-6E797A22AD78}"/>
              </a:ext>
            </a:extLst>
          </p:cNvPr>
          <p:cNvGrpSpPr/>
          <p:nvPr/>
        </p:nvGrpSpPr>
        <p:grpSpPr>
          <a:xfrm>
            <a:off x="2742243" y="3059976"/>
            <a:ext cx="255727" cy="257853"/>
            <a:chOff x="2117114" y="1322799"/>
            <a:chExt cx="542379" cy="546886"/>
          </a:xfrm>
        </p:grpSpPr>
        <p:sp>
          <p:nvSpPr>
            <p:cNvPr id="54" name="Freeform: Shape 53">
              <a:extLst>
                <a:ext uri="{FF2B5EF4-FFF2-40B4-BE49-F238E27FC236}">
                  <a16:creationId xmlns:a16="http://schemas.microsoft.com/office/drawing/2014/main" id="{CA5557CB-646A-9FBE-0734-136B46158F10}"/>
                </a:ext>
              </a:extLst>
            </p:cNvPr>
            <p:cNvSpPr/>
            <p:nvPr/>
          </p:nvSpPr>
          <p:spPr>
            <a:xfrm rot="2674199">
              <a:off x="2117114" y="1710664"/>
              <a:ext cx="49460" cy="49460"/>
            </a:xfrm>
            <a:custGeom>
              <a:avLst/>
              <a:gdLst>
                <a:gd name="connsiteX0" fmla="*/ 0 w 49460"/>
                <a:gd name="connsiteY0" fmla="*/ 0 h 49460"/>
                <a:gd name="connsiteX1" fmla="*/ 49460 w 49460"/>
                <a:gd name="connsiteY1" fmla="*/ 0 h 49460"/>
                <a:gd name="connsiteX2" fmla="*/ 49460 w 49460"/>
                <a:gd name="connsiteY2" fmla="*/ 49460 h 49460"/>
                <a:gd name="connsiteX3" fmla="*/ 0 w 49460"/>
                <a:gd name="connsiteY3" fmla="*/ 49460 h 49460"/>
              </a:gdLst>
              <a:ahLst/>
              <a:cxnLst>
                <a:cxn ang="0">
                  <a:pos x="connsiteX0" y="connsiteY0"/>
                </a:cxn>
                <a:cxn ang="0">
                  <a:pos x="connsiteX1" y="connsiteY1"/>
                </a:cxn>
                <a:cxn ang="0">
                  <a:pos x="connsiteX2" y="connsiteY2"/>
                </a:cxn>
                <a:cxn ang="0">
                  <a:pos x="connsiteX3" y="connsiteY3"/>
                </a:cxn>
              </a:cxnLst>
              <a:rect l="l" t="t" r="r" b="b"/>
              <a:pathLst>
                <a:path w="49460" h="49460">
                  <a:moveTo>
                    <a:pt x="0" y="0"/>
                  </a:moveTo>
                  <a:lnTo>
                    <a:pt x="49460" y="0"/>
                  </a:lnTo>
                  <a:lnTo>
                    <a:pt x="49460" y="49460"/>
                  </a:lnTo>
                  <a:lnTo>
                    <a:pt x="0" y="49460"/>
                  </a:lnTo>
                  <a:close/>
                </a:path>
              </a:pathLst>
            </a:custGeom>
            <a:solidFill>
              <a:srgbClr val="2CC5F4"/>
            </a:solidFill>
            <a:ln w="1064" cap="flat">
              <a:noFill/>
              <a:prstDash val="solid"/>
              <a:miter/>
            </a:ln>
          </p:spPr>
          <p:txBody>
            <a:bodyPr rtlCol="0" anchor="ctr"/>
            <a:lstStyle/>
            <a:p>
              <a:endParaRPr lang="en-IN"/>
            </a:p>
          </p:txBody>
        </p:sp>
        <p:grpSp>
          <p:nvGrpSpPr>
            <p:cNvPr id="55" name="Graphic 12">
              <a:extLst>
                <a:ext uri="{FF2B5EF4-FFF2-40B4-BE49-F238E27FC236}">
                  <a16:creationId xmlns:a16="http://schemas.microsoft.com/office/drawing/2014/main" id="{B0400208-5DC9-4F55-74E8-75E3C430DE2F}"/>
                </a:ext>
              </a:extLst>
            </p:cNvPr>
            <p:cNvGrpSpPr/>
            <p:nvPr/>
          </p:nvGrpSpPr>
          <p:grpSpPr>
            <a:xfrm>
              <a:off x="2149025" y="1322799"/>
              <a:ext cx="510468" cy="546886"/>
              <a:chOff x="2149025" y="1322799"/>
              <a:chExt cx="510468" cy="546886"/>
            </a:xfrm>
          </p:grpSpPr>
          <p:sp>
            <p:nvSpPr>
              <p:cNvPr id="62" name="Freeform: Shape 61">
                <a:extLst>
                  <a:ext uri="{FF2B5EF4-FFF2-40B4-BE49-F238E27FC236}">
                    <a16:creationId xmlns:a16="http://schemas.microsoft.com/office/drawing/2014/main" id="{17E5E5ED-D088-DF1D-9843-43A3971CE8AB}"/>
                  </a:ext>
                </a:extLst>
              </p:cNvPr>
              <p:cNvSpPr/>
              <p:nvPr/>
            </p:nvSpPr>
            <p:spPr>
              <a:xfrm>
                <a:off x="2149025" y="1408528"/>
                <a:ext cx="419037" cy="461157"/>
              </a:xfrm>
              <a:custGeom>
                <a:avLst/>
                <a:gdLst>
                  <a:gd name="connsiteX0" fmla="*/ 307257 w 419037"/>
                  <a:gd name="connsiteY0" fmla="*/ 174156 h 461157"/>
                  <a:gd name="connsiteX1" fmla="*/ 247483 w 419037"/>
                  <a:gd name="connsiteY1" fmla="*/ 174156 h 461157"/>
                  <a:gd name="connsiteX2" fmla="*/ 251297 w 419037"/>
                  <a:gd name="connsiteY2" fmla="*/ 118792 h 461157"/>
                  <a:gd name="connsiteX3" fmla="*/ 345529 w 419037"/>
                  <a:gd name="connsiteY3" fmla="*/ 0 h 461157"/>
                  <a:gd name="connsiteX4" fmla="*/ 94669 w 419037"/>
                  <a:gd name="connsiteY4" fmla="*/ 27170 h 461157"/>
                  <a:gd name="connsiteX5" fmla="*/ 82938 w 419037"/>
                  <a:gd name="connsiteY5" fmla="*/ 200420 h 461157"/>
                  <a:gd name="connsiteX6" fmla="*/ 0 w 419037"/>
                  <a:gd name="connsiteY6" fmla="*/ 284530 h 461157"/>
                  <a:gd name="connsiteX7" fmla="*/ 34916 w 419037"/>
                  <a:gd name="connsiteY7" fmla="*/ 318935 h 461157"/>
                  <a:gd name="connsiteX8" fmla="*/ 130608 w 419037"/>
                  <a:gd name="connsiteY8" fmla="*/ 221879 h 461157"/>
                  <a:gd name="connsiteX9" fmla="*/ 140795 w 419037"/>
                  <a:gd name="connsiteY9" fmla="*/ 71474 h 461157"/>
                  <a:gd name="connsiteX10" fmla="*/ 234313 w 419037"/>
                  <a:gd name="connsiteY10" fmla="*/ 61351 h 461157"/>
                  <a:gd name="connsiteX11" fmla="*/ 203446 w 419037"/>
                  <a:gd name="connsiteY11" fmla="*/ 100253 h 461157"/>
                  <a:gd name="connsiteX12" fmla="*/ 194975 w 419037"/>
                  <a:gd name="connsiteY12" fmla="*/ 223168 h 461157"/>
                  <a:gd name="connsiteX13" fmla="*/ 325562 w 419037"/>
                  <a:gd name="connsiteY13" fmla="*/ 223168 h 461157"/>
                  <a:gd name="connsiteX14" fmla="*/ 361970 w 419037"/>
                  <a:gd name="connsiteY14" fmla="*/ 191555 h 461157"/>
                  <a:gd name="connsiteX15" fmla="*/ 355662 w 419037"/>
                  <a:gd name="connsiteY15" fmla="*/ 282602 h 461157"/>
                  <a:gd name="connsiteX16" fmla="*/ 195614 w 419037"/>
                  <a:gd name="connsiteY16" fmla="*/ 296570 h 461157"/>
                  <a:gd name="connsiteX17" fmla="*/ 95341 w 419037"/>
                  <a:gd name="connsiteY17" fmla="*/ 392934 h 461157"/>
                  <a:gd name="connsiteX18" fmla="*/ 35236 w 419037"/>
                  <a:gd name="connsiteY18" fmla="*/ 334300 h 461157"/>
                  <a:gd name="connsiteX19" fmla="*/ 842 w 419037"/>
                  <a:gd name="connsiteY19" fmla="*/ 369216 h 461157"/>
                  <a:gd name="connsiteX20" fmla="*/ 95085 w 419037"/>
                  <a:gd name="connsiteY20" fmla="*/ 461158 h 461157"/>
                  <a:gd name="connsiteX21" fmla="*/ 217105 w 419037"/>
                  <a:gd name="connsiteY21" fmla="*/ 343889 h 461157"/>
                  <a:gd name="connsiteX22" fmla="*/ 401660 w 419037"/>
                  <a:gd name="connsiteY22" fmla="*/ 327779 h 461157"/>
                  <a:gd name="connsiteX23" fmla="*/ 419038 w 419037"/>
                  <a:gd name="connsiteY23" fmla="*/ 77089 h 461157"/>
                  <a:gd name="connsiteX24" fmla="*/ 307257 w 419037"/>
                  <a:gd name="connsiteY24" fmla="*/ 174156 h 46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9037" h="461157">
                    <a:moveTo>
                      <a:pt x="307257" y="174156"/>
                    </a:moveTo>
                    <a:lnTo>
                      <a:pt x="247483" y="174156"/>
                    </a:lnTo>
                    <a:lnTo>
                      <a:pt x="251297" y="118792"/>
                    </a:lnTo>
                    <a:lnTo>
                      <a:pt x="345529" y="0"/>
                    </a:lnTo>
                    <a:lnTo>
                      <a:pt x="94669" y="27170"/>
                    </a:lnTo>
                    <a:lnTo>
                      <a:pt x="82938" y="200420"/>
                    </a:lnTo>
                    <a:lnTo>
                      <a:pt x="0" y="284530"/>
                    </a:lnTo>
                    <a:lnTo>
                      <a:pt x="34916" y="318935"/>
                    </a:lnTo>
                    <a:lnTo>
                      <a:pt x="130608" y="221879"/>
                    </a:lnTo>
                    <a:lnTo>
                      <a:pt x="140795" y="71474"/>
                    </a:lnTo>
                    <a:lnTo>
                      <a:pt x="234313" y="61351"/>
                    </a:lnTo>
                    <a:lnTo>
                      <a:pt x="203446" y="100253"/>
                    </a:lnTo>
                    <a:lnTo>
                      <a:pt x="194975" y="223168"/>
                    </a:lnTo>
                    <a:lnTo>
                      <a:pt x="325562" y="223168"/>
                    </a:lnTo>
                    <a:lnTo>
                      <a:pt x="361970" y="191555"/>
                    </a:lnTo>
                    <a:lnTo>
                      <a:pt x="355662" y="282602"/>
                    </a:lnTo>
                    <a:lnTo>
                      <a:pt x="195614" y="296570"/>
                    </a:lnTo>
                    <a:lnTo>
                      <a:pt x="95341" y="392934"/>
                    </a:lnTo>
                    <a:lnTo>
                      <a:pt x="35236" y="334300"/>
                    </a:lnTo>
                    <a:lnTo>
                      <a:pt x="842" y="369216"/>
                    </a:lnTo>
                    <a:lnTo>
                      <a:pt x="95085" y="461158"/>
                    </a:lnTo>
                    <a:lnTo>
                      <a:pt x="217105" y="343889"/>
                    </a:lnTo>
                    <a:lnTo>
                      <a:pt x="401660" y="327779"/>
                    </a:lnTo>
                    <a:lnTo>
                      <a:pt x="419038" y="77089"/>
                    </a:lnTo>
                    <a:lnTo>
                      <a:pt x="307257" y="174156"/>
                    </a:lnTo>
                    <a:close/>
                  </a:path>
                </a:pathLst>
              </a:custGeom>
              <a:solidFill>
                <a:srgbClr val="0A69B3"/>
              </a:solidFill>
              <a:ln w="1064" cap="flat">
                <a:noFill/>
                <a:prstDash val="solid"/>
                <a:miter/>
              </a:ln>
            </p:spPr>
            <p:txBody>
              <a:bodyPr rtlCol="0" anchor="ctr"/>
              <a:lstStyle/>
              <a:p>
                <a:endParaRPr lang="en-IN"/>
              </a:p>
            </p:txBody>
          </p:sp>
          <p:grpSp>
            <p:nvGrpSpPr>
              <p:cNvPr id="63" name="Graphic 12">
                <a:extLst>
                  <a:ext uri="{FF2B5EF4-FFF2-40B4-BE49-F238E27FC236}">
                    <a16:creationId xmlns:a16="http://schemas.microsoft.com/office/drawing/2014/main" id="{BA4CA115-FC6D-4A95-1ABB-409BA7615A9F}"/>
                  </a:ext>
                </a:extLst>
              </p:cNvPr>
              <p:cNvGrpSpPr/>
              <p:nvPr/>
            </p:nvGrpSpPr>
            <p:grpSpPr>
              <a:xfrm>
                <a:off x="2524271" y="1322799"/>
                <a:ext cx="135222" cy="133708"/>
                <a:chOff x="2524271" y="1322799"/>
                <a:chExt cx="135222" cy="133708"/>
              </a:xfrm>
            </p:grpSpPr>
            <p:sp>
              <p:nvSpPr>
                <p:cNvPr id="64" name="Freeform: Shape 63">
                  <a:extLst>
                    <a:ext uri="{FF2B5EF4-FFF2-40B4-BE49-F238E27FC236}">
                      <a16:creationId xmlns:a16="http://schemas.microsoft.com/office/drawing/2014/main" id="{4F77FE71-C69E-2ADA-E1A1-F7D11D71FE9B}"/>
                    </a:ext>
                  </a:extLst>
                </p:cNvPr>
                <p:cNvSpPr/>
                <p:nvPr/>
              </p:nvSpPr>
              <p:spPr>
                <a:xfrm>
                  <a:off x="2524271" y="1322799"/>
                  <a:ext cx="60200" cy="60200"/>
                </a:xfrm>
                <a:custGeom>
                  <a:avLst/>
                  <a:gdLst>
                    <a:gd name="connsiteX0" fmla="*/ 0 w 60200"/>
                    <a:gd name="connsiteY0" fmla="*/ 0 h 60200"/>
                    <a:gd name="connsiteX1" fmla="*/ 60200 w 60200"/>
                    <a:gd name="connsiteY1" fmla="*/ 0 h 60200"/>
                    <a:gd name="connsiteX2" fmla="*/ 60200 w 60200"/>
                    <a:gd name="connsiteY2" fmla="*/ 60201 h 60200"/>
                    <a:gd name="connsiteX3" fmla="*/ 0 w 60200"/>
                    <a:gd name="connsiteY3" fmla="*/ 60201 h 60200"/>
                  </a:gdLst>
                  <a:ahLst/>
                  <a:cxnLst>
                    <a:cxn ang="0">
                      <a:pos x="connsiteX0" y="connsiteY0"/>
                    </a:cxn>
                    <a:cxn ang="0">
                      <a:pos x="connsiteX1" y="connsiteY1"/>
                    </a:cxn>
                    <a:cxn ang="0">
                      <a:pos x="connsiteX2" y="connsiteY2"/>
                    </a:cxn>
                    <a:cxn ang="0">
                      <a:pos x="connsiteX3" y="connsiteY3"/>
                    </a:cxn>
                  </a:cxnLst>
                  <a:rect l="l" t="t" r="r" b="b"/>
                  <a:pathLst>
                    <a:path w="60200" h="60200">
                      <a:moveTo>
                        <a:pt x="0" y="0"/>
                      </a:moveTo>
                      <a:lnTo>
                        <a:pt x="60200" y="0"/>
                      </a:lnTo>
                      <a:lnTo>
                        <a:pt x="60200" y="60201"/>
                      </a:lnTo>
                      <a:lnTo>
                        <a:pt x="0" y="60201"/>
                      </a:lnTo>
                      <a:close/>
                    </a:path>
                  </a:pathLst>
                </a:custGeom>
                <a:solidFill>
                  <a:srgbClr val="0A69B3"/>
                </a:solidFill>
                <a:ln w="1064"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B390AB6F-BEEA-68D8-8CA8-E137CE1D574D}"/>
                    </a:ext>
                  </a:extLst>
                </p:cNvPr>
                <p:cNvSpPr/>
                <p:nvPr/>
              </p:nvSpPr>
              <p:spPr>
                <a:xfrm>
                  <a:off x="2524271" y="1396307"/>
                  <a:ext cx="60200" cy="60200"/>
                </a:xfrm>
                <a:custGeom>
                  <a:avLst/>
                  <a:gdLst>
                    <a:gd name="connsiteX0" fmla="*/ 0 w 60200"/>
                    <a:gd name="connsiteY0" fmla="*/ 0 h 60200"/>
                    <a:gd name="connsiteX1" fmla="*/ 60200 w 60200"/>
                    <a:gd name="connsiteY1" fmla="*/ 0 h 60200"/>
                    <a:gd name="connsiteX2" fmla="*/ 60200 w 60200"/>
                    <a:gd name="connsiteY2" fmla="*/ 60201 h 60200"/>
                    <a:gd name="connsiteX3" fmla="*/ 0 w 60200"/>
                    <a:gd name="connsiteY3" fmla="*/ 60201 h 60200"/>
                  </a:gdLst>
                  <a:ahLst/>
                  <a:cxnLst>
                    <a:cxn ang="0">
                      <a:pos x="connsiteX0" y="connsiteY0"/>
                    </a:cxn>
                    <a:cxn ang="0">
                      <a:pos x="connsiteX1" y="connsiteY1"/>
                    </a:cxn>
                    <a:cxn ang="0">
                      <a:pos x="connsiteX2" y="connsiteY2"/>
                    </a:cxn>
                    <a:cxn ang="0">
                      <a:pos x="connsiteX3" y="connsiteY3"/>
                    </a:cxn>
                  </a:cxnLst>
                  <a:rect l="l" t="t" r="r" b="b"/>
                  <a:pathLst>
                    <a:path w="60200" h="60200">
                      <a:moveTo>
                        <a:pt x="0" y="0"/>
                      </a:moveTo>
                      <a:lnTo>
                        <a:pt x="60200" y="0"/>
                      </a:lnTo>
                      <a:lnTo>
                        <a:pt x="60200" y="60201"/>
                      </a:lnTo>
                      <a:lnTo>
                        <a:pt x="0" y="60201"/>
                      </a:lnTo>
                      <a:close/>
                    </a:path>
                  </a:pathLst>
                </a:custGeom>
                <a:solidFill>
                  <a:srgbClr val="2CC5F4"/>
                </a:solidFill>
                <a:ln w="1064"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956B3592-58A8-2541-43D2-E60214F5DFAC}"/>
                    </a:ext>
                  </a:extLst>
                </p:cNvPr>
                <p:cNvSpPr/>
                <p:nvPr/>
              </p:nvSpPr>
              <p:spPr>
                <a:xfrm>
                  <a:off x="2599293" y="1322799"/>
                  <a:ext cx="60200" cy="60200"/>
                </a:xfrm>
                <a:custGeom>
                  <a:avLst/>
                  <a:gdLst>
                    <a:gd name="connsiteX0" fmla="*/ 0 w 60200"/>
                    <a:gd name="connsiteY0" fmla="*/ 0 h 60200"/>
                    <a:gd name="connsiteX1" fmla="*/ 60201 w 60200"/>
                    <a:gd name="connsiteY1" fmla="*/ 0 h 60200"/>
                    <a:gd name="connsiteX2" fmla="*/ 60201 w 60200"/>
                    <a:gd name="connsiteY2" fmla="*/ 60201 h 60200"/>
                    <a:gd name="connsiteX3" fmla="*/ 0 w 60200"/>
                    <a:gd name="connsiteY3" fmla="*/ 60201 h 60200"/>
                  </a:gdLst>
                  <a:ahLst/>
                  <a:cxnLst>
                    <a:cxn ang="0">
                      <a:pos x="connsiteX0" y="connsiteY0"/>
                    </a:cxn>
                    <a:cxn ang="0">
                      <a:pos x="connsiteX1" y="connsiteY1"/>
                    </a:cxn>
                    <a:cxn ang="0">
                      <a:pos x="connsiteX2" y="connsiteY2"/>
                    </a:cxn>
                    <a:cxn ang="0">
                      <a:pos x="connsiteX3" y="connsiteY3"/>
                    </a:cxn>
                  </a:cxnLst>
                  <a:rect l="l" t="t" r="r" b="b"/>
                  <a:pathLst>
                    <a:path w="60200" h="60200">
                      <a:moveTo>
                        <a:pt x="0" y="0"/>
                      </a:moveTo>
                      <a:lnTo>
                        <a:pt x="60201" y="0"/>
                      </a:lnTo>
                      <a:lnTo>
                        <a:pt x="60201" y="60201"/>
                      </a:lnTo>
                      <a:lnTo>
                        <a:pt x="0" y="60201"/>
                      </a:lnTo>
                      <a:close/>
                    </a:path>
                  </a:pathLst>
                </a:custGeom>
                <a:solidFill>
                  <a:srgbClr val="0A69B3"/>
                </a:solidFill>
                <a:ln w="1064"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A8D52C64-3238-8E6C-1097-A3AA890DD1BD}"/>
                    </a:ext>
                  </a:extLst>
                </p:cNvPr>
                <p:cNvSpPr/>
                <p:nvPr/>
              </p:nvSpPr>
              <p:spPr>
                <a:xfrm>
                  <a:off x="2599293" y="1396307"/>
                  <a:ext cx="60200" cy="60200"/>
                </a:xfrm>
                <a:custGeom>
                  <a:avLst/>
                  <a:gdLst>
                    <a:gd name="connsiteX0" fmla="*/ 0 w 60200"/>
                    <a:gd name="connsiteY0" fmla="*/ 0 h 60200"/>
                    <a:gd name="connsiteX1" fmla="*/ 60201 w 60200"/>
                    <a:gd name="connsiteY1" fmla="*/ 0 h 60200"/>
                    <a:gd name="connsiteX2" fmla="*/ 60201 w 60200"/>
                    <a:gd name="connsiteY2" fmla="*/ 60201 h 60200"/>
                    <a:gd name="connsiteX3" fmla="*/ 0 w 60200"/>
                    <a:gd name="connsiteY3" fmla="*/ 60201 h 60200"/>
                  </a:gdLst>
                  <a:ahLst/>
                  <a:cxnLst>
                    <a:cxn ang="0">
                      <a:pos x="connsiteX0" y="connsiteY0"/>
                    </a:cxn>
                    <a:cxn ang="0">
                      <a:pos x="connsiteX1" y="connsiteY1"/>
                    </a:cxn>
                    <a:cxn ang="0">
                      <a:pos x="connsiteX2" y="connsiteY2"/>
                    </a:cxn>
                    <a:cxn ang="0">
                      <a:pos x="connsiteX3" y="connsiteY3"/>
                    </a:cxn>
                  </a:cxnLst>
                  <a:rect l="l" t="t" r="r" b="b"/>
                  <a:pathLst>
                    <a:path w="60200" h="60200">
                      <a:moveTo>
                        <a:pt x="0" y="0"/>
                      </a:moveTo>
                      <a:lnTo>
                        <a:pt x="60201" y="0"/>
                      </a:lnTo>
                      <a:lnTo>
                        <a:pt x="60201" y="60201"/>
                      </a:lnTo>
                      <a:lnTo>
                        <a:pt x="0" y="60201"/>
                      </a:lnTo>
                      <a:close/>
                    </a:path>
                  </a:pathLst>
                </a:custGeom>
                <a:solidFill>
                  <a:srgbClr val="0A69B3"/>
                </a:solidFill>
                <a:ln w="1064" cap="flat">
                  <a:noFill/>
                  <a:prstDash val="solid"/>
                  <a:miter/>
                </a:ln>
              </p:spPr>
              <p:txBody>
                <a:bodyPr rtlCol="0" anchor="ctr"/>
                <a:lstStyle/>
                <a:p>
                  <a:endParaRPr lang="en-IN"/>
                </a:p>
              </p:txBody>
            </p:sp>
          </p:grpSp>
        </p:grpSp>
      </p:grpSp>
      <p:grpSp>
        <p:nvGrpSpPr>
          <p:cNvPr id="77" name="Group 76">
            <a:extLst>
              <a:ext uri="{FF2B5EF4-FFF2-40B4-BE49-F238E27FC236}">
                <a16:creationId xmlns:a16="http://schemas.microsoft.com/office/drawing/2014/main" id="{ABE4E88B-A65C-B61A-77C9-2D2B81768DFE}"/>
              </a:ext>
            </a:extLst>
          </p:cNvPr>
          <p:cNvGrpSpPr/>
          <p:nvPr/>
        </p:nvGrpSpPr>
        <p:grpSpPr>
          <a:xfrm>
            <a:off x="4907247" y="3059990"/>
            <a:ext cx="241541" cy="242251"/>
            <a:chOff x="7885377" y="3533382"/>
            <a:chExt cx="491995" cy="493439"/>
          </a:xfrm>
        </p:grpSpPr>
        <p:sp>
          <p:nvSpPr>
            <p:cNvPr id="78" name="Freeform: Shape 77">
              <a:extLst>
                <a:ext uri="{FF2B5EF4-FFF2-40B4-BE49-F238E27FC236}">
                  <a16:creationId xmlns:a16="http://schemas.microsoft.com/office/drawing/2014/main" id="{2DE78A41-AA18-6ECA-8F46-3DC06CEDB12B}"/>
                </a:ext>
              </a:extLst>
            </p:cNvPr>
            <p:cNvSpPr/>
            <p:nvPr/>
          </p:nvSpPr>
          <p:spPr>
            <a:xfrm>
              <a:off x="7885439" y="3780411"/>
              <a:ext cx="128029" cy="246409"/>
            </a:xfrm>
            <a:custGeom>
              <a:avLst/>
              <a:gdLst>
                <a:gd name="connsiteX0" fmla="*/ 0 w 128029"/>
                <a:gd name="connsiteY0" fmla="*/ 0 h 246409"/>
                <a:gd name="connsiteX1" fmla="*/ 0 w 128029"/>
                <a:gd name="connsiteY1" fmla="*/ 184898 h 246409"/>
                <a:gd name="connsiteX2" fmla="*/ 40760 w 128029"/>
                <a:gd name="connsiteY2" fmla="*/ 184898 h 246409"/>
                <a:gd name="connsiteX3" fmla="*/ 40760 w 128029"/>
                <a:gd name="connsiteY3" fmla="*/ 40760 h 246409"/>
                <a:gd name="connsiteX4" fmla="*/ 87270 w 128029"/>
                <a:gd name="connsiteY4" fmla="*/ 40760 h 246409"/>
                <a:gd name="connsiteX5" fmla="*/ 87270 w 128029"/>
                <a:gd name="connsiteY5" fmla="*/ 205650 h 246409"/>
                <a:gd name="connsiteX6" fmla="*/ 60767 w 128029"/>
                <a:gd name="connsiteY6" fmla="*/ 205650 h 246409"/>
                <a:gd name="connsiteX7" fmla="*/ 60767 w 128029"/>
                <a:gd name="connsiteY7" fmla="*/ 246410 h 246409"/>
                <a:gd name="connsiteX8" fmla="*/ 128030 w 128029"/>
                <a:gd name="connsiteY8" fmla="*/ 246410 h 246409"/>
                <a:gd name="connsiteX9" fmla="*/ 128030 w 128029"/>
                <a:gd name="connsiteY9" fmla="*/ 0 h 246409"/>
                <a:gd name="connsiteX10" fmla="*/ 0 w 128029"/>
                <a:gd name="connsiteY10" fmla="*/ 0 h 246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29" h="246409">
                  <a:moveTo>
                    <a:pt x="0" y="0"/>
                  </a:moveTo>
                  <a:lnTo>
                    <a:pt x="0" y="184898"/>
                  </a:lnTo>
                  <a:lnTo>
                    <a:pt x="40760" y="184898"/>
                  </a:lnTo>
                  <a:lnTo>
                    <a:pt x="40760" y="40760"/>
                  </a:lnTo>
                  <a:lnTo>
                    <a:pt x="87270" y="40760"/>
                  </a:lnTo>
                  <a:lnTo>
                    <a:pt x="87270" y="205650"/>
                  </a:lnTo>
                  <a:lnTo>
                    <a:pt x="60767" y="205650"/>
                  </a:lnTo>
                  <a:lnTo>
                    <a:pt x="60767" y="246410"/>
                  </a:lnTo>
                  <a:lnTo>
                    <a:pt x="128030" y="246410"/>
                  </a:lnTo>
                  <a:lnTo>
                    <a:pt x="128030" y="0"/>
                  </a:lnTo>
                  <a:lnTo>
                    <a:pt x="0" y="0"/>
                  </a:lnTo>
                  <a:close/>
                </a:path>
              </a:pathLst>
            </a:custGeom>
            <a:solidFill>
              <a:srgbClr val="0A69B3"/>
            </a:solidFill>
            <a:ln w="87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A82BB314-ACC8-1015-5EA3-013FE42455AE}"/>
                </a:ext>
              </a:extLst>
            </p:cNvPr>
            <p:cNvSpPr/>
            <p:nvPr/>
          </p:nvSpPr>
          <p:spPr>
            <a:xfrm>
              <a:off x="8067386" y="3677582"/>
              <a:ext cx="128038" cy="349239"/>
            </a:xfrm>
            <a:custGeom>
              <a:avLst/>
              <a:gdLst>
                <a:gd name="connsiteX0" fmla="*/ 128030 w 128038"/>
                <a:gd name="connsiteY0" fmla="*/ 349239 h 349239"/>
                <a:gd name="connsiteX1" fmla="*/ 0 w 128038"/>
                <a:gd name="connsiteY1" fmla="*/ 349239 h 349239"/>
                <a:gd name="connsiteX2" fmla="*/ 0 w 128038"/>
                <a:gd name="connsiteY2" fmla="*/ 0 h 349239"/>
                <a:gd name="connsiteX3" fmla="*/ 128038 w 128038"/>
                <a:gd name="connsiteY3" fmla="*/ 0 h 349239"/>
                <a:gd name="connsiteX4" fmla="*/ 128038 w 128038"/>
                <a:gd name="connsiteY4" fmla="*/ 349239 h 349239"/>
                <a:gd name="connsiteX5" fmla="*/ 40751 w 128038"/>
                <a:gd name="connsiteY5" fmla="*/ 308480 h 349239"/>
                <a:gd name="connsiteX6" fmla="*/ 87270 w 128038"/>
                <a:gd name="connsiteY6" fmla="*/ 308480 h 349239"/>
                <a:gd name="connsiteX7" fmla="*/ 87270 w 128038"/>
                <a:gd name="connsiteY7" fmla="*/ 40760 h 349239"/>
                <a:gd name="connsiteX8" fmla="*/ 40751 w 128038"/>
                <a:gd name="connsiteY8" fmla="*/ 40760 h 349239"/>
                <a:gd name="connsiteX9" fmla="*/ 40751 w 128038"/>
                <a:gd name="connsiteY9" fmla="*/ 308480 h 34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038" h="349239">
                  <a:moveTo>
                    <a:pt x="128030" y="349239"/>
                  </a:moveTo>
                  <a:lnTo>
                    <a:pt x="0" y="349239"/>
                  </a:lnTo>
                  <a:lnTo>
                    <a:pt x="0" y="0"/>
                  </a:lnTo>
                  <a:lnTo>
                    <a:pt x="128038" y="0"/>
                  </a:lnTo>
                  <a:lnTo>
                    <a:pt x="128038" y="349239"/>
                  </a:lnTo>
                  <a:close/>
                  <a:moveTo>
                    <a:pt x="40751" y="308480"/>
                  </a:moveTo>
                  <a:lnTo>
                    <a:pt x="87270" y="308480"/>
                  </a:lnTo>
                  <a:lnTo>
                    <a:pt x="87270" y="40760"/>
                  </a:lnTo>
                  <a:lnTo>
                    <a:pt x="40751" y="40760"/>
                  </a:lnTo>
                  <a:lnTo>
                    <a:pt x="40751" y="308480"/>
                  </a:lnTo>
                  <a:close/>
                </a:path>
              </a:pathLst>
            </a:custGeom>
            <a:solidFill>
              <a:srgbClr val="0A69B3"/>
            </a:solidFill>
            <a:ln w="87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13701A05-B62C-0CD1-0C65-4763D2AFDA99}"/>
                </a:ext>
              </a:extLst>
            </p:cNvPr>
            <p:cNvSpPr/>
            <p:nvPr/>
          </p:nvSpPr>
          <p:spPr>
            <a:xfrm>
              <a:off x="8249334" y="3718714"/>
              <a:ext cx="128038" cy="308107"/>
            </a:xfrm>
            <a:custGeom>
              <a:avLst/>
              <a:gdLst>
                <a:gd name="connsiteX0" fmla="*/ 128038 w 128038"/>
                <a:gd name="connsiteY0" fmla="*/ 308107 h 308107"/>
                <a:gd name="connsiteX1" fmla="*/ 0 w 128038"/>
                <a:gd name="connsiteY1" fmla="*/ 308107 h 308107"/>
                <a:gd name="connsiteX2" fmla="*/ 0 w 128038"/>
                <a:gd name="connsiteY2" fmla="*/ 0 h 308107"/>
                <a:gd name="connsiteX3" fmla="*/ 128038 w 128038"/>
                <a:gd name="connsiteY3" fmla="*/ 0 h 308107"/>
                <a:gd name="connsiteX4" fmla="*/ 128038 w 128038"/>
                <a:gd name="connsiteY4" fmla="*/ 308107 h 308107"/>
                <a:gd name="connsiteX5" fmla="*/ 40760 w 128038"/>
                <a:gd name="connsiteY5" fmla="*/ 267348 h 308107"/>
                <a:gd name="connsiteX6" fmla="*/ 87279 w 128038"/>
                <a:gd name="connsiteY6" fmla="*/ 267348 h 308107"/>
                <a:gd name="connsiteX7" fmla="*/ 87279 w 128038"/>
                <a:gd name="connsiteY7" fmla="*/ 40760 h 308107"/>
                <a:gd name="connsiteX8" fmla="*/ 40760 w 128038"/>
                <a:gd name="connsiteY8" fmla="*/ 40760 h 308107"/>
                <a:gd name="connsiteX9" fmla="*/ 40760 w 128038"/>
                <a:gd name="connsiteY9" fmla="*/ 267348 h 3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038" h="308107">
                  <a:moveTo>
                    <a:pt x="128038" y="308107"/>
                  </a:moveTo>
                  <a:lnTo>
                    <a:pt x="0" y="308107"/>
                  </a:lnTo>
                  <a:lnTo>
                    <a:pt x="0" y="0"/>
                  </a:lnTo>
                  <a:lnTo>
                    <a:pt x="128038" y="0"/>
                  </a:lnTo>
                  <a:lnTo>
                    <a:pt x="128038" y="308107"/>
                  </a:lnTo>
                  <a:close/>
                  <a:moveTo>
                    <a:pt x="40760" y="267348"/>
                  </a:moveTo>
                  <a:lnTo>
                    <a:pt x="87279" y="267348"/>
                  </a:lnTo>
                  <a:lnTo>
                    <a:pt x="87279" y="40760"/>
                  </a:lnTo>
                  <a:lnTo>
                    <a:pt x="40760" y="40760"/>
                  </a:lnTo>
                  <a:lnTo>
                    <a:pt x="40760" y="267348"/>
                  </a:lnTo>
                  <a:close/>
                </a:path>
              </a:pathLst>
            </a:custGeom>
            <a:solidFill>
              <a:srgbClr val="0A69B3"/>
            </a:solidFill>
            <a:ln w="87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7C7C7A5A-EE5D-B0BB-2134-1457A470FE0D}"/>
                </a:ext>
              </a:extLst>
            </p:cNvPr>
            <p:cNvSpPr/>
            <p:nvPr/>
          </p:nvSpPr>
          <p:spPr>
            <a:xfrm>
              <a:off x="8249334" y="3574513"/>
              <a:ext cx="128038" cy="123014"/>
            </a:xfrm>
            <a:custGeom>
              <a:avLst/>
              <a:gdLst>
                <a:gd name="connsiteX0" fmla="*/ 128038 w 128038"/>
                <a:gd name="connsiteY0" fmla="*/ 123014 h 123014"/>
                <a:gd name="connsiteX1" fmla="*/ 0 w 128038"/>
                <a:gd name="connsiteY1" fmla="*/ 123014 h 123014"/>
                <a:gd name="connsiteX2" fmla="*/ 0 w 128038"/>
                <a:gd name="connsiteY2" fmla="*/ 0 h 123014"/>
                <a:gd name="connsiteX3" fmla="*/ 128038 w 128038"/>
                <a:gd name="connsiteY3" fmla="*/ 0 h 123014"/>
                <a:gd name="connsiteX4" fmla="*/ 128038 w 128038"/>
                <a:gd name="connsiteY4" fmla="*/ 123014 h 123014"/>
                <a:gd name="connsiteX5" fmla="*/ 40760 w 128038"/>
                <a:gd name="connsiteY5" fmla="*/ 82255 h 123014"/>
                <a:gd name="connsiteX6" fmla="*/ 87279 w 128038"/>
                <a:gd name="connsiteY6" fmla="*/ 82255 h 123014"/>
                <a:gd name="connsiteX7" fmla="*/ 87279 w 128038"/>
                <a:gd name="connsiteY7" fmla="*/ 40751 h 123014"/>
                <a:gd name="connsiteX8" fmla="*/ 40760 w 128038"/>
                <a:gd name="connsiteY8" fmla="*/ 40751 h 123014"/>
                <a:gd name="connsiteX9" fmla="*/ 40760 w 128038"/>
                <a:gd name="connsiteY9" fmla="*/ 82255 h 12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038" h="123014">
                  <a:moveTo>
                    <a:pt x="128038" y="123014"/>
                  </a:moveTo>
                  <a:lnTo>
                    <a:pt x="0" y="123014"/>
                  </a:lnTo>
                  <a:lnTo>
                    <a:pt x="0" y="0"/>
                  </a:lnTo>
                  <a:lnTo>
                    <a:pt x="128038" y="0"/>
                  </a:lnTo>
                  <a:lnTo>
                    <a:pt x="128038" y="123014"/>
                  </a:lnTo>
                  <a:close/>
                  <a:moveTo>
                    <a:pt x="40760" y="82255"/>
                  </a:moveTo>
                  <a:lnTo>
                    <a:pt x="87279" y="82255"/>
                  </a:lnTo>
                  <a:lnTo>
                    <a:pt x="87279" y="40751"/>
                  </a:lnTo>
                  <a:lnTo>
                    <a:pt x="40760" y="40751"/>
                  </a:lnTo>
                  <a:lnTo>
                    <a:pt x="40760" y="82255"/>
                  </a:lnTo>
                  <a:close/>
                </a:path>
              </a:pathLst>
            </a:custGeom>
            <a:solidFill>
              <a:srgbClr val="2FC5F3"/>
            </a:solidFill>
            <a:ln w="87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ADBBA46A-DFEA-9BC8-4C61-365A0A587E1E}"/>
                </a:ext>
              </a:extLst>
            </p:cNvPr>
            <p:cNvSpPr/>
            <p:nvPr/>
          </p:nvSpPr>
          <p:spPr>
            <a:xfrm>
              <a:off x="7885439" y="3657317"/>
              <a:ext cx="128029" cy="102209"/>
            </a:xfrm>
            <a:custGeom>
              <a:avLst/>
              <a:gdLst>
                <a:gd name="connsiteX0" fmla="*/ 128030 w 128029"/>
                <a:gd name="connsiteY0" fmla="*/ 102209 h 102209"/>
                <a:gd name="connsiteX1" fmla="*/ 0 w 128029"/>
                <a:gd name="connsiteY1" fmla="*/ 102209 h 102209"/>
                <a:gd name="connsiteX2" fmla="*/ 0 w 128029"/>
                <a:gd name="connsiteY2" fmla="*/ 0 h 102209"/>
                <a:gd name="connsiteX3" fmla="*/ 128030 w 128029"/>
                <a:gd name="connsiteY3" fmla="*/ 0 h 102209"/>
                <a:gd name="connsiteX4" fmla="*/ 128030 w 128029"/>
                <a:gd name="connsiteY4" fmla="*/ 102209 h 102209"/>
                <a:gd name="connsiteX5" fmla="*/ 40751 w 128029"/>
                <a:gd name="connsiteY5" fmla="*/ 61450 h 102209"/>
                <a:gd name="connsiteX6" fmla="*/ 87270 w 128029"/>
                <a:gd name="connsiteY6" fmla="*/ 61450 h 102209"/>
                <a:gd name="connsiteX7" fmla="*/ 87270 w 128029"/>
                <a:gd name="connsiteY7" fmla="*/ 40760 h 102209"/>
                <a:gd name="connsiteX8" fmla="*/ 40760 w 128029"/>
                <a:gd name="connsiteY8" fmla="*/ 40760 h 102209"/>
                <a:gd name="connsiteX9" fmla="*/ 40760 w 128029"/>
                <a:gd name="connsiteY9" fmla="*/ 61450 h 10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029" h="102209">
                  <a:moveTo>
                    <a:pt x="128030" y="102209"/>
                  </a:moveTo>
                  <a:lnTo>
                    <a:pt x="0" y="102209"/>
                  </a:lnTo>
                  <a:lnTo>
                    <a:pt x="0" y="0"/>
                  </a:lnTo>
                  <a:lnTo>
                    <a:pt x="128030" y="0"/>
                  </a:lnTo>
                  <a:lnTo>
                    <a:pt x="128030" y="102209"/>
                  </a:lnTo>
                  <a:close/>
                  <a:moveTo>
                    <a:pt x="40751" y="61450"/>
                  </a:moveTo>
                  <a:lnTo>
                    <a:pt x="87270" y="61450"/>
                  </a:lnTo>
                  <a:lnTo>
                    <a:pt x="87270" y="40760"/>
                  </a:lnTo>
                  <a:lnTo>
                    <a:pt x="40760" y="40760"/>
                  </a:lnTo>
                  <a:lnTo>
                    <a:pt x="40760" y="61450"/>
                  </a:lnTo>
                  <a:close/>
                </a:path>
              </a:pathLst>
            </a:custGeom>
            <a:solidFill>
              <a:srgbClr val="2FC5F3"/>
            </a:solidFill>
            <a:ln w="87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AE2B48B6-1DD6-DFE3-F823-EB9BC42D4632}"/>
                </a:ext>
              </a:extLst>
            </p:cNvPr>
            <p:cNvSpPr/>
            <p:nvPr/>
          </p:nvSpPr>
          <p:spPr>
            <a:xfrm>
              <a:off x="8067386" y="3533382"/>
              <a:ext cx="128038" cy="123023"/>
            </a:xfrm>
            <a:custGeom>
              <a:avLst/>
              <a:gdLst>
                <a:gd name="connsiteX0" fmla="*/ 128030 w 128038"/>
                <a:gd name="connsiteY0" fmla="*/ 123023 h 123023"/>
                <a:gd name="connsiteX1" fmla="*/ 0 w 128038"/>
                <a:gd name="connsiteY1" fmla="*/ 123023 h 123023"/>
                <a:gd name="connsiteX2" fmla="*/ 0 w 128038"/>
                <a:gd name="connsiteY2" fmla="*/ 0 h 123023"/>
                <a:gd name="connsiteX3" fmla="*/ 128038 w 128038"/>
                <a:gd name="connsiteY3" fmla="*/ 0 h 123023"/>
                <a:gd name="connsiteX4" fmla="*/ 128038 w 128038"/>
                <a:gd name="connsiteY4" fmla="*/ 123023 h 123023"/>
                <a:gd name="connsiteX5" fmla="*/ 40751 w 128038"/>
                <a:gd name="connsiteY5" fmla="*/ 82264 h 123023"/>
                <a:gd name="connsiteX6" fmla="*/ 87270 w 128038"/>
                <a:gd name="connsiteY6" fmla="*/ 82264 h 123023"/>
                <a:gd name="connsiteX7" fmla="*/ 87270 w 128038"/>
                <a:gd name="connsiteY7" fmla="*/ 40760 h 123023"/>
                <a:gd name="connsiteX8" fmla="*/ 40751 w 128038"/>
                <a:gd name="connsiteY8" fmla="*/ 40760 h 123023"/>
                <a:gd name="connsiteX9" fmla="*/ 40751 w 128038"/>
                <a:gd name="connsiteY9" fmla="*/ 82264 h 12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038" h="123023">
                  <a:moveTo>
                    <a:pt x="128030" y="123023"/>
                  </a:moveTo>
                  <a:lnTo>
                    <a:pt x="0" y="123023"/>
                  </a:lnTo>
                  <a:lnTo>
                    <a:pt x="0" y="0"/>
                  </a:lnTo>
                  <a:lnTo>
                    <a:pt x="128038" y="0"/>
                  </a:lnTo>
                  <a:lnTo>
                    <a:pt x="128038" y="123023"/>
                  </a:lnTo>
                  <a:close/>
                  <a:moveTo>
                    <a:pt x="40751" y="82264"/>
                  </a:moveTo>
                  <a:lnTo>
                    <a:pt x="87270" y="82264"/>
                  </a:lnTo>
                  <a:lnTo>
                    <a:pt x="87270" y="40760"/>
                  </a:lnTo>
                  <a:lnTo>
                    <a:pt x="40751" y="40760"/>
                  </a:lnTo>
                  <a:lnTo>
                    <a:pt x="40751" y="82264"/>
                  </a:lnTo>
                  <a:close/>
                </a:path>
              </a:pathLst>
            </a:custGeom>
            <a:solidFill>
              <a:srgbClr val="2FC5F3"/>
            </a:solidFill>
            <a:ln w="87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57849F25-105D-99B6-C8AD-AD98E8915213}"/>
                </a:ext>
              </a:extLst>
            </p:cNvPr>
            <p:cNvSpPr/>
            <p:nvPr/>
          </p:nvSpPr>
          <p:spPr>
            <a:xfrm>
              <a:off x="7885377" y="3985264"/>
              <a:ext cx="40874" cy="40874"/>
            </a:xfrm>
            <a:custGeom>
              <a:avLst/>
              <a:gdLst>
                <a:gd name="connsiteX0" fmla="*/ 0 w 40874"/>
                <a:gd name="connsiteY0" fmla="*/ 0 h 40874"/>
                <a:gd name="connsiteX1" fmla="*/ 40875 w 40874"/>
                <a:gd name="connsiteY1" fmla="*/ 0 h 40874"/>
                <a:gd name="connsiteX2" fmla="*/ 40875 w 40874"/>
                <a:gd name="connsiteY2" fmla="*/ 40875 h 40874"/>
                <a:gd name="connsiteX3" fmla="*/ 0 w 40874"/>
                <a:gd name="connsiteY3" fmla="*/ 40875 h 40874"/>
              </a:gdLst>
              <a:ahLst/>
              <a:cxnLst>
                <a:cxn ang="0">
                  <a:pos x="connsiteX0" y="connsiteY0"/>
                </a:cxn>
                <a:cxn ang="0">
                  <a:pos x="connsiteX1" y="connsiteY1"/>
                </a:cxn>
                <a:cxn ang="0">
                  <a:pos x="connsiteX2" y="connsiteY2"/>
                </a:cxn>
                <a:cxn ang="0">
                  <a:pos x="connsiteX3" y="connsiteY3"/>
                </a:cxn>
              </a:cxnLst>
              <a:rect l="l" t="t" r="r" b="b"/>
              <a:pathLst>
                <a:path w="40874" h="40874">
                  <a:moveTo>
                    <a:pt x="0" y="0"/>
                  </a:moveTo>
                  <a:lnTo>
                    <a:pt x="40875" y="0"/>
                  </a:lnTo>
                  <a:lnTo>
                    <a:pt x="40875" y="40875"/>
                  </a:lnTo>
                  <a:lnTo>
                    <a:pt x="0" y="40875"/>
                  </a:lnTo>
                  <a:close/>
                </a:path>
              </a:pathLst>
            </a:custGeom>
            <a:solidFill>
              <a:srgbClr val="2FC5F3"/>
            </a:solidFill>
            <a:ln w="875" cap="flat">
              <a:noFill/>
              <a:prstDash val="solid"/>
              <a:miter/>
            </a:ln>
          </p:spPr>
          <p:txBody>
            <a:bodyPr rtlCol="0" anchor="ctr"/>
            <a:lstStyle/>
            <a:p>
              <a:endParaRPr lang="en-IN"/>
            </a:p>
          </p:txBody>
        </p:sp>
      </p:grpSp>
      <p:grpSp>
        <p:nvGrpSpPr>
          <p:cNvPr id="2" name="Group 1">
            <a:extLst>
              <a:ext uri="{FF2B5EF4-FFF2-40B4-BE49-F238E27FC236}">
                <a16:creationId xmlns:a16="http://schemas.microsoft.com/office/drawing/2014/main" id="{30A95DF0-7FCE-CDB3-74F5-9B3F7458D433}"/>
              </a:ext>
            </a:extLst>
          </p:cNvPr>
          <p:cNvGrpSpPr/>
          <p:nvPr/>
        </p:nvGrpSpPr>
        <p:grpSpPr>
          <a:xfrm>
            <a:off x="9057016" y="87630"/>
            <a:ext cx="2525384" cy="384440"/>
            <a:chOff x="9057016" y="87630"/>
            <a:chExt cx="2525384" cy="384440"/>
          </a:xfrm>
        </p:grpSpPr>
        <p:pic>
          <p:nvPicPr>
            <p:cNvPr id="3" name="Picture 2">
              <a:hlinkClick r:id="rId7" action="ppaction://hlinksldjump"/>
              <a:extLst>
                <a:ext uri="{FF2B5EF4-FFF2-40B4-BE49-F238E27FC236}">
                  <a16:creationId xmlns:a16="http://schemas.microsoft.com/office/drawing/2014/main" id="{3DBD3A9E-E44B-24E6-28AF-AD19743883AE}"/>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4" name="Rectangle 3">
              <a:extLst>
                <a:ext uri="{FF2B5EF4-FFF2-40B4-BE49-F238E27FC236}">
                  <a16:creationId xmlns:a16="http://schemas.microsoft.com/office/drawing/2014/main" id="{3BC74EF8-FF60-C863-40D1-A27B5994C74A}"/>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7"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7"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7"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117137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7A21D01-2293-C201-ECEB-CB0B1708473D}"/>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10E15E13-1DEB-5641-CDF3-7766D7D3B2AD}"/>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8" name="Straight Connector 7">
            <a:extLst>
              <a:ext uri="{FF2B5EF4-FFF2-40B4-BE49-F238E27FC236}">
                <a16:creationId xmlns:a16="http://schemas.microsoft.com/office/drawing/2014/main" id="{5B51F6F2-577E-17D4-E2F3-0955C27A0469}"/>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16" name="Text Placeholder 49">
            <a:extLst>
              <a:ext uri="{FF2B5EF4-FFF2-40B4-BE49-F238E27FC236}">
                <a16:creationId xmlns:a16="http://schemas.microsoft.com/office/drawing/2014/main" id="{6E1A5552-4609-5BE2-AF4E-95FEB5787F37}"/>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Automation/Robotics</a:t>
            </a:r>
          </a:p>
        </p:txBody>
      </p:sp>
      <p:sp>
        <p:nvSpPr>
          <p:cNvPr id="23" name="Rectangle 22">
            <a:extLst>
              <a:ext uri="{FF2B5EF4-FFF2-40B4-BE49-F238E27FC236}">
                <a16:creationId xmlns:a16="http://schemas.microsoft.com/office/drawing/2014/main" id="{3F08DF74-BC4D-C487-F0A8-2E5ECF0B2B7A}"/>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24" name="Picture 23">
            <a:extLst>
              <a:ext uri="{FF2B5EF4-FFF2-40B4-BE49-F238E27FC236}">
                <a16:creationId xmlns:a16="http://schemas.microsoft.com/office/drawing/2014/main" id="{836AFAC0-0A76-0648-BFD6-0F4071BE3C2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149237" y="3048001"/>
            <a:ext cx="1593762" cy="1328738"/>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sp>
        <p:nvSpPr>
          <p:cNvPr id="25" name="Rectangle 24">
            <a:extLst>
              <a:ext uri="{FF2B5EF4-FFF2-40B4-BE49-F238E27FC236}">
                <a16:creationId xmlns:a16="http://schemas.microsoft.com/office/drawing/2014/main" id="{5D193809-7EA4-DA6B-25DA-9C3EDF2B91E7}"/>
              </a:ext>
            </a:extLst>
          </p:cNvPr>
          <p:cNvSpPr>
            <a:spLocks/>
          </p:cNvSpPr>
          <p:nvPr/>
        </p:nvSpPr>
        <p:spPr>
          <a:xfrm>
            <a:off x="8743000" y="3048001"/>
            <a:ext cx="2839400" cy="1774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1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satisfaction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Increased quality vs. yield </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Get as much value from operational </a:t>
            </a:r>
            <a:br>
              <a:rPr lang="en-US" sz="900" dirty="0">
                <a:solidFill>
                  <a:schemeClr val="bg2"/>
                </a:solidFill>
                <a:latin typeface="IntelOne Text"/>
              </a:rPr>
            </a:br>
            <a:r>
              <a:rPr lang="en-US" sz="900" dirty="0">
                <a:solidFill>
                  <a:schemeClr val="bg2"/>
                </a:solidFill>
                <a:latin typeface="IntelOne Text"/>
              </a:rPr>
              <a:t>data as possible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Meet standards for reliability, durability, and functionality</a:t>
            </a:r>
          </a:p>
        </p:txBody>
      </p:sp>
      <p:sp>
        <p:nvSpPr>
          <p:cNvPr id="26" name="Rectangle 25">
            <a:extLst>
              <a:ext uri="{FF2B5EF4-FFF2-40B4-BE49-F238E27FC236}">
                <a16:creationId xmlns:a16="http://schemas.microsoft.com/office/drawing/2014/main" id="{BE45B6DF-0CF2-CA58-E194-1DBD71B9B500}"/>
              </a:ext>
            </a:extLst>
          </p:cNvPr>
          <p:cNvSpPr>
            <a:spLocks/>
          </p:cNvSpPr>
          <p:nvPr/>
        </p:nvSpPr>
        <p:spPr>
          <a:xfrm>
            <a:off x="7144336" y="4864907"/>
            <a:ext cx="4438063" cy="112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re-work, scrap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Keep pace with tightening industry standards, consumer expectations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the rate of human errors during inspections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Unlock visibility into cross-plant production</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and mitigate shortages, especially skilled labor</a:t>
            </a:r>
          </a:p>
        </p:txBody>
      </p:sp>
      <p:sp>
        <p:nvSpPr>
          <p:cNvPr id="27" name="Text Placeholder 49">
            <a:extLst>
              <a:ext uri="{FF2B5EF4-FFF2-40B4-BE49-F238E27FC236}">
                <a16:creationId xmlns:a16="http://schemas.microsoft.com/office/drawing/2014/main" id="{FC310316-9501-B810-8815-8567669CC464}"/>
              </a:ext>
            </a:extLst>
          </p:cNvPr>
          <p:cNvSpPr txBox="1">
            <a:spLocks/>
          </p:cNvSpPr>
          <p:nvPr/>
        </p:nvSpPr>
        <p:spPr>
          <a:xfrm>
            <a:off x="7133540" y="628590"/>
            <a:ext cx="2243048"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lvl="0" indent="-171450" defTabSz="914400" fontAlgn="auto">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3" action="ppaction://hlinksldjump"/>
              </a:rPr>
              <a:t>Product Inspection</a:t>
            </a:r>
            <a:endParaRPr lang="en-US" sz="900" b="0" dirty="0">
              <a:solidFill>
                <a:srgbClr val="525252"/>
              </a:solidFill>
              <a:latin typeface="IntelOne Text" panose="020B0503020203020204" pitchFamily="34" charset="0"/>
              <a:sym typeface="Helvetica Neue"/>
            </a:endParaRPr>
          </a:p>
        </p:txBody>
      </p:sp>
      <p:sp>
        <p:nvSpPr>
          <p:cNvPr id="28" name="Text Placeholder 49" descr="Target Vertical: &#10;Manufacturing&#10;&#10;&#10;">
            <a:extLst>
              <a:ext uri="{FF2B5EF4-FFF2-40B4-BE49-F238E27FC236}">
                <a16:creationId xmlns:a16="http://schemas.microsoft.com/office/drawing/2014/main" id="{881F2234-79B5-06E3-E621-09A42F33B77D}"/>
              </a:ext>
            </a:extLst>
          </p:cNvPr>
          <p:cNvSpPr txBox="1">
            <a:spLocks/>
          </p:cNvSpPr>
          <p:nvPr/>
        </p:nvSpPr>
        <p:spPr>
          <a:xfrm>
            <a:off x="7144337" y="1686845"/>
            <a:ext cx="4361854"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Republic of China</a:t>
            </a:r>
            <a:b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b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Europe, United States of America, ASEAN </a:t>
            </a:r>
          </a:p>
        </p:txBody>
      </p:sp>
      <p:sp>
        <p:nvSpPr>
          <p:cNvPr id="30" name="Title 66">
            <a:extLst>
              <a:ext uri="{FF2B5EF4-FFF2-40B4-BE49-F238E27FC236}">
                <a16:creationId xmlns:a16="http://schemas.microsoft.com/office/drawing/2014/main" id="{5C161FF1-4EB2-3314-A6DC-D4A5BD42B787}"/>
              </a:ext>
            </a:extLst>
          </p:cNvPr>
          <p:cNvSpPr>
            <a:spLocks noGrp="1"/>
          </p:cNvSpPr>
          <p:nvPr>
            <p:ph type="title"/>
          </p:nvPr>
        </p:nvSpPr>
        <p:spPr>
          <a:xfrm>
            <a:off x="592917" y="571500"/>
            <a:ext cx="6255392" cy="886397"/>
          </a:xfrm>
        </p:spPr>
        <p:txBody>
          <a:bodyPr/>
          <a:lstStyle/>
          <a:p>
            <a:r>
              <a:rPr lang="en-US" sz="3200" noProof="0" dirty="0">
                <a:sym typeface="Helvetica"/>
              </a:rPr>
              <a:t>Machine</a:t>
            </a:r>
            <a:br>
              <a:rPr lang="en-US" sz="3200" noProof="0" dirty="0">
                <a:sym typeface="Helvetica"/>
              </a:rPr>
            </a:br>
            <a:r>
              <a:rPr lang="en-US" sz="3200" noProof="0" dirty="0">
                <a:sym typeface="Helvetica"/>
              </a:rPr>
              <a:t>Vision System </a:t>
            </a:r>
            <a:endParaRPr lang="en-US" sz="3200" dirty="0"/>
          </a:p>
        </p:txBody>
      </p:sp>
      <p:grpSp>
        <p:nvGrpSpPr>
          <p:cNvPr id="31" name="Group 30">
            <a:extLst>
              <a:ext uri="{FF2B5EF4-FFF2-40B4-BE49-F238E27FC236}">
                <a16:creationId xmlns:a16="http://schemas.microsoft.com/office/drawing/2014/main" id="{7023FAB6-466E-1E0B-A65F-87DE0E636CEE}"/>
              </a:ext>
            </a:extLst>
          </p:cNvPr>
          <p:cNvGrpSpPr/>
          <p:nvPr/>
        </p:nvGrpSpPr>
        <p:grpSpPr>
          <a:xfrm>
            <a:off x="592917" y="1621155"/>
            <a:ext cx="6255394" cy="600164"/>
            <a:chOff x="592917" y="1621155"/>
            <a:chExt cx="6255394" cy="600164"/>
          </a:xfrm>
        </p:grpSpPr>
        <p:sp>
          <p:nvSpPr>
            <p:cNvPr id="32"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FDC96706-3434-2E1C-A3D2-6A3BD2E9F511}"/>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The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Comstar</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Machine Vision System is a defect detection solution for manufacturing and industrial operations. The K-U67MV controller, integrated with Vision Bank SVS, meets a variety of visual demands such as location, detection, identification, and measurements by combining light sensing and video data capture technology.</a:t>
              </a:r>
            </a:p>
          </p:txBody>
        </p:sp>
        <p:sp>
          <p:nvSpPr>
            <p:cNvPr id="35" name="Content Placeholder 47">
              <a:extLst>
                <a:ext uri="{FF2B5EF4-FFF2-40B4-BE49-F238E27FC236}">
                  <a16:creationId xmlns:a16="http://schemas.microsoft.com/office/drawing/2014/main" id="{009B74D1-F448-B7EC-CC07-9E1A62D86C08}"/>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36" name="Straight Connector 35">
            <a:extLst>
              <a:ext uri="{FF2B5EF4-FFF2-40B4-BE49-F238E27FC236}">
                <a16:creationId xmlns:a16="http://schemas.microsoft.com/office/drawing/2014/main" id="{67106C43-F2E1-7F58-A7B7-08F081727E1A}"/>
              </a:ext>
            </a:extLst>
          </p:cNvPr>
          <p:cNvCxnSpPr>
            <a:cxnSpLocks/>
          </p:cNvCxnSpPr>
          <p:nvPr/>
        </p:nvCxnSpPr>
        <p:spPr>
          <a:xfrm>
            <a:off x="592917" y="229517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37" name="Content Placeholder 47">
            <a:extLst>
              <a:ext uri="{FF2B5EF4-FFF2-40B4-BE49-F238E27FC236}">
                <a16:creationId xmlns:a16="http://schemas.microsoft.com/office/drawing/2014/main" id="{AEB38C27-FFEF-1FB4-F2AF-295379C9DF15}"/>
              </a:ext>
            </a:extLst>
          </p:cNvPr>
          <p:cNvSpPr txBox="1">
            <a:spLocks/>
          </p:cNvSpPr>
          <p:nvPr/>
        </p:nvSpPr>
        <p:spPr>
          <a:xfrm>
            <a:off x="592917" y="2369036"/>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40" name="Rectangle 39">
            <a:extLst>
              <a:ext uri="{FF2B5EF4-FFF2-40B4-BE49-F238E27FC236}">
                <a16:creationId xmlns:a16="http://schemas.microsoft.com/office/drawing/2014/main" id="{4010F6D2-54C1-C620-E7B3-B4152058B6E6}"/>
              </a:ext>
            </a:extLst>
          </p:cNvPr>
          <p:cNvSpPr>
            <a:spLocks/>
          </p:cNvSpPr>
          <p:nvPr/>
        </p:nvSpPr>
        <p:spPr>
          <a:xfrm>
            <a:off x="913615" y="2602783"/>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09600">
              <a:spcBef>
                <a:spcPts val="200"/>
              </a:spcBef>
              <a:defRPr/>
            </a:pPr>
            <a:r>
              <a:rPr lang="en-US" sz="900" dirty="0">
                <a:solidFill>
                  <a:schemeClr val="accent1"/>
                </a:solidFill>
                <a:latin typeface="IntelOne Text Medium" panose="020B0703020203020204" pitchFamily="34" charset="0"/>
                <a:sym typeface="Helvetica"/>
              </a:rPr>
              <a:t>Provides high-quality defect detection </a:t>
            </a:r>
            <a:r>
              <a:rPr lang="en-US" sz="900" kern="0" dirty="0">
                <a:solidFill>
                  <a:schemeClr val="bg2"/>
                </a:solidFill>
                <a:latin typeface="IntelOne Text" panose="020B0503020203020204" pitchFamily="34" charset="0"/>
                <a:sym typeface="Helvetica"/>
              </a:rPr>
              <a:t>by using low light data capture and processing technology</a:t>
            </a:r>
          </a:p>
        </p:txBody>
      </p:sp>
      <p:sp>
        <p:nvSpPr>
          <p:cNvPr id="41" name="Rectangle 40">
            <a:extLst>
              <a:ext uri="{FF2B5EF4-FFF2-40B4-BE49-F238E27FC236}">
                <a16:creationId xmlns:a16="http://schemas.microsoft.com/office/drawing/2014/main" id="{FBCD4460-1CF9-DCFE-DBDD-819B1046E6AA}"/>
              </a:ext>
            </a:extLst>
          </p:cNvPr>
          <p:cNvSpPr>
            <a:spLocks/>
          </p:cNvSpPr>
          <p:nvPr/>
        </p:nvSpPr>
        <p:spPr>
          <a:xfrm>
            <a:off x="3063688" y="2602783"/>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09600">
              <a:spcBef>
                <a:spcPts val="200"/>
              </a:spcBef>
              <a:defRPr/>
            </a:pPr>
            <a:r>
              <a:rPr lang="en-US" sz="900" dirty="0">
                <a:solidFill>
                  <a:schemeClr val="accent1"/>
                </a:solidFill>
                <a:latin typeface="IntelOne Text Medium" panose="020B0703020203020204" pitchFamily="34" charset="0"/>
                <a:sym typeface="Helvetica"/>
              </a:rPr>
              <a:t>Adapts to legacy systems </a:t>
            </a:r>
            <a:r>
              <a:rPr lang="en-US" sz="900" kern="0" dirty="0">
                <a:solidFill>
                  <a:schemeClr val="bg2"/>
                </a:solidFill>
                <a:latin typeface="IntelOne Text" panose="020B0503020203020204" pitchFamily="34" charset="0"/>
                <a:sym typeface="Helvetica"/>
              </a:rPr>
              <a:t>through PoE, PSE, and PLC connectivity</a:t>
            </a:r>
          </a:p>
        </p:txBody>
      </p:sp>
      <p:sp>
        <p:nvSpPr>
          <p:cNvPr id="42" name="Rectangle 41">
            <a:extLst>
              <a:ext uri="{FF2B5EF4-FFF2-40B4-BE49-F238E27FC236}">
                <a16:creationId xmlns:a16="http://schemas.microsoft.com/office/drawing/2014/main" id="{F36432AE-99BC-CBDE-4A53-845CDD5E623D}"/>
              </a:ext>
            </a:extLst>
          </p:cNvPr>
          <p:cNvSpPr>
            <a:spLocks/>
          </p:cNvSpPr>
          <p:nvPr/>
        </p:nvSpPr>
        <p:spPr>
          <a:xfrm>
            <a:off x="5213760" y="2602783"/>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09600">
              <a:spcBef>
                <a:spcPts val="200"/>
              </a:spcBef>
              <a:defRPr/>
            </a:pPr>
            <a:r>
              <a:rPr lang="en-US" sz="900" dirty="0">
                <a:solidFill>
                  <a:schemeClr val="accent1"/>
                </a:solidFill>
                <a:latin typeface="IntelOne Text Medium" panose="020B0703020203020204" pitchFamily="34" charset="0"/>
                <a:sym typeface="Helvetica"/>
              </a:rPr>
              <a:t>Enables a diverse range of applications </a:t>
            </a:r>
            <a:r>
              <a:rPr lang="en-US" sz="900" kern="0" dirty="0">
                <a:solidFill>
                  <a:schemeClr val="bg2"/>
                </a:solidFill>
                <a:latin typeface="IntelOne Text" panose="020B0503020203020204" pitchFamily="34" charset="0"/>
                <a:sym typeface="Helvetica"/>
              </a:rPr>
              <a:t>including location detection, object identification, measurement, or any other video data capture protocol </a:t>
            </a:r>
          </a:p>
        </p:txBody>
      </p:sp>
      <p:cxnSp>
        <p:nvCxnSpPr>
          <p:cNvPr id="16131" name="Straight Connector 16130">
            <a:extLst>
              <a:ext uri="{FF2B5EF4-FFF2-40B4-BE49-F238E27FC236}">
                <a16:creationId xmlns:a16="http://schemas.microsoft.com/office/drawing/2014/main" id="{EDAC2D23-347B-CD1E-1A9F-495ED2F67434}"/>
              </a:ext>
            </a:extLst>
          </p:cNvPr>
          <p:cNvCxnSpPr>
            <a:cxnSpLocks/>
          </p:cNvCxnSpPr>
          <p:nvPr/>
        </p:nvCxnSpPr>
        <p:spPr>
          <a:xfrm>
            <a:off x="592917" y="3493400"/>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6132" name="Group 16131">
            <a:extLst>
              <a:ext uri="{FF2B5EF4-FFF2-40B4-BE49-F238E27FC236}">
                <a16:creationId xmlns:a16="http://schemas.microsoft.com/office/drawing/2014/main" id="{C0FE91D5-C162-4FFA-63D6-0AADB3EECD9E}"/>
              </a:ext>
            </a:extLst>
          </p:cNvPr>
          <p:cNvGrpSpPr>
            <a:grpSpLocks/>
          </p:cNvGrpSpPr>
          <p:nvPr/>
        </p:nvGrpSpPr>
        <p:grpSpPr>
          <a:xfrm>
            <a:off x="592916" y="3553020"/>
            <a:ext cx="6255393" cy="505775"/>
            <a:chOff x="592916" y="3640327"/>
            <a:chExt cx="6255393" cy="505775"/>
          </a:xfrm>
        </p:grpSpPr>
        <p:sp>
          <p:nvSpPr>
            <p:cNvPr id="16139" name="Content Placeholder 47">
              <a:extLst>
                <a:ext uri="{FF2B5EF4-FFF2-40B4-BE49-F238E27FC236}">
                  <a16:creationId xmlns:a16="http://schemas.microsoft.com/office/drawing/2014/main" id="{2B9572EA-62F0-F72A-2229-651403A303B2}"/>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16140" name="Content Placeholder 47">
              <a:extLst>
                <a:ext uri="{FF2B5EF4-FFF2-40B4-BE49-F238E27FC236}">
                  <a16:creationId xmlns:a16="http://schemas.microsoft.com/office/drawing/2014/main" id="{0DD60A71-E2E5-1F9F-DEF1-DF03641D3A60}"/>
                </a:ext>
              </a:extLst>
            </p:cNvPr>
            <p:cNvSpPr txBox="1">
              <a:spLocks/>
            </p:cNvSpPr>
            <p:nvPr/>
          </p:nvSpPr>
          <p:spPr>
            <a:xfrm>
              <a:off x="592916" y="3837693"/>
              <a:ext cx="6255393" cy="308409"/>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0" indent="-128016" defTabSz="1219169" fontAlgn="auto" hangingPunct="0">
                <a:spcBef>
                  <a:spcPts val="200"/>
                </a:spcBef>
                <a:buClrTx/>
                <a:buSzTx/>
                <a:buFont typeface="Wingdings" panose="05000000000000000000" pitchFamily="2" charset="2"/>
                <a:buChar char="§"/>
                <a:tabLst/>
                <a:defRPr/>
              </a:pPr>
              <a:r>
                <a:rPr lang="en-US" sz="900" kern="0" dirty="0">
                  <a:latin typeface="+mn-lt"/>
                  <a:sym typeface="Helvetica"/>
                </a:rPr>
                <a:t>Intel® Celeron® Processors</a:t>
              </a:r>
            </a:p>
            <a:p>
              <a:pPr marL="128016" marR="0" lvl="0" indent="-128016" defTabSz="1219169" fontAlgn="auto" hangingPunct="0">
                <a:spcBef>
                  <a:spcPts val="200"/>
                </a:spcBef>
                <a:buClrTx/>
                <a:buSzTx/>
                <a:buFont typeface="Wingdings" panose="05000000000000000000" pitchFamily="2" charset="2"/>
                <a:buChar char="§"/>
                <a:tabLst/>
                <a:defRPr/>
              </a:pPr>
              <a:r>
                <a:rPr lang="en-US" sz="900" kern="0" dirty="0">
                  <a:latin typeface="+mn-lt"/>
                  <a:sym typeface="Helvetica"/>
                </a:rPr>
                <a:t>Intel® Core ® Processors</a:t>
              </a:r>
            </a:p>
            <a:p>
              <a:pPr marL="128016" marR="0" lvl="0" indent="-128016" defTabSz="1219169" fontAlgn="auto" hangingPunct="0">
                <a:spcBef>
                  <a:spcPts val="200"/>
                </a:spcBef>
                <a:buClrTx/>
                <a:buSzTx/>
                <a:buFont typeface="Wingdings" panose="05000000000000000000" pitchFamily="2" charset="2"/>
                <a:buChar char="§"/>
                <a:tabLst/>
                <a:defRPr/>
              </a:pPr>
              <a:r>
                <a:rPr lang="en-US" sz="900" kern="0" dirty="0">
                  <a:latin typeface="+mn-lt"/>
                  <a:sym typeface="Helvetica"/>
                </a:rPr>
                <a:t>Intel® </a:t>
              </a:r>
              <a:r>
                <a:rPr lang="en-US" sz="900" kern="0" dirty="0" err="1">
                  <a:latin typeface="+mn-lt"/>
                  <a:sym typeface="Helvetica"/>
                </a:rPr>
                <a:t>Movidius</a:t>
              </a:r>
              <a:r>
                <a:rPr lang="en-US" sz="900" kern="0" dirty="0">
                  <a:latin typeface="+mn-lt"/>
                  <a:sym typeface="Helvetica"/>
                </a:rPr>
                <a:t>™ VPUs</a:t>
              </a:r>
            </a:p>
            <a:p>
              <a:pPr marL="128016" marR="0" lvl="0" indent="-128016" defTabSz="1219169" fontAlgn="auto" hangingPunct="0">
                <a:spcBef>
                  <a:spcPts val="200"/>
                </a:spcBef>
                <a:buClrTx/>
                <a:buSzTx/>
                <a:buFont typeface="Wingdings" panose="05000000000000000000" pitchFamily="2" charset="2"/>
                <a:buChar char="§"/>
                <a:tabLst/>
                <a:defRPr/>
              </a:pPr>
              <a:r>
                <a:rPr lang="en-US" sz="900" kern="0" dirty="0">
                  <a:latin typeface="+mn-lt"/>
                  <a:sym typeface="Helvetica"/>
                </a:rPr>
                <a:t>Intel® Celeron® Intel® Neural Compute Sticks</a:t>
              </a:r>
            </a:p>
          </p:txBody>
        </p:sp>
      </p:grpSp>
      <p:cxnSp>
        <p:nvCxnSpPr>
          <p:cNvPr id="16141" name="Straight Connector 16140">
            <a:extLst>
              <a:ext uri="{FF2B5EF4-FFF2-40B4-BE49-F238E27FC236}">
                <a16:creationId xmlns:a16="http://schemas.microsoft.com/office/drawing/2014/main" id="{CA011C3A-6200-F62E-D77B-9752943E49B2}"/>
              </a:ext>
            </a:extLst>
          </p:cNvPr>
          <p:cNvCxnSpPr>
            <a:cxnSpLocks/>
          </p:cNvCxnSpPr>
          <p:nvPr/>
        </p:nvCxnSpPr>
        <p:spPr>
          <a:xfrm>
            <a:off x="592917" y="411841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6142" name="Group 16141">
            <a:extLst>
              <a:ext uri="{FF2B5EF4-FFF2-40B4-BE49-F238E27FC236}">
                <a16:creationId xmlns:a16="http://schemas.microsoft.com/office/drawing/2014/main" id="{EE753828-1A47-74A6-58B9-647BC2E09D31}"/>
              </a:ext>
            </a:extLst>
          </p:cNvPr>
          <p:cNvGrpSpPr/>
          <p:nvPr/>
        </p:nvGrpSpPr>
        <p:grpSpPr>
          <a:xfrm>
            <a:off x="592916" y="4873896"/>
            <a:ext cx="2350309" cy="358012"/>
            <a:chOff x="5043513" y="3848440"/>
            <a:chExt cx="2350309" cy="358012"/>
          </a:xfrm>
        </p:grpSpPr>
        <p:sp>
          <p:nvSpPr>
            <p:cNvPr id="16143" name="Content Placeholder 47">
              <a:extLst>
                <a:ext uri="{FF2B5EF4-FFF2-40B4-BE49-F238E27FC236}">
                  <a16:creationId xmlns:a16="http://schemas.microsoft.com/office/drawing/2014/main" id="{4D422983-6BEE-825A-6568-FDE0EDB83C10}"/>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Cloud Service Provider</a:t>
              </a:r>
            </a:p>
          </p:txBody>
        </p:sp>
        <p:sp>
          <p:nvSpPr>
            <p:cNvPr id="16144" name="Content Placeholder 47">
              <a:extLst>
                <a:ext uri="{FF2B5EF4-FFF2-40B4-BE49-F238E27FC236}">
                  <a16:creationId xmlns:a16="http://schemas.microsoft.com/office/drawing/2014/main" id="{F24E438B-AD6E-DD62-BC6A-7EF547E3ECC5}"/>
                </a:ext>
              </a:extLst>
            </p:cNvPr>
            <p:cNvSpPr txBox="1">
              <a:spLocks/>
            </p:cNvSpPr>
            <p:nvPr/>
          </p:nvSpPr>
          <p:spPr>
            <a:xfrm>
              <a:off x="5043513" y="4031373"/>
              <a:ext cx="2350309" cy="175079"/>
            </a:xfrm>
            <a:prstGeom prst="rect">
              <a:avLst/>
            </a:prstGeom>
            <a:ln>
              <a:noFill/>
            </a:ln>
          </p:spPr>
          <p:txBody>
            <a:bodyPr wrap="square" lIns="0" tIns="0" rIns="0" bIns="0" numCol="2"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lnSpc>
                  <a:spcPct val="100000"/>
                </a:lnSpc>
                <a:spcBef>
                  <a:spcPts val="200"/>
                </a:spcBef>
                <a:spcAft>
                  <a:spcPts val="100"/>
                </a:spcAft>
                <a:buNone/>
                <a:defRPr/>
              </a:pPr>
              <a:r>
                <a:rPr lang="en-US" sz="900" dirty="0">
                  <a:latin typeface="IntelOne Text" panose="020B0503020203020204" pitchFamily="34" charset="0"/>
                </a:rPr>
                <a:t>Other</a:t>
              </a:r>
            </a:p>
          </p:txBody>
        </p:sp>
      </p:grpSp>
      <p:grpSp>
        <p:nvGrpSpPr>
          <p:cNvPr id="16145" name="Group 16144">
            <a:extLst>
              <a:ext uri="{FF2B5EF4-FFF2-40B4-BE49-F238E27FC236}">
                <a16:creationId xmlns:a16="http://schemas.microsoft.com/office/drawing/2014/main" id="{EA69829C-87B4-342A-EE60-F0025F2054A3}"/>
              </a:ext>
            </a:extLst>
          </p:cNvPr>
          <p:cNvGrpSpPr/>
          <p:nvPr/>
        </p:nvGrpSpPr>
        <p:grpSpPr>
          <a:xfrm>
            <a:off x="592916" y="5803032"/>
            <a:ext cx="6255395" cy="496168"/>
            <a:chOff x="592916" y="4469919"/>
            <a:chExt cx="6255395" cy="496168"/>
          </a:xfrm>
        </p:grpSpPr>
        <p:cxnSp>
          <p:nvCxnSpPr>
            <p:cNvPr id="16146" name="Straight Connector 16145">
              <a:extLst>
                <a:ext uri="{FF2B5EF4-FFF2-40B4-BE49-F238E27FC236}">
                  <a16:creationId xmlns:a16="http://schemas.microsoft.com/office/drawing/2014/main" id="{84FFB6DA-F86A-5D62-68F3-8D66AA848511}"/>
                </a:ext>
              </a:extLst>
            </p:cNvPr>
            <p:cNvCxnSpPr>
              <a:cxnSpLocks/>
            </p:cNvCxnSpPr>
            <p:nvPr/>
          </p:nvCxnSpPr>
          <p:spPr>
            <a:xfrm>
              <a:off x="592917" y="446991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6147" name="Group 16146">
              <a:extLst>
                <a:ext uri="{FF2B5EF4-FFF2-40B4-BE49-F238E27FC236}">
                  <a16:creationId xmlns:a16="http://schemas.microsoft.com/office/drawing/2014/main" id="{F41F9F24-1805-9B58-ED20-2C5AD0A749F6}"/>
                </a:ext>
              </a:extLst>
            </p:cNvPr>
            <p:cNvGrpSpPr/>
            <p:nvPr/>
          </p:nvGrpSpPr>
          <p:grpSpPr>
            <a:xfrm>
              <a:off x="592916" y="4550817"/>
              <a:ext cx="6255392" cy="415270"/>
              <a:chOff x="5043513" y="3848440"/>
              <a:chExt cx="6255392" cy="415270"/>
            </a:xfrm>
          </p:grpSpPr>
          <p:sp>
            <p:nvSpPr>
              <p:cNvPr id="16148" name="Content Placeholder 47">
                <a:extLst>
                  <a:ext uri="{FF2B5EF4-FFF2-40B4-BE49-F238E27FC236}">
                    <a16:creationId xmlns:a16="http://schemas.microsoft.com/office/drawing/2014/main" id="{0E607BC9-706A-7CD5-E192-ECD69425DE09}"/>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16149" name="Content Placeholder 47">
                <a:extLst>
                  <a:ext uri="{FF2B5EF4-FFF2-40B4-BE49-F238E27FC236}">
                    <a16:creationId xmlns:a16="http://schemas.microsoft.com/office/drawing/2014/main" id="{69C66B10-44C5-5449-06C2-DF23B579BCC6}"/>
                  </a:ext>
                </a:extLst>
              </p:cNvPr>
              <p:cNvSpPr txBox="1">
                <a:spLocks/>
              </p:cNvSpPr>
              <p:nvPr/>
            </p:nvSpPr>
            <p:spPr>
              <a:xfrm>
                <a:off x="5043513" y="4034693"/>
                <a:ext cx="6255392" cy="229017"/>
              </a:xfrm>
              <a:prstGeom prst="rect">
                <a:avLst/>
              </a:prstGeom>
              <a:ln>
                <a:noFill/>
              </a:ln>
            </p:spPr>
            <p:txBody>
              <a:bodyPr wrap="square" lIns="0" tIns="0" rIns="0" bIns="0" numCol="2"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lvl="1" indent="-128016" defTabSz="1219169" hangingPunct="0">
                  <a:lnSpc>
                    <a:spcPct val="100000"/>
                  </a:lnSpc>
                  <a:spcBef>
                    <a:spcPts val="200"/>
                  </a:spcBef>
                  <a:spcAft>
                    <a:spcPts val="100"/>
                  </a:spcAft>
                  <a:defRPr/>
                </a:pPr>
                <a:r>
                  <a:rPr lang="en-US" sz="900" kern="0" dirty="0">
                    <a:latin typeface="+mn-lt"/>
                    <a:sym typeface="Helvetica Neue"/>
                    <a:hlinkClick r:id="rId4">
                      <a:extLst>
                        <a:ext uri="{A12FA001-AC4F-418D-AE19-62706E023703}">
                          <ahyp:hlinkClr xmlns:ahyp="http://schemas.microsoft.com/office/drawing/2018/hyperlinkcolor" val="tx"/>
                        </a:ext>
                      </a:extLst>
                    </a:hlinkClick>
                  </a:rPr>
                  <a:t>Intel IoT Kits Overview</a:t>
                </a:r>
                <a:endParaRPr lang="en-US" sz="900" kern="0" dirty="0">
                  <a:latin typeface="+mn-lt"/>
                  <a:sym typeface="Helvetica Neue"/>
                </a:endParaRPr>
              </a:p>
              <a:p>
                <a:pPr marL="128016" lvl="1" indent="-128016" defTabSz="1219169" hangingPunct="0">
                  <a:lnSpc>
                    <a:spcPct val="100000"/>
                  </a:lnSpc>
                  <a:spcBef>
                    <a:spcPts val="200"/>
                  </a:spcBef>
                  <a:spcAft>
                    <a:spcPts val="100"/>
                  </a:spcAft>
                  <a:defRPr/>
                </a:pPr>
                <a:r>
                  <a:rPr lang="en-US" altLang="zh-CN" sz="900" kern="0" dirty="0" err="1">
                    <a:latin typeface="+mn-lt"/>
                    <a:sym typeface="Helvetica Neue"/>
                    <a:hlinkClick r:id="rId5">
                      <a:extLst>
                        <a:ext uri="{A12FA001-AC4F-418D-AE19-62706E023703}">
                          <ahyp:hlinkClr xmlns:ahyp="http://schemas.microsoft.com/office/drawing/2018/hyperlinkcolor" val="tx"/>
                        </a:ext>
                      </a:extLst>
                    </a:hlinkClick>
                  </a:rPr>
                  <a:t>Comstar</a:t>
                </a:r>
                <a:r>
                  <a:rPr lang="en-US" altLang="zh-CN" sz="900" kern="0" dirty="0">
                    <a:latin typeface="+mn-lt"/>
                    <a:sym typeface="Helvetica Neue"/>
                    <a:hlinkClick r:id="rId5">
                      <a:extLst>
                        <a:ext uri="{A12FA001-AC4F-418D-AE19-62706E023703}">
                          <ahyp:hlinkClr xmlns:ahyp="http://schemas.microsoft.com/office/drawing/2018/hyperlinkcolor" val="tx"/>
                        </a:ext>
                      </a:extLst>
                    </a:hlinkClick>
                  </a:rPr>
                  <a:t> Website</a:t>
                </a:r>
                <a:endParaRPr lang="en-US" sz="900" kern="0" dirty="0">
                  <a:latin typeface="+mn-lt"/>
                  <a:sym typeface="Helvetica Neue"/>
                </a:endParaRPr>
              </a:p>
            </p:txBody>
          </p:sp>
        </p:grpSp>
      </p:grpSp>
      <p:cxnSp>
        <p:nvCxnSpPr>
          <p:cNvPr id="16156" name="Straight Connector 16155">
            <a:extLst>
              <a:ext uri="{FF2B5EF4-FFF2-40B4-BE49-F238E27FC236}">
                <a16:creationId xmlns:a16="http://schemas.microsoft.com/office/drawing/2014/main" id="{3D091F83-4C8C-9AE6-CB4D-6381FDCD338C}"/>
              </a:ext>
            </a:extLst>
          </p:cNvPr>
          <p:cNvCxnSpPr>
            <a:cxnSpLocks/>
          </p:cNvCxnSpPr>
          <p:nvPr/>
        </p:nvCxnSpPr>
        <p:spPr>
          <a:xfrm>
            <a:off x="592917" y="481427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6157" name="Group 16156">
            <a:extLst>
              <a:ext uri="{FF2B5EF4-FFF2-40B4-BE49-F238E27FC236}">
                <a16:creationId xmlns:a16="http://schemas.microsoft.com/office/drawing/2014/main" id="{E2E21EE1-F5F1-BC05-3C77-DA1438BC17C3}"/>
              </a:ext>
            </a:extLst>
          </p:cNvPr>
          <p:cNvGrpSpPr>
            <a:grpSpLocks/>
          </p:cNvGrpSpPr>
          <p:nvPr/>
        </p:nvGrpSpPr>
        <p:grpSpPr>
          <a:xfrm>
            <a:off x="592916" y="4178035"/>
            <a:ext cx="6255393" cy="576621"/>
            <a:chOff x="592916" y="3640327"/>
            <a:chExt cx="6255393" cy="576621"/>
          </a:xfrm>
        </p:grpSpPr>
        <p:sp>
          <p:nvSpPr>
            <p:cNvPr id="16158" name="Content Placeholder 47">
              <a:extLst>
                <a:ext uri="{FF2B5EF4-FFF2-40B4-BE49-F238E27FC236}">
                  <a16:creationId xmlns:a16="http://schemas.microsoft.com/office/drawing/2014/main" id="{FF6D66A5-20C8-0D20-E818-C243838F82C1}"/>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Partner Components</a:t>
              </a:r>
            </a:p>
          </p:txBody>
        </p:sp>
        <p:sp>
          <p:nvSpPr>
            <p:cNvPr id="16160" name="Content Placeholder 47">
              <a:extLst>
                <a:ext uri="{FF2B5EF4-FFF2-40B4-BE49-F238E27FC236}">
                  <a16:creationId xmlns:a16="http://schemas.microsoft.com/office/drawing/2014/main" id="{4DC210FD-FCAB-ACE7-0168-78CBA39D2F28}"/>
                </a:ext>
              </a:extLst>
            </p:cNvPr>
            <p:cNvSpPr txBox="1">
              <a:spLocks/>
            </p:cNvSpPr>
            <p:nvPr/>
          </p:nvSpPr>
          <p:spPr>
            <a:xfrm>
              <a:off x="592916" y="3837693"/>
              <a:ext cx="6255393" cy="379255"/>
            </a:xfrm>
            <a:prstGeom prst="rect">
              <a:avLst/>
            </a:prstGeom>
            <a:ln>
              <a:noFill/>
            </a:ln>
          </p:spPr>
          <p:txBody>
            <a:bodyPr wrap="square" lIns="0" tIns="0" rIns="0" bIns="0" numCol="3"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spcAft>
                  <a:spcPts val="100"/>
                </a:spcAft>
                <a:buFont typeface="Wingdings" panose="05000000000000000000" pitchFamily="2" charset="2"/>
                <a:buChar char="§"/>
                <a:defRPr/>
              </a:pPr>
              <a:r>
                <a:rPr lang="en-US" sz="900" kern="0" dirty="0">
                  <a:latin typeface="+mn-lt"/>
                </a:rPr>
                <a:t>Lighting array</a:t>
              </a:r>
            </a:p>
            <a:p>
              <a:pPr marL="128016" indent="-128016" defTabSz="1219169" hangingPunct="0">
                <a:spcBef>
                  <a:spcPts val="200"/>
                </a:spcBef>
                <a:spcAft>
                  <a:spcPts val="100"/>
                </a:spcAft>
                <a:buFont typeface="Wingdings" panose="05000000000000000000" pitchFamily="2" charset="2"/>
                <a:buChar char="§"/>
                <a:defRPr/>
              </a:pPr>
              <a:r>
                <a:rPr lang="en-US" sz="900" kern="0" dirty="0">
                  <a:latin typeface="+mn-lt"/>
                </a:rPr>
                <a:t>Light controller</a:t>
              </a:r>
            </a:p>
            <a:p>
              <a:pPr marL="128016" indent="-128016" defTabSz="1219169" hangingPunct="0">
                <a:spcBef>
                  <a:spcPts val="200"/>
                </a:spcBef>
                <a:spcAft>
                  <a:spcPts val="100"/>
                </a:spcAft>
                <a:buFont typeface="Wingdings" panose="05000000000000000000" pitchFamily="2" charset="2"/>
                <a:buChar char="§"/>
                <a:defRPr/>
              </a:pPr>
              <a:r>
                <a:rPr lang="en-US" sz="900" kern="0" dirty="0">
                  <a:latin typeface="+mn-lt"/>
                </a:rPr>
                <a:t>Network route</a:t>
              </a:r>
            </a:p>
            <a:p>
              <a:pPr marL="128016" indent="-128016" defTabSz="1219169" hangingPunct="0">
                <a:spcBef>
                  <a:spcPts val="200"/>
                </a:spcBef>
                <a:spcAft>
                  <a:spcPts val="100"/>
                </a:spcAft>
                <a:buFont typeface="Wingdings" panose="05000000000000000000" pitchFamily="2" charset="2"/>
                <a:buChar char="§"/>
                <a:defRPr/>
              </a:pPr>
              <a:r>
                <a:rPr lang="en-US" sz="900" kern="0" dirty="0">
                  <a:latin typeface="+mn-lt"/>
                </a:rPr>
                <a:t>Camera</a:t>
              </a:r>
            </a:p>
            <a:p>
              <a:pPr marL="128016" indent="-128016" defTabSz="1219169" hangingPunct="0">
                <a:spcBef>
                  <a:spcPts val="200"/>
                </a:spcBef>
                <a:spcAft>
                  <a:spcPts val="100"/>
                </a:spcAft>
                <a:buFont typeface="Wingdings" panose="05000000000000000000" pitchFamily="2" charset="2"/>
                <a:buChar char="§"/>
                <a:defRPr/>
              </a:pPr>
              <a:r>
                <a:rPr lang="en-US" sz="900" kern="0" dirty="0">
                  <a:latin typeface="+mn-lt"/>
                </a:rPr>
                <a:t>PLC</a:t>
              </a:r>
            </a:p>
          </p:txBody>
        </p:sp>
      </p:grpSp>
      <p:grpSp>
        <p:nvGrpSpPr>
          <p:cNvPr id="16161" name="Group 16160">
            <a:extLst>
              <a:ext uri="{FF2B5EF4-FFF2-40B4-BE49-F238E27FC236}">
                <a16:creationId xmlns:a16="http://schemas.microsoft.com/office/drawing/2014/main" id="{7DBAD866-9B7B-1BFE-CE45-007544CB5EEE}"/>
              </a:ext>
            </a:extLst>
          </p:cNvPr>
          <p:cNvGrpSpPr>
            <a:grpSpLocks/>
          </p:cNvGrpSpPr>
          <p:nvPr/>
        </p:nvGrpSpPr>
        <p:grpSpPr>
          <a:xfrm>
            <a:off x="592916" y="5351148"/>
            <a:ext cx="6255393" cy="392263"/>
            <a:chOff x="592916" y="3640327"/>
            <a:chExt cx="6255393" cy="392263"/>
          </a:xfrm>
        </p:grpSpPr>
        <p:sp>
          <p:nvSpPr>
            <p:cNvPr id="16162" name="Content Placeholder 47">
              <a:extLst>
                <a:ext uri="{FF2B5EF4-FFF2-40B4-BE49-F238E27FC236}">
                  <a16:creationId xmlns:a16="http://schemas.microsoft.com/office/drawing/2014/main" id="{60577C21-EE95-1927-76F0-97E514E1EF6E}"/>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Operating System</a:t>
              </a:r>
            </a:p>
          </p:txBody>
        </p:sp>
        <p:sp>
          <p:nvSpPr>
            <p:cNvPr id="16164" name="Content Placeholder 47">
              <a:extLst>
                <a:ext uri="{FF2B5EF4-FFF2-40B4-BE49-F238E27FC236}">
                  <a16:creationId xmlns:a16="http://schemas.microsoft.com/office/drawing/2014/main" id="{AA400D71-9DAB-AD2A-2CC0-079997C39CD4}"/>
                </a:ext>
              </a:extLst>
            </p:cNvPr>
            <p:cNvSpPr txBox="1">
              <a:spLocks/>
            </p:cNvSpPr>
            <p:nvPr/>
          </p:nvSpPr>
          <p:spPr>
            <a:xfrm>
              <a:off x="592916" y="3837693"/>
              <a:ext cx="6255393" cy="194897"/>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lvl="1" indent="-128016" defTabSz="1219169" hangingPunct="0">
                <a:lnSpc>
                  <a:spcPct val="100000"/>
                </a:lnSpc>
                <a:spcBef>
                  <a:spcPts val="200"/>
                </a:spcBef>
                <a:spcAft>
                  <a:spcPts val="100"/>
                </a:spcAft>
                <a:defRPr/>
              </a:pPr>
              <a:r>
                <a:rPr lang="en-US" sz="900" kern="0" dirty="0">
                  <a:latin typeface="+mn-lt"/>
                </a:rPr>
                <a:t>Ubuntu</a:t>
              </a:r>
            </a:p>
            <a:p>
              <a:pPr marL="128016" lvl="1" indent="-128016" defTabSz="1219169" hangingPunct="0">
                <a:lnSpc>
                  <a:spcPct val="100000"/>
                </a:lnSpc>
                <a:spcBef>
                  <a:spcPts val="200"/>
                </a:spcBef>
                <a:spcAft>
                  <a:spcPts val="100"/>
                </a:spcAft>
                <a:defRPr/>
              </a:pPr>
              <a:r>
                <a:rPr lang="en-US" sz="900" kern="0" dirty="0">
                  <a:latin typeface="+mn-lt"/>
                </a:rPr>
                <a:t>Windows</a:t>
              </a:r>
            </a:p>
          </p:txBody>
        </p:sp>
      </p:grpSp>
      <p:cxnSp>
        <p:nvCxnSpPr>
          <p:cNvPr id="16166" name="Straight Connector 16165">
            <a:extLst>
              <a:ext uri="{FF2B5EF4-FFF2-40B4-BE49-F238E27FC236}">
                <a16:creationId xmlns:a16="http://schemas.microsoft.com/office/drawing/2014/main" id="{892BCA4F-C3D0-1EFB-FDE3-13BE209F0997}"/>
              </a:ext>
            </a:extLst>
          </p:cNvPr>
          <p:cNvCxnSpPr>
            <a:cxnSpLocks/>
          </p:cNvCxnSpPr>
          <p:nvPr/>
        </p:nvCxnSpPr>
        <p:spPr>
          <a:xfrm>
            <a:off x="592917" y="5291528"/>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pic>
        <p:nvPicPr>
          <p:cNvPr id="16168" name="Picture 16167" descr="CSTIPC Logo">
            <a:extLst>
              <a:ext uri="{FF2B5EF4-FFF2-40B4-BE49-F238E27FC236}">
                <a16:creationId xmlns:a16="http://schemas.microsoft.com/office/drawing/2014/main" id="{ED2AC7DE-72BE-DF94-38D5-312B8451BC0A}"/>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63560" y="123825"/>
            <a:ext cx="980844" cy="377248"/>
          </a:xfrm>
          <a:prstGeom prst="rect">
            <a:avLst/>
          </a:prstGeom>
        </p:spPr>
      </p:pic>
      <p:pic>
        <p:nvPicPr>
          <p:cNvPr id="16187" name="Graphic 16186">
            <a:extLst>
              <a:ext uri="{FF2B5EF4-FFF2-40B4-BE49-F238E27FC236}">
                <a16:creationId xmlns:a16="http://schemas.microsoft.com/office/drawing/2014/main" id="{180D3EE0-CBA9-6BCA-EA8B-985A2FDA9292}"/>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946167" y="2602783"/>
            <a:ext cx="197678" cy="197678"/>
          </a:xfrm>
          <a:prstGeom prst="rect">
            <a:avLst/>
          </a:prstGeom>
        </p:spPr>
      </p:pic>
      <p:grpSp>
        <p:nvGrpSpPr>
          <p:cNvPr id="16188" name="Group 16187">
            <a:extLst>
              <a:ext uri="{FF2B5EF4-FFF2-40B4-BE49-F238E27FC236}">
                <a16:creationId xmlns:a16="http://schemas.microsoft.com/office/drawing/2014/main" id="{CEA178A7-D06C-A7B3-B1C2-05EAB1A3274C}"/>
              </a:ext>
            </a:extLst>
          </p:cNvPr>
          <p:cNvGrpSpPr/>
          <p:nvPr/>
        </p:nvGrpSpPr>
        <p:grpSpPr>
          <a:xfrm>
            <a:off x="561975" y="2602783"/>
            <a:ext cx="273061" cy="217960"/>
            <a:chOff x="7991473" y="2660575"/>
            <a:chExt cx="502621" cy="401197"/>
          </a:xfrm>
        </p:grpSpPr>
        <p:sp>
          <p:nvSpPr>
            <p:cNvPr id="16189" name="Freeform: Shape 16188">
              <a:extLst>
                <a:ext uri="{FF2B5EF4-FFF2-40B4-BE49-F238E27FC236}">
                  <a16:creationId xmlns:a16="http://schemas.microsoft.com/office/drawing/2014/main" id="{EAAFD7EC-D99D-097F-E5A6-B3BA60507833}"/>
                </a:ext>
              </a:extLst>
            </p:cNvPr>
            <p:cNvSpPr/>
            <p:nvPr/>
          </p:nvSpPr>
          <p:spPr>
            <a:xfrm>
              <a:off x="8037366" y="2660575"/>
              <a:ext cx="409887" cy="295924"/>
            </a:xfrm>
            <a:custGeom>
              <a:avLst/>
              <a:gdLst>
                <a:gd name="connsiteX0" fmla="*/ 351826 w 352448"/>
                <a:gd name="connsiteY0" fmla="*/ 254456 h 254455"/>
                <a:gd name="connsiteX1" fmla="*/ 0 w 352448"/>
                <a:gd name="connsiteY1" fmla="*/ 254456 h 254455"/>
                <a:gd name="connsiteX2" fmla="*/ 0 w 352448"/>
                <a:gd name="connsiteY2" fmla="*/ 22639 h 254455"/>
                <a:gd name="connsiteX3" fmla="*/ 6429 w 352448"/>
                <a:gd name="connsiteY3" fmla="*/ 6815 h 254455"/>
                <a:gd name="connsiteX4" fmla="*/ 22569 w 352448"/>
                <a:gd name="connsiteY4" fmla="*/ 0 h 254455"/>
                <a:gd name="connsiteX5" fmla="*/ 22586 w 352448"/>
                <a:gd name="connsiteY5" fmla="*/ 0 h 254455"/>
                <a:gd name="connsiteX6" fmla="*/ 291234 w 352448"/>
                <a:gd name="connsiteY6" fmla="*/ 246 h 254455"/>
                <a:gd name="connsiteX7" fmla="*/ 291198 w 352448"/>
                <a:gd name="connsiteY7" fmla="*/ 40594 h 254455"/>
                <a:gd name="connsiteX8" fmla="*/ 40339 w 352448"/>
                <a:gd name="connsiteY8" fmla="*/ 40366 h 254455"/>
                <a:gd name="connsiteX9" fmla="*/ 40339 w 352448"/>
                <a:gd name="connsiteY9" fmla="*/ 214108 h 254455"/>
                <a:gd name="connsiteX10" fmla="*/ 311600 w 352448"/>
                <a:gd name="connsiteY10" fmla="*/ 214108 h 254455"/>
                <a:gd name="connsiteX11" fmla="*/ 312100 w 352448"/>
                <a:gd name="connsiteY11" fmla="*/ 60820 h 254455"/>
                <a:gd name="connsiteX12" fmla="*/ 352448 w 352448"/>
                <a:gd name="connsiteY12" fmla="*/ 60952 h 254455"/>
                <a:gd name="connsiteX13" fmla="*/ 351816 w 352448"/>
                <a:gd name="connsiteY13" fmla="*/ 254456 h 25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2448" h="254455">
                  <a:moveTo>
                    <a:pt x="351826" y="254456"/>
                  </a:moveTo>
                  <a:lnTo>
                    <a:pt x="0" y="254456"/>
                  </a:lnTo>
                  <a:lnTo>
                    <a:pt x="0" y="22639"/>
                  </a:lnTo>
                  <a:cubicBezTo>
                    <a:pt x="0" y="16692"/>
                    <a:pt x="2281" y="11069"/>
                    <a:pt x="6429" y="6815"/>
                  </a:cubicBezTo>
                  <a:cubicBezTo>
                    <a:pt x="10648" y="2482"/>
                    <a:pt x="16534" y="0"/>
                    <a:pt x="22569" y="0"/>
                  </a:cubicBezTo>
                  <a:lnTo>
                    <a:pt x="22586" y="0"/>
                  </a:lnTo>
                  <a:lnTo>
                    <a:pt x="291234" y="246"/>
                  </a:lnTo>
                  <a:lnTo>
                    <a:pt x="291198" y="40594"/>
                  </a:lnTo>
                  <a:lnTo>
                    <a:pt x="40339" y="40366"/>
                  </a:lnTo>
                  <a:lnTo>
                    <a:pt x="40339" y="214108"/>
                  </a:lnTo>
                  <a:lnTo>
                    <a:pt x="311600" y="214108"/>
                  </a:lnTo>
                  <a:lnTo>
                    <a:pt x="312100" y="60820"/>
                  </a:lnTo>
                  <a:lnTo>
                    <a:pt x="352448" y="60952"/>
                  </a:lnTo>
                  <a:lnTo>
                    <a:pt x="351816" y="254456"/>
                  </a:lnTo>
                  <a:close/>
                </a:path>
              </a:pathLst>
            </a:custGeom>
            <a:solidFill>
              <a:schemeClr val="accent1"/>
            </a:solidFill>
            <a:ln w="877" cap="flat">
              <a:noFill/>
              <a:prstDash val="solid"/>
              <a:miter/>
            </a:ln>
          </p:spPr>
          <p:txBody>
            <a:bodyPr rtlCol="0" anchor="ctr"/>
            <a:lstStyle/>
            <a:p>
              <a:endParaRPr lang="en-IN"/>
            </a:p>
          </p:txBody>
        </p:sp>
        <p:sp>
          <p:nvSpPr>
            <p:cNvPr id="16190" name="Freeform: Shape 16189">
              <a:extLst>
                <a:ext uri="{FF2B5EF4-FFF2-40B4-BE49-F238E27FC236}">
                  <a16:creationId xmlns:a16="http://schemas.microsoft.com/office/drawing/2014/main" id="{E5D16941-395C-CF7A-A14E-F595E9D842AE}"/>
                </a:ext>
              </a:extLst>
            </p:cNvPr>
            <p:cNvSpPr/>
            <p:nvPr/>
          </p:nvSpPr>
          <p:spPr>
            <a:xfrm>
              <a:off x="7991473" y="3014848"/>
              <a:ext cx="502621" cy="46924"/>
            </a:xfrm>
            <a:custGeom>
              <a:avLst/>
              <a:gdLst>
                <a:gd name="connsiteX0" fmla="*/ 0 w 432187"/>
                <a:gd name="connsiteY0" fmla="*/ 0 h 40348"/>
                <a:gd name="connsiteX1" fmla="*/ 432188 w 432187"/>
                <a:gd name="connsiteY1" fmla="*/ 0 h 40348"/>
                <a:gd name="connsiteX2" fmla="*/ 432188 w 432187"/>
                <a:gd name="connsiteY2" fmla="*/ 40348 h 40348"/>
                <a:gd name="connsiteX3" fmla="*/ 0 w 432187"/>
                <a:gd name="connsiteY3" fmla="*/ 40348 h 40348"/>
              </a:gdLst>
              <a:ahLst/>
              <a:cxnLst>
                <a:cxn ang="0">
                  <a:pos x="connsiteX0" y="connsiteY0"/>
                </a:cxn>
                <a:cxn ang="0">
                  <a:pos x="connsiteX1" y="connsiteY1"/>
                </a:cxn>
                <a:cxn ang="0">
                  <a:pos x="connsiteX2" y="connsiteY2"/>
                </a:cxn>
                <a:cxn ang="0">
                  <a:pos x="connsiteX3" y="connsiteY3"/>
                </a:cxn>
              </a:cxnLst>
              <a:rect l="l" t="t" r="r" b="b"/>
              <a:pathLst>
                <a:path w="432187" h="40348">
                  <a:moveTo>
                    <a:pt x="0" y="0"/>
                  </a:moveTo>
                  <a:lnTo>
                    <a:pt x="432188" y="0"/>
                  </a:lnTo>
                  <a:lnTo>
                    <a:pt x="432188" y="40348"/>
                  </a:lnTo>
                  <a:lnTo>
                    <a:pt x="0" y="40348"/>
                  </a:lnTo>
                  <a:close/>
                </a:path>
              </a:pathLst>
            </a:custGeom>
            <a:solidFill>
              <a:schemeClr val="accent2"/>
            </a:solidFill>
            <a:ln w="877" cap="flat">
              <a:noFill/>
              <a:prstDash val="solid"/>
              <a:miter/>
            </a:ln>
          </p:spPr>
          <p:txBody>
            <a:bodyPr rtlCol="0" anchor="ctr"/>
            <a:lstStyle/>
            <a:p>
              <a:endParaRPr lang="en-IN"/>
            </a:p>
          </p:txBody>
        </p:sp>
        <p:sp>
          <p:nvSpPr>
            <p:cNvPr id="16191" name="Freeform: Shape 16190">
              <a:extLst>
                <a:ext uri="{FF2B5EF4-FFF2-40B4-BE49-F238E27FC236}">
                  <a16:creationId xmlns:a16="http://schemas.microsoft.com/office/drawing/2014/main" id="{92484868-437B-D497-E1EE-1B0AE5049D44}"/>
                </a:ext>
              </a:extLst>
            </p:cNvPr>
            <p:cNvSpPr/>
            <p:nvPr/>
          </p:nvSpPr>
          <p:spPr>
            <a:xfrm>
              <a:off x="8139925" y="2965629"/>
              <a:ext cx="195161" cy="23462"/>
            </a:xfrm>
            <a:custGeom>
              <a:avLst/>
              <a:gdLst>
                <a:gd name="connsiteX0" fmla="*/ 0 w 167812"/>
                <a:gd name="connsiteY0" fmla="*/ 0 h 20174"/>
                <a:gd name="connsiteX1" fmla="*/ 167813 w 167812"/>
                <a:gd name="connsiteY1" fmla="*/ 0 h 20174"/>
                <a:gd name="connsiteX2" fmla="*/ 167813 w 167812"/>
                <a:gd name="connsiteY2" fmla="*/ 20174 h 20174"/>
                <a:gd name="connsiteX3" fmla="*/ 1 w 167812"/>
                <a:gd name="connsiteY3" fmla="*/ 20174 h 20174"/>
              </a:gdLst>
              <a:ahLst/>
              <a:cxnLst>
                <a:cxn ang="0">
                  <a:pos x="connsiteX0" y="connsiteY0"/>
                </a:cxn>
                <a:cxn ang="0">
                  <a:pos x="connsiteX1" y="connsiteY1"/>
                </a:cxn>
                <a:cxn ang="0">
                  <a:pos x="connsiteX2" y="connsiteY2"/>
                </a:cxn>
                <a:cxn ang="0">
                  <a:pos x="connsiteX3" y="connsiteY3"/>
                </a:cxn>
              </a:cxnLst>
              <a:rect l="l" t="t" r="r" b="b"/>
              <a:pathLst>
                <a:path w="167812" h="20174">
                  <a:moveTo>
                    <a:pt x="0" y="0"/>
                  </a:moveTo>
                  <a:lnTo>
                    <a:pt x="167813" y="0"/>
                  </a:lnTo>
                  <a:lnTo>
                    <a:pt x="167813" y="20174"/>
                  </a:lnTo>
                  <a:lnTo>
                    <a:pt x="1" y="20174"/>
                  </a:lnTo>
                  <a:close/>
                </a:path>
              </a:pathLst>
            </a:custGeom>
            <a:solidFill>
              <a:schemeClr val="accent2"/>
            </a:solidFill>
            <a:ln w="877" cap="flat">
              <a:noFill/>
              <a:prstDash val="solid"/>
              <a:miter/>
            </a:ln>
          </p:spPr>
          <p:txBody>
            <a:bodyPr rtlCol="0" anchor="ctr"/>
            <a:lstStyle/>
            <a:p>
              <a:endParaRPr lang="en-IN"/>
            </a:p>
          </p:txBody>
        </p:sp>
        <p:sp>
          <p:nvSpPr>
            <p:cNvPr id="16192" name="Freeform: Shape 16191">
              <a:extLst>
                <a:ext uri="{FF2B5EF4-FFF2-40B4-BE49-F238E27FC236}">
                  <a16:creationId xmlns:a16="http://schemas.microsoft.com/office/drawing/2014/main" id="{86413E6B-0D4E-30D1-1ED4-3FE7F9C0B7AA}"/>
                </a:ext>
              </a:extLst>
            </p:cNvPr>
            <p:cNvSpPr/>
            <p:nvPr/>
          </p:nvSpPr>
          <p:spPr>
            <a:xfrm>
              <a:off x="8097205" y="2733603"/>
              <a:ext cx="287243" cy="136720"/>
            </a:xfrm>
            <a:custGeom>
              <a:avLst/>
              <a:gdLst>
                <a:gd name="connsiteX0" fmla="*/ 15245 w 246991"/>
                <a:gd name="connsiteY0" fmla="*/ 117562 h 117561"/>
                <a:gd name="connsiteX1" fmla="*/ 0 w 246991"/>
                <a:gd name="connsiteY1" fmla="*/ 104344 h 117561"/>
                <a:gd name="connsiteX2" fmla="*/ 81477 w 246991"/>
                <a:gd name="connsiteY2" fmla="*/ 10412 h 117561"/>
                <a:gd name="connsiteX3" fmla="*/ 173269 w 246991"/>
                <a:gd name="connsiteY3" fmla="*/ 60803 h 117561"/>
                <a:gd name="connsiteX4" fmla="*/ 232554 w 246991"/>
                <a:gd name="connsiteY4" fmla="*/ 0 h 117561"/>
                <a:gd name="connsiteX5" fmla="*/ 246991 w 246991"/>
                <a:gd name="connsiteY5" fmla="*/ 14087 h 117561"/>
                <a:gd name="connsiteX6" fmla="*/ 177005 w 246991"/>
                <a:gd name="connsiteY6" fmla="*/ 85862 h 117561"/>
                <a:gd name="connsiteX7" fmla="*/ 86046 w 246991"/>
                <a:gd name="connsiteY7" fmla="*/ 35927 h 117561"/>
                <a:gd name="connsiteX8" fmla="*/ 15245 w 246991"/>
                <a:gd name="connsiteY8" fmla="*/ 117562 h 117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991" h="117561">
                  <a:moveTo>
                    <a:pt x="15245" y="117562"/>
                  </a:moveTo>
                  <a:lnTo>
                    <a:pt x="0" y="104344"/>
                  </a:lnTo>
                  <a:lnTo>
                    <a:pt x="81477" y="10412"/>
                  </a:lnTo>
                  <a:lnTo>
                    <a:pt x="173269" y="60803"/>
                  </a:lnTo>
                  <a:lnTo>
                    <a:pt x="232554" y="0"/>
                  </a:lnTo>
                  <a:lnTo>
                    <a:pt x="246991" y="14087"/>
                  </a:lnTo>
                  <a:lnTo>
                    <a:pt x="177005" y="85862"/>
                  </a:lnTo>
                  <a:lnTo>
                    <a:pt x="86046" y="35927"/>
                  </a:lnTo>
                  <a:lnTo>
                    <a:pt x="15245" y="117562"/>
                  </a:lnTo>
                  <a:close/>
                </a:path>
              </a:pathLst>
            </a:custGeom>
            <a:solidFill>
              <a:schemeClr val="accent2"/>
            </a:solidFill>
            <a:ln w="877" cap="flat">
              <a:noFill/>
              <a:prstDash val="solid"/>
              <a:miter/>
            </a:ln>
          </p:spPr>
          <p:txBody>
            <a:bodyPr rtlCol="0" anchor="ctr"/>
            <a:lstStyle/>
            <a:p>
              <a:endParaRPr lang="en-IN"/>
            </a:p>
          </p:txBody>
        </p:sp>
        <p:sp>
          <p:nvSpPr>
            <p:cNvPr id="16193" name="Freeform: Shape 16192">
              <a:extLst>
                <a:ext uri="{FF2B5EF4-FFF2-40B4-BE49-F238E27FC236}">
                  <a16:creationId xmlns:a16="http://schemas.microsoft.com/office/drawing/2014/main" id="{4BB29BFF-685B-6481-017F-808280F814CE}"/>
                </a:ext>
              </a:extLst>
            </p:cNvPr>
            <p:cNvSpPr/>
            <p:nvPr/>
          </p:nvSpPr>
          <p:spPr>
            <a:xfrm rot="10800000">
              <a:off x="8397993" y="2660575"/>
              <a:ext cx="51157" cy="51080"/>
            </a:xfrm>
            <a:custGeom>
              <a:avLst/>
              <a:gdLst>
                <a:gd name="connsiteX0" fmla="*/ 0 w 40602"/>
                <a:gd name="connsiteY0" fmla="*/ 0 h 40541"/>
                <a:gd name="connsiteX1" fmla="*/ 40602 w 40602"/>
                <a:gd name="connsiteY1" fmla="*/ 0 h 40541"/>
                <a:gd name="connsiteX2" fmla="*/ 40602 w 40602"/>
                <a:gd name="connsiteY2" fmla="*/ 40541 h 40541"/>
                <a:gd name="connsiteX3" fmla="*/ 0 w 40602"/>
                <a:gd name="connsiteY3" fmla="*/ 40541 h 40541"/>
              </a:gdLst>
              <a:ahLst/>
              <a:cxnLst>
                <a:cxn ang="0">
                  <a:pos x="connsiteX0" y="connsiteY0"/>
                </a:cxn>
                <a:cxn ang="0">
                  <a:pos x="connsiteX1" y="connsiteY1"/>
                </a:cxn>
                <a:cxn ang="0">
                  <a:pos x="connsiteX2" y="connsiteY2"/>
                </a:cxn>
                <a:cxn ang="0">
                  <a:pos x="connsiteX3" y="connsiteY3"/>
                </a:cxn>
              </a:cxnLst>
              <a:rect l="l" t="t" r="r" b="b"/>
              <a:pathLst>
                <a:path w="40602" h="40541">
                  <a:moveTo>
                    <a:pt x="0" y="0"/>
                  </a:moveTo>
                  <a:lnTo>
                    <a:pt x="40602" y="0"/>
                  </a:lnTo>
                  <a:lnTo>
                    <a:pt x="40602" y="40541"/>
                  </a:lnTo>
                  <a:lnTo>
                    <a:pt x="0" y="40541"/>
                  </a:lnTo>
                  <a:close/>
                </a:path>
              </a:pathLst>
            </a:custGeom>
            <a:solidFill>
              <a:schemeClr val="accent2"/>
            </a:solidFill>
            <a:ln w="877" cap="flat">
              <a:noFill/>
              <a:prstDash val="solid"/>
              <a:miter/>
            </a:ln>
          </p:spPr>
          <p:txBody>
            <a:bodyPr rtlCol="0" anchor="ctr"/>
            <a:lstStyle/>
            <a:p>
              <a:endParaRPr lang="en-IN"/>
            </a:p>
          </p:txBody>
        </p:sp>
      </p:grpSp>
      <p:pic>
        <p:nvPicPr>
          <p:cNvPr id="16194" name="Graphic 16193">
            <a:extLst>
              <a:ext uri="{FF2B5EF4-FFF2-40B4-BE49-F238E27FC236}">
                <a16:creationId xmlns:a16="http://schemas.microsoft.com/office/drawing/2014/main" id="{656684AA-D4E7-A544-AB56-F9CDE2769421}"/>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771775" y="2602783"/>
            <a:ext cx="228900" cy="249246"/>
          </a:xfrm>
          <a:prstGeom prst="rect">
            <a:avLst/>
          </a:prstGeom>
        </p:spPr>
      </p:pic>
      <p:grpSp>
        <p:nvGrpSpPr>
          <p:cNvPr id="2" name="Group 1">
            <a:extLst>
              <a:ext uri="{FF2B5EF4-FFF2-40B4-BE49-F238E27FC236}">
                <a16:creationId xmlns:a16="http://schemas.microsoft.com/office/drawing/2014/main" id="{182A6C9C-329B-CCF4-EDCD-077ED1FDB79A}"/>
              </a:ext>
            </a:extLst>
          </p:cNvPr>
          <p:cNvGrpSpPr/>
          <p:nvPr/>
        </p:nvGrpSpPr>
        <p:grpSpPr>
          <a:xfrm>
            <a:off x="9057016" y="87630"/>
            <a:ext cx="2525384" cy="384440"/>
            <a:chOff x="9057016" y="87630"/>
            <a:chExt cx="2525384" cy="384440"/>
          </a:xfrm>
        </p:grpSpPr>
        <p:pic>
          <p:nvPicPr>
            <p:cNvPr id="3" name="Picture 2">
              <a:hlinkClick r:id="rId12" action="ppaction://hlinksldjump"/>
              <a:extLst>
                <a:ext uri="{FF2B5EF4-FFF2-40B4-BE49-F238E27FC236}">
                  <a16:creationId xmlns:a16="http://schemas.microsoft.com/office/drawing/2014/main" id="{434FE6CC-54F2-29C2-1066-C57ACA880DB9}"/>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4" name="Rectangle 3">
              <a:extLst>
                <a:ext uri="{FF2B5EF4-FFF2-40B4-BE49-F238E27FC236}">
                  <a16:creationId xmlns:a16="http://schemas.microsoft.com/office/drawing/2014/main" id="{6AAFA8DD-B91B-F379-830C-67A566BAD1DB}"/>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236604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erson working on a machine&#10;&#10;Description automatically generated with low confidence">
            <a:extLst>
              <a:ext uri="{FF2B5EF4-FFF2-40B4-BE49-F238E27FC236}">
                <a16:creationId xmlns:a16="http://schemas.microsoft.com/office/drawing/2014/main" id="{0FB1CE9E-1489-43E5-8F8D-D7503CB2FCB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2438400" cy="1895476"/>
          </a:xfrm>
          <a:custGeom>
            <a:avLst/>
            <a:gdLst>
              <a:gd name="connsiteX0" fmla="*/ 0 w 2438400"/>
              <a:gd name="connsiteY0" fmla="*/ 0 h 1895476"/>
              <a:gd name="connsiteX1" fmla="*/ 2438400 w 2438400"/>
              <a:gd name="connsiteY1" fmla="*/ 0 h 1895476"/>
              <a:gd name="connsiteX2" fmla="*/ 2438400 w 2438400"/>
              <a:gd name="connsiteY2" fmla="*/ 1895476 h 1895476"/>
              <a:gd name="connsiteX3" fmla="*/ 0 w 2438400"/>
              <a:gd name="connsiteY3" fmla="*/ 1895476 h 1895476"/>
            </a:gdLst>
            <a:ahLst/>
            <a:cxnLst>
              <a:cxn ang="0">
                <a:pos x="connsiteX0" y="connsiteY0"/>
              </a:cxn>
              <a:cxn ang="0">
                <a:pos x="connsiteX1" y="connsiteY1"/>
              </a:cxn>
              <a:cxn ang="0">
                <a:pos x="connsiteX2" y="connsiteY2"/>
              </a:cxn>
              <a:cxn ang="0">
                <a:pos x="connsiteX3" y="connsiteY3"/>
              </a:cxn>
            </a:cxnLst>
            <a:rect l="l" t="t" r="r" b="b"/>
            <a:pathLst>
              <a:path w="2438400" h="1895476">
                <a:moveTo>
                  <a:pt x="0" y="0"/>
                </a:moveTo>
                <a:lnTo>
                  <a:pt x="2438400" y="0"/>
                </a:lnTo>
                <a:lnTo>
                  <a:pt x="2438400" y="1895476"/>
                </a:lnTo>
                <a:lnTo>
                  <a:pt x="0" y="1895476"/>
                </a:lnTo>
                <a:close/>
              </a:path>
            </a:pathLst>
          </a:custGeom>
        </p:spPr>
      </p:pic>
      <p:sp>
        <p:nvSpPr>
          <p:cNvPr id="8" name="Text Placeholder 7">
            <a:extLst>
              <a:ext uri="{FF2B5EF4-FFF2-40B4-BE49-F238E27FC236}">
                <a16:creationId xmlns:a16="http://schemas.microsoft.com/office/drawing/2014/main" id="{F5D29432-5CD9-031E-F5CC-B2F965AED6D9}"/>
              </a:ext>
            </a:extLst>
          </p:cNvPr>
          <p:cNvSpPr>
            <a:spLocks noGrp="1"/>
          </p:cNvSpPr>
          <p:nvPr>
            <p:ph type="body" sz="quarter" idx="27"/>
          </p:nvPr>
        </p:nvSpPr>
        <p:spPr>
          <a:xfrm>
            <a:off x="2596444" y="2466445"/>
            <a:ext cx="8985475" cy="2616101"/>
          </a:xfrm>
        </p:spPr>
        <p:txBody>
          <a:bodyPr wrap="square">
            <a:spAutoFit/>
          </a:bodyPr>
          <a:lstStyle/>
          <a:p>
            <a:pPr marR="0" lvl="0" defTabSz="1219169" rtl="0" eaLnBrk="1" fontAlgn="auto" latinLnBrk="0" hangingPunct="0">
              <a:spcBef>
                <a:spcPts val="0"/>
              </a:spcBef>
              <a:spcAft>
                <a:spcPts val="3000"/>
              </a:spcAft>
              <a:buClrTx/>
              <a:buSzTx/>
              <a:tabLst/>
              <a:defRPr/>
            </a:pPr>
            <a:r>
              <a:rPr kumimoji="0" lang="en-US" sz="2400" i="0" u="none" strike="noStrike" kern="0" cap="none" normalizeH="0" baseline="0" noProof="0" dirty="0">
                <a:ln>
                  <a:noFill/>
                </a:ln>
                <a:solidFill>
                  <a:schemeClr val="tx2"/>
                </a:solidFill>
                <a:effectLst/>
                <a:uLnTx/>
                <a:uFillTx/>
                <a:latin typeface="IntelOne Display Medium" panose="020B0703020203020204" pitchFamily="34" charset="0"/>
                <a:cs typeface="Calibri" panose="020F0502020204030204" pitchFamily="34" charset="0"/>
                <a:sym typeface="Helvetica Neue"/>
              </a:rPr>
              <a:t>Purpose: </a:t>
            </a:r>
            <a:r>
              <a:rPr kumimoji="0" lang="en-US" sz="2400" b="0" i="0" u="none" strike="noStrike" kern="0" cap="none" normalizeH="0" baseline="0" noProof="0" dirty="0">
                <a:ln>
                  <a:noFill/>
                </a:ln>
                <a:solidFill>
                  <a:schemeClr val="bg2"/>
                </a:solidFill>
                <a:effectLst/>
                <a:uLnTx/>
                <a:uFillTx/>
                <a:cs typeface="Calibri" panose="020F0502020204030204" pitchFamily="34" charset="0"/>
                <a:sym typeface="Helvetica Neue"/>
              </a:rPr>
              <a:t>Provide quick access to Intel Solutions for Digital Manufacturing Use Cases</a:t>
            </a:r>
            <a:endParaRPr lang="en-US" sz="2400" dirty="0">
              <a:latin typeface="IntelOne Display Medium" panose="020B0703020203020204" pitchFamily="34" charset="0"/>
              <a:cs typeface="Calibri" panose="020F0502020204030204" pitchFamily="34" charset="0"/>
              <a:sym typeface="Helvetica Neue"/>
            </a:endParaRPr>
          </a:p>
          <a:p>
            <a:pPr marR="0" lvl="0" defTabSz="1219169" rtl="0" eaLnBrk="1" fontAlgn="auto" latinLnBrk="0" hangingPunct="0">
              <a:spcBef>
                <a:spcPts val="0"/>
              </a:spcBef>
              <a:spcAft>
                <a:spcPts val="3000"/>
              </a:spcAft>
              <a:buClrTx/>
              <a:buSzTx/>
              <a:tabLst/>
              <a:defRPr/>
            </a:pPr>
            <a:r>
              <a:rPr lang="en-US" sz="2400" dirty="0">
                <a:solidFill>
                  <a:schemeClr val="tx2"/>
                </a:solidFill>
                <a:latin typeface="IntelOne Display Medium" panose="020B0703020203020204" pitchFamily="34" charset="0"/>
                <a:cs typeface="Calibri" panose="020F0502020204030204" pitchFamily="34" charset="0"/>
                <a:sym typeface="Helvetica Neue"/>
              </a:rPr>
              <a:t>Audience: </a:t>
            </a:r>
            <a:r>
              <a:rPr lang="en-US" sz="2400" dirty="0">
                <a:cs typeface="Calibri" panose="020F0502020204030204" pitchFamily="34" charset="0"/>
                <a:sym typeface="Helvetica Neue"/>
              </a:rPr>
              <a:t>Intel Field Sellers, Ambassadors, Partner Sellers</a:t>
            </a:r>
          </a:p>
          <a:p>
            <a:pPr marR="0" lvl="0" defTabSz="1219169" rtl="0" eaLnBrk="1" fontAlgn="auto" latinLnBrk="0" hangingPunct="0">
              <a:spcBef>
                <a:spcPts val="0"/>
              </a:spcBef>
              <a:spcAft>
                <a:spcPts val="3000"/>
              </a:spcAft>
              <a:buClrTx/>
              <a:buSzTx/>
              <a:tabLst/>
              <a:defRPr/>
            </a:pPr>
            <a:r>
              <a:rPr lang="en-US" sz="2400" dirty="0">
                <a:solidFill>
                  <a:schemeClr val="tx2"/>
                </a:solidFill>
                <a:latin typeface="IntelOne Display Medium" panose="020B0703020203020204" pitchFamily="34" charset="0"/>
                <a:cs typeface="Calibri" panose="020F0502020204030204" pitchFamily="34" charset="0"/>
                <a:sym typeface="Helvetica Neue"/>
              </a:rPr>
              <a:t>Best-Use-When: </a:t>
            </a:r>
            <a:r>
              <a:rPr lang="en-US" sz="2400" dirty="0">
                <a:cs typeface="Calibri" panose="020F0502020204030204" pitchFamily="34" charset="0"/>
                <a:sym typeface="Helvetica Neue"/>
              </a:rPr>
              <a:t>Quickly and easily showcase/highlight solutions and solution provider partners</a:t>
            </a:r>
            <a:endParaRPr lang="en-US" sz="2400" strike="sngStrike" kern="0" dirty="0">
              <a:solidFill>
                <a:schemeClr val="bg2"/>
              </a:solidFill>
              <a:cs typeface="Calibri" panose="020F0502020204030204" pitchFamily="34" charset="0"/>
              <a:sym typeface="Helvetica Neue"/>
            </a:endParaRPr>
          </a:p>
        </p:txBody>
      </p:sp>
      <p:pic>
        <p:nvPicPr>
          <p:cNvPr id="29" name="Picture 28" descr="A record player with a record&#10;&#10;Description automatically generated with low confidence">
            <a:extLst>
              <a:ext uri="{FF2B5EF4-FFF2-40B4-BE49-F238E27FC236}">
                <a16:creationId xmlns:a16="http://schemas.microsoft.com/office/drawing/2014/main" id="{1BCE567B-C30A-D7C3-D129-D852D11ED87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2"/>
          <a:stretch/>
        </p:blipFill>
        <p:spPr>
          <a:xfrm>
            <a:off x="7315200" y="0"/>
            <a:ext cx="2438400" cy="1895476"/>
          </a:xfrm>
          <a:custGeom>
            <a:avLst/>
            <a:gdLst>
              <a:gd name="connsiteX0" fmla="*/ 0 w 2438400"/>
              <a:gd name="connsiteY0" fmla="*/ 0 h 1895476"/>
              <a:gd name="connsiteX1" fmla="*/ 2438400 w 2438400"/>
              <a:gd name="connsiteY1" fmla="*/ 0 h 1895476"/>
              <a:gd name="connsiteX2" fmla="*/ 2438400 w 2438400"/>
              <a:gd name="connsiteY2" fmla="*/ 1895476 h 1895476"/>
              <a:gd name="connsiteX3" fmla="*/ 0 w 2438400"/>
              <a:gd name="connsiteY3" fmla="*/ 1895476 h 1895476"/>
            </a:gdLst>
            <a:ahLst/>
            <a:cxnLst>
              <a:cxn ang="0">
                <a:pos x="connsiteX0" y="connsiteY0"/>
              </a:cxn>
              <a:cxn ang="0">
                <a:pos x="connsiteX1" y="connsiteY1"/>
              </a:cxn>
              <a:cxn ang="0">
                <a:pos x="connsiteX2" y="connsiteY2"/>
              </a:cxn>
              <a:cxn ang="0">
                <a:pos x="connsiteX3" y="connsiteY3"/>
              </a:cxn>
            </a:cxnLst>
            <a:rect l="l" t="t" r="r" b="b"/>
            <a:pathLst>
              <a:path w="2438400" h="1895476">
                <a:moveTo>
                  <a:pt x="0" y="0"/>
                </a:moveTo>
                <a:lnTo>
                  <a:pt x="2438400" y="0"/>
                </a:lnTo>
                <a:lnTo>
                  <a:pt x="2438400" y="1895476"/>
                </a:lnTo>
                <a:lnTo>
                  <a:pt x="0" y="1895476"/>
                </a:lnTo>
                <a:close/>
              </a:path>
            </a:pathLst>
          </a:custGeom>
        </p:spPr>
      </p:pic>
      <p:pic>
        <p:nvPicPr>
          <p:cNvPr id="26" name="Picture 25" descr="A picture containing text, person&#10;&#10;Description automatically generated">
            <a:extLst>
              <a:ext uri="{FF2B5EF4-FFF2-40B4-BE49-F238E27FC236}">
                <a16:creationId xmlns:a16="http://schemas.microsoft.com/office/drawing/2014/main" id="{AAD8935E-18F8-8925-D861-E94C2004F590}"/>
              </a:ext>
            </a:extLst>
          </p:cNvPr>
          <p:cNvPicPr>
            <a:picLocks/>
          </p:cNvPicPr>
          <p:nvPr/>
        </p:nvPicPr>
        <p:blipFill rotWithShape="1">
          <a:blip r:embed="rId5" cstate="hqprint">
            <a:extLst>
              <a:ext uri="{28A0092B-C50C-407E-A947-70E740481C1C}">
                <a14:useLocalDpi xmlns:a14="http://schemas.microsoft.com/office/drawing/2010/main"/>
              </a:ext>
            </a:extLst>
          </a:blip>
          <a:srcRect/>
          <a:stretch/>
        </p:blipFill>
        <p:spPr>
          <a:xfrm>
            <a:off x="2438400" y="0"/>
            <a:ext cx="2438400" cy="1895476"/>
          </a:xfrm>
          <a:custGeom>
            <a:avLst/>
            <a:gdLst>
              <a:gd name="connsiteX0" fmla="*/ 0 w 2438400"/>
              <a:gd name="connsiteY0" fmla="*/ 0 h 1895476"/>
              <a:gd name="connsiteX1" fmla="*/ 2438400 w 2438400"/>
              <a:gd name="connsiteY1" fmla="*/ 0 h 1895476"/>
              <a:gd name="connsiteX2" fmla="*/ 2438400 w 2438400"/>
              <a:gd name="connsiteY2" fmla="*/ 1895476 h 1895476"/>
              <a:gd name="connsiteX3" fmla="*/ 0 w 2438400"/>
              <a:gd name="connsiteY3" fmla="*/ 1895476 h 1895476"/>
            </a:gdLst>
            <a:ahLst/>
            <a:cxnLst>
              <a:cxn ang="0">
                <a:pos x="connsiteX0" y="connsiteY0"/>
              </a:cxn>
              <a:cxn ang="0">
                <a:pos x="connsiteX1" y="connsiteY1"/>
              </a:cxn>
              <a:cxn ang="0">
                <a:pos x="connsiteX2" y="connsiteY2"/>
              </a:cxn>
              <a:cxn ang="0">
                <a:pos x="connsiteX3" y="connsiteY3"/>
              </a:cxn>
            </a:cxnLst>
            <a:rect l="l" t="t" r="r" b="b"/>
            <a:pathLst>
              <a:path w="2438400" h="1895476">
                <a:moveTo>
                  <a:pt x="0" y="0"/>
                </a:moveTo>
                <a:lnTo>
                  <a:pt x="2438400" y="0"/>
                </a:lnTo>
                <a:lnTo>
                  <a:pt x="2438400" y="1895476"/>
                </a:lnTo>
                <a:lnTo>
                  <a:pt x="0" y="1895476"/>
                </a:lnTo>
                <a:close/>
              </a:path>
            </a:pathLst>
          </a:custGeom>
        </p:spPr>
      </p:pic>
      <p:pic>
        <p:nvPicPr>
          <p:cNvPr id="27" name="Picture 26" descr="A person standing in front of a computer&#10;&#10;Description automatically generated">
            <a:extLst>
              <a:ext uri="{FF2B5EF4-FFF2-40B4-BE49-F238E27FC236}">
                <a16:creationId xmlns:a16="http://schemas.microsoft.com/office/drawing/2014/main" id="{F6F9F99E-6D82-A918-CC80-4B2C0AB02DA7}"/>
              </a:ext>
            </a:extLst>
          </p:cNvPr>
          <p:cNvPicPr preferRelativeResize="0">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800" y="0"/>
            <a:ext cx="2438400" cy="1895476"/>
          </a:xfrm>
          <a:custGeom>
            <a:avLst/>
            <a:gdLst>
              <a:gd name="connsiteX0" fmla="*/ 0 w 2438400"/>
              <a:gd name="connsiteY0" fmla="*/ 0 h 1895476"/>
              <a:gd name="connsiteX1" fmla="*/ 2438400 w 2438400"/>
              <a:gd name="connsiteY1" fmla="*/ 0 h 1895476"/>
              <a:gd name="connsiteX2" fmla="*/ 2438400 w 2438400"/>
              <a:gd name="connsiteY2" fmla="*/ 1895476 h 1895476"/>
              <a:gd name="connsiteX3" fmla="*/ 0 w 2438400"/>
              <a:gd name="connsiteY3" fmla="*/ 1895476 h 1895476"/>
            </a:gdLst>
            <a:ahLst/>
            <a:cxnLst>
              <a:cxn ang="0">
                <a:pos x="connsiteX0" y="connsiteY0"/>
              </a:cxn>
              <a:cxn ang="0">
                <a:pos x="connsiteX1" y="connsiteY1"/>
              </a:cxn>
              <a:cxn ang="0">
                <a:pos x="connsiteX2" y="connsiteY2"/>
              </a:cxn>
              <a:cxn ang="0">
                <a:pos x="connsiteX3" y="connsiteY3"/>
              </a:cxn>
            </a:cxnLst>
            <a:rect l="l" t="t" r="r" b="b"/>
            <a:pathLst>
              <a:path w="2438400" h="1895476">
                <a:moveTo>
                  <a:pt x="0" y="0"/>
                </a:moveTo>
                <a:lnTo>
                  <a:pt x="2438400" y="0"/>
                </a:lnTo>
                <a:lnTo>
                  <a:pt x="2438400" y="1895476"/>
                </a:lnTo>
                <a:lnTo>
                  <a:pt x="0" y="1895476"/>
                </a:lnTo>
                <a:close/>
              </a:path>
            </a:pathLst>
          </a:custGeom>
        </p:spPr>
      </p:pic>
      <p:pic>
        <p:nvPicPr>
          <p:cNvPr id="30" name="Picture 29" descr="A person standing in a room&#10;&#10;Description automatically generated">
            <a:extLst>
              <a:ext uri="{FF2B5EF4-FFF2-40B4-BE49-F238E27FC236}">
                <a16:creationId xmlns:a16="http://schemas.microsoft.com/office/drawing/2014/main" id="{2C55DE71-79CF-48A0-93E3-5AC83FCC63E7}"/>
              </a:ext>
            </a:extLst>
          </p:cNvPr>
          <p:cNvPicPr preferRelativeResize="0">
            <a:picLocks/>
          </p:cNvPicPr>
          <p:nvPr/>
        </p:nvPicPr>
        <p:blipFill rotWithShape="1">
          <a:blip r:embed="rId7" cstate="hqprint">
            <a:extLst>
              <a:ext uri="{28A0092B-C50C-407E-A947-70E740481C1C}">
                <a14:useLocalDpi xmlns:a14="http://schemas.microsoft.com/office/drawing/2010/main"/>
              </a:ext>
            </a:extLst>
          </a:blip>
          <a:srcRect/>
          <a:stretch/>
        </p:blipFill>
        <p:spPr>
          <a:xfrm>
            <a:off x="9753600" y="0"/>
            <a:ext cx="2438400" cy="1895476"/>
          </a:xfrm>
          <a:custGeom>
            <a:avLst/>
            <a:gdLst>
              <a:gd name="connsiteX0" fmla="*/ 0 w 2438400"/>
              <a:gd name="connsiteY0" fmla="*/ 0 h 1895476"/>
              <a:gd name="connsiteX1" fmla="*/ 2438400 w 2438400"/>
              <a:gd name="connsiteY1" fmla="*/ 0 h 1895476"/>
              <a:gd name="connsiteX2" fmla="*/ 2438400 w 2438400"/>
              <a:gd name="connsiteY2" fmla="*/ 1895476 h 1895476"/>
              <a:gd name="connsiteX3" fmla="*/ 0 w 2438400"/>
              <a:gd name="connsiteY3" fmla="*/ 1895476 h 1895476"/>
            </a:gdLst>
            <a:ahLst/>
            <a:cxnLst>
              <a:cxn ang="0">
                <a:pos x="connsiteX0" y="connsiteY0"/>
              </a:cxn>
              <a:cxn ang="0">
                <a:pos x="connsiteX1" y="connsiteY1"/>
              </a:cxn>
              <a:cxn ang="0">
                <a:pos x="connsiteX2" y="connsiteY2"/>
              </a:cxn>
              <a:cxn ang="0">
                <a:pos x="connsiteX3" y="connsiteY3"/>
              </a:cxn>
            </a:cxnLst>
            <a:rect l="l" t="t" r="r" b="b"/>
            <a:pathLst>
              <a:path w="2438400" h="1895476">
                <a:moveTo>
                  <a:pt x="0" y="0"/>
                </a:moveTo>
                <a:lnTo>
                  <a:pt x="2438400" y="0"/>
                </a:lnTo>
                <a:lnTo>
                  <a:pt x="2438400" y="1895476"/>
                </a:lnTo>
                <a:lnTo>
                  <a:pt x="0" y="1895476"/>
                </a:lnTo>
                <a:close/>
              </a:path>
            </a:pathLst>
          </a:custGeom>
        </p:spPr>
      </p:pic>
      <p:sp>
        <p:nvSpPr>
          <p:cNvPr id="4" name="Rectangle 3">
            <a:extLst>
              <a:ext uri="{FF2B5EF4-FFF2-40B4-BE49-F238E27FC236}">
                <a16:creationId xmlns:a16="http://schemas.microsoft.com/office/drawing/2014/main" id="{0230CFB9-EDF1-F02D-E4DF-CE1D56183356}"/>
              </a:ext>
            </a:extLst>
          </p:cNvPr>
          <p:cNvSpPr>
            <a:spLocks/>
          </p:cNvSpPr>
          <p:nvPr/>
        </p:nvSpPr>
        <p:spPr>
          <a:xfrm>
            <a:off x="0" y="0"/>
            <a:ext cx="12192000" cy="1895476"/>
          </a:xfrm>
          <a:prstGeom prst="rect">
            <a:avLst/>
          </a:prstGeom>
          <a:solidFill>
            <a:schemeClr val="tx2">
              <a:alpha val="2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66322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66">
            <a:extLst>
              <a:ext uri="{FF2B5EF4-FFF2-40B4-BE49-F238E27FC236}">
                <a16:creationId xmlns:a16="http://schemas.microsoft.com/office/drawing/2014/main" id="{CCF7589D-D645-6F3F-040F-1B105E84CD11}"/>
              </a:ext>
            </a:extLst>
          </p:cNvPr>
          <p:cNvSpPr>
            <a:spLocks noGrp="1"/>
          </p:cNvSpPr>
          <p:nvPr>
            <p:ph type="title"/>
          </p:nvPr>
        </p:nvSpPr>
        <p:spPr>
          <a:xfrm>
            <a:off x="592917" y="571500"/>
            <a:ext cx="6255392" cy="886397"/>
          </a:xfrm>
        </p:spPr>
        <p:txBody>
          <a:bodyPr/>
          <a:lstStyle/>
          <a:p>
            <a:r>
              <a:rPr lang="en-US" sz="3200" noProof="0" dirty="0">
                <a:sym typeface="Helvetica"/>
              </a:rPr>
              <a:t>Industrial Edge Computer </a:t>
            </a:r>
            <a:br>
              <a:rPr lang="en-US" sz="3200" noProof="0" dirty="0">
                <a:sym typeface="Helvetica"/>
              </a:rPr>
            </a:br>
            <a:r>
              <a:rPr lang="en-US" sz="3200" noProof="0" dirty="0">
                <a:sym typeface="Helvetica"/>
              </a:rPr>
              <a:t>CE series Embedded AI model</a:t>
            </a:r>
            <a:endParaRPr lang="en-US" sz="3200" dirty="0"/>
          </a:p>
        </p:txBody>
      </p:sp>
      <p:grpSp>
        <p:nvGrpSpPr>
          <p:cNvPr id="18" name="Group 17">
            <a:extLst>
              <a:ext uri="{FF2B5EF4-FFF2-40B4-BE49-F238E27FC236}">
                <a16:creationId xmlns:a16="http://schemas.microsoft.com/office/drawing/2014/main" id="{C0D1C546-B717-8714-F8C9-E3257F912317}"/>
              </a:ext>
            </a:extLst>
          </p:cNvPr>
          <p:cNvGrpSpPr/>
          <p:nvPr/>
        </p:nvGrpSpPr>
        <p:grpSpPr>
          <a:xfrm>
            <a:off x="592917" y="1621155"/>
            <a:ext cx="6255394" cy="738664"/>
            <a:chOff x="592917" y="1621155"/>
            <a:chExt cx="6255394" cy="738664"/>
          </a:xfrm>
        </p:grpSpPr>
        <p:sp>
          <p:nvSpPr>
            <p:cNvPr id="19"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7610F751-BF8D-0DD2-B8F3-55EAAAB556CE}"/>
                </a:ext>
              </a:extLst>
            </p:cNvPr>
            <p:cNvSpPr txBox="1">
              <a:spLocks/>
            </p:cNvSpPr>
            <p:nvPr/>
          </p:nvSpPr>
          <p:spPr>
            <a:xfrm>
              <a:off x="592917" y="1805821"/>
              <a:ext cx="6255394" cy="5539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This kit enables high-speed AI inference image processing and facilitates the introduction of solutions using AI functionality to a site.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e.g</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manufacturing) It is built upon an embedded edge PC, the CE50-10, which is supported for 10 years and comes preinstalled with the Intel® Distribution of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OpenVINO</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toolkit and designed for high durability and performance in harsh environments.</a:t>
              </a:r>
            </a:p>
          </p:txBody>
        </p:sp>
        <p:sp>
          <p:nvSpPr>
            <p:cNvPr id="20" name="Content Placeholder 47">
              <a:extLst>
                <a:ext uri="{FF2B5EF4-FFF2-40B4-BE49-F238E27FC236}">
                  <a16:creationId xmlns:a16="http://schemas.microsoft.com/office/drawing/2014/main" id="{B3498B55-C896-012F-D2B2-AD444078C0ED}"/>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34" name="Straight Connector 33">
            <a:extLst>
              <a:ext uri="{FF2B5EF4-FFF2-40B4-BE49-F238E27FC236}">
                <a16:creationId xmlns:a16="http://schemas.microsoft.com/office/drawing/2014/main" id="{4673ABB0-4D7B-36D2-CFC7-54F12FFBA21C}"/>
              </a:ext>
            </a:extLst>
          </p:cNvPr>
          <p:cNvCxnSpPr>
            <a:cxnSpLocks/>
          </p:cNvCxnSpPr>
          <p:nvPr/>
        </p:nvCxnSpPr>
        <p:spPr>
          <a:xfrm>
            <a:off x="592917" y="242570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36" name="Content Placeholder 47">
            <a:extLst>
              <a:ext uri="{FF2B5EF4-FFF2-40B4-BE49-F238E27FC236}">
                <a16:creationId xmlns:a16="http://schemas.microsoft.com/office/drawing/2014/main" id="{29AFE3B9-97D9-F0F7-35E5-FC7D0A8D90F0}"/>
              </a:ext>
            </a:extLst>
          </p:cNvPr>
          <p:cNvSpPr txBox="1">
            <a:spLocks/>
          </p:cNvSpPr>
          <p:nvPr/>
        </p:nvSpPr>
        <p:spPr>
          <a:xfrm>
            <a:off x="592917" y="2491584"/>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38" name="Rectangle 37">
            <a:extLst>
              <a:ext uri="{FF2B5EF4-FFF2-40B4-BE49-F238E27FC236}">
                <a16:creationId xmlns:a16="http://schemas.microsoft.com/office/drawing/2014/main" id="{0ACEB202-1A1C-7AAC-5350-6D31076ECDB1}"/>
              </a:ext>
            </a:extLst>
          </p:cNvPr>
          <p:cNvSpPr>
            <a:spLocks/>
          </p:cNvSpPr>
          <p:nvPr/>
        </p:nvSpPr>
        <p:spPr>
          <a:xfrm>
            <a:off x="913615" y="2725331"/>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09600">
              <a:spcBef>
                <a:spcPts val="200"/>
              </a:spcBef>
              <a:defRPr/>
            </a:pPr>
            <a:r>
              <a:rPr lang="en-US" sz="900" dirty="0">
                <a:solidFill>
                  <a:schemeClr val="accent1"/>
                </a:solidFill>
                <a:latin typeface="IntelOne Text Medium" panose="020B0703020203020204" pitchFamily="34" charset="0"/>
                <a:sym typeface="Helvetica"/>
              </a:rPr>
              <a:t>Enable visual inspection </a:t>
            </a:r>
            <a:r>
              <a:rPr lang="en-US" sz="900" kern="0" dirty="0">
                <a:solidFill>
                  <a:schemeClr val="bg2"/>
                </a:solidFill>
                <a:latin typeface="IntelOne Text" panose="020B0503020203020204" pitchFamily="34" charset="0"/>
                <a:sym typeface="Helvetica"/>
              </a:rPr>
              <a:t>with a general AI framework for image recognition and deep learning algorithms to help identify errors </a:t>
            </a:r>
          </a:p>
        </p:txBody>
      </p:sp>
      <p:sp>
        <p:nvSpPr>
          <p:cNvPr id="39" name="Rectangle 38">
            <a:extLst>
              <a:ext uri="{FF2B5EF4-FFF2-40B4-BE49-F238E27FC236}">
                <a16:creationId xmlns:a16="http://schemas.microsoft.com/office/drawing/2014/main" id="{64737F07-C729-05FA-F19E-F717A43DF04C}"/>
              </a:ext>
            </a:extLst>
          </p:cNvPr>
          <p:cNvSpPr>
            <a:spLocks/>
          </p:cNvSpPr>
          <p:nvPr/>
        </p:nvSpPr>
        <p:spPr>
          <a:xfrm>
            <a:off x="3063688" y="2725331"/>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09600">
              <a:spcBef>
                <a:spcPts val="200"/>
              </a:spcBef>
              <a:defRPr/>
            </a:pPr>
            <a:r>
              <a:rPr lang="en-US" sz="900" dirty="0">
                <a:solidFill>
                  <a:schemeClr val="accent1"/>
                </a:solidFill>
                <a:latin typeface="IntelOne Text Medium" panose="020B0703020203020204" pitchFamily="34" charset="0"/>
                <a:sym typeface="Helvetica"/>
              </a:rPr>
              <a:t>Increase operational efficiency </a:t>
            </a:r>
            <a:r>
              <a:rPr lang="en-US" sz="900" kern="0" dirty="0">
                <a:solidFill>
                  <a:schemeClr val="bg2"/>
                </a:solidFill>
                <a:latin typeface="IntelOne Text" panose="020B0503020203020204" pitchFamily="34" charset="0"/>
                <a:sym typeface="Helvetica"/>
              </a:rPr>
              <a:t>with high-speed edge processing with low latency introduced at the endpoint system</a:t>
            </a:r>
          </a:p>
        </p:txBody>
      </p:sp>
      <p:sp>
        <p:nvSpPr>
          <p:cNvPr id="45" name="Rectangle 44">
            <a:extLst>
              <a:ext uri="{FF2B5EF4-FFF2-40B4-BE49-F238E27FC236}">
                <a16:creationId xmlns:a16="http://schemas.microsoft.com/office/drawing/2014/main" id="{857DA89B-FF4D-5E9B-0412-CBAB0D187FBC}"/>
              </a:ext>
            </a:extLst>
          </p:cNvPr>
          <p:cNvSpPr>
            <a:spLocks/>
          </p:cNvSpPr>
          <p:nvPr/>
        </p:nvSpPr>
        <p:spPr>
          <a:xfrm>
            <a:off x="5213760" y="2725331"/>
            <a:ext cx="1634548" cy="969496"/>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09600">
              <a:spcBef>
                <a:spcPts val="200"/>
              </a:spcBef>
              <a:defRPr/>
            </a:pPr>
            <a:r>
              <a:rPr lang="en-US" sz="900" dirty="0">
                <a:solidFill>
                  <a:schemeClr val="accent1"/>
                </a:solidFill>
                <a:latin typeface="IntelOne Text Medium" panose="020B0703020203020204" pitchFamily="34" charset="0"/>
                <a:sym typeface="Helvetica"/>
              </a:rPr>
              <a:t>Improve utilization rate</a:t>
            </a:r>
            <a:br>
              <a:rPr lang="en-US" sz="900" dirty="0">
                <a:solidFill>
                  <a:schemeClr val="accent1"/>
                </a:solidFill>
                <a:latin typeface="IntelOne Text Medium" panose="020B0703020203020204" pitchFamily="34" charset="0"/>
                <a:sym typeface="Helvetica"/>
              </a:rPr>
            </a:br>
            <a:r>
              <a:rPr lang="en-US" sz="900" kern="0" dirty="0">
                <a:solidFill>
                  <a:schemeClr val="bg2"/>
                </a:solidFill>
                <a:latin typeface="IntelOne Text" panose="020B0503020203020204" pitchFamily="34" charset="0"/>
                <a:sym typeface="Helvetica"/>
              </a:rPr>
              <a:t>with a flexible system configuration and a rugged, </a:t>
            </a:r>
            <a:r>
              <a:rPr lang="en-US" sz="900" kern="0" dirty="0" err="1">
                <a:solidFill>
                  <a:schemeClr val="bg2"/>
                </a:solidFill>
                <a:latin typeface="IntelOne Text" panose="020B0503020203020204" pitchFamily="34" charset="0"/>
                <a:sym typeface="Helvetica"/>
              </a:rPr>
              <a:t>fanless</a:t>
            </a:r>
            <a:r>
              <a:rPr lang="en-US" sz="900" kern="0" dirty="0">
                <a:solidFill>
                  <a:schemeClr val="bg2"/>
                </a:solidFill>
                <a:latin typeface="IntelOne Text" panose="020B0503020203020204" pitchFamily="34" charset="0"/>
                <a:sym typeface="Helvetica"/>
              </a:rPr>
              <a:t> design made to withstand a wide range of temperature, dust, vibration, or impact levels</a:t>
            </a:r>
          </a:p>
        </p:txBody>
      </p:sp>
      <p:grpSp>
        <p:nvGrpSpPr>
          <p:cNvPr id="90" name="Group 89">
            <a:extLst>
              <a:ext uri="{FF2B5EF4-FFF2-40B4-BE49-F238E27FC236}">
                <a16:creationId xmlns:a16="http://schemas.microsoft.com/office/drawing/2014/main" id="{57244601-906E-A30E-1114-9C6378248FC8}"/>
              </a:ext>
            </a:extLst>
          </p:cNvPr>
          <p:cNvGrpSpPr>
            <a:grpSpLocks/>
          </p:cNvGrpSpPr>
          <p:nvPr/>
        </p:nvGrpSpPr>
        <p:grpSpPr>
          <a:xfrm>
            <a:off x="592917" y="3797520"/>
            <a:ext cx="6255393" cy="505775"/>
            <a:chOff x="592916" y="3640327"/>
            <a:chExt cx="6255393" cy="505775"/>
          </a:xfrm>
        </p:grpSpPr>
        <p:sp>
          <p:nvSpPr>
            <p:cNvPr id="91" name="Content Placeholder 47">
              <a:extLst>
                <a:ext uri="{FF2B5EF4-FFF2-40B4-BE49-F238E27FC236}">
                  <a16:creationId xmlns:a16="http://schemas.microsoft.com/office/drawing/2014/main" id="{E34AA2C4-07C9-15FE-073A-5FAFA41C17B0}"/>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92" name="Content Placeholder 47">
              <a:extLst>
                <a:ext uri="{FF2B5EF4-FFF2-40B4-BE49-F238E27FC236}">
                  <a16:creationId xmlns:a16="http://schemas.microsoft.com/office/drawing/2014/main" id="{92D2B837-F4F4-BCC6-D5EC-BDC312144D7C}"/>
                </a:ext>
              </a:extLst>
            </p:cNvPr>
            <p:cNvSpPr txBox="1">
              <a:spLocks/>
            </p:cNvSpPr>
            <p:nvPr/>
          </p:nvSpPr>
          <p:spPr>
            <a:xfrm>
              <a:off x="592916" y="3837693"/>
              <a:ext cx="6255393" cy="308409"/>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Atom® Processors</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Distribution of </a:t>
              </a:r>
              <a:r>
                <a:rPr lang="en-US" sz="900" kern="0" dirty="0" err="1">
                  <a:latin typeface="+mn-lt"/>
                  <a:sym typeface="Helvetica"/>
                </a:rPr>
                <a:t>OpenVINO</a:t>
              </a:r>
              <a:r>
                <a:rPr lang="en-US" sz="900" kern="0" dirty="0">
                  <a:latin typeface="+mn-lt"/>
                  <a:sym typeface="Helvetica"/>
                </a:rPr>
                <a:t>™ toolkit</a:t>
              </a:r>
            </a:p>
          </p:txBody>
        </p:sp>
      </p:grpSp>
      <p:grpSp>
        <p:nvGrpSpPr>
          <p:cNvPr id="93" name="Group 92">
            <a:extLst>
              <a:ext uri="{FF2B5EF4-FFF2-40B4-BE49-F238E27FC236}">
                <a16:creationId xmlns:a16="http://schemas.microsoft.com/office/drawing/2014/main" id="{9A9DCA25-1FEA-79C1-BBF5-6DAA82642390}"/>
              </a:ext>
            </a:extLst>
          </p:cNvPr>
          <p:cNvGrpSpPr/>
          <p:nvPr/>
        </p:nvGrpSpPr>
        <p:grpSpPr>
          <a:xfrm>
            <a:off x="592917" y="5056783"/>
            <a:ext cx="6318424" cy="310555"/>
            <a:chOff x="5043513" y="3848440"/>
            <a:chExt cx="6318424" cy="310555"/>
          </a:xfrm>
        </p:grpSpPr>
        <p:sp>
          <p:nvSpPr>
            <p:cNvPr id="94" name="Content Placeholder 47">
              <a:extLst>
                <a:ext uri="{FF2B5EF4-FFF2-40B4-BE49-F238E27FC236}">
                  <a16:creationId xmlns:a16="http://schemas.microsoft.com/office/drawing/2014/main" id="{4C629C27-7BA1-8899-109C-4ABBEFFE5347}"/>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Cloud Service Provider</a:t>
              </a:r>
            </a:p>
          </p:txBody>
        </p:sp>
        <p:sp>
          <p:nvSpPr>
            <p:cNvPr id="95" name="Content Placeholder 47">
              <a:extLst>
                <a:ext uri="{FF2B5EF4-FFF2-40B4-BE49-F238E27FC236}">
                  <a16:creationId xmlns:a16="http://schemas.microsoft.com/office/drawing/2014/main" id="{4F09C905-DBA0-CD1C-DE93-08169D2B7D5E}"/>
                </a:ext>
              </a:extLst>
            </p:cNvPr>
            <p:cNvSpPr txBox="1">
              <a:spLocks/>
            </p:cNvSpPr>
            <p:nvPr/>
          </p:nvSpPr>
          <p:spPr>
            <a:xfrm>
              <a:off x="5043513" y="4031373"/>
              <a:ext cx="6318424" cy="127622"/>
            </a:xfrm>
            <a:prstGeom prst="rect">
              <a:avLst/>
            </a:prstGeom>
            <a:ln>
              <a:noFill/>
            </a:ln>
          </p:spPr>
          <p:txBody>
            <a:bodyPr wrap="square" lIns="0" tIns="0" rIns="0" bIns="0" numCol="1"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lnSpc>
                  <a:spcPct val="100000"/>
                </a:lnSpc>
                <a:spcBef>
                  <a:spcPts val="200"/>
                </a:spcBef>
                <a:spcAft>
                  <a:spcPts val="100"/>
                </a:spcAft>
                <a:buNone/>
                <a:defRPr/>
              </a:pPr>
              <a:r>
                <a:rPr lang="en-US" sz="900" dirty="0">
                  <a:latin typeface="IntelOne Text" panose="020B0503020203020204" pitchFamily="34" charset="0"/>
                </a:rPr>
                <a:t>Amazon Web Services, Google Cloud, Microsoft Azure</a:t>
              </a:r>
            </a:p>
          </p:txBody>
        </p:sp>
      </p:grpSp>
      <p:grpSp>
        <p:nvGrpSpPr>
          <p:cNvPr id="98" name="Group 97">
            <a:extLst>
              <a:ext uri="{FF2B5EF4-FFF2-40B4-BE49-F238E27FC236}">
                <a16:creationId xmlns:a16="http://schemas.microsoft.com/office/drawing/2014/main" id="{2B861896-7ED1-D605-20A8-D0C8001EBC35}"/>
              </a:ext>
            </a:extLst>
          </p:cNvPr>
          <p:cNvGrpSpPr/>
          <p:nvPr/>
        </p:nvGrpSpPr>
        <p:grpSpPr>
          <a:xfrm>
            <a:off x="592917" y="5931064"/>
            <a:ext cx="6318424" cy="415270"/>
            <a:chOff x="5043513" y="3848440"/>
            <a:chExt cx="6318424" cy="415270"/>
          </a:xfrm>
        </p:grpSpPr>
        <p:sp>
          <p:nvSpPr>
            <p:cNvPr id="99" name="Content Placeholder 47">
              <a:extLst>
                <a:ext uri="{FF2B5EF4-FFF2-40B4-BE49-F238E27FC236}">
                  <a16:creationId xmlns:a16="http://schemas.microsoft.com/office/drawing/2014/main" id="{C0182E3D-BD84-3CD7-9EC4-FE7D59DEE079}"/>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100" name="Content Placeholder 47">
              <a:extLst>
                <a:ext uri="{FF2B5EF4-FFF2-40B4-BE49-F238E27FC236}">
                  <a16:creationId xmlns:a16="http://schemas.microsoft.com/office/drawing/2014/main" id="{ED61AF8E-EC72-E4D4-6251-9C32BBEBBB28}"/>
                </a:ext>
              </a:extLst>
            </p:cNvPr>
            <p:cNvSpPr txBox="1">
              <a:spLocks/>
            </p:cNvSpPr>
            <p:nvPr/>
          </p:nvSpPr>
          <p:spPr>
            <a:xfrm>
              <a:off x="5043513" y="4034693"/>
              <a:ext cx="6318424" cy="229017"/>
            </a:xfrm>
            <a:prstGeom prst="rect">
              <a:avLst/>
            </a:prstGeom>
            <a:ln>
              <a:noFill/>
            </a:ln>
          </p:spPr>
          <p:txBody>
            <a:bodyPr wrap="square" lIns="0" tIns="0" rIns="0" bIns="0" numCol="2"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spcAft>
                  <a:spcPts val="100"/>
                </a:spcAft>
                <a:buFont typeface="Wingdings" panose="05000000000000000000" pitchFamily="2" charset="2"/>
                <a:buChar char="§"/>
                <a:defRPr/>
              </a:pPr>
              <a:r>
                <a:rPr lang="en-US" sz="900" kern="0" dirty="0">
                  <a:latin typeface="+mn-lt"/>
                  <a:hlinkClick r:id="rId3">
                    <a:extLst>
                      <a:ext uri="{A12FA001-AC4F-418D-AE19-62706E023703}">
                        <ahyp:hlinkClr xmlns:ahyp="http://schemas.microsoft.com/office/drawing/2018/hyperlinkcolor" val="tx"/>
                      </a:ext>
                    </a:extLst>
                  </a:hlinkClick>
                </a:rPr>
                <a:t>Intel IoT Kits Overview</a:t>
              </a:r>
              <a:endParaRPr lang="en-US" sz="900" kern="0" dirty="0">
                <a:latin typeface="+mn-lt"/>
                <a:sym typeface="Helvetica"/>
              </a:endParaRPr>
            </a:p>
            <a:p>
              <a:pPr marL="128016" indent="-128016" defTabSz="1219169" hangingPunct="0">
                <a:spcBef>
                  <a:spcPts val="200"/>
                </a:spcBef>
                <a:spcAft>
                  <a:spcPts val="100"/>
                </a:spcAft>
                <a:buFont typeface="Wingdings" panose="05000000000000000000" pitchFamily="2" charset="2"/>
                <a:buChar char="§"/>
                <a:defRPr/>
              </a:pPr>
              <a:r>
                <a:rPr lang="en-US" sz="900" kern="0" dirty="0">
                  <a:latin typeface="+mn-lt"/>
                  <a:sym typeface="Helvetica Neue"/>
                  <a:hlinkClick r:id="rId4">
                    <a:extLst>
                      <a:ext uri="{A12FA001-AC4F-418D-AE19-62706E023703}">
                        <ahyp:hlinkClr xmlns:ahyp="http://schemas.microsoft.com/office/drawing/2018/hyperlinkcolor" val="tx"/>
                      </a:ext>
                    </a:extLst>
                  </a:hlinkClick>
                </a:rPr>
                <a:t>Hitachi Industrial Edge Computer CE50-10 Product Page</a:t>
              </a:r>
              <a:endParaRPr lang="en-US" sz="900" kern="0" dirty="0">
                <a:latin typeface="+mn-lt"/>
                <a:sym typeface="Helvetica Neue"/>
              </a:endParaRPr>
            </a:p>
          </p:txBody>
        </p:sp>
      </p:grpSp>
      <p:grpSp>
        <p:nvGrpSpPr>
          <p:cNvPr id="101" name="Group 100">
            <a:extLst>
              <a:ext uri="{FF2B5EF4-FFF2-40B4-BE49-F238E27FC236}">
                <a16:creationId xmlns:a16="http://schemas.microsoft.com/office/drawing/2014/main" id="{9D41DE70-7208-8A1D-7638-60916082D350}"/>
              </a:ext>
            </a:extLst>
          </p:cNvPr>
          <p:cNvGrpSpPr>
            <a:grpSpLocks/>
          </p:cNvGrpSpPr>
          <p:nvPr/>
        </p:nvGrpSpPr>
        <p:grpSpPr>
          <a:xfrm>
            <a:off x="592917" y="4421213"/>
            <a:ext cx="6255393" cy="517652"/>
            <a:chOff x="592916" y="3640327"/>
            <a:chExt cx="6255393" cy="517652"/>
          </a:xfrm>
        </p:grpSpPr>
        <p:sp>
          <p:nvSpPr>
            <p:cNvPr id="102" name="Content Placeholder 47">
              <a:extLst>
                <a:ext uri="{FF2B5EF4-FFF2-40B4-BE49-F238E27FC236}">
                  <a16:creationId xmlns:a16="http://schemas.microsoft.com/office/drawing/2014/main" id="{2E212611-51C1-ADD6-183D-C1DCF90099DF}"/>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Partner Components</a:t>
              </a:r>
            </a:p>
          </p:txBody>
        </p:sp>
        <p:sp>
          <p:nvSpPr>
            <p:cNvPr id="103" name="Content Placeholder 47">
              <a:extLst>
                <a:ext uri="{FF2B5EF4-FFF2-40B4-BE49-F238E27FC236}">
                  <a16:creationId xmlns:a16="http://schemas.microsoft.com/office/drawing/2014/main" id="{8E262504-B7F3-890B-399F-49702F567121}"/>
                </a:ext>
              </a:extLst>
            </p:cNvPr>
            <p:cNvSpPr txBox="1">
              <a:spLocks/>
            </p:cNvSpPr>
            <p:nvPr/>
          </p:nvSpPr>
          <p:spPr>
            <a:xfrm>
              <a:off x="592916" y="3837693"/>
              <a:ext cx="6255393" cy="320286"/>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spcAft>
                  <a:spcPts val="100"/>
                </a:spcAft>
                <a:buFont typeface="Wingdings" panose="05000000000000000000" pitchFamily="2" charset="2"/>
                <a:buChar char="§"/>
                <a:defRPr/>
              </a:pPr>
              <a:r>
                <a:rPr lang="it-IT" sz="900" kern="0" dirty="0">
                  <a:latin typeface="+mn-lt"/>
                </a:rPr>
                <a:t>Hitachi Control Edge Computer CE50-10</a:t>
              </a:r>
            </a:p>
            <a:p>
              <a:pPr marL="128016" indent="-128016" defTabSz="1219169" hangingPunct="0">
                <a:spcBef>
                  <a:spcPts val="200"/>
                </a:spcBef>
                <a:spcAft>
                  <a:spcPts val="100"/>
                </a:spcAft>
                <a:buFont typeface="Wingdings" panose="05000000000000000000" pitchFamily="2" charset="2"/>
                <a:buChar char="§"/>
                <a:defRPr/>
              </a:pPr>
              <a:r>
                <a:rPr lang="it-IT" sz="900" kern="0" dirty="0">
                  <a:latin typeface="+mn-lt"/>
                </a:rPr>
                <a:t>HJ-7726-12/H02-SA: No Digital IO</a:t>
              </a:r>
            </a:p>
            <a:p>
              <a:pPr marL="128016" indent="-128016" defTabSz="1219169" hangingPunct="0">
                <a:spcBef>
                  <a:spcPts val="200"/>
                </a:spcBef>
                <a:spcAft>
                  <a:spcPts val="100"/>
                </a:spcAft>
                <a:buFont typeface="Wingdings" panose="05000000000000000000" pitchFamily="2" charset="2"/>
                <a:buChar char="§"/>
                <a:defRPr/>
              </a:pPr>
              <a:r>
                <a:rPr lang="it-IT" sz="900" kern="0" dirty="0">
                  <a:latin typeface="+mn-lt"/>
                </a:rPr>
                <a:t>HJ-7726-12/HE2-SA: Digital IO</a:t>
              </a:r>
            </a:p>
          </p:txBody>
        </p:sp>
      </p:grpSp>
      <p:grpSp>
        <p:nvGrpSpPr>
          <p:cNvPr id="104" name="Group 103">
            <a:extLst>
              <a:ext uri="{FF2B5EF4-FFF2-40B4-BE49-F238E27FC236}">
                <a16:creationId xmlns:a16="http://schemas.microsoft.com/office/drawing/2014/main" id="{8C5D5FD0-9207-8918-A867-ECB00C8C2635}"/>
              </a:ext>
            </a:extLst>
          </p:cNvPr>
          <p:cNvGrpSpPr>
            <a:grpSpLocks/>
          </p:cNvGrpSpPr>
          <p:nvPr/>
        </p:nvGrpSpPr>
        <p:grpSpPr>
          <a:xfrm>
            <a:off x="592917" y="5485256"/>
            <a:ext cx="6255393" cy="327887"/>
            <a:chOff x="592916" y="3640327"/>
            <a:chExt cx="6255393" cy="327887"/>
          </a:xfrm>
        </p:grpSpPr>
        <p:sp>
          <p:nvSpPr>
            <p:cNvPr id="105" name="Content Placeholder 47">
              <a:extLst>
                <a:ext uri="{FF2B5EF4-FFF2-40B4-BE49-F238E27FC236}">
                  <a16:creationId xmlns:a16="http://schemas.microsoft.com/office/drawing/2014/main" id="{BCE1D5BE-C985-4F8A-8F33-442617A6A6A3}"/>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Operating System</a:t>
              </a:r>
            </a:p>
          </p:txBody>
        </p:sp>
        <p:sp>
          <p:nvSpPr>
            <p:cNvPr id="106" name="Content Placeholder 47">
              <a:extLst>
                <a:ext uri="{FF2B5EF4-FFF2-40B4-BE49-F238E27FC236}">
                  <a16:creationId xmlns:a16="http://schemas.microsoft.com/office/drawing/2014/main" id="{12F953B7-5CC6-CF36-D3B2-2F6D0C68B68A}"/>
                </a:ext>
              </a:extLst>
            </p:cNvPr>
            <p:cNvSpPr txBox="1">
              <a:spLocks/>
            </p:cNvSpPr>
            <p:nvPr/>
          </p:nvSpPr>
          <p:spPr>
            <a:xfrm>
              <a:off x="592916" y="3837694"/>
              <a:ext cx="6255393" cy="130520"/>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lnSpc>
                  <a:spcPct val="100000"/>
                </a:lnSpc>
                <a:spcBef>
                  <a:spcPts val="200"/>
                </a:spcBef>
                <a:spcAft>
                  <a:spcPts val="100"/>
                </a:spcAft>
                <a:buNone/>
                <a:defRPr/>
              </a:pPr>
              <a:r>
                <a:rPr lang="en-US" sz="900" dirty="0">
                  <a:latin typeface="IntelOne Text" panose="020B0503020203020204" pitchFamily="34" charset="0"/>
                </a:rPr>
                <a:t>Ubuntu</a:t>
              </a:r>
            </a:p>
          </p:txBody>
        </p:sp>
      </p:grpSp>
      <p:cxnSp>
        <p:nvCxnSpPr>
          <p:cNvPr id="97" name="Straight Connector 96">
            <a:extLst>
              <a:ext uri="{FF2B5EF4-FFF2-40B4-BE49-F238E27FC236}">
                <a16:creationId xmlns:a16="http://schemas.microsoft.com/office/drawing/2014/main" id="{9C3E5A4F-5257-1DA0-907F-AEAA2DC7EF55}"/>
              </a:ext>
            </a:extLst>
          </p:cNvPr>
          <p:cNvCxnSpPr>
            <a:cxnSpLocks/>
          </p:cNvCxnSpPr>
          <p:nvPr/>
        </p:nvCxnSpPr>
        <p:spPr>
          <a:xfrm>
            <a:off x="592918" y="587210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07" name="Straight Connector 106">
            <a:extLst>
              <a:ext uri="{FF2B5EF4-FFF2-40B4-BE49-F238E27FC236}">
                <a16:creationId xmlns:a16="http://schemas.microsoft.com/office/drawing/2014/main" id="{375A7DF9-9169-3153-978D-6A6C7FDC71D7}"/>
              </a:ext>
            </a:extLst>
          </p:cNvPr>
          <p:cNvCxnSpPr>
            <a:cxnSpLocks/>
          </p:cNvCxnSpPr>
          <p:nvPr/>
        </p:nvCxnSpPr>
        <p:spPr>
          <a:xfrm>
            <a:off x="592918" y="542629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08" name="Straight Connector 107">
            <a:extLst>
              <a:ext uri="{FF2B5EF4-FFF2-40B4-BE49-F238E27FC236}">
                <a16:creationId xmlns:a16="http://schemas.microsoft.com/office/drawing/2014/main" id="{0EB1F6D2-B806-4B42-82FB-75727219B150}"/>
              </a:ext>
            </a:extLst>
          </p:cNvPr>
          <p:cNvCxnSpPr>
            <a:cxnSpLocks/>
          </p:cNvCxnSpPr>
          <p:nvPr/>
        </p:nvCxnSpPr>
        <p:spPr>
          <a:xfrm>
            <a:off x="592918" y="499782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09" name="Straight Connector 108">
            <a:extLst>
              <a:ext uri="{FF2B5EF4-FFF2-40B4-BE49-F238E27FC236}">
                <a16:creationId xmlns:a16="http://schemas.microsoft.com/office/drawing/2014/main" id="{D9907C5E-7B33-293E-3C1F-A7F8132FD26E}"/>
              </a:ext>
            </a:extLst>
          </p:cNvPr>
          <p:cNvCxnSpPr>
            <a:cxnSpLocks/>
          </p:cNvCxnSpPr>
          <p:nvPr/>
        </p:nvCxnSpPr>
        <p:spPr>
          <a:xfrm>
            <a:off x="592918" y="436225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10" name="Straight Connector 109">
            <a:extLst>
              <a:ext uri="{FF2B5EF4-FFF2-40B4-BE49-F238E27FC236}">
                <a16:creationId xmlns:a16="http://schemas.microsoft.com/office/drawing/2014/main" id="{0A0B33CD-EF9E-5EFD-7B90-006A52935B8F}"/>
              </a:ext>
            </a:extLst>
          </p:cNvPr>
          <p:cNvCxnSpPr>
            <a:cxnSpLocks/>
          </p:cNvCxnSpPr>
          <p:nvPr/>
        </p:nvCxnSpPr>
        <p:spPr>
          <a:xfrm>
            <a:off x="592918" y="373856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111" name="Rectangle 110">
            <a:extLst>
              <a:ext uri="{FF2B5EF4-FFF2-40B4-BE49-F238E27FC236}">
                <a16:creationId xmlns:a16="http://schemas.microsoft.com/office/drawing/2014/main" id="{8463E45A-DF32-7AD8-6C78-B77D602E464B}"/>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2" name="Rectangle 111">
            <a:extLst>
              <a:ext uri="{FF2B5EF4-FFF2-40B4-BE49-F238E27FC236}">
                <a16:creationId xmlns:a16="http://schemas.microsoft.com/office/drawing/2014/main" id="{DC4F66CC-7BCE-F078-AD9D-C50882778827}"/>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13" name="Straight Connector 112">
            <a:extLst>
              <a:ext uri="{FF2B5EF4-FFF2-40B4-BE49-F238E27FC236}">
                <a16:creationId xmlns:a16="http://schemas.microsoft.com/office/drawing/2014/main" id="{FD191C58-EF74-856F-61B0-85EF5EA2188A}"/>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114" name="Text Placeholder 49">
            <a:extLst>
              <a:ext uri="{FF2B5EF4-FFF2-40B4-BE49-F238E27FC236}">
                <a16:creationId xmlns:a16="http://schemas.microsoft.com/office/drawing/2014/main" id="{157DDF2C-D917-3745-CA76-94CE11F4EF52}"/>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Automation/Robotics</a:t>
            </a:r>
          </a:p>
        </p:txBody>
      </p:sp>
      <p:sp>
        <p:nvSpPr>
          <p:cNvPr id="115" name="Rectangle 114">
            <a:extLst>
              <a:ext uri="{FF2B5EF4-FFF2-40B4-BE49-F238E27FC236}">
                <a16:creationId xmlns:a16="http://schemas.microsoft.com/office/drawing/2014/main" id="{1C126ECC-20CD-702A-50E7-05A6AA5E1EB9}"/>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16" name="Straight Connector 115">
            <a:extLst>
              <a:ext uri="{FF2B5EF4-FFF2-40B4-BE49-F238E27FC236}">
                <a16:creationId xmlns:a16="http://schemas.microsoft.com/office/drawing/2014/main" id="{2EE73B94-EF78-8DFE-4ABB-9BCD5EF7884F}"/>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117" name="Picture 116">
            <a:extLst>
              <a:ext uri="{FF2B5EF4-FFF2-40B4-BE49-F238E27FC236}">
                <a16:creationId xmlns:a16="http://schemas.microsoft.com/office/drawing/2014/main" id="{C21A19B4-27DD-FD36-15AF-A2804B56073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149237" y="3048001"/>
            <a:ext cx="1593762" cy="1328738"/>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sp>
        <p:nvSpPr>
          <p:cNvPr id="118" name="Rectangle 117">
            <a:extLst>
              <a:ext uri="{FF2B5EF4-FFF2-40B4-BE49-F238E27FC236}">
                <a16:creationId xmlns:a16="http://schemas.microsoft.com/office/drawing/2014/main" id="{C5D6EA8D-240E-1057-4D79-33A95B7B7969}"/>
              </a:ext>
            </a:extLst>
          </p:cNvPr>
          <p:cNvSpPr>
            <a:spLocks/>
          </p:cNvSpPr>
          <p:nvPr/>
        </p:nvSpPr>
        <p:spPr>
          <a:xfrm>
            <a:off x="8743000" y="3048001"/>
            <a:ext cx="2839400" cy="1774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1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satisfaction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Increased quality vs. yield </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Get as much value from operational </a:t>
            </a:r>
            <a:br>
              <a:rPr lang="en-US" sz="900" dirty="0">
                <a:solidFill>
                  <a:schemeClr val="bg2"/>
                </a:solidFill>
                <a:latin typeface="IntelOne Text"/>
              </a:rPr>
            </a:br>
            <a:r>
              <a:rPr lang="en-US" sz="900" dirty="0">
                <a:solidFill>
                  <a:schemeClr val="bg2"/>
                </a:solidFill>
                <a:latin typeface="IntelOne Text"/>
              </a:rPr>
              <a:t>data as possible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Meet standards for reliability, durability, and functionality</a:t>
            </a:r>
          </a:p>
        </p:txBody>
      </p:sp>
      <p:sp>
        <p:nvSpPr>
          <p:cNvPr id="119" name="Rectangle 118">
            <a:extLst>
              <a:ext uri="{FF2B5EF4-FFF2-40B4-BE49-F238E27FC236}">
                <a16:creationId xmlns:a16="http://schemas.microsoft.com/office/drawing/2014/main" id="{5D879A2B-5CA5-A14C-A942-0A876040C145}"/>
              </a:ext>
            </a:extLst>
          </p:cNvPr>
          <p:cNvSpPr>
            <a:spLocks/>
          </p:cNvSpPr>
          <p:nvPr/>
        </p:nvSpPr>
        <p:spPr>
          <a:xfrm>
            <a:off x="7144336" y="4864907"/>
            <a:ext cx="4438063" cy="112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re-work, scrap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Keep pace with tightening industry standards, consumer expectations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the rate of human errors during inspections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Unlock visibility into cross-plant production</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and mitigate shortages, especially skilled labor</a:t>
            </a:r>
          </a:p>
        </p:txBody>
      </p:sp>
      <p:sp>
        <p:nvSpPr>
          <p:cNvPr id="120" name="Text Placeholder 49">
            <a:extLst>
              <a:ext uri="{FF2B5EF4-FFF2-40B4-BE49-F238E27FC236}">
                <a16:creationId xmlns:a16="http://schemas.microsoft.com/office/drawing/2014/main" id="{C70044DD-ED28-535A-1D7D-050F6F780FBC}"/>
              </a:ext>
            </a:extLst>
          </p:cNvPr>
          <p:cNvSpPr txBox="1">
            <a:spLocks/>
          </p:cNvSpPr>
          <p:nvPr/>
        </p:nvSpPr>
        <p:spPr>
          <a:xfrm>
            <a:off x="7133540" y="628590"/>
            <a:ext cx="2243048"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lvl="0" indent="-171450" defTabSz="914400" fontAlgn="auto">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6" action="ppaction://hlinksldjump"/>
              </a:rPr>
              <a:t>Product Inspection</a:t>
            </a:r>
            <a:endParaRPr lang="en-US" sz="900" b="0" dirty="0">
              <a:solidFill>
                <a:srgbClr val="525252"/>
              </a:solidFill>
              <a:latin typeface="IntelOne Text" panose="020B0503020203020204" pitchFamily="34" charset="0"/>
              <a:sym typeface="Helvetica Neue"/>
            </a:endParaRP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Machine Condition Monitoring</a:t>
            </a:r>
          </a:p>
        </p:txBody>
      </p:sp>
      <p:sp>
        <p:nvSpPr>
          <p:cNvPr id="121" name="Text Placeholder 49" descr="Target Vertical: &#10;Manufacturing&#10;&#10;&#10;">
            <a:extLst>
              <a:ext uri="{FF2B5EF4-FFF2-40B4-BE49-F238E27FC236}">
                <a16:creationId xmlns:a16="http://schemas.microsoft.com/office/drawing/2014/main" id="{5A6A3052-BBC2-39E1-EDF0-E9EDC399FA8B}"/>
              </a:ext>
            </a:extLst>
          </p:cNvPr>
          <p:cNvSpPr txBox="1">
            <a:spLocks/>
          </p:cNvSpPr>
          <p:nvPr/>
        </p:nvSpPr>
        <p:spPr>
          <a:xfrm>
            <a:off x="7144338" y="1686845"/>
            <a:ext cx="2030977" cy="351505"/>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lvl="0" defTabSz="1219169" fontAlgn="auto" hangingPunct="0">
              <a:spcBef>
                <a:spcPts val="0"/>
              </a:spcBef>
              <a:buClr>
                <a:srgbClr val="525252"/>
              </a:buClr>
              <a:buSzPts val="1050"/>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Transportation</a:t>
            </a:r>
          </a:p>
        </p:txBody>
      </p:sp>
      <p:sp>
        <p:nvSpPr>
          <p:cNvPr id="122" name="Text Placeholder 49" descr="Target Vertical: &#10;Manufacturing&#10;&#10;&#10;">
            <a:extLst>
              <a:ext uri="{FF2B5EF4-FFF2-40B4-BE49-F238E27FC236}">
                <a16:creationId xmlns:a16="http://schemas.microsoft.com/office/drawing/2014/main" id="{652B6665-DCEF-8D51-0CE2-74FC8A0ABE32}"/>
              </a:ext>
            </a:extLst>
          </p:cNvPr>
          <p:cNvSpPr txBox="1">
            <a:spLocks/>
          </p:cNvSpPr>
          <p:nvPr/>
        </p:nvSpPr>
        <p:spPr>
          <a:xfrm>
            <a:off x="9475213" y="1686845"/>
            <a:ext cx="2030977" cy="1186883"/>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United States; Australia/New Zealand; Japan</a:t>
            </a:r>
          </a:p>
        </p:txBody>
      </p:sp>
      <p:pic>
        <p:nvPicPr>
          <p:cNvPr id="123" name="Picture 2" descr="Hitachi – Logos Download">
            <a:extLst>
              <a:ext uri="{FF2B5EF4-FFF2-40B4-BE49-F238E27FC236}">
                <a16:creationId xmlns:a16="http://schemas.microsoft.com/office/drawing/2014/main" id="{5EA4B3EF-D4AC-803F-E139-19C46FAC4F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560" y="123825"/>
            <a:ext cx="1315145" cy="377248"/>
          </a:xfrm>
          <a:prstGeom prst="rect">
            <a:avLst/>
          </a:prstGeom>
          <a:noFill/>
          <a:extLst>
            <a:ext uri="{909E8E84-426E-40DD-AFC4-6F175D3DCCD1}">
              <a14:hiddenFill xmlns:a14="http://schemas.microsoft.com/office/drawing/2010/main">
                <a:solidFill>
                  <a:srgbClr val="FFFFFF"/>
                </a:solidFill>
              </a14:hiddenFill>
            </a:ext>
          </a:extLst>
        </p:spPr>
      </p:pic>
      <p:pic>
        <p:nvPicPr>
          <p:cNvPr id="125" name="Graphic 124">
            <a:extLst>
              <a:ext uri="{FF2B5EF4-FFF2-40B4-BE49-F238E27FC236}">
                <a16:creationId xmlns:a16="http://schemas.microsoft.com/office/drawing/2014/main" id="{A0FF637C-8545-2236-9383-6BA6A89CD17A}"/>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93654" y="2750731"/>
            <a:ext cx="241382" cy="161956"/>
          </a:xfrm>
          <a:prstGeom prst="rect">
            <a:avLst/>
          </a:prstGeom>
        </p:spPr>
      </p:pic>
      <p:pic>
        <p:nvPicPr>
          <p:cNvPr id="127" name="Graphic 126">
            <a:extLst>
              <a:ext uri="{FF2B5EF4-FFF2-40B4-BE49-F238E27FC236}">
                <a16:creationId xmlns:a16="http://schemas.microsoft.com/office/drawing/2014/main" id="{01DA1C67-117A-A338-CF74-A9A5D1E0ED0E}"/>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766496" y="2725331"/>
            <a:ext cx="234179" cy="232921"/>
          </a:xfrm>
          <a:prstGeom prst="rect">
            <a:avLst/>
          </a:prstGeom>
        </p:spPr>
      </p:pic>
      <p:pic>
        <p:nvPicPr>
          <p:cNvPr id="22019" name="Graphic 22018">
            <a:extLst>
              <a:ext uri="{FF2B5EF4-FFF2-40B4-BE49-F238E27FC236}">
                <a16:creationId xmlns:a16="http://schemas.microsoft.com/office/drawing/2014/main" id="{E943E79E-329B-A3EB-EA1F-03A8C1C74976}"/>
              </a:ext>
            </a:extLst>
          </p:cNvPr>
          <p:cNvPicPr>
            <a:picLocks/>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960262" y="2725331"/>
            <a:ext cx="183583" cy="183186"/>
          </a:xfrm>
          <a:prstGeom prst="rect">
            <a:avLst/>
          </a:prstGeom>
        </p:spPr>
      </p:pic>
      <p:grpSp>
        <p:nvGrpSpPr>
          <p:cNvPr id="2" name="Group 1">
            <a:extLst>
              <a:ext uri="{FF2B5EF4-FFF2-40B4-BE49-F238E27FC236}">
                <a16:creationId xmlns:a16="http://schemas.microsoft.com/office/drawing/2014/main" id="{5DFB6188-1831-38CB-6380-02515AFCA837}"/>
              </a:ext>
            </a:extLst>
          </p:cNvPr>
          <p:cNvGrpSpPr/>
          <p:nvPr/>
        </p:nvGrpSpPr>
        <p:grpSpPr>
          <a:xfrm>
            <a:off x="9057016" y="87630"/>
            <a:ext cx="2525384" cy="384440"/>
            <a:chOff x="9057016" y="87630"/>
            <a:chExt cx="2525384" cy="384440"/>
          </a:xfrm>
        </p:grpSpPr>
        <p:pic>
          <p:nvPicPr>
            <p:cNvPr id="3" name="Picture 2">
              <a:hlinkClick r:id="rId14" action="ppaction://hlinksldjump"/>
              <a:extLst>
                <a:ext uri="{FF2B5EF4-FFF2-40B4-BE49-F238E27FC236}">
                  <a16:creationId xmlns:a16="http://schemas.microsoft.com/office/drawing/2014/main" id="{4D7C7582-81D9-A425-D4AB-4BC1C6D3D5B0}"/>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4" name="Rectangle 3">
              <a:extLst>
                <a:ext uri="{FF2B5EF4-FFF2-40B4-BE49-F238E27FC236}">
                  <a16:creationId xmlns:a16="http://schemas.microsoft.com/office/drawing/2014/main" id="{3A362028-8860-DD7D-A480-8BEC3E62FB27}"/>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101217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6">
            <a:extLst>
              <a:ext uri="{FF2B5EF4-FFF2-40B4-BE49-F238E27FC236}">
                <a16:creationId xmlns:a16="http://schemas.microsoft.com/office/drawing/2014/main" id="{95646F9F-11F1-ADD3-7143-9E91D3CC95C9}"/>
              </a:ext>
            </a:extLst>
          </p:cNvPr>
          <p:cNvSpPr>
            <a:spLocks noGrp="1"/>
          </p:cNvSpPr>
          <p:nvPr>
            <p:ph type="title"/>
          </p:nvPr>
        </p:nvSpPr>
        <p:spPr>
          <a:xfrm>
            <a:off x="592917" y="571500"/>
            <a:ext cx="6255392" cy="886397"/>
          </a:xfrm>
        </p:spPr>
        <p:txBody>
          <a:bodyPr/>
          <a:lstStyle/>
          <a:p>
            <a:r>
              <a:rPr lang="en-US" sz="3200" noProof="0" dirty="0">
                <a:sym typeface="Helvetica Neue"/>
              </a:rPr>
              <a:t>Private 5G Solution for XR Vertical Application and Metaverse Factory </a:t>
            </a:r>
            <a:endParaRPr lang="en-US" sz="3200" dirty="0"/>
          </a:p>
        </p:txBody>
      </p:sp>
      <p:grpSp>
        <p:nvGrpSpPr>
          <p:cNvPr id="14" name="Group 13">
            <a:extLst>
              <a:ext uri="{FF2B5EF4-FFF2-40B4-BE49-F238E27FC236}">
                <a16:creationId xmlns:a16="http://schemas.microsoft.com/office/drawing/2014/main" id="{4C651770-C482-428F-C12E-BC70E8AF9AF3}"/>
              </a:ext>
            </a:extLst>
          </p:cNvPr>
          <p:cNvGrpSpPr/>
          <p:nvPr/>
        </p:nvGrpSpPr>
        <p:grpSpPr>
          <a:xfrm>
            <a:off x="592917" y="1621155"/>
            <a:ext cx="6255394" cy="877163"/>
            <a:chOff x="592917" y="1621155"/>
            <a:chExt cx="6255394" cy="877163"/>
          </a:xfrm>
        </p:grpSpPr>
        <p:sp>
          <p:nvSpPr>
            <p:cNvPr id="15"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205046B9-3362-7F68-3ACB-058300C88033}"/>
                </a:ext>
              </a:extLst>
            </p:cNvPr>
            <p:cNvSpPr txBox="1">
              <a:spLocks/>
            </p:cNvSpPr>
            <p:nvPr/>
          </p:nvSpPr>
          <p:spPr>
            <a:xfrm>
              <a:off x="592917" y="1805821"/>
              <a:ext cx="6255394" cy="692497"/>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This solution is a compact 5G private network system, equipped with a powerful mobile 5G wireless modem, all within a rugged, flexible, easily transportable suitcase-styled form factor. that can be customized and scaled to perform numerous applications such as industrial operations, mobile demonstrations, education, software development, and more. In total, this solution provides an efficient, light weight, and rugged high-speed network with comprehensive security and load management.</a:t>
              </a:r>
            </a:p>
          </p:txBody>
        </p:sp>
        <p:sp>
          <p:nvSpPr>
            <p:cNvPr id="16" name="Content Placeholder 47">
              <a:extLst>
                <a:ext uri="{FF2B5EF4-FFF2-40B4-BE49-F238E27FC236}">
                  <a16:creationId xmlns:a16="http://schemas.microsoft.com/office/drawing/2014/main" id="{A197EC08-3D4D-93EF-B0F2-8D9D872DDA64}"/>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17" name="Straight Connector 16">
            <a:extLst>
              <a:ext uri="{FF2B5EF4-FFF2-40B4-BE49-F238E27FC236}">
                <a16:creationId xmlns:a16="http://schemas.microsoft.com/office/drawing/2014/main" id="{69926048-DD56-DC35-A005-105B6599DC77}"/>
              </a:ext>
            </a:extLst>
          </p:cNvPr>
          <p:cNvCxnSpPr>
            <a:cxnSpLocks/>
          </p:cNvCxnSpPr>
          <p:nvPr/>
        </p:nvCxnSpPr>
        <p:spPr>
          <a:xfrm>
            <a:off x="592917" y="262382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19" name="Content Placeholder 47">
            <a:extLst>
              <a:ext uri="{FF2B5EF4-FFF2-40B4-BE49-F238E27FC236}">
                <a16:creationId xmlns:a16="http://schemas.microsoft.com/office/drawing/2014/main" id="{61C43043-CFEF-EE58-A3C0-60349F71DD2B}"/>
              </a:ext>
            </a:extLst>
          </p:cNvPr>
          <p:cNvSpPr txBox="1">
            <a:spLocks/>
          </p:cNvSpPr>
          <p:nvPr/>
        </p:nvSpPr>
        <p:spPr>
          <a:xfrm>
            <a:off x="592917" y="2689704"/>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20" name="Rectangle 19">
            <a:extLst>
              <a:ext uri="{FF2B5EF4-FFF2-40B4-BE49-F238E27FC236}">
                <a16:creationId xmlns:a16="http://schemas.microsoft.com/office/drawing/2014/main" id="{EF1480E1-A6D0-ABC3-F6AF-07124F8DE110}"/>
              </a:ext>
            </a:extLst>
          </p:cNvPr>
          <p:cNvSpPr>
            <a:spLocks/>
          </p:cNvSpPr>
          <p:nvPr/>
        </p:nvSpPr>
        <p:spPr>
          <a:xfrm>
            <a:off x="913615" y="2923451"/>
            <a:ext cx="1634548" cy="1384995"/>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09600">
              <a:spcBef>
                <a:spcPts val="200"/>
              </a:spcBef>
              <a:defRPr/>
            </a:pPr>
            <a:r>
              <a:rPr lang="en-US" sz="900" dirty="0">
                <a:solidFill>
                  <a:schemeClr val="accent1"/>
                </a:solidFill>
                <a:latin typeface="IntelOne Text Medium" panose="020B0703020203020204" pitchFamily="34" charset="0"/>
                <a:sym typeface="Helvetica"/>
              </a:rPr>
              <a:t>Supply Ultra-low Latency and Extreme Bandwidth</a:t>
            </a:r>
            <a:br>
              <a:rPr lang="en-US" sz="900" dirty="0">
                <a:solidFill>
                  <a:schemeClr val="accent1"/>
                </a:solidFill>
                <a:latin typeface="IntelOne Text Medium" panose="020B0703020203020204" pitchFamily="34" charset="0"/>
                <a:sym typeface="Helvetica"/>
              </a:rPr>
            </a:br>
            <a:r>
              <a:rPr lang="en-US" sz="900" kern="0" dirty="0">
                <a:solidFill>
                  <a:schemeClr val="bg2"/>
                </a:solidFill>
                <a:latin typeface="IntelOne Text" panose="020B0503020203020204" pitchFamily="34" charset="0"/>
                <a:sym typeface="Helvetica"/>
              </a:rPr>
              <a:t>through a stable, high-speed architecture capable of handling heavy data loads in limited spaces, for XR integrations, industrial systems, warehousing and logistics, education, research and development, and more</a:t>
            </a:r>
          </a:p>
        </p:txBody>
      </p:sp>
      <p:sp>
        <p:nvSpPr>
          <p:cNvPr id="21" name="Rectangle 20">
            <a:extLst>
              <a:ext uri="{FF2B5EF4-FFF2-40B4-BE49-F238E27FC236}">
                <a16:creationId xmlns:a16="http://schemas.microsoft.com/office/drawing/2014/main" id="{FBD795D4-667B-373E-081F-B3237217D9E5}"/>
              </a:ext>
            </a:extLst>
          </p:cNvPr>
          <p:cNvSpPr>
            <a:spLocks/>
          </p:cNvSpPr>
          <p:nvPr/>
        </p:nvSpPr>
        <p:spPr>
          <a:xfrm>
            <a:off x="3063688" y="2923451"/>
            <a:ext cx="1634548" cy="1523494"/>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09600">
              <a:spcBef>
                <a:spcPts val="200"/>
              </a:spcBef>
              <a:defRPr/>
            </a:pPr>
            <a:r>
              <a:rPr lang="en-US" sz="900" dirty="0">
                <a:solidFill>
                  <a:schemeClr val="accent1"/>
                </a:solidFill>
                <a:latin typeface="IntelOne Text Medium" panose="020B0703020203020204" pitchFamily="34" charset="0"/>
                <a:sym typeface="Helvetica"/>
              </a:rPr>
              <a:t>Empower Businesses with a Rapidly Deployable Remote 5G Network </a:t>
            </a:r>
            <a:r>
              <a:rPr lang="en-US" sz="900" kern="0" dirty="0">
                <a:solidFill>
                  <a:schemeClr val="bg2"/>
                </a:solidFill>
                <a:latin typeface="IntelOne Text" panose="020B0503020203020204" pitchFamily="34" charset="0"/>
                <a:sym typeface="Helvetica"/>
              </a:rPr>
              <a:t>with an easily transportable total mobile solution that delivers a secure, reliable network capable of supporting a wide range of devices from tablets and XR systems, to computer vision, edge compute, and other IoT operations </a:t>
            </a:r>
          </a:p>
        </p:txBody>
      </p:sp>
      <p:sp>
        <p:nvSpPr>
          <p:cNvPr id="22" name="Rectangle 21">
            <a:extLst>
              <a:ext uri="{FF2B5EF4-FFF2-40B4-BE49-F238E27FC236}">
                <a16:creationId xmlns:a16="http://schemas.microsoft.com/office/drawing/2014/main" id="{30873147-ACAB-6478-13E9-274899CC978C}"/>
              </a:ext>
            </a:extLst>
          </p:cNvPr>
          <p:cNvSpPr>
            <a:spLocks/>
          </p:cNvSpPr>
          <p:nvPr/>
        </p:nvSpPr>
        <p:spPr>
          <a:xfrm>
            <a:off x="5213760" y="2923451"/>
            <a:ext cx="1634548" cy="1800493"/>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09600">
              <a:spcBef>
                <a:spcPts val="200"/>
              </a:spcBef>
              <a:defRPr/>
            </a:pPr>
            <a:r>
              <a:rPr lang="en-US" sz="900" dirty="0">
                <a:solidFill>
                  <a:schemeClr val="accent1"/>
                </a:solidFill>
                <a:latin typeface="IntelOne Text Medium" panose="020B0703020203020204" pitchFamily="34" charset="0"/>
                <a:sym typeface="Helvetica"/>
              </a:rPr>
              <a:t>Help Customers Secure and Protect Their Data Network </a:t>
            </a:r>
            <a:r>
              <a:rPr lang="en-US" sz="900" kern="0" dirty="0">
                <a:solidFill>
                  <a:schemeClr val="bg2"/>
                </a:solidFill>
                <a:latin typeface="IntelOne Text" panose="020B0503020203020204" pitchFamily="34" charset="0"/>
                <a:sym typeface="Helvetica"/>
              </a:rPr>
              <a:t>through Private Network Mode. An internal protocol that allows users to create data management and security profiles for various users and activities, and streamlines the network to prioritize tasks such as downloading, uploading, or split-load management among multiple users</a:t>
            </a:r>
          </a:p>
        </p:txBody>
      </p:sp>
      <p:grpSp>
        <p:nvGrpSpPr>
          <p:cNvPr id="29" name="Group 28">
            <a:extLst>
              <a:ext uri="{FF2B5EF4-FFF2-40B4-BE49-F238E27FC236}">
                <a16:creationId xmlns:a16="http://schemas.microsoft.com/office/drawing/2014/main" id="{FCF7EF3D-CFE6-6090-0977-2726FF01CE8A}"/>
              </a:ext>
            </a:extLst>
          </p:cNvPr>
          <p:cNvGrpSpPr/>
          <p:nvPr/>
        </p:nvGrpSpPr>
        <p:grpSpPr>
          <a:xfrm>
            <a:off x="592917" y="4941249"/>
            <a:ext cx="6318424" cy="415270"/>
            <a:chOff x="5043513" y="3848440"/>
            <a:chExt cx="6318424" cy="415270"/>
          </a:xfrm>
        </p:grpSpPr>
        <p:sp>
          <p:nvSpPr>
            <p:cNvPr id="30" name="Content Placeholder 47">
              <a:extLst>
                <a:ext uri="{FF2B5EF4-FFF2-40B4-BE49-F238E27FC236}">
                  <a16:creationId xmlns:a16="http://schemas.microsoft.com/office/drawing/2014/main" id="{9D805BF6-CB21-0391-3115-6B4CC9F95ED3}"/>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31" name="Content Placeholder 47">
              <a:extLst>
                <a:ext uri="{FF2B5EF4-FFF2-40B4-BE49-F238E27FC236}">
                  <a16:creationId xmlns:a16="http://schemas.microsoft.com/office/drawing/2014/main" id="{1B1A358A-DC9C-647A-614B-3E2A3FDC260F}"/>
                </a:ext>
              </a:extLst>
            </p:cNvPr>
            <p:cNvSpPr txBox="1">
              <a:spLocks/>
            </p:cNvSpPr>
            <p:nvPr/>
          </p:nvSpPr>
          <p:spPr>
            <a:xfrm>
              <a:off x="5043513" y="4034693"/>
              <a:ext cx="6318424" cy="229017"/>
            </a:xfrm>
            <a:prstGeom prst="rect">
              <a:avLst/>
            </a:prstGeom>
            <a:ln>
              <a:noFill/>
            </a:ln>
          </p:spPr>
          <p:txBody>
            <a:bodyPr wrap="square" lIns="0" tIns="0" rIns="0" bIns="0" numCol="2"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1" indent="-128016" defTabSz="1219169" hangingPunct="0">
                <a:lnSpc>
                  <a:spcPct val="100000"/>
                </a:lnSpc>
                <a:spcBef>
                  <a:spcPts val="200"/>
                </a:spcBef>
                <a:spcAft>
                  <a:spcPts val="100"/>
                </a:spcAft>
                <a:buClrTx/>
                <a:buSzTx/>
                <a:tabLst/>
                <a:defRPr/>
              </a:pPr>
              <a:r>
                <a:rPr lang="en-US" sz="900" kern="0" dirty="0">
                  <a:latin typeface="+mn-lt"/>
                  <a:sym typeface="Helvetica Neue"/>
                  <a:hlinkClick r:id="rId3">
                    <a:extLst>
                      <a:ext uri="{A12FA001-AC4F-418D-AE19-62706E023703}">
                        <ahyp:hlinkClr xmlns:ahyp="http://schemas.microsoft.com/office/drawing/2018/hyperlinkcolor" val="tx"/>
                      </a:ext>
                    </a:extLst>
                  </a:hlinkClick>
                </a:rPr>
                <a:t>5G Reign Core | G REIGNS United States</a:t>
              </a:r>
              <a:endParaRPr lang="en-US" sz="900" kern="0" dirty="0">
                <a:latin typeface="+mn-lt"/>
                <a:sym typeface="Helvetica Neue"/>
              </a:endParaRPr>
            </a:p>
            <a:p>
              <a:pPr marL="128016" marR="0" lvl="1" indent="-128016" defTabSz="1219169" hangingPunct="0">
                <a:lnSpc>
                  <a:spcPct val="100000"/>
                </a:lnSpc>
                <a:spcBef>
                  <a:spcPts val="200"/>
                </a:spcBef>
                <a:spcAft>
                  <a:spcPts val="100"/>
                </a:spcAft>
                <a:buClrTx/>
                <a:buSzTx/>
                <a:tabLst/>
                <a:defRPr/>
              </a:pPr>
              <a:r>
                <a:rPr lang="en-US" sz="900" kern="0" dirty="0">
                  <a:latin typeface="+mn-lt"/>
                  <a:sym typeface="Helvetica Neue"/>
                  <a:hlinkClick r:id="rId4">
                    <a:extLst>
                      <a:ext uri="{A12FA001-AC4F-418D-AE19-62706E023703}">
                        <ahyp:hlinkClr xmlns:ahyp="http://schemas.microsoft.com/office/drawing/2018/hyperlinkcolor" val="tx"/>
                      </a:ext>
                    </a:extLst>
                  </a:hlinkClick>
                </a:rPr>
                <a:t>Contact HTC/G REIGNS</a:t>
              </a:r>
              <a:endParaRPr lang="en-US" sz="900" kern="0" dirty="0">
                <a:latin typeface="+mn-lt"/>
                <a:sym typeface="Helvetica Neue"/>
              </a:endParaRPr>
            </a:p>
          </p:txBody>
        </p:sp>
      </p:grpSp>
      <p:cxnSp>
        <p:nvCxnSpPr>
          <p:cNvPr id="38" name="Straight Connector 37">
            <a:extLst>
              <a:ext uri="{FF2B5EF4-FFF2-40B4-BE49-F238E27FC236}">
                <a16:creationId xmlns:a16="http://schemas.microsoft.com/office/drawing/2014/main" id="{771AF7EF-8741-6199-94A0-9F220C847625}"/>
              </a:ext>
            </a:extLst>
          </p:cNvPr>
          <p:cNvCxnSpPr>
            <a:cxnSpLocks/>
          </p:cNvCxnSpPr>
          <p:nvPr/>
        </p:nvCxnSpPr>
        <p:spPr>
          <a:xfrm>
            <a:off x="592918" y="483259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43" name="Rectangle 42">
            <a:extLst>
              <a:ext uri="{FF2B5EF4-FFF2-40B4-BE49-F238E27FC236}">
                <a16:creationId xmlns:a16="http://schemas.microsoft.com/office/drawing/2014/main" id="{EE5BEDC0-F094-EED1-1E47-1ABA521C62B7}"/>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4" name="Rectangle 43">
            <a:extLst>
              <a:ext uri="{FF2B5EF4-FFF2-40B4-BE49-F238E27FC236}">
                <a16:creationId xmlns:a16="http://schemas.microsoft.com/office/drawing/2014/main" id="{13A216F3-3D8F-C914-37AB-19C16CABB039}"/>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45" name="Straight Connector 44">
            <a:extLst>
              <a:ext uri="{FF2B5EF4-FFF2-40B4-BE49-F238E27FC236}">
                <a16:creationId xmlns:a16="http://schemas.microsoft.com/office/drawing/2014/main" id="{CA015E34-4725-A774-E1FD-D00D7BC3793F}"/>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47" name="Text Placeholder 49">
            <a:extLst>
              <a:ext uri="{FF2B5EF4-FFF2-40B4-BE49-F238E27FC236}">
                <a16:creationId xmlns:a16="http://schemas.microsoft.com/office/drawing/2014/main" id="{3CD399F1-4D51-D8BE-F9E8-5B9D30FCC99A}"/>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Automation/Robotics</a:t>
            </a:r>
          </a:p>
        </p:txBody>
      </p:sp>
      <p:sp>
        <p:nvSpPr>
          <p:cNvPr id="48" name="Rectangle 47">
            <a:extLst>
              <a:ext uri="{FF2B5EF4-FFF2-40B4-BE49-F238E27FC236}">
                <a16:creationId xmlns:a16="http://schemas.microsoft.com/office/drawing/2014/main" id="{B948B027-7E9E-754F-3138-7801917CDEFD}"/>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53" name="Straight Connector 52">
            <a:extLst>
              <a:ext uri="{FF2B5EF4-FFF2-40B4-BE49-F238E27FC236}">
                <a16:creationId xmlns:a16="http://schemas.microsoft.com/office/drawing/2014/main" id="{5349DD49-EE4D-1C4E-D29C-30420756849E}"/>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54" name="Picture 53">
            <a:extLst>
              <a:ext uri="{FF2B5EF4-FFF2-40B4-BE49-F238E27FC236}">
                <a16:creationId xmlns:a16="http://schemas.microsoft.com/office/drawing/2014/main" id="{5A24AD89-0565-2B94-C2A0-578A02DC2F82}"/>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149237" y="3048001"/>
            <a:ext cx="1593762" cy="1328738"/>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sp>
        <p:nvSpPr>
          <p:cNvPr id="55" name="Rectangle 54">
            <a:extLst>
              <a:ext uri="{FF2B5EF4-FFF2-40B4-BE49-F238E27FC236}">
                <a16:creationId xmlns:a16="http://schemas.microsoft.com/office/drawing/2014/main" id="{59ADA0DD-23CD-6A17-0483-6DCC8BC1E21F}"/>
              </a:ext>
            </a:extLst>
          </p:cNvPr>
          <p:cNvSpPr>
            <a:spLocks/>
          </p:cNvSpPr>
          <p:nvPr/>
        </p:nvSpPr>
        <p:spPr>
          <a:xfrm>
            <a:off x="8743000" y="3048001"/>
            <a:ext cx="2839400" cy="1774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1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satisfaction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Increased quality vs. yield </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Get as much value from operational </a:t>
            </a:r>
            <a:br>
              <a:rPr lang="en-US" sz="900" dirty="0">
                <a:solidFill>
                  <a:schemeClr val="bg2"/>
                </a:solidFill>
                <a:latin typeface="IntelOne Text"/>
              </a:rPr>
            </a:br>
            <a:r>
              <a:rPr lang="en-US" sz="900" dirty="0">
                <a:solidFill>
                  <a:schemeClr val="bg2"/>
                </a:solidFill>
                <a:latin typeface="IntelOne Text"/>
              </a:rPr>
              <a:t>data as possible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Meet standards for reliability, durability, and functionality</a:t>
            </a:r>
          </a:p>
        </p:txBody>
      </p:sp>
      <p:sp>
        <p:nvSpPr>
          <p:cNvPr id="66" name="Rectangle 65">
            <a:extLst>
              <a:ext uri="{FF2B5EF4-FFF2-40B4-BE49-F238E27FC236}">
                <a16:creationId xmlns:a16="http://schemas.microsoft.com/office/drawing/2014/main" id="{4AC6E867-5FD1-DE9A-E225-F0E379A5BE15}"/>
              </a:ext>
            </a:extLst>
          </p:cNvPr>
          <p:cNvSpPr>
            <a:spLocks/>
          </p:cNvSpPr>
          <p:nvPr/>
        </p:nvSpPr>
        <p:spPr>
          <a:xfrm>
            <a:off x="7144336" y="4864907"/>
            <a:ext cx="4438063" cy="112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re-work, scrap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Keep pace with tightening industry standards, consumer expectations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the rate of human errors during inspections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Unlock visibility into cross-plant production</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and mitigate shortages, especially skilled labor</a:t>
            </a:r>
          </a:p>
        </p:txBody>
      </p:sp>
      <p:sp>
        <p:nvSpPr>
          <p:cNvPr id="68" name="Text Placeholder 49">
            <a:extLst>
              <a:ext uri="{FF2B5EF4-FFF2-40B4-BE49-F238E27FC236}">
                <a16:creationId xmlns:a16="http://schemas.microsoft.com/office/drawing/2014/main" id="{D568B72D-68A1-DBC4-5119-C1EC032080AF}"/>
              </a:ext>
            </a:extLst>
          </p:cNvPr>
          <p:cNvSpPr txBox="1">
            <a:spLocks/>
          </p:cNvSpPr>
          <p:nvPr/>
        </p:nvSpPr>
        <p:spPr>
          <a:xfrm>
            <a:off x="7133540" y="628590"/>
            <a:ext cx="2243048"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lvl="0" indent="-171450" defTabSz="914400" fontAlgn="auto">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6" action="ppaction://hlinksldjump"/>
              </a:rPr>
              <a:t>Product Inspection</a:t>
            </a:r>
            <a:endParaRPr lang="en-US" sz="900" b="0" dirty="0">
              <a:solidFill>
                <a:srgbClr val="525252"/>
              </a:solidFill>
              <a:latin typeface="IntelOne Text" panose="020B0503020203020204" pitchFamily="34" charset="0"/>
              <a:sym typeface="Helvetica Neue"/>
            </a:endParaRPr>
          </a:p>
        </p:txBody>
      </p:sp>
      <p:sp>
        <p:nvSpPr>
          <p:cNvPr id="71" name="Text Placeholder 49" descr="Target Vertical: &#10;Manufacturing&#10;&#10;&#10;">
            <a:extLst>
              <a:ext uri="{FF2B5EF4-FFF2-40B4-BE49-F238E27FC236}">
                <a16:creationId xmlns:a16="http://schemas.microsoft.com/office/drawing/2014/main" id="{6D3D3724-6A61-0A8E-B813-7D7A817B47A2}"/>
              </a:ext>
            </a:extLst>
          </p:cNvPr>
          <p:cNvSpPr txBox="1">
            <a:spLocks/>
          </p:cNvSpPr>
          <p:nvPr/>
        </p:nvSpPr>
        <p:spPr>
          <a:xfrm>
            <a:off x="7144338" y="1686845"/>
            <a:ext cx="2030977" cy="351505"/>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lvl="0" defTabSz="1219169" fontAlgn="auto" hangingPunct="0">
              <a:spcBef>
                <a:spcPts val="0"/>
              </a:spcBef>
              <a:buClr>
                <a:srgbClr val="525252"/>
              </a:buClr>
              <a:buSzPts val="1050"/>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Education</a:t>
            </a:r>
          </a:p>
        </p:txBody>
      </p:sp>
      <p:sp>
        <p:nvSpPr>
          <p:cNvPr id="72" name="Text Placeholder 49" descr="Target Vertical: &#10;Manufacturing&#10;&#10;&#10;">
            <a:extLst>
              <a:ext uri="{FF2B5EF4-FFF2-40B4-BE49-F238E27FC236}">
                <a16:creationId xmlns:a16="http://schemas.microsoft.com/office/drawing/2014/main" id="{16377936-0D84-72A8-0D67-ADD8B2F35F1F}"/>
              </a:ext>
            </a:extLst>
          </p:cNvPr>
          <p:cNvSpPr txBox="1">
            <a:spLocks/>
          </p:cNvSpPr>
          <p:nvPr/>
        </p:nvSpPr>
        <p:spPr>
          <a:xfrm>
            <a:off x="9475213" y="1686845"/>
            <a:ext cx="2030977" cy="1186883"/>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Asia, Pacific, and Japan, Americas, Europe, Middle East, and Africa</a:t>
            </a:r>
          </a:p>
        </p:txBody>
      </p:sp>
      <p:pic>
        <p:nvPicPr>
          <p:cNvPr id="74" name="Graphic 73">
            <a:extLst>
              <a:ext uri="{FF2B5EF4-FFF2-40B4-BE49-F238E27FC236}">
                <a16:creationId xmlns:a16="http://schemas.microsoft.com/office/drawing/2014/main" id="{561363AE-367C-D20A-44A0-0E5882415EDA}"/>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93654" y="2954407"/>
            <a:ext cx="241382" cy="161956"/>
          </a:xfrm>
          <a:prstGeom prst="rect">
            <a:avLst/>
          </a:prstGeom>
        </p:spPr>
      </p:pic>
      <p:pic>
        <p:nvPicPr>
          <p:cNvPr id="80" name="Graphic 79">
            <a:extLst>
              <a:ext uri="{FF2B5EF4-FFF2-40B4-BE49-F238E27FC236}">
                <a16:creationId xmlns:a16="http://schemas.microsoft.com/office/drawing/2014/main" id="{338FCD03-F802-DBCD-0BB3-F1E3AE79866B}"/>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90610" y="2923451"/>
            <a:ext cx="244425" cy="127685"/>
          </a:xfrm>
          <a:prstGeom prst="rect">
            <a:avLst/>
          </a:prstGeom>
        </p:spPr>
      </p:pic>
      <p:pic>
        <p:nvPicPr>
          <p:cNvPr id="81" name="Graphic 80">
            <a:extLst>
              <a:ext uri="{FF2B5EF4-FFF2-40B4-BE49-F238E27FC236}">
                <a16:creationId xmlns:a16="http://schemas.microsoft.com/office/drawing/2014/main" id="{D5CF5258-69D6-5338-500C-CED07E505475}"/>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740025" y="2923451"/>
            <a:ext cx="260650" cy="185971"/>
          </a:xfrm>
          <a:prstGeom prst="rect">
            <a:avLst/>
          </a:prstGeom>
        </p:spPr>
      </p:pic>
      <p:pic>
        <p:nvPicPr>
          <p:cNvPr id="82" name="Graphic 81">
            <a:extLst>
              <a:ext uri="{FF2B5EF4-FFF2-40B4-BE49-F238E27FC236}">
                <a16:creationId xmlns:a16="http://schemas.microsoft.com/office/drawing/2014/main" id="{F1715365-A9DC-6708-CD5F-5764D580339C}"/>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959173" y="2923451"/>
            <a:ext cx="184671" cy="229782"/>
          </a:xfrm>
          <a:prstGeom prst="rect">
            <a:avLst/>
          </a:prstGeom>
        </p:spPr>
      </p:pic>
      <p:pic>
        <p:nvPicPr>
          <p:cNvPr id="83" name="Picture 82">
            <a:extLst>
              <a:ext uri="{FF2B5EF4-FFF2-40B4-BE49-F238E27FC236}">
                <a16:creationId xmlns:a16="http://schemas.microsoft.com/office/drawing/2014/main" id="{0235D3B2-C806-657B-957E-D25E14B2D703}"/>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592917" y="195263"/>
            <a:ext cx="1577701" cy="305810"/>
          </a:xfrm>
          <a:prstGeom prst="rect">
            <a:avLst/>
          </a:prstGeom>
        </p:spPr>
      </p:pic>
      <p:grpSp>
        <p:nvGrpSpPr>
          <p:cNvPr id="2" name="Group 1">
            <a:extLst>
              <a:ext uri="{FF2B5EF4-FFF2-40B4-BE49-F238E27FC236}">
                <a16:creationId xmlns:a16="http://schemas.microsoft.com/office/drawing/2014/main" id="{9E2960F7-ECDD-243F-421E-8E4966F981A5}"/>
              </a:ext>
            </a:extLst>
          </p:cNvPr>
          <p:cNvGrpSpPr/>
          <p:nvPr/>
        </p:nvGrpSpPr>
        <p:grpSpPr>
          <a:xfrm>
            <a:off x="9057016" y="87630"/>
            <a:ext cx="2525384" cy="384440"/>
            <a:chOff x="9057016" y="87630"/>
            <a:chExt cx="2525384" cy="384440"/>
          </a:xfrm>
        </p:grpSpPr>
        <p:pic>
          <p:nvPicPr>
            <p:cNvPr id="3" name="Picture 2">
              <a:hlinkClick r:id="rId16" action="ppaction://hlinksldjump"/>
              <a:extLst>
                <a:ext uri="{FF2B5EF4-FFF2-40B4-BE49-F238E27FC236}">
                  <a16:creationId xmlns:a16="http://schemas.microsoft.com/office/drawing/2014/main" id="{7D146812-7510-80A9-00FF-CE8023710D4B}"/>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4" name="Rectangle 3">
              <a:extLst>
                <a:ext uri="{FF2B5EF4-FFF2-40B4-BE49-F238E27FC236}">
                  <a16:creationId xmlns:a16="http://schemas.microsoft.com/office/drawing/2014/main" id="{71A29F3A-BDA5-338E-5415-F871627B3DE8}"/>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6"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6"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6"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236126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7" name="Title 66">
            <a:extLst>
              <a:ext uri="{FF2B5EF4-FFF2-40B4-BE49-F238E27FC236}">
                <a16:creationId xmlns:a16="http://schemas.microsoft.com/office/drawing/2014/main" id="{A24F9301-9CBD-3D4B-7B82-C4FE99CC4BC8}"/>
              </a:ext>
            </a:extLst>
          </p:cNvPr>
          <p:cNvSpPr>
            <a:spLocks noGrp="1"/>
          </p:cNvSpPr>
          <p:nvPr>
            <p:ph type="title"/>
          </p:nvPr>
        </p:nvSpPr>
        <p:spPr>
          <a:xfrm>
            <a:off x="592917" y="571500"/>
            <a:ext cx="6255392" cy="886397"/>
          </a:xfrm>
        </p:spPr>
        <p:txBody>
          <a:bodyPr/>
          <a:lstStyle/>
          <a:p>
            <a:r>
              <a:rPr lang="en-US" sz="3200" noProof="0" dirty="0">
                <a:sym typeface="Helvetica"/>
              </a:rPr>
              <a:t>AI Ready Vision Kit</a:t>
            </a:r>
            <a:br>
              <a:rPr lang="en-US" sz="3200" noProof="0" dirty="0">
                <a:sym typeface="Helvetica"/>
              </a:rPr>
            </a:br>
            <a:r>
              <a:rPr lang="en-US" sz="3200" noProof="0" dirty="0">
                <a:sym typeface="Helvetica"/>
              </a:rPr>
              <a:t>for Smart Manufacturing </a:t>
            </a:r>
            <a:endParaRPr lang="en-US" sz="3200" dirty="0"/>
          </a:p>
        </p:txBody>
      </p:sp>
      <p:grpSp>
        <p:nvGrpSpPr>
          <p:cNvPr id="30758" name="Group 30757">
            <a:extLst>
              <a:ext uri="{FF2B5EF4-FFF2-40B4-BE49-F238E27FC236}">
                <a16:creationId xmlns:a16="http://schemas.microsoft.com/office/drawing/2014/main" id="{7EF98EAD-0A04-A476-DB67-07E86B4B3E52}"/>
              </a:ext>
            </a:extLst>
          </p:cNvPr>
          <p:cNvGrpSpPr/>
          <p:nvPr/>
        </p:nvGrpSpPr>
        <p:grpSpPr>
          <a:xfrm>
            <a:off x="592917" y="1621155"/>
            <a:ext cx="6255394" cy="461665"/>
            <a:chOff x="592917" y="1621155"/>
            <a:chExt cx="6255394" cy="461665"/>
          </a:xfrm>
        </p:grpSpPr>
        <p:sp>
          <p:nvSpPr>
            <p:cNvPr id="30759"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5C0F20FE-49DA-8581-A12F-945FFCC85B61}"/>
                </a:ext>
              </a:extLst>
            </p:cNvPr>
            <p:cNvSpPr txBox="1">
              <a:spLocks/>
            </p:cNvSpPr>
            <p:nvPr/>
          </p:nvSpPr>
          <p:spPr>
            <a:xfrm>
              <a:off x="592917" y="1805821"/>
              <a:ext cx="6255394" cy="276999"/>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The AI Ready Vision kit for Smart Manufacturing provides edge analytics for factory computer vision analysis and predictive maintenance. North bound cloud communication. Defect detection. Rugged,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fanless</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design.</a:t>
              </a:r>
            </a:p>
          </p:txBody>
        </p:sp>
        <p:sp>
          <p:nvSpPr>
            <p:cNvPr id="30760" name="Content Placeholder 47">
              <a:extLst>
                <a:ext uri="{FF2B5EF4-FFF2-40B4-BE49-F238E27FC236}">
                  <a16:creationId xmlns:a16="http://schemas.microsoft.com/office/drawing/2014/main" id="{197F69B0-3EDD-3D1A-E304-9A5D37C9D93E}"/>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30761" name="Straight Connector 30760">
            <a:extLst>
              <a:ext uri="{FF2B5EF4-FFF2-40B4-BE49-F238E27FC236}">
                <a16:creationId xmlns:a16="http://schemas.microsoft.com/office/drawing/2014/main" id="{5FD4ECA9-5468-2478-5EBA-C8E759ABEF84}"/>
              </a:ext>
            </a:extLst>
          </p:cNvPr>
          <p:cNvCxnSpPr>
            <a:cxnSpLocks/>
          </p:cNvCxnSpPr>
          <p:nvPr/>
        </p:nvCxnSpPr>
        <p:spPr>
          <a:xfrm>
            <a:off x="592917" y="229870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30762" name="Content Placeholder 47">
            <a:extLst>
              <a:ext uri="{FF2B5EF4-FFF2-40B4-BE49-F238E27FC236}">
                <a16:creationId xmlns:a16="http://schemas.microsoft.com/office/drawing/2014/main" id="{F8314016-7B40-5913-3556-EBED26940C47}"/>
              </a:ext>
            </a:extLst>
          </p:cNvPr>
          <p:cNvSpPr txBox="1">
            <a:spLocks/>
          </p:cNvSpPr>
          <p:nvPr/>
        </p:nvSpPr>
        <p:spPr>
          <a:xfrm>
            <a:off x="592917" y="2364584"/>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30763" name="Rectangle 30762">
            <a:extLst>
              <a:ext uri="{FF2B5EF4-FFF2-40B4-BE49-F238E27FC236}">
                <a16:creationId xmlns:a16="http://schemas.microsoft.com/office/drawing/2014/main" id="{2E3143B7-EE27-6FAF-7B93-E7D534DAA1E6}"/>
              </a:ext>
            </a:extLst>
          </p:cNvPr>
          <p:cNvSpPr>
            <a:spLocks/>
          </p:cNvSpPr>
          <p:nvPr/>
        </p:nvSpPr>
        <p:spPr>
          <a:xfrm>
            <a:off x="913615" y="2598331"/>
            <a:ext cx="25631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09600">
              <a:spcBef>
                <a:spcPts val="200"/>
              </a:spcBef>
              <a:defRPr/>
            </a:pPr>
            <a:r>
              <a:rPr lang="en-US" sz="900" dirty="0">
                <a:solidFill>
                  <a:schemeClr val="accent1"/>
                </a:solidFill>
                <a:latin typeface="IntelOne Text Medium" panose="020B0703020203020204" pitchFamily="34" charset="0"/>
                <a:sym typeface="Helvetica"/>
              </a:rPr>
              <a:t>Enhance the factory automation process </a:t>
            </a:r>
            <a:r>
              <a:rPr lang="en-US" sz="900" kern="0" dirty="0">
                <a:solidFill>
                  <a:schemeClr val="bg2"/>
                </a:solidFill>
                <a:latin typeface="IntelOne Text" panose="020B0503020203020204" pitchFamily="34" charset="0"/>
                <a:sym typeface="Helvetica"/>
              </a:rPr>
              <a:t>with visual inspections deployed with machine learning capabilities </a:t>
            </a:r>
          </a:p>
        </p:txBody>
      </p:sp>
      <p:sp>
        <p:nvSpPr>
          <p:cNvPr id="30764" name="Rectangle 30763">
            <a:extLst>
              <a:ext uri="{FF2B5EF4-FFF2-40B4-BE49-F238E27FC236}">
                <a16:creationId xmlns:a16="http://schemas.microsoft.com/office/drawing/2014/main" id="{96813891-56FD-2CBB-13EF-E1740411602F}"/>
              </a:ext>
            </a:extLst>
          </p:cNvPr>
          <p:cNvSpPr>
            <a:spLocks/>
          </p:cNvSpPr>
          <p:nvPr/>
        </p:nvSpPr>
        <p:spPr>
          <a:xfrm>
            <a:off x="4285161" y="2598331"/>
            <a:ext cx="25631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09600">
              <a:spcBef>
                <a:spcPts val="200"/>
              </a:spcBef>
              <a:defRPr/>
            </a:pPr>
            <a:r>
              <a:rPr lang="en-US" sz="900" dirty="0">
                <a:solidFill>
                  <a:schemeClr val="accent1"/>
                </a:solidFill>
                <a:latin typeface="IntelOne Text Medium" panose="020B0703020203020204" pitchFamily="34" charset="0"/>
                <a:sym typeface="Helvetica"/>
              </a:rPr>
              <a:t>Connect factory equipment and perform edge </a:t>
            </a:r>
            <a:r>
              <a:rPr lang="en-US" sz="900" kern="0" dirty="0">
                <a:solidFill>
                  <a:schemeClr val="bg2"/>
                </a:solidFill>
                <a:latin typeface="IntelOne Text" panose="020B0503020203020204" pitchFamily="34" charset="0"/>
                <a:sym typeface="Helvetica"/>
              </a:rPr>
              <a:t>to cloud orchestration through ETA</a:t>
            </a:r>
          </a:p>
        </p:txBody>
      </p:sp>
      <p:sp>
        <p:nvSpPr>
          <p:cNvPr id="30765" name="Rectangle 30764">
            <a:extLst>
              <a:ext uri="{FF2B5EF4-FFF2-40B4-BE49-F238E27FC236}">
                <a16:creationId xmlns:a16="http://schemas.microsoft.com/office/drawing/2014/main" id="{9B9AFD1C-FD70-2AE2-8A51-F3C7A20FD1F7}"/>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0766" name="Rectangle 30765">
            <a:extLst>
              <a:ext uri="{FF2B5EF4-FFF2-40B4-BE49-F238E27FC236}">
                <a16:creationId xmlns:a16="http://schemas.microsoft.com/office/drawing/2014/main" id="{3B6C399F-9A82-843F-855F-6D3EF1A389F7}"/>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30767" name="Straight Connector 30766">
            <a:extLst>
              <a:ext uri="{FF2B5EF4-FFF2-40B4-BE49-F238E27FC236}">
                <a16:creationId xmlns:a16="http://schemas.microsoft.com/office/drawing/2014/main" id="{24A49FEC-2012-DAFB-EC68-1B820E629392}"/>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30768" name="Text Placeholder 49">
            <a:extLst>
              <a:ext uri="{FF2B5EF4-FFF2-40B4-BE49-F238E27FC236}">
                <a16:creationId xmlns:a16="http://schemas.microsoft.com/office/drawing/2014/main" id="{92573FC2-4DB0-28A6-96B9-AA32F9B26457}"/>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Automation/Robotics</a:t>
            </a:r>
          </a:p>
        </p:txBody>
      </p:sp>
      <p:sp>
        <p:nvSpPr>
          <p:cNvPr id="30769" name="Rectangle 30768">
            <a:extLst>
              <a:ext uri="{FF2B5EF4-FFF2-40B4-BE49-F238E27FC236}">
                <a16:creationId xmlns:a16="http://schemas.microsoft.com/office/drawing/2014/main" id="{05739DA1-D0A9-7BB6-398A-885CA97BCBF3}"/>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0770" name="Picture 30769">
            <a:extLst>
              <a:ext uri="{FF2B5EF4-FFF2-40B4-BE49-F238E27FC236}">
                <a16:creationId xmlns:a16="http://schemas.microsoft.com/office/drawing/2014/main" id="{28E27221-29F7-30D9-E0E4-2540AAFFB0C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149237" y="3048001"/>
            <a:ext cx="1593762" cy="1328738"/>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sp>
        <p:nvSpPr>
          <p:cNvPr id="30771" name="Rectangle 30770">
            <a:extLst>
              <a:ext uri="{FF2B5EF4-FFF2-40B4-BE49-F238E27FC236}">
                <a16:creationId xmlns:a16="http://schemas.microsoft.com/office/drawing/2014/main" id="{1D3C3846-D459-6A85-F455-1F96C51B74EA}"/>
              </a:ext>
            </a:extLst>
          </p:cNvPr>
          <p:cNvSpPr>
            <a:spLocks/>
          </p:cNvSpPr>
          <p:nvPr/>
        </p:nvSpPr>
        <p:spPr>
          <a:xfrm>
            <a:off x="8743000" y="3048001"/>
            <a:ext cx="2839400" cy="1774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1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satisfaction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Increased quality vs. yield </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Get as much value from operational </a:t>
            </a:r>
            <a:br>
              <a:rPr lang="en-US" sz="900" dirty="0">
                <a:solidFill>
                  <a:schemeClr val="bg2"/>
                </a:solidFill>
                <a:latin typeface="IntelOne Text"/>
              </a:rPr>
            </a:br>
            <a:r>
              <a:rPr lang="en-US" sz="900" dirty="0">
                <a:solidFill>
                  <a:schemeClr val="bg2"/>
                </a:solidFill>
                <a:latin typeface="IntelOne Text"/>
              </a:rPr>
              <a:t>data as possible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Meet standards for reliability, durability, and functionality</a:t>
            </a:r>
          </a:p>
        </p:txBody>
      </p:sp>
      <p:sp>
        <p:nvSpPr>
          <p:cNvPr id="30772" name="Rectangle 30771">
            <a:extLst>
              <a:ext uri="{FF2B5EF4-FFF2-40B4-BE49-F238E27FC236}">
                <a16:creationId xmlns:a16="http://schemas.microsoft.com/office/drawing/2014/main" id="{F457FF5C-2702-2DD4-A289-0B90FAC605BB}"/>
              </a:ext>
            </a:extLst>
          </p:cNvPr>
          <p:cNvSpPr>
            <a:spLocks/>
          </p:cNvSpPr>
          <p:nvPr/>
        </p:nvSpPr>
        <p:spPr>
          <a:xfrm>
            <a:off x="7144336" y="4864907"/>
            <a:ext cx="4438063" cy="112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re-work, scrap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Keep pace with tightening industry standards, consumer expectations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the rate of human errors during inspections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Unlock visibility into cross-plant production</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and mitigate shortages, especially skilled labor</a:t>
            </a:r>
          </a:p>
        </p:txBody>
      </p:sp>
      <p:sp>
        <p:nvSpPr>
          <p:cNvPr id="30773" name="Text Placeholder 49">
            <a:extLst>
              <a:ext uri="{FF2B5EF4-FFF2-40B4-BE49-F238E27FC236}">
                <a16:creationId xmlns:a16="http://schemas.microsoft.com/office/drawing/2014/main" id="{11B7A76B-AA90-C19E-B70E-AC1F1B2BA846}"/>
              </a:ext>
            </a:extLst>
          </p:cNvPr>
          <p:cNvSpPr txBox="1">
            <a:spLocks/>
          </p:cNvSpPr>
          <p:nvPr/>
        </p:nvSpPr>
        <p:spPr>
          <a:xfrm>
            <a:off x="7133540" y="628590"/>
            <a:ext cx="2243048"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lvl="0" indent="-171450" defTabSz="914400" fontAlgn="auto">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4" action="ppaction://hlinksldjump"/>
              </a:rPr>
              <a:t>Product Inspection</a:t>
            </a:r>
            <a:endParaRPr lang="en-US" sz="900" b="0" dirty="0">
              <a:solidFill>
                <a:srgbClr val="525252"/>
              </a:solidFill>
              <a:latin typeface="IntelOne Text" panose="020B0503020203020204" pitchFamily="34" charset="0"/>
              <a:sym typeface="Helvetica Neue"/>
            </a:endParaRP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Machine Condition Monitoring</a:t>
            </a:r>
          </a:p>
        </p:txBody>
      </p:sp>
      <p:cxnSp>
        <p:nvCxnSpPr>
          <p:cNvPr id="30774" name="Straight Connector 30773">
            <a:extLst>
              <a:ext uri="{FF2B5EF4-FFF2-40B4-BE49-F238E27FC236}">
                <a16:creationId xmlns:a16="http://schemas.microsoft.com/office/drawing/2014/main" id="{F7C6DB63-DA48-D404-B990-6B4C408F6F89}"/>
              </a:ext>
            </a:extLst>
          </p:cNvPr>
          <p:cNvCxnSpPr>
            <a:cxnSpLocks/>
          </p:cNvCxnSpPr>
          <p:nvPr/>
        </p:nvCxnSpPr>
        <p:spPr>
          <a:xfrm>
            <a:off x="592917" y="311601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30775" name="Group 30774">
            <a:extLst>
              <a:ext uri="{FF2B5EF4-FFF2-40B4-BE49-F238E27FC236}">
                <a16:creationId xmlns:a16="http://schemas.microsoft.com/office/drawing/2014/main" id="{DC43F0BC-8DD1-3EBB-567A-EDF5EB09F1AF}"/>
              </a:ext>
            </a:extLst>
          </p:cNvPr>
          <p:cNvGrpSpPr>
            <a:grpSpLocks/>
          </p:cNvGrpSpPr>
          <p:nvPr/>
        </p:nvGrpSpPr>
        <p:grpSpPr>
          <a:xfrm>
            <a:off x="592917" y="3218209"/>
            <a:ext cx="6255393" cy="405653"/>
            <a:chOff x="592916" y="3640327"/>
            <a:chExt cx="6255393" cy="405653"/>
          </a:xfrm>
        </p:grpSpPr>
        <p:sp>
          <p:nvSpPr>
            <p:cNvPr id="30776" name="Content Placeholder 47">
              <a:extLst>
                <a:ext uri="{FF2B5EF4-FFF2-40B4-BE49-F238E27FC236}">
                  <a16:creationId xmlns:a16="http://schemas.microsoft.com/office/drawing/2014/main" id="{C6E2FE9C-73ED-D87C-E242-DDD69CE6CBD7}"/>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30777" name="Content Placeholder 47">
              <a:extLst>
                <a:ext uri="{FF2B5EF4-FFF2-40B4-BE49-F238E27FC236}">
                  <a16:creationId xmlns:a16="http://schemas.microsoft.com/office/drawing/2014/main" id="{45AE78F2-79BE-03E3-4120-254B96944F5E}"/>
                </a:ext>
              </a:extLst>
            </p:cNvPr>
            <p:cNvSpPr txBox="1">
              <a:spLocks/>
            </p:cNvSpPr>
            <p:nvPr/>
          </p:nvSpPr>
          <p:spPr>
            <a:xfrm>
              <a:off x="592916" y="3837693"/>
              <a:ext cx="6255393" cy="208287"/>
            </a:xfrm>
            <a:prstGeom prst="rect">
              <a:avLst/>
            </a:prstGeom>
            <a:ln>
              <a:noFill/>
            </a:ln>
          </p:spPr>
          <p:txBody>
            <a:bodyPr wrap="square" lIns="0" tIns="0" rIns="0" bIns="0" numCol="1"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R="0" lvl="0" algn="l" defTabSz="1219169" rtl="0" eaLnBrk="1" fontAlgn="auto" latinLnBrk="0" hangingPunct="0">
                <a:spcBef>
                  <a:spcPts val="200"/>
                </a:spcBef>
                <a:buClrTx/>
                <a:buSzTx/>
                <a:tabLst/>
                <a:defRPr/>
              </a:pP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Intel® Skylake CPU, ETA, and Intel® Distribution of </a:t>
              </a:r>
              <a:r>
                <a:rPr kumimoji="0" lang="en-US" sz="900" b="0" i="0" u="none" strike="noStrike" kern="0" cap="none" spc="0" normalizeH="0" baseline="0" noProof="0" dirty="0" err="1">
                  <a:ln>
                    <a:noFill/>
                  </a:ln>
                  <a:effectLst/>
                  <a:uLnTx/>
                  <a:uFillTx/>
                  <a:latin typeface="+mn-lt"/>
                  <a:ea typeface="Intel Clear" panose="020B0604020203020204" pitchFamily="34" charset="0"/>
                  <a:cs typeface="Intel Clear" panose="020B0604020203020204" pitchFamily="34" charset="0"/>
                  <a:sym typeface="Helvetica"/>
                </a:rPr>
                <a:t>OpenVINO</a:t>
              </a: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 toolkit</a:t>
              </a:r>
            </a:p>
          </p:txBody>
        </p:sp>
      </p:grpSp>
      <p:cxnSp>
        <p:nvCxnSpPr>
          <p:cNvPr id="30778" name="Straight Connector 30777">
            <a:extLst>
              <a:ext uri="{FF2B5EF4-FFF2-40B4-BE49-F238E27FC236}">
                <a16:creationId xmlns:a16="http://schemas.microsoft.com/office/drawing/2014/main" id="{A48CD86F-35E4-9165-A483-6275AA40D387}"/>
              </a:ext>
            </a:extLst>
          </p:cNvPr>
          <p:cNvCxnSpPr>
            <a:cxnSpLocks/>
          </p:cNvCxnSpPr>
          <p:nvPr/>
        </p:nvCxnSpPr>
        <p:spPr>
          <a:xfrm>
            <a:off x="592917" y="372605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30779" name="Group 30778">
            <a:extLst>
              <a:ext uri="{FF2B5EF4-FFF2-40B4-BE49-F238E27FC236}">
                <a16:creationId xmlns:a16="http://schemas.microsoft.com/office/drawing/2014/main" id="{74A75223-A2E1-252A-D9C6-34A7B5F06E83}"/>
              </a:ext>
            </a:extLst>
          </p:cNvPr>
          <p:cNvGrpSpPr/>
          <p:nvPr/>
        </p:nvGrpSpPr>
        <p:grpSpPr>
          <a:xfrm>
            <a:off x="592917" y="4424587"/>
            <a:ext cx="6318424" cy="367561"/>
            <a:chOff x="592917" y="4688527"/>
            <a:chExt cx="6318424" cy="367561"/>
          </a:xfrm>
        </p:grpSpPr>
        <p:sp>
          <p:nvSpPr>
            <p:cNvPr id="30780" name="Content Placeholder 47">
              <a:extLst>
                <a:ext uri="{FF2B5EF4-FFF2-40B4-BE49-F238E27FC236}">
                  <a16:creationId xmlns:a16="http://schemas.microsoft.com/office/drawing/2014/main" id="{5AE64A9C-FA6E-22B9-91DD-00EA1BE030BF}"/>
                </a:ext>
              </a:extLst>
            </p:cNvPr>
            <p:cNvSpPr txBox="1">
              <a:spLocks/>
            </p:cNvSpPr>
            <p:nvPr/>
          </p:nvSpPr>
          <p:spPr>
            <a:xfrm>
              <a:off x="592917" y="4688527"/>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Cloud Service Provider</a:t>
              </a:r>
            </a:p>
          </p:txBody>
        </p:sp>
        <p:sp>
          <p:nvSpPr>
            <p:cNvPr id="30781" name="Content Placeholder 47">
              <a:extLst>
                <a:ext uri="{FF2B5EF4-FFF2-40B4-BE49-F238E27FC236}">
                  <a16:creationId xmlns:a16="http://schemas.microsoft.com/office/drawing/2014/main" id="{41FCE81B-F94A-C0CE-281A-B5806A664DE6}"/>
                </a:ext>
              </a:extLst>
            </p:cNvPr>
            <p:cNvSpPr txBox="1">
              <a:spLocks/>
            </p:cNvSpPr>
            <p:nvPr/>
          </p:nvSpPr>
          <p:spPr>
            <a:xfrm>
              <a:off x="592917" y="4871460"/>
              <a:ext cx="6318424" cy="184628"/>
            </a:xfrm>
            <a:prstGeom prst="rect">
              <a:avLst/>
            </a:prstGeom>
            <a:ln>
              <a:noFill/>
            </a:ln>
          </p:spPr>
          <p:txBody>
            <a:bodyPr wrap="square" lIns="0" tIns="0" rIns="0" bIns="0" numCol="1"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lnSpc>
                  <a:spcPct val="100000"/>
                </a:lnSpc>
                <a:spcBef>
                  <a:spcPts val="200"/>
                </a:spcBef>
                <a:spcAft>
                  <a:spcPts val="100"/>
                </a:spcAft>
                <a:buNone/>
                <a:defRPr/>
              </a:pPr>
              <a:r>
                <a:rPr lang="en-US" sz="900" dirty="0">
                  <a:latin typeface="IntelOne Text" panose="020B0503020203020204" pitchFamily="34" charset="0"/>
                </a:rPr>
                <a:t>Alibaba IoT Cloud</a:t>
              </a:r>
            </a:p>
          </p:txBody>
        </p:sp>
      </p:grpSp>
      <p:cxnSp>
        <p:nvCxnSpPr>
          <p:cNvPr id="30782" name="Straight Connector 30781">
            <a:extLst>
              <a:ext uri="{FF2B5EF4-FFF2-40B4-BE49-F238E27FC236}">
                <a16:creationId xmlns:a16="http://schemas.microsoft.com/office/drawing/2014/main" id="{DC6C3D7F-C31A-F181-8EA5-D9D66C6D1C3C}"/>
              </a:ext>
            </a:extLst>
          </p:cNvPr>
          <p:cNvCxnSpPr>
            <a:cxnSpLocks/>
          </p:cNvCxnSpPr>
          <p:nvPr/>
        </p:nvCxnSpPr>
        <p:spPr>
          <a:xfrm>
            <a:off x="592918" y="548964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30783" name="Group 30782">
            <a:extLst>
              <a:ext uri="{FF2B5EF4-FFF2-40B4-BE49-F238E27FC236}">
                <a16:creationId xmlns:a16="http://schemas.microsoft.com/office/drawing/2014/main" id="{509F2CB3-45B1-F8FD-7FE3-34711CD870EE}"/>
              </a:ext>
            </a:extLst>
          </p:cNvPr>
          <p:cNvGrpSpPr/>
          <p:nvPr/>
        </p:nvGrpSpPr>
        <p:grpSpPr>
          <a:xfrm>
            <a:off x="592917" y="5591830"/>
            <a:ext cx="6703234" cy="537190"/>
            <a:chOff x="5043513" y="3848440"/>
            <a:chExt cx="6703234" cy="537190"/>
          </a:xfrm>
        </p:grpSpPr>
        <p:sp>
          <p:nvSpPr>
            <p:cNvPr id="30784" name="Content Placeholder 47">
              <a:extLst>
                <a:ext uri="{FF2B5EF4-FFF2-40B4-BE49-F238E27FC236}">
                  <a16:creationId xmlns:a16="http://schemas.microsoft.com/office/drawing/2014/main" id="{6CB6AD34-E617-AE79-65BD-7F373B60023C}"/>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30785" name="Content Placeholder 47">
              <a:extLst>
                <a:ext uri="{FF2B5EF4-FFF2-40B4-BE49-F238E27FC236}">
                  <a16:creationId xmlns:a16="http://schemas.microsoft.com/office/drawing/2014/main" id="{EFB3248C-836F-367B-5B8C-6ABBBE6EE271}"/>
                </a:ext>
              </a:extLst>
            </p:cNvPr>
            <p:cNvSpPr txBox="1">
              <a:spLocks/>
            </p:cNvSpPr>
            <p:nvPr/>
          </p:nvSpPr>
          <p:spPr>
            <a:xfrm>
              <a:off x="5043513" y="4034693"/>
              <a:ext cx="6703234" cy="350937"/>
            </a:xfrm>
            <a:prstGeom prst="rect">
              <a:avLst/>
            </a:prstGeom>
            <a:ln>
              <a:noFill/>
            </a:ln>
          </p:spPr>
          <p:txBody>
            <a:bodyPr wrap="square" lIns="0" tIns="0" rIns="0" bIns="0" numCol="2"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lvl="1" indent="-128016" defTabSz="1219169" hangingPunct="0">
                <a:lnSpc>
                  <a:spcPct val="100000"/>
                </a:lnSpc>
                <a:spcBef>
                  <a:spcPts val="200"/>
                </a:spcBef>
                <a:spcAft>
                  <a:spcPts val="100"/>
                </a:spcAft>
                <a:defRPr/>
              </a:pPr>
              <a:r>
                <a:rPr lang="en-US" sz="900" kern="0" dirty="0">
                  <a:latin typeface="+mn-lt"/>
                  <a:hlinkClick r:id="rId5">
                    <a:extLst>
                      <a:ext uri="{A12FA001-AC4F-418D-AE19-62706E023703}">
                        <ahyp:hlinkClr xmlns:ahyp="http://schemas.microsoft.com/office/drawing/2018/hyperlinkcolor" val="tx"/>
                      </a:ext>
                    </a:extLst>
                  </a:hlinkClick>
                </a:rPr>
                <a:t>Intel IoT Kits Overview</a:t>
              </a:r>
              <a:endParaRPr lang="en-US" sz="900" kern="0" dirty="0">
                <a:latin typeface="+mn-lt"/>
                <a:sym typeface="Helvetica"/>
              </a:endParaRPr>
            </a:p>
            <a:p>
              <a:pPr marL="128016" lvl="1" indent="-128016" defTabSz="1219169" hangingPunct="0">
                <a:lnSpc>
                  <a:spcPct val="100000"/>
                </a:lnSpc>
                <a:spcBef>
                  <a:spcPts val="200"/>
                </a:spcBef>
                <a:spcAft>
                  <a:spcPts val="100"/>
                </a:spcAft>
                <a:defRPr/>
              </a:pPr>
              <a:r>
                <a:rPr lang="en-US" sz="900" kern="0" dirty="0">
                  <a:latin typeface="+mn-lt"/>
                  <a:hlinkClick r:id="rId6">
                    <a:extLst>
                      <a:ext uri="{A12FA001-AC4F-418D-AE19-62706E023703}">
                        <ahyp:hlinkClr xmlns:ahyp="http://schemas.microsoft.com/office/drawing/2018/hyperlinkcolor" val="tx"/>
                      </a:ext>
                    </a:extLst>
                  </a:hlinkClick>
                </a:rPr>
                <a:t>JWIPC AI Ready Vision Kit for Smart Manufacturing FAQ</a:t>
              </a:r>
              <a:endParaRPr lang="en-US" sz="900" kern="0" dirty="0">
                <a:latin typeface="+mn-lt"/>
              </a:endParaRPr>
            </a:p>
            <a:p>
              <a:pPr marL="128016" lvl="1" indent="-128016" defTabSz="1219169" hangingPunct="0">
                <a:lnSpc>
                  <a:spcPct val="100000"/>
                </a:lnSpc>
                <a:spcBef>
                  <a:spcPts val="200"/>
                </a:spcBef>
                <a:spcAft>
                  <a:spcPts val="100"/>
                </a:spcAft>
                <a:defRPr/>
              </a:pPr>
              <a:r>
                <a:rPr lang="en-US" sz="900" kern="0" dirty="0">
                  <a:latin typeface="+mn-lt"/>
                  <a:hlinkClick r:id="rId7">
                    <a:extLst>
                      <a:ext uri="{A12FA001-AC4F-418D-AE19-62706E023703}">
                        <ahyp:hlinkClr xmlns:ahyp="http://schemas.microsoft.com/office/drawing/2018/hyperlinkcolor" val="tx"/>
                      </a:ext>
                    </a:extLst>
                  </a:hlinkClick>
                </a:rPr>
                <a:t>ORDER here</a:t>
              </a:r>
              <a:r>
                <a:rPr lang="en-US" sz="900" kern="0" dirty="0">
                  <a:latin typeface="+mn-lt"/>
                  <a:hlinkClick r:id="rId8">
                    <a:extLst>
                      <a:ext uri="{A12FA001-AC4F-418D-AE19-62706E023703}">
                        <ahyp:hlinkClr xmlns:ahyp="http://schemas.microsoft.com/office/drawing/2018/hyperlinkcolor" val="tx"/>
                      </a:ext>
                    </a:extLst>
                  </a:hlinkClick>
                </a:rPr>
                <a:t> </a:t>
              </a:r>
              <a:r>
                <a:rPr lang="en-US" sz="900" kern="0" dirty="0">
                  <a:latin typeface="+mn-lt"/>
                </a:rPr>
                <a:t>today</a:t>
              </a:r>
            </a:p>
          </p:txBody>
        </p:sp>
      </p:grpSp>
      <p:cxnSp>
        <p:nvCxnSpPr>
          <p:cNvPr id="30786" name="Straight Connector 30785">
            <a:extLst>
              <a:ext uri="{FF2B5EF4-FFF2-40B4-BE49-F238E27FC236}">
                <a16:creationId xmlns:a16="http://schemas.microsoft.com/office/drawing/2014/main" id="{00D34DCF-B2D0-C43D-C332-020B38DD6EFF}"/>
              </a:ext>
            </a:extLst>
          </p:cNvPr>
          <p:cNvCxnSpPr>
            <a:cxnSpLocks/>
          </p:cNvCxnSpPr>
          <p:nvPr/>
        </p:nvCxnSpPr>
        <p:spPr>
          <a:xfrm>
            <a:off x="592917" y="432239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30787" name="Group 30786">
            <a:extLst>
              <a:ext uri="{FF2B5EF4-FFF2-40B4-BE49-F238E27FC236}">
                <a16:creationId xmlns:a16="http://schemas.microsoft.com/office/drawing/2014/main" id="{CBD2BD2D-7694-B23F-1619-C4C254861AEF}"/>
              </a:ext>
            </a:extLst>
          </p:cNvPr>
          <p:cNvGrpSpPr/>
          <p:nvPr/>
        </p:nvGrpSpPr>
        <p:grpSpPr>
          <a:xfrm>
            <a:off x="592917" y="3828242"/>
            <a:ext cx="6255393" cy="391965"/>
            <a:chOff x="592917" y="4073356"/>
            <a:chExt cx="6255393" cy="391965"/>
          </a:xfrm>
        </p:grpSpPr>
        <p:sp>
          <p:nvSpPr>
            <p:cNvPr id="30788" name="Content Placeholder 47">
              <a:extLst>
                <a:ext uri="{FF2B5EF4-FFF2-40B4-BE49-F238E27FC236}">
                  <a16:creationId xmlns:a16="http://schemas.microsoft.com/office/drawing/2014/main" id="{06ED104C-41BF-B0CE-EC69-7A811A626C42}"/>
                </a:ext>
              </a:extLst>
            </p:cNvPr>
            <p:cNvSpPr txBox="1">
              <a:spLocks/>
            </p:cNvSpPr>
            <p:nvPr/>
          </p:nvSpPr>
          <p:spPr>
            <a:xfrm>
              <a:off x="592917" y="4073356"/>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JWIPC Hardware</a:t>
              </a:r>
            </a:p>
          </p:txBody>
        </p:sp>
        <p:sp>
          <p:nvSpPr>
            <p:cNvPr id="30789" name="Content Placeholder 47">
              <a:extLst>
                <a:ext uri="{FF2B5EF4-FFF2-40B4-BE49-F238E27FC236}">
                  <a16:creationId xmlns:a16="http://schemas.microsoft.com/office/drawing/2014/main" id="{AAF9F13C-657E-4CB8-DDF7-84B4BF2D2B72}"/>
                </a:ext>
              </a:extLst>
            </p:cNvPr>
            <p:cNvSpPr txBox="1">
              <a:spLocks/>
            </p:cNvSpPr>
            <p:nvPr/>
          </p:nvSpPr>
          <p:spPr>
            <a:xfrm>
              <a:off x="592917" y="4270723"/>
              <a:ext cx="6255393" cy="194598"/>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defTabSz="1219169" hangingPunct="0">
                <a:spcBef>
                  <a:spcPts val="200"/>
                </a:spcBef>
                <a:spcAft>
                  <a:spcPts val="100"/>
                </a:spcAft>
                <a:defRPr/>
              </a:pPr>
              <a:r>
                <a:rPr lang="en-US" sz="900" kern="0" dirty="0">
                  <a:latin typeface="+mn-lt"/>
                </a:rPr>
                <a:t>E7QL</a:t>
              </a:r>
            </a:p>
          </p:txBody>
        </p:sp>
      </p:grpSp>
      <p:grpSp>
        <p:nvGrpSpPr>
          <p:cNvPr id="30790" name="Group 30789">
            <a:extLst>
              <a:ext uri="{FF2B5EF4-FFF2-40B4-BE49-F238E27FC236}">
                <a16:creationId xmlns:a16="http://schemas.microsoft.com/office/drawing/2014/main" id="{FED2F70A-B874-D76F-2F0A-C6D64419E88C}"/>
              </a:ext>
            </a:extLst>
          </p:cNvPr>
          <p:cNvGrpSpPr>
            <a:grpSpLocks/>
          </p:cNvGrpSpPr>
          <p:nvPr/>
        </p:nvGrpSpPr>
        <p:grpSpPr>
          <a:xfrm>
            <a:off x="592917" y="4996528"/>
            <a:ext cx="6255393" cy="390927"/>
            <a:chOff x="592916" y="3640327"/>
            <a:chExt cx="6255393" cy="390927"/>
          </a:xfrm>
        </p:grpSpPr>
        <p:sp>
          <p:nvSpPr>
            <p:cNvPr id="30791" name="Content Placeholder 47">
              <a:extLst>
                <a:ext uri="{FF2B5EF4-FFF2-40B4-BE49-F238E27FC236}">
                  <a16:creationId xmlns:a16="http://schemas.microsoft.com/office/drawing/2014/main" id="{6303B0F3-A39F-E17C-4078-1C7219285DA6}"/>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Operating System</a:t>
              </a:r>
            </a:p>
          </p:txBody>
        </p:sp>
        <p:sp>
          <p:nvSpPr>
            <p:cNvPr id="30792" name="Content Placeholder 47">
              <a:extLst>
                <a:ext uri="{FF2B5EF4-FFF2-40B4-BE49-F238E27FC236}">
                  <a16:creationId xmlns:a16="http://schemas.microsoft.com/office/drawing/2014/main" id="{95CBF858-38C6-98A6-DA6E-A2EB17EBDC6F}"/>
                </a:ext>
              </a:extLst>
            </p:cNvPr>
            <p:cNvSpPr txBox="1">
              <a:spLocks/>
            </p:cNvSpPr>
            <p:nvPr/>
          </p:nvSpPr>
          <p:spPr>
            <a:xfrm>
              <a:off x="592916" y="3837693"/>
              <a:ext cx="6255393" cy="193561"/>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lnSpc>
                  <a:spcPct val="100000"/>
                </a:lnSpc>
                <a:spcBef>
                  <a:spcPts val="200"/>
                </a:spcBef>
                <a:spcAft>
                  <a:spcPts val="100"/>
                </a:spcAft>
                <a:buNone/>
                <a:defRPr/>
              </a:pPr>
              <a:r>
                <a:rPr lang="en-US" sz="900" dirty="0">
                  <a:latin typeface="IntelOne Text" panose="020B0503020203020204" pitchFamily="34" charset="0"/>
                </a:rPr>
                <a:t>Ubuntu</a:t>
              </a:r>
              <a:endParaRPr lang="en-US" sz="900" dirty="0">
                <a:solidFill>
                  <a:srgbClr val="525252"/>
                </a:solidFill>
                <a:latin typeface="IntelOne Text" panose="020B0503020203020204" pitchFamily="34" charset="0"/>
              </a:endParaRPr>
            </a:p>
          </p:txBody>
        </p:sp>
      </p:grpSp>
      <p:cxnSp>
        <p:nvCxnSpPr>
          <p:cNvPr id="30793" name="Straight Connector 30792">
            <a:extLst>
              <a:ext uri="{FF2B5EF4-FFF2-40B4-BE49-F238E27FC236}">
                <a16:creationId xmlns:a16="http://schemas.microsoft.com/office/drawing/2014/main" id="{56F74D24-06B5-46F8-78EC-ABF29CA59DB9}"/>
              </a:ext>
            </a:extLst>
          </p:cNvPr>
          <p:cNvCxnSpPr>
            <a:cxnSpLocks/>
          </p:cNvCxnSpPr>
          <p:nvPr/>
        </p:nvCxnSpPr>
        <p:spPr>
          <a:xfrm>
            <a:off x="592917" y="4894338"/>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pic>
        <p:nvPicPr>
          <p:cNvPr id="30794" name="Graphic 30793">
            <a:extLst>
              <a:ext uri="{FF2B5EF4-FFF2-40B4-BE49-F238E27FC236}">
                <a16:creationId xmlns:a16="http://schemas.microsoft.com/office/drawing/2014/main" id="{BD9E6BAE-3311-EC55-99BB-B9AF6E336687}"/>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79000" y="2598331"/>
            <a:ext cx="256036" cy="256036"/>
          </a:xfrm>
          <a:prstGeom prst="rect">
            <a:avLst/>
          </a:prstGeom>
        </p:spPr>
      </p:pic>
      <p:pic>
        <p:nvPicPr>
          <p:cNvPr id="30795" name="Graphic 30794">
            <a:extLst>
              <a:ext uri="{FF2B5EF4-FFF2-40B4-BE49-F238E27FC236}">
                <a16:creationId xmlns:a16="http://schemas.microsoft.com/office/drawing/2014/main" id="{5A83D33A-C190-1D30-419F-71C5A41F5549}"/>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917497" y="2598331"/>
            <a:ext cx="287138" cy="250071"/>
          </a:xfrm>
          <a:prstGeom prst="rect">
            <a:avLst/>
          </a:prstGeom>
        </p:spPr>
      </p:pic>
      <p:sp>
        <p:nvSpPr>
          <p:cNvPr id="30796" name="Text Placeholder 49" descr="Target Vertical: &#10;Manufacturing&#10;&#10;&#10;">
            <a:extLst>
              <a:ext uri="{FF2B5EF4-FFF2-40B4-BE49-F238E27FC236}">
                <a16:creationId xmlns:a16="http://schemas.microsoft.com/office/drawing/2014/main" id="{54D22F96-CE81-E91F-6CC7-B9845A419634}"/>
              </a:ext>
            </a:extLst>
          </p:cNvPr>
          <p:cNvSpPr txBox="1">
            <a:spLocks/>
          </p:cNvSpPr>
          <p:nvPr/>
        </p:nvSpPr>
        <p:spPr>
          <a:xfrm>
            <a:off x="7144338" y="1686845"/>
            <a:ext cx="4361854" cy="1186883"/>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PRC</a:t>
            </a:r>
          </a:p>
        </p:txBody>
      </p:sp>
      <p:pic>
        <p:nvPicPr>
          <p:cNvPr id="30797" name="Picture 2" descr="JWIPC/iBASE: Highly Scalable Digital Signage with Intel®">
            <a:extLst>
              <a:ext uri="{FF2B5EF4-FFF2-40B4-BE49-F238E27FC236}">
                <a16:creationId xmlns:a16="http://schemas.microsoft.com/office/drawing/2014/main" id="{7A35D191-00F4-AF64-9B5D-714FE3B04A7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0215" y="145256"/>
            <a:ext cx="1426449" cy="35581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0B7C031B-3A59-3CD7-C0D7-33CE154CBA0D}"/>
              </a:ext>
            </a:extLst>
          </p:cNvPr>
          <p:cNvGrpSpPr/>
          <p:nvPr/>
        </p:nvGrpSpPr>
        <p:grpSpPr>
          <a:xfrm>
            <a:off x="9057016" y="87630"/>
            <a:ext cx="2525384" cy="384440"/>
            <a:chOff x="9057016" y="87630"/>
            <a:chExt cx="2525384" cy="384440"/>
          </a:xfrm>
        </p:grpSpPr>
        <p:pic>
          <p:nvPicPr>
            <p:cNvPr id="3" name="Picture 2">
              <a:hlinkClick r:id="rId14" action="ppaction://hlinksldjump"/>
              <a:extLst>
                <a:ext uri="{FF2B5EF4-FFF2-40B4-BE49-F238E27FC236}">
                  <a16:creationId xmlns:a16="http://schemas.microsoft.com/office/drawing/2014/main" id="{A5BAEFF5-159C-8820-9A4B-500FEFA09AFE}"/>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4" name="Rectangle 3">
              <a:extLst>
                <a:ext uri="{FF2B5EF4-FFF2-40B4-BE49-F238E27FC236}">
                  <a16:creationId xmlns:a16="http://schemas.microsoft.com/office/drawing/2014/main" id="{D08DF3EF-DB91-5DCA-BD5A-CEB4A01A67DD}"/>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71098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a:extLst>
              <a:ext uri="{FF2B5EF4-FFF2-40B4-BE49-F238E27FC236}">
                <a16:creationId xmlns:a16="http://schemas.microsoft.com/office/drawing/2014/main" id="{697AD862-537A-6020-6B31-751042FE4179}"/>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1" name="Rectangle 160">
            <a:extLst>
              <a:ext uri="{FF2B5EF4-FFF2-40B4-BE49-F238E27FC236}">
                <a16:creationId xmlns:a16="http://schemas.microsoft.com/office/drawing/2014/main" id="{40A1538A-F3B9-C7A2-2E25-6DD172097410}"/>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62" name="Straight Connector 161">
            <a:extLst>
              <a:ext uri="{FF2B5EF4-FFF2-40B4-BE49-F238E27FC236}">
                <a16:creationId xmlns:a16="http://schemas.microsoft.com/office/drawing/2014/main" id="{9C9B2505-ABC8-D659-87A2-A806A67E76CC}"/>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163" name="Text Placeholder 49">
            <a:extLst>
              <a:ext uri="{FF2B5EF4-FFF2-40B4-BE49-F238E27FC236}">
                <a16:creationId xmlns:a16="http://schemas.microsoft.com/office/drawing/2014/main" id="{94F3DA9A-DB23-AA4F-691E-C3675FC0A6D3}"/>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Automation/Robotics</a:t>
            </a:r>
            <a:endParaRPr lang="en-US" sz="900" b="0" kern="0" dirty="0">
              <a:latin typeface="IntelOne Text" panose="020B0503020203020204" pitchFamily="34" charset="0"/>
            </a:endParaRPr>
          </a:p>
        </p:txBody>
      </p:sp>
      <p:sp>
        <p:nvSpPr>
          <p:cNvPr id="164" name="Rectangle 163">
            <a:extLst>
              <a:ext uri="{FF2B5EF4-FFF2-40B4-BE49-F238E27FC236}">
                <a16:creationId xmlns:a16="http://schemas.microsoft.com/office/drawing/2014/main" id="{CEE37B4F-FB30-51AB-D42C-FBD979B0E81F}"/>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65" name="Picture 164">
            <a:extLst>
              <a:ext uri="{FF2B5EF4-FFF2-40B4-BE49-F238E27FC236}">
                <a16:creationId xmlns:a16="http://schemas.microsoft.com/office/drawing/2014/main" id="{9F9752A9-7650-BF07-5A67-99B6DB21853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149237" y="3048001"/>
            <a:ext cx="1593762" cy="1328738"/>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sp>
        <p:nvSpPr>
          <p:cNvPr id="166" name="Rectangle 165">
            <a:extLst>
              <a:ext uri="{FF2B5EF4-FFF2-40B4-BE49-F238E27FC236}">
                <a16:creationId xmlns:a16="http://schemas.microsoft.com/office/drawing/2014/main" id="{D900E84F-5E36-8FCD-FED5-991E3481C695}"/>
              </a:ext>
            </a:extLst>
          </p:cNvPr>
          <p:cNvSpPr>
            <a:spLocks/>
          </p:cNvSpPr>
          <p:nvPr/>
        </p:nvSpPr>
        <p:spPr>
          <a:xfrm>
            <a:off x="8743000" y="3048001"/>
            <a:ext cx="2839400" cy="1774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1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satisfaction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Increased quality vs. yield </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Get as much value from operational </a:t>
            </a:r>
            <a:br>
              <a:rPr lang="en-US" sz="900" dirty="0">
                <a:solidFill>
                  <a:schemeClr val="bg2"/>
                </a:solidFill>
                <a:latin typeface="IntelOne Text"/>
              </a:rPr>
            </a:br>
            <a:r>
              <a:rPr lang="en-US" sz="900" dirty="0">
                <a:solidFill>
                  <a:schemeClr val="bg2"/>
                </a:solidFill>
                <a:latin typeface="IntelOne Text"/>
              </a:rPr>
              <a:t>data as possible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Meet standards for reliability, durability, and functionality</a:t>
            </a:r>
          </a:p>
        </p:txBody>
      </p:sp>
      <p:sp>
        <p:nvSpPr>
          <p:cNvPr id="167" name="Rectangle 166">
            <a:extLst>
              <a:ext uri="{FF2B5EF4-FFF2-40B4-BE49-F238E27FC236}">
                <a16:creationId xmlns:a16="http://schemas.microsoft.com/office/drawing/2014/main" id="{ED72400D-D752-980D-FE36-1D900B472CD3}"/>
              </a:ext>
            </a:extLst>
          </p:cNvPr>
          <p:cNvSpPr>
            <a:spLocks/>
          </p:cNvSpPr>
          <p:nvPr/>
        </p:nvSpPr>
        <p:spPr>
          <a:xfrm>
            <a:off x="7144336" y="4864907"/>
            <a:ext cx="4438063" cy="112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re-work, scrap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Keep pace with tightening industry standards, consumer expectations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the rate of human errors during inspections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Unlock visibility into cross-plant production</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and mitigate shortages, especially skilled labor</a:t>
            </a:r>
          </a:p>
        </p:txBody>
      </p:sp>
      <p:sp>
        <p:nvSpPr>
          <p:cNvPr id="168" name="Text Placeholder 49">
            <a:extLst>
              <a:ext uri="{FF2B5EF4-FFF2-40B4-BE49-F238E27FC236}">
                <a16:creationId xmlns:a16="http://schemas.microsoft.com/office/drawing/2014/main" id="{5ACB0A8E-AD69-C548-225E-6F22897529BD}"/>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lvl="0" indent="-171450" defTabSz="914400" fontAlgn="auto">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4" action="ppaction://hlinksldjump"/>
              </a:rPr>
              <a:t>Product Inspection</a:t>
            </a:r>
            <a:endParaRPr lang="en-US" sz="900" b="0" dirty="0">
              <a:solidFill>
                <a:srgbClr val="525252"/>
              </a:solidFill>
              <a:latin typeface="IntelOne Text" panose="020B0503020203020204" pitchFamily="34" charset="0"/>
              <a:sym typeface="Helvetica Neue"/>
            </a:endParaRPr>
          </a:p>
        </p:txBody>
      </p:sp>
      <p:sp>
        <p:nvSpPr>
          <p:cNvPr id="169" name="Title 66">
            <a:extLst>
              <a:ext uri="{FF2B5EF4-FFF2-40B4-BE49-F238E27FC236}">
                <a16:creationId xmlns:a16="http://schemas.microsoft.com/office/drawing/2014/main" id="{1AB6C580-6E3B-7F84-2DFB-49E3C4ED979E}"/>
              </a:ext>
            </a:extLst>
          </p:cNvPr>
          <p:cNvSpPr>
            <a:spLocks noGrp="1"/>
          </p:cNvSpPr>
          <p:nvPr>
            <p:ph type="title"/>
          </p:nvPr>
        </p:nvSpPr>
        <p:spPr>
          <a:xfrm>
            <a:off x="592917" y="571500"/>
            <a:ext cx="6255392" cy="443198"/>
          </a:xfrm>
        </p:spPr>
        <p:txBody>
          <a:bodyPr/>
          <a:lstStyle/>
          <a:p>
            <a:r>
              <a:rPr lang="en-US" sz="3200" noProof="0" dirty="0">
                <a:sym typeface="Helvetica"/>
              </a:rPr>
              <a:t>Impulse VI Ready Kit</a:t>
            </a:r>
            <a:endParaRPr lang="en-US" sz="3200" dirty="0"/>
          </a:p>
        </p:txBody>
      </p:sp>
      <p:grpSp>
        <p:nvGrpSpPr>
          <p:cNvPr id="170" name="Group 169">
            <a:extLst>
              <a:ext uri="{FF2B5EF4-FFF2-40B4-BE49-F238E27FC236}">
                <a16:creationId xmlns:a16="http://schemas.microsoft.com/office/drawing/2014/main" id="{43C236B7-AC8B-7C23-3F4E-A4A73CB2DB8C}"/>
              </a:ext>
            </a:extLst>
          </p:cNvPr>
          <p:cNvGrpSpPr/>
          <p:nvPr/>
        </p:nvGrpSpPr>
        <p:grpSpPr>
          <a:xfrm>
            <a:off x="592917" y="1268730"/>
            <a:ext cx="6255394" cy="738664"/>
            <a:chOff x="592917" y="1621155"/>
            <a:chExt cx="6255394" cy="738664"/>
          </a:xfrm>
        </p:grpSpPr>
        <p:sp>
          <p:nvSpPr>
            <p:cNvPr id="171"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E6CB02AE-95D2-E308-2984-2C518A4D3C29}"/>
                </a:ext>
              </a:extLst>
            </p:cNvPr>
            <p:cNvSpPr txBox="1">
              <a:spLocks/>
            </p:cNvSpPr>
            <p:nvPr/>
          </p:nvSpPr>
          <p:spPr>
            <a:xfrm>
              <a:off x="592917" y="1805821"/>
              <a:ext cx="6255394" cy="5539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The Impulse VI Ready Kit enables easy AI model creation for machine learning to automate previously manual tasks, such as product defect and anomaly detection. It also enables easy data set management to streamline business processes. Overall, the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Okaya</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kit enables companies to offer its customers end-products of higher and more reliable quality.</a:t>
              </a:r>
            </a:p>
          </p:txBody>
        </p:sp>
        <p:sp>
          <p:nvSpPr>
            <p:cNvPr id="172" name="Content Placeholder 47">
              <a:extLst>
                <a:ext uri="{FF2B5EF4-FFF2-40B4-BE49-F238E27FC236}">
                  <a16:creationId xmlns:a16="http://schemas.microsoft.com/office/drawing/2014/main" id="{152A8185-8312-B693-E770-33EA915AD572}"/>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173" name="Content Placeholder 47">
            <a:extLst>
              <a:ext uri="{FF2B5EF4-FFF2-40B4-BE49-F238E27FC236}">
                <a16:creationId xmlns:a16="http://schemas.microsoft.com/office/drawing/2014/main" id="{1FBCEE2A-A483-5BCF-27B3-38FCF29A34C0}"/>
              </a:ext>
            </a:extLst>
          </p:cNvPr>
          <p:cNvSpPr txBox="1">
            <a:spLocks/>
          </p:cNvSpPr>
          <p:nvPr/>
        </p:nvSpPr>
        <p:spPr>
          <a:xfrm>
            <a:off x="592917" y="2230842"/>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174" name="Rectangle 173">
            <a:extLst>
              <a:ext uri="{FF2B5EF4-FFF2-40B4-BE49-F238E27FC236}">
                <a16:creationId xmlns:a16="http://schemas.microsoft.com/office/drawing/2014/main" id="{94E3266C-8686-B5FF-8D60-0390C91133FD}"/>
              </a:ext>
            </a:extLst>
          </p:cNvPr>
          <p:cNvSpPr>
            <a:spLocks/>
          </p:cNvSpPr>
          <p:nvPr/>
        </p:nvSpPr>
        <p:spPr>
          <a:xfrm>
            <a:off x="913615" y="2464589"/>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Enable data analytics </a:t>
            </a:r>
            <a:r>
              <a:rPr lang="en-US" sz="900" dirty="0">
                <a:solidFill>
                  <a:schemeClr val="bg2"/>
                </a:solidFill>
                <a:latin typeface="IntelOne Text" panose="020B0503020203020204" pitchFamily="34" charset="0"/>
              </a:rPr>
              <a:t>by providing a user-friendly, GUI-based SW platform that allows customers to manage and analyze data easily </a:t>
            </a:r>
          </a:p>
        </p:txBody>
      </p:sp>
      <p:sp>
        <p:nvSpPr>
          <p:cNvPr id="175" name="Rectangle 174">
            <a:extLst>
              <a:ext uri="{FF2B5EF4-FFF2-40B4-BE49-F238E27FC236}">
                <a16:creationId xmlns:a16="http://schemas.microsoft.com/office/drawing/2014/main" id="{2B21FC79-2DED-5912-0402-AC088E238BEE}"/>
              </a:ext>
            </a:extLst>
          </p:cNvPr>
          <p:cNvSpPr>
            <a:spLocks/>
          </p:cNvSpPr>
          <p:nvPr/>
        </p:nvSpPr>
        <p:spPr>
          <a:xfrm>
            <a:off x="3063688" y="2464589"/>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Integrate AI technology </a:t>
            </a:r>
            <a:r>
              <a:rPr lang="en-US" sz="900" dirty="0">
                <a:solidFill>
                  <a:schemeClr val="bg2"/>
                </a:solidFill>
                <a:latin typeface="IntelOne Text" panose="020B0503020203020204" pitchFamily="34" charset="0"/>
              </a:rPr>
              <a:t>and achieve advanced machine learning cycle operations in one go for your customer’s various product inspection applications </a:t>
            </a:r>
          </a:p>
        </p:txBody>
      </p:sp>
      <p:sp>
        <p:nvSpPr>
          <p:cNvPr id="176" name="Rectangle 175">
            <a:extLst>
              <a:ext uri="{FF2B5EF4-FFF2-40B4-BE49-F238E27FC236}">
                <a16:creationId xmlns:a16="http://schemas.microsoft.com/office/drawing/2014/main" id="{B41C0044-EB32-4BBB-252D-2E64AF4C16B5}"/>
              </a:ext>
            </a:extLst>
          </p:cNvPr>
          <p:cNvSpPr>
            <a:spLocks/>
          </p:cNvSpPr>
          <p:nvPr/>
        </p:nvSpPr>
        <p:spPr>
          <a:xfrm>
            <a:off x="5213760" y="2464589"/>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Streamline deployment </a:t>
            </a:r>
            <a:r>
              <a:rPr lang="en-US" sz="900" dirty="0">
                <a:solidFill>
                  <a:schemeClr val="bg2"/>
                </a:solidFill>
                <a:latin typeface="IntelOne Text" panose="020B0503020203020204" pitchFamily="34" charset="0"/>
              </a:rPr>
              <a:t>of customized machine learning models without the need for coding expertise or complex installation</a:t>
            </a:r>
          </a:p>
        </p:txBody>
      </p:sp>
      <p:cxnSp>
        <p:nvCxnSpPr>
          <p:cNvPr id="177" name="Straight Connector 176">
            <a:extLst>
              <a:ext uri="{FF2B5EF4-FFF2-40B4-BE49-F238E27FC236}">
                <a16:creationId xmlns:a16="http://schemas.microsoft.com/office/drawing/2014/main" id="{77289444-0F2D-852B-394D-E7A85BB116B7}"/>
              </a:ext>
            </a:extLst>
          </p:cNvPr>
          <p:cNvCxnSpPr>
            <a:cxnSpLocks/>
          </p:cNvCxnSpPr>
          <p:nvPr/>
        </p:nvCxnSpPr>
        <p:spPr>
          <a:xfrm>
            <a:off x="592917" y="212708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578CA951-535F-CFF1-3D1E-C14A20F71320}"/>
              </a:ext>
            </a:extLst>
          </p:cNvPr>
          <p:cNvCxnSpPr>
            <a:cxnSpLocks/>
          </p:cNvCxnSpPr>
          <p:nvPr/>
        </p:nvCxnSpPr>
        <p:spPr>
          <a:xfrm>
            <a:off x="592917" y="337488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79" name="Group 178">
            <a:extLst>
              <a:ext uri="{FF2B5EF4-FFF2-40B4-BE49-F238E27FC236}">
                <a16:creationId xmlns:a16="http://schemas.microsoft.com/office/drawing/2014/main" id="{24A72AE2-35E4-307E-2EDF-0A8792B4A545}"/>
              </a:ext>
            </a:extLst>
          </p:cNvPr>
          <p:cNvGrpSpPr>
            <a:grpSpLocks/>
          </p:cNvGrpSpPr>
          <p:nvPr/>
        </p:nvGrpSpPr>
        <p:grpSpPr>
          <a:xfrm>
            <a:off x="592916" y="3454188"/>
            <a:ext cx="6255393" cy="425319"/>
            <a:chOff x="592916" y="3640327"/>
            <a:chExt cx="6255393" cy="425319"/>
          </a:xfrm>
        </p:grpSpPr>
        <p:sp>
          <p:nvSpPr>
            <p:cNvPr id="180" name="Content Placeholder 47">
              <a:extLst>
                <a:ext uri="{FF2B5EF4-FFF2-40B4-BE49-F238E27FC236}">
                  <a16:creationId xmlns:a16="http://schemas.microsoft.com/office/drawing/2014/main" id="{23CB70F0-73C1-1365-55B9-2D3A3CF43BB0}"/>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181" name="Content Placeholder 47">
              <a:extLst>
                <a:ext uri="{FF2B5EF4-FFF2-40B4-BE49-F238E27FC236}">
                  <a16:creationId xmlns:a16="http://schemas.microsoft.com/office/drawing/2014/main" id="{617A9413-7AA0-714E-0B04-1B2B302EB17B}"/>
                </a:ext>
              </a:extLst>
            </p:cNvPr>
            <p:cNvSpPr txBox="1">
              <a:spLocks/>
            </p:cNvSpPr>
            <p:nvPr/>
          </p:nvSpPr>
          <p:spPr>
            <a:xfrm>
              <a:off x="592916" y="3837694"/>
              <a:ext cx="6255393" cy="227952"/>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1" indent="-128016" defTabSz="1219169" hangingPunct="0">
                <a:lnSpc>
                  <a:spcPct val="100000"/>
                </a:lnSpc>
                <a:spcBef>
                  <a:spcPts val="200"/>
                </a:spcBef>
                <a:spcAft>
                  <a:spcPts val="100"/>
                </a:spcAft>
                <a:buClrTx/>
                <a:buSzTx/>
                <a:tabLst/>
                <a:defRPr/>
              </a:pPr>
              <a:r>
                <a:rPr lang="en-US" sz="900" kern="0" dirty="0">
                  <a:latin typeface="+mn-lt"/>
                  <a:sym typeface="Helvetica"/>
                </a:rPr>
                <a:t>Intel® Xeon® Processors</a:t>
              </a:r>
            </a:p>
            <a:p>
              <a:pPr marL="128016" marR="0" lvl="1" indent="-128016" defTabSz="1219169" hangingPunct="0">
                <a:lnSpc>
                  <a:spcPct val="100000"/>
                </a:lnSpc>
                <a:spcBef>
                  <a:spcPts val="200"/>
                </a:spcBef>
                <a:spcAft>
                  <a:spcPts val="100"/>
                </a:spcAft>
                <a:buClrTx/>
                <a:buSzTx/>
                <a:tabLst/>
                <a:defRPr/>
              </a:pPr>
              <a:r>
                <a:rPr lang="en-US" sz="900" kern="0" dirty="0">
                  <a:latin typeface="+mn-lt"/>
                  <a:sym typeface="Helvetica"/>
                </a:rPr>
                <a:t>Intel® LAN Controller</a:t>
              </a:r>
            </a:p>
          </p:txBody>
        </p:sp>
      </p:grpSp>
      <p:cxnSp>
        <p:nvCxnSpPr>
          <p:cNvPr id="182" name="Straight Connector 181">
            <a:extLst>
              <a:ext uri="{FF2B5EF4-FFF2-40B4-BE49-F238E27FC236}">
                <a16:creationId xmlns:a16="http://schemas.microsoft.com/office/drawing/2014/main" id="{8708DD7A-7036-B45A-D577-0F7ECD9AC076}"/>
              </a:ext>
            </a:extLst>
          </p:cNvPr>
          <p:cNvCxnSpPr>
            <a:cxnSpLocks/>
          </p:cNvCxnSpPr>
          <p:nvPr/>
        </p:nvCxnSpPr>
        <p:spPr>
          <a:xfrm>
            <a:off x="592917" y="3958808"/>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83" name="Group 182">
            <a:extLst>
              <a:ext uri="{FF2B5EF4-FFF2-40B4-BE49-F238E27FC236}">
                <a16:creationId xmlns:a16="http://schemas.microsoft.com/office/drawing/2014/main" id="{8A668B72-F0B8-5054-AFB5-88CB7C017BA5}"/>
              </a:ext>
            </a:extLst>
          </p:cNvPr>
          <p:cNvGrpSpPr/>
          <p:nvPr/>
        </p:nvGrpSpPr>
        <p:grpSpPr>
          <a:xfrm>
            <a:off x="592916" y="4568356"/>
            <a:ext cx="6318424" cy="367561"/>
            <a:chOff x="5043513" y="3848440"/>
            <a:chExt cx="6318424" cy="367561"/>
          </a:xfrm>
        </p:grpSpPr>
        <p:sp>
          <p:nvSpPr>
            <p:cNvPr id="184" name="Content Placeholder 47">
              <a:extLst>
                <a:ext uri="{FF2B5EF4-FFF2-40B4-BE49-F238E27FC236}">
                  <a16:creationId xmlns:a16="http://schemas.microsoft.com/office/drawing/2014/main" id="{BCD19BFC-655F-CBA7-F0A3-4EC2D215E392}"/>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Software</a:t>
              </a:r>
            </a:p>
          </p:txBody>
        </p:sp>
        <p:sp>
          <p:nvSpPr>
            <p:cNvPr id="185" name="Content Placeholder 47">
              <a:extLst>
                <a:ext uri="{FF2B5EF4-FFF2-40B4-BE49-F238E27FC236}">
                  <a16:creationId xmlns:a16="http://schemas.microsoft.com/office/drawing/2014/main" id="{C15047D6-4B3E-B8A5-7AA1-C837C5710B7E}"/>
                </a:ext>
              </a:extLst>
            </p:cNvPr>
            <p:cNvSpPr txBox="1">
              <a:spLocks/>
            </p:cNvSpPr>
            <p:nvPr/>
          </p:nvSpPr>
          <p:spPr>
            <a:xfrm>
              <a:off x="5043513" y="4031373"/>
              <a:ext cx="6318424" cy="184628"/>
            </a:xfrm>
            <a:prstGeom prst="rect">
              <a:avLst/>
            </a:prstGeom>
            <a:ln>
              <a:noFill/>
            </a:ln>
          </p:spPr>
          <p:txBody>
            <a:bodyPr wrap="square" lIns="0" tIns="0" rIns="0" bIns="0" numCol="1"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lnSpc>
                  <a:spcPct val="100000"/>
                </a:lnSpc>
                <a:spcBef>
                  <a:spcPts val="200"/>
                </a:spcBef>
                <a:spcAft>
                  <a:spcPts val="100"/>
                </a:spcAft>
                <a:buNone/>
                <a:defRPr/>
              </a:pPr>
              <a:r>
                <a:rPr lang="sv-SE" sz="900" dirty="0">
                  <a:latin typeface="IntelOne Text" panose="020B0503020203020204" pitchFamily="34" charset="0"/>
                </a:rPr>
                <a:t>Impulse VI (V1 or V2)</a:t>
              </a:r>
            </a:p>
          </p:txBody>
        </p:sp>
      </p:grpSp>
      <p:grpSp>
        <p:nvGrpSpPr>
          <p:cNvPr id="186" name="Group 185">
            <a:extLst>
              <a:ext uri="{FF2B5EF4-FFF2-40B4-BE49-F238E27FC236}">
                <a16:creationId xmlns:a16="http://schemas.microsoft.com/office/drawing/2014/main" id="{DE5B859C-91A9-6D35-E9D2-9ACB96E4B1CD}"/>
              </a:ext>
            </a:extLst>
          </p:cNvPr>
          <p:cNvGrpSpPr/>
          <p:nvPr/>
        </p:nvGrpSpPr>
        <p:grpSpPr>
          <a:xfrm>
            <a:off x="592916" y="5566086"/>
            <a:ext cx="6318424" cy="496168"/>
            <a:chOff x="592916" y="4469919"/>
            <a:chExt cx="6318424" cy="496168"/>
          </a:xfrm>
        </p:grpSpPr>
        <p:cxnSp>
          <p:nvCxnSpPr>
            <p:cNvPr id="187" name="Straight Connector 186">
              <a:extLst>
                <a:ext uri="{FF2B5EF4-FFF2-40B4-BE49-F238E27FC236}">
                  <a16:creationId xmlns:a16="http://schemas.microsoft.com/office/drawing/2014/main" id="{15A80D6D-F696-6153-EA89-B24B78DBD027}"/>
                </a:ext>
              </a:extLst>
            </p:cNvPr>
            <p:cNvCxnSpPr>
              <a:cxnSpLocks/>
            </p:cNvCxnSpPr>
            <p:nvPr/>
          </p:nvCxnSpPr>
          <p:spPr>
            <a:xfrm>
              <a:off x="592917" y="446991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88" name="Group 187">
              <a:extLst>
                <a:ext uri="{FF2B5EF4-FFF2-40B4-BE49-F238E27FC236}">
                  <a16:creationId xmlns:a16="http://schemas.microsoft.com/office/drawing/2014/main" id="{E8D71F37-05A6-1AF4-3162-08E7C49E72ED}"/>
                </a:ext>
              </a:extLst>
            </p:cNvPr>
            <p:cNvGrpSpPr/>
            <p:nvPr/>
          </p:nvGrpSpPr>
          <p:grpSpPr>
            <a:xfrm>
              <a:off x="592916" y="4550817"/>
              <a:ext cx="6318424" cy="415270"/>
              <a:chOff x="5043513" y="3848440"/>
              <a:chExt cx="6318424" cy="415270"/>
            </a:xfrm>
          </p:grpSpPr>
          <p:sp>
            <p:nvSpPr>
              <p:cNvPr id="189" name="Content Placeholder 47">
                <a:extLst>
                  <a:ext uri="{FF2B5EF4-FFF2-40B4-BE49-F238E27FC236}">
                    <a16:creationId xmlns:a16="http://schemas.microsoft.com/office/drawing/2014/main" id="{610BC8EF-57E6-3C46-3130-9D23B54C0A13}"/>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190" name="Content Placeholder 47">
                <a:extLst>
                  <a:ext uri="{FF2B5EF4-FFF2-40B4-BE49-F238E27FC236}">
                    <a16:creationId xmlns:a16="http://schemas.microsoft.com/office/drawing/2014/main" id="{53BD91C6-484B-764A-25AF-547BD68A29B8}"/>
                  </a:ext>
                </a:extLst>
              </p:cNvPr>
              <p:cNvSpPr txBox="1">
                <a:spLocks/>
              </p:cNvSpPr>
              <p:nvPr/>
            </p:nvSpPr>
            <p:spPr>
              <a:xfrm>
                <a:off x="5043513" y="4034693"/>
                <a:ext cx="6318424" cy="229017"/>
              </a:xfrm>
              <a:prstGeom prst="rect">
                <a:avLst/>
              </a:prstGeom>
              <a:ln>
                <a:noFill/>
              </a:ln>
            </p:spPr>
            <p:txBody>
              <a:bodyPr wrap="square" lIns="0" tIns="0" rIns="0" bIns="0" numCol="2"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lvl="1" indent="-128016" defTabSz="1219169" hangingPunct="0">
                  <a:lnSpc>
                    <a:spcPct val="100000"/>
                  </a:lnSpc>
                  <a:spcBef>
                    <a:spcPts val="200"/>
                  </a:spcBef>
                  <a:spcAft>
                    <a:spcPts val="100"/>
                  </a:spcAft>
                  <a:defRPr/>
                </a:pPr>
                <a:r>
                  <a:rPr lang="en-US" sz="900" kern="0" dirty="0">
                    <a:latin typeface="+mn-lt"/>
                    <a:hlinkClick r:id="rId5">
                      <a:extLst>
                        <a:ext uri="{A12FA001-AC4F-418D-AE19-62706E023703}">
                          <ahyp:hlinkClr xmlns:ahyp="http://schemas.microsoft.com/office/drawing/2018/hyperlinkcolor" val="tx"/>
                        </a:ext>
                      </a:extLst>
                    </a:hlinkClick>
                  </a:rPr>
                  <a:t>Intel IoT Kits Overview</a:t>
                </a:r>
                <a:endParaRPr lang="en-US" sz="900" kern="0" dirty="0">
                  <a:latin typeface="+mn-lt"/>
                </a:endParaRPr>
              </a:p>
              <a:p>
                <a:pPr marL="128016" lvl="1" indent="-128016" defTabSz="1219169" hangingPunct="0">
                  <a:lnSpc>
                    <a:spcPct val="100000"/>
                  </a:lnSpc>
                  <a:spcBef>
                    <a:spcPts val="200"/>
                  </a:spcBef>
                  <a:spcAft>
                    <a:spcPts val="100"/>
                  </a:spcAft>
                  <a:defRPr/>
                </a:pPr>
                <a:r>
                  <a:rPr lang="en-US" sz="900" kern="0" dirty="0">
                    <a:latin typeface="+mn-lt"/>
                    <a:sym typeface="Helvetica Neue"/>
                    <a:hlinkClick r:id="rId6">
                      <a:extLst>
                        <a:ext uri="{A12FA001-AC4F-418D-AE19-62706E023703}">
                          <ahyp:hlinkClr xmlns:ahyp="http://schemas.microsoft.com/office/drawing/2018/hyperlinkcolor" val="tx"/>
                        </a:ext>
                      </a:extLst>
                    </a:hlinkClick>
                  </a:rPr>
                  <a:t>Kit Webpage</a:t>
                </a:r>
                <a:endParaRPr lang="en-US" sz="900" kern="0" dirty="0">
                  <a:latin typeface="+mn-lt"/>
                  <a:sym typeface="Helvetica Neue"/>
                </a:endParaRPr>
              </a:p>
              <a:p>
                <a:pPr marL="128016" lvl="1" indent="-128016" defTabSz="1219169" hangingPunct="0">
                  <a:lnSpc>
                    <a:spcPct val="100000"/>
                  </a:lnSpc>
                  <a:spcBef>
                    <a:spcPts val="200"/>
                  </a:spcBef>
                  <a:spcAft>
                    <a:spcPts val="100"/>
                  </a:spcAft>
                  <a:defRPr/>
                </a:pPr>
                <a:r>
                  <a:rPr lang="en-US" sz="900" kern="0" dirty="0">
                    <a:latin typeface="+mn-lt"/>
                    <a:sym typeface="Helvetica Neue"/>
                    <a:hlinkClick r:id="rId7">
                      <a:extLst>
                        <a:ext uri="{A12FA001-AC4F-418D-AE19-62706E023703}">
                          <ahyp:hlinkClr xmlns:ahyp="http://schemas.microsoft.com/office/drawing/2018/hyperlinkcolor" val="tx"/>
                        </a:ext>
                      </a:extLst>
                    </a:hlinkClick>
                  </a:rPr>
                  <a:t>Impulse Website</a:t>
                </a:r>
                <a:endParaRPr lang="en-US" sz="900" kern="0" dirty="0">
                  <a:latin typeface="+mn-lt"/>
                  <a:sym typeface="Helvetica Neue"/>
                </a:endParaRPr>
              </a:p>
              <a:p>
                <a:pPr marL="128016" lvl="1" indent="-128016" defTabSz="1219169" hangingPunct="0">
                  <a:lnSpc>
                    <a:spcPct val="100000"/>
                  </a:lnSpc>
                  <a:spcBef>
                    <a:spcPts val="200"/>
                  </a:spcBef>
                  <a:spcAft>
                    <a:spcPts val="100"/>
                  </a:spcAft>
                  <a:defRPr/>
                </a:pPr>
                <a:r>
                  <a:rPr lang="fr-FR" sz="900" kern="0" dirty="0">
                    <a:latin typeface="+mn-lt"/>
                    <a:sym typeface="Helvetica Neue"/>
                    <a:hlinkClick r:id="rId8">
                      <a:extLst>
                        <a:ext uri="{A12FA001-AC4F-418D-AE19-62706E023703}">
                          <ahyp:hlinkClr xmlns:ahyp="http://schemas.microsoft.com/office/drawing/2018/hyperlinkcolor" val="tx"/>
                        </a:ext>
                      </a:extLst>
                    </a:hlinkClick>
                  </a:rPr>
                  <a:t>Impulse V2 </a:t>
                </a:r>
                <a:r>
                  <a:rPr lang="fr-FR" sz="900" kern="0" dirty="0" err="1">
                    <a:latin typeface="+mn-lt"/>
                    <a:sym typeface="Helvetica Neue"/>
                    <a:hlinkClick r:id="rId8">
                      <a:extLst>
                        <a:ext uri="{A12FA001-AC4F-418D-AE19-62706E023703}">
                          <ahyp:hlinkClr xmlns:ahyp="http://schemas.microsoft.com/office/drawing/2018/hyperlinkcolor" val="tx"/>
                        </a:ext>
                      </a:extLst>
                    </a:hlinkClick>
                  </a:rPr>
                  <a:t>Technical</a:t>
                </a:r>
                <a:r>
                  <a:rPr lang="fr-FR" sz="900" kern="0" dirty="0">
                    <a:latin typeface="+mn-lt"/>
                    <a:sym typeface="Helvetica Neue"/>
                    <a:hlinkClick r:id="rId8">
                      <a:extLst>
                        <a:ext uri="{A12FA001-AC4F-418D-AE19-62706E023703}">
                          <ahyp:hlinkClr xmlns:ahyp="http://schemas.microsoft.com/office/drawing/2018/hyperlinkcolor" val="tx"/>
                        </a:ext>
                      </a:extLst>
                    </a:hlinkClick>
                  </a:rPr>
                  <a:t> Documentation</a:t>
                </a:r>
                <a:endParaRPr lang="en-US" sz="900" kern="0" dirty="0">
                  <a:latin typeface="+mn-lt"/>
                  <a:sym typeface="Helvetica Neue"/>
                </a:endParaRPr>
              </a:p>
            </p:txBody>
          </p:sp>
        </p:grpSp>
      </p:grpSp>
      <p:cxnSp>
        <p:nvCxnSpPr>
          <p:cNvPr id="191" name="Straight Connector 190">
            <a:extLst>
              <a:ext uri="{FF2B5EF4-FFF2-40B4-BE49-F238E27FC236}">
                <a16:creationId xmlns:a16="http://schemas.microsoft.com/office/drawing/2014/main" id="{A9CF015C-FFD6-FF9E-289F-F5C3C5A0D43A}"/>
              </a:ext>
            </a:extLst>
          </p:cNvPr>
          <p:cNvCxnSpPr>
            <a:cxnSpLocks/>
          </p:cNvCxnSpPr>
          <p:nvPr/>
        </p:nvCxnSpPr>
        <p:spPr>
          <a:xfrm>
            <a:off x="592917" y="448905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92" name="Group 191">
            <a:extLst>
              <a:ext uri="{FF2B5EF4-FFF2-40B4-BE49-F238E27FC236}">
                <a16:creationId xmlns:a16="http://schemas.microsoft.com/office/drawing/2014/main" id="{C2A55A87-D2EF-D56E-CAD5-493723A53D4A}"/>
              </a:ext>
            </a:extLst>
          </p:cNvPr>
          <p:cNvGrpSpPr>
            <a:grpSpLocks/>
          </p:cNvGrpSpPr>
          <p:nvPr/>
        </p:nvGrpSpPr>
        <p:grpSpPr>
          <a:xfrm>
            <a:off x="592916" y="4038109"/>
            <a:ext cx="6255393" cy="371645"/>
            <a:chOff x="592916" y="3640327"/>
            <a:chExt cx="6255393" cy="371645"/>
          </a:xfrm>
        </p:grpSpPr>
        <p:sp>
          <p:nvSpPr>
            <p:cNvPr id="193" name="Content Placeholder 47">
              <a:extLst>
                <a:ext uri="{FF2B5EF4-FFF2-40B4-BE49-F238E27FC236}">
                  <a16:creationId xmlns:a16="http://schemas.microsoft.com/office/drawing/2014/main" id="{BFF12D31-6F42-3FDF-9C0D-B1CF40EB3087}"/>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Hardware</a:t>
              </a:r>
            </a:p>
          </p:txBody>
        </p:sp>
        <p:sp>
          <p:nvSpPr>
            <p:cNvPr id="194" name="Content Placeholder 47">
              <a:extLst>
                <a:ext uri="{FF2B5EF4-FFF2-40B4-BE49-F238E27FC236}">
                  <a16:creationId xmlns:a16="http://schemas.microsoft.com/office/drawing/2014/main" id="{59142615-E6D2-A3F5-1D8C-C0ED5B5C5E67}"/>
                </a:ext>
              </a:extLst>
            </p:cNvPr>
            <p:cNvSpPr txBox="1">
              <a:spLocks/>
            </p:cNvSpPr>
            <p:nvPr/>
          </p:nvSpPr>
          <p:spPr>
            <a:xfrm>
              <a:off x="592916" y="3837694"/>
              <a:ext cx="6255393" cy="174278"/>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defTabSz="1219169" hangingPunct="0">
                <a:spcBef>
                  <a:spcPts val="200"/>
                </a:spcBef>
                <a:spcAft>
                  <a:spcPts val="100"/>
                </a:spcAft>
                <a:defRPr/>
              </a:pPr>
              <a:r>
                <a:rPr lang="it-IT" sz="900" kern="0" dirty="0">
                  <a:latin typeface="+mn-lt"/>
                </a:rPr>
                <a:t>Supermicro Super Workstation sys5039A-I</a:t>
              </a:r>
            </a:p>
          </p:txBody>
        </p:sp>
      </p:grpSp>
      <p:grpSp>
        <p:nvGrpSpPr>
          <p:cNvPr id="195" name="Group 194">
            <a:extLst>
              <a:ext uri="{FF2B5EF4-FFF2-40B4-BE49-F238E27FC236}">
                <a16:creationId xmlns:a16="http://schemas.microsoft.com/office/drawing/2014/main" id="{7AB81E0D-80FF-9259-7901-B9B50661FF21}"/>
              </a:ext>
            </a:extLst>
          </p:cNvPr>
          <p:cNvGrpSpPr>
            <a:grpSpLocks/>
          </p:cNvGrpSpPr>
          <p:nvPr/>
        </p:nvGrpSpPr>
        <p:grpSpPr>
          <a:xfrm>
            <a:off x="592916" y="5094519"/>
            <a:ext cx="6255393" cy="392263"/>
            <a:chOff x="592916" y="3640327"/>
            <a:chExt cx="6255393" cy="392263"/>
          </a:xfrm>
        </p:grpSpPr>
        <p:sp>
          <p:nvSpPr>
            <p:cNvPr id="196" name="Content Placeholder 47">
              <a:extLst>
                <a:ext uri="{FF2B5EF4-FFF2-40B4-BE49-F238E27FC236}">
                  <a16:creationId xmlns:a16="http://schemas.microsoft.com/office/drawing/2014/main" id="{5557E04C-0388-7F7F-152A-3C25E713F48C}"/>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Cloud Service Provider</a:t>
              </a:r>
            </a:p>
          </p:txBody>
        </p:sp>
        <p:sp>
          <p:nvSpPr>
            <p:cNvPr id="197" name="Content Placeholder 47">
              <a:extLst>
                <a:ext uri="{FF2B5EF4-FFF2-40B4-BE49-F238E27FC236}">
                  <a16:creationId xmlns:a16="http://schemas.microsoft.com/office/drawing/2014/main" id="{BD97BB67-02E4-49D5-E2EA-145E1B855FCC}"/>
                </a:ext>
              </a:extLst>
            </p:cNvPr>
            <p:cNvSpPr txBox="1">
              <a:spLocks/>
            </p:cNvSpPr>
            <p:nvPr/>
          </p:nvSpPr>
          <p:spPr>
            <a:xfrm>
              <a:off x="592916" y="3837693"/>
              <a:ext cx="6255393" cy="194897"/>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lnSpc>
                  <a:spcPct val="100000"/>
                </a:lnSpc>
                <a:spcBef>
                  <a:spcPts val="200"/>
                </a:spcBef>
                <a:spcAft>
                  <a:spcPts val="100"/>
                </a:spcAft>
                <a:buNone/>
                <a:defRPr/>
              </a:pPr>
              <a:r>
                <a:rPr lang="en-US" sz="900" dirty="0">
                  <a:latin typeface="IntelOne Text" panose="020B0503020203020204" pitchFamily="34" charset="0"/>
                </a:rPr>
                <a:t>Private/On-Premises</a:t>
              </a:r>
            </a:p>
          </p:txBody>
        </p:sp>
      </p:grpSp>
      <p:cxnSp>
        <p:nvCxnSpPr>
          <p:cNvPr id="198" name="Straight Connector 197">
            <a:extLst>
              <a:ext uri="{FF2B5EF4-FFF2-40B4-BE49-F238E27FC236}">
                <a16:creationId xmlns:a16="http://schemas.microsoft.com/office/drawing/2014/main" id="{E351C49A-F105-5F1D-D8F8-64A938053202}"/>
              </a:ext>
            </a:extLst>
          </p:cNvPr>
          <p:cNvCxnSpPr>
            <a:cxnSpLocks/>
          </p:cNvCxnSpPr>
          <p:nvPr/>
        </p:nvCxnSpPr>
        <p:spPr>
          <a:xfrm>
            <a:off x="592917" y="5015218"/>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199" name="Text Placeholder 49" descr="Target Vertical: &#10;Manufacturing&#10;&#10;&#10;">
            <a:extLst>
              <a:ext uri="{FF2B5EF4-FFF2-40B4-BE49-F238E27FC236}">
                <a16:creationId xmlns:a16="http://schemas.microsoft.com/office/drawing/2014/main" id="{21CEA468-6D92-12F6-1F95-76E4BBF51C16}"/>
              </a:ext>
            </a:extLst>
          </p:cNvPr>
          <p:cNvSpPr txBox="1">
            <a:spLocks/>
          </p:cNvSpPr>
          <p:nvPr/>
        </p:nvSpPr>
        <p:spPr>
          <a:xfrm>
            <a:off x="7144338" y="1686845"/>
            <a:ext cx="4361854" cy="1186883"/>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Japan</a:t>
            </a:r>
          </a:p>
        </p:txBody>
      </p:sp>
      <p:pic>
        <p:nvPicPr>
          <p:cNvPr id="200" name="Picture 199" descr="Okaya electronics Corp Logo">
            <a:extLst>
              <a:ext uri="{FF2B5EF4-FFF2-40B4-BE49-F238E27FC236}">
                <a16:creationId xmlns:a16="http://schemas.microsoft.com/office/drawing/2014/main" id="{A7BA7B41-8F05-8275-AB8D-20CB5F458A75}"/>
              </a:ext>
            </a:extLst>
          </p:cNvPr>
          <p:cNvPicPr>
            <a:picLocks noChangeAspect="1"/>
          </p:cNvPicPr>
          <p:nvPr/>
        </p:nvPicPr>
        <p:blipFill>
          <a:blip r:embed="rId9" cstate="screen">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73875" y="233363"/>
            <a:ext cx="2645409" cy="295274"/>
          </a:xfrm>
          <a:prstGeom prst="rect">
            <a:avLst/>
          </a:prstGeom>
        </p:spPr>
      </p:pic>
      <p:pic>
        <p:nvPicPr>
          <p:cNvPr id="201" name="Graphic 200">
            <a:extLst>
              <a:ext uri="{FF2B5EF4-FFF2-40B4-BE49-F238E27FC236}">
                <a16:creationId xmlns:a16="http://schemas.microsoft.com/office/drawing/2014/main" id="{12312ABB-B3B9-93B3-6E7D-C6EFA373A0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12222" y="2464589"/>
            <a:ext cx="231623" cy="227810"/>
          </a:xfrm>
          <a:prstGeom prst="rect">
            <a:avLst/>
          </a:prstGeom>
        </p:spPr>
      </p:pic>
      <p:grpSp>
        <p:nvGrpSpPr>
          <p:cNvPr id="203" name="Group 202">
            <a:extLst>
              <a:ext uri="{FF2B5EF4-FFF2-40B4-BE49-F238E27FC236}">
                <a16:creationId xmlns:a16="http://schemas.microsoft.com/office/drawing/2014/main" id="{1722C477-E188-0FDC-CE5A-ED98188DECD8}"/>
              </a:ext>
            </a:extLst>
          </p:cNvPr>
          <p:cNvGrpSpPr/>
          <p:nvPr/>
        </p:nvGrpSpPr>
        <p:grpSpPr>
          <a:xfrm>
            <a:off x="623540" y="2464589"/>
            <a:ext cx="211496" cy="201850"/>
            <a:chOff x="8770127" y="2595547"/>
            <a:chExt cx="442890" cy="422694"/>
          </a:xfrm>
        </p:grpSpPr>
        <p:grpSp>
          <p:nvGrpSpPr>
            <p:cNvPr id="204" name="Graphic 1837">
              <a:extLst>
                <a:ext uri="{FF2B5EF4-FFF2-40B4-BE49-F238E27FC236}">
                  <a16:creationId xmlns:a16="http://schemas.microsoft.com/office/drawing/2014/main" id="{FB14E2F7-B93A-662E-9328-15ED7B35EE22}"/>
                </a:ext>
              </a:extLst>
            </p:cNvPr>
            <p:cNvGrpSpPr/>
            <p:nvPr/>
          </p:nvGrpSpPr>
          <p:grpSpPr>
            <a:xfrm>
              <a:off x="8770127" y="2595547"/>
              <a:ext cx="442890" cy="319753"/>
              <a:chOff x="8770127" y="2595547"/>
              <a:chExt cx="442890" cy="319753"/>
            </a:xfrm>
          </p:grpSpPr>
          <p:sp>
            <p:nvSpPr>
              <p:cNvPr id="212" name="Freeform: Shape 211">
                <a:extLst>
                  <a:ext uri="{FF2B5EF4-FFF2-40B4-BE49-F238E27FC236}">
                    <a16:creationId xmlns:a16="http://schemas.microsoft.com/office/drawing/2014/main" id="{6295B72F-3479-9F81-4E51-38E89AE3D5A7}"/>
                  </a:ext>
                </a:extLst>
              </p:cNvPr>
              <p:cNvSpPr/>
              <p:nvPr/>
            </p:nvSpPr>
            <p:spPr>
              <a:xfrm>
                <a:off x="8770127" y="2864375"/>
                <a:ext cx="51002" cy="50925"/>
              </a:xfrm>
              <a:custGeom>
                <a:avLst/>
                <a:gdLst>
                  <a:gd name="connsiteX0" fmla="*/ 0 w 51002"/>
                  <a:gd name="connsiteY0" fmla="*/ 0 h 50925"/>
                  <a:gd name="connsiteX1" fmla="*/ 51002 w 51002"/>
                  <a:gd name="connsiteY1" fmla="*/ 0 h 50925"/>
                  <a:gd name="connsiteX2" fmla="*/ 51002 w 51002"/>
                  <a:gd name="connsiteY2" fmla="*/ 50925 h 50925"/>
                  <a:gd name="connsiteX3" fmla="*/ 0 w 51002"/>
                  <a:gd name="connsiteY3" fmla="*/ 50925 h 50925"/>
                </a:gdLst>
                <a:ahLst/>
                <a:cxnLst>
                  <a:cxn ang="0">
                    <a:pos x="connsiteX0" y="connsiteY0"/>
                  </a:cxn>
                  <a:cxn ang="0">
                    <a:pos x="connsiteX1" y="connsiteY1"/>
                  </a:cxn>
                  <a:cxn ang="0">
                    <a:pos x="connsiteX2" y="connsiteY2"/>
                  </a:cxn>
                  <a:cxn ang="0">
                    <a:pos x="connsiteX3" y="connsiteY3"/>
                  </a:cxn>
                </a:cxnLst>
                <a:rect l="l" t="t" r="r" b="b"/>
                <a:pathLst>
                  <a:path w="51002" h="50925">
                    <a:moveTo>
                      <a:pt x="0" y="0"/>
                    </a:moveTo>
                    <a:lnTo>
                      <a:pt x="51002" y="0"/>
                    </a:lnTo>
                    <a:lnTo>
                      <a:pt x="51002" y="50925"/>
                    </a:lnTo>
                    <a:lnTo>
                      <a:pt x="0" y="50925"/>
                    </a:lnTo>
                    <a:close/>
                  </a:path>
                </a:pathLst>
              </a:custGeom>
              <a:solidFill>
                <a:srgbClr val="2AC4F3"/>
              </a:solidFill>
              <a:ln w="1090"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5B8AF997-3056-061C-E942-1784B084EDBD}"/>
                  </a:ext>
                </a:extLst>
              </p:cNvPr>
              <p:cNvSpPr/>
              <p:nvPr/>
            </p:nvSpPr>
            <p:spPr>
              <a:xfrm>
                <a:off x="8770281" y="2595547"/>
                <a:ext cx="442736" cy="319632"/>
              </a:xfrm>
              <a:custGeom>
                <a:avLst/>
                <a:gdLst>
                  <a:gd name="connsiteX0" fmla="*/ 414387 w 442736"/>
                  <a:gd name="connsiteY0" fmla="*/ 319633 h 319632"/>
                  <a:gd name="connsiteX1" fmla="*/ 414354 w 442736"/>
                  <a:gd name="connsiteY1" fmla="*/ 319633 h 319632"/>
                  <a:gd name="connsiteX2" fmla="*/ 76333 w 442736"/>
                  <a:gd name="connsiteY2" fmla="*/ 319324 h 319632"/>
                  <a:gd name="connsiteX3" fmla="*/ 76377 w 442736"/>
                  <a:gd name="connsiteY3" fmla="*/ 268641 h 319632"/>
                  <a:gd name="connsiteX4" fmla="*/ 392054 w 442736"/>
                  <a:gd name="connsiteY4" fmla="*/ 268928 h 319632"/>
                  <a:gd name="connsiteX5" fmla="*/ 392054 w 442736"/>
                  <a:gd name="connsiteY5" fmla="*/ 50683 h 319632"/>
                  <a:gd name="connsiteX6" fmla="*/ 51311 w 442736"/>
                  <a:gd name="connsiteY6" fmla="*/ 50683 h 319632"/>
                  <a:gd name="connsiteX7" fmla="*/ 50683 w 442736"/>
                  <a:gd name="connsiteY7" fmla="*/ 243223 h 319632"/>
                  <a:gd name="connsiteX8" fmla="*/ 0 w 442736"/>
                  <a:gd name="connsiteY8" fmla="*/ 243058 h 319632"/>
                  <a:gd name="connsiteX9" fmla="*/ 672 w 442736"/>
                  <a:gd name="connsiteY9" fmla="*/ 37472 h 319632"/>
                  <a:gd name="connsiteX10" fmla="*/ 38266 w 442736"/>
                  <a:gd name="connsiteY10" fmla="*/ 0 h 319632"/>
                  <a:gd name="connsiteX11" fmla="*/ 442737 w 442736"/>
                  <a:gd name="connsiteY11" fmla="*/ 0 h 319632"/>
                  <a:gd name="connsiteX12" fmla="*/ 442737 w 442736"/>
                  <a:gd name="connsiteY12" fmla="*/ 291195 h 319632"/>
                  <a:gd name="connsiteX13" fmla="*/ 434385 w 442736"/>
                  <a:gd name="connsiteY13" fmla="*/ 311347 h 319632"/>
                  <a:gd name="connsiteX14" fmla="*/ 414376 w 442736"/>
                  <a:gd name="connsiteY14" fmla="*/ 319633 h 319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2736" h="319632">
                    <a:moveTo>
                      <a:pt x="414387" y="319633"/>
                    </a:moveTo>
                    <a:lnTo>
                      <a:pt x="414354" y="319633"/>
                    </a:lnTo>
                    <a:lnTo>
                      <a:pt x="76333" y="319324"/>
                    </a:lnTo>
                    <a:lnTo>
                      <a:pt x="76377" y="268641"/>
                    </a:lnTo>
                    <a:lnTo>
                      <a:pt x="392054" y="268928"/>
                    </a:lnTo>
                    <a:lnTo>
                      <a:pt x="392054" y="50683"/>
                    </a:lnTo>
                    <a:lnTo>
                      <a:pt x="51311" y="50683"/>
                    </a:lnTo>
                    <a:lnTo>
                      <a:pt x="50683" y="243223"/>
                    </a:lnTo>
                    <a:lnTo>
                      <a:pt x="0" y="243058"/>
                    </a:lnTo>
                    <a:lnTo>
                      <a:pt x="672" y="37472"/>
                    </a:lnTo>
                    <a:cubicBezTo>
                      <a:pt x="738" y="16814"/>
                      <a:pt x="17607" y="0"/>
                      <a:pt x="38266" y="0"/>
                    </a:cubicBezTo>
                    <a:lnTo>
                      <a:pt x="442737" y="0"/>
                    </a:lnTo>
                    <a:lnTo>
                      <a:pt x="442737" y="291195"/>
                    </a:lnTo>
                    <a:cubicBezTo>
                      <a:pt x="442737" y="298809"/>
                      <a:pt x="439773" y="305970"/>
                      <a:pt x="434385" y="311347"/>
                    </a:cubicBezTo>
                    <a:cubicBezTo>
                      <a:pt x="429030" y="316691"/>
                      <a:pt x="421935" y="319633"/>
                      <a:pt x="414376" y="319633"/>
                    </a:cubicBezTo>
                    <a:close/>
                  </a:path>
                </a:pathLst>
              </a:custGeom>
              <a:solidFill>
                <a:srgbClr val="0969B2"/>
              </a:solidFill>
              <a:ln w="1090" cap="flat">
                <a:noFill/>
                <a:prstDash val="solid"/>
                <a:miter/>
              </a:ln>
            </p:spPr>
            <p:txBody>
              <a:bodyPr rtlCol="0" anchor="ctr"/>
              <a:lstStyle/>
              <a:p>
                <a:endParaRPr lang="en-IN"/>
              </a:p>
            </p:txBody>
          </p:sp>
        </p:grpSp>
        <p:grpSp>
          <p:nvGrpSpPr>
            <p:cNvPr id="205" name="Graphic 1837">
              <a:extLst>
                <a:ext uri="{FF2B5EF4-FFF2-40B4-BE49-F238E27FC236}">
                  <a16:creationId xmlns:a16="http://schemas.microsoft.com/office/drawing/2014/main" id="{A66B5954-6CA6-60C9-FD44-983EF292AF6F}"/>
                </a:ext>
              </a:extLst>
            </p:cNvPr>
            <p:cNvGrpSpPr/>
            <p:nvPr/>
          </p:nvGrpSpPr>
          <p:grpSpPr>
            <a:xfrm>
              <a:off x="8889165" y="2915300"/>
              <a:ext cx="179483" cy="102941"/>
              <a:chOff x="8889165" y="2915300"/>
              <a:chExt cx="179483" cy="102941"/>
            </a:xfrm>
            <a:solidFill>
              <a:srgbClr val="2EC4F3"/>
            </a:solidFill>
          </p:grpSpPr>
          <p:sp>
            <p:nvSpPr>
              <p:cNvPr id="210" name="Freeform: Shape 209">
                <a:extLst>
                  <a:ext uri="{FF2B5EF4-FFF2-40B4-BE49-F238E27FC236}">
                    <a16:creationId xmlns:a16="http://schemas.microsoft.com/office/drawing/2014/main" id="{0A022258-999E-EA2F-6505-7FEE1513122C}"/>
                  </a:ext>
                </a:extLst>
              </p:cNvPr>
              <p:cNvSpPr/>
              <p:nvPr/>
            </p:nvSpPr>
            <p:spPr>
              <a:xfrm>
                <a:off x="8889165" y="2967559"/>
                <a:ext cx="179483" cy="50682"/>
              </a:xfrm>
              <a:custGeom>
                <a:avLst/>
                <a:gdLst>
                  <a:gd name="connsiteX0" fmla="*/ 0 w 179483"/>
                  <a:gd name="connsiteY0" fmla="*/ 0 h 50682"/>
                  <a:gd name="connsiteX1" fmla="*/ 179483 w 179483"/>
                  <a:gd name="connsiteY1" fmla="*/ 0 h 50682"/>
                  <a:gd name="connsiteX2" fmla="*/ 179483 w 179483"/>
                  <a:gd name="connsiteY2" fmla="*/ 50683 h 50682"/>
                  <a:gd name="connsiteX3" fmla="*/ 0 w 179483"/>
                  <a:gd name="connsiteY3" fmla="*/ 50683 h 50682"/>
                </a:gdLst>
                <a:ahLst/>
                <a:cxnLst>
                  <a:cxn ang="0">
                    <a:pos x="connsiteX0" y="connsiteY0"/>
                  </a:cxn>
                  <a:cxn ang="0">
                    <a:pos x="connsiteX1" y="connsiteY1"/>
                  </a:cxn>
                  <a:cxn ang="0">
                    <a:pos x="connsiteX2" y="connsiteY2"/>
                  </a:cxn>
                  <a:cxn ang="0">
                    <a:pos x="connsiteX3" y="connsiteY3"/>
                  </a:cxn>
                </a:cxnLst>
                <a:rect l="l" t="t" r="r" b="b"/>
                <a:pathLst>
                  <a:path w="179483" h="50682">
                    <a:moveTo>
                      <a:pt x="0" y="0"/>
                    </a:moveTo>
                    <a:lnTo>
                      <a:pt x="179483" y="0"/>
                    </a:lnTo>
                    <a:lnTo>
                      <a:pt x="179483" y="50683"/>
                    </a:lnTo>
                    <a:lnTo>
                      <a:pt x="0" y="50683"/>
                    </a:lnTo>
                    <a:close/>
                  </a:path>
                </a:pathLst>
              </a:custGeom>
              <a:solidFill>
                <a:srgbClr val="2EC4F3"/>
              </a:solidFill>
              <a:ln w="1090"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30B851F9-EE68-52CA-E89A-21ACB81F1433}"/>
                  </a:ext>
                </a:extLst>
              </p:cNvPr>
              <p:cNvSpPr/>
              <p:nvPr/>
            </p:nvSpPr>
            <p:spPr>
              <a:xfrm>
                <a:off x="8953565" y="2915300"/>
                <a:ext cx="50682" cy="52027"/>
              </a:xfrm>
              <a:custGeom>
                <a:avLst/>
                <a:gdLst>
                  <a:gd name="connsiteX0" fmla="*/ 0 w 50682"/>
                  <a:gd name="connsiteY0" fmla="*/ 0 h 52027"/>
                  <a:gd name="connsiteX1" fmla="*/ 50683 w 50682"/>
                  <a:gd name="connsiteY1" fmla="*/ 0 h 52027"/>
                  <a:gd name="connsiteX2" fmla="*/ 50683 w 50682"/>
                  <a:gd name="connsiteY2" fmla="*/ 52027 h 52027"/>
                  <a:gd name="connsiteX3" fmla="*/ 0 w 50682"/>
                  <a:gd name="connsiteY3" fmla="*/ 52027 h 52027"/>
                </a:gdLst>
                <a:ahLst/>
                <a:cxnLst>
                  <a:cxn ang="0">
                    <a:pos x="connsiteX0" y="connsiteY0"/>
                  </a:cxn>
                  <a:cxn ang="0">
                    <a:pos x="connsiteX1" y="connsiteY1"/>
                  </a:cxn>
                  <a:cxn ang="0">
                    <a:pos x="connsiteX2" y="connsiteY2"/>
                  </a:cxn>
                  <a:cxn ang="0">
                    <a:pos x="connsiteX3" y="connsiteY3"/>
                  </a:cxn>
                </a:cxnLst>
                <a:rect l="l" t="t" r="r" b="b"/>
                <a:pathLst>
                  <a:path w="50682" h="52027">
                    <a:moveTo>
                      <a:pt x="0" y="0"/>
                    </a:moveTo>
                    <a:lnTo>
                      <a:pt x="50683" y="0"/>
                    </a:lnTo>
                    <a:lnTo>
                      <a:pt x="50683" y="52027"/>
                    </a:lnTo>
                    <a:lnTo>
                      <a:pt x="0" y="52027"/>
                    </a:lnTo>
                    <a:close/>
                  </a:path>
                </a:pathLst>
              </a:custGeom>
              <a:solidFill>
                <a:srgbClr val="2EC4F3"/>
              </a:solidFill>
              <a:ln w="1090" cap="flat">
                <a:noFill/>
                <a:prstDash val="solid"/>
                <a:miter/>
              </a:ln>
            </p:spPr>
            <p:txBody>
              <a:bodyPr rtlCol="0" anchor="ctr"/>
              <a:lstStyle/>
              <a:p>
                <a:endParaRPr lang="en-IN"/>
              </a:p>
            </p:txBody>
          </p:sp>
        </p:grpSp>
        <p:grpSp>
          <p:nvGrpSpPr>
            <p:cNvPr id="206" name="Graphic 1837">
              <a:extLst>
                <a:ext uri="{FF2B5EF4-FFF2-40B4-BE49-F238E27FC236}">
                  <a16:creationId xmlns:a16="http://schemas.microsoft.com/office/drawing/2014/main" id="{29205089-993F-C92A-16A2-804964D6CE30}"/>
                </a:ext>
              </a:extLst>
            </p:cNvPr>
            <p:cNvGrpSpPr/>
            <p:nvPr/>
          </p:nvGrpSpPr>
          <p:grpSpPr>
            <a:xfrm>
              <a:off x="8915388" y="2691436"/>
              <a:ext cx="127026" cy="127864"/>
              <a:chOff x="8915388" y="2691436"/>
              <a:chExt cx="127026" cy="127864"/>
            </a:xfrm>
            <a:solidFill>
              <a:srgbClr val="2EC4F3"/>
            </a:solidFill>
          </p:grpSpPr>
          <p:sp>
            <p:nvSpPr>
              <p:cNvPr id="207" name="Freeform: Shape 206">
                <a:extLst>
                  <a:ext uri="{FF2B5EF4-FFF2-40B4-BE49-F238E27FC236}">
                    <a16:creationId xmlns:a16="http://schemas.microsoft.com/office/drawing/2014/main" id="{8B6BD2E4-7596-82A0-7651-1CD79A7A0210}"/>
                  </a:ext>
                </a:extLst>
              </p:cNvPr>
              <p:cNvSpPr/>
              <p:nvPr/>
            </p:nvSpPr>
            <p:spPr>
              <a:xfrm>
                <a:off x="8915388" y="2742571"/>
                <a:ext cx="25341" cy="76718"/>
              </a:xfrm>
              <a:custGeom>
                <a:avLst/>
                <a:gdLst>
                  <a:gd name="connsiteX0" fmla="*/ 0 w 25341"/>
                  <a:gd name="connsiteY0" fmla="*/ 0 h 76718"/>
                  <a:gd name="connsiteX1" fmla="*/ 25341 w 25341"/>
                  <a:gd name="connsiteY1" fmla="*/ 0 h 76718"/>
                  <a:gd name="connsiteX2" fmla="*/ 25341 w 25341"/>
                  <a:gd name="connsiteY2" fmla="*/ 76718 h 76718"/>
                  <a:gd name="connsiteX3" fmla="*/ 0 w 25341"/>
                  <a:gd name="connsiteY3" fmla="*/ 76718 h 76718"/>
                </a:gdLst>
                <a:ahLst/>
                <a:cxnLst>
                  <a:cxn ang="0">
                    <a:pos x="connsiteX0" y="connsiteY0"/>
                  </a:cxn>
                  <a:cxn ang="0">
                    <a:pos x="connsiteX1" y="connsiteY1"/>
                  </a:cxn>
                  <a:cxn ang="0">
                    <a:pos x="connsiteX2" y="connsiteY2"/>
                  </a:cxn>
                  <a:cxn ang="0">
                    <a:pos x="connsiteX3" y="connsiteY3"/>
                  </a:cxn>
                </a:cxnLst>
                <a:rect l="l" t="t" r="r" b="b"/>
                <a:pathLst>
                  <a:path w="25341" h="76718">
                    <a:moveTo>
                      <a:pt x="0" y="0"/>
                    </a:moveTo>
                    <a:lnTo>
                      <a:pt x="25341" y="0"/>
                    </a:lnTo>
                    <a:lnTo>
                      <a:pt x="25341" y="76718"/>
                    </a:lnTo>
                    <a:lnTo>
                      <a:pt x="0" y="76718"/>
                    </a:lnTo>
                    <a:close/>
                  </a:path>
                </a:pathLst>
              </a:custGeom>
              <a:solidFill>
                <a:srgbClr val="2EC4F3"/>
              </a:solidFill>
              <a:ln w="1090"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7543A5B4-9ECF-8451-CEA7-737680CE9D37}"/>
                  </a:ext>
                </a:extLst>
              </p:cNvPr>
              <p:cNvSpPr/>
              <p:nvPr/>
            </p:nvSpPr>
            <p:spPr>
              <a:xfrm>
                <a:off x="8965828" y="2716227"/>
                <a:ext cx="25341" cy="103073"/>
              </a:xfrm>
              <a:custGeom>
                <a:avLst/>
                <a:gdLst>
                  <a:gd name="connsiteX0" fmla="*/ 0 w 25341"/>
                  <a:gd name="connsiteY0" fmla="*/ 0 h 103073"/>
                  <a:gd name="connsiteX1" fmla="*/ 25341 w 25341"/>
                  <a:gd name="connsiteY1" fmla="*/ 0 h 103073"/>
                  <a:gd name="connsiteX2" fmla="*/ 25341 w 25341"/>
                  <a:gd name="connsiteY2" fmla="*/ 103074 h 103073"/>
                  <a:gd name="connsiteX3" fmla="*/ 0 w 25341"/>
                  <a:gd name="connsiteY3" fmla="*/ 103074 h 103073"/>
                </a:gdLst>
                <a:ahLst/>
                <a:cxnLst>
                  <a:cxn ang="0">
                    <a:pos x="connsiteX0" y="connsiteY0"/>
                  </a:cxn>
                  <a:cxn ang="0">
                    <a:pos x="connsiteX1" y="connsiteY1"/>
                  </a:cxn>
                  <a:cxn ang="0">
                    <a:pos x="connsiteX2" y="connsiteY2"/>
                  </a:cxn>
                  <a:cxn ang="0">
                    <a:pos x="connsiteX3" y="connsiteY3"/>
                  </a:cxn>
                </a:cxnLst>
                <a:rect l="l" t="t" r="r" b="b"/>
                <a:pathLst>
                  <a:path w="25341" h="103073">
                    <a:moveTo>
                      <a:pt x="0" y="0"/>
                    </a:moveTo>
                    <a:lnTo>
                      <a:pt x="25341" y="0"/>
                    </a:lnTo>
                    <a:lnTo>
                      <a:pt x="25341" y="103074"/>
                    </a:lnTo>
                    <a:lnTo>
                      <a:pt x="0" y="103074"/>
                    </a:lnTo>
                    <a:close/>
                  </a:path>
                </a:pathLst>
              </a:custGeom>
              <a:solidFill>
                <a:srgbClr val="2EC4F3"/>
              </a:solidFill>
              <a:ln w="1090"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A612C739-B68C-8E98-AB35-B62AB153AA9B}"/>
                  </a:ext>
                </a:extLst>
              </p:cNvPr>
              <p:cNvSpPr/>
              <p:nvPr/>
            </p:nvSpPr>
            <p:spPr>
              <a:xfrm>
                <a:off x="9017073" y="2691436"/>
                <a:ext cx="25341" cy="127864"/>
              </a:xfrm>
              <a:custGeom>
                <a:avLst/>
                <a:gdLst>
                  <a:gd name="connsiteX0" fmla="*/ 0 w 25341"/>
                  <a:gd name="connsiteY0" fmla="*/ 0 h 127864"/>
                  <a:gd name="connsiteX1" fmla="*/ 25341 w 25341"/>
                  <a:gd name="connsiteY1" fmla="*/ 0 h 127864"/>
                  <a:gd name="connsiteX2" fmla="*/ 25341 w 25341"/>
                  <a:gd name="connsiteY2" fmla="*/ 127864 h 127864"/>
                  <a:gd name="connsiteX3" fmla="*/ 0 w 25341"/>
                  <a:gd name="connsiteY3" fmla="*/ 127864 h 127864"/>
                </a:gdLst>
                <a:ahLst/>
                <a:cxnLst>
                  <a:cxn ang="0">
                    <a:pos x="connsiteX0" y="connsiteY0"/>
                  </a:cxn>
                  <a:cxn ang="0">
                    <a:pos x="connsiteX1" y="connsiteY1"/>
                  </a:cxn>
                  <a:cxn ang="0">
                    <a:pos x="connsiteX2" y="connsiteY2"/>
                  </a:cxn>
                  <a:cxn ang="0">
                    <a:pos x="connsiteX3" y="connsiteY3"/>
                  </a:cxn>
                </a:cxnLst>
                <a:rect l="l" t="t" r="r" b="b"/>
                <a:pathLst>
                  <a:path w="25341" h="127864">
                    <a:moveTo>
                      <a:pt x="0" y="0"/>
                    </a:moveTo>
                    <a:lnTo>
                      <a:pt x="25341" y="0"/>
                    </a:lnTo>
                    <a:lnTo>
                      <a:pt x="25341" y="127864"/>
                    </a:lnTo>
                    <a:lnTo>
                      <a:pt x="0" y="127864"/>
                    </a:lnTo>
                    <a:close/>
                  </a:path>
                </a:pathLst>
              </a:custGeom>
              <a:solidFill>
                <a:srgbClr val="2EC4F3"/>
              </a:solidFill>
              <a:ln w="1090" cap="flat">
                <a:noFill/>
                <a:prstDash val="solid"/>
                <a:miter/>
              </a:ln>
            </p:spPr>
            <p:txBody>
              <a:bodyPr rtlCol="0" anchor="ctr"/>
              <a:lstStyle/>
              <a:p>
                <a:endParaRPr lang="en-IN"/>
              </a:p>
            </p:txBody>
          </p:sp>
        </p:grpSp>
      </p:grpSp>
      <p:grpSp>
        <p:nvGrpSpPr>
          <p:cNvPr id="2" name="Group 1">
            <a:extLst>
              <a:ext uri="{FF2B5EF4-FFF2-40B4-BE49-F238E27FC236}">
                <a16:creationId xmlns:a16="http://schemas.microsoft.com/office/drawing/2014/main" id="{13381D29-DF7C-7BED-4808-0BA7030003FA}"/>
              </a:ext>
            </a:extLst>
          </p:cNvPr>
          <p:cNvGrpSpPr/>
          <p:nvPr/>
        </p:nvGrpSpPr>
        <p:grpSpPr>
          <a:xfrm>
            <a:off x="2779221" y="2464589"/>
            <a:ext cx="221143" cy="221148"/>
            <a:chOff x="5086375" y="4114826"/>
            <a:chExt cx="450492" cy="450500"/>
          </a:xfrm>
        </p:grpSpPr>
        <p:grpSp>
          <p:nvGrpSpPr>
            <p:cNvPr id="3" name="Graphic 110">
              <a:extLst>
                <a:ext uri="{FF2B5EF4-FFF2-40B4-BE49-F238E27FC236}">
                  <a16:creationId xmlns:a16="http://schemas.microsoft.com/office/drawing/2014/main" id="{2C2BA2FB-FB62-4D9D-7348-AD23CADFC0A6}"/>
                </a:ext>
              </a:extLst>
            </p:cNvPr>
            <p:cNvGrpSpPr/>
            <p:nvPr/>
          </p:nvGrpSpPr>
          <p:grpSpPr>
            <a:xfrm>
              <a:off x="5169006" y="4114826"/>
              <a:ext cx="299849" cy="74099"/>
              <a:chOff x="5169006" y="4114826"/>
              <a:chExt cx="299849" cy="74099"/>
            </a:xfrm>
            <a:solidFill>
              <a:srgbClr val="0A69B3"/>
            </a:solidFill>
          </p:grpSpPr>
          <p:sp>
            <p:nvSpPr>
              <p:cNvPr id="23" name="Freeform: Shape 22">
                <a:extLst>
                  <a:ext uri="{FF2B5EF4-FFF2-40B4-BE49-F238E27FC236}">
                    <a16:creationId xmlns:a16="http://schemas.microsoft.com/office/drawing/2014/main" id="{4B959582-B6C4-B0B3-03CC-2A1083F54964}"/>
                  </a:ext>
                </a:extLst>
              </p:cNvPr>
              <p:cNvSpPr/>
              <p:nvPr/>
            </p:nvSpPr>
            <p:spPr>
              <a:xfrm rot="-5395200">
                <a:off x="5151227" y="4133847"/>
                <a:ext cx="72857" cy="37300"/>
              </a:xfrm>
              <a:custGeom>
                <a:avLst/>
                <a:gdLst>
                  <a:gd name="connsiteX0" fmla="*/ 0 w 72857"/>
                  <a:gd name="connsiteY0" fmla="*/ 0 h 37300"/>
                  <a:gd name="connsiteX1" fmla="*/ 72858 w 72857"/>
                  <a:gd name="connsiteY1" fmla="*/ 0 h 37300"/>
                  <a:gd name="connsiteX2" fmla="*/ 72858 w 72857"/>
                  <a:gd name="connsiteY2" fmla="*/ 37300 h 37300"/>
                  <a:gd name="connsiteX3" fmla="*/ 0 w 72857"/>
                  <a:gd name="connsiteY3" fmla="*/ 37300 h 37300"/>
                </a:gdLst>
                <a:ahLst/>
                <a:cxnLst>
                  <a:cxn ang="0">
                    <a:pos x="connsiteX0" y="connsiteY0"/>
                  </a:cxn>
                  <a:cxn ang="0">
                    <a:pos x="connsiteX1" y="connsiteY1"/>
                  </a:cxn>
                  <a:cxn ang="0">
                    <a:pos x="connsiteX2" y="connsiteY2"/>
                  </a:cxn>
                  <a:cxn ang="0">
                    <a:pos x="connsiteX3" y="connsiteY3"/>
                  </a:cxn>
                </a:cxnLst>
                <a:rect l="l" t="t" r="r" b="b"/>
                <a:pathLst>
                  <a:path w="72857" h="37300">
                    <a:moveTo>
                      <a:pt x="0" y="0"/>
                    </a:moveTo>
                    <a:lnTo>
                      <a:pt x="72858" y="0"/>
                    </a:lnTo>
                    <a:lnTo>
                      <a:pt x="72858" y="37300"/>
                    </a:lnTo>
                    <a:lnTo>
                      <a:pt x="0" y="37300"/>
                    </a:lnTo>
                    <a:close/>
                  </a:path>
                </a:pathLst>
              </a:custGeom>
              <a:solidFill>
                <a:srgbClr val="0A69B3"/>
              </a:solidFill>
              <a:ln w="80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AD1D1DBA-C288-6DA0-3FAE-319E55972455}"/>
                  </a:ext>
                </a:extLst>
              </p:cNvPr>
              <p:cNvSpPr/>
              <p:nvPr/>
            </p:nvSpPr>
            <p:spPr>
              <a:xfrm rot="-5395200">
                <a:off x="5238746" y="4133019"/>
                <a:ext cx="72857" cy="37300"/>
              </a:xfrm>
              <a:custGeom>
                <a:avLst/>
                <a:gdLst>
                  <a:gd name="connsiteX0" fmla="*/ 0 w 72857"/>
                  <a:gd name="connsiteY0" fmla="*/ 0 h 37300"/>
                  <a:gd name="connsiteX1" fmla="*/ 72858 w 72857"/>
                  <a:gd name="connsiteY1" fmla="*/ 0 h 37300"/>
                  <a:gd name="connsiteX2" fmla="*/ 72858 w 72857"/>
                  <a:gd name="connsiteY2" fmla="*/ 37300 h 37300"/>
                  <a:gd name="connsiteX3" fmla="*/ 0 w 72857"/>
                  <a:gd name="connsiteY3" fmla="*/ 37300 h 37300"/>
                </a:gdLst>
                <a:ahLst/>
                <a:cxnLst>
                  <a:cxn ang="0">
                    <a:pos x="connsiteX0" y="connsiteY0"/>
                  </a:cxn>
                  <a:cxn ang="0">
                    <a:pos x="connsiteX1" y="connsiteY1"/>
                  </a:cxn>
                  <a:cxn ang="0">
                    <a:pos x="connsiteX2" y="connsiteY2"/>
                  </a:cxn>
                  <a:cxn ang="0">
                    <a:pos x="connsiteX3" y="connsiteY3"/>
                  </a:cxn>
                </a:cxnLst>
                <a:rect l="l" t="t" r="r" b="b"/>
                <a:pathLst>
                  <a:path w="72857" h="37300">
                    <a:moveTo>
                      <a:pt x="0" y="0"/>
                    </a:moveTo>
                    <a:lnTo>
                      <a:pt x="72858" y="0"/>
                    </a:lnTo>
                    <a:lnTo>
                      <a:pt x="72858" y="37300"/>
                    </a:lnTo>
                    <a:lnTo>
                      <a:pt x="0" y="37300"/>
                    </a:lnTo>
                    <a:close/>
                  </a:path>
                </a:pathLst>
              </a:custGeom>
              <a:solidFill>
                <a:srgbClr val="0A69B3"/>
              </a:solidFill>
              <a:ln w="80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BE3055C6-8020-D3E5-35E0-0C4FD484FD47}"/>
                  </a:ext>
                </a:extLst>
              </p:cNvPr>
              <p:cNvSpPr/>
              <p:nvPr/>
            </p:nvSpPr>
            <p:spPr>
              <a:xfrm rot="-5395200">
                <a:off x="5326257" y="4132605"/>
                <a:ext cx="72857" cy="37300"/>
              </a:xfrm>
              <a:custGeom>
                <a:avLst/>
                <a:gdLst>
                  <a:gd name="connsiteX0" fmla="*/ 0 w 72857"/>
                  <a:gd name="connsiteY0" fmla="*/ 0 h 37300"/>
                  <a:gd name="connsiteX1" fmla="*/ 72858 w 72857"/>
                  <a:gd name="connsiteY1" fmla="*/ 0 h 37300"/>
                  <a:gd name="connsiteX2" fmla="*/ 72858 w 72857"/>
                  <a:gd name="connsiteY2" fmla="*/ 37300 h 37300"/>
                  <a:gd name="connsiteX3" fmla="*/ 0 w 72857"/>
                  <a:gd name="connsiteY3" fmla="*/ 37300 h 37300"/>
                </a:gdLst>
                <a:ahLst/>
                <a:cxnLst>
                  <a:cxn ang="0">
                    <a:pos x="connsiteX0" y="connsiteY0"/>
                  </a:cxn>
                  <a:cxn ang="0">
                    <a:pos x="connsiteX1" y="connsiteY1"/>
                  </a:cxn>
                  <a:cxn ang="0">
                    <a:pos x="connsiteX2" y="connsiteY2"/>
                  </a:cxn>
                  <a:cxn ang="0">
                    <a:pos x="connsiteX3" y="connsiteY3"/>
                  </a:cxn>
                </a:cxnLst>
                <a:rect l="l" t="t" r="r" b="b"/>
                <a:pathLst>
                  <a:path w="72857" h="37300">
                    <a:moveTo>
                      <a:pt x="0" y="0"/>
                    </a:moveTo>
                    <a:lnTo>
                      <a:pt x="72858" y="0"/>
                    </a:lnTo>
                    <a:lnTo>
                      <a:pt x="72858" y="37300"/>
                    </a:lnTo>
                    <a:lnTo>
                      <a:pt x="0" y="37300"/>
                    </a:lnTo>
                    <a:close/>
                  </a:path>
                </a:pathLst>
              </a:custGeom>
              <a:solidFill>
                <a:srgbClr val="0A69B3"/>
              </a:solidFill>
              <a:ln w="80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688F105B-210A-0B85-2661-8D90139AA7DB}"/>
                  </a:ext>
                </a:extLst>
              </p:cNvPr>
              <p:cNvSpPr/>
              <p:nvPr/>
            </p:nvSpPr>
            <p:spPr>
              <a:xfrm rot="-5395200">
                <a:off x="5413776" y="4133847"/>
                <a:ext cx="72857" cy="37300"/>
              </a:xfrm>
              <a:custGeom>
                <a:avLst/>
                <a:gdLst>
                  <a:gd name="connsiteX0" fmla="*/ 0 w 72857"/>
                  <a:gd name="connsiteY0" fmla="*/ 0 h 37300"/>
                  <a:gd name="connsiteX1" fmla="*/ 72858 w 72857"/>
                  <a:gd name="connsiteY1" fmla="*/ 0 h 37300"/>
                  <a:gd name="connsiteX2" fmla="*/ 72858 w 72857"/>
                  <a:gd name="connsiteY2" fmla="*/ 37300 h 37300"/>
                  <a:gd name="connsiteX3" fmla="*/ 0 w 72857"/>
                  <a:gd name="connsiteY3" fmla="*/ 37300 h 37300"/>
                </a:gdLst>
                <a:ahLst/>
                <a:cxnLst>
                  <a:cxn ang="0">
                    <a:pos x="connsiteX0" y="connsiteY0"/>
                  </a:cxn>
                  <a:cxn ang="0">
                    <a:pos x="connsiteX1" y="connsiteY1"/>
                  </a:cxn>
                  <a:cxn ang="0">
                    <a:pos x="connsiteX2" y="connsiteY2"/>
                  </a:cxn>
                  <a:cxn ang="0">
                    <a:pos x="connsiteX3" y="connsiteY3"/>
                  </a:cxn>
                </a:cxnLst>
                <a:rect l="l" t="t" r="r" b="b"/>
                <a:pathLst>
                  <a:path w="72857" h="37300">
                    <a:moveTo>
                      <a:pt x="0" y="0"/>
                    </a:moveTo>
                    <a:lnTo>
                      <a:pt x="72858" y="0"/>
                    </a:lnTo>
                    <a:lnTo>
                      <a:pt x="72858" y="37300"/>
                    </a:lnTo>
                    <a:lnTo>
                      <a:pt x="0" y="37300"/>
                    </a:lnTo>
                    <a:close/>
                  </a:path>
                </a:pathLst>
              </a:custGeom>
              <a:solidFill>
                <a:srgbClr val="0A69B3"/>
              </a:solidFill>
              <a:ln w="805" cap="flat">
                <a:noFill/>
                <a:prstDash val="solid"/>
                <a:miter/>
              </a:ln>
            </p:spPr>
            <p:txBody>
              <a:bodyPr rtlCol="0" anchor="ctr"/>
              <a:lstStyle/>
              <a:p>
                <a:endParaRPr lang="en-IN"/>
              </a:p>
            </p:txBody>
          </p:sp>
        </p:grpSp>
        <p:grpSp>
          <p:nvGrpSpPr>
            <p:cNvPr id="4" name="Graphic 110">
              <a:extLst>
                <a:ext uri="{FF2B5EF4-FFF2-40B4-BE49-F238E27FC236}">
                  <a16:creationId xmlns:a16="http://schemas.microsoft.com/office/drawing/2014/main" id="{7F297AEE-A9F8-E8CB-793C-98A2024C3503}"/>
                </a:ext>
              </a:extLst>
            </p:cNvPr>
            <p:cNvGrpSpPr/>
            <p:nvPr/>
          </p:nvGrpSpPr>
          <p:grpSpPr>
            <a:xfrm>
              <a:off x="5256517" y="4492461"/>
              <a:ext cx="212329" cy="72865"/>
              <a:chOff x="5256517" y="4492461"/>
              <a:chExt cx="212329" cy="72865"/>
            </a:xfrm>
            <a:solidFill>
              <a:srgbClr val="0A69B3"/>
            </a:solidFill>
          </p:grpSpPr>
          <p:sp>
            <p:nvSpPr>
              <p:cNvPr id="20" name="Freeform: Shape 19">
                <a:extLst>
                  <a:ext uri="{FF2B5EF4-FFF2-40B4-BE49-F238E27FC236}">
                    <a16:creationId xmlns:a16="http://schemas.microsoft.com/office/drawing/2014/main" id="{F1E15D94-972D-E0D2-1E4E-42A9EAAC4EF3}"/>
                  </a:ext>
                </a:extLst>
              </p:cNvPr>
              <p:cNvSpPr/>
              <p:nvPr/>
            </p:nvSpPr>
            <p:spPr>
              <a:xfrm rot="-5395200">
                <a:off x="5238738" y="4510248"/>
                <a:ext cx="72857" cy="37300"/>
              </a:xfrm>
              <a:custGeom>
                <a:avLst/>
                <a:gdLst>
                  <a:gd name="connsiteX0" fmla="*/ 0 w 72857"/>
                  <a:gd name="connsiteY0" fmla="*/ 0 h 37300"/>
                  <a:gd name="connsiteX1" fmla="*/ 72858 w 72857"/>
                  <a:gd name="connsiteY1" fmla="*/ 0 h 37300"/>
                  <a:gd name="connsiteX2" fmla="*/ 72858 w 72857"/>
                  <a:gd name="connsiteY2" fmla="*/ 37301 h 37300"/>
                  <a:gd name="connsiteX3" fmla="*/ 0 w 72857"/>
                  <a:gd name="connsiteY3" fmla="*/ 37301 h 37300"/>
                </a:gdLst>
                <a:ahLst/>
                <a:cxnLst>
                  <a:cxn ang="0">
                    <a:pos x="connsiteX0" y="connsiteY0"/>
                  </a:cxn>
                  <a:cxn ang="0">
                    <a:pos x="connsiteX1" y="connsiteY1"/>
                  </a:cxn>
                  <a:cxn ang="0">
                    <a:pos x="connsiteX2" y="connsiteY2"/>
                  </a:cxn>
                  <a:cxn ang="0">
                    <a:pos x="connsiteX3" y="connsiteY3"/>
                  </a:cxn>
                </a:cxnLst>
                <a:rect l="l" t="t" r="r" b="b"/>
                <a:pathLst>
                  <a:path w="72857" h="37300">
                    <a:moveTo>
                      <a:pt x="0" y="0"/>
                    </a:moveTo>
                    <a:lnTo>
                      <a:pt x="72858" y="0"/>
                    </a:lnTo>
                    <a:lnTo>
                      <a:pt x="72858" y="37301"/>
                    </a:lnTo>
                    <a:lnTo>
                      <a:pt x="0" y="37301"/>
                    </a:lnTo>
                    <a:close/>
                  </a:path>
                </a:pathLst>
              </a:custGeom>
              <a:solidFill>
                <a:srgbClr val="0A69B3"/>
              </a:solidFill>
              <a:ln w="80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5AB8EBBE-E458-124D-4CA7-94F5F90563E9}"/>
                  </a:ext>
                </a:extLst>
              </p:cNvPr>
              <p:cNvSpPr/>
              <p:nvPr/>
            </p:nvSpPr>
            <p:spPr>
              <a:xfrm rot="-5395200">
                <a:off x="5326248" y="4510240"/>
                <a:ext cx="72857" cy="37300"/>
              </a:xfrm>
              <a:custGeom>
                <a:avLst/>
                <a:gdLst>
                  <a:gd name="connsiteX0" fmla="*/ 0 w 72857"/>
                  <a:gd name="connsiteY0" fmla="*/ 0 h 37300"/>
                  <a:gd name="connsiteX1" fmla="*/ 72858 w 72857"/>
                  <a:gd name="connsiteY1" fmla="*/ 0 h 37300"/>
                  <a:gd name="connsiteX2" fmla="*/ 72858 w 72857"/>
                  <a:gd name="connsiteY2" fmla="*/ 37300 h 37300"/>
                  <a:gd name="connsiteX3" fmla="*/ 0 w 72857"/>
                  <a:gd name="connsiteY3" fmla="*/ 37300 h 37300"/>
                </a:gdLst>
                <a:ahLst/>
                <a:cxnLst>
                  <a:cxn ang="0">
                    <a:pos x="connsiteX0" y="connsiteY0"/>
                  </a:cxn>
                  <a:cxn ang="0">
                    <a:pos x="connsiteX1" y="connsiteY1"/>
                  </a:cxn>
                  <a:cxn ang="0">
                    <a:pos x="connsiteX2" y="connsiteY2"/>
                  </a:cxn>
                  <a:cxn ang="0">
                    <a:pos x="connsiteX3" y="connsiteY3"/>
                  </a:cxn>
                </a:cxnLst>
                <a:rect l="l" t="t" r="r" b="b"/>
                <a:pathLst>
                  <a:path w="72857" h="37300">
                    <a:moveTo>
                      <a:pt x="0" y="0"/>
                    </a:moveTo>
                    <a:lnTo>
                      <a:pt x="72858" y="0"/>
                    </a:lnTo>
                    <a:lnTo>
                      <a:pt x="72858" y="37300"/>
                    </a:lnTo>
                    <a:lnTo>
                      <a:pt x="0" y="37300"/>
                    </a:lnTo>
                    <a:close/>
                  </a:path>
                </a:pathLst>
              </a:custGeom>
              <a:solidFill>
                <a:srgbClr val="0A69B3"/>
              </a:solidFill>
              <a:ln w="80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5D8B71E8-0296-7C63-F1EB-520C6FFB0392}"/>
                  </a:ext>
                </a:extLst>
              </p:cNvPr>
              <p:cNvSpPr/>
              <p:nvPr/>
            </p:nvSpPr>
            <p:spPr>
              <a:xfrm rot="-5395200">
                <a:off x="5413767" y="4510240"/>
                <a:ext cx="72857" cy="37300"/>
              </a:xfrm>
              <a:custGeom>
                <a:avLst/>
                <a:gdLst>
                  <a:gd name="connsiteX0" fmla="*/ 0 w 72857"/>
                  <a:gd name="connsiteY0" fmla="*/ 0 h 37300"/>
                  <a:gd name="connsiteX1" fmla="*/ 72858 w 72857"/>
                  <a:gd name="connsiteY1" fmla="*/ 0 h 37300"/>
                  <a:gd name="connsiteX2" fmla="*/ 72858 w 72857"/>
                  <a:gd name="connsiteY2" fmla="*/ 37300 h 37300"/>
                  <a:gd name="connsiteX3" fmla="*/ 0 w 72857"/>
                  <a:gd name="connsiteY3" fmla="*/ 37300 h 37300"/>
                </a:gdLst>
                <a:ahLst/>
                <a:cxnLst>
                  <a:cxn ang="0">
                    <a:pos x="connsiteX0" y="connsiteY0"/>
                  </a:cxn>
                  <a:cxn ang="0">
                    <a:pos x="connsiteX1" y="connsiteY1"/>
                  </a:cxn>
                  <a:cxn ang="0">
                    <a:pos x="connsiteX2" y="connsiteY2"/>
                  </a:cxn>
                  <a:cxn ang="0">
                    <a:pos x="connsiteX3" y="connsiteY3"/>
                  </a:cxn>
                </a:cxnLst>
                <a:rect l="l" t="t" r="r" b="b"/>
                <a:pathLst>
                  <a:path w="72857" h="37300">
                    <a:moveTo>
                      <a:pt x="0" y="0"/>
                    </a:moveTo>
                    <a:lnTo>
                      <a:pt x="72858" y="0"/>
                    </a:lnTo>
                    <a:lnTo>
                      <a:pt x="72858" y="37300"/>
                    </a:lnTo>
                    <a:lnTo>
                      <a:pt x="0" y="37300"/>
                    </a:lnTo>
                    <a:close/>
                  </a:path>
                </a:pathLst>
              </a:custGeom>
              <a:solidFill>
                <a:srgbClr val="0A69B3"/>
              </a:solidFill>
              <a:ln w="805" cap="flat">
                <a:noFill/>
                <a:prstDash val="solid"/>
                <a:miter/>
              </a:ln>
            </p:spPr>
            <p:txBody>
              <a:bodyPr rtlCol="0" anchor="ctr"/>
              <a:lstStyle/>
              <a:p>
                <a:endParaRPr lang="en-IN"/>
              </a:p>
            </p:txBody>
          </p:sp>
        </p:grpSp>
        <p:grpSp>
          <p:nvGrpSpPr>
            <p:cNvPr id="6" name="Graphic 110">
              <a:extLst>
                <a:ext uri="{FF2B5EF4-FFF2-40B4-BE49-F238E27FC236}">
                  <a16:creationId xmlns:a16="http://schemas.microsoft.com/office/drawing/2014/main" id="{1DA1DDEA-F142-9B60-16E3-25D7F488363B}"/>
                </a:ext>
              </a:extLst>
            </p:cNvPr>
            <p:cNvGrpSpPr/>
            <p:nvPr/>
          </p:nvGrpSpPr>
          <p:grpSpPr>
            <a:xfrm>
              <a:off x="5462776" y="4190149"/>
              <a:ext cx="74091" cy="299848"/>
              <a:chOff x="5462776" y="4190149"/>
              <a:chExt cx="74091" cy="299848"/>
            </a:xfrm>
            <a:solidFill>
              <a:srgbClr val="0A69B3"/>
            </a:solidFill>
          </p:grpSpPr>
          <p:sp>
            <p:nvSpPr>
              <p:cNvPr id="16" name="Freeform: Shape 15">
                <a:extLst>
                  <a:ext uri="{FF2B5EF4-FFF2-40B4-BE49-F238E27FC236}">
                    <a16:creationId xmlns:a16="http://schemas.microsoft.com/office/drawing/2014/main" id="{2BB2CA01-24A7-0FAC-6B1D-4061755CF369}"/>
                  </a:ext>
                </a:extLst>
              </p:cNvPr>
              <p:cNvSpPr/>
              <p:nvPr/>
            </p:nvSpPr>
            <p:spPr>
              <a:xfrm rot="-5395200">
                <a:off x="5480555" y="4172370"/>
                <a:ext cx="37300" cy="72857"/>
              </a:xfrm>
              <a:custGeom>
                <a:avLst/>
                <a:gdLst>
                  <a:gd name="connsiteX0" fmla="*/ 0 w 37300"/>
                  <a:gd name="connsiteY0" fmla="*/ 0 h 72857"/>
                  <a:gd name="connsiteX1" fmla="*/ 37300 w 37300"/>
                  <a:gd name="connsiteY1" fmla="*/ 0 h 72857"/>
                  <a:gd name="connsiteX2" fmla="*/ 37300 w 37300"/>
                  <a:gd name="connsiteY2" fmla="*/ 72858 h 72857"/>
                  <a:gd name="connsiteX3" fmla="*/ 0 w 37300"/>
                  <a:gd name="connsiteY3" fmla="*/ 72858 h 72857"/>
                </a:gdLst>
                <a:ahLst/>
                <a:cxnLst>
                  <a:cxn ang="0">
                    <a:pos x="connsiteX0" y="connsiteY0"/>
                  </a:cxn>
                  <a:cxn ang="0">
                    <a:pos x="connsiteX1" y="connsiteY1"/>
                  </a:cxn>
                  <a:cxn ang="0">
                    <a:pos x="connsiteX2" y="connsiteY2"/>
                  </a:cxn>
                  <a:cxn ang="0">
                    <a:pos x="connsiteX3" y="connsiteY3"/>
                  </a:cxn>
                </a:cxnLst>
                <a:rect l="l" t="t" r="r" b="b"/>
                <a:pathLst>
                  <a:path w="37300" h="72857">
                    <a:moveTo>
                      <a:pt x="0" y="0"/>
                    </a:moveTo>
                    <a:lnTo>
                      <a:pt x="37300" y="0"/>
                    </a:lnTo>
                    <a:lnTo>
                      <a:pt x="37300" y="72858"/>
                    </a:lnTo>
                    <a:lnTo>
                      <a:pt x="0" y="72858"/>
                    </a:lnTo>
                    <a:close/>
                  </a:path>
                </a:pathLst>
              </a:custGeom>
              <a:solidFill>
                <a:srgbClr val="0A69B3"/>
              </a:solidFill>
              <a:ln w="80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EC5126D1-E520-35BD-7A9B-1ABD380B414F}"/>
                  </a:ext>
                </a:extLst>
              </p:cNvPr>
              <p:cNvSpPr/>
              <p:nvPr/>
            </p:nvSpPr>
            <p:spPr>
              <a:xfrm rot="-5395200">
                <a:off x="5481383" y="4259889"/>
                <a:ext cx="37300" cy="72857"/>
              </a:xfrm>
              <a:custGeom>
                <a:avLst/>
                <a:gdLst>
                  <a:gd name="connsiteX0" fmla="*/ 0 w 37300"/>
                  <a:gd name="connsiteY0" fmla="*/ 0 h 72857"/>
                  <a:gd name="connsiteX1" fmla="*/ 37300 w 37300"/>
                  <a:gd name="connsiteY1" fmla="*/ 0 h 72857"/>
                  <a:gd name="connsiteX2" fmla="*/ 37300 w 37300"/>
                  <a:gd name="connsiteY2" fmla="*/ 72858 h 72857"/>
                  <a:gd name="connsiteX3" fmla="*/ 0 w 37300"/>
                  <a:gd name="connsiteY3" fmla="*/ 72858 h 72857"/>
                </a:gdLst>
                <a:ahLst/>
                <a:cxnLst>
                  <a:cxn ang="0">
                    <a:pos x="connsiteX0" y="connsiteY0"/>
                  </a:cxn>
                  <a:cxn ang="0">
                    <a:pos x="connsiteX1" y="connsiteY1"/>
                  </a:cxn>
                  <a:cxn ang="0">
                    <a:pos x="connsiteX2" y="connsiteY2"/>
                  </a:cxn>
                  <a:cxn ang="0">
                    <a:pos x="connsiteX3" y="connsiteY3"/>
                  </a:cxn>
                </a:cxnLst>
                <a:rect l="l" t="t" r="r" b="b"/>
                <a:pathLst>
                  <a:path w="37300" h="72857">
                    <a:moveTo>
                      <a:pt x="0" y="0"/>
                    </a:moveTo>
                    <a:lnTo>
                      <a:pt x="37300" y="0"/>
                    </a:lnTo>
                    <a:lnTo>
                      <a:pt x="37300" y="72858"/>
                    </a:lnTo>
                    <a:lnTo>
                      <a:pt x="0" y="72858"/>
                    </a:lnTo>
                    <a:close/>
                  </a:path>
                </a:pathLst>
              </a:custGeom>
              <a:solidFill>
                <a:srgbClr val="0A69B3"/>
              </a:solidFill>
              <a:ln w="80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492A8303-D775-C104-DC4E-825D728F1AF0}"/>
                  </a:ext>
                </a:extLst>
              </p:cNvPr>
              <p:cNvSpPr/>
              <p:nvPr/>
            </p:nvSpPr>
            <p:spPr>
              <a:xfrm rot="-5395200">
                <a:off x="5481789" y="4347407"/>
                <a:ext cx="37300" cy="72857"/>
              </a:xfrm>
              <a:custGeom>
                <a:avLst/>
                <a:gdLst>
                  <a:gd name="connsiteX0" fmla="*/ 0 w 37300"/>
                  <a:gd name="connsiteY0" fmla="*/ 0 h 72857"/>
                  <a:gd name="connsiteX1" fmla="*/ 37300 w 37300"/>
                  <a:gd name="connsiteY1" fmla="*/ 0 h 72857"/>
                  <a:gd name="connsiteX2" fmla="*/ 37300 w 37300"/>
                  <a:gd name="connsiteY2" fmla="*/ 72858 h 72857"/>
                  <a:gd name="connsiteX3" fmla="*/ 0 w 37300"/>
                  <a:gd name="connsiteY3" fmla="*/ 72858 h 72857"/>
                </a:gdLst>
                <a:ahLst/>
                <a:cxnLst>
                  <a:cxn ang="0">
                    <a:pos x="connsiteX0" y="connsiteY0"/>
                  </a:cxn>
                  <a:cxn ang="0">
                    <a:pos x="connsiteX1" y="connsiteY1"/>
                  </a:cxn>
                  <a:cxn ang="0">
                    <a:pos x="connsiteX2" y="connsiteY2"/>
                  </a:cxn>
                  <a:cxn ang="0">
                    <a:pos x="connsiteX3" y="connsiteY3"/>
                  </a:cxn>
                </a:cxnLst>
                <a:rect l="l" t="t" r="r" b="b"/>
                <a:pathLst>
                  <a:path w="37300" h="72857">
                    <a:moveTo>
                      <a:pt x="0" y="0"/>
                    </a:moveTo>
                    <a:lnTo>
                      <a:pt x="37300" y="0"/>
                    </a:lnTo>
                    <a:lnTo>
                      <a:pt x="37300" y="72858"/>
                    </a:lnTo>
                    <a:lnTo>
                      <a:pt x="0" y="72858"/>
                    </a:lnTo>
                    <a:close/>
                  </a:path>
                </a:pathLst>
              </a:custGeom>
              <a:solidFill>
                <a:srgbClr val="0A69B3"/>
              </a:solidFill>
              <a:ln w="80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E1D674C1-3183-60EF-84D8-6EBC009AE108}"/>
                  </a:ext>
                </a:extLst>
              </p:cNvPr>
              <p:cNvSpPr/>
              <p:nvPr/>
            </p:nvSpPr>
            <p:spPr>
              <a:xfrm rot="-5395200">
                <a:off x="5480555" y="4434918"/>
                <a:ext cx="37300" cy="72857"/>
              </a:xfrm>
              <a:custGeom>
                <a:avLst/>
                <a:gdLst>
                  <a:gd name="connsiteX0" fmla="*/ 0 w 37300"/>
                  <a:gd name="connsiteY0" fmla="*/ 0 h 72857"/>
                  <a:gd name="connsiteX1" fmla="*/ 37300 w 37300"/>
                  <a:gd name="connsiteY1" fmla="*/ 0 h 72857"/>
                  <a:gd name="connsiteX2" fmla="*/ 37300 w 37300"/>
                  <a:gd name="connsiteY2" fmla="*/ 72858 h 72857"/>
                  <a:gd name="connsiteX3" fmla="*/ 0 w 37300"/>
                  <a:gd name="connsiteY3" fmla="*/ 72858 h 72857"/>
                </a:gdLst>
                <a:ahLst/>
                <a:cxnLst>
                  <a:cxn ang="0">
                    <a:pos x="connsiteX0" y="connsiteY0"/>
                  </a:cxn>
                  <a:cxn ang="0">
                    <a:pos x="connsiteX1" y="connsiteY1"/>
                  </a:cxn>
                  <a:cxn ang="0">
                    <a:pos x="connsiteX2" y="connsiteY2"/>
                  </a:cxn>
                  <a:cxn ang="0">
                    <a:pos x="connsiteX3" y="connsiteY3"/>
                  </a:cxn>
                </a:cxnLst>
                <a:rect l="l" t="t" r="r" b="b"/>
                <a:pathLst>
                  <a:path w="37300" h="72857">
                    <a:moveTo>
                      <a:pt x="0" y="0"/>
                    </a:moveTo>
                    <a:lnTo>
                      <a:pt x="37300" y="0"/>
                    </a:lnTo>
                    <a:lnTo>
                      <a:pt x="37300" y="72858"/>
                    </a:lnTo>
                    <a:lnTo>
                      <a:pt x="0" y="72858"/>
                    </a:lnTo>
                    <a:close/>
                  </a:path>
                </a:pathLst>
              </a:custGeom>
              <a:solidFill>
                <a:srgbClr val="0A69B3"/>
              </a:solidFill>
              <a:ln w="805" cap="flat">
                <a:noFill/>
                <a:prstDash val="solid"/>
                <a:miter/>
              </a:ln>
            </p:spPr>
            <p:txBody>
              <a:bodyPr rtlCol="0" anchor="ctr"/>
              <a:lstStyle/>
              <a:p>
                <a:endParaRPr lang="en-IN"/>
              </a:p>
            </p:txBody>
          </p:sp>
        </p:grpSp>
        <p:grpSp>
          <p:nvGrpSpPr>
            <p:cNvPr id="7" name="Graphic 110">
              <a:extLst>
                <a:ext uri="{FF2B5EF4-FFF2-40B4-BE49-F238E27FC236}">
                  <a16:creationId xmlns:a16="http://schemas.microsoft.com/office/drawing/2014/main" id="{D0A1361C-6944-36F8-43FE-D564926AC5CA}"/>
                </a:ext>
              </a:extLst>
            </p:cNvPr>
            <p:cNvGrpSpPr/>
            <p:nvPr/>
          </p:nvGrpSpPr>
          <p:grpSpPr>
            <a:xfrm>
              <a:off x="5086375" y="4190148"/>
              <a:ext cx="72858" cy="212330"/>
              <a:chOff x="5086375" y="4190148"/>
              <a:chExt cx="72858" cy="212330"/>
            </a:xfrm>
            <a:solidFill>
              <a:srgbClr val="0A69B3"/>
            </a:solidFill>
          </p:grpSpPr>
          <p:sp>
            <p:nvSpPr>
              <p:cNvPr id="13" name="Freeform: Shape 12">
                <a:extLst>
                  <a:ext uri="{FF2B5EF4-FFF2-40B4-BE49-F238E27FC236}">
                    <a16:creationId xmlns:a16="http://schemas.microsoft.com/office/drawing/2014/main" id="{090246EE-A3CB-085F-458F-93F90D8FDA60}"/>
                  </a:ext>
                </a:extLst>
              </p:cNvPr>
              <p:cNvSpPr/>
              <p:nvPr/>
            </p:nvSpPr>
            <p:spPr>
              <a:xfrm rot="-5395200">
                <a:off x="5104155" y="4172369"/>
                <a:ext cx="37300" cy="72857"/>
              </a:xfrm>
              <a:custGeom>
                <a:avLst/>
                <a:gdLst>
                  <a:gd name="connsiteX0" fmla="*/ 0 w 37300"/>
                  <a:gd name="connsiteY0" fmla="*/ 0 h 72857"/>
                  <a:gd name="connsiteX1" fmla="*/ 37300 w 37300"/>
                  <a:gd name="connsiteY1" fmla="*/ 0 h 72857"/>
                  <a:gd name="connsiteX2" fmla="*/ 37300 w 37300"/>
                  <a:gd name="connsiteY2" fmla="*/ 72858 h 72857"/>
                  <a:gd name="connsiteX3" fmla="*/ 0 w 37300"/>
                  <a:gd name="connsiteY3" fmla="*/ 72858 h 72857"/>
                </a:gdLst>
                <a:ahLst/>
                <a:cxnLst>
                  <a:cxn ang="0">
                    <a:pos x="connsiteX0" y="connsiteY0"/>
                  </a:cxn>
                  <a:cxn ang="0">
                    <a:pos x="connsiteX1" y="connsiteY1"/>
                  </a:cxn>
                  <a:cxn ang="0">
                    <a:pos x="connsiteX2" y="connsiteY2"/>
                  </a:cxn>
                  <a:cxn ang="0">
                    <a:pos x="connsiteX3" y="connsiteY3"/>
                  </a:cxn>
                </a:cxnLst>
                <a:rect l="l" t="t" r="r" b="b"/>
                <a:pathLst>
                  <a:path w="37300" h="72857">
                    <a:moveTo>
                      <a:pt x="0" y="0"/>
                    </a:moveTo>
                    <a:lnTo>
                      <a:pt x="37300" y="0"/>
                    </a:lnTo>
                    <a:lnTo>
                      <a:pt x="37300" y="72858"/>
                    </a:lnTo>
                    <a:lnTo>
                      <a:pt x="0" y="72858"/>
                    </a:lnTo>
                    <a:close/>
                  </a:path>
                </a:pathLst>
              </a:custGeom>
              <a:solidFill>
                <a:srgbClr val="0A69B3"/>
              </a:solidFill>
              <a:ln w="80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E26E68D0-CCD5-AB2B-DA11-DA6D0780039A}"/>
                  </a:ext>
                </a:extLst>
              </p:cNvPr>
              <p:cNvSpPr/>
              <p:nvPr/>
            </p:nvSpPr>
            <p:spPr>
              <a:xfrm rot="-5395200">
                <a:off x="5104154" y="4259888"/>
                <a:ext cx="37300" cy="72857"/>
              </a:xfrm>
              <a:custGeom>
                <a:avLst/>
                <a:gdLst>
                  <a:gd name="connsiteX0" fmla="*/ 0 w 37300"/>
                  <a:gd name="connsiteY0" fmla="*/ 0 h 72857"/>
                  <a:gd name="connsiteX1" fmla="*/ 37300 w 37300"/>
                  <a:gd name="connsiteY1" fmla="*/ 0 h 72857"/>
                  <a:gd name="connsiteX2" fmla="*/ 37300 w 37300"/>
                  <a:gd name="connsiteY2" fmla="*/ 72858 h 72857"/>
                  <a:gd name="connsiteX3" fmla="*/ 0 w 37300"/>
                  <a:gd name="connsiteY3" fmla="*/ 72858 h 72857"/>
                </a:gdLst>
                <a:ahLst/>
                <a:cxnLst>
                  <a:cxn ang="0">
                    <a:pos x="connsiteX0" y="connsiteY0"/>
                  </a:cxn>
                  <a:cxn ang="0">
                    <a:pos x="connsiteX1" y="connsiteY1"/>
                  </a:cxn>
                  <a:cxn ang="0">
                    <a:pos x="connsiteX2" y="connsiteY2"/>
                  </a:cxn>
                  <a:cxn ang="0">
                    <a:pos x="connsiteX3" y="connsiteY3"/>
                  </a:cxn>
                </a:cxnLst>
                <a:rect l="l" t="t" r="r" b="b"/>
                <a:pathLst>
                  <a:path w="37300" h="72857">
                    <a:moveTo>
                      <a:pt x="0" y="0"/>
                    </a:moveTo>
                    <a:lnTo>
                      <a:pt x="37300" y="0"/>
                    </a:lnTo>
                    <a:lnTo>
                      <a:pt x="37300" y="72858"/>
                    </a:lnTo>
                    <a:lnTo>
                      <a:pt x="0" y="72858"/>
                    </a:lnTo>
                    <a:close/>
                  </a:path>
                </a:pathLst>
              </a:custGeom>
              <a:solidFill>
                <a:srgbClr val="0A69B3"/>
              </a:solidFill>
              <a:ln w="80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C9178CC6-CBCD-36E1-FC1B-10A6E9D61813}"/>
                  </a:ext>
                </a:extLst>
              </p:cNvPr>
              <p:cNvSpPr/>
              <p:nvPr/>
            </p:nvSpPr>
            <p:spPr>
              <a:xfrm rot="-5395200">
                <a:off x="5104154" y="4347399"/>
                <a:ext cx="37300" cy="72857"/>
              </a:xfrm>
              <a:custGeom>
                <a:avLst/>
                <a:gdLst>
                  <a:gd name="connsiteX0" fmla="*/ 0 w 37300"/>
                  <a:gd name="connsiteY0" fmla="*/ 0 h 72857"/>
                  <a:gd name="connsiteX1" fmla="*/ 37300 w 37300"/>
                  <a:gd name="connsiteY1" fmla="*/ 0 h 72857"/>
                  <a:gd name="connsiteX2" fmla="*/ 37300 w 37300"/>
                  <a:gd name="connsiteY2" fmla="*/ 72858 h 72857"/>
                  <a:gd name="connsiteX3" fmla="*/ 0 w 37300"/>
                  <a:gd name="connsiteY3" fmla="*/ 72858 h 72857"/>
                </a:gdLst>
                <a:ahLst/>
                <a:cxnLst>
                  <a:cxn ang="0">
                    <a:pos x="connsiteX0" y="connsiteY0"/>
                  </a:cxn>
                  <a:cxn ang="0">
                    <a:pos x="connsiteX1" y="connsiteY1"/>
                  </a:cxn>
                  <a:cxn ang="0">
                    <a:pos x="connsiteX2" y="connsiteY2"/>
                  </a:cxn>
                  <a:cxn ang="0">
                    <a:pos x="connsiteX3" y="connsiteY3"/>
                  </a:cxn>
                </a:cxnLst>
                <a:rect l="l" t="t" r="r" b="b"/>
                <a:pathLst>
                  <a:path w="37300" h="72857">
                    <a:moveTo>
                      <a:pt x="0" y="0"/>
                    </a:moveTo>
                    <a:lnTo>
                      <a:pt x="37300" y="0"/>
                    </a:lnTo>
                    <a:lnTo>
                      <a:pt x="37300" y="72858"/>
                    </a:lnTo>
                    <a:lnTo>
                      <a:pt x="0" y="72858"/>
                    </a:lnTo>
                    <a:close/>
                  </a:path>
                </a:pathLst>
              </a:custGeom>
              <a:solidFill>
                <a:srgbClr val="0A69B3"/>
              </a:solidFill>
              <a:ln w="805" cap="flat">
                <a:noFill/>
                <a:prstDash val="solid"/>
                <a:miter/>
              </a:ln>
            </p:spPr>
            <p:txBody>
              <a:bodyPr rtlCol="0" anchor="ctr"/>
              <a:lstStyle/>
              <a:p>
                <a:endParaRPr lang="en-IN"/>
              </a:p>
            </p:txBody>
          </p:sp>
        </p:grpSp>
        <p:grpSp>
          <p:nvGrpSpPr>
            <p:cNvPr id="8" name="Graphic 110">
              <a:extLst>
                <a:ext uri="{FF2B5EF4-FFF2-40B4-BE49-F238E27FC236}">
                  <a16:creationId xmlns:a16="http://schemas.microsoft.com/office/drawing/2014/main" id="{CAF1CC93-FCCC-8330-28B4-31FE5E89FEB8}"/>
                </a:ext>
              </a:extLst>
            </p:cNvPr>
            <p:cNvGrpSpPr/>
            <p:nvPr/>
          </p:nvGrpSpPr>
          <p:grpSpPr>
            <a:xfrm>
              <a:off x="5212579" y="4259396"/>
              <a:ext cx="180355" cy="151958"/>
              <a:chOff x="5212579" y="4259396"/>
              <a:chExt cx="180355" cy="151958"/>
            </a:xfrm>
            <a:solidFill>
              <a:srgbClr val="2CC5F4"/>
            </a:solidFill>
          </p:grpSpPr>
          <p:sp>
            <p:nvSpPr>
              <p:cNvPr id="11" name="Freeform: Shape 10">
                <a:extLst>
                  <a:ext uri="{FF2B5EF4-FFF2-40B4-BE49-F238E27FC236}">
                    <a16:creationId xmlns:a16="http://schemas.microsoft.com/office/drawing/2014/main" id="{3AAF3E06-E98E-DB67-6738-31B605F44BAC}"/>
                  </a:ext>
                </a:extLst>
              </p:cNvPr>
              <p:cNvSpPr/>
              <p:nvPr/>
            </p:nvSpPr>
            <p:spPr>
              <a:xfrm>
                <a:off x="5212579" y="4259396"/>
                <a:ext cx="137638" cy="151958"/>
              </a:xfrm>
              <a:custGeom>
                <a:avLst/>
                <a:gdLst>
                  <a:gd name="connsiteX0" fmla="*/ 100419 w 137638"/>
                  <a:gd name="connsiteY0" fmla="*/ 109899 h 151958"/>
                  <a:gd name="connsiteX1" fmla="*/ 35452 w 137638"/>
                  <a:gd name="connsiteY1" fmla="*/ 109899 h 151958"/>
                  <a:gd name="connsiteX2" fmla="*/ 20037 w 137638"/>
                  <a:gd name="connsiteY2" fmla="*/ 151959 h 151958"/>
                  <a:gd name="connsiteX3" fmla="*/ 0 w 137638"/>
                  <a:gd name="connsiteY3" fmla="*/ 151959 h 151958"/>
                  <a:gd name="connsiteX4" fmla="*/ 58140 w 137638"/>
                  <a:gd name="connsiteY4" fmla="*/ 0 h 151958"/>
                  <a:gd name="connsiteX5" fmla="*/ 79499 w 137638"/>
                  <a:gd name="connsiteY5" fmla="*/ 0 h 151958"/>
                  <a:gd name="connsiteX6" fmla="*/ 137639 w 137638"/>
                  <a:gd name="connsiteY6" fmla="*/ 151959 h 151958"/>
                  <a:gd name="connsiteX7" fmla="*/ 115834 w 137638"/>
                  <a:gd name="connsiteY7" fmla="*/ 151959 h 151958"/>
                  <a:gd name="connsiteX8" fmla="*/ 100419 w 137638"/>
                  <a:gd name="connsiteY8" fmla="*/ 109899 h 151958"/>
                  <a:gd name="connsiteX9" fmla="*/ 41614 w 137638"/>
                  <a:gd name="connsiteY9" fmla="*/ 92943 h 151958"/>
                  <a:gd name="connsiteX10" fmla="*/ 94249 w 137638"/>
                  <a:gd name="connsiteY10" fmla="*/ 92943 h 151958"/>
                  <a:gd name="connsiteX11" fmla="*/ 67822 w 137638"/>
                  <a:gd name="connsiteY11" fmla="*/ 21813 h 151958"/>
                  <a:gd name="connsiteX12" fmla="*/ 41614 w 137638"/>
                  <a:gd name="connsiteY12" fmla="*/ 92943 h 15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638" h="151958">
                    <a:moveTo>
                      <a:pt x="100419" y="109899"/>
                    </a:moveTo>
                    <a:lnTo>
                      <a:pt x="35452" y="109899"/>
                    </a:lnTo>
                    <a:lnTo>
                      <a:pt x="20037" y="151959"/>
                    </a:lnTo>
                    <a:lnTo>
                      <a:pt x="0" y="151959"/>
                    </a:lnTo>
                    <a:lnTo>
                      <a:pt x="58140" y="0"/>
                    </a:lnTo>
                    <a:lnTo>
                      <a:pt x="79499" y="0"/>
                    </a:lnTo>
                    <a:lnTo>
                      <a:pt x="137639" y="151959"/>
                    </a:lnTo>
                    <a:lnTo>
                      <a:pt x="115834" y="151959"/>
                    </a:lnTo>
                    <a:lnTo>
                      <a:pt x="100419" y="109899"/>
                    </a:lnTo>
                    <a:close/>
                    <a:moveTo>
                      <a:pt x="41614" y="92943"/>
                    </a:moveTo>
                    <a:lnTo>
                      <a:pt x="94249" y="92943"/>
                    </a:lnTo>
                    <a:lnTo>
                      <a:pt x="67822" y="21813"/>
                    </a:lnTo>
                    <a:lnTo>
                      <a:pt x="41614" y="92943"/>
                    </a:lnTo>
                    <a:close/>
                  </a:path>
                </a:pathLst>
              </a:custGeom>
              <a:solidFill>
                <a:srgbClr val="2CC5F4"/>
              </a:solidFill>
              <a:ln w="805"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52BC7626-F444-99EB-1222-0A519CD5E5A6}"/>
                  </a:ext>
                </a:extLst>
              </p:cNvPr>
              <p:cNvSpPr/>
              <p:nvPr/>
            </p:nvSpPr>
            <p:spPr>
              <a:xfrm>
                <a:off x="5372233" y="4259396"/>
                <a:ext cx="20701" cy="151958"/>
              </a:xfrm>
              <a:custGeom>
                <a:avLst/>
                <a:gdLst>
                  <a:gd name="connsiteX0" fmla="*/ 20702 w 20701"/>
                  <a:gd name="connsiteY0" fmla="*/ 151959 h 151958"/>
                  <a:gd name="connsiteX1" fmla="*/ 0 w 20701"/>
                  <a:gd name="connsiteY1" fmla="*/ 151959 h 151958"/>
                  <a:gd name="connsiteX2" fmla="*/ 0 w 20701"/>
                  <a:gd name="connsiteY2" fmla="*/ 0 h 151958"/>
                  <a:gd name="connsiteX3" fmla="*/ 20702 w 20701"/>
                  <a:gd name="connsiteY3" fmla="*/ 0 h 151958"/>
                  <a:gd name="connsiteX4" fmla="*/ 20702 w 20701"/>
                  <a:gd name="connsiteY4" fmla="*/ 151959 h 15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1" h="151958">
                    <a:moveTo>
                      <a:pt x="20702" y="151959"/>
                    </a:moveTo>
                    <a:lnTo>
                      <a:pt x="0" y="151959"/>
                    </a:lnTo>
                    <a:lnTo>
                      <a:pt x="0" y="0"/>
                    </a:lnTo>
                    <a:lnTo>
                      <a:pt x="20702" y="0"/>
                    </a:lnTo>
                    <a:lnTo>
                      <a:pt x="20702" y="151959"/>
                    </a:lnTo>
                    <a:close/>
                  </a:path>
                </a:pathLst>
              </a:custGeom>
              <a:solidFill>
                <a:srgbClr val="2CC5F4"/>
              </a:solidFill>
              <a:ln w="805" cap="flat">
                <a:noFill/>
                <a:prstDash val="solid"/>
                <a:miter/>
              </a:ln>
            </p:spPr>
            <p:txBody>
              <a:bodyPr rtlCol="0" anchor="ctr"/>
              <a:lstStyle/>
              <a:p>
                <a:endParaRPr lang="en-IN"/>
              </a:p>
            </p:txBody>
          </p:sp>
        </p:grpSp>
        <p:sp>
          <p:nvSpPr>
            <p:cNvPr id="9" name="Freeform: Shape 8">
              <a:extLst>
                <a:ext uri="{FF2B5EF4-FFF2-40B4-BE49-F238E27FC236}">
                  <a16:creationId xmlns:a16="http://schemas.microsoft.com/office/drawing/2014/main" id="{BD43A789-FF8D-56DC-3C80-7C05EFCE0ADC}"/>
                </a:ext>
              </a:extLst>
            </p:cNvPr>
            <p:cNvSpPr/>
            <p:nvPr/>
          </p:nvSpPr>
          <p:spPr>
            <a:xfrm>
              <a:off x="5131434" y="4484569"/>
              <a:ext cx="37641" cy="37641"/>
            </a:xfrm>
            <a:custGeom>
              <a:avLst/>
              <a:gdLst>
                <a:gd name="connsiteX0" fmla="*/ 0 w 37641"/>
                <a:gd name="connsiteY0" fmla="*/ 0 h 37641"/>
                <a:gd name="connsiteX1" fmla="*/ 37641 w 37641"/>
                <a:gd name="connsiteY1" fmla="*/ 0 h 37641"/>
                <a:gd name="connsiteX2" fmla="*/ 37641 w 37641"/>
                <a:gd name="connsiteY2" fmla="*/ 37641 h 37641"/>
                <a:gd name="connsiteX3" fmla="*/ 0 w 37641"/>
                <a:gd name="connsiteY3" fmla="*/ 37641 h 37641"/>
              </a:gdLst>
              <a:ahLst/>
              <a:cxnLst>
                <a:cxn ang="0">
                  <a:pos x="connsiteX0" y="connsiteY0"/>
                </a:cxn>
                <a:cxn ang="0">
                  <a:pos x="connsiteX1" y="connsiteY1"/>
                </a:cxn>
                <a:cxn ang="0">
                  <a:pos x="connsiteX2" y="connsiteY2"/>
                </a:cxn>
                <a:cxn ang="0">
                  <a:pos x="connsiteX3" y="connsiteY3"/>
                </a:cxn>
              </a:cxnLst>
              <a:rect l="l" t="t" r="r" b="b"/>
              <a:pathLst>
                <a:path w="37641" h="37641">
                  <a:moveTo>
                    <a:pt x="0" y="0"/>
                  </a:moveTo>
                  <a:lnTo>
                    <a:pt x="37641" y="0"/>
                  </a:lnTo>
                  <a:lnTo>
                    <a:pt x="37641" y="37641"/>
                  </a:lnTo>
                  <a:lnTo>
                    <a:pt x="0" y="37641"/>
                  </a:lnTo>
                  <a:close/>
                </a:path>
              </a:pathLst>
            </a:custGeom>
            <a:solidFill>
              <a:srgbClr val="2CC5F4"/>
            </a:solidFill>
            <a:ln w="80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6B806883-C2E2-392E-67D2-925AF4CDDB09}"/>
                </a:ext>
              </a:extLst>
            </p:cNvPr>
            <p:cNvSpPr/>
            <p:nvPr/>
          </p:nvSpPr>
          <p:spPr>
            <a:xfrm>
              <a:off x="5131434" y="4161320"/>
              <a:ext cx="360890" cy="360890"/>
            </a:xfrm>
            <a:custGeom>
              <a:avLst/>
              <a:gdLst>
                <a:gd name="connsiteX0" fmla="*/ 0 w 360890"/>
                <a:gd name="connsiteY0" fmla="*/ 0 h 360890"/>
                <a:gd name="connsiteX1" fmla="*/ 0 w 360890"/>
                <a:gd name="connsiteY1" fmla="*/ 304428 h 360890"/>
                <a:gd name="connsiteX2" fmla="*/ 37300 w 360890"/>
                <a:gd name="connsiteY2" fmla="*/ 304428 h 360890"/>
                <a:gd name="connsiteX3" fmla="*/ 37300 w 360890"/>
                <a:gd name="connsiteY3" fmla="*/ 37300 h 360890"/>
                <a:gd name="connsiteX4" fmla="*/ 323590 w 360890"/>
                <a:gd name="connsiteY4" fmla="*/ 37300 h 360890"/>
                <a:gd name="connsiteX5" fmla="*/ 323590 w 360890"/>
                <a:gd name="connsiteY5" fmla="*/ 323590 h 360890"/>
                <a:gd name="connsiteX6" fmla="*/ 56462 w 360890"/>
                <a:gd name="connsiteY6" fmla="*/ 323590 h 360890"/>
                <a:gd name="connsiteX7" fmla="*/ 56462 w 360890"/>
                <a:gd name="connsiteY7" fmla="*/ 360890 h 360890"/>
                <a:gd name="connsiteX8" fmla="*/ 360890 w 360890"/>
                <a:gd name="connsiteY8" fmla="*/ 360890 h 360890"/>
                <a:gd name="connsiteX9" fmla="*/ 360890 w 360890"/>
                <a:gd name="connsiteY9" fmla="*/ 0 h 360890"/>
                <a:gd name="connsiteX10" fmla="*/ 0 w 360890"/>
                <a:gd name="connsiteY10" fmla="*/ 0 h 3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890" h="360890">
                  <a:moveTo>
                    <a:pt x="0" y="0"/>
                  </a:moveTo>
                  <a:lnTo>
                    <a:pt x="0" y="304428"/>
                  </a:lnTo>
                  <a:lnTo>
                    <a:pt x="37300" y="304428"/>
                  </a:lnTo>
                  <a:lnTo>
                    <a:pt x="37300" y="37300"/>
                  </a:lnTo>
                  <a:lnTo>
                    <a:pt x="323590" y="37300"/>
                  </a:lnTo>
                  <a:lnTo>
                    <a:pt x="323590" y="323590"/>
                  </a:lnTo>
                  <a:lnTo>
                    <a:pt x="56462" y="323590"/>
                  </a:lnTo>
                  <a:lnTo>
                    <a:pt x="56462" y="360890"/>
                  </a:lnTo>
                  <a:lnTo>
                    <a:pt x="360890" y="360890"/>
                  </a:lnTo>
                  <a:lnTo>
                    <a:pt x="360890" y="0"/>
                  </a:lnTo>
                  <a:lnTo>
                    <a:pt x="0" y="0"/>
                  </a:lnTo>
                  <a:close/>
                </a:path>
              </a:pathLst>
            </a:custGeom>
            <a:solidFill>
              <a:srgbClr val="0A69B3"/>
            </a:solidFill>
            <a:ln w="805" cap="flat">
              <a:noFill/>
              <a:prstDash val="solid"/>
              <a:miter/>
            </a:ln>
          </p:spPr>
          <p:txBody>
            <a:bodyPr rtlCol="0" anchor="ctr"/>
            <a:lstStyle/>
            <a:p>
              <a:endParaRPr lang="en-IN"/>
            </a:p>
          </p:txBody>
        </p:sp>
      </p:grpSp>
      <p:grpSp>
        <p:nvGrpSpPr>
          <p:cNvPr id="5" name="Group 4">
            <a:extLst>
              <a:ext uri="{FF2B5EF4-FFF2-40B4-BE49-F238E27FC236}">
                <a16:creationId xmlns:a16="http://schemas.microsoft.com/office/drawing/2014/main" id="{67C1D6D2-7ADA-D99E-4147-C5494DB96895}"/>
              </a:ext>
            </a:extLst>
          </p:cNvPr>
          <p:cNvGrpSpPr/>
          <p:nvPr/>
        </p:nvGrpSpPr>
        <p:grpSpPr>
          <a:xfrm>
            <a:off x="9057016" y="87630"/>
            <a:ext cx="2525384" cy="384440"/>
            <a:chOff x="9057016" y="87630"/>
            <a:chExt cx="2525384" cy="384440"/>
          </a:xfrm>
        </p:grpSpPr>
        <p:pic>
          <p:nvPicPr>
            <p:cNvPr id="27" name="Picture 26">
              <a:hlinkClick r:id="rId13" action="ppaction://hlinksldjump"/>
              <a:extLst>
                <a:ext uri="{FF2B5EF4-FFF2-40B4-BE49-F238E27FC236}">
                  <a16:creationId xmlns:a16="http://schemas.microsoft.com/office/drawing/2014/main" id="{9DAA7370-E521-73B6-0731-504433279201}"/>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28" name="Rectangle 27">
              <a:extLst>
                <a:ext uri="{FF2B5EF4-FFF2-40B4-BE49-F238E27FC236}">
                  <a16:creationId xmlns:a16="http://schemas.microsoft.com/office/drawing/2014/main" id="{29162DE5-5DBE-8A96-0E71-9C770406B063}"/>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1854993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ctangle 189">
            <a:extLst>
              <a:ext uri="{FF2B5EF4-FFF2-40B4-BE49-F238E27FC236}">
                <a16:creationId xmlns:a16="http://schemas.microsoft.com/office/drawing/2014/main" id="{83F3B44B-03E2-5D12-DB97-10D8F1E32E1F}"/>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91" name="Straight Connector 190">
            <a:extLst>
              <a:ext uri="{FF2B5EF4-FFF2-40B4-BE49-F238E27FC236}">
                <a16:creationId xmlns:a16="http://schemas.microsoft.com/office/drawing/2014/main" id="{D2F4567F-1AAC-B9C1-CEB2-C89486212CF3}"/>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192" name="Text Placeholder 49">
            <a:extLst>
              <a:ext uri="{FF2B5EF4-FFF2-40B4-BE49-F238E27FC236}">
                <a16:creationId xmlns:a16="http://schemas.microsoft.com/office/drawing/2014/main" id="{49182346-0CA1-2B24-A31D-378492DDC5D1}"/>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Automation/Robotics</a:t>
            </a:r>
            <a:endParaRPr lang="en-US" sz="900" b="0" kern="0" dirty="0">
              <a:latin typeface="IntelOne Text" panose="020B0503020203020204" pitchFamily="34" charset="0"/>
            </a:endParaRPr>
          </a:p>
        </p:txBody>
      </p:sp>
      <p:sp>
        <p:nvSpPr>
          <p:cNvPr id="193" name="Text Placeholder 49">
            <a:extLst>
              <a:ext uri="{FF2B5EF4-FFF2-40B4-BE49-F238E27FC236}">
                <a16:creationId xmlns:a16="http://schemas.microsoft.com/office/drawing/2014/main" id="{682AA888-F7C3-3B75-8C49-D7E74BE0B7EE}"/>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lvl="0" indent="-171450" defTabSz="914400" fontAlgn="auto">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3" action="ppaction://hlinksldjump"/>
              </a:rPr>
              <a:t>Product Inspection</a:t>
            </a:r>
            <a:endParaRPr lang="en-US" sz="900" b="0" dirty="0">
              <a:solidFill>
                <a:srgbClr val="525252"/>
              </a:solidFill>
              <a:latin typeface="IntelOne Text" panose="020B0503020203020204" pitchFamily="34" charset="0"/>
              <a:sym typeface="Helvetica Neue"/>
            </a:endParaRP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Situational Monitoring</a:t>
            </a:r>
          </a:p>
        </p:txBody>
      </p:sp>
      <p:sp>
        <p:nvSpPr>
          <p:cNvPr id="194" name="Title 66">
            <a:extLst>
              <a:ext uri="{FF2B5EF4-FFF2-40B4-BE49-F238E27FC236}">
                <a16:creationId xmlns:a16="http://schemas.microsoft.com/office/drawing/2014/main" id="{3220B129-2B41-4F26-A22A-239889EB32AC}"/>
              </a:ext>
            </a:extLst>
          </p:cNvPr>
          <p:cNvSpPr>
            <a:spLocks noGrp="1"/>
          </p:cNvSpPr>
          <p:nvPr>
            <p:ph type="title"/>
          </p:nvPr>
        </p:nvSpPr>
        <p:spPr>
          <a:xfrm>
            <a:off x="592917" y="571500"/>
            <a:ext cx="6255392" cy="443198"/>
          </a:xfrm>
        </p:spPr>
        <p:txBody>
          <a:bodyPr/>
          <a:lstStyle/>
          <a:p>
            <a:r>
              <a:rPr lang="en-US" sz="3200" noProof="0" dirty="0" err="1">
                <a:sym typeface="Helvetica"/>
              </a:rPr>
              <a:t>AInspect</a:t>
            </a:r>
            <a:endParaRPr lang="en-US" sz="3200" dirty="0"/>
          </a:p>
        </p:txBody>
      </p:sp>
      <p:grpSp>
        <p:nvGrpSpPr>
          <p:cNvPr id="195" name="Group 194">
            <a:extLst>
              <a:ext uri="{FF2B5EF4-FFF2-40B4-BE49-F238E27FC236}">
                <a16:creationId xmlns:a16="http://schemas.microsoft.com/office/drawing/2014/main" id="{3877A70B-0E8D-FED2-EFF7-81B4050B6C7E}"/>
              </a:ext>
            </a:extLst>
          </p:cNvPr>
          <p:cNvGrpSpPr/>
          <p:nvPr/>
        </p:nvGrpSpPr>
        <p:grpSpPr>
          <a:xfrm>
            <a:off x="592917" y="1268730"/>
            <a:ext cx="6255394" cy="738664"/>
            <a:chOff x="592917" y="1621155"/>
            <a:chExt cx="6255394" cy="738664"/>
          </a:xfrm>
        </p:grpSpPr>
        <p:sp>
          <p:nvSpPr>
            <p:cNvPr id="196"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85EE0B12-B555-2FF2-665E-AC7477D841CF}"/>
                </a:ext>
              </a:extLst>
            </p:cNvPr>
            <p:cNvSpPr txBox="1">
              <a:spLocks/>
            </p:cNvSpPr>
            <p:nvPr/>
          </p:nvSpPr>
          <p:spPr>
            <a:xfrm>
              <a:off x="592917" y="1805821"/>
              <a:ext cx="6255394" cy="5539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AInspect</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is an edge machine vision appliance for biopharma manufacturing quality assurance. The appliance and service leverage an integrated PC, camera, and light that fits on top of conveyors to inspect products. The combination of best-in-class computing performance, open-source software, and vision AI expertise provides secure and scalable quality inspection solutions.</a:t>
              </a:r>
            </a:p>
          </p:txBody>
        </p:sp>
        <p:sp>
          <p:nvSpPr>
            <p:cNvPr id="197" name="Content Placeholder 47">
              <a:extLst>
                <a:ext uri="{FF2B5EF4-FFF2-40B4-BE49-F238E27FC236}">
                  <a16:creationId xmlns:a16="http://schemas.microsoft.com/office/drawing/2014/main" id="{B7F01379-A4BB-BD45-EFEF-84EE92D2E1B7}"/>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198" name="Content Placeholder 47">
            <a:extLst>
              <a:ext uri="{FF2B5EF4-FFF2-40B4-BE49-F238E27FC236}">
                <a16:creationId xmlns:a16="http://schemas.microsoft.com/office/drawing/2014/main" id="{1C5A3821-C369-DDFB-5A7C-88500258E17D}"/>
              </a:ext>
            </a:extLst>
          </p:cNvPr>
          <p:cNvSpPr txBox="1">
            <a:spLocks/>
          </p:cNvSpPr>
          <p:nvPr/>
        </p:nvSpPr>
        <p:spPr>
          <a:xfrm>
            <a:off x="592917" y="2230842"/>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199" name="Rectangle 198">
            <a:extLst>
              <a:ext uri="{FF2B5EF4-FFF2-40B4-BE49-F238E27FC236}">
                <a16:creationId xmlns:a16="http://schemas.microsoft.com/office/drawing/2014/main" id="{1309B8F9-E69C-FD27-5ED6-E30DED07C0F4}"/>
              </a:ext>
            </a:extLst>
          </p:cNvPr>
          <p:cNvSpPr>
            <a:spLocks/>
          </p:cNvSpPr>
          <p:nvPr/>
        </p:nvSpPr>
        <p:spPr>
          <a:xfrm>
            <a:off x="913615" y="2464589"/>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Can enable 99% accuracy </a:t>
            </a:r>
            <a:r>
              <a:rPr lang="en-US" sz="900" dirty="0">
                <a:solidFill>
                  <a:schemeClr val="bg2"/>
                </a:solidFill>
                <a:latin typeface="IntelOne Text" panose="020B0503020203020204" pitchFamily="34" charset="0"/>
              </a:rPr>
              <a:t>in defect detection vs. 80% accuracy in human-only quality assurance </a:t>
            </a:r>
          </a:p>
        </p:txBody>
      </p:sp>
      <p:sp>
        <p:nvSpPr>
          <p:cNvPr id="200" name="Rectangle 199">
            <a:extLst>
              <a:ext uri="{FF2B5EF4-FFF2-40B4-BE49-F238E27FC236}">
                <a16:creationId xmlns:a16="http://schemas.microsoft.com/office/drawing/2014/main" id="{7D755590-A98B-2188-5F89-17427024C01A}"/>
              </a:ext>
            </a:extLst>
          </p:cNvPr>
          <p:cNvSpPr>
            <a:spLocks/>
          </p:cNvSpPr>
          <p:nvPr/>
        </p:nvSpPr>
        <p:spPr>
          <a:xfrm>
            <a:off x="3063688" y="2464589"/>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Can identify biopharma manufacturing abnormalities up to &lt;1mm </a:t>
            </a:r>
            <a:r>
              <a:rPr lang="en-US" sz="900" dirty="0">
                <a:solidFill>
                  <a:schemeClr val="bg2"/>
                </a:solidFill>
                <a:latin typeface="IntelOne Text" panose="020B0503020203020204" pitchFamily="34" charset="0"/>
              </a:rPr>
              <a:t>to deliver rapid ROI</a:t>
            </a:r>
          </a:p>
        </p:txBody>
      </p:sp>
      <p:sp>
        <p:nvSpPr>
          <p:cNvPr id="201" name="Rectangle 200">
            <a:extLst>
              <a:ext uri="{FF2B5EF4-FFF2-40B4-BE49-F238E27FC236}">
                <a16:creationId xmlns:a16="http://schemas.microsoft.com/office/drawing/2014/main" id="{3A9146EF-FEE0-8651-D3CD-609943CF85C9}"/>
              </a:ext>
            </a:extLst>
          </p:cNvPr>
          <p:cNvSpPr>
            <a:spLocks/>
          </p:cNvSpPr>
          <p:nvPr/>
        </p:nvSpPr>
        <p:spPr>
          <a:xfrm>
            <a:off x="5213760" y="2464589"/>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Rapid ROI </a:t>
            </a:r>
            <a:r>
              <a:rPr lang="en-US" sz="900" dirty="0">
                <a:solidFill>
                  <a:schemeClr val="bg2"/>
                </a:solidFill>
                <a:latin typeface="IntelOne Text" panose="020B0503020203020204" pitchFamily="34" charset="0"/>
              </a:rPr>
              <a:t>can learn from only 30-50 defect type examples to achieve 90% trained accuracy</a:t>
            </a:r>
          </a:p>
        </p:txBody>
      </p:sp>
      <p:cxnSp>
        <p:nvCxnSpPr>
          <p:cNvPr id="202" name="Straight Connector 201">
            <a:extLst>
              <a:ext uri="{FF2B5EF4-FFF2-40B4-BE49-F238E27FC236}">
                <a16:creationId xmlns:a16="http://schemas.microsoft.com/office/drawing/2014/main" id="{654D518C-6900-A4E8-1547-8B8E9E8FA1A9}"/>
              </a:ext>
            </a:extLst>
          </p:cNvPr>
          <p:cNvCxnSpPr>
            <a:cxnSpLocks/>
          </p:cNvCxnSpPr>
          <p:nvPr/>
        </p:nvCxnSpPr>
        <p:spPr>
          <a:xfrm>
            <a:off x="592917" y="212708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216" name="Straight Connector 215">
            <a:extLst>
              <a:ext uri="{FF2B5EF4-FFF2-40B4-BE49-F238E27FC236}">
                <a16:creationId xmlns:a16="http://schemas.microsoft.com/office/drawing/2014/main" id="{50323A4E-DDFE-888E-BA7D-8E33BFB020A8}"/>
              </a:ext>
            </a:extLst>
          </p:cNvPr>
          <p:cNvCxnSpPr>
            <a:cxnSpLocks/>
          </p:cNvCxnSpPr>
          <p:nvPr/>
        </p:nvCxnSpPr>
        <p:spPr>
          <a:xfrm>
            <a:off x="592917" y="311084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217" name="Group 216">
            <a:extLst>
              <a:ext uri="{FF2B5EF4-FFF2-40B4-BE49-F238E27FC236}">
                <a16:creationId xmlns:a16="http://schemas.microsoft.com/office/drawing/2014/main" id="{F6F144E9-371B-F9FF-D24D-E005A66CBA47}"/>
              </a:ext>
            </a:extLst>
          </p:cNvPr>
          <p:cNvGrpSpPr/>
          <p:nvPr/>
        </p:nvGrpSpPr>
        <p:grpSpPr>
          <a:xfrm>
            <a:off x="592916" y="3203099"/>
            <a:ext cx="6255393" cy="392209"/>
            <a:chOff x="592916" y="3389216"/>
            <a:chExt cx="6255393" cy="392209"/>
          </a:xfrm>
        </p:grpSpPr>
        <p:sp>
          <p:nvSpPr>
            <p:cNvPr id="218" name="Content Placeholder 47">
              <a:extLst>
                <a:ext uri="{FF2B5EF4-FFF2-40B4-BE49-F238E27FC236}">
                  <a16:creationId xmlns:a16="http://schemas.microsoft.com/office/drawing/2014/main" id="{D1D05582-A17C-7474-0C50-17CFDB22668C}"/>
                </a:ext>
              </a:extLst>
            </p:cNvPr>
            <p:cNvSpPr txBox="1">
              <a:spLocks/>
            </p:cNvSpPr>
            <p:nvPr/>
          </p:nvSpPr>
          <p:spPr>
            <a:xfrm>
              <a:off x="592916" y="3389216"/>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Components</a:t>
              </a:r>
            </a:p>
          </p:txBody>
        </p:sp>
        <p:sp>
          <p:nvSpPr>
            <p:cNvPr id="219" name="Content Placeholder 47">
              <a:extLst>
                <a:ext uri="{FF2B5EF4-FFF2-40B4-BE49-F238E27FC236}">
                  <a16:creationId xmlns:a16="http://schemas.microsoft.com/office/drawing/2014/main" id="{B34F7F0B-B4A5-4E81-87C0-988FB806CEB0}"/>
                </a:ext>
              </a:extLst>
            </p:cNvPr>
            <p:cNvSpPr txBox="1">
              <a:spLocks/>
            </p:cNvSpPr>
            <p:nvPr/>
          </p:nvSpPr>
          <p:spPr>
            <a:xfrm>
              <a:off x="592916" y="3586582"/>
              <a:ext cx="6255393" cy="194843"/>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marR="0" lvl="1" indent="0">
                <a:lnSpc>
                  <a:spcPct val="100000"/>
                </a:lnSpc>
                <a:spcBef>
                  <a:spcPts val="200"/>
                </a:spcBef>
                <a:spcAft>
                  <a:spcPts val="100"/>
                </a:spcAft>
                <a:buClrTx/>
                <a:buSzTx/>
                <a:buNone/>
                <a:tabLst/>
                <a:defRPr/>
              </a:pPr>
              <a:r>
                <a:rPr lang="en-US" sz="900" dirty="0">
                  <a:latin typeface="IntelOne Text" panose="020B0503020203020204" pitchFamily="34" charset="0"/>
                  <a:sym typeface="Helvetica"/>
                </a:rPr>
                <a:t>Intel® Processors</a:t>
              </a:r>
            </a:p>
          </p:txBody>
        </p:sp>
      </p:grpSp>
      <p:cxnSp>
        <p:nvCxnSpPr>
          <p:cNvPr id="220" name="Straight Connector 219">
            <a:extLst>
              <a:ext uri="{FF2B5EF4-FFF2-40B4-BE49-F238E27FC236}">
                <a16:creationId xmlns:a16="http://schemas.microsoft.com/office/drawing/2014/main" id="{25D75A7E-3FD9-5CB1-37DD-FC9A78853316}"/>
              </a:ext>
            </a:extLst>
          </p:cNvPr>
          <p:cNvCxnSpPr>
            <a:cxnSpLocks/>
          </p:cNvCxnSpPr>
          <p:nvPr/>
        </p:nvCxnSpPr>
        <p:spPr>
          <a:xfrm>
            <a:off x="592917" y="368756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221" name="Group 220">
            <a:extLst>
              <a:ext uri="{FF2B5EF4-FFF2-40B4-BE49-F238E27FC236}">
                <a16:creationId xmlns:a16="http://schemas.microsoft.com/office/drawing/2014/main" id="{F9C3DF3E-AE5E-7368-AF1E-47AA25E2C4B4}"/>
              </a:ext>
            </a:extLst>
          </p:cNvPr>
          <p:cNvGrpSpPr/>
          <p:nvPr/>
        </p:nvGrpSpPr>
        <p:grpSpPr>
          <a:xfrm>
            <a:off x="592916" y="4335977"/>
            <a:ext cx="6318424" cy="367561"/>
            <a:chOff x="592916" y="4434527"/>
            <a:chExt cx="6318424" cy="367561"/>
          </a:xfrm>
        </p:grpSpPr>
        <p:sp>
          <p:nvSpPr>
            <p:cNvPr id="222" name="Content Placeholder 47">
              <a:extLst>
                <a:ext uri="{FF2B5EF4-FFF2-40B4-BE49-F238E27FC236}">
                  <a16:creationId xmlns:a16="http://schemas.microsoft.com/office/drawing/2014/main" id="{20EF498C-4DE7-84D8-DE56-30B8E9FC2738}"/>
                </a:ext>
              </a:extLst>
            </p:cNvPr>
            <p:cNvSpPr txBox="1">
              <a:spLocks/>
            </p:cNvSpPr>
            <p:nvPr/>
          </p:nvSpPr>
          <p:spPr>
            <a:xfrm>
              <a:off x="592916" y="4434527"/>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Software</a:t>
              </a:r>
            </a:p>
          </p:txBody>
        </p:sp>
        <p:sp>
          <p:nvSpPr>
            <p:cNvPr id="223" name="Content Placeholder 47">
              <a:extLst>
                <a:ext uri="{FF2B5EF4-FFF2-40B4-BE49-F238E27FC236}">
                  <a16:creationId xmlns:a16="http://schemas.microsoft.com/office/drawing/2014/main" id="{2AFA2F68-78F6-0F46-E57E-51AD6C86704A}"/>
                </a:ext>
              </a:extLst>
            </p:cNvPr>
            <p:cNvSpPr txBox="1">
              <a:spLocks/>
            </p:cNvSpPr>
            <p:nvPr/>
          </p:nvSpPr>
          <p:spPr>
            <a:xfrm>
              <a:off x="592916" y="4617460"/>
              <a:ext cx="6318424" cy="184628"/>
            </a:xfrm>
            <a:prstGeom prst="rect">
              <a:avLst/>
            </a:prstGeom>
            <a:ln>
              <a:noFill/>
            </a:ln>
          </p:spPr>
          <p:txBody>
            <a:bodyPr wrap="square" lIns="0" tIns="0" rIns="0" bIns="0" numCol="1"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lnSpc>
                  <a:spcPct val="100000"/>
                </a:lnSpc>
                <a:spcBef>
                  <a:spcPts val="200"/>
                </a:spcBef>
                <a:spcAft>
                  <a:spcPts val="100"/>
                </a:spcAft>
                <a:buNone/>
                <a:defRPr/>
              </a:pPr>
              <a:r>
                <a:rPr lang="sv-SE" sz="900" dirty="0">
                  <a:latin typeface="IntelOne Text" panose="020B0503020203020204" pitchFamily="34" charset="0"/>
                </a:rPr>
                <a:t>OpenVINO™ Toolkit</a:t>
              </a:r>
              <a:endParaRPr lang="en-US" sz="900" dirty="0">
                <a:latin typeface="IntelOne Text" panose="020B0503020203020204" pitchFamily="34" charset="0"/>
                <a:sym typeface="Helvetica"/>
              </a:endParaRPr>
            </a:p>
          </p:txBody>
        </p:sp>
      </p:grpSp>
      <p:cxnSp>
        <p:nvCxnSpPr>
          <p:cNvPr id="224" name="Straight Connector 223">
            <a:extLst>
              <a:ext uri="{FF2B5EF4-FFF2-40B4-BE49-F238E27FC236}">
                <a16:creationId xmlns:a16="http://schemas.microsoft.com/office/drawing/2014/main" id="{BB30555F-1A0F-736A-AC3D-BA8F008D87B1}"/>
              </a:ext>
            </a:extLst>
          </p:cNvPr>
          <p:cNvCxnSpPr>
            <a:cxnSpLocks/>
          </p:cNvCxnSpPr>
          <p:nvPr/>
        </p:nvCxnSpPr>
        <p:spPr>
          <a:xfrm>
            <a:off x="592917" y="537256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225" name="Group 224">
            <a:extLst>
              <a:ext uri="{FF2B5EF4-FFF2-40B4-BE49-F238E27FC236}">
                <a16:creationId xmlns:a16="http://schemas.microsoft.com/office/drawing/2014/main" id="{1BDDF20F-E39A-84BB-D4DE-13DAA88C2AD5}"/>
              </a:ext>
            </a:extLst>
          </p:cNvPr>
          <p:cNvGrpSpPr/>
          <p:nvPr/>
        </p:nvGrpSpPr>
        <p:grpSpPr>
          <a:xfrm>
            <a:off x="592916" y="5464830"/>
            <a:ext cx="6318424" cy="583545"/>
            <a:chOff x="592916" y="5464830"/>
            <a:chExt cx="6318424" cy="583545"/>
          </a:xfrm>
        </p:grpSpPr>
        <p:sp>
          <p:nvSpPr>
            <p:cNvPr id="226" name="Content Placeholder 47">
              <a:extLst>
                <a:ext uri="{FF2B5EF4-FFF2-40B4-BE49-F238E27FC236}">
                  <a16:creationId xmlns:a16="http://schemas.microsoft.com/office/drawing/2014/main" id="{C83EEC3B-2F80-164E-5121-FC913E482FED}"/>
                </a:ext>
              </a:extLst>
            </p:cNvPr>
            <p:cNvSpPr txBox="1">
              <a:spLocks/>
            </p:cNvSpPr>
            <p:nvPr/>
          </p:nvSpPr>
          <p:spPr>
            <a:xfrm>
              <a:off x="592916" y="546483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227" name="Content Placeholder 47">
              <a:extLst>
                <a:ext uri="{FF2B5EF4-FFF2-40B4-BE49-F238E27FC236}">
                  <a16:creationId xmlns:a16="http://schemas.microsoft.com/office/drawing/2014/main" id="{CB3A9845-14D0-D2F1-285B-FF05909613F3}"/>
                </a:ext>
              </a:extLst>
            </p:cNvPr>
            <p:cNvSpPr txBox="1">
              <a:spLocks/>
            </p:cNvSpPr>
            <p:nvPr/>
          </p:nvSpPr>
          <p:spPr>
            <a:xfrm>
              <a:off x="592916" y="5651083"/>
              <a:ext cx="6318424" cy="397292"/>
            </a:xfrm>
            <a:prstGeom prst="rect">
              <a:avLst/>
            </a:prstGeom>
            <a:ln>
              <a:noFill/>
            </a:ln>
          </p:spPr>
          <p:txBody>
            <a:bodyPr wrap="square" lIns="0" tIns="0" rIns="0" bIns="0" numCol="2"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lvl="1" indent="-128016" defTabSz="1219169" hangingPunct="0">
                <a:lnSpc>
                  <a:spcPct val="100000"/>
                </a:lnSpc>
                <a:spcBef>
                  <a:spcPts val="200"/>
                </a:spcBef>
                <a:spcAft>
                  <a:spcPts val="100"/>
                </a:spcAft>
                <a:defRPr/>
              </a:pPr>
              <a:r>
                <a:rPr lang="en-US" sz="900" kern="0" dirty="0" err="1">
                  <a:latin typeface="+mn-lt"/>
                  <a:hlinkClick r:id="rId4">
                    <a:extLst>
                      <a:ext uri="{A12FA001-AC4F-418D-AE19-62706E023703}">
                        <ahyp:hlinkClr xmlns:ahyp="http://schemas.microsoft.com/office/drawing/2018/hyperlinkcolor" val="tx"/>
                      </a:ext>
                    </a:extLst>
                  </a:hlinkClick>
                </a:rPr>
                <a:t>insight.tech</a:t>
              </a:r>
              <a:r>
                <a:rPr lang="en-US" sz="900" kern="0" dirty="0">
                  <a:latin typeface="+mn-lt"/>
                  <a:hlinkClick r:id="rId4">
                    <a:extLst>
                      <a:ext uri="{A12FA001-AC4F-418D-AE19-62706E023703}">
                        <ahyp:hlinkClr xmlns:ahyp="http://schemas.microsoft.com/office/drawing/2018/hyperlinkcolor" val="tx"/>
                      </a:ext>
                    </a:extLst>
                  </a:hlinkClick>
                </a:rPr>
                <a:t> Overview Page</a:t>
              </a:r>
              <a:endParaRPr lang="en-US" sz="900" kern="0" dirty="0">
                <a:latin typeface="+mn-lt"/>
              </a:endParaRPr>
            </a:p>
            <a:p>
              <a:pPr marL="128016" lvl="1" indent="-128016" defTabSz="1219169" hangingPunct="0">
                <a:lnSpc>
                  <a:spcPct val="100000"/>
                </a:lnSpc>
                <a:spcBef>
                  <a:spcPts val="200"/>
                </a:spcBef>
                <a:spcAft>
                  <a:spcPts val="100"/>
                </a:spcAft>
                <a:defRPr/>
              </a:pPr>
              <a:r>
                <a:rPr lang="en-US" sz="900" kern="0" dirty="0">
                  <a:latin typeface="+mn-lt"/>
                  <a:sym typeface="Helvetica Neue"/>
                  <a:hlinkClick r:id="rId5">
                    <a:extLst>
                      <a:ext uri="{A12FA001-AC4F-418D-AE19-62706E023703}">
                        <ahyp:hlinkClr xmlns:ahyp="http://schemas.microsoft.com/office/drawing/2018/hyperlinkcolor" val="tx"/>
                      </a:ext>
                    </a:extLst>
                  </a:hlinkClick>
                </a:rPr>
                <a:t>BlueSkies.AI Intel Partner Showcase</a:t>
              </a:r>
              <a:endParaRPr lang="en-US" sz="900" kern="0" dirty="0">
                <a:latin typeface="+mn-lt"/>
                <a:sym typeface="Helvetica Neue"/>
              </a:endParaRPr>
            </a:p>
            <a:p>
              <a:pPr marL="128016" lvl="1" indent="-128016" defTabSz="1219169" hangingPunct="0">
                <a:lnSpc>
                  <a:spcPct val="100000"/>
                </a:lnSpc>
                <a:spcBef>
                  <a:spcPts val="200"/>
                </a:spcBef>
                <a:spcAft>
                  <a:spcPts val="100"/>
                </a:spcAft>
                <a:defRPr/>
              </a:pPr>
              <a:r>
                <a:rPr lang="en-US" sz="900" kern="0" dirty="0">
                  <a:latin typeface="+mn-lt"/>
                  <a:sym typeface="Helvetica Neue"/>
                  <a:hlinkClick r:id="rId6">
                    <a:extLst>
                      <a:ext uri="{A12FA001-AC4F-418D-AE19-62706E023703}">
                        <ahyp:hlinkClr xmlns:ahyp="http://schemas.microsoft.com/office/drawing/2018/hyperlinkcolor" val="tx"/>
                      </a:ext>
                    </a:extLst>
                  </a:hlinkClick>
                </a:rPr>
                <a:t>Lenovo Intel Partner Showcase</a:t>
              </a:r>
              <a:endParaRPr lang="en-US" sz="900" kern="0" dirty="0">
                <a:latin typeface="+mn-lt"/>
                <a:sym typeface="Helvetica Neue"/>
              </a:endParaRPr>
            </a:p>
          </p:txBody>
        </p:sp>
      </p:grpSp>
      <p:cxnSp>
        <p:nvCxnSpPr>
          <p:cNvPr id="228" name="Straight Connector 227">
            <a:extLst>
              <a:ext uri="{FF2B5EF4-FFF2-40B4-BE49-F238E27FC236}">
                <a16:creationId xmlns:a16="http://schemas.microsoft.com/office/drawing/2014/main" id="{982A097F-54A9-D4AF-F685-4D01773F8FCD}"/>
              </a:ext>
            </a:extLst>
          </p:cNvPr>
          <p:cNvCxnSpPr>
            <a:cxnSpLocks/>
          </p:cNvCxnSpPr>
          <p:nvPr/>
        </p:nvCxnSpPr>
        <p:spPr>
          <a:xfrm>
            <a:off x="592917" y="424372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229" name="Group 228">
            <a:extLst>
              <a:ext uri="{FF2B5EF4-FFF2-40B4-BE49-F238E27FC236}">
                <a16:creationId xmlns:a16="http://schemas.microsoft.com/office/drawing/2014/main" id="{2DCEC464-9B2B-A729-1A47-29CF28524692}"/>
              </a:ext>
            </a:extLst>
          </p:cNvPr>
          <p:cNvGrpSpPr/>
          <p:nvPr/>
        </p:nvGrpSpPr>
        <p:grpSpPr>
          <a:xfrm>
            <a:off x="592916" y="3779820"/>
            <a:ext cx="6255393" cy="371645"/>
            <a:chOff x="592916" y="3943181"/>
            <a:chExt cx="6255393" cy="371645"/>
          </a:xfrm>
        </p:grpSpPr>
        <p:sp>
          <p:nvSpPr>
            <p:cNvPr id="230" name="Content Placeholder 47">
              <a:extLst>
                <a:ext uri="{FF2B5EF4-FFF2-40B4-BE49-F238E27FC236}">
                  <a16:creationId xmlns:a16="http://schemas.microsoft.com/office/drawing/2014/main" id="{6E776AF5-40C3-15CA-B3D2-EAEDE340F48A}"/>
                </a:ext>
              </a:extLst>
            </p:cNvPr>
            <p:cNvSpPr txBox="1">
              <a:spLocks/>
            </p:cNvSpPr>
            <p:nvPr/>
          </p:nvSpPr>
          <p:spPr>
            <a:xfrm>
              <a:off x="592916" y="3943181"/>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Hardware</a:t>
              </a:r>
            </a:p>
          </p:txBody>
        </p:sp>
        <p:sp>
          <p:nvSpPr>
            <p:cNvPr id="231" name="Content Placeholder 47">
              <a:extLst>
                <a:ext uri="{FF2B5EF4-FFF2-40B4-BE49-F238E27FC236}">
                  <a16:creationId xmlns:a16="http://schemas.microsoft.com/office/drawing/2014/main" id="{85C1CE36-77B1-EDA3-E48E-3140BC08B995}"/>
                </a:ext>
              </a:extLst>
            </p:cNvPr>
            <p:cNvSpPr txBox="1">
              <a:spLocks/>
            </p:cNvSpPr>
            <p:nvPr/>
          </p:nvSpPr>
          <p:spPr>
            <a:xfrm>
              <a:off x="592916" y="4140548"/>
              <a:ext cx="6255393" cy="174278"/>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lnSpc>
                  <a:spcPct val="100000"/>
                </a:lnSpc>
                <a:spcBef>
                  <a:spcPts val="200"/>
                </a:spcBef>
                <a:spcAft>
                  <a:spcPts val="100"/>
                </a:spcAft>
                <a:buNone/>
                <a:defRPr/>
              </a:pPr>
              <a:r>
                <a:rPr lang="en-US" sz="900" dirty="0">
                  <a:latin typeface="IntelOne Text" panose="020B0503020203020204" pitchFamily="34" charset="0"/>
                </a:rPr>
                <a:t>Lenovo </a:t>
              </a:r>
              <a:r>
                <a:rPr lang="en-US" sz="900" dirty="0" err="1">
                  <a:latin typeface="IntelOne Text" panose="020B0503020203020204" pitchFamily="34" charset="0"/>
                </a:rPr>
                <a:t>ThinkEdge</a:t>
              </a:r>
              <a:r>
                <a:rPr lang="en-US" sz="900" dirty="0">
                  <a:latin typeface="IntelOne Text" panose="020B0503020203020204" pitchFamily="34" charset="0"/>
                </a:rPr>
                <a:t> SE30 industrial PC</a:t>
              </a:r>
              <a:endParaRPr lang="it-IT" sz="900" dirty="0">
                <a:latin typeface="IntelOne Text" panose="020B0503020203020204" pitchFamily="34" charset="0"/>
              </a:endParaRPr>
            </a:p>
          </p:txBody>
        </p:sp>
      </p:grpSp>
      <p:grpSp>
        <p:nvGrpSpPr>
          <p:cNvPr id="232" name="Group 231">
            <a:extLst>
              <a:ext uri="{FF2B5EF4-FFF2-40B4-BE49-F238E27FC236}">
                <a16:creationId xmlns:a16="http://schemas.microsoft.com/office/drawing/2014/main" id="{F479DC8D-FCF3-2A11-B621-3E63B8714E31}"/>
              </a:ext>
            </a:extLst>
          </p:cNvPr>
          <p:cNvGrpSpPr/>
          <p:nvPr/>
        </p:nvGrpSpPr>
        <p:grpSpPr>
          <a:xfrm>
            <a:off x="592916" y="4888050"/>
            <a:ext cx="6255393" cy="392263"/>
            <a:chOff x="592916" y="4925293"/>
            <a:chExt cx="6255393" cy="392263"/>
          </a:xfrm>
        </p:grpSpPr>
        <p:sp>
          <p:nvSpPr>
            <p:cNvPr id="233" name="Content Placeholder 47">
              <a:extLst>
                <a:ext uri="{FF2B5EF4-FFF2-40B4-BE49-F238E27FC236}">
                  <a16:creationId xmlns:a16="http://schemas.microsoft.com/office/drawing/2014/main" id="{D9B73EA8-7890-847E-F76D-C9711B4B5D33}"/>
                </a:ext>
              </a:extLst>
            </p:cNvPr>
            <p:cNvSpPr txBox="1">
              <a:spLocks/>
            </p:cNvSpPr>
            <p:nvPr/>
          </p:nvSpPr>
          <p:spPr>
            <a:xfrm>
              <a:off x="592916" y="4925293"/>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Cloud Service Provider</a:t>
              </a:r>
            </a:p>
          </p:txBody>
        </p:sp>
        <p:sp>
          <p:nvSpPr>
            <p:cNvPr id="234" name="Content Placeholder 47">
              <a:extLst>
                <a:ext uri="{FF2B5EF4-FFF2-40B4-BE49-F238E27FC236}">
                  <a16:creationId xmlns:a16="http://schemas.microsoft.com/office/drawing/2014/main" id="{2B4567D9-4FC2-F825-86BD-27AC25185777}"/>
                </a:ext>
              </a:extLst>
            </p:cNvPr>
            <p:cNvSpPr txBox="1">
              <a:spLocks/>
            </p:cNvSpPr>
            <p:nvPr/>
          </p:nvSpPr>
          <p:spPr>
            <a:xfrm>
              <a:off x="592916" y="5122659"/>
              <a:ext cx="6255393" cy="194897"/>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lnSpc>
                  <a:spcPct val="100000"/>
                </a:lnSpc>
                <a:spcBef>
                  <a:spcPts val="200"/>
                </a:spcBef>
                <a:spcAft>
                  <a:spcPts val="100"/>
                </a:spcAft>
                <a:buNone/>
                <a:defRPr/>
              </a:pPr>
              <a:r>
                <a:rPr lang="en-US" sz="900" dirty="0">
                  <a:latin typeface="IntelOne Text" panose="020B0503020203020204" pitchFamily="34" charset="0"/>
                </a:rPr>
                <a:t>Private/On-Premises</a:t>
              </a:r>
            </a:p>
          </p:txBody>
        </p:sp>
      </p:grpSp>
      <p:cxnSp>
        <p:nvCxnSpPr>
          <p:cNvPr id="235" name="Straight Connector 234">
            <a:extLst>
              <a:ext uri="{FF2B5EF4-FFF2-40B4-BE49-F238E27FC236}">
                <a16:creationId xmlns:a16="http://schemas.microsoft.com/office/drawing/2014/main" id="{8FDFF48F-C2BF-52D7-BB05-33864987B758}"/>
              </a:ext>
            </a:extLst>
          </p:cNvPr>
          <p:cNvCxnSpPr>
            <a:cxnSpLocks/>
          </p:cNvCxnSpPr>
          <p:nvPr/>
        </p:nvCxnSpPr>
        <p:spPr>
          <a:xfrm>
            <a:off x="592917" y="479579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236" name="Group 235">
            <a:extLst>
              <a:ext uri="{FF2B5EF4-FFF2-40B4-BE49-F238E27FC236}">
                <a16:creationId xmlns:a16="http://schemas.microsoft.com/office/drawing/2014/main" id="{11E9BA6C-5B8A-B700-8148-BD11DA1CC382}"/>
              </a:ext>
            </a:extLst>
          </p:cNvPr>
          <p:cNvGrpSpPr/>
          <p:nvPr/>
        </p:nvGrpSpPr>
        <p:grpSpPr>
          <a:xfrm>
            <a:off x="7066292" y="3018587"/>
            <a:ext cx="4516108" cy="3272751"/>
            <a:chOff x="12362192" y="2956656"/>
            <a:chExt cx="4516108" cy="3272751"/>
          </a:xfrm>
        </p:grpSpPr>
        <p:sp>
          <p:nvSpPr>
            <p:cNvPr id="237" name="Rectangle 236">
              <a:extLst>
                <a:ext uri="{FF2B5EF4-FFF2-40B4-BE49-F238E27FC236}">
                  <a16:creationId xmlns:a16="http://schemas.microsoft.com/office/drawing/2014/main" id="{11E64937-A211-C21C-571C-600F72082177}"/>
                </a:ext>
              </a:extLst>
            </p:cNvPr>
            <p:cNvSpPr/>
            <p:nvPr/>
          </p:nvSpPr>
          <p:spPr>
            <a:xfrm>
              <a:off x="123621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238" name="Picture 237">
              <a:extLst>
                <a:ext uri="{FF2B5EF4-FFF2-40B4-BE49-F238E27FC236}">
                  <a16:creationId xmlns:a16="http://schemas.microsoft.com/office/drawing/2014/main" id="{B9DA77F9-0FF0-94DC-CDBA-42A9867F4606}"/>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12445137" y="3048001"/>
              <a:ext cx="1593762" cy="1328738"/>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sp>
          <p:nvSpPr>
            <p:cNvPr id="239" name="Rectangle 238">
              <a:extLst>
                <a:ext uri="{FF2B5EF4-FFF2-40B4-BE49-F238E27FC236}">
                  <a16:creationId xmlns:a16="http://schemas.microsoft.com/office/drawing/2014/main" id="{E92C12AC-F279-34C8-C02D-B3D3474815DB}"/>
                </a:ext>
              </a:extLst>
            </p:cNvPr>
            <p:cNvSpPr>
              <a:spLocks/>
            </p:cNvSpPr>
            <p:nvPr/>
          </p:nvSpPr>
          <p:spPr>
            <a:xfrm>
              <a:off x="14038900" y="3048001"/>
              <a:ext cx="2839400" cy="1774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1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satisfaction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Increased quality vs. yield </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Get as much value from operational </a:t>
              </a:r>
              <a:br>
                <a:rPr lang="en-US" sz="900" dirty="0">
                  <a:solidFill>
                    <a:schemeClr val="bg2"/>
                  </a:solidFill>
                  <a:latin typeface="IntelOne Text"/>
                </a:rPr>
              </a:br>
              <a:r>
                <a:rPr lang="en-US" sz="900" dirty="0">
                  <a:solidFill>
                    <a:schemeClr val="bg2"/>
                  </a:solidFill>
                  <a:latin typeface="IntelOne Text"/>
                </a:rPr>
                <a:t>data as possible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Meet standards for reliability, durability, and functionality</a:t>
              </a:r>
            </a:p>
          </p:txBody>
        </p:sp>
        <p:sp>
          <p:nvSpPr>
            <p:cNvPr id="240" name="Rectangle 239">
              <a:extLst>
                <a:ext uri="{FF2B5EF4-FFF2-40B4-BE49-F238E27FC236}">
                  <a16:creationId xmlns:a16="http://schemas.microsoft.com/office/drawing/2014/main" id="{F3B83FA8-326B-A69C-1BE1-52E6E369CBD3}"/>
                </a:ext>
              </a:extLst>
            </p:cNvPr>
            <p:cNvSpPr>
              <a:spLocks/>
            </p:cNvSpPr>
            <p:nvPr/>
          </p:nvSpPr>
          <p:spPr>
            <a:xfrm>
              <a:off x="12440236" y="4864907"/>
              <a:ext cx="4438063" cy="112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re-work, scrap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Keep pace with tightening industry standards, consumer expectations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the rate of human errors during inspections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Unlock visibility into cross-plant production</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and mitigate shortages, especially skilled labor</a:t>
              </a:r>
            </a:p>
          </p:txBody>
        </p:sp>
      </p:grpSp>
      <p:pic>
        <p:nvPicPr>
          <p:cNvPr id="241" name="Graphic 240">
            <a:extLst>
              <a:ext uri="{FF2B5EF4-FFF2-40B4-BE49-F238E27FC236}">
                <a16:creationId xmlns:a16="http://schemas.microsoft.com/office/drawing/2014/main" id="{36C2F7FD-59FC-3F42-AEED-93793BF52F2C}"/>
              </a:ext>
              <a:ext uri="{C183D7F6-B498-43B3-948B-1728B52AA6E4}">
                <adec:decorative xmlns:adec="http://schemas.microsoft.com/office/drawing/2017/decorative" val="1"/>
              </a:ext>
            </a:extLst>
          </p:cNvPr>
          <p:cNvPicPr>
            <a:picLocks noChangeAspect="1"/>
          </p:cNvPicPr>
          <p:nvPr/>
        </p:nvPicPr>
        <p:blipFill>
          <a:blip r:embed="rId8">
            <a:lum bright="-100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3875" y="165769"/>
            <a:ext cx="1777317" cy="362868"/>
          </a:xfrm>
          <a:prstGeom prst="rect">
            <a:avLst/>
          </a:prstGeom>
        </p:spPr>
      </p:pic>
      <p:grpSp>
        <p:nvGrpSpPr>
          <p:cNvPr id="15" name="Group 14">
            <a:extLst>
              <a:ext uri="{FF2B5EF4-FFF2-40B4-BE49-F238E27FC236}">
                <a16:creationId xmlns:a16="http://schemas.microsoft.com/office/drawing/2014/main" id="{5A23C77E-5D37-B420-9EEA-198F626F0C5C}"/>
              </a:ext>
            </a:extLst>
          </p:cNvPr>
          <p:cNvGrpSpPr/>
          <p:nvPr/>
        </p:nvGrpSpPr>
        <p:grpSpPr>
          <a:xfrm>
            <a:off x="603747" y="2475671"/>
            <a:ext cx="251122" cy="233133"/>
            <a:chOff x="2402677" y="1950244"/>
            <a:chExt cx="519727" cy="482486"/>
          </a:xfrm>
        </p:grpSpPr>
        <p:grpSp>
          <p:nvGrpSpPr>
            <p:cNvPr id="16" name="Graphic 95">
              <a:extLst>
                <a:ext uri="{FF2B5EF4-FFF2-40B4-BE49-F238E27FC236}">
                  <a16:creationId xmlns:a16="http://schemas.microsoft.com/office/drawing/2014/main" id="{B22D3498-C34C-18E3-2CFD-4C84E56818A7}"/>
                </a:ext>
              </a:extLst>
            </p:cNvPr>
            <p:cNvGrpSpPr/>
            <p:nvPr/>
          </p:nvGrpSpPr>
          <p:grpSpPr>
            <a:xfrm>
              <a:off x="2402677" y="2196033"/>
              <a:ext cx="519727" cy="21536"/>
              <a:chOff x="2402682" y="2196033"/>
              <a:chExt cx="519727" cy="21536"/>
            </a:xfrm>
            <a:solidFill>
              <a:srgbClr val="2FC5F3"/>
            </a:solidFill>
          </p:grpSpPr>
          <p:sp>
            <p:nvSpPr>
              <p:cNvPr id="25" name="Freeform: Shape 24">
                <a:extLst>
                  <a:ext uri="{FF2B5EF4-FFF2-40B4-BE49-F238E27FC236}">
                    <a16:creationId xmlns:a16="http://schemas.microsoft.com/office/drawing/2014/main" id="{55619D92-3926-1E9E-5474-07B81E0E9242}"/>
                  </a:ext>
                </a:extLst>
              </p:cNvPr>
              <p:cNvSpPr/>
              <p:nvPr/>
            </p:nvSpPr>
            <p:spPr>
              <a:xfrm>
                <a:off x="2402682" y="2196033"/>
                <a:ext cx="188071" cy="21536"/>
              </a:xfrm>
              <a:custGeom>
                <a:avLst/>
                <a:gdLst>
                  <a:gd name="connsiteX0" fmla="*/ 177304 w 188071"/>
                  <a:gd name="connsiteY0" fmla="*/ 0 h 21536"/>
                  <a:gd name="connsiteX1" fmla="*/ 188072 w 188071"/>
                  <a:gd name="connsiteY1" fmla="*/ 10768 h 21536"/>
                  <a:gd name="connsiteX2" fmla="*/ 188072 w 188071"/>
                  <a:gd name="connsiteY2" fmla="*/ 10768 h 21536"/>
                  <a:gd name="connsiteX3" fmla="*/ 177304 w 188071"/>
                  <a:gd name="connsiteY3" fmla="*/ 21537 h 21536"/>
                  <a:gd name="connsiteX4" fmla="*/ 10768 w 188071"/>
                  <a:gd name="connsiteY4" fmla="*/ 21537 h 21536"/>
                  <a:gd name="connsiteX5" fmla="*/ 0 w 188071"/>
                  <a:gd name="connsiteY5" fmla="*/ 10768 h 21536"/>
                  <a:gd name="connsiteX6" fmla="*/ 0 w 188071"/>
                  <a:gd name="connsiteY6" fmla="*/ 10768 h 21536"/>
                  <a:gd name="connsiteX7" fmla="*/ 10768 w 188071"/>
                  <a:gd name="connsiteY7" fmla="*/ 0 h 2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071" h="21536">
                    <a:moveTo>
                      <a:pt x="177304" y="0"/>
                    </a:moveTo>
                    <a:cubicBezTo>
                      <a:pt x="183251" y="0"/>
                      <a:pt x="188072" y="4821"/>
                      <a:pt x="188072" y="10768"/>
                    </a:cubicBezTo>
                    <a:lnTo>
                      <a:pt x="188072" y="10768"/>
                    </a:lnTo>
                    <a:cubicBezTo>
                      <a:pt x="188072" y="16716"/>
                      <a:pt x="183251" y="21537"/>
                      <a:pt x="177304" y="21537"/>
                    </a:cubicBezTo>
                    <a:lnTo>
                      <a:pt x="10768" y="21537"/>
                    </a:lnTo>
                    <a:cubicBezTo>
                      <a:pt x="4821" y="21537"/>
                      <a:pt x="0" y="16716"/>
                      <a:pt x="0" y="10768"/>
                    </a:cubicBezTo>
                    <a:lnTo>
                      <a:pt x="0" y="10768"/>
                    </a:lnTo>
                    <a:cubicBezTo>
                      <a:pt x="0" y="4821"/>
                      <a:pt x="4821" y="0"/>
                      <a:pt x="10768" y="0"/>
                    </a:cubicBezTo>
                    <a:close/>
                  </a:path>
                </a:pathLst>
              </a:custGeom>
              <a:solidFill>
                <a:srgbClr val="2FC5F3"/>
              </a:solidFill>
              <a:ln w="927" cap="flat">
                <a:noFill/>
                <a:prstDash val="solid"/>
                <a:miter/>
              </a:ln>
            </p:spPr>
            <p:txBody>
              <a:bodyPr rtlCol="0" anchor="ctr"/>
              <a:lstStyle/>
              <a:p>
                <a:endParaRPr lang="en-IN">
                  <a:latin typeface="IntelOne Text" panose="020B0503020203020204" pitchFamily="34" charset="0"/>
                </a:endParaRPr>
              </a:p>
            </p:txBody>
          </p:sp>
          <p:sp>
            <p:nvSpPr>
              <p:cNvPr id="26" name="Freeform: Shape 25">
                <a:extLst>
                  <a:ext uri="{FF2B5EF4-FFF2-40B4-BE49-F238E27FC236}">
                    <a16:creationId xmlns:a16="http://schemas.microsoft.com/office/drawing/2014/main" id="{95F950BA-3685-8BB8-8A93-86CFBC9715C2}"/>
                  </a:ext>
                </a:extLst>
              </p:cNvPr>
              <p:cNvSpPr/>
              <p:nvPr/>
            </p:nvSpPr>
            <p:spPr>
              <a:xfrm>
                <a:off x="2738739" y="2196033"/>
                <a:ext cx="183670" cy="21536"/>
              </a:xfrm>
              <a:custGeom>
                <a:avLst/>
                <a:gdLst>
                  <a:gd name="connsiteX0" fmla="*/ 172903 w 183670"/>
                  <a:gd name="connsiteY0" fmla="*/ 0 h 21536"/>
                  <a:gd name="connsiteX1" fmla="*/ 183671 w 183670"/>
                  <a:gd name="connsiteY1" fmla="*/ 10768 h 21536"/>
                  <a:gd name="connsiteX2" fmla="*/ 183671 w 183670"/>
                  <a:gd name="connsiteY2" fmla="*/ 10768 h 21536"/>
                  <a:gd name="connsiteX3" fmla="*/ 172903 w 183670"/>
                  <a:gd name="connsiteY3" fmla="*/ 21537 h 21536"/>
                  <a:gd name="connsiteX4" fmla="*/ 10768 w 183670"/>
                  <a:gd name="connsiteY4" fmla="*/ 21537 h 21536"/>
                  <a:gd name="connsiteX5" fmla="*/ 0 w 183670"/>
                  <a:gd name="connsiteY5" fmla="*/ 10768 h 21536"/>
                  <a:gd name="connsiteX6" fmla="*/ 0 w 183670"/>
                  <a:gd name="connsiteY6" fmla="*/ 10768 h 21536"/>
                  <a:gd name="connsiteX7" fmla="*/ 10768 w 183670"/>
                  <a:gd name="connsiteY7" fmla="*/ 0 h 2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670" h="21536">
                    <a:moveTo>
                      <a:pt x="172903" y="0"/>
                    </a:moveTo>
                    <a:cubicBezTo>
                      <a:pt x="178850" y="0"/>
                      <a:pt x="183671" y="4821"/>
                      <a:pt x="183671" y="10768"/>
                    </a:cubicBezTo>
                    <a:lnTo>
                      <a:pt x="183671" y="10768"/>
                    </a:lnTo>
                    <a:cubicBezTo>
                      <a:pt x="183671" y="16716"/>
                      <a:pt x="178850" y="21537"/>
                      <a:pt x="172903" y="21537"/>
                    </a:cubicBezTo>
                    <a:lnTo>
                      <a:pt x="10768" y="21537"/>
                    </a:lnTo>
                    <a:cubicBezTo>
                      <a:pt x="4821" y="21537"/>
                      <a:pt x="0" y="16716"/>
                      <a:pt x="0" y="10768"/>
                    </a:cubicBezTo>
                    <a:lnTo>
                      <a:pt x="0" y="10768"/>
                    </a:lnTo>
                    <a:cubicBezTo>
                      <a:pt x="0" y="4821"/>
                      <a:pt x="4821" y="0"/>
                      <a:pt x="10768" y="0"/>
                    </a:cubicBezTo>
                    <a:close/>
                  </a:path>
                </a:pathLst>
              </a:custGeom>
              <a:solidFill>
                <a:srgbClr val="2FC5F3"/>
              </a:solidFill>
              <a:ln w="927" cap="flat">
                <a:noFill/>
                <a:prstDash val="solid"/>
                <a:miter/>
              </a:ln>
            </p:spPr>
            <p:txBody>
              <a:bodyPr rtlCol="0" anchor="ctr"/>
              <a:lstStyle/>
              <a:p>
                <a:endParaRPr lang="en-IN">
                  <a:latin typeface="IntelOne Text" panose="020B0503020203020204" pitchFamily="34" charset="0"/>
                </a:endParaRPr>
              </a:p>
            </p:txBody>
          </p:sp>
        </p:grpSp>
        <p:grpSp>
          <p:nvGrpSpPr>
            <p:cNvPr id="17" name="Graphic 95">
              <a:extLst>
                <a:ext uri="{FF2B5EF4-FFF2-40B4-BE49-F238E27FC236}">
                  <a16:creationId xmlns:a16="http://schemas.microsoft.com/office/drawing/2014/main" id="{87BA8E5A-0DA3-FB38-CCFD-1D0568E2A822}"/>
                </a:ext>
              </a:extLst>
            </p:cNvPr>
            <p:cNvGrpSpPr/>
            <p:nvPr/>
          </p:nvGrpSpPr>
          <p:grpSpPr>
            <a:xfrm>
              <a:off x="2655673" y="1950244"/>
              <a:ext cx="21536" cy="430695"/>
              <a:chOff x="2655673" y="1950244"/>
              <a:chExt cx="21536" cy="430695"/>
            </a:xfrm>
            <a:solidFill>
              <a:srgbClr val="2FC5F3"/>
            </a:solidFill>
          </p:grpSpPr>
          <p:sp>
            <p:nvSpPr>
              <p:cNvPr id="23" name="Freeform: Shape 22">
                <a:extLst>
                  <a:ext uri="{FF2B5EF4-FFF2-40B4-BE49-F238E27FC236}">
                    <a16:creationId xmlns:a16="http://schemas.microsoft.com/office/drawing/2014/main" id="{55F011DA-DBB7-C3C1-F63A-CCF29222C277}"/>
                  </a:ext>
                </a:extLst>
              </p:cNvPr>
              <p:cNvSpPr/>
              <p:nvPr/>
            </p:nvSpPr>
            <p:spPr>
              <a:xfrm>
                <a:off x="2655673" y="1950244"/>
                <a:ext cx="21536" cy="188071"/>
              </a:xfrm>
              <a:custGeom>
                <a:avLst/>
                <a:gdLst>
                  <a:gd name="connsiteX0" fmla="*/ 10768 w 21536"/>
                  <a:gd name="connsiteY0" fmla="*/ 0 h 188071"/>
                  <a:gd name="connsiteX1" fmla="*/ 21537 w 21536"/>
                  <a:gd name="connsiteY1" fmla="*/ 10768 h 188071"/>
                  <a:gd name="connsiteX2" fmla="*/ 21537 w 21536"/>
                  <a:gd name="connsiteY2" fmla="*/ 177303 h 188071"/>
                  <a:gd name="connsiteX3" fmla="*/ 10768 w 21536"/>
                  <a:gd name="connsiteY3" fmla="*/ 188071 h 188071"/>
                  <a:gd name="connsiteX4" fmla="*/ 10768 w 21536"/>
                  <a:gd name="connsiteY4" fmla="*/ 188071 h 188071"/>
                  <a:gd name="connsiteX5" fmla="*/ 0 w 21536"/>
                  <a:gd name="connsiteY5" fmla="*/ 177303 h 188071"/>
                  <a:gd name="connsiteX6" fmla="*/ 0 w 21536"/>
                  <a:gd name="connsiteY6" fmla="*/ 10768 h 188071"/>
                  <a:gd name="connsiteX7" fmla="*/ 10768 w 21536"/>
                  <a:gd name="connsiteY7" fmla="*/ 0 h 18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36" h="188071">
                    <a:moveTo>
                      <a:pt x="10768" y="0"/>
                    </a:moveTo>
                    <a:cubicBezTo>
                      <a:pt x="16716" y="0"/>
                      <a:pt x="21537" y="4821"/>
                      <a:pt x="21537" y="10768"/>
                    </a:cubicBezTo>
                    <a:lnTo>
                      <a:pt x="21537" y="177303"/>
                    </a:lnTo>
                    <a:cubicBezTo>
                      <a:pt x="21537" y="183250"/>
                      <a:pt x="16716" y="188071"/>
                      <a:pt x="10768" y="188071"/>
                    </a:cubicBezTo>
                    <a:lnTo>
                      <a:pt x="10768" y="188071"/>
                    </a:lnTo>
                    <a:cubicBezTo>
                      <a:pt x="4821" y="188071"/>
                      <a:pt x="0" y="183250"/>
                      <a:pt x="0" y="177303"/>
                    </a:cubicBezTo>
                    <a:lnTo>
                      <a:pt x="0" y="10768"/>
                    </a:lnTo>
                    <a:cubicBezTo>
                      <a:pt x="0" y="4821"/>
                      <a:pt x="4821" y="0"/>
                      <a:pt x="10768" y="0"/>
                    </a:cubicBezTo>
                    <a:close/>
                  </a:path>
                </a:pathLst>
              </a:custGeom>
              <a:solidFill>
                <a:srgbClr val="2FC5F3"/>
              </a:solidFill>
              <a:ln w="927" cap="flat">
                <a:noFill/>
                <a:prstDash val="solid"/>
                <a:miter/>
              </a:ln>
            </p:spPr>
            <p:txBody>
              <a:bodyPr rtlCol="0" anchor="ctr"/>
              <a:lstStyle/>
              <a:p>
                <a:endParaRPr lang="en-IN">
                  <a:latin typeface="IntelOne Text" panose="020B0503020203020204" pitchFamily="34" charset="0"/>
                </a:endParaRPr>
              </a:p>
            </p:txBody>
          </p:sp>
          <p:sp>
            <p:nvSpPr>
              <p:cNvPr id="24" name="Freeform: Shape 23">
                <a:extLst>
                  <a:ext uri="{FF2B5EF4-FFF2-40B4-BE49-F238E27FC236}">
                    <a16:creationId xmlns:a16="http://schemas.microsoft.com/office/drawing/2014/main" id="{A85521A9-A112-C0FA-CEED-FCAE274B493D}"/>
                  </a:ext>
                </a:extLst>
              </p:cNvPr>
              <p:cNvSpPr/>
              <p:nvPr/>
            </p:nvSpPr>
            <p:spPr>
              <a:xfrm>
                <a:off x="2655673" y="2281899"/>
                <a:ext cx="21536" cy="99040"/>
              </a:xfrm>
              <a:custGeom>
                <a:avLst/>
                <a:gdLst>
                  <a:gd name="connsiteX0" fmla="*/ 10768 w 21536"/>
                  <a:gd name="connsiteY0" fmla="*/ 0 h 99040"/>
                  <a:gd name="connsiteX1" fmla="*/ 21537 w 21536"/>
                  <a:gd name="connsiteY1" fmla="*/ 10768 h 99040"/>
                  <a:gd name="connsiteX2" fmla="*/ 21537 w 21536"/>
                  <a:gd name="connsiteY2" fmla="*/ 88272 h 99040"/>
                  <a:gd name="connsiteX3" fmla="*/ 10768 w 21536"/>
                  <a:gd name="connsiteY3" fmla="*/ 99041 h 99040"/>
                  <a:gd name="connsiteX4" fmla="*/ 10768 w 21536"/>
                  <a:gd name="connsiteY4" fmla="*/ 99041 h 99040"/>
                  <a:gd name="connsiteX5" fmla="*/ 0 w 21536"/>
                  <a:gd name="connsiteY5" fmla="*/ 88272 h 99040"/>
                  <a:gd name="connsiteX6" fmla="*/ 0 w 21536"/>
                  <a:gd name="connsiteY6" fmla="*/ 10768 h 99040"/>
                  <a:gd name="connsiteX7" fmla="*/ 10768 w 21536"/>
                  <a:gd name="connsiteY7" fmla="*/ 0 h 9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36" h="99040">
                    <a:moveTo>
                      <a:pt x="10768" y="0"/>
                    </a:moveTo>
                    <a:cubicBezTo>
                      <a:pt x="16716" y="0"/>
                      <a:pt x="21537" y="4821"/>
                      <a:pt x="21537" y="10768"/>
                    </a:cubicBezTo>
                    <a:lnTo>
                      <a:pt x="21537" y="88272"/>
                    </a:lnTo>
                    <a:cubicBezTo>
                      <a:pt x="21537" y="94219"/>
                      <a:pt x="16716" y="99041"/>
                      <a:pt x="10768" y="99041"/>
                    </a:cubicBezTo>
                    <a:lnTo>
                      <a:pt x="10768" y="99041"/>
                    </a:lnTo>
                    <a:cubicBezTo>
                      <a:pt x="4821" y="99041"/>
                      <a:pt x="0" y="94219"/>
                      <a:pt x="0" y="88272"/>
                    </a:cubicBezTo>
                    <a:lnTo>
                      <a:pt x="0" y="10768"/>
                    </a:lnTo>
                    <a:cubicBezTo>
                      <a:pt x="0" y="4821"/>
                      <a:pt x="4821" y="0"/>
                      <a:pt x="10768" y="0"/>
                    </a:cubicBezTo>
                    <a:close/>
                  </a:path>
                </a:pathLst>
              </a:custGeom>
              <a:solidFill>
                <a:srgbClr val="2FC5F3"/>
              </a:solidFill>
              <a:ln w="927" cap="flat">
                <a:noFill/>
                <a:prstDash val="solid"/>
                <a:miter/>
              </a:ln>
            </p:spPr>
            <p:txBody>
              <a:bodyPr rtlCol="0" anchor="ctr"/>
              <a:lstStyle/>
              <a:p>
                <a:endParaRPr lang="en-IN">
                  <a:latin typeface="IntelOne Text" panose="020B0503020203020204" pitchFamily="34" charset="0"/>
                </a:endParaRPr>
              </a:p>
            </p:txBody>
          </p:sp>
        </p:grpSp>
        <p:sp>
          <p:nvSpPr>
            <p:cNvPr id="18" name="Freeform: Shape 17">
              <a:extLst>
                <a:ext uri="{FF2B5EF4-FFF2-40B4-BE49-F238E27FC236}">
                  <a16:creationId xmlns:a16="http://schemas.microsoft.com/office/drawing/2014/main" id="{73AB73BA-B3AD-0A6C-9B4B-19A0DC21E16D}"/>
                </a:ext>
              </a:extLst>
            </p:cNvPr>
            <p:cNvSpPr/>
            <p:nvPr/>
          </p:nvSpPr>
          <p:spPr>
            <a:xfrm>
              <a:off x="2644886" y="2389620"/>
              <a:ext cx="43110" cy="43110"/>
            </a:xfrm>
            <a:custGeom>
              <a:avLst/>
              <a:gdLst>
                <a:gd name="connsiteX0" fmla="*/ 0 w 43110"/>
                <a:gd name="connsiteY0" fmla="*/ 0 h 43110"/>
                <a:gd name="connsiteX1" fmla="*/ 43111 w 43110"/>
                <a:gd name="connsiteY1" fmla="*/ 0 h 43110"/>
                <a:gd name="connsiteX2" fmla="*/ 43111 w 43110"/>
                <a:gd name="connsiteY2" fmla="*/ 43111 h 43110"/>
                <a:gd name="connsiteX3" fmla="*/ 0 w 43110"/>
                <a:gd name="connsiteY3" fmla="*/ 43111 h 43110"/>
              </a:gdLst>
              <a:ahLst/>
              <a:cxnLst>
                <a:cxn ang="0">
                  <a:pos x="connsiteX0" y="connsiteY0"/>
                </a:cxn>
                <a:cxn ang="0">
                  <a:pos x="connsiteX1" y="connsiteY1"/>
                </a:cxn>
                <a:cxn ang="0">
                  <a:pos x="connsiteX2" y="connsiteY2"/>
                </a:cxn>
                <a:cxn ang="0">
                  <a:pos x="connsiteX3" y="connsiteY3"/>
                </a:cxn>
              </a:cxnLst>
              <a:rect l="l" t="t" r="r" b="b"/>
              <a:pathLst>
                <a:path w="43110" h="43110">
                  <a:moveTo>
                    <a:pt x="0" y="0"/>
                  </a:moveTo>
                  <a:lnTo>
                    <a:pt x="43111" y="0"/>
                  </a:lnTo>
                  <a:lnTo>
                    <a:pt x="43111" y="43111"/>
                  </a:lnTo>
                  <a:lnTo>
                    <a:pt x="0" y="43111"/>
                  </a:lnTo>
                  <a:close/>
                </a:path>
              </a:pathLst>
            </a:custGeom>
            <a:solidFill>
              <a:srgbClr val="2CC5F4"/>
            </a:solidFill>
            <a:ln w="927" cap="flat">
              <a:noFill/>
              <a:prstDash val="solid"/>
              <a:miter/>
            </a:ln>
          </p:spPr>
          <p:txBody>
            <a:bodyPr rtlCol="0" anchor="ctr"/>
            <a:lstStyle/>
            <a:p>
              <a:endParaRPr lang="en-IN">
                <a:latin typeface="IntelOne Text" panose="020B0503020203020204" pitchFamily="34" charset="0"/>
              </a:endParaRPr>
            </a:p>
          </p:txBody>
        </p:sp>
        <p:grpSp>
          <p:nvGrpSpPr>
            <p:cNvPr id="19" name="Graphic 95">
              <a:extLst>
                <a:ext uri="{FF2B5EF4-FFF2-40B4-BE49-F238E27FC236}">
                  <a16:creationId xmlns:a16="http://schemas.microsoft.com/office/drawing/2014/main" id="{89B7A2F5-6225-6E52-70D8-F927C0BCEBCD}"/>
                </a:ext>
              </a:extLst>
            </p:cNvPr>
            <p:cNvGrpSpPr/>
            <p:nvPr/>
          </p:nvGrpSpPr>
          <p:grpSpPr>
            <a:xfrm>
              <a:off x="2443180" y="1986743"/>
              <a:ext cx="446512" cy="442868"/>
              <a:chOff x="2443180" y="1986743"/>
              <a:chExt cx="446512" cy="442868"/>
            </a:xfrm>
            <a:solidFill>
              <a:srgbClr val="0A69B3"/>
            </a:solidFill>
          </p:grpSpPr>
          <p:sp>
            <p:nvSpPr>
              <p:cNvPr id="20" name="Freeform: Shape 19">
                <a:extLst>
                  <a:ext uri="{FF2B5EF4-FFF2-40B4-BE49-F238E27FC236}">
                    <a16:creationId xmlns:a16="http://schemas.microsoft.com/office/drawing/2014/main" id="{3970AE7A-F426-1DA8-E712-3C0010AC628A}"/>
                  </a:ext>
                </a:extLst>
              </p:cNvPr>
              <p:cNvSpPr/>
              <p:nvPr/>
            </p:nvSpPr>
            <p:spPr>
              <a:xfrm>
                <a:off x="2443180" y="1986743"/>
                <a:ext cx="446512" cy="442868"/>
              </a:xfrm>
              <a:custGeom>
                <a:avLst/>
                <a:gdLst>
                  <a:gd name="connsiteX0" fmla="*/ 381678 w 446512"/>
                  <a:gd name="connsiteY0" fmla="*/ 64573 h 442868"/>
                  <a:gd name="connsiteX1" fmla="*/ 244995 w 446512"/>
                  <a:gd name="connsiteY1" fmla="*/ 0 h 442868"/>
                  <a:gd name="connsiteX2" fmla="*/ 244995 w 446512"/>
                  <a:gd name="connsiteY2" fmla="*/ 43336 h 442868"/>
                  <a:gd name="connsiteX3" fmla="*/ 402541 w 446512"/>
                  <a:gd name="connsiteY3" fmla="*/ 198325 h 442868"/>
                  <a:gd name="connsiteX4" fmla="*/ 445960 w 446512"/>
                  <a:gd name="connsiteY4" fmla="*/ 198325 h 442868"/>
                  <a:gd name="connsiteX5" fmla="*/ 381678 w 446512"/>
                  <a:gd name="connsiteY5" fmla="*/ 64573 h 442868"/>
                  <a:gd name="connsiteX6" fmla="*/ 403252 w 446512"/>
                  <a:gd name="connsiteY6" fmla="*/ 241791 h 442868"/>
                  <a:gd name="connsiteX7" fmla="*/ 266550 w 446512"/>
                  <a:gd name="connsiteY7" fmla="*/ 398719 h 442868"/>
                  <a:gd name="connsiteX8" fmla="*/ 266550 w 446512"/>
                  <a:gd name="connsiteY8" fmla="*/ 442869 h 442868"/>
                  <a:gd name="connsiteX9" fmla="*/ 381678 w 446512"/>
                  <a:gd name="connsiteY9" fmla="*/ 381405 h 442868"/>
                  <a:gd name="connsiteX10" fmla="*/ 446513 w 446512"/>
                  <a:gd name="connsiteY10" fmla="*/ 241791 h 442868"/>
                  <a:gd name="connsiteX11" fmla="*/ 403252 w 446512"/>
                  <a:gd name="connsiteY11" fmla="*/ 241791 h 442868"/>
                  <a:gd name="connsiteX12" fmla="*/ 43261 w 446512"/>
                  <a:gd name="connsiteY12" fmla="*/ 241791 h 442868"/>
                  <a:gd name="connsiteX13" fmla="*/ 0 w 446512"/>
                  <a:gd name="connsiteY13" fmla="*/ 241791 h 442868"/>
                  <a:gd name="connsiteX14" fmla="*/ 64844 w 446512"/>
                  <a:gd name="connsiteY14" fmla="*/ 381405 h 442868"/>
                  <a:gd name="connsiteX15" fmla="*/ 179972 w 446512"/>
                  <a:gd name="connsiteY15" fmla="*/ 442869 h 442868"/>
                  <a:gd name="connsiteX16" fmla="*/ 179972 w 446512"/>
                  <a:gd name="connsiteY16" fmla="*/ 398719 h 442868"/>
                  <a:gd name="connsiteX17" fmla="*/ 43261 w 446512"/>
                  <a:gd name="connsiteY17" fmla="*/ 241791 h 442868"/>
                  <a:gd name="connsiteX18" fmla="*/ 64844 w 446512"/>
                  <a:gd name="connsiteY18" fmla="*/ 64573 h 442868"/>
                  <a:gd name="connsiteX19" fmla="*/ 552 w 446512"/>
                  <a:gd name="connsiteY19" fmla="*/ 198325 h 442868"/>
                  <a:gd name="connsiteX20" fmla="*/ 43972 w 446512"/>
                  <a:gd name="connsiteY20" fmla="*/ 198325 h 442868"/>
                  <a:gd name="connsiteX21" fmla="*/ 201528 w 446512"/>
                  <a:gd name="connsiteY21" fmla="*/ 43336 h 442868"/>
                  <a:gd name="connsiteX22" fmla="*/ 201528 w 446512"/>
                  <a:gd name="connsiteY22" fmla="*/ 0 h 442868"/>
                  <a:gd name="connsiteX23" fmla="*/ 64844 w 446512"/>
                  <a:gd name="connsiteY23" fmla="*/ 64573 h 44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6512" h="442868">
                    <a:moveTo>
                      <a:pt x="381678" y="64573"/>
                    </a:moveTo>
                    <a:cubicBezTo>
                      <a:pt x="344532" y="27426"/>
                      <a:pt x="296627" y="4935"/>
                      <a:pt x="244995" y="0"/>
                    </a:cubicBezTo>
                    <a:lnTo>
                      <a:pt x="244995" y="43336"/>
                    </a:lnTo>
                    <a:cubicBezTo>
                      <a:pt x="326460" y="53130"/>
                      <a:pt x="391444" y="117262"/>
                      <a:pt x="402541" y="198325"/>
                    </a:cubicBezTo>
                    <a:lnTo>
                      <a:pt x="445960" y="198325"/>
                    </a:lnTo>
                    <a:cubicBezTo>
                      <a:pt x="440464" y="147816"/>
                      <a:pt x="418122" y="101016"/>
                      <a:pt x="381678" y="64573"/>
                    </a:cubicBezTo>
                    <a:close/>
                    <a:moveTo>
                      <a:pt x="403252" y="241791"/>
                    </a:moveTo>
                    <a:cubicBezTo>
                      <a:pt x="395321" y="318256"/>
                      <a:pt x="339597" y="380721"/>
                      <a:pt x="266550" y="398719"/>
                    </a:cubicBezTo>
                    <a:lnTo>
                      <a:pt x="266550" y="442869"/>
                    </a:lnTo>
                    <a:cubicBezTo>
                      <a:pt x="309895" y="434432"/>
                      <a:pt x="349757" y="413326"/>
                      <a:pt x="381678" y="381405"/>
                    </a:cubicBezTo>
                    <a:cubicBezTo>
                      <a:pt x="419526" y="343557"/>
                      <a:pt x="442168" y="294547"/>
                      <a:pt x="446513" y="241791"/>
                    </a:cubicBezTo>
                    <a:lnTo>
                      <a:pt x="403252" y="241791"/>
                    </a:lnTo>
                    <a:close/>
                    <a:moveTo>
                      <a:pt x="43261" y="241791"/>
                    </a:moveTo>
                    <a:lnTo>
                      <a:pt x="0" y="241791"/>
                    </a:lnTo>
                    <a:cubicBezTo>
                      <a:pt x="4354" y="294547"/>
                      <a:pt x="26996" y="343557"/>
                      <a:pt x="64844" y="381405"/>
                    </a:cubicBezTo>
                    <a:cubicBezTo>
                      <a:pt x="96766" y="413326"/>
                      <a:pt x="136618" y="434432"/>
                      <a:pt x="179972" y="442869"/>
                    </a:cubicBezTo>
                    <a:lnTo>
                      <a:pt x="179972" y="398719"/>
                    </a:lnTo>
                    <a:cubicBezTo>
                      <a:pt x="106916" y="380721"/>
                      <a:pt x="51192" y="318256"/>
                      <a:pt x="43261" y="241791"/>
                    </a:cubicBezTo>
                    <a:close/>
                    <a:moveTo>
                      <a:pt x="64844" y="64573"/>
                    </a:moveTo>
                    <a:cubicBezTo>
                      <a:pt x="28400" y="101016"/>
                      <a:pt x="6058" y="147816"/>
                      <a:pt x="552" y="198325"/>
                    </a:cubicBezTo>
                    <a:lnTo>
                      <a:pt x="43972" y="198325"/>
                    </a:lnTo>
                    <a:cubicBezTo>
                      <a:pt x="55069" y="117262"/>
                      <a:pt x="120053" y="53130"/>
                      <a:pt x="201528" y="43336"/>
                    </a:cubicBezTo>
                    <a:lnTo>
                      <a:pt x="201528" y="0"/>
                    </a:lnTo>
                    <a:cubicBezTo>
                      <a:pt x="149886" y="4935"/>
                      <a:pt x="101991" y="27426"/>
                      <a:pt x="64844" y="64573"/>
                    </a:cubicBezTo>
                    <a:close/>
                  </a:path>
                </a:pathLst>
              </a:custGeom>
              <a:solidFill>
                <a:srgbClr val="0A69B3"/>
              </a:solidFill>
              <a:ln w="927" cap="flat">
                <a:noFill/>
                <a:prstDash val="solid"/>
                <a:miter/>
              </a:ln>
            </p:spPr>
            <p:txBody>
              <a:bodyPr rtlCol="0" anchor="ctr"/>
              <a:lstStyle/>
              <a:p>
                <a:endParaRPr lang="en-IN">
                  <a:latin typeface="IntelOne Text" panose="020B0503020203020204" pitchFamily="34" charset="0"/>
                </a:endParaRPr>
              </a:p>
            </p:txBody>
          </p:sp>
          <p:sp>
            <p:nvSpPr>
              <p:cNvPr id="21" name="Freeform: Shape 20">
                <a:extLst>
                  <a:ext uri="{FF2B5EF4-FFF2-40B4-BE49-F238E27FC236}">
                    <a16:creationId xmlns:a16="http://schemas.microsoft.com/office/drawing/2014/main" id="{D45C7ECF-CCD2-92E3-DFE6-3344456BBB68}"/>
                  </a:ext>
                </a:extLst>
              </p:cNvPr>
              <p:cNvSpPr/>
              <p:nvPr/>
            </p:nvSpPr>
            <p:spPr>
              <a:xfrm>
                <a:off x="2525815" y="2069538"/>
                <a:ext cx="281241" cy="280398"/>
              </a:xfrm>
              <a:custGeom>
                <a:avLst/>
                <a:gdLst>
                  <a:gd name="connsiteX0" fmla="*/ 162359 w 281241"/>
                  <a:gd name="connsiteY0" fmla="*/ 0 h 280398"/>
                  <a:gd name="connsiteX1" fmla="*/ 162359 w 281241"/>
                  <a:gd name="connsiteY1" fmla="*/ 43822 h 280398"/>
                  <a:gd name="connsiteX2" fmla="*/ 236296 w 281241"/>
                  <a:gd name="connsiteY2" fmla="*/ 115530 h 280398"/>
                  <a:gd name="connsiteX3" fmla="*/ 280343 w 281241"/>
                  <a:gd name="connsiteY3" fmla="*/ 115530 h 280398"/>
                  <a:gd name="connsiteX4" fmla="*/ 162359 w 281241"/>
                  <a:gd name="connsiteY4" fmla="*/ 0 h 280398"/>
                  <a:gd name="connsiteX5" fmla="*/ 237616 w 281241"/>
                  <a:gd name="connsiteY5" fmla="*/ 158997 h 280398"/>
                  <a:gd name="connsiteX6" fmla="*/ 162359 w 281241"/>
                  <a:gd name="connsiteY6" fmla="*/ 236576 h 280398"/>
                  <a:gd name="connsiteX7" fmla="*/ 162359 w 281241"/>
                  <a:gd name="connsiteY7" fmla="*/ 280398 h 280398"/>
                  <a:gd name="connsiteX8" fmla="*/ 281242 w 281241"/>
                  <a:gd name="connsiteY8" fmla="*/ 158997 h 280398"/>
                  <a:gd name="connsiteX9" fmla="*/ 237616 w 281241"/>
                  <a:gd name="connsiteY9" fmla="*/ 158997 h 280398"/>
                  <a:gd name="connsiteX10" fmla="*/ 43626 w 281241"/>
                  <a:gd name="connsiteY10" fmla="*/ 158997 h 280398"/>
                  <a:gd name="connsiteX11" fmla="*/ 0 w 281241"/>
                  <a:gd name="connsiteY11" fmla="*/ 158997 h 280398"/>
                  <a:gd name="connsiteX12" fmla="*/ 118892 w 281241"/>
                  <a:gd name="connsiteY12" fmla="*/ 280398 h 280398"/>
                  <a:gd name="connsiteX13" fmla="*/ 118892 w 281241"/>
                  <a:gd name="connsiteY13" fmla="*/ 236576 h 280398"/>
                  <a:gd name="connsiteX14" fmla="*/ 43626 w 281241"/>
                  <a:gd name="connsiteY14" fmla="*/ 158997 h 280398"/>
                  <a:gd name="connsiteX15" fmla="*/ 899 w 281241"/>
                  <a:gd name="connsiteY15" fmla="*/ 115530 h 280398"/>
                  <a:gd name="connsiteX16" fmla="*/ 44946 w 281241"/>
                  <a:gd name="connsiteY16" fmla="*/ 115530 h 280398"/>
                  <a:gd name="connsiteX17" fmla="*/ 118892 w 281241"/>
                  <a:gd name="connsiteY17" fmla="*/ 43822 h 280398"/>
                  <a:gd name="connsiteX18" fmla="*/ 118892 w 281241"/>
                  <a:gd name="connsiteY18" fmla="*/ 0 h 280398"/>
                  <a:gd name="connsiteX19" fmla="*/ 899 w 281241"/>
                  <a:gd name="connsiteY19" fmla="*/ 115530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1241" h="280398">
                    <a:moveTo>
                      <a:pt x="162359" y="0"/>
                    </a:moveTo>
                    <a:lnTo>
                      <a:pt x="162359" y="43822"/>
                    </a:lnTo>
                    <a:cubicBezTo>
                      <a:pt x="198428" y="51941"/>
                      <a:pt x="227091" y="79864"/>
                      <a:pt x="236296" y="115530"/>
                    </a:cubicBezTo>
                    <a:lnTo>
                      <a:pt x="280343" y="115530"/>
                    </a:lnTo>
                    <a:cubicBezTo>
                      <a:pt x="269874" y="56061"/>
                      <a:pt x="222240" y="9242"/>
                      <a:pt x="162359" y="0"/>
                    </a:cubicBezTo>
                    <a:close/>
                    <a:moveTo>
                      <a:pt x="237616" y="158997"/>
                    </a:moveTo>
                    <a:cubicBezTo>
                      <a:pt x="230181" y="197444"/>
                      <a:pt x="200385" y="228017"/>
                      <a:pt x="162359" y="236576"/>
                    </a:cubicBezTo>
                    <a:lnTo>
                      <a:pt x="162359" y="280398"/>
                    </a:lnTo>
                    <a:cubicBezTo>
                      <a:pt x="224188" y="270856"/>
                      <a:pt x="272974" y="221228"/>
                      <a:pt x="281242" y="158997"/>
                    </a:cubicBezTo>
                    <a:lnTo>
                      <a:pt x="237616" y="158997"/>
                    </a:lnTo>
                    <a:close/>
                    <a:moveTo>
                      <a:pt x="43626" y="158997"/>
                    </a:moveTo>
                    <a:lnTo>
                      <a:pt x="0" y="158997"/>
                    </a:lnTo>
                    <a:cubicBezTo>
                      <a:pt x="8268" y="221228"/>
                      <a:pt x="57063" y="270856"/>
                      <a:pt x="118892" y="280398"/>
                    </a:cubicBezTo>
                    <a:lnTo>
                      <a:pt x="118892" y="236576"/>
                    </a:lnTo>
                    <a:cubicBezTo>
                      <a:pt x="80856" y="228017"/>
                      <a:pt x="51061" y="197444"/>
                      <a:pt x="43626" y="158997"/>
                    </a:cubicBezTo>
                    <a:close/>
                    <a:moveTo>
                      <a:pt x="899" y="115530"/>
                    </a:moveTo>
                    <a:lnTo>
                      <a:pt x="44946" y="115530"/>
                    </a:lnTo>
                    <a:cubicBezTo>
                      <a:pt x="54151" y="79864"/>
                      <a:pt x="82813" y="51941"/>
                      <a:pt x="118892" y="43822"/>
                    </a:cubicBezTo>
                    <a:lnTo>
                      <a:pt x="118892" y="0"/>
                    </a:lnTo>
                    <a:cubicBezTo>
                      <a:pt x="59011" y="9242"/>
                      <a:pt x="11368" y="56061"/>
                      <a:pt x="899" y="115530"/>
                    </a:cubicBezTo>
                    <a:close/>
                  </a:path>
                </a:pathLst>
              </a:custGeom>
              <a:solidFill>
                <a:srgbClr val="0A69B3"/>
              </a:solidFill>
              <a:ln w="927" cap="flat">
                <a:noFill/>
                <a:prstDash val="solid"/>
                <a:miter/>
              </a:ln>
            </p:spPr>
            <p:txBody>
              <a:bodyPr rtlCol="0" anchor="ctr"/>
              <a:lstStyle/>
              <a:p>
                <a:endParaRPr lang="en-IN">
                  <a:latin typeface="IntelOne Text" panose="020B0503020203020204" pitchFamily="34" charset="0"/>
                </a:endParaRPr>
              </a:p>
            </p:txBody>
          </p:sp>
          <p:sp>
            <p:nvSpPr>
              <p:cNvPr id="22" name="Freeform: Shape 21">
                <a:extLst>
                  <a:ext uri="{FF2B5EF4-FFF2-40B4-BE49-F238E27FC236}">
                    <a16:creationId xmlns:a16="http://schemas.microsoft.com/office/drawing/2014/main" id="{BEE1A49D-6441-255B-20E9-C836C96579CA}"/>
                  </a:ext>
                </a:extLst>
              </p:cNvPr>
              <p:cNvSpPr/>
              <p:nvPr/>
            </p:nvSpPr>
            <p:spPr>
              <a:xfrm>
                <a:off x="2602983" y="2146283"/>
                <a:ext cx="126907" cy="126907"/>
              </a:xfrm>
              <a:custGeom>
                <a:avLst/>
                <a:gdLst>
                  <a:gd name="connsiteX0" fmla="*/ 121917 w 126907"/>
                  <a:gd name="connsiteY0" fmla="*/ 38785 h 126907"/>
                  <a:gd name="connsiteX1" fmla="*/ 85192 w 126907"/>
                  <a:gd name="connsiteY1" fmla="*/ 3839 h 126907"/>
                  <a:gd name="connsiteX2" fmla="*/ 63458 w 126907"/>
                  <a:gd name="connsiteY2" fmla="*/ 0 h 126907"/>
                  <a:gd name="connsiteX3" fmla="*/ 41725 w 126907"/>
                  <a:gd name="connsiteY3" fmla="*/ 3839 h 126907"/>
                  <a:gd name="connsiteX4" fmla="*/ 4991 w 126907"/>
                  <a:gd name="connsiteY4" fmla="*/ 38785 h 126907"/>
                  <a:gd name="connsiteX5" fmla="*/ 0 w 126907"/>
                  <a:gd name="connsiteY5" fmla="*/ 63449 h 126907"/>
                  <a:gd name="connsiteX6" fmla="*/ 2847 w 126907"/>
                  <a:gd name="connsiteY6" fmla="*/ 82251 h 126907"/>
                  <a:gd name="connsiteX7" fmla="*/ 41725 w 126907"/>
                  <a:gd name="connsiteY7" fmla="*/ 123068 h 126907"/>
                  <a:gd name="connsiteX8" fmla="*/ 63458 w 126907"/>
                  <a:gd name="connsiteY8" fmla="*/ 126907 h 126907"/>
                  <a:gd name="connsiteX9" fmla="*/ 85192 w 126907"/>
                  <a:gd name="connsiteY9" fmla="*/ 123068 h 126907"/>
                  <a:gd name="connsiteX10" fmla="*/ 124061 w 126907"/>
                  <a:gd name="connsiteY10" fmla="*/ 82251 h 126907"/>
                  <a:gd name="connsiteX11" fmla="*/ 126908 w 126907"/>
                  <a:gd name="connsiteY11" fmla="*/ 63449 h 126907"/>
                  <a:gd name="connsiteX12" fmla="*/ 121917 w 126907"/>
                  <a:gd name="connsiteY12" fmla="*/ 38785 h 126907"/>
                  <a:gd name="connsiteX13" fmla="*/ 71333 w 126907"/>
                  <a:gd name="connsiteY13" fmla="*/ 82251 h 126907"/>
                  <a:gd name="connsiteX14" fmla="*/ 63458 w 126907"/>
                  <a:gd name="connsiteY14" fmla="*/ 83834 h 126907"/>
                  <a:gd name="connsiteX15" fmla="*/ 55574 w 126907"/>
                  <a:gd name="connsiteY15" fmla="*/ 82251 h 126907"/>
                  <a:gd name="connsiteX16" fmla="*/ 43073 w 126907"/>
                  <a:gd name="connsiteY16" fmla="*/ 63449 h 126907"/>
                  <a:gd name="connsiteX17" fmla="*/ 63458 w 126907"/>
                  <a:gd name="connsiteY17" fmla="*/ 43073 h 126907"/>
                  <a:gd name="connsiteX18" fmla="*/ 83834 w 126907"/>
                  <a:gd name="connsiteY18" fmla="*/ 63449 h 126907"/>
                  <a:gd name="connsiteX19" fmla="*/ 71333 w 126907"/>
                  <a:gd name="connsiteY19" fmla="*/ 82251 h 12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907" h="126907">
                    <a:moveTo>
                      <a:pt x="121917" y="38785"/>
                    </a:moveTo>
                    <a:cubicBezTo>
                      <a:pt x="115081" y="22642"/>
                      <a:pt x="101738" y="9888"/>
                      <a:pt x="85192" y="3839"/>
                    </a:cubicBezTo>
                    <a:cubicBezTo>
                      <a:pt x="78412" y="1358"/>
                      <a:pt x="71090" y="0"/>
                      <a:pt x="63458" y="0"/>
                    </a:cubicBezTo>
                    <a:cubicBezTo>
                      <a:pt x="55827" y="0"/>
                      <a:pt x="48504" y="1358"/>
                      <a:pt x="41725" y="3839"/>
                    </a:cubicBezTo>
                    <a:cubicBezTo>
                      <a:pt x="25179" y="9888"/>
                      <a:pt x="11836" y="22642"/>
                      <a:pt x="4991" y="38785"/>
                    </a:cubicBezTo>
                    <a:cubicBezTo>
                      <a:pt x="1779" y="46369"/>
                      <a:pt x="0" y="54703"/>
                      <a:pt x="0" y="63449"/>
                    </a:cubicBezTo>
                    <a:cubicBezTo>
                      <a:pt x="0" y="69994"/>
                      <a:pt x="993" y="76305"/>
                      <a:pt x="2847" y="82251"/>
                    </a:cubicBezTo>
                    <a:cubicBezTo>
                      <a:pt x="8718" y="101157"/>
                      <a:pt x="23222" y="116307"/>
                      <a:pt x="41725" y="123068"/>
                    </a:cubicBezTo>
                    <a:cubicBezTo>
                      <a:pt x="48504" y="125549"/>
                      <a:pt x="55827" y="126907"/>
                      <a:pt x="63458" y="126907"/>
                    </a:cubicBezTo>
                    <a:cubicBezTo>
                      <a:pt x="71090" y="126907"/>
                      <a:pt x="78412" y="125549"/>
                      <a:pt x="85192" y="123068"/>
                    </a:cubicBezTo>
                    <a:cubicBezTo>
                      <a:pt x="103695" y="116298"/>
                      <a:pt x="118190" y="101157"/>
                      <a:pt x="124061" y="82251"/>
                    </a:cubicBezTo>
                    <a:cubicBezTo>
                      <a:pt x="125915" y="76305"/>
                      <a:pt x="126908" y="69994"/>
                      <a:pt x="126908" y="63449"/>
                    </a:cubicBezTo>
                    <a:cubicBezTo>
                      <a:pt x="126908" y="54703"/>
                      <a:pt x="125128" y="46369"/>
                      <a:pt x="121917" y="38785"/>
                    </a:cubicBezTo>
                    <a:close/>
                    <a:moveTo>
                      <a:pt x="71333" y="82251"/>
                    </a:moveTo>
                    <a:cubicBezTo>
                      <a:pt x="68908" y="83272"/>
                      <a:pt x="66249" y="83834"/>
                      <a:pt x="63458" y="83834"/>
                    </a:cubicBezTo>
                    <a:cubicBezTo>
                      <a:pt x="60668" y="83834"/>
                      <a:pt x="57999" y="83272"/>
                      <a:pt x="55574" y="82251"/>
                    </a:cubicBezTo>
                    <a:cubicBezTo>
                      <a:pt x="48233" y="79161"/>
                      <a:pt x="43073" y="71904"/>
                      <a:pt x="43073" y="63449"/>
                    </a:cubicBezTo>
                    <a:cubicBezTo>
                      <a:pt x="43073" y="52212"/>
                      <a:pt x="52213" y="43073"/>
                      <a:pt x="63458" y="43073"/>
                    </a:cubicBezTo>
                    <a:cubicBezTo>
                      <a:pt x="74704" y="43073"/>
                      <a:pt x="83834" y="52212"/>
                      <a:pt x="83834" y="63449"/>
                    </a:cubicBezTo>
                    <a:cubicBezTo>
                      <a:pt x="83834" y="71904"/>
                      <a:pt x="78675" y="79161"/>
                      <a:pt x="71333" y="82251"/>
                    </a:cubicBezTo>
                    <a:close/>
                  </a:path>
                </a:pathLst>
              </a:custGeom>
              <a:solidFill>
                <a:srgbClr val="0A69B3"/>
              </a:solidFill>
              <a:ln w="927" cap="flat">
                <a:noFill/>
                <a:prstDash val="solid"/>
                <a:miter/>
              </a:ln>
            </p:spPr>
            <p:txBody>
              <a:bodyPr rtlCol="0" anchor="ctr"/>
              <a:lstStyle/>
              <a:p>
                <a:endParaRPr lang="en-IN">
                  <a:latin typeface="IntelOne Text" panose="020B0503020203020204" pitchFamily="34" charset="0"/>
                </a:endParaRPr>
              </a:p>
            </p:txBody>
          </p:sp>
        </p:grpSp>
      </p:grpSp>
      <p:grpSp>
        <p:nvGrpSpPr>
          <p:cNvPr id="37" name="Group 36">
            <a:extLst>
              <a:ext uri="{FF2B5EF4-FFF2-40B4-BE49-F238E27FC236}">
                <a16:creationId xmlns:a16="http://schemas.microsoft.com/office/drawing/2014/main" id="{E66D5372-0D16-8C25-D92A-D563149F06BF}"/>
              </a:ext>
            </a:extLst>
          </p:cNvPr>
          <p:cNvGrpSpPr/>
          <p:nvPr/>
        </p:nvGrpSpPr>
        <p:grpSpPr>
          <a:xfrm>
            <a:off x="2773933" y="2464589"/>
            <a:ext cx="231740" cy="218582"/>
            <a:chOff x="8619443" y="5348159"/>
            <a:chExt cx="575860" cy="543165"/>
          </a:xfrm>
        </p:grpSpPr>
        <p:grpSp>
          <p:nvGrpSpPr>
            <p:cNvPr id="38" name="Graphic 3272">
              <a:extLst>
                <a:ext uri="{FF2B5EF4-FFF2-40B4-BE49-F238E27FC236}">
                  <a16:creationId xmlns:a16="http://schemas.microsoft.com/office/drawing/2014/main" id="{B76A896F-3F39-C6E4-BB21-FF73F63B6537}"/>
                </a:ext>
              </a:extLst>
            </p:cNvPr>
            <p:cNvGrpSpPr/>
            <p:nvPr/>
          </p:nvGrpSpPr>
          <p:grpSpPr>
            <a:xfrm>
              <a:off x="8622991" y="5348159"/>
              <a:ext cx="572312" cy="543165"/>
              <a:chOff x="8622991" y="5348159"/>
              <a:chExt cx="572312" cy="543165"/>
            </a:xfrm>
          </p:grpSpPr>
          <p:grpSp>
            <p:nvGrpSpPr>
              <p:cNvPr id="40" name="Graphic 3272">
                <a:extLst>
                  <a:ext uri="{FF2B5EF4-FFF2-40B4-BE49-F238E27FC236}">
                    <a16:creationId xmlns:a16="http://schemas.microsoft.com/office/drawing/2014/main" id="{FB7B9797-0A9D-DCA7-AD75-2ABF82A69496}"/>
                  </a:ext>
                </a:extLst>
              </p:cNvPr>
              <p:cNvGrpSpPr/>
              <p:nvPr/>
            </p:nvGrpSpPr>
            <p:grpSpPr>
              <a:xfrm>
                <a:off x="8622991" y="5348159"/>
                <a:ext cx="525600" cy="529572"/>
                <a:chOff x="8622991" y="5348159"/>
                <a:chExt cx="525600" cy="529572"/>
              </a:xfrm>
              <a:solidFill>
                <a:srgbClr val="0A69B3"/>
              </a:solidFill>
            </p:grpSpPr>
            <p:sp>
              <p:nvSpPr>
                <p:cNvPr id="45" name="Freeform: Shape 44">
                  <a:extLst>
                    <a:ext uri="{FF2B5EF4-FFF2-40B4-BE49-F238E27FC236}">
                      <a16:creationId xmlns:a16="http://schemas.microsoft.com/office/drawing/2014/main" id="{F5CFCF67-EB2C-DA20-9446-C237EAF6BBF5}"/>
                    </a:ext>
                  </a:extLst>
                </p:cNvPr>
                <p:cNvSpPr/>
                <p:nvPr/>
              </p:nvSpPr>
              <p:spPr>
                <a:xfrm>
                  <a:off x="8622991" y="5348159"/>
                  <a:ext cx="525600" cy="418923"/>
                </a:xfrm>
                <a:custGeom>
                  <a:avLst/>
                  <a:gdLst>
                    <a:gd name="connsiteX0" fmla="*/ 478005 w 525600"/>
                    <a:gd name="connsiteY0" fmla="*/ 264786 h 418923"/>
                    <a:gd name="connsiteX1" fmla="*/ 439804 w 525600"/>
                    <a:gd name="connsiteY1" fmla="*/ 387666 h 418923"/>
                    <a:gd name="connsiteX2" fmla="*/ 473711 w 525600"/>
                    <a:gd name="connsiteY2" fmla="*/ 387666 h 418923"/>
                    <a:gd name="connsiteX3" fmla="*/ 473711 w 525600"/>
                    <a:gd name="connsiteY3" fmla="*/ 410915 h 418923"/>
                    <a:gd name="connsiteX4" fmla="*/ 476173 w 525600"/>
                    <a:gd name="connsiteY4" fmla="*/ 410915 h 418923"/>
                    <a:gd name="connsiteX5" fmla="*/ 476173 w 525600"/>
                    <a:gd name="connsiteY5" fmla="*/ 418924 h 418923"/>
                    <a:gd name="connsiteX6" fmla="*/ 525600 w 525600"/>
                    <a:gd name="connsiteY6" fmla="*/ 264786 h 418923"/>
                    <a:gd name="connsiteX7" fmla="*/ 448051 w 525600"/>
                    <a:gd name="connsiteY7" fmla="*/ 77550 h 418923"/>
                    <a:gd name="connsiteX8" fmla="*/ 260814 w 525600"/>
                    <a:gd name="connsiteY8" fmla="*/ 0 h 418923"/>
                    <a:gd name="connsiteX9" fmla="*/ 73577 w 525600"/>
                    <a:gd name="connsiteY9" fmla="*/ 77550 h 418923"/>
                    <a:gd name="connsiteX10" fmla="*/ 0 w 525600"/>
                    <a:gd name="connsiteY10" fmla="*/ 218681 h 418923"/>
                    <a:gd name="connsiteX11" fmla="*/ 48558 w 525600"/>
                    <a:gd name="connsiteY11" fmla="*/ 218681 h 418923"/>
                    <a:gd name="connsiteX12" fmla="*/ 260814 w 525600"/>
                    <a:gd name="connsiteY12" fmla="*/ 47596 h 418923"/>
                    <a:gd name="connsiteX13" fmla="*/ 478005 w 525600"/>
                    <a:gd name="connsiteY13" fmla="*/ 264786 h 41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600" h="418923">
                      <a:moveTo>
                        <a:pt x="478005" y="264786"/>
                      </a:moveTo>
                      <a:cubicBezTo>
                        <a:pt x="478005" y="310364"/>
                        <a:pt x="463881" y="352693"/>
                        <a:pt x="439804" y="387666"/>
                      </a:cubicBezTo>
                      <a:lnTo>
                        <a:pt x="473711" y="387666"/>
                      </a:lnTo>
                      <a:lnTo>
                        <a:pt x="473711" y="410915"/>
                      </a:lnTo>
                      <a:lnTo>
                        <a:pt x="476173" y="410915"/>
                      </a:lnTo>
                      <a:lnTo>
                        <a:pt x="476173" y="418924"/>
                      </a:lnTo>
                      <a:cubicBezTo>
                        <a:pt x="508269" y="374277"/>
                        <a:pt x="525600" y="320866"/>
                        <a:pt x="525600" y="264786"/>
                      </a:cubicBezTo>
                      <a:cubicBezTo>
                        <a:pt x="525600" y="194055"/>
                        <a:pt x="498057" y="127566"/>
                        <a:pt x="448051" y="77550"/>
                      </a:cubicBezTo>
                      <a:cubicBezTo>
                        <a:pt x="398034" y="27543"/>
                        <a:pt x="331534" y="0"/>
                        <a:pt x="260814" y="0"/>
                      </a:cubicBezTo>
                      <a:cubicBezTo>
                        <a:pt x="190093" y="0"/>
                        <a:pt x="123593" y="27543"/>
                        <a:pt x="73577" y="77550"/>
                      </a:cubicBezTo>
                      <a:cubicBezTo>
                        <a:pt x="34610" y="116526"/>
                        <a:pt x="9291" y="165498"/>
                        <a:pt x="0" y="218681"/>
                      </a:cubicBezTo>
                      <a:lnTo>
                        <a:pt x="48558" y="218681"/>
                      </a:lnTo>
                      <a:cubicBezTo>
                        <a:pt x="69759" y="120996"/>
                        <a:pt x="156869" y="47596"/>
                        <a:pt x="260814" y="47596"/>
                      </a:cubicBezTo>
                      <a:cubicBezTo>
                        <a:pt x="380579" y="47596"/>
                        <a:pt x="478005" y="145032"/>
                        <a:pt x="478005" y="264786"/>
                      </a:cubicBezTo>
                      <a:close/>
                    </a:path>
                  </a:pathLst>
                </a:custGeom>
                <a:solidFill>
                  <a:srgbClr val="0A69B3"/>
                </a:solidFill>
                <a:ln w="1033"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7DF20066-CEAA-CB8B-A5D7-D3DD0D1F529C}"/>
                    </a:ext>
                  </a:extLst>
                </p:cNvPr>
                <p:cNvSpPr/>
                <p:nvPr/>
              </p:nvSpPr>
              <p:spPr>
                <a:xfrm>
                  <a:off x="8623685" y="5662734"/>
                  <a:ext cx="372652" cy="214997"/>
                </a:xfrm>
                <a:custGeom>
                  <a:avLst/>
                  <a:gdLst>
                    <a:gd name="connsiteX0" fmla="*/ 361002 w 372652"/>
                    <a:gd name="connsiteY0" fmla="*/ 190030 h 214997"/>
                    <a:gd name="connsiteX1" fmla="*/ 361002 w 372652"/>
                    <a:gd name="connsiteY1" fmla="*/ 142487 h 214997"/>
                    <a:gd name="connsiteX2" fmla="*/ 260110 w 372652"/>
                    <a:gd name="connsiteY2" fmla="*/ 167402 h 214997"/>
                    <a:gd name="connsiteX3" fmla="*/ 48682 w 372652"/>
                    <a:gd name="connsiteY3" fmla="*/ 0 h 214997"/>
                    <a:gd name="connsiteX4" fmla="*/ 0 w 372652"/>
                    <a:gd name="connsiteY4" fmla="*/ 0 h 214997"/>
                    <a:gd name="connsiteX5" fmla="*/ 72894 w 372652"/>
                    <a:gd name="connsiteY5" fmla="*/ 137448 h 214997"/>
                    <a:gd name="connsiteX6" fmla="*/ 260131 w 372652"/>
                    <a:gd name="connsiteY6" fmla="*/ 214997 h 214997"/>
                    <a:gd name="connsiteX7" fmla="*/ 372653 w 372652"/>
                    <a:gd name="connsiteY7" fmla="*/ 190030 h 214997"/>
                    <a:gd name="connsiteX8" fmla="*/ 361013 w 372652"/>
                    <a:gd name="connsiteY8" fmla="*/ 190030 h 21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652" h="214997">
                      <a:moveTo>
                        <a:pt x="361002" y="190030"/>
                      </a:moveTo>
                      <a:lnTo>
                        <a:pt x="361002" y="142487"/>
                      </a:lnTo>
                      <a:cubicBezTo>
                        <a:pt x="330841" y="158379"/>
                        <a:pt x="296510" y="167402"/>
                        <a:pt x="260110" y="167402"/>
                      </a:cubicBezTo>
                      <a:cubicBezTo>
                        <a:pt x="157479" y="167402"/>
                        <a:pt x="71249" y="95843"/>
                        <a:pt x="48682" y="0"/>
                      </a:cubicBezTo>
                      <a:lnTo>
                        <a:pt x="0" y="0"/>
                      </a:lnTo>
                      <a:cubicBezTo>
                        <a:pt x="9798" y="51765"/>
                        <a:pt x="34828" y="99382"/>
                        <a:pt x="72894" y="137448"/>
                      </a:cubicBezTo>
                      <a:cubicBezTo>
                        <a:pt x="122900" y="187454"/>
                        <a:pt x="189399" y="214997"/>
                        <a:pt x="260131" y="214997"/>
                      </a:cubicBezTo>
                      <a:cubicBezTo>
                        <a:pt x="299676" y="214997"/>
                        <a:pt x="337898" y="206368"/>
                        <a:pt x="372653" y="190030"/>
                      </a:cubicBezTo>
                      <a:lnTo>
                        <a:pt x="361013" y="190030"/>
                      </a:lnTo>
                      <a:close/>
                    </a:path>
                  </a:pathLst>
                </a:custGeom>
                <a:solidFill>
                  <a:srgbClr val="0A69B3"/>
                </a:solidFill>
                <a:ln w="1033" cap="flat">
                  <a:noFill/>
                  <a:prstDash val="solid"/>
                  <a:miter/>
                </a:ln>
              </p:spPr>
              <p:txBody>
                <a:bodyPr rtlCol="0" anchor="ctr"/>
                <a:lstStyle/>
                <a:p>
                  <a:endParaRPr lang="en-IN"/>
                </a:p>
              </p:txBody>
            </p:sp>
          </p:grpSp>
          <p:sp>
            <p:nvSpPr>
              <p:cNvPr id="41" name="Freeform: Shape 40">
                <a:extLst>
                  <a:ext uri="{FF2B5EF4-FFF2-40B4-BE49-F238E27FC236}">
                    <a16:creationId xmlns:a16="http://schemas.microsoft.com/office/drawing/2014/main" id="{26E8B19B-4770-77DB-4873-5E1B0C7AEC1A}"/>
                  </a:ext>
                </a:extLst>
              </p:cNvPr>
              <p:cNvSpPr/>
              <p:nvPr/>
            </p:nvSpPr>
            <p:spPr>
              <a:xfrm>
                <a:off x="8767444" y="5436065"/>
                <a:ext cx="247145" cy="340680"/>
              </a:xfrm>
              <a:custGeom>
                <a:avLst/>
                <a:gdLst>
                  <a:gd name="connsiteX0" fmla="*/ 186430 w 247145"/>
                  <a:gd name="connsiteY0" fmla="*/ 295258 h 340680"/>
                  <a:gd name="connsiteX1" fmla="*/ 28888 w 247145"/>
                  <a:gd name="connsiteY1" fmla="*/ 295258 h 340680"/>
                  <a:gd name="connsiteX2" fmla="*/ 39173 w 247145"/>
                  <a:gd name="connsiteY2" fmla="*/ 272547 h 340680"/>
                  <a:gd name="connsiteX3" fmla="*/ 208003 w 247145"/>
                  <a:gd name="connsiteY3" fmla="*/ 272547 h 340680"/>
                  <a:gd name="connsiteX4" fmla="*/ 213642 w 247145"/>
                  <a:gd name="connsiteY4" fmla="*/ 283732 h 340680"/>
                  <a:gd name="connsiteX5" fmla="*/ 238382 w 247145"/>
                  <a:gd name="connsiteY5" fmla="*/ 283732 h 340680"/>
                  <a:gd name="connsiteX6" fmla="*/ 143439 w 247145"/>
                  <a:gd name="connsiteY6" fmla="*/ 170340 h 340680"/>
                  <a:gd name="connsiteX7" fmla="*/ 143439 w 247145"/>
                  <a:gd name="connsiteY7" fmla="*/ 170340 h 340680"/>
                  <a:gd name="connsiteX8" fmla="*/ 247145 w 247145"/>
                  <a:gd name="connsiteY8" fmla="*/ 11361 h 340680"/>
                  <a:gd name="connsiteX9" fmla="*/ 235785 w 247145"/>
                  <a:gd name="connsiteY9" fmla="*/ 0 h 340680"/>
                  <a:gd name="connsiteX10" fmla="*/ 224424 w 247145"/>
                  <a:gd name="connsiteY10" fmla="*/ 11361 h 340680"/>
                  <a:gd name="connsiteX11" fmla="*/ 223648 w 247145"/>
                  <a:gd name="connsiteY11" fmla="*/ 22722 h 340680"/>
                  <a:gd name="connsiteX12" fmla="*/ 23498 w 247145"/>
                  <a:gd name="connsiteY12" fmla="*/ 22722 h 340680"/>
                  <a:gd name="connsiteX13" fmla="*/ 22711 w 247145"/>
                  <a:gd name="connsiteY13" fmla="*/ 11361 h 340680"/>
                  <a:gd name="connsiteX14" fmla="*/ 11351 w 247145"/>
                  <a:gd name="connsiteY14" fmla="*/ 0 h 340680"/>
                  <a:gd name="connsiteX15" fmla="*/ 0 w 247145"/>
                  <a:gd name="connsiteY15" fmla="*/ 11361 h 340680"/>
                  <a:gd name="connsiteX16" fmla="*/ 103696 w 247145"/>
                  <a:gd name="connsiteY16" fmla="*/ 170340 h 340680"/>
                  <a:gd name="connsiteX17" fmla="*/ 0 w 247145"/>
                  <a:gd name="connsiteY17" fmla="*/ 329320 h 340680"/>
                  <a:gd name="connsiteX18" fmla="*/ 11361 w 247145"/>
                  <a:gd name="connsiteY18" fmla="*/ 340681 h 340680"/>
                  <a:gd name="connsiteX19" fmla="*/ 22722 w 247145"/>
                  <a:gd name="connsiteY19" fmla="*/ 329320 h 340680"/>
                  <a:gd name="connsiteX20" fmla="*/ 23508 w 247145"/>
                  <a:gd name="connsiteY20" fmla="*/ 317959 h 340680"/>
                  <a:gd name="connsiteX21" fmla="*/ 186440 w 247145"/>
                  <a:gd name="connsiteY21" fmla="*/ 317959 h 340680"/>
                  <a:gd name="connsiteX22" fmla="*/ 186440 w 247145"/>
                  <a:gd name="connsiteY22" fmla="*/ 295248 h 340680"/>
                  <a:gd name="connsiteX23" fmla="*/ 28868 w 247145"/>
                  <a:gd name="connsiteY23" fmla="*/ 45433 h 340680"/>
                  <a:gd name="connsiteX24" fmla="*/ 218236 w 247145"/>
                  <a:gd name="connsiteY24" fmla="*/ 45433 h 340680"/>
                  <a:gd name="connsiteX25" fmla="*/ 207962 w 247145"/>
                  <a:gd name="connsiteY25" fmla="*/ 68144 h 340680"/>
                  <a:gd name="connsiteX26" fmla="*/ 39142 w 247145"/>
                  <a:gd name="connsiteY26" fmla="*/ 68144 h 340680"/>
                  <a:gd name="connsiteX27" fmla="*/ 28878 w 247145"/>
                  <a:gd name="connsiteY27" fmla="*/ 45433 h 340680"/>
                  <a:gd name="connsiteX28" fmla="*/ 54021 w 247145"/>
                  <a:gd name="connsiteY28" fmla="*/ 90856 h 340680"/>
                  <a:gd name="connsiteX29" fmla="*/ 193042 w 247145"/>
                  <a:gd name="connsiteY29" fmla="*/ 90856 h 340680"/>
                  <a:gd name="connsiteX30" fmla="*/ 173672 w 247145"/>
                  <a:gd name="connsiteY30" fmla="*/ 113567 h 340680"/>
                  <a:gd name="connsiteX31" fmla="*/ 73390 w 247145"/>
                  <a:gd name="connsiteY31" fmla="*/ 113567 h 340680"/>
                  <a:gd name="connsiteX32" fmla="*/ 54031 w 247145"/>
                  <a:gd name="connsiteY32" fmla="*/ 90856 h 340680"/>
                  <a:gd name="connsiteX33" fmla="*/ 97488 w 247145"/>
                  <a:gd name="connsiteY33" fmla="*/ 136278 h 340680"/>
                  <a:gd name="connsiteX34" fmla="*/ 149595 w 247145"/>
                  <a:gd name="connsiteY34" fmla="*/ 136278 h 340680"/>
                  <a:gd name="connsiteX35" fmla="*/ 123552 w 247145"/>
                  <a:gd name="connsiteY35" fmla="*/ 156620 h 340680"/>
                  <a:gd name="connsiteX36" fmla="*/ 97478 w 247145"/>
                  <a:gd name="connsiteY36" fmla="*/ 136278 h 340680"/>
                  <a:gd name="connsiteX37" fmla="*/ 123573 w 247145"/>
                  <a:gd name="connsiteY37" fmla="*/ 184071 h 340680"/>
                  <a:gd name="connsiteX38" fmla="*/ 149657 w 247145"/>
                  <a:gd name="connsiteY38" fmla="*/ 204413 h 340680"/>
                  <a:gd name="connsiteX39" fmla="*/ 97530 w 247145"/>
                  <a:gd name="connsiteY39" fmla="*/ 204413 h 340680"/>
                  <a:gd name="connsiteX40" fmla="*/ 123573 w 247145"/>
                  <a:gd name="connsiteY40" fmla="*/ 184071 h 340680"/>
                  <a:gd name="connsiteX41" fmla="*/ 73452 w 247145"/>
                  <a:gd name="connsiteY41" fmla="*/ 227124 h 340680"/>
                  <a:gd name="connsiteX42" fmla="*/ 173724 w 247145"/>
                  <a:gd name="connsiteY42" fmla="*/ 227124 h 340680"/>
                  <a:gd name="connsiteX43" fmla="*/ 193083 w 247145"/>
                  <a:gd name="connsiteY43" fmla="*/ 249835 h 340680"/>
                  <a:gd name="connsiteX44" fmla="*/ 54083 w 247145"/>
                  <a:gd name="connsiteY44" fmla="*/ 249835 h 340680"/>
                  <a:gd name="connsiteX45" fmla="*/ 73452 w 247145"/>
                  <a:gd name="connsiteY45" fmla="*/ 227124 h 3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145" h="340680">
                    <a:moveTo>
                      <a:pt x="186430" y="295258"/>
                    </a:moveTo>
                    <a:lnTo>
                      <a:pt x="28888" y="295258"/>
                    </a:lnTo>
                    <a:cubicBezTo>
                      <a:pt x="31599" y="287446"/>
                      <a:pt x="35086" y="279872"/>
                      <a:pt x="39173" y="272547"/>
                    </a:cubicBezTo>
                    <a:lnTo>
                      <a:pt x="208003" y="272547"/>
                    </a:lnTo>
                    <a:cubicBezTo>
                      <a:pt x="210042" y="276209"/>
                      <a:pt x="211925" y="279945"/>
                      <a:pt x="213642" y="283732"/>
                    </a:cubicBezTo>
                    <a:lnTo>
                      <a:pt x="238382" y="283732"/>
                    </a:lnTo>
                    <a:cubicBezTo>
                      <a:pt x="218133" y="230311"/>
                      <a:pt x="167961" y="188406"/>
                      <a:pt x="143439" y="170340"/>
                    </a:cubicBezTo>
                    <a:lnTo>
                      <a:pt x="143439" y="170340"/>
                    </a:lnTo>
                    <a:cubicBezTo>
                      <a:pt x="174593" y="147401"/>
                      <a:pt x="247145" y="85972"/>
                      <a:pt x="247145" y="11361"/>
                    </a:cubicBezTo>
                    <a:cubicBezTo>
                      <a:pt x="247145" y="5080"/>
                      <a:pt x="242065" y="0"/>
                      <a:pt x="235785" y="0"/>
                    </a:cubicBezTo>
                    <a:cubicBezTo>
                      <a:pt x="229504" y="0"/>
                      <a:pt x="224424" y="5080"/>
                      <a:pt x="224424" y="11361"/>
                    </a:cubicBezTo>
                    <a:cubicBezTo>
                      <a:pt x="224424" y="15179"/>
                      <a:pt x="224103" y="18955"/>
                      <a:pt x="223648" y="22722"/>
                    </a:cubicBezTo>
                    <a:lnTo>
                      <a:pt x="23498" y="22722"/>
                    </a:lnTo>
                    <a:cubicBezTo>
                      <a:pt x="23042" y="18966"/>
                      <a:pt x="22711" y="15179"/>
                      <a:pt x="22711" y="11361"/>
                    </a:cubicBezTo>
                    <a:cubicBezTo>
                      <a:pt x="22711" y="5080"/>
                      <a:pt x="17631" y="0"/>
                      <a:pt x="11351" y="0"/>
                    </a:cubicBezTo>
                    <a:cubicBezTo>
                      <a:pt x="5070" y="0"/>
                      <a:pt x="0" y="5080"/>
                      <a:pt x="0" y="11361"/>
                    </a:cubicBezTo>
                    <a:cubicBezTo>
                      <a:pt x="0" y="85982"/>
                      <a:pt x="72563" y="147401"/>
                      <a:pt x="103696" y="170340"/>
                    </a:cubicBezTo>
                    <a:cubicBezTo>
                      <a:pt x="72563" y="193279"/>
                      <a:pt x="0" y="254709"/>
                      <a:pt x="0" y="329320"/>
                    </a:cubicBezTo>
                    <a:cubicBezTo>
                      <a:pt x="0" y="335600"/>
                      <a:pt x="5091" y="340681"/>
                      <a:pt x="11361" y="340681"/>
                    </a:cubicBezTo>
                    <a:cubicBezTo>
                      <a:pt x="17631" y="340681"/>
                      <a:pt x="22722" y="335600"/>
                      <a:pt x="22722" y="329320"/>
                    </a:cubicBezTo>
                    <a:cubicBezTo>
                      <a:pt x="22722" y="325502"/>
                      <a:pt x="23053" y="321725"/>
                      <a:pt x="23508" y="317959"/>
                    </a:cubicBezTo>
                    <a:lnTo>
                      <a:pt x="186440" y="317959"/>
                    </a:lnTo>
                    <a:lnTo>
                      <a:pt x="186440" y="295248"/>
                    </a:lnTo>
                    <a:close/>
                    <a:moveTo>
                      <a:pt x="28868" y="45433"/>
                    </a:moveTo>
                    <a:lnTo>
                      <a:pt x="218236" y="45433"/>
                    </a:lnTo>
                    <a:cubicBezTo>
                      <a:pt x="215525" y="53245"/>
                      <a:pt x="212028" y="60819"/>
                      <a:pt x="207962" y="68144"/>
                    </a:cubicBezTo>
                    <a:lnTo>
                      <a:pt x="39142" y="68144"/>
                    </a:lnTo>
                    <a:cubicBezTo>
                      <a:pt x="35066" y="60819"/>
                      <a:pt x="31579" y="53245"/>
                      <a:pt x="28878" y="45433"/>
                    </a:cubicBezTo>
                    <a:close/>
                    <a:moveTo>
                      <a:pt x="54021" y="90856"/>
                    </a:moveTo>
                    <a:lnTo>
                      <a:pt x="193042" y="90856"/>
                    </a:lnTo>
                    <a:cubicBezTo>
                      <a:pt x="186896" y="98957"/>
                      <a:pt x="180346" y="106593"/>
                      <a:pt x="173672" y="113567"/>
                    </a:cubicBezTo>
                    <a:lnTo>
                      <a:pt x="73390" y="113567"/>
                    </a:lnTo>
                    <a:cubicBezTo>
                      <a:pt x="66717" y="106593"/>
                      <a:pt x="60157" y="98957"/>
                      <a:pt x="54031" y="90856"/>
                    </a:cubicBezTo>
                    <a:close/>
                    <a:moveTo>
                      <a:pt x="97488" y="136278"/>
                    </a:moveTo>
                    <a:lnTo>
                      <a:pt x="149595" y="136278"/>
                    </a:lnTo>
                    <a:cubicBezTo>
                      <a:pt x="138783" y="145539"/>
                      <a:pt x="129357" y="152544"/>
                      <a:pt x="123552" y="156620"/>
                    </a:cubicBezTo>
                    <a:cubicBezTo>
                      <a:pt x="117747" y="152544"/>
                      <a:pt x="108301" y="145539"/>
                      <a:pt x="97478" y="136278"/>
                    </a:cubicBezTo>
                    <a:close/>
                    <a:moveTo>
                      <a:pt x="123573" y="184071"/>
                    </a:moveTo>
                    <a:cubicBezTo>
                      <a:pt x="129388" y="188147"/>
                      <a:pt x="138834" y="195152"/>
                      <a:pt x="149657" y="204413"/>
                    </a:cubicBezTo>
                    <a:lnTo>
                      <a:pt x="97530" y="204413"/>
                    </a:lnTo>
                    <a:cubicBezTo>
                      <a:pt x="108342" y="195152"/>
                      <a:pt x="117778" y="188147"/>
                      <a:pt x="123573" y="184071"/>
                    </a:cubicBezTo>
                    <a:close/>
                    <a:moveTo>
                      <a:pt x="73452" y="227124"/>
                    </a:moveTo>
                    <a:lnTo>
                      <a:pt x="173724" y="227124"/>
                    </a:lnTo>
                    <a:cubicBezTo>
                      <a:pt x="180418" y="234098"/>
                      <a:pt x="186958" y="241734"/>
                      <a:pt x="193083" y="249835"/>
                    </a:cubicBezTo>
                    <a:lnTo>
                      <a:pt x="54083" y="249835"/>
                    </a:lnTo>
                    <a:cubicBezTo>
                      <a:pt x="60229" y="241744"/>
                      <a:pt x="66779" y="234098"/>
                      <a:pt x="73452" y="227124"/>
                    </a:cubicBezTo>
                    <a:close/>
                  </a:path>
                </a:pathLst>
              </a:custGeom>
              <a:solidFill>
                <a:srgbClr val="2CC5F4"/>
              </a:solidFill>
              <a:ln w="1033" cap="flat">
                <a:noFill/>
                <a:prstDash val="solid"/>
                <a:miter/>
              </a:ln>
            </p:spPr>
            <p:txBody>
              <a:bodyPr rtlCol="0" anchor="ctr"/>
              <a:lstStyle/>
              <a:p>
                <a:endParaRPr lang="en-IN"/>
              </a:p>
            </p:txBody>
          </p:sp>
          <p:grpSp>
            <p:nvGrpSpPr>
              <p:cNvPr id="42" name="Graphic 3272">
                <a:extLst>
                  <a:ext uri="{FF2B5EF4-FFF2-40B4-BE49-F238E27FC236}">
                    <a16:creationId xmlns:a16="http://schemas.microsoft.com/office/drawing/2014/main" id="{B34AA183-8AD3-A822-3726-6BB1D4FF3261}"/>
                  </a:ext>
                </a:extLst>
              </p:cNvPr>
              <p:cNvGrpSpPr/>
              <p:nvPr/>
            </p:nvGrpSpPr>
            <p:grpSpPr>
              <a:xfrm>
                <a:off x="8961996" y="5717624"/>
                <a:ext cx="233307" cy="173700"/>
                <a:chOff x="8961996" y="5717624"/>
                <a:chExt cx="233307" cy="173700"/>
              </a:xfrm>
              <a:solidFill>
                <a:srgbClr val="2FC5F3"/>
              </a:solidFill>
            </p:grpSpPr>
            <p:sp>
              <p:nvSpPr>
                <p:cNvPr id="43" name="Freeform: Shape 42">
                  <a:extLst>
                    <a:ext uri="{FF2B5EF4-FFF2-40B4-BE49-F238E27FC236}">
                      <a16:creationId xmlns:a16="http://schemas.microsoft.com/office/drawing/2014/main" id="{102EED11-4663-4046-9390-F895E649C25C}"/>
                    </a:ext>
                  </a:extLst>
                </p:cNvPr>
                <p:cNvSpPr/>
                <p:nvPr/>
              </p:nvSpPr>
              <p:spPr>
                <a:xfrm>
                  <a:off x="8961996" y="5717624"/>
                  <a:ext cx="167774" cy="167774"/>
                </a:xfrm>
                <a:custGeom>
                  <a:avLst/>
                  <a:gdLst>
                    <a:gd name="connsiteX0" fmla="*/ 83892 w 167774"/>
                    <a:gd name="connsiteY0" fmla="*/ 167774 h 167774"/>
                    <a:gd name="connsiteX1" fmla="*/ 0 w 167774"/>
                    <a:gd name="connsiteY1" fmla="*/ 83882 h 167774"/>
                    <a:gd name="connsiteX2" fmla="*/ 83892 w 167774"/>
                    <a:gd name="connsiteY2" fmla="*/ 0 h 167774"/>
                    <a:gd name="connsiteX3" fmla="*/ 167775 w 167774"/>
                    <a:gd name="connsiteY3" fmla="*/ 83882 h 167774"/>
                    <a:gd name="connsiteX4" fmla="*/ 83892 w 167774"/>
                    <a:gd name="connsiteY4" fmla="*/ 167774 h 167774"/>
                    <a:gd name="connsiteX5" fmla="*/ 83892 w 167774"/>
                    <a:gd name="connsiteY5" fmla="*/ 23798 h 167774"/>
                    <a:gd name="connsiteX6" fmla="*/ 23798 w 167774"/>
                    <a:gd name="connsiteY6" fmla="*/ 83882 h 167774"/>
                    <a:gd name="connsiteX7" fmla="*/ 83892 w 167774"/>
                    <a:gd name="connsiteY7" fmla="*/ 143977 h 167774"/>
                    <a:gd name="connsiteX8" fmla="*/ 143977 w 167774"/>
                    <a:gd name="connsiteY8" fmla="*/ 83882 h 167774"/>
                    <a:gd name="connsiteX9" fmla="*/ 83892 w 167774"/>
                    <a:gd name="connsiteY9" fmla="*/ 23798 h 16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774" h="167774">
                      <a:moveTo>
                        <a:pt x="83892" y="167774"/>
                      </a:moveTo>
                      <a:cubicBezTo>
                        <a:pt x="37632" y="167774"/>
                        <a:pt x="0" y="130143"/>
                        <a:pt x="0" y="83882"/>
                      </a:cubicBezTo>
                      <a:cubicBezTo>
                        <a:pt x="0" y="37621"/>
                        <a:pt x="37632" y="0"/>
                        <a:pt x="83892" y="0"/>
                      </a:cubicBezTo>
                      <a:cubicBezTo>
                        <a:pt x="130153" y="0"/>
                        <a:pt x="167775" y="37632"/>
                        <a:pt x="167775" y="83882"/>
                      </a:cubicBezTo>
                      <a:cubicBezTo>
                        <a:pt x="167775" y="130132"/>
                        <a:pt x="130143" y="167774"/>
                        <a:pt x="83892" y="167774"/>
                      </a:cubicBezTo>
                      <a:close/>
                      <a:moveTo>
                        <a:pt x="83892" y="23798"/>
                      </a:moveTo>
                      <a:cubicBezTo>
                        <a:pt x="50762" y="23798"/>
                        <a:pt x="23798" y="50751"/>
                        <a:pt x="23798" y="83882"/>
                      </a:cubicBezTo>
                      <a:cubicBezTo>
                        <a:pt x="23798" y="117013"/>
                        <a:pt x="50751" y="143977"/>
                        <a:pt x="83892" y="143977"/>
                      </a:cubicBezTo>
                      <a:cubicBezTo>
                        <a:pt x="117033" y="143977"/>
                        <a:pt x="143977" y="117023"/>
                        <a:pt x="143977" y="83882"/>
                      </a:cubicBezTo>
                      <a:cubicBezTo>
                        <a:pt x="143977" y="50741"/>
                        <a:pt x="117023" y="23798"/>
                        <a:pt x="83892" y="23798"/>
                      </a:cubicBezTo>
                      <a:close/>
                    </a:path>
                  </a:pathLst>
                </a:custGeom>
                <a:solidFill>
                  <a:srgbClr val="2FC5F3"/>
                </a:solidFill>
                <a:ln w="1033"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38B50658-49B8-D0F0-554C-1368A74D4A66}"/>
                    </a:ext>
                  </a:extLst>
                </p:cNvPr>
                <p:cNvSpPr/>
                <p:nvPr/>
              </p:nvSpPr>
              <p:spPr>
                <a:xfrm rot="-3105600">
                  <a:off x="9130956" y="5826978"/>
                  <a:ext cx="23797" cy="104896"/>
                </a:xfrm>
                <a:custGeom>
                  <a:avLst/>
                  <a:gdLst>
                    <a:gd name="connsiteX0" fmla="*/ 0 w 23797"/>
                    <a:gd name="connsiteY0" fmla="*/ 0 h 104896"/>
                    <a:gd name="connsiteX1" fmla="*/ 23798 w 23797"/>
                    <a:gd name="connsiteY1" fmla="*/ 0 h 104896"/>
                    <a:gd name="connsiteX2" fmla="*/ 23798 w 23797"/>
                    <a:gd name="connsiteY2" fmla="*/ 104896 h 104896"/>
                    <a:gd name="connsiteX3" fmla="*/ 0 w 23797"/>
                    <a:gd name="connsiteY3" fmla="*/ 104896 h 104896"/>
                  </a:gdLst>
                  <a:ahLst/>
                  <a:cxnLst>
                    <a:cxn ang="0">
                      <a:pos x="connsiteX0" y="connsiteY0"/>
                    </a:cxn>
                    <a:cxn ang="0">
                      <a:pos x="connsiteX1" y="connsiteY1"/>
                    </a:cxn>
                    <a:cxn ang="0">
                      <a:pos x="connsiteX2" y="connsiteY2"/>
                    </a:cxn>
                    <a:cxn ang="0">
                      <a:pos x="connsiteX3" y="connsiteY3"/>
                    </a:cxn>
                  </a:cxnLst>
                  <a:rect l="l" t="t" r="r" b="b"/>
                  <a:pathLst>
                    <a:path w="23797" h="104896">
                      <a:moveTo>
                        <a:pt x="0" y="0"/>
                      </a:moveTo>
                      <a:lnTo>
                        <a:pt x="23798" y="0"/>
                      </a:lnTo>
                      <a:lnTo>
                        <a:pt x="23798" y="104896"/>
                      </a:lnTo>
                      <a:lnTo>
                        <a:pt x="0" y="104896"/>
                      </a:lnTo>
                      <a:close/>
                    </a:path>
                  </a:pathLst>
                </a:custGeom>
                <a:solidFill>
                  <a:srgbClr val="2FC5F3"/>
                </a:solidFill>
                <a:ln w="1033" cap="flat">
                  <a:noFill/>
                  <a:prstDash val="solid"/>
                  <a:miter/>
                </a:ln>
              </p:spPr>
              <p:txBody>
                <a:bodyPr rtlCol="0" anchor="ctr"/>
                <a:lstStyle/>
                <a:p>
                  <a:endParaRPr lang="en-IN"/>
                </a:p>
              </p:txBody>
            </p:sp>
          </p:grpSp>
        </p:grpSp>
        <p:sp>
          <p:nvSpPr>
            <p:cNvPr id="39" name="Freeform: Shape 38">
              <a:extLst>
                <a:ext uri="{FF2B5EF4-FFF2-40B4-BE49-F238E27FC236}">
                  <a16:creationId xmlns:a16="http://schemas.microsoft.com/office/drawing/2014/main" id="{3090CD87-4809-BDE7-2D86-FF81339A5B2E}"/>
                </a:ext>
              </a:extLst>
            </p:cNvPr>
            <p:cNvSpPr/>
            <p:nvPr/>
          </p:nvSpPr>
          <p:spPr>
            <a:xfrm>
              <a:off x="8619443" y="5590420"/>
              <a:ext cx="47895" cy="47895"/>
            </a:xfrm>
            <a:custGeom>
              <a:avLst/>
              <a:gdLst>
                <a:gd name="connsiteX0" fmla="*/ 0 w 47895"/>
                <a:gd name="connsiteY0" fmla="*/ 0 h 47895"/>
                <a:gd name="connsiteX1" fmla="*/ 47896 w 47895"/>
                <a:gd name="connsiteY1" fmla="*/ 0 h 47895"/>
                <a:gd name="connsiteX2" fmla="*/ 47896 w 47895"/>
                <a:gd name="connsiteY2" fmla="*/ 47896 h 47895"/>
                <a:gd name="connsiteX3" fmla="*/ 0 w 47895"/>
                <a:gd name="connsiteY3" fmla="*/ 47896 h 47895"/>
              </a:gdLst>
              <a:ahLst/>
              <a:cxnLst>
                <a:cxn ang="0">
                  <a:pos x="connsiteX0" y="connsiteY0"/>
                </a:cxn>
                <a:cxn ang="0">
                  <a:pos x="connsiteX1" y="connsiteY1"/>
                </a:cxn>
                <a:cxn ang="0">
                  <a:pos x="connsiteX2" y="connsiteY2"/>
                </a:cxn>
                <a:cxn ang="0">
                  <a:pos x="connsiteX3" y="connsiteY3"/>
                </a:cxn>
              </a:cxnLst>
              <a:rect l="l" t="t" r="r" b="b"/>
              <a:pathLst>
                <a:path w="47895" h="47895">
                  <a:moveTo>
                    <a:pt x="0" y="0"/>
                  </a:moveTo>
                  <a:lnTo>
                    <a:pt x="47896" y="0"/>
                  </a:lnTo>
                  <a:lnTo>
                    <a:pt x="47896" y="47896"/>
                  </a:lnTo>
                  <a:lnTo>
                    <a:pt x="0" y="47896"/>
                  </a:lnTo>
                  <a:close/>
                </a:path>
              </a:pathLst>
            </a:custGeom>
            <a:solidFill>
              <a:srgbClr val="2CC5F4"/>
            </a:solidFill>
            <a:ln w="1033" cap="flat">
              <a:noFill/>
              <a:prstDash val="solid"/>
              <a:miter/>
            </a:ln>
          </p:spPr>
          <p:txBody>
            <a:bodyPr rtlCol="0" anchor="ctr"/>
            <a:lstStyle/>
            <a:p>
              <a:endParaRPr lang="en-IN"/>
            </a:p>
          </p:txBody>
        </p:sp>
      </p:grpSp>
      <p:grpSp>
        <p:nvGrpSpPr>
          <p:cNvPr id="54" name="Group 53">
            <a:extLst>
              <a:ext uri="{FF2B5EF4-FFF2-40B4-BE49-F238E27FC236}">
                <a16:creationId xmlns:a16="http://schemas.microsoft.com/office/drawing/2014/main" id="{7EEF3DD7-0820-9764-B769-EB05B8AB5B1E}"/>
              </a:ext>
            </a:extLst>
          </p:cNvPr>
          <p:cNvGrpSpPr/>
          <p:nvPr/>
        </p:nvGrpSpPr>
        <p:grpSpPr>
          <a:xfrm>
            <a:off x="4894805" y="2464589"/>
            <a:ext cx="266458" cy="229562"/>
            <a:chOff x="6172900" y="3743841"/>
            <a:chExt cx="511183" cy="440400"/>
          </a:xfrm>
        </p:grpSpPr>
        <p:grpSp>
          <p:nvGrpSpPr>
            <p:cNvPr id="55" name="Graphic 56">
              <a:extLst>
                <a:ext uri="{FF2B5EF4-FFF2-40B4-BE49-F238E27FC236}">
                  <a16:creationId xmlns:a16="http://schemas.microsoft.com/office/drawing/2014/main" id="{5FD38F5C-7CA6-71E2-F07A-34460DC7FF55}"/>
                </a:ext>
              </a:extLst>
            </p:cNvPr>
            <p:cNvGrpSpPr/>
            <p:nvPr/>
          </p:nvGrpSpPr>
          <p:grpSpPr>
            <a:xfrm>
              <a:off x="6172900" y="3743841"/>
              <a:ext cx="511183" cy="440400"/>
              <a:chOff x="6172900" y="3743841"/>
              <a:chExt cx="511183" cy="440400"/>
            </a:xfrm>
          </p:grpSpPr>
          <p:sp>
            <p:nvSpPr>
              <p:cNvPr id="57" name="Freeform: Shape 56">
                <a:extLst>
                  <a:ext uri="{FF2B5EF4-FFF2-40B4-BE49-F238E27FC236}">
                    <a16:creationId xmlns:a16="http://schemas.microsoft.com/office/drawing/2014/main" id="{46BA75EE-E594-D1B2-52C8-8A0EE4D953F5}"/>
                  </a:ext>
                </a:extLst>
              </p:cNvPr>
              <p:cNvSpPr/>
              <p:nvPr/>
            </p:nvSpPr>
            <p:spPr>
              <a:xfrm>
                <a:off x="6172900" y="3888033"/>
                <a:ext cx="511183" cy="296208"/>
              </a:xfrm>
              <a:custGeom>
                <a:avLst/>
                <a:gdLst>
                  <a:gd name="connsiteX0" fmla="*/ 511163 w 511183"/>
                  <a:gd name="connsiteY0" fmla="*/ 225285 h 296208"/>
                  <a:gd name="connsiteX1" fmla="*/ 461839 w 511183"/>
                  <a:gd name="connsiteY1" fmla="*/ 275510 h 296208"/>
                  <a:gd name="connsiteX2" fmla="*/ 265598 w 511183"/>
                  <a:gd name="connsiteY2" fmla="*/ 296208 h 296208"/>
                  <a:gd name="connsiteX3" fmla="*/ 259702 w 511183"/>
                  <a:gd name="connsiteY3" fmla="*/ 293085 h 296208"/>
                  <a:gd name="connsiteX4" fmla="*/ 107544 w 511183"/>
                  <a:gd name="connsiteY4" fmla="*/ 209951 h 296208"/>
                  <a:gd name="connsiteX5" fmla="*/ 65920 w 511183"/>
                  <a:gd name="connsiteY5" fmla="*/ 209951 h 296208"/>
                  <a:gd name="connsiteX6" fmla="*/ 65920 w 511183"/>
                  <a:gd name="connsiteY6" fmla="*/ 166277 h 296208"/>
                  <a:gd name="connsiteX7" fmla="*/ 119526 w 511183"/>
                  <a:gd name="connsiteY7" fmla="*/ 166277 h 296208"/>
                  <a:gd name="connsiteX8" fmla="*/ 124691 w 511183"/>
                  <a:gd name="connsiteY8" fmla="*/ 169362 h 296208"/>
                  <a:gd name="connsiteX9" fmla="*/ 274304 w 511183"/>
                  <a:gd name="connsiteY9" fmla="*/ 251375 h 296208"/>
                  <a:gd name="connsiteX10" fmla="*/ 459475 w 511183"/>
                  <a:gd name="connsiteY10" fmla="*/ 231845 h 296208"/>
                  <a:gd name="connsiteX11" fmla="*/ 460700 w 511183"/>
                  <a:gd name="connsiteY11" fmla="*/ 231845 h 296208"/>
                  <a:gd name="connsiteX12" fmla="*/ 467507 w 511183"/>
                  <a:gd name="connsiteY12" fmla="*/ 224107 h 296208"/>
                  <a:gd name="connsiteX13" fmla="*/ 462399 w 511183"/>
                  <a:gd name="connsiteY13" fmla="*/ 217642 h 296208"/>
                  <a:gd name="connsiteX14" fmla="*/ 461516 w 511183"/>
                  <a:gd name="connsiteY14" fmla="*/ 217594 h 296208"/>
                  <a:gd name="connsiteX15" fmla="*/ 293721 w 511183"/>
                  <a:gd name="connsiteY15" fmla="*/ 216360 h 296208"/>
                  <a:gd name="connsiteX16" fmla="*/ 286752 w 511183"/>
                  <a:gd name="connsiteY16" fmla="*/ 216274 h 296208"/>
                  <a:gd name="connsiteX17" fmla="*/ 159934 w 511183"/>
                  <a:gd name="connsiteY17" fmla="*/ 123960 h 296208"/>
                  <a:gd name="connsiteX18" fmla="*/ 185636 w 511183"/>
                  <a:gd name="connsiteY18" fmla="*/ 88650 h 296208"/>
                  <a:gd name="connsiteX19" fmla="*/ 257328 w 511183"/>
                  <a:gd name="connsiteY19" fmla="*/ 140831 h 296208"/>
                  <a:gd name="connsiteX20" fmla="*/ 257651 w 511183"/>
                  <a:gd name="connsiteY20" fmla="*/ 140319 h 296208"/>
                  <a:gd name="connsiteX21" fmla="*/ 298867 w 511183"/>
                  <a:gd name="connsiteY21" fmla="*/ 155985 h 296208"/>
                  <a:gd name="connsiteX22" fmla="*/ 302807 w 511183"/>
                  <a:gd name="connsiteY22" fmla="*/ 152130 h 296208"/>
                  <a:gd name="connsiteX23" fmla="*/ 300253 w 511183"/>
                  <a:gd name="connsiteY23" fmla="*/ 144192 h 296208"/>
                  <a:gd name="connsiteX24" fmla="*/ 190753 w 511183"/>
                  <a:gd name="connsiteY24" fmla="*/ 55552 h 296208"/>
                  <a:gd name="connsiteX25" fmla="*/ 189880 w 511183"/>
                  <a:gd name="connsiteY25" fmla="*/ 54660 h 296208"/>
                  <a:gd name="connsiteX26" fmla="*/ 167055 w 511183"/>
                  <a:gd name="connsiteY26" fmla="*/ 44795 h 296208"/>
                  <a:gd name="connsiteX27" fmla="*/ 113278 w 511183"/>
                  <a:gd name="connsiteY27" fmla="*/ 43675 h 296208"/>
                  <a:gd name="connsiteX28" fmla="*/ 0 w 511183"/>
                  <a:gd name="connsiteY28" fmla="*/ 43675 h 296208"/>
                  <a:gd name="connsiteX29" fmla="*/ 0 w 511183"/>
                  <a:gd name="connsiteY29" fmla="*/ 0 h 296208"/>
                  <a:gd name="connsiteX30" fmla="*/ 113962 w 511183"/>
                  <a:gd name="connsiteY30" fmla="*/ 0 h 296208"/>
                  <a:gd name="connsiteX31" fmla="*/ 167967 w 511183"/>
                  <a:gd name="connsiteY31" fmla="*/ 1130 h 296208"/>
                  <a:gd name="connsiteX32" fmla="*/ 220091 w 511183"/>
                  <a:gd name="connsiteY32" fmla="*/ 23110 h 296208"/>
                  <a:gd name="connsiteX33" fmla="*/ 330588 w 511183"/>
                  <a:gd name="connsiteY33" fmla="*/ 112557 h 296208"/>
                  <a:gd name="connsiteX34" fmla="*/ 331736 w 511183"/>
                  <a:gd name="connsiteY34" fmla="*/ 113829 h 296208"/>
                  <a:gd name="connsiteX35" fmla="*/ 344070 w 511183"/>
                  <a:gd name="connsiteY35" fmla="*/ 166438 h 296208"/>
                  <a:gd name="connsiteX36" fmla="*/ 341145 w 511183"/>
                  <a:gd name="connsiteY36" fmla="*/ 173169 h 296208"/>
                  <a:gd name="connsiteX37" fmla="*/ 461744 w 511183"/>
                  <a:gd name="connsiteY37" fmla="*/ 173920 h 296208"/>
                  <a:gd name="connsiteX38" fmla="*/ 462342 w 511183"/>
                  <a:gd name="connsiteY38" fmla="*/ 173920 h 296208"/>
                  <a:gd name="connsiteX39" fmla="*/ 464649 w 511183"/>
                  <a:gd name="connsiteY39" fmla="*/ 174024 h 296208"/>
                  <a:gd name="connsiteX40" fmla="*/ 500301 w 511183"/>
                  <a:gd name="connsiteY40" fmla="*/ 191722 h 296208"/>
                  <a:gd name="connsiteX41" fmla="*/ 511163 w 511183"/>
                  <a:gd name="connsiteY41" fmla="*/ 225285 h 29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11183" h="296208">
                    <a:moveTo>
                      <a:pt x="511163" y="225285"/>
                    </a:moveTo>
                    <a:cubicBezTo>
                      <a:pt x="510403" y="253569"/>
                      <a:pt x="489307" y="274931"/>
                      <a:pt x="461839" y="275510"/>
                    </a:cubicBezTo>
                    <a:lnTo>
                      <a:pt x="265598" y="296208"/>
                    </a:lnTo>
                    <a:lnTo>
                      <a:pt x="259702" y="293085"/>
                    </a:lnTo>
                    <a:cubicBezTo>
                      <a:pt x="255107" y="290644"/>
                      <a:pt x="151076" y="235368"/>
                      <a:pt x="107544" y="209951"/>
                    </a:cubicBezTo>
                    <a:lnTo>
                      <a:pt x="65920" y="209951"/>
                    </a:lnTo>
                    <a:lnTo>
                      <a:pt x="65920" y="166277"/>
                    </a:lnTo>
                    <a:lnTo>
                      <a:pt x="119526" y="166277"/>
                    </a:lnTo>
                    <a:lnTo>
                      <a:pt x="124691" y="169362"/>
                    </a:lnTo>
                    <a:cubicBezTo>
                      <a:pt x="158406" y="189471"/>
                      <a:pt x="250151" y="238501"/>
                      <a:pt x="274304" y="251375"/>
                    </a:cubicBezTo>
                    <a:lnTo>
                      <a:pt x="459475" y="231845"/>
                    </a:lnTo>
                    <a:lnTo>
                      <a:pt x="460700" y="231845"/>
                    </a:lnTo>
                    <a:cubicBezTo>
                      <a:pt x="463719" y="231845"/>
                      <a:pt x="467336" y="230497"/>
                      <a:pt x="467507" y="224107"/>
                    </a:cubicBezTo>
                    <a:cubicBezTo>
                      <a:pt x="467678" y="217907"/>
                      <a:pt x="464241" y="217737"/>
                      <a:pt x="462399" y="217642"/>
                    </a:cubicBezTo>
                    <a:cubicBezTo>
                      <a:pt x="462086" y="217623"/>
                      <a:pt x="461801" y="217613"/>
                      <a:pt x="461516" y="217594"/>
                    </a:cubicBezTo>
                    <a:cubicBezTo>
                      <a:pt x="415164" y="217737"/>
                      <a:pt x="294926" y="216369"/>
                      <a:pt x="293721" y="216360"/>
                    </a:cubicBezTo>
                    <a:lnTo>
                      <a:pt x="286752" y="216274"/>
                    </a:lnTo>
                    <a:lnTo>
                      <a:pt x="159934" y="123960"/>
                    </a:lnTo>
                    <a:lnTo>
                      <a:pt x="185636" y="88650"/>
                    </a:lnTo>
                    <a:lnTo>
                      <a:pt x="257328" y="140831"/>
                    </a:lnTo>
                    <a:lnTo>
                      <a:pt x="257651" y="140319"/>
                    </a:lnTo>
                    <a:cubicBezTo>
                      <a:pt x="270934" y="148778"/>
                      <a:pt x="291138" y="157304"/>
                      <a:pt x="298867" y="155985"/>
                    </a:cubicBezTo>
                    <a:cubicBezTo>
                      <a:pt x="300015" y="155785"/>
                      <a:pt x="302038" y="154342"/>
                      <a:pt x="302807" y="152130"/>
                    </a:cubicBezTo>
                    <a:cubicBezTo>
                      <a:pt x="303718" y="149481"/>
                      <a:pt x="302104" y="146509"/>
                      <a:pt x="300253" y="144192"/>
                    </a:cubicBezTo>
                    <a:lnTo>
                      <a:pt x="190753" y="55552"/>
                    </a:lnTo>
                    <a:lnTo>
                      <a:pt x="189880" y="54660"/>
                    </a:lnTo>
                    <a:cubicBezTo>
                      <a:pt x="183813" y="48479"/>
                      <a:pt x="175705" y="44975"/>
                      <a:pt x="167055" y="44795"/>
                    </a:cubicBezTo>
                    <a:lnTo>
                      <a:pt x="113278" y="43675"/>
                    </a:lnTo>
                    <a:lnTo>
                      <a:pt x="0" y="43675"/>
                    </a:lnTo>
                    <a:lnTo>
                      <a:pt x="0" y="0"/>
                    </a:lnTo>
                    <a:lnTo>
                      <a:pt x="113962" y="0"/>
                    </a:lnTo>
                    <a:lnTo>
                      <a:pt x="167967" y="1130"/>
                    </a:lnTo>
                    <a:cubicBezTo>
                      <a:pt x="187639" y="1538"/>
                      <a:pt x="206087" y="9333"/>
                      <a:pt x="220091" y="23110"/>
                    </a:cubicBezTo>
                    <a:lnTo>
                      <a:pt x="330588" y="112557"/>
                    </a:lnTo>
                    <a:lnTo>
                      <a:pt x="331736" y="113829"/>
                    </a:lnTo>
                    <a:cubicBezTo>
                      <a:pt x="345769" y="129381"/>
                      <a:pt x="350270" y="148550"/>
                      <a:pt x="344070" y="166438"/>
                    </a:cubicBezTo>
                    <a:cubicBezTo>
                      <a:pt x="343263" y="168764"/>
                      <a:pt x="342275" y="171014"/>
                      <a:pt x="341145" y="173169"/>
                    </a:cubicBezTo>
                    <a:cubicBezTo>
                      <a:pt x="380462" y="173549"/>
                      <a:pt x="434419" y="174005"/>
                      <a:pt x="461744" y="173920"/>
                    </a:cubicBezTo>
                    <a:lnTo>
                      <a:pt x="462342" y="173920"/>
                    </a:lnTo>
                    <a:cubicBezTo>
                      <a:pt x="463121" y="173948"/>
                      <a:pt x="463909" y="173986"/>
                      <a:pt x="464649" y="174024"/>
                    </a:cubicBezTo>
                    <a:cubicBezTo>
                      <a:pt x="479081" y="174746"/>
                      <a:pt x="491766" y="181031"/>
                      <a:pt x="500301" y="191722"/>
                    </a:cubicBezTo>
                    <a:cubicBezTo>
                      <a:pt x="507640" y="200903"/>
                      <a:pt x="511505" y="212828"/>
                      <a:pt x="511163" y="225285"/>
                    </a:cubicBezTo>
                    <a:close/>
                  </a:path>
                </a:pathLst>
              </a:custGeom>
              <a:solidFill>
                <a:srgbClr val="0969B2"/>
              </a:solidFill>
              <a:ln w="938" cap="flat">
                <a:noFill/>
                <a:prstDash val="solid"/>
                <a:miter/>
              </a:ln>
            </p:spPr>
            <p:txBody>
              <a:bodyPr rtlCol="0" anchor="ctr"/>
              <a:lstStyle/>
              <a:p>
                <a:endParaRPr lang="en-IN"/>
              </a:p>
            </p:txBody>
          </p:sp>
          <p:grpSp>
            <p:nvGrpSpPr>
              <p:cNvPr id="58" name="Graphic 56">
                <a:extLst>
                  <a:ext uri="{FF2B5EF4-FFF2-40B4-BE49-F238E27FC236}">
                    <a16:creationId xmlns:a16="http://schemas.microsoft.com/office/drawing/2014/main" id="{BE067A56-E991-B913-BDA9-009791D40A85}"/>
                  </a:ext>
                </a:extLst>
              </p:cNvPr>
              <p:cNvGrpSpPr/>
              <p:nvPr/>
            </p:nvGrpSpPr>
            <p:grpSpPr>
              <a:xfrm>
                <a:off x="6438327" y="3743841"/>
                <a:ext cx="232880" cy="220964"/>
                <a:chOff x="6438327" y="3743841"/>
                <a:chExt cx="232880" cy="220964"/>
              </a:xfrm>
            </p:grpSpPr>
            <p:sp>
              <p:nvSpPr>
                <p:cNvPr id="59" name="Freeform: Shape 58">
                  <a:extLst>
                    <a:ext uri="{FF2B5EF4-FFF2-40B4-BE49-F238E27FC236}">
                      <a16:creationId xmlns:a16="http://schemas.microsoft.com/office/drawing/2014/main" id="{5E90218E-B23F-2131-5EB8-718857ED5BAF}"/>
                    </a:ext>
                  </a:extLst>
                </p:cNvPr>
                <p:cNvSpPr/>
                <p:nvPr/>
              </p:nvSpPr>
              <p:spPr>
                <a:xfrm>
                  <a:off x="6438327" y="3743841"/>
                  <a:ext cx="232880" cy="220964"/>
                </a:xfrm>
                <a:custGeom>
                  <a:avLst/>
                  <a:gdLst>
                    <a:gd name="connsiteX0" fmla="*/ 208869 w 232880"/>
                    <a:gd name="connsiteY0" fmla="*/ 110478 h 220964"/>
                    <a:gd name="connsiteX1" fmla="*/ 208138 w 232880"/>
                    <a:gd name="connsiteY1" fmla="*/ 99265 h 220964"/>
                    <a:gd name="connsiteX2" fmla="*/ 232880 w 232880"/>
                    <a:gd name="connsiteY2" fmla="*/ 85422 h 220964"/>
                    <a:gd name="connsiteX3" fmla="*/ 197067 w 232880"/>
                    <a:gd name="connsiteY3" fmla="*/ 25312 h 220964"/>
                    <a:gd name="connsiteX4" fmla="*/ 172495 w 232880"/>
                    <a:gd name="connsiteY4" fmla="*/ 39051 h 220964"/>
                    <a:gd name="connsiteX5" fmla="*/ 151997 w 232880"/>
                    <a:gd name="connsiteY5" fmla="*/ 27515 h 220964"/>
                    <a:gd name="connsiteX6" fmla="*/ 151997 w 232880"/>
                    <a:gd name="connsiteY6" fmla="*/ 0 h 220964"/>
                    <a:gd name="connsiteX7" fmla="*/ 80883 w 232880"/>
                    <a:gd name="connsiteY7" fmla="*/ 0 h 220964"/>
                    <a:gd name="connsiteX8" fmla="*/ 80883 w 232880"/>
                    <a:gd name="connsiteY8" fmla="*/ 27534 h 220964"/>
                    <a:gd name="connsiteX9" fmla="*/ 60394 w 232880"/>
                    <a:gd name="connsiteY9" fmla="*/ 39060 h 220964"/>
                    <a:gd name="connsiteX10" fmla="*/ 35813 w 232880"/>
                    <a:gd name="connsiteY10" fmla="*/ 25312 h 220964"/>
                    <a:gd name="connsiteX11" fmla="*/ 0 w 232880"/>
                    <a:gd name="connsiteY11" fmla="*/ 85422 h 220964"/>
                    <a:gd name="connsiteX12" fmla="*/ 24743 w 232880"/>
                    <a:gd name="connsiteY12" fmla="*/ 99265 h 220964"/>
                    <a:gd name="connsiteX13" fmla="*/ 24012 w 232880"/>
                    <a:gd name="connsiteY13" fmla="*/ 110478 h 220964"/>
                    <a:gd name="connsiteX14" fmla="*/ 24743 w 232880"/>
                    <a:gd name="connsiteY14" fmla="*/ 121691 h 220964"/>
                    <a:gd name="connsiteX15" fmla="*/ 0 w 232880"/>
                    <a:gd name="connsiteY15" fmla="*/ 135543 h 220964"/>
                    <a:gd name="connsiteX16" fmla="*/ 35813 w 232880"/>
                    <a:gd name="connsiteY16" fmla="*/ 195652 h 220964"/>
                    <a:gd name="connsiteX17" fmla="*/ 60375 w 232880"/>
                    <a:gd name="connsiteY17" fmla="*/ 181904 h 220964"/>
                    <a:gd name="connsiteX18" fmla="*/ 80883 w 232880"/>
                    <a:gd name="connsiteY18" fmla="*/ 193440 h 220964"/>
                    <a:gd name="connsiteX19" fmla="*/ 80883 w 232880"/>
                    <a:gd name="connsiteY19" fmla="*/ 220965 h 220964"/>
                    <a:gd name="connsiteX20" fmla="*/ 151997 w 232880"/>
                    <a:gd name="connsiteY20" fmla="*/ 220965 h 220964"/>
                    <a:gd name="connsiteX21" fmla="*/ 151997 w 232880"/>
                    <a:gd name="connsiteY21" fmla="*/ 193431 h 220964"/>
                    <a:gd name="connsiteX22" fmla="*/ 172486 w 232880"/>
                    <a:gd name="connsiteY22" fmla="*/ 181904 h 220964"/>
                    <a:gd name="connsiteX23" fmla="*/ 197067 w 232880"/>
                    <a:gd name="connsiteY23" fmla="*/ 195652 h 220964"/>
                    <a:gd name="connsiteX24" fmla="*/ 232880 w 232880"/>
                    <a:gd name="connsiteY24" fmla="*/ 135543 h 220964"/>
                    <a:gd name="connsiteX25" fmla="*/ 208138 w 232880"/>
                    <a:gd name="connsiteY25" fmla="*/ 121691 h 220964"/>
                    <a:gd name="connsiteX26" fmla="*/ 208869 w 232880"/>
                    <a:gd name="connsiteY26" fmla="*/ 110478 h 220964"/>
                    <a:gd name="connsiteX27" fmla="*/ 185389 w 232880"/>
                    <a:gd name="connsiteY27" fmla="*/ 95942 h 220964"/>
                    <a:gd name="connsiteX28" fmla="*/ 187031 w 232880"/>
                    <a:gd name="connsiteY28" fmla="*/ 110478 h 220964"/>
                    <a:gd name="connsiteX29" fmla="*/ 185389 w 232880"/>
                    <a:gd name="connsiteY29" fmla="*/ 125014 h 220964"/>
                    <a:gd name="connsiteX30" fmla="*/ 183585 w 232880"/>
                    <a:gd name="connsiteY30" fmla="*/ 132979 h 220964"/>
                    <a:gd name="connsiteX31" fmla="*/ 202631 w 232880"/>
                    <a:gd name="connsiteY31" fmla="*/ 143642 h 220964"/>
                    <a:gd name="connsiteX32" fmla="*/ 189177 w 232880"/>
                    <a:gd name="connsiteY32" fmla="*/ 166220 h 220964"/>
                    <a:gd name="connsiteX33" fmla="*/ 169941 w 232880"/>
                    <a:gd name="connsiteY33" fmla="*/ 155453 h 220964"/>
                    <a:gd name="connsiteX34" fmla="*/ 164131 w 232880"/>
                    <a:gd name="connsiteY34" fmla="*/ 160589 h 220964"/>
                    <a:gd name="connsiteX35" fmla="*/ 137860 w 232880"/>
                    <a:gd name="connsiteY35" fmla="*/ 175315 h 220964"/>
                    <a:gd name="connsiteX36" fmla="*/ 130160 w 232880"/>
                    <a:gd name="connsiteY36" fmla="*/ 177689 h 220964"/>
                    <a:gd name="connsiteX37" fmla="*/ 130160 w 232880"/>
                    <a:gd name="connsiteY37" fmla="*/ 199127 h 220964"/>
                    <a:gd name="connsiteX38" fmla="*/ 102721 w 232880"/>
                    <a:gd name="connsiteY38" fmla="*/ 199127 h 220964"/>
                    <a:gd name="connsiteX39" fmla="*/ 102721 w 232880"/>
                    <a:gd name="connsiteY39" fmla="*/ 177679 h 220964"/>
                    <a:gd name="connsiteX40" fmla="*/ 95011 w 232880"/>
                    <a:gd name="connsiteY40" fmla="*/ 175315 h 220964"/>
                    <a:gd name="connsiteX41" fmla="*/ 68740 w 232880"/>
                    <a:gd name="connsiteY41" fmla="*/ 160589 h 220964"/>
                    <a:gd name="connsiteX42" fmla="*/ 62939 w 232880"/>
                    <a:gd name="connsiteY42" fmla="*/ 155453 h 220964"/>
                    <a:gd name="connsiteX43" fmla="*/ 43694 w 232880"/>
                    <a:gd name="connsiteY43" fmla="*/ 166220 h 220964"/>
                    <a:gd name="connsiteX44" fmla="*/ 30240 w 232880"/>
                    <a:gd name="connsiteY44" fmla="*/ 143642 h 220964"/>
                    <a:gd name="connsiteX45" fmla="*/ 49305 w 232880"/>
                    <a:gd name="connsiteY45" fmla="*/ 132979 h 220964"/>
                    <a:gd name="connsiteX46" fmla="*/ 47491 w 232880"/>
                    <a:gd name="connsiteY46" fmla="*/ 125014 h 220964"/>
                    <a:gd name="connsiteX47" fmla="*/ 45849 w 232880"/>
                    <a:gd name="connsiteY47" fmla="*/ 110478 h 220964"/>
                    <a:gd name="connsiteX48" fmla="*/ 47491 w 232880"/>
                    <a:gd name="connsiteY48" fmla="*/ 95942 h 220964"/>
                    <a:gd name="connsiteX49" fmla="*/ 49295 w 232880"/>
                    <a:gd name="connsiteY49" fmla="*/ 87976 h 220964"/>
                    <a:gd name="connsiteX50" fmla="*/ 30240 w 232880"/>
                    <a:gd name="connsiteY50" fmla="*/ 77323 h 220964"/>
                    <a:gd name="connsiteX51" fmla="*/ 43694 w 232880"/>
                    <a:gd name="connsiteY51" fmla="*/ 54745 h 220964"/>
                    <a:gd name="connsiteX52" fmla="*/ 62939 w 232880"/>
                    <a:gd name="connsiteY52" fmla="*/ 65502 h 220964"/>
                    <a:gd name="connsiteX53" fmla="*/ 68740 w 232880"/>
                    <a:gd name="connsiteY53" fmla="*/ 60366 h 220964"/>
                    <a:gd name="connsiteX54" fmla="*/ 95021 w 232880"/>
                    <a:gd name="connsiteY54" fmla="*/ 45640 h 220964"/>
                    <a:gd name="connsiteX55" fmla="*/ 102721 w 232880"/>
                    <a:gd name="connsiteY55" fmla="*/ 43266 h 220964"/>
                    <a:gd name="connsiteX56" fmla="*/ 102721 w 232880"/>
                    <a:gd name="connsiteY56" fmla="*/ 21837 h 220964"/>
                    <a:gd name="connsiteX57" fmla="*/ 130160 w 232880"/>
                    <a:gd name="connsiteY57" fmla="*/ 21837 h 220964"/>
                    <a:gd name="connsiteX58" fmla="*/ 130160 w 232880"/>
                    <a:gd name="connsiteY58" fmla="*/ 43276 h 220964"/>
                    <a:gd name="connsiteX59" fmla="*/ 137860 w 232880"/>
                    <a:gd name="connsiteY59" fmla="*/ 45649 h 220964"/>
                    <a:gd name="connsiteX60" fmla="*/ 164131 w 232880"/>
                    <a:gd name="connsiteY60" fmla="*/ 60366 h 220964"/>
                    <a:gd name="connsiteX61" fmla="*/ 169941 w 232880"/>
                    <a:gd name="connsiteY61" fmla="*/ 65502 h 220964"/>
                    <a:gd name="connsiteX62" fmla="*/ 189177 w 232880"/>
                    <a:gd name="connsiteY62" fmla="*/ 54745 h 220964"/>
                    <a:gd name="connsiteX63" fmla="*/ 202631 w 232880"/>
                    <a:gd name="connsiteY63" fmla="*/ 77323 h 220964"/>
                    <a:gd name="connsiteX64" fmla="*/ 183585 w 232880"/>
                    <a:gd name="connsiteY64" fmla="*/ 87976 h 220964"/>
                    <a:gd name="connsiteX65" fmla="*/ 185389 w 232880"/>
                    <a:gd name="connsiteY65" fmla="*/ 95942 h 22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32880" h="220964">
                      <a:moveTo>
                        <a:pt x="208869" y="110478"/>
                      </a:moveTo>
                      <a:cubicBezTo>
                        <a:pt x="208869" y="106746"/>
                        <a:pt x="208622" y="102996"/>
                        <a:pt x="208138" y="99265"/>
                      </a:cubicBezTo>
                      <a:lnTo>
                        <a:pt x="232880" y="85422"/>
                      </a:lnTo>
                      <a:lnTo>
                        <a:pt x="197067" y="25312"/>
                      </a:lnTo>
                      <a:lnTo>
                        <a:pt x="172495" y="39051"/>
                      </a:lnTo>
                      <a:cubicBezTo>
                        <a:pt x="166182" y="34341"/>
                        <a:pt x="159327" y="30487"/>
                        <a:pt x="151997" y="27515"/>
                      </a:cubicBezTo>
                      <a:lnTo>
                        <a:pt x="151997" y="0"/>
                      </a:lnTo>
                      <a:lnTo>
                        <a:pt x="80883" y="0"/>
                      </a:lnTo>
                      <a:lnTo>
                        <a:pt x="80883" y="27534"/>
                      </a:lnTo>
                      <a:cubicBezTo>
                        <a:pt x="73601" y="30496"/>
                        <a:pt x="66680" y="34389"/>
                        <a:pt x="60394" y="39060"/>
                      </a:cubicBezTo>
                      <a:lnTo>
                        <a:pt x="35813" y="25312"/>
                      </a:lnTo>
                      <a:lnTo>
                        <a:pt x="0" y="85422"/>
                      </a:lnTo>
                      <a:lnTo>
                        <a:pt x="24743" y="99265"/>
                      </a:lnTo>
                      <a:cubicBezTo>
                        <a:pt x="24258" y="102996"/>
                        <a:pt x="24012" y="106746"/>
                        <a:pt x="24012" y="110478"/>
                      </a:cubicBezTo>
                      <a:cubicBezTo>
                        <a:pt x="24012" y="114209"/>
                        <a:pt x="24249" y="117969"/>
                        <a:pt x="24743" y="121691"/>
                      </a:cubicBezTo>
                      <a:lnTo>
                        <a:pt x="0" y="135543"/>
                      </a:lnTo>
                      <a:lnTo>
                        <a:pt x="35813" y="195652"/>
                      </a:lnTo>
                      <a:lnTo>
                        <a:pt x="60375" y="181904"/>
                      </a:lnTo>
                      <a:cubicBezTo>
                        <a:pt x="66699" y="186623"/>
                        <a:pt x="73554" y="190478"/>
                        <a:pt x="80883" y="193440"/>
                      </a:cubicBezTo>
                      <a:lnTo>
                        <a:pt x="80883" y="220965"/>
                      </a:lnTo>
                      <a:lnTo>
                        <a:pt x="151997" y="220965"/>
                      </a:lnTo>
                      <a:lnTo>
                        <a:pt x="151997" y="193431"/>
                      </a:lnTo>
                      <a:cubicBezTo>
                        <a:pt x="159279" y="190459"/>
                        <a:pt x="166191" y="186566"/>
                        <a:pt x="172486" y="181904"/>
                      </a:cubicBezTo>
                      <a:lnTo>
                        <a:pt x="197067" y="195652"/>
                      </a:lnTo>
                      <a:lnTo>
                        <a:pt x="232880" y="135543"/>
                      </a:lnTo>
                      <a:lnTo>
                        <a:pt x="208138" y="121691"/>
                      </a:lnTo>
                      <a:cubicBezTo>
                        <a:pt x="208622" y="117959"/>
                        <a:pt x="208869" y="114209"/>
                        <a:pt x="208869" y="110478"/>
                      </a:cubicBezTo>
                      <a:close/>
                      <a:moveTo>
                        <a:pt x="185389" y="95942"/>
                      </a:moveTo>
                      <a:cubicBezTo>
                        <a:pt x="186481" y="100746"/>
                        <a:pt x="187031" y="105635"/>
                        <a:pt x="187031" y="110478"/>
                      </a:cubicBezTo>
                      <a:cubicBezTo>
                        <a:pt x="187031" y="115320"/>
                        <a:pt x="186481" y="120209"/>
                        <a:pt x="185389" y="125014"/>
                      </a:cubicBezTo>
                      <a:lnTo>
                        <a:pt x="183585" y="132979"/>
                      </a:lnTo>
                      <a:lnTo>
                        <a:pt x="202631" y="143642"/>
                      </a:lnTo>
                      <a:lnTo>
                        <a:pt x="189177" y="166220"/>
                      </a:lnTo>
                      <a:lnTo>
                        <a:pt x="169941" y="155453"/>
                      </a:lnTo>
                      <a:lnTo>
                        <a:pt x="164131" y="160589"/>
                      </a:lnTo>
                      <a:cubicBezTo>
                        <a:pt x="156621" y="167245"/>
                        <a:pt x="147534" y="172334"/>
                        <a:pt x="137860" y="175315"/>
                      </a:cubicBezTo>
                      <a:lnTo>
                        <a:pt x="130160" y="177689"/>
                      </a:lnTo>
                      <a:lnTo>
                        <a:pt x="130160" y="199127"/>
                      </a:lnTo>
                      <a:lnTo>
                        <a:pt x="102721" y="199127"/>
                      </a:lnTo>
                      <a:lnTo>
                        <a:pt x="102721" y="177679"/>
                      </a:lnTo>
                      <a:lnTo>
                        <a:pt x="95011" y="175315"/>
                      </a:lnTo>
                      <a:cubicBezTo>
                        <a:pt x="85213" y="172296"/>
                        <a:pt x="76373" y="167340"/>
                        <a:pt x="68740" y="160589"/>
                      </a:cubicBezTo>
                      <a:lnTo>
                        <a:pt x="62939" y="155453"/>
                      </a:lnTo>
                      <a:lnTo>
                        <a:pt x="43694" y="166220"/>
                      </a:lnTo>
                      <a:lnTo>
                        <a:pt x="30240" y="143642"/>
                      </a:lnTo>
                      <a:lnTo>
                        <a:pt x="49305" y="132979"/>
                      </a:lnTo>
                      <a:lnTo>
                        <a:pt x="47491" y="125014"/>
                      </a:lnTo>
                      <a:cubicBezTo>
                        <a:pt x="46399" y="120219"/>
                        <a:pt x="45849" y="115329"/>
                        <a:pt x="45849" y="110478"/>
                      </a:cubicBezTo>
                      <a:cubicBezTo>
                        <a:pt x="45849" y="105626"/>
                        <a:pt x="46399" y="100755"/>
                        <a:pt x="47491" y="95942"/>
                      </a:cubicBezTo>
                      <a:lnTo>
                        <a:pt x="49295" y="87976"/>
                      </a:lnTo>
                      <a:lnTo>
                        <a:pt x="30240" y="77323"/>
                      </a:lnTo>
                      <a:lnTo>
                        <a:pt x="43694" y="54745"/>
                      </a:lnTo>
                      <a:lnTo>
                        <a:pt x="62939" y="65502"/>
                      </a:lnTo>
                      <a:lnTo>
                        <a:pt x="68740" y="60366"/>
                      </a:lnTo>
                      <a:cubicBezTo>
                        <a:pt x="76260" y="53720"/>
                        <a:pt x="85346" y="48631"/>
                        <a:pt x="95021" y="45640"/>
                      </a:cubicBezTo>
                      <a:lnTo>
                        <a:pt x="102721" y="43266"/>
                      </a:lnTo>
                      <a:lnTo>
                        <a:pt x="102721" y="21837"/>
                      </a:lnTo>
                      <a:lnTo>
                        <a:pt x="130160" y="21837"/>
                      </a:lnTo>
                      <a:lnTo>
                        <a:pt x="130160" y="43276"/>
                      </a:lnTo>
                      <a:lnTo>
                        <a:pt x="137860" y="45649"/>
                      </a:lnTo>
                      <a:cubicBezTo>
                        <a:pt x="147667" y="48659"/>
                        <a:pt x="156507" y="53615"/>
                        <a:pt x="164131" y="60366"/>
                      </a:cubicBezTo>
                      <a:lnTo>
                        <a:pt x="169941" y="65502"/>
                      </a:lnTo>
                      <a:lnTo>
                        <a:pt x="189177" y="54745"/>
                      </a:lnTo>
                      <a:lnTo>
                        <a:pt x="202631" y="77323"/>
                      </a:lnTo>
                      <a:lnTo>
                        <a:pt x="183585" y="87976"/>
                      </a:lnTo>
                      <a:lnTo>
                        <a:pt x="185389" y="95942"/>
                      </a:lnTo>
                      <a:close/>
                    </a:path>
                  </a:pathLst>
                </a:custGeom>
                <a:solidFill>
                  <a:srgbClr val="0A6AB2"/>
                </a:solidFill>
                <a:ln w="938"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E074A466-D52F-04D8-806F-1E30D9707D02}"/>
                    </a:ext>
                  </a:extLst>
                </p:cNvPr>
                <p:cNvSpPr/>
                <p:nvPr/>
              </p:nvSpPr>
              <p:spPr>
                <a:xfrm>
                  <a:off x="6499566" y="3800494"/>
                  <a:ext cx="110430" cy="107676"/>
                </a:xfrm>
                <a:custGeom>
                  <a:avLst/>
                  <a:gdLst>
                    <a:gd name="connsiteX0" fmla="*/ 55210 w 110430"/>
                    <a:gd name="connsiteY0" fmla="*/ 0 h 107676"/>
                    <a:gd name="connsiteX1" fmla="*/ 0 w 110430"/>
                    <a:gd name="connsiteY1" fmla="*/ 53843 h 107676"/>
                    <a:gd name="connsiteX2" fmla="*/ 55210 w 110430"/>
                    <a:gd name="connsiteY2" fmla="*/ 107677 h 107676"/>
                    <a:gd name="connsiteX3" fmla="*/ 110430 w 110430"/>
                    <a:gd name="connsiteY3" fmla="*/ 53843 h 107676"/>
                    <a:gd name="connsiteX4" fmla="*/ 55210 w 110430"/>
                    <a:gd name="connsiteY4" fmla="*/ 0 h 107676"/>
                    <a:gd name="connsiteX5" fmla="*/ 55210 w 110430"/>
                    <a:gd name="connsiteY5" fmla="*/ 85839 h 107676"/>
                    <a:gd name="connsiteX6" fmla="*/ 21837 w 110430"/>
                    <a:gd name="connsiteY6" fmla="*/ 53843 h 107676"/>
                    <a:gd name="connsiteX7" fmla="*/ 55210 w 110430"/>
                    <a:gd name="connsiteY7" fmla="*/ 21837 h 107676"/>
                    <a:gd name="connsiteX8" fmla="*/ 88593 w 110430"/>
                    <a:gd name="connsiteY8" fmla="*/ 53843 h 107676"/>
                    <a:gd name="connsiteX9" fmla="*/ 55210 w 110430"/>
                    <a:gd name="connsiteY9" fmla="*/ 85839 h 10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430" h="107676">
                      <a:moveTo>
                        <a:pt x="55210" y="0"/>
                      </a:moveTo>
                      <a:cubicBezTo>
                        <a:pt x="24771" y="0"/>
                        <a:pt x="0" y="24154"/>
                        <a:pt x="0" y="53843"/>
                      </a:cubicBezTo>
                      <a:cubicBezTo>
                        <a:pt x="0" y="83532"/>
                        <a:pt x="24771" y="107677"/>
                        <a:pt x="55210" y="107677"/>
                      </a:cubicBezTo>
                      <a:cubicBezTo>
                        <a:pt x="85650" y="107677"/>
                        <a:pt x="110430" y="83523"/>
                        <a:pt x="110430" y="53843"/>
                      </a:cubicBezTo>
                      <a:cubicBezTo>
                        <a:pt x="110430" y="24163"/>
                        <a:pt x="85659" y="0"/>
                        <a:pt x="55210" y="0"/>
                      </a:cubicBezTo>
                      <a:close/>
                      <a:moveTo>
                        <a:pt x="55210" y="85839"/>
                      </a:moveTo>
                      <a:cubicBezTo>
                        <a:pt x="36810" y="85839"/>
                        <a:pt x="21837" y="71484"/>
                        <a:pt x="21837" y="53843"/>
                      </a:cubicBezTo>
                      <a:cubicBezTo>
                        <a:pt x="21837" y="36202"/>
                        <a:pt x="36810" y="21837"/>
                        <a:pt x="55210" y="21837"/>
                      </a:cubicBezTo>
                      <a:cubicBezTo>
                        <a:pt x="73611" y="21837"/>
                        <a:pt x="88593" y="36193"/>
                        <a:pt x="88593" y="53843"/>
                      </a:cubicBezTo>
                      <a:cubicBezTo>
                        <a:pt x="88593" y="71493"/>
                        <a:pt x="73620" y="85839"/>
                        <a:pt x="55210" y="85839"/>
                      </a:cubicBezTo>
                      <a:close/>
                    </a:path>
                  </a:pathLst>
                </a:custGeom>
                <a:solidFill>
                  <a:srgbClr val="2EC4F3"/>
                </a:solidFill>
                <a:ln w="938" cap="flat">
                  <a:noFill/>
                  <a:prstDash val="solid"/>
                  <a:miter/>
                </a:ln>
              </p:spPr>
              <p:txBody>
                <a:bodyPr rtlCol="0" anchor="ctr"/>
                <a:lstStyle/>
                <a:p>
                  <a:endParaRPr lang="en-IN"/>
                </a:p>
              </p:txBody>
            </p:sp>
          </p:grpSp>
        </p:grpSp>
        <p:sp>
          <p:nvSpPr>
            <p:cNvPr id="56" name="Freeform: Shape 55">
              <a:extLst>
                <a:ext uri="{FF2B5EF4-FFF2-40B4-BE49-F238E27FC236}">
                  <a16:creationId xmlns:a16="http://schemas.microsoft.com/office/drawing/2014/main" id="{B8A04CA5-398B-F0BE-194B-AF4B5EB17819}"/>
                </a:ext>
              </a:extLst>
            </p:cNvPr>
            <p:cNvSpPr/>
            <p:nvPr/>
          </p:nvSpPr>
          <p:spPr>
            <a:xfrm>
              <a:off x="6172900" y="4054072"/>
              <a:ext cx="43949" cy="43949"/>
            </a:xfrm>
            <a:custGeom>
              <a:avLst/>
              <a:gdLst>
                <a:gd name="connsiteX0" fmla="*/ 0 w 43949"/>
                <a:gd name="connsiteY0" fmla="*/ 0 h 43949"/>
                <a:gd name="connsiteX1" fmla="*/ 43950 w 43949"/>
                <a:gd name="connsiteY1" fmla="*/ 0 h 43949"/>
                <a:gd name="connsiteX2" fmla="*/ 43950 w 43949"/>
                <a:gd name="connsiteY2" fmla="*/ 43950 h 43949"/>
                <a:gd name="connsiteX3" fmla="*/ 0 w 43949"/>
                <a:gd name="connsiteY3" fmla="*/ 43950 h 43949"/>
              </a:gdLst>
              <a:ahLst/>
              <a:cxnLst>
                <a:cxn ang="0">
                  <a:pos x="connsiteX0" y="connsiteY0"/>
                </a:cxn>
                <a:cxn ang="0">
                  <a:pos x="connsiteX1" y="connsiteY1"/>
                </a:cxn>
                <a:cxn ang="0">
                  <a:pos x="connsiteX2" y="connsiteY2"/>
                </a:cxn>
                <a:cxn ang="0">
                  <a:pos x="connsiteX3" y="connsiteY3"/>
                </a:cxn>
              </a:cxnLst>
              <a:rect l="l" t="t" r="r" b="b"/>
              <a:pathLst>
                <a:path w="43949" h="43949">
                  <a:moveTo>
                    <a:pt x="0" y="0"/>
                  </a:moveTo>
                  <a:lnTo>
                    <a:pt x="43950" y="0"/>
                  </a:lnTo>
                  <a:lnTo>
                    <a:pt x="43950" y="43950"/>
                  </a:lnTo>
                  <a:lnTo>
                    <a:pt x="0" y="43950"/>
                  </a:lnTo>
                  <a:close/>
                </a:path>
              </a:pathLst>
            </a:custGeom>
            <a:solidFill>
              <a:srgbClr val="2AC4F3"/>
            </a:solidFill>
            <a:ln w="938" cap="flat">
              <a:noFill/>
              <a:prstDash val="solid"/>
              <a:miter/>
            </a:ln>
          </p:spPr>
          <p:txBody>
            <a:bodyPr rtlCol="0" anchor="ctr"/>
            <a:lstStyle/>
            <a:p>
              <a:endParaRPr lang="en-IN"/>
            </a:p>
          </p:txBody>
        </p:sp>
      </p:grpSp>
      <p:sp>
        <p:nvSpPr>
          <p:cNvPr id="5" name="Rectangle 4">
            <a:extLst>
              <a:ext uri="{FF2B5EF4-FFF2-40B4-BE49-F238E27FC236}">
                <a16:creationId xmlns:a16="http://schemas.microsoft.com/office/drawing/2014/main" id="{736541B4-FD37-2FBC-4104-3A153A921642}"/>
              </a:ext>
            </a:extLst>
          </p:cNvPr>
          <p:cNvSpPr/>
          <p:nvPr/>
        </p:nvSpPr>
        <p:spPr>
          <a:xfrm>
            <a:off x="7066292" y="1587146"/>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 name="Text Placeholder 49" descr="Target Vertical: &#10;Manufacturing&#10;&#10;&#10;">
            <a:extLst>
              <a:ext uri="{FF2B5EF4-FFF2-40B4-BE49-F238E27FC236}">
                <a16:creationId xmlns:a16="http://schemas.microsoft.com/office/drawing/2014/main" id="{2FBC96C2-FBE6-26BA-AEF7-60A9A9803B68}"/>
              </a:ext>
            </a:extLst>
          </p:cNvPr>
          <p:cNvSpPr txBox="1">
            <a:spLocks/>
          </p:cNvSpPr>
          <p:nvPr/>
        </p:nvSpPr>
        <p:spPr>
          <a:xfrm>
            <a:off x="7144338" y="1655694"/>
            <a:ext cx="4361854" cy="1186883"/>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Global</a:t>
            </a:r>
          </a:p>
        </p:txBody>
      </p:sp>
      <p:grpSp>
        <p:nvGrpSpPr>
          <p:cNvPr id="7" name="Group 6">
            <a:extLst>
              <a:ext uri="{FF2B5EF4-FFF2-40B4-BE49-F238E27FC236}">
                <a16:creationId xmlns:a16="http://schemas.microsoft.com/office/drawing/2014/main" id="{F3B2C48F-F788-CF40-BFBA-8909E8EBBEA6}"/>
              </a:ext>
            </a:extLst>
          </p:cNvPr>
          <p:cNvGrpSpPr/>
          <p:nvPr/>
        </p:nvGrpSpPr>
        <p:grpSpPr>
          <a:xfrm>
            <a:off x="9057016" y="87630"/>
            <a:ext cx="2525384" cy="384440"/>
            <a:chOff x="9057016" y="87630"/>
            <a:chExt cx="2525384" cy="384440"/>
          </a:xfrm>
        </p:grpSpPr>
        <p:pic>
          <p:nvPicPr>
            <p:cNvPr id="8" name="Picture 7">
              <a:hlinkClick r:id="rId10" action="ppaction://hlinksldjump"/>
              <a:extLst>
                <a:ext uri="{FF2B5EF4-FFF2-40B4-BE49-F238E27FC236}">
                  <a16:creationId xmlns:a16="http://schemas.microsoft.com/office/drawing/2014/main" id="{422EA300-3BC9-2523-9B05-17CEC05D125F}"/>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9" name="Rectangle 8">
              <a:extLst>
                <a:ext uri="{FF2B5EF4-FFF2-40B4-BE49-F238E27FC236}">
                  <a16:creationId xmlns:a16="http://schemas.microsoft.com/office/drawing/2014/main" id="{EE157F43-BC89-7FF8-C59B-E039A8AAAA2B}"/>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0"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0"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0"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29806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66">
            <a:extLst>
              <a:ext uri="{FF2B5EF4-FFF2-40B4-BE49-F238E27FC236}">
                <a16:creationId xmlns:a16="http://schemas.microsoft.com/office/drawing/2014/main" id="{5FE9A328-1A28-FAC2-78A9-F145C4BB5722}"/>
              </a:ext>
            </a:extLst>
          </p:cNvPr>
          <p:cNvSpPr>
            <a:spLocks noGrp="1"/>
          </p:cNvSpPr>
          <p:nvPr>
            <p:ph type="title"/>
          </p:nvPr>
        </p:nvSpPr>
        <p:spPr>
          <a:xfrm>
            <a:off x="592917" y="571500"/>
            <a:ext cx="6255392" cy="886397"/>
          </a:xfrm>
        </p:spPr>
        <p:txBody>
          <a:bodyPr/>
          <a:lstStyle/>
          <a:p>
            <a:r>
              <a:rPr lang="en-US" sz="3200" noProof="0" dirty="0">
                <a:sym typeface="Helvetica"/>
              </a:rPr>
              <a:t>Nebbiolo + Intel for Automotive</a:t>
            </a:r>
            <a:br>
              <a:rPr lang="en-US" sz="3200" noProof="0" dirty="0">
                <a:sym typeface="Helvetica"/>
              </a:rPr>
            </a:br>
            <a:r>
              <a:rPr lang="en-US" sz="3200" noProof="0" dirty="0">
                <a:sym typeface="Helvetica"/>
              </a:rPr>
              <a:t>Manufacturing Inspection </a:t>
            </a:r>
            <a:endParaRPr lang="en-US" sz="3200" dirty="0"/>
          </a:p>
        </p:txBody>
      </p:sp>
      <p:grpSp>
        <p:nvGrpSpPr>
          <p:cNvPr id="58" name="Group 57">
            <a:extLst>
              <a:ext uri="{FF2B5EF4-FFF2-40B4-BE49-F238E27FC236}">
                <a16:creationId xmlns:a16="http://schemas.microsoft.com/office/drawing/2014/main" id="{6AD50169-146A-1152-C33A-C5CCA8060813}"/>
              </a:ext>
            </a:extLst>
          </p:cNvPr>
          <p:cNvGrpSpPr/>
          <p:nvPr/>
        </p:nvGrpSpPr>
        <p:grpSpPr>
          <a:xfrm>
            <a:off x="592917" y="1621155"/>
            <a:ext cx="6255394" cy="877163"/>
            <a:chOff x="592917" y="1621155"/>
            <a:chExt cx="6255394" cy="877163"/>
          </a:xfrm>
        </p:grpSpPr>
        <p:sp>
          <p:nvSpPr>
            <p:cNvPr id="59"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0C2699A1-2ECB-8B86-6EB6-F8985830A993}"/>
                </a:ext>
              </a:extLst>
            </p:cNvPr>
            <p:cNvSpPr txBox="1">
              <a:spLocks/>
            </p:cNvSpPr>
            <p:nvPr/>
          </p:nvSpPr>
          <p:spPr>
            <a:xfrm>
              <a:off x="592917" y="1805821"/>
              <a:ext cx="6255394" cy="692497"/>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Nebbiolo + Intel for Automotive Manufacturing proof-of-concept focused on improving the quality-control process for the welds on its vehicles. The POC took place at Audi’s factory in Neckarsulm, Germany, one the company’s two principal assembly plants. The machine learning model used data generated by the welding controllers, which showed electric voltage and current curves during the welding operation. The data also included other parameters such as configuration of the welds, the types of metal, and the health of the electrodes.</a:t>
              </a:r>
            </a:p>
          </p:txBody>
        </p:sp>
        <p:sp>
          <p:nvSpPr>
            <p:cNvPr id="60" name="Content Placeholder 47">
              <a:extLst>
                <a:ext uri="{FF2B5EF4-FFF2-40B4-BE49-F238E27FC236}">
                  <a16:creationId xmlns:a16="http://schemas.microsoft.com/office/drawing/2014/main" id="{B9BC3322-F615-1A7C-2D4C-5331B0F47522}"/>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61" name="Content Placeholder 47">
            <a:extLst>
              <a:ext uri="{FF2B5EF4-FFF2-40B4-BE49-F238E27FC236}">
                <a16:creationId xmlns:a16="http://schemas.microsoft.com/office/drawing/2014/main" id="{E4F5346E-7B22-C9BE-CF93-5C382E07385E}"/>
              </a:ext>
            </a:extLst>
          </p:cNvPr>
          <p:cNvSpPr txBox="1">
            <a:spLocks/>
          </p:cNvSpPr>
          <p:nvPr/>
        </p:nvSpPr>
        <p:spPr>
          <a:xfrm>
            <a:off x="592917" y="2789642"/>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62" name="Rectangle 61">
            <a:extLst>
              <a:ext uri="{FF2B5EF4-FFF2-40B4-BE49-F238E27FC236}">
                <a16:creationId xmlns:a16="http://schemas.microsoft.com/office/drawing/2014/main" id="{77D9E929-2BDB-C473-C5E7-8AB47E20A502}"/>
              </a:ext>
            </a:extLst>
          </p:cNvPr>
          <p:cNvSpPr>
            <a:spLocks/>
          </p:cNvSpPr>
          <p:nvPr/>
        </p:nvSpPr>
        <p:spPr>
          <a:xfrm>
            <a:off x="913615" y="3023389"/>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Enabled weld quality inspection </a:t>
            </a:r>
            <a:r>
              <a:rPr lang="en-US" sz="900" dirty="0">
                <a:solidFill>
                  <a:schemeClr val="bg2"/>
                </a:solidFill>
                <a:latin typeface="IntelOne Text" panose="020B0503020203020204" pitchFamily="34" charset="0"/>
              </a:rPr>
              <a:t>in 18 milliseconds per scan</a:t>
            </a:r>
          </a:p>
        </p:txBody>
      </p:sp>
      <p:sp>
        <p:nvSpPr>
          <p:cNvPr id="63" name="Rectangle 62">
            <a:extLst>
              <a:ext uri="{FF2B5EF4-FFF2-40B4-BE49-F238E27FC236}">
                <a16:creationId xmlns:a16="http://schemas.microsoft.com/office/drawing/2014/main" id="{91A1CD6D-D910-B75D-5B8F-6FC8E6FF0171}"/>
              </a:ext>
            </a:extLst>
          </p:cNvPr>
          <p:cNvSpPr>
            <a:spLocks/>
          </p:cNvSpPr>
          <p:nvPr/>
        </p:nvSpPr>
        <p:spPr>
          <a:xfrm>
            <a:off x="3063688" y="3023389"/>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Made it possible to inspect 100% of welds </a:t>
            </a:r>
            <a:r>
              <a:rPr lang="en-US" sz="900" dirty="0">
                <a:solidFill>
                  <a:schemeClr val="bg2"/>
                </a:solidFill>
                <a:latin typeface="IntelOne Text" panose="020B0503020203020204" pitchFamily="34" charset="0"/>
              </a:rPr>
              <a:t>with high degree of accuracy</a:t>
            </a:r>
          </a:p>
        </p:txBody>
      </p:sp>
      <p:sp>
        <p:nvSpPr>
          <p:cNvPr id="128" name="Rectangle 127">
            <a:extLst>
              <a:ext uri="{FF2B5EF4-FFF2-40B4-BE49-F238E27FC236}">
                <a16:creationId xmlns:a16="http://schemas.microsoft.com/office/drawing/2014/main" id="{F022A683-67B1-3747-0A58-F5DCFDB4CDA1}"/>
              </a:ext>
            </a:extLst>
          </p:cNvPr>
          <p:cNvSpPr>
            <a:spLocks/>
          </p:cNvSpPr>
          <p:nvPr/>
        </p:nvSpPr>
        <p:spPr>
          <a:xfrm>
            <a:off x="5213760" y="3023389"/>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Scalable, flexible platform solution </a:t>
            </a:r>
            <a:r>
              <a:rPr lang="en-US" sz="900" dirty="0">
                <a:solidFill>
                  <a:schemeClr val="bg2"/>
                </a:solidFill>
                <a:latin typeface="IntelOne Text" panose="020B0503020203020204" pitchFamily="34" charset="0"/>
              </a:rPr>
              <a:t>that can serve as foundation for robot and controller use cases such as riveting, gluing and painting.</a:t>
            </a:r>
          </a:p>
        </p:txBody>
      </p:sp>
      <p:cxnSp>
        <p:nvCxnSpPr>
          <p:cNvPr id="129" name="Straight Connector 128">
            <a:extLst>
              <a:ext uri="{FF2B5EF4-FFF2-40B4-BE49-F238E27FC236}">
                <a16:creationId xmlns:a16="http://schemas.microsoft.com/office/drawing/2014/main" id="{3992E3F0-5C62-48CE-EE54-DB0B11A9581E}"/>
              </a:ext>
            </a:extLst>
          </p:cNvPr>
          <p:cNvCxnSpPr>
            <a:cxnSpLocks/>
          </p:cNvCxnSpPr>
          <p:nvPr/>
        </p:nvCxnSpPr>
        <p:spPr>
          <a:xfrm>
            <a:off x="592917" y="268588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42" name="Straight Connector 141">
            <a:extLst>
              <a:ext uri="{FF2B5EF4-FFF2-40B4-BE49-F238E27FC236}">
                <a16:creationId xmlns:a16="http://schemas.microsoft.com/office/drawing/2014/main" id="{EF084668-BCBE-3BCE-5737-38BE5E29F631}"/>
              </a:ext>
            </a:extLst>
          </p:cNvPr>
          <p:cNvCxnSpPr>
            <a:cxnSpLocks/>
          </p:cNvCxnSpPr>
          <p:nvPr/>
        </p:nvCxnSpPr>
        <p:spPr>
          <a:xfrm>
            <a:off x="592917" y="381283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43" name="Group 142">
            <a:extLst>
              <a:ext uri="{FF2B5EF4-FFF2-40B4-BE49-F238E27FC236}">
                <a16:creationId xmlns:a16="http://schemas.microsoft.com/office/drawing/2014/main" id="{B2F3C8A9-C9C8-661D-4B3D-ACE1A24E8BD0}"/>
              </a:ext>
            </a:extLst>
          </p:cNvPr>
          <p:cNvGrpSpPr>
            <a:grpSpLocks/>
          </p:cNvGrpSpPr>
          <p:nvPr/>
        </p:nvGrpSpPr>
        <p:grpSpPr>
          <a:xfrm>
            <a:off x="592917" y="3909788"/>
            <a:ext cx="6255393" cy="572808"/>
            <a:chOff x="592916" y="3640327"/>
            <a:chExt cx="6255393" cy="572808"/>
          </a:xfrm>
        </p:grpSpPr>
        <p:sp>
          <p:nvSpPr>
            <p:cNvPr id="144" name="Content Placeholder 47">
              <a:extLst>
                <a:ext uri="{FF2B5EF4-FFF2-40B4-BE49-F238E27FC236}">
                  <a16:creationId xmlns:a16="http://schemas.microsoft.com/office/drawing/2014/main" id="{D7ED56E3-43D5-A1E9-4DD8-93FF881AF978}"/>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Components</a:t>
              </a:r>
            </a:p>
          </p:txBody>
        </p:sp>
        <p:sp>
          <p:nvSpPr>
            <p:cNvPr id="145" name="Content Placeholder 47">
              <a:extLst>
                <a:ext uri="{FF2B5EF4-FFF2-40B4-BE49-F238E27FC236}">
                  <a16:creationId xmlns:a16="http://schemas.microsoft.com/office/drawing/2014/main" id="{E14918AC-1998-04A2-75B9-C4BB53FF4AF6}"/>
                </a:ext>
              </a:extLst>
            </p:cNvPr>
            <p:cNvSpPr txBox="1">
              <a:spLocks/>
            </p:cNvSpPr>
            <p:nvPr/>
          </p:nvSpPr>
          <p:spPr>
            <a:xfrm>
              <a:off x="592916" y="3837693"/>
              <a:ext cx="6255393" cy="375442"/>
            </a:xfrm>
            <a:prstGeom prst="rect">
              <a:avLst/>
            </a:prstGeom>
            <a:ln>
              <a:noFill/>
            </a:ln>
          </p:spPr>
          <p:txBody>
            <a:bodyPr wrap="square" lIns="0" tIns="0" rIns="0" bIns="0" numCol="1"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1" indent="-128016" defTabSz="1219169" hangingPunct="0">
                <a:lnSpc>
                  <a:spcPct val="100000"/>
                </a:lnSpc>
                <a:spcBef>
                  <a:spcPts val="200"/>
                </a:spcBef>
                <a:spcAft>
                  <a:spcPts val="100"/>
                </a:spcAft>
                <a:buClrTx/>
                <a:buSzTx/>
                <a:tabLst/>
                <a:defRPr/>
              </a:pPr>
              <a:r>
                <a:rPr lang="en-US" sz="900" kern="0" dirty="0">
                  <a:latin typeface="+mn-lt"/>
                  <a:sym typeface="Helvetica"/>
                </a:rPr>
                <a:t>Intel® Core™ processors</a:t>
              </a:r>
            </a:p>
            <a:p>
              <a:pPr marL="128016" marR="0" lvl="1" indent="-128016" defTabSz="1219169" hangingPunct="0">
                <a:lnSpc>
                  <a:spcPct val="100000"/>
                </a:lnSpc>
                <a:spcBef>
                  <a:spcPts val="200"/>
                </a:spcBef>
                <a:spcAft>
                  <a:spcPts val="100"/>
                </a:spcAft>
                <a:buClrTx/>
                <a:buSzTx/>
                <a:tabLst/>
                <a:defRPr/>
              </a:pPr>
              <a:r>
                <a:rPr lang="en-US" sz="900" kern="0" dirty="0">
                  <a:latin typeface="+mn-lt"/>
                  <a:sym typeface="Helvetica"/>
                </a:rPr>
                <a:t>Intel® Xeon® processor E and Intel® Xeon® SP server processor</a:t>
              </a:r>
            </a:p>
          </p:txBody>
        </p:sp>
      </p:grpSp>
      <p:cxnSp>
        <p:nvCxnSpPr>
          <p:cNvPr id="146" name="Straight Connector 145">
            <a:extLst>
              <a:ext uri="{FF2B5EF4-FFF2-40B4-BE49-F238E27FC236}">
                <a16:creationId xmlns:a16="http://schemas.microsoft.com/office/drawing/2014/main" id="{A4F2394D-12CB-CF51-59A0-4144E69C2297}"/>
              </a:ext>
            </a:extLst>
          </p:cNvPr>
          <p:cNvCxnSpPr>
            <a:cxnSpLocks/>
          </p:cNvCxnSpPr>
          <p:nvPr/>
        </p:nvCxnSpPr>
        <p:spPr>
          <a:xfrm>
            <a:off x="592917" y="457954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47" name="Group 146">
            <a:extLst>
              <a:ext uri="{FF2B5EF4-FFF2-40B4-BE49-F238E27FC236}">
                <a16:creationId xmlns:a16="http://schemas.microsoft.com/office/drawing/2014/main" id="{FFFB090E-7A02-0CFC-E0DB-E628639C58EB}"/>
              </a:ext>
            </a:extLst>
          </p:cNvPr>
          <p:cNvGrpSpPr/>
          <p:nvPr/>
        </p:nvGrpSpPr>
        <p:grpSpPr>
          <a:xfrm>
            <a:off x="592917" y="4676498"/>
            <a:ext cx="6318424" cy="367561"/>
            <a:chOff x="5043513" y="3848440"/>
            <a:chExt cx="6318424" cy="367561"/>
          </a:xfrm>
        </p:grpSpPr>
        <p:sp>
          <p:nvSpPr>
            <p:cNvPr id="148" name="Content Placeholder 47">
              <a:extLst>
                <a:ext uri="{FF2B5EF4-FFF2-40B4-BE49-F238E27FC236}">
                  <a16:creationId xmlns:a16="http://schemas.microsoft.com/office/drawing/2014/main" id="{609C420E-AFE4-57AD-F619-1511A201CDEA}"/>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Software</a:t>
              </a:r>
            </a:p>
          </p:txBody>
        </p:sp>
        <p:sp>
          <p:nvSpPr>
            <p:cNvPr id="149" name="Content Placeholder 47">
              <a:extLst>
                <a:ext uri="{FF2B5EF4-FFF2-40B4-BE49-F238E27FC236}">
                  <a16:creationId xmlns:a16="http://schemas.microsoft.com/office/drawing/2014/main" id="{11D4AF55-5F7F-0E30-048E-5ED9E1494DED}"/>
                </a:ext>
              </a:extLst>
            </p:cNvPr>
            <p:cNvSpPr txBox="1">
              <a:spLocks/>
            </p:cNvSpPr>
            <p:nvPr/>
          </p:nvSpPr>
          <p:spPr>
            <a:xfrm>
              <a:off x="5043513" y="4031373"/>
              <a:ext cx="6318424" cy="184628"/>
            </a:xfrm>
            <a:prstGeom prst="rect">
              <a:avLst/>
            </a:prstGeom>
            <a:ln>
              <a:noFill/>
            </a:ln>
          </p:spPr>
          <p:txBody>
            <a:bodyPr wrap="square" lIns="0" tIns="0" rIns="0" bIns="0" numCol="1"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lnSpc>
                  <a:spcPct val="100000"/>
                </a:lnSpc>
                <a:spcBef>
                  <a:spcPts val="200"/>
                </a:spcBef>
                <a:spcAft>
                  <a:spcPts val="100"/>
                </a:spcAft>
                <a:buNone/>
                <a:defRPr/>
              </a:pPr>
              <a:r>
                <a:rPr lang="en-US" sz="900" dirty="0">
                  <a:latin typeface="IntelOne Text" panose="020B0503020203020204" pitchFamily="34" charset="0"/>
                </a:rPr>
                <a:t>Nebbiolo Edge platform for streaming analytics</a:t>
              </a:r>
              <a:endPar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endParaRPr>
            </a:p>
          </p:txBody>
        </p:sp>
      </p:grpSp>
      <p:cxnSp>
        <p:nvCxnSpPr>
          <p:cNvPr id="150" name="Straight Connector 149">
            <a:extLst>
              <a:ext uri="{FF2B5EF4-FFF2-40B4-BE49-F238E27FC236}">
                <a16:creationId xmlns:a16="http://schemas.microsoft.com/office/drawing/2014/main" id="{28641A48-A613-F612-615D-F2A77EB05D90}"/>
              </a:ext>
            </a:extLst>
          </p:cNvPr>
          <p:cNvCxnSpPr>
            <a:cxnSpLocks/>
          </p:cNvCxnSpPr>
          <p:nvPr/>
        </p:nvCxnSpPr>
        <p:spPr>
          <a:xfrm>
            <a:off x="592918" y="572717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51" name="Group 150">
            <a:extLst>
              <a:ext uri="{FF2B5EF4-FFF2-40B4-BE49-F238E27FC236}">
                <a16:creationId xmlns:a16="http://schemas.microsoft.com/office/drawing/2014/main" id="{35B19F05-17D6-0B66-435A-9662948B2E90}"/>
              </a:ext>
            </a:extLst>
          </p:cNvPr>
          <p:cNvGrpSpPr/>
          <p:nvPr/>
        </p:nvGrpSpPr>
        <p:grpSpPr>
          <a:xfrm>
            <a:off x="592917" y="5824128"/>
            <a:ext cx="6318424" cy="415270"/>
            <a:chOff x="5043513" y="3848440"/>
            <a:chExt cx="6318424" cy="415270"/>
          </a:xfrm>
        </p:grpSpPr>
        <p:sp>
          <p:nvSpPr>
            <p:cNvPr id="152" name="Content Placeholder 47">
              <a:extLst>
                <a:ext uri="{FF2B5EF4-FFF2-40B4-BE49-F238E27FC236}">
                  <a16:creationId xmlns:a16="http://schemas.microsoft.com/office/drawing/2014/main" id="{FDFB9C07-4DE4-90DE-2BD0-7691F1278DAA}"/>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153" name="Content Placeholder 47">
              <a:extLst>
                <a:ext uri="{FF2B5EF4-FFF2-40B4-BE49-F238E27FC236}">
                  <a16:creationId xmlns:a16="http://schemas.microsoft.com/office/drawing/2014/main" id="{052BD331-B614-5396-E439-695E14F57901}"/>
                </a:ext>
              </a:extLst>
            </p:cNvPr>
            <p:cNvSpPr txBox="1">
              <a:spLocks/>
            </p:cNvSpPr>
            <p:nvPr/>
          </p:nvSpPr>
          <p:spPr>
            <a:xfrm>
              <a:off x="5043513" y="4034693"/>
              <a:ext cx="6318424" cy="229017"/>
            </a:xfrm>
            <a:prstGeom prst="rect">
              <a:avLst/>
            </a:prstGeom>
            <a:ln>
              <a:noFill/>
            </a:ln>
          </p:spPr>
          <p:txBody>
            <a:bodyPr wrap="square" lIns="0" tIns="0" rIns="0" bIns="0" numCol="2"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lvl="1" indent="-128016" defTabSz="1219169" hangingPunct="0">
                <a:lnSpc>
                  <a:spcPct val="100000"/>
                </a:lnSpc>
                <a:spcBef>
                  <a:spcPts val="200"/>
                </a:spcBef>
                <a:spcAft>
                  <a:spcPts val="100"/>
                </a:spcAft>
                <a:defRPr/>
              </a:pPr>
              <a:r>
                <a:rPr lang="en-US" sz="900" kern="0" dirty="0">
                  <a:latin typeface="+mn-lt"/>
                  <a:sym typeface="Helvetica Neue"/>
                  <a:hlinkClick r:id="rId3">
                    <a:extLst>
                      <a:ext uri="{A12FA001-AC4F-418D-AE19-62706E023703}">
                        <ahyp:hlinkClr xmlns:ahyp="http://schemas.microsoft.com/office/drawing/2018/hyperlinkcolor" val="tx"/>
                      </a:ext>
                    </a:extLst>
                  </a:hlinkClick>
                </a:rPr>
                <a:t>Intel Solution Brief</a:t>
              </a:r>
              <a:endParaRPr lang="en-US" sz="900" kern="0" dirty="0">
                <a:latin typeface="+mn-lt"/>
                <a:sym typeface="Helvetica Neue"/>
              </a:endParaRPr>
            </a:p>
            <a:p>
              <a:pPr marL="128016" lvl="1" indent="-128016" defTabSz="1219169" hangingPunct="0">
                <a:lnSpc>
                  <a:spcPct val="100000"/>
                </a:lnSpc>
                <a:spcBef>
                  <a:spcPts val="200"/>
                </a:spcBef>
                <a:spcAft>
                  <a:spcPts val="100"/>
                </a:spcAft>
                <a:defRPr/>
              </a:pPr>
              <a:r>
                <a:rPr lang="en-US" sz="900" kern="0" dirty="0">
                  <a:latin typeface="+mn-lt"/>
                  <a:sym typeface="Helvetica Neue"/>
                  <a:hlinkClick r:id="rId4">
                    <a:extLst>
                      <a:ext uri="{A12FA001-AC4F-418D-AE19-62706E023703}">
                        <ahyp:hlinkClr xmlns:ahyp="http://schemas.microsoft.com/office/drawing/2018/hyperlinkcolor" val="tx"/>
                      </a:ext>
                    </a:extLst>
                  </a:hlinkClick>
                </a:rPr>
                <a:t>Intel Newsroom Article</a:t>
              </a:r>
              <a:endParaRPr lang="en-US" sz="900" kern="0" dirty="0">
                <a:latin typeface="+mn-lt"/>
                <a:sym typeface="Helvetica Neue"/>
              </a:endParaRPr>
            </a:p>
          </p:txBody>
        </p:sp>
      </p:grpSp>
      <p:grpSp>
        <p:nvGrpSpPr>
          <p:cNvPr id="154" name="Group 153">
            <a:extLst>
              <a:ext uri="{FF2B5EF4-FFF2-40B4-BE49-F238E27FC236}">
                <a16:creationId xmlns:a16="http://schemas.microsoft.com/office/drawing/2014/main" id="{9B3A024C-F7D6-3185-EB3E-E7CFE9C3739F}"/>
              </a:ext>
            </a:extLst>
          </p:cNvPr>
          <p:cNvGrpSpPr>
            <a:grpSpLocks/>
          </p:cNvGrpSpPr>
          <p:nvPr/>
        </p:nvGrpSpPr>
        <p:grpSpPr>
          <a:xfrm>
            <a:off x="592917" y="5237961"/>
            <a:ext cx="6255393" cy="392263"/>
            <a:chOff x="592916" y="3640327"/>
            <a:chExt cx="6255393" cy="392263"/>
          </a:xfrm>
        </p:grpSpPr>
        <p:sp>
          <p:nvSpPr>
            <p:cNvPr id="155" name="Content Placeholder 47">
              <a:extLst>
                <a:ext uri="{FF2B5EF4-FFF2-40B4-BE49-F238E27FC236}">
                  <a16:creationId xmlns:a16="http://schemas.microsoft.com/office/drawing/2014/main" id="{A3063107-265D-918C-9059-09FE7E0E8E82}"/>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Cloud Service Provider</a:t>
              </a:r>
            </a:p>
          </p:txBody>
        </p:sp>
        <p:sp>
          <p:nvSpPr>
            <p:cNvPr id="156" name="Content Placeholder 47">
              <a:extLst>
                <a:ext uri="{FF2B5EF4-FFF2-40B4-BE49-F238E27FC236}">
                  <a16:creationId xmlns:a16="http://schemas.microsoft.com/office/drawing/2014/main" id="{DED74922-9247-76DC-6CB9-7E9BDAF64602}"/>
                </a:ext>
              </a:extLst>
            </p:cNvPr>
            <p:cNvSpPr txBox="1">
              <a:spLocks/>
            </p:cNvSpPr>
            <p:nvPr/>
          </p:nvSpPr>
          <p:spPr>
            <a:xfrm>
              <a:off x="592916" y="3837693"/>
              <a:ext cx="6255393" cy="194897"/>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lnSpc>
                  <a:spcPct val="100000"/>
                </a:lnSpc>
                <a:spcBef>
                  <a:spcPts val="200"/>
                </a:spcBef>
                <a:spcAft>
                  <a:spcPts val="100"/>
                </a:spcAft>
                <a:buNone/>
                <a:defRPr/>
              </a:pPr>
              <a:r>
                <a:rPr lang="en-US" sz="900" dirty="0">
                  <a:latin typeface="IntelOne Text" panose="020B0503020203020204" pitchFamily="34" charset="0"/>
                </a:rPr>
                <a:t>Private/On-Premises</a:t>
              </a:r>
            </a:p>
          </p:txBody>
        </p:sp>
      </p:grpSp>
      <p:cxnSp>
        <p:nvCxnSpPr>
          <p:cNvPr id="157" name="Straight Connector 156">
            <a:extLst>
              <a:ext uri="{FF2B5EF4-FFF2-40B4-BE49-F238E27FC236}">
                <a16:creationId xmlns:a16="http://schemas.microsoft.com/office/drawing/2014/main" id="{000DC378-9535-70FA-9646-FC8A09B35DA7}"/>
              </a:ext>
            </a:extLst>
          </p:cNvPr>
          <p:cNvCxnSpPr>
            <a:cxnSpLocks/>
          </p:cNvCxnSpPr>
          <p:nvPr/>
        </p:nvCxnSpPr>
        <p:spPr>
          <a:xfrm>
            <a:off x="592917" y="5141010"/>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158" name="Rectangle 157">
            <a:extLst>
              <a:ext uri="{FF2B5EF4-FFF2-40B4-BE49-F238E27FC236}">
                <a16:creationId xmlns:a16="http://schemas.microsoft.com/office/drawing/2014/main" id="{206EB7A2-326C-6BD5-098C-00003CDE48E6}"/>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59" name="Straight Connector 158">
            <a:extLst>
              <a:ext uri="{FF2B5EF4-FFF2-40B4-BE49-F238E27FC236}">
                <a16:creationId xmlns:a16="http://schemas.microsoft.com/office/drawing/2014/main" id="{07D5C17C-6E94-A921-A19A-5F5F7AC333C3}"/>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160" name="Text Placeholder 49">
            <a:extLst>
              <a:ext uri="{FF2B5EF4-FFF2-40B4-BE49-F238E27FC236}">
                <a16:creationId xmlns:a16="http://schemas.microsoft.com/office/drawing/2014/main" id="{FB5A8564-45C2-C75A-C4B0-49EBE3DA13EE}"/>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Automation/Robotics</a:t>
            </a:r>
            <a:endParaRPr lang="en-US" sz="900" b="0" kern="0" dirty="0">
              <a:latin typeface="IntelOne Text" panose="020B0503020203020204" pitchFamily="34" charset="0"/>
            </a:endParaRPr>
          </a:p>
        </p:txBody>
      </p:sp>
      <p:sp>
        <p:nvSpPr>
          <p:cNvPr id="161" name="Text Placeholder 49">
            <a:extLst>
              <a:ext uri="{FF2B5EF4-FFF2-40B4-BE49-F238E27FC236}">
                <a16:creationId xmlns:a16="http://schemas.microsoft.com/office/drawing/2014/main" id="{BAFEB2B4-8341-809B-9242-63A9E2D97E6F}"/>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lvl="0" indent="-171450" defTabSz="914400" fontAlgn="auto">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5" action="ppaction://hlinksldjump"/>
              </a:rPr>
              <a:t>Product Inspection</a:t>
            </a:r>
            <a:endParaRPr lang="en-US" sz="900" b="0" dirty="0">
              <a:solidFill>
                <a:srgbClr val="525252"/>
              </a:solidFill>
              <a:latin typeface="IntelOne Text" panose="020B0503020203020204" pitchFamily="34" charset="0"/>
              <a:sym typeface="Helvetica Neue"/>
            </a:endParaRPr>
          </a:p>
        </p:txBody>
      </p:sp>
      <p:grpSp>
        <p:nvGrpSpPr>
          <p:cNvPr id="162" name="Group 161">
            <a:extLst>
              <a:ext uri="{FF2B5EF4-FFF2-40B4-BE49-F238E27FC236}">
                <a16:creationId xmlns:a16="http://schemas.microsoft.com/office/drawing/2014/main" id="{989EEEDB-CD34-2307-98D9-9442FBFCEC67}"/>
              </a:ext>
            </a:extLst>
          </p:cNvPr>
          <p:cNvGrpSpPr/>
          <p:nvPr/>
        </p:nvGrpSpPr>
        <p:grpSpPr>
          <a:xfrm>
            <a:off x="7066292" y="1710638"/>
            <a:ext cx="4516108" cy="3272751"/>
            <a:chOff x="12362192" y="2956656"/>
            <a:chExt cx="4516108" cy="3272751"/>
          </a:xfrm>
        </p:grpSpPr>
        <p:sp>
          <p:nvSpPr>
            <p:cNvPr id="163" name="Rectangle 162">
              <a:extLst>
                <a:ext uri="{FF2B5EF4-FFF2-40B4-BE49-F238E27FC236}">
                  <a16:creationId xmlns:a16="http://schemas.microsoft.com/office/drawing/2014/main" id="{57CE2A86-F994-C7D8-566D-A11B60A4D559}"/>
                </a:ext>
              </a:extLst>
            </p:cNvPr>
            <p:cNvSpPr/>
            <p:nvPr/>
          </p:nvSpPr>
          <p:spPr>
            <a:xfrm>
              <a:off x="123621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64" name="Picture 163">
              <a:extLst>
                <a:ext uri="{FF2B5EF4-FFF2-40B4-BE49-F238E27FC236}">
                  <a16:creationId xmlns:a16="http://schemas.microsoft.com/office/drawing/2014/main" id="{EAC9036C-C352-3BA1-B4FC-B22A38F85566}"/>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2445137" y="3048001"/>
              <a:ext cx="1593762" cy="1328738"/>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sp>
          <p:nvSpPr>
            <p:cNvPr id="165" name="Rectangle 164">
              <a:extLst>
                <a:ext uri="{FF2B5EF4-FFF2-40B4-BE49-F238E27FC236}">
                  <a16:creationId xmlns:a16="http://schemas.microsoft.com/office/drawing/2014/main" id="{9E0B3D5D-5AC4-5C72-BFB1-0FC4D111B65D}"/>
                </a:ext>
              </a:extLst>
            </p:cNvPr>
            <p:cNvSpPr>
              <a:spLocks/>
            </p:cNvSpPr>
            <p:nvPr/>
          </p:nvSpPr>
          <p:spPr>
            <a:xfrm>
              <a:off x="14038900" y="3048001"/>
              <a:ext cx="2839400" cy="1774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1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satisfaction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Increased quality vs. yield </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Get as much value from operational </a:t>
              </a:r>
              <a:br>
                <a:rPr lang="en-US" sz="900" dirty="0">
                  <a:solidFill>
                    <a:schemeClr val="bg2"/>
                  </a:solidFill>
                  <a:latin typeface="IntelOne Text"/>
                </a:rPr>
              </a:br>
              <a:r>
                <a:rPr lang="en-US" sz="900" dirty="0">
                  <a:solidFill>
                    <a:schemeClr val="bg2"/>
                  </a:solidFill>
                  <a:latin typeface="IntelOne Text"/>
                </a:rPr>
                <a:t>data as possible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Meet standards for reliability, durability, and functionality</a:t>
              </a:r>
            </a:p>
          </p:txBody>
        </p:sp>
        <p:sp>
          <p:nvSpPr>
            <p:cNvPr id="166" name="Rectangle 165">
              <a:extLst>
                <a:ext uri="{FF2B5EF4-FFF2-40B4-BE49-F238E27FC236}">
                  <a16:creationId xmlns:a16="http://schemas.microsoft.com/office/drawing/2014/main" id="{54F73B23-30D8-1AEF-5A63-D6EE0A6DA6AF}"/>
                </a:ext>
              </a:extLst>
            </p:cNvPr>
            <p:cNvSpPr>
              <a:spLocks/>
            </p:cNvSpPr>
            <p:nvPr/>
          </p:nvSpPr>
          <p:spPr>
            <a:xfrm>
              <a:off x="12440236" y="4864907"/>
              <a:ext cx="4438063" cy="112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re-work, scrap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Keep pace with tightening industry standards, consumer expectations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the rate of human errors during inspections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Unlock visibility into cross-plant production</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and mitigate shortages, especially skilled labor</a:t>
              </a:r>
            </a:p>
          </p:txBody>
        </p:sp>
      </p:grpSp>
      <p:grpSp>
        <p:nvGrpSpPr>
          <p:cNvPr id="167" name="Group 166">
            <a:extLst>
              <a:ext uri="{FF2B5EF4-FFF2-40B4-BE49-F238E27FC236}">
                <a16:creationId xmlns:a16="http://schemas.microsoft.com/office/drawing/2014/main" id="{172096A1-4660-0B52-9B9E-F61420C14390}"/>
              </a:ext>
            </a:extLst>
          </p:cNvPr>
          <p:cNvGrpSpPr/>
          <p:nvPr/>
        </p:nvGrpSpPr>
        <p:grpSpPr>
          <a:xfrm>
            <a:off x="4883944" y="3023389"/>
            <a:ext cx="259901" cy="223739"/>
            <a:chOff x="-1453832" y="2409873"/>
            <a:chExt cx="1956752" cy="1684489"/>
          </a:xfrm>
        </p:grpSpPr>
        <p:sp>
          <p:nvSpPr>
            <p:cNvPr id="168" name="Freeform: Shape 167">
              <a:extLst>
                <a:ext uri="{FF2B5EF4-FFF2-40B4-BE49-F238E27FC236}">
                  <a16:creationId xmlns:a16="http://schemas.microsoft.com/office/drawing/2014/main" id="{00409105-47B1-5196-43B5-3703CB963341}"/>
                </a:ext>
              </a:extLst>
            </p:cNvPr>
            <p:cNvSpPr/>
            <p:nvPr/>
          </p:nvSpPr>
          <p:spPr>
            <a:xfrm>
              <a:off x="-892197" y="2409873"/>
              <a:ext cx="829952" cy="1684489"/>
            </a:xfrm>
            <a:custGeom>
              <a:avLst/>
              <a:gdLst>
                <a:gd name="connsiteX0" fmla="*/ 333851 w 829952"/>
                <a:gd name="connsiteY0" fmla="*/ 1491568 h 1684489"/>
                <a:gd name="connsiteX1" fmla="*/ 496102 w 829952"/>
                <a:gd name="connsiteY1" fmla="*/ 1491568 h 1684489"/>
                <a:gd name="connsiteX2" fmla="*/ 496102 w 829952"/>
                <a:gd name="connsiteY2" fmla="*/ 1684489 h 1684489"/>
                <a:gd name="connsiteX3" fmla="*/ 333851 w 829952"/>
                <a:gd name="connsiteY3" fmla="*/ 1684489 h 1684489"/>
                <a:gd name="connsiteX4" fmla="*/ 414942 w 829952"/>
                <a:gd name="connsiteY4" fmla="*/ 0 h 1684489"/>
                <a:gd name="connsiteX5" fmla="*/ 829952 w 829952"/>
                <a:gd name="connsiteY5" fmla="*/ 424677 h 1684489"/>
                <a:gd name="connsiteX6" fmla="*/ 713908 w 829952"/>
                <a:gd name="connsiteY6" fmla="*/ 538076 h 1684489"/>
                <a:gd name="connsiteX7" fmla="*/ 496102 w 829952"/>
                <a:gd name="connsiteY7" fmla="*/ 315191 h 1684489"/>
                <a:gd name="connsiteX8" fmla="*/ 496102 w 829952"/>
                <a:gd name="connsiteY8" fmla="*/ 1236297 h 1684489"/>
                <a:gd name="connsiteX9" fmla="*/ 333851 w 829952"/>
                <a:gd name="connsiteY9" fmla="*/ 1236297 h 1684489"/>
                <a:gd name="connsiteX10" fmla="*/ 333851 w 829952"/>
                <a:gd name="connsiteY10" fmla="*/ 315157 h 1684489"/>
                <a:gd name="connsiteX11" fmla="*/ 116044 w 829952"/>
                <a:gd name="connsiteY11" fmla="*/ 538076 h 1684489"/>
                <a:gd name="connsiteX12" fmla="*/ 0 w 829952"/>
                <a:gd name="connsiteY12" fmla="*/ 424677 h 168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9952" h="1684489">
                  <a:moveTo>
                    <a:pt x="333851" y="1491568"/>
                  </a:moveTo>
                  <a:lnTo>
                    <a:pt x="496102" y="1491568"/>
                  </a:lnTo>
                  <a:lnTo>
                    <a:pt x="496102" y="1684489"/>
                  </a:lnTo>
                  <a:lnTo>
                    <a:pt x="333851" y="1684489"/>
                  </a:lnTo>
                  <a:close/>
                  <a:moveTo>
                    <a:pt x="414942" y="0"/>
                  </a:moveTo>
                  <a:lnTo>
                    <a:pt x="829952" y="424677"/>
                  </a:lnTo>
                  <a:lnTo>
                    <a:pt x="713908" y="538076"/>
                  </a:lnTo>
                  <a:lnTo>
                    <a:pt x="496102" y="315191"/>
                  </a:lnTo>
                  <a:lnTo>
                    <a:pt x="496102" y="1236297"/>
                  </a:lnTo>
                  <a:lnTo>
                    <a:pt x="333851" y="1236297"/>
                  </a:lnTo>
                  <a:lnTo>
                    <a:pt x="333851" y="315157"/>
                  </a:lnTo>
                  <a:lnTo>
                    <a:pt x="116044" y="538076"/>
                  </a:lnTo>
                  <a:lnTo>
                    <a:pt x="0" y="424677"/>
                  </a:lnTo>
                  <a:close/>
                </a:path>
              </a:pathLst>
            </a:custGeom>
            <a:solidFill>
              <a:schemeClr val="accent1"/>
            </a:solidFill>
            <a:ln w="1030" cap="flat">
              <a:noFill/>
              <a:prstDash val="solid"/>
              <a:miter/>
            </a:ln>
          </p:spPr>
          <p:txBody>
            <a:bodyPr wrap="square" rtlCol="0" anchor="ctr">
              <a:noAutofit/>
            </a:bodyPr>
            <a:lstStyle/>
            <a:p>
              <a:endParaRPr lang="en-US"/>
            </a:p>
          </p:txBody>
        </p:sp>
        <p:sp>
          <p:nvSpPr>
            <p:cNvPr id="169" name="Freeform: Shape 168">
              <a:extLst>
                <a:ext uri="{FF2B5EF4-FFF2-40B4-BE49-F238E27FC236}">
                  <a16:creationId xmlns:a16="http://schemas.microsoft.com/office/drawing/2014/main" id="{1E085C98-7212-3A08-7348-1AAA085F53D9}"/>
                </a:ext>
              </a:extLst>
            </p:cNvPr>
            <p:cNvSpPr/>
            <p:nvPr/>
          </p:nvSpPr>
          <p:spPr>
            <a:xfrm>
              <a:off x="-279373" y="2966711"/>
              <a:ext cx="782293" cy="1127649"/>
            </a:xfrm>
            <a:custGeom>
              <a:avLst/>
              <a:gdLst>
                <a:gd name="connsiteX0" fmla="*/ 231046 w 231046"/>
                <a:gd name="connsiteY0" fmla="*/ 122551 h 333045"/>
                <a:gd name="connsiteX1" fmla="*/ 105631 w 231046"/>
                <a:gd name="connsiteY1" fmla="*/ 245122 h 333045"/>
                <a:gd name="connsiteX2" fmla="*/ 72139 w 231046"/>
                <a:gd name="connsiteY2" fmla="*/ 210849 h 333045"/>
                <a:gd name="connsiteX3" fmla="*/ 138644 w 231046"/>
                <a:gd name="connsiteY3" fmla="*/ 145865 h 333045"/>
                <a:gd name="connsiteX4" fmla="*/ 113184 w 231046"/>
                <a:gd name="connsiteY4" fmla="*/ 145865 h 333045"/>
                <a:gd name="connsiteX5" fmla="*/ 75941 w 231046"/>
                <a:gd name="connsiteY5" fmla="*/ 158345 h 333045"/>
                <a:gd name="connsiteX6" fmla="*/ 47918 w 231046"/>
                <a:gd name="connsiteY6" fmla="*/ 225173 h 333045"/>
                <a:gd name="connsiteX7" fmla="*/ 47950 w 231046"/>
                <a:gd name="connsiteY7" fmla="*/ 226277 h 333045"/>
                <a:gd name="connsiteX8" fmla="*/ 47950 w 231046"/>
                <a:gd name="connsiteY8" fmla="*/ 333045 h 333045"/>
                <a:gd name="connsiteX9" fmla="*/ 29 w 231046"/>
                <a:gd name="connsiteY9" fmla="*/ 333045 h 333045"/>
                <a:gd name="connsiteX10" fmla="*/ 29 w 231046"/>
                <a:gd name="connsiteY10" fmla="*/ 226662 h 333045"/>
                <a:gd name="connsiteX11" fmla="*/ 46314 w 231046"/>
                <a:gd name="connsiteY11" fmla="*/ 120676 h 333045"/>
                <a:gd name="connsiteX12" fmla="*/ 113184 w 231046"/>
                <a:gd name="connsiteY12" fmla="*/ 97945 h 333045"/>
                <a:gd name="connsiteX13" fmla="*/ 137300 w 231046"/>
                <a:gd name="connsiteY13" fmla="*/ 97945 h 333045"/>
                <a:gd name="connsiteX14" fmla="*/ 72139 w 231046"/>
                <a:gd name="connsiteY14" fmla="*/ 34284 h 333045"/>
                <a:gd name="connsiteX15" fmla="*/ 105631 w 231046"/>
                <a:gd name="connsiteY15" fmla="*/ 0 h 333045"/>
                <a:gd name="connsiteX16" fmla="*/ 231046 w 231046"/>
                <a:gd name="connsiteY16" fmla="*/ 122551 h 33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046" h="333045">
                  <a:moveTo>
                    <a:pt x="231046" y="122551"/>
                  </a:moveTo>
                  <a:lnTo>
                    <a:pt x="105631" y="245122"/>
                  </a:lnTo>
                  <a:lnTo>
                    <a:pt x="72139" y="210849"/>
                  </a:lnTo>
                  <a:lnTo>
                    <a:pt x="138644" y="145865"/>
                  </a:lnTo>
                  <a:lnTo>
                    <a:pt x="113184" y="145865"/>
                  </a:lnTo>
                  <a:cubicBezTo>
                    <a:pt x="99401" y="145865"/>
                    <a:pt x="86171" y="150292"/>
                    <a:pt x="75941" y="158345"/>
                  </a:cubicBezTo>
                  <a:cubicBezTo>
                    <a:pt x="46752" y="181305"/>
                    <a:pt x="47908" y="224735"/>
                    <a:pt x="47918" y="225173"/>
                  </a:cubicBezTo>
                  <a:lnTo>
                    <a:pt x="47950" y="226277"/>
                  </a:lnTo>
                  <a:lnTo>
                    <a:pt x="47950" y="333045"/>
                  </a:lnTo>
                  <a:lnTo>
                    <a:pt x="29" y="333045"/>
                  </a:lnTo>
                  <a:lnTo>
                    <a:pt x="29" y="226662"/>
                  </a:lnTo>
                  <a:cubicBezTo>
                    <a:pt x="-189" y="218943"/>
                    <a:pt x="-377" y="157407"/>
                    <a:pt x="46314" y="120676"/>
                  </a:cubicBezTo>
                  <a:cubicBezTo>
                    <a:pt x="64961" y="106018"/>
                    <a:pt x="88703" y="97945"/>
                    <a:pt x="113184" y="97945"/>
                  </a:cubicBezTo>
                  <a:lnTo>
                    <a:pt x="137300" y="97945"/>
                  </a:lnTo>
                  <a:lnTo>
                    <a:pt x="72139" y="34284"/>
                  </a:lnTo>
                  <a:lnTo>
                    <a:pt x="105631" y="0"/>
                  </a:lnTo>
                  <a:lnTo>
                    <a:pt x="231046" y="122551"/>
                  </a:lnTo>
                  <a:close/>
                </a:path>
              </a:pathLst>
            </a:custGeom>
            <a:solidFill>
              <a:schemeClr val="accent2"/>
            </a:solidFill>
            <a:ln w="1030"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6356C5A7-9D6E-189A-4098-FC2DC1DA49A6}"/>
                </a:ext>
              </a:extLst>
            </p:cNvPr>
            <p:cNvSpPr/>
            <p:nvPr/>
          </p:nvSpPr>
          <p:spPr>
            <a:xfrm>
              <a:off x="-1453832" y="2966711"/>
              <a:ext cx="778765" cy="1127649"/>
            </a:xfrm>
            <a:custGeom>
              <a:avLst/>
              <a:gdLst>
                <a:gd name="connsiteX0" fmla="*/ 229975 w 230004"/>
                <a:gd name="connsiteY0" fmla="*/ 226673 h 333045"/>
                <a:gd name="connsiteX1" fmla="*/ 229975 w 230004"/>
                <a:gd name="connsiteY1" fmla="*/ 333045 h 333045"/>
                <a:gd name="connsiteX2" fmla="*/ 182055 w 230004"/>
                <a:gd name="connsiteY2" fmla="*/ 333045 h 333045"/>
                <a:gd name="connsiteX3" fmla="*/ 182055 w 230004"/>
                <a:gd name="connsiteY3" fmla="*/ 225600 h 333045"/>
                <a:gd name="connsiteX4" fmla="*/ 182076 w 230004"/>
                <a:gd name="connsiteY4" fmla="*/ 225235 h 333045"/>
                <a:gd name="connsiteX5" fmla="*/ 154063 w 230004"/>
                <a:gd name="connsiteY5" fmla="*/ 158345 h 333045"/>
                <a:gd name="connsiteX6" fmla="*/ 116821 w 230004"/>
                <a:gd name="connsiteY6" fmla="*/ 145865 h 333045"/>
                <a:gd name="connsiteX7" fmla="*/ 92413 w 230004"/>
                <a:gd name="connsiteY7" fmla="*/ 145865 h 333045"/>
                <a:gd name="connsiteX8" fmla="*/ 158918 w 230004"/>
                <a:gd name="connsiteY8" fmla="*/ 210849 h 333045"/>
                <a:gd name="connsiteX9" fmla="*/ 125415 w 230004"/>
                <a:gd name="connsiteY9" fmla="*/ 245122 h 333045"/>
                <a:gd name="connsiteX10" fmla="*/ 0 w 230004"/>
                <a:gd name="connsiteY10" fmla="*/ 122551 h 333045"/>
                <a:gd name="connsiteX11" fmla="*/ 125426 w 230004"/>
                <a:gd name="connsiteY11" fmla="*/ 0 h 333045"/>
                <a:gd name="connsiteX12" fmla="*/ 158907 w 230004"/>
                <a:gd name="connsiteY12" fmla="*/ 34284 h 333045"/>
                <a:gd name="connsiteX13" fmla="*/ 93757 w 230004"/>
                <a:gd name="connsiteY13" fmla="*/ 97945 h 333045"/>
                <a:gd name="connsiteX14" fmla="*/ 116821 w 230004"/>
                <a:gd name="connsiteY14" fmla="*/ 97945 h 333045"/>
                <a:gd name="connsiteX15" fmla="*/ 183690 w 230004"/>
                <a:gd name="connsiteY15" fmla="*/ 120676 h 333045"/>
                <a:gd name="connsiteX16" fmla="*/ 229975 w 230004"/>
                <a:gd name="connsiteY16" fmla="*/ 226673 h 33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004" h="333045">
                  <a:moveTo>
                    <a:pt x="229975" y="226673"/>
                  </a:moveTo>
                  <a:lnTo>
                    <a:pt x="229975" y="333045"/>
                  </a:lnTo>
                  <a:lnTo>
                    <a:pt x="182055" y="333045"/>
                  </a:lnTo>
                  <a:lnTo>
                    <a:pt x="182055" y="225600"/>
                  </a:lnTo>
                  <a:lnTo>
                    <a:pt x="182076" y="225235"/>
                  </a:lnTo>
                  <a:cubicBezTo>
                    <a:pt x="182128" y="223287"/>
                    <a:pt x="182753" y="180909"/>
                    <a:pt x="154063" y="158345"/>
                  </a:cubicBezTo>
                  <a:cubicBezTo>
                    <a:pt x="143833" y="150292"/>
                    <a:pt x="130603" y="145865"/>
                    <a:pt x="116821" y="145865"/>
                  </a:cubicBezTo>
                  <a:lnTo>
                    <a:pt x="92413" y="145865"/>
                  </a:lnTo>
                  <a:lnTo>
                    <a:pt x="158918" y="210849"/>
                  </a:lnTo>
                  <a:lnTo>
                    <a:pt x="125415" y="245122"/>
                  </a:lnTo>
                  <a:lnTo>
                    <a:pt x="0" y="122551"/>
                  </a:lnTo>
                  <a:lnTo>
                    <a:pt x="125426" y="0"/>
                  </a:lnTo>
                  <a:lnTo>
                    <a:pt x="158907" y="34284"/>
                  </a:lnTo>
                  <a:lnTo>
                    <a:pt x="93757" y="97945"/>
                  </a:lnTo>
                  <a:lnTo>
                    <a:pt x="116821" y="97945"/>
                  </a:lnTo>
                  <a:cubicBezTo>
                    <a:pt x="141302" y="97945"/>
                    <a:pt x="165043" y="106018"/>
                    <a:pt x="183690" y="120676"/>
                  </a:cubicBezTo>
                  <a:cubicBezTo>
                    <a:pt x="230392" y="157407"/>
                    <a:pt x="230194" y="218954"/>
                    <a:pt x="229975" y="226673"/>
                  </a:cubicBezTo>
                  <a:close/>
                </a:path>
              </a:pathLst>
            </a:custGeom>
            <a:solidFill>
              <a:schemeClr val="accent2"/>
            </a:solidFill>
            <a:ln w="1030"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817B3B1F-1FBE-3828-4D3B-F636691BB52B}"/>
                </a:ext>
              </a:extLst>
            </p:cNvPr>
            <p:cNvSpPr/>
            <p:nvPr/>
          </p:nvSpPr>
          <p:spPr>
            <a:xfrm>
              <a:off x="-553125" y="3698305"/>
              <a:ext cx="163274" cy="151000"/>
            </a:xfrm>
            <a:custGeom>
              <a:avLst/>
              <a:gdLst>
                <a:gd name="connsiteX0" fmla="*/ 0 w 48222"/>
                <a:gd name="connsiteY0" fmla="*/ 0 h 44597"/>
                <a:gd name="connsiteX1" fmla="*/ 48222 w 48222"/>
                <a:gd name="connsiteY1" fmla="*/ 0 h 44597"/>
                <a:gd name="connsiteX2" fmla="*/ 48222 w 48222"/>
                <a:gd name="connsiteY2" fmla="*/ 44597 h 44597"/>
                <a:gd name="connsiteX3" fmla="*/ 0 w 48222"/>
                <a:gd name="connsiteY3" fmla="*/ 44597 h 44597"/>
              </a:gdLst>
              <a:ahLst/>
              <a:cxnLst>
                <a:cxn ang="0">
                  <a:pos x="connsiteX0" y="connsiteY0"/>
                </a:cxn>
                <a:cxn ang="0">
                  <a:pos x="connsiteX1" y="connsiteY1"/>
                </a:cxn>
                <a:cxn ang="0">
                  <a:pos x="connsiteX2" y="connsiteY2"/>
                </a:cxn>
                <a:cxn ang="0">
                  <a:pos x="connsiteX3" y="connsiteY3"/>
                </a:cxn>
              </a:cxnLst>
              <a:rect l="l" t="t" r="r" b="b"/>
              <a:pathLst>
                <a:path w="48222" h="44597">
                  <a:moveTo>
                    <a:pt x="0" y="0"/>
                  </a:moveTo>
                  <a:lnTo>
                    <a:pt x="48222" y="0"/>
                  </a:lnTo>
                  <a:lnTo>
                    <a:pt x="48222" y="44597"/>
                  </a:lnTo>
                  <a:lnTo>
                    <a:pt x="0" y="44597"/>
                  </a:lnTo>
                  <a:close/>
                </a:path>
              </a:pathLst>
            </a:custGeom>
            <a:solidFill>
              <a:schemeClr val="accent2"/>
            </a:solidFill>
            <a:ln w="1030"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BFFEEB5F-3C76-DFED-F3A7-475F3213EA88}"/>
              </a:ext>
            </a:extLst>
          </p:cNvPr>
          <p:cNvGrpSpPr/>
          <p:nvPr/>
        </p:nvGrpSpPr>
        <p:grpSpPr>
          <a:xfrm>
            <a:off x="623154" y="3016666"/>
            <a:ext cx="212306" cy="215295"/>
            <a:chOff x="6813492" y="2394932"/>
            <a:chExt cx="506009" cy="513133"/>
          </a:xfrm>
        </p:grpSpPr>
        <p:sp>
          <p:nvSpPr>
            <p:cNvPr id="13" name="Freeform: Shape 12">
              <a:extLst>
                <a:ext uri="{FF2B5EF4-FFF2-40B4-BE49-F238E27FC236}">
                  <a16:creationId xmlns:a16="http://schemas.microsoft.com/office/drawing/2014/main" id="{2AB3F39C-F005-5D2E-94D5-44D9BFA0799C}"/>
                </a:ext>
              </a:extLst>
            </p:cNvPr>
            <p:cNvSpPr/>
            <p:nvPr/>
          </p:nvSpPr>
          <p:spPr>
            <a:xfrm>
              <a:off x="6813492" y="2394932"/>
              <a:ext cx="446425" cy="446425"/>
            </a:xfrm>
            <a:custGeom>
              <a:avLst/>
              <a:gdLst>
                <a:gd name="connsiteX0" fmla="*/ 223218 w 446425"/>
                <a:gd name="connsiteY0" fmla="*/ 446425 h 446425"/>
                <a:gd name="connsiteX1" fmla="*/ 65385 w 446425"/>
                <a:gd name="connsiteY1" fmla="*/ 381049 h 446425"/>
                <a:gd name="connsiteX2" fmla="*/ 0 w 446425"/>
                <a:gd name="connsiteY2" fmla="*/ 223217 h 446425"/>
                <a:gd name="connsiteX3" fmla="*/ 65376 w 446425"/>
                <a:gd name="connsiteY3" fmla="*/ 65376 h 446425"/>
                <a:gd name="connsiteX4" fmla="*/ 223218 w 446425"/>
                <a:gd name="connsiteY4" fmla="*/ 0 h 446425"/>
                <a:gd name="connsiteX5" fmla="*/ 381050 w 446425"/>
                <a:gd name="connsiteY5" fmla="*/ 65376 h 446425"/>
                <a:gd name="connsiteX6" fmla="*/ 446425 w 446425"/>
                <a:gd name="connsiteY6" fmla="*/ 223208 h 446425"/>
                <a:gd name="connsiteX7" fmla="*/ 381050 w 446425"/>
                <a:gd name="connsiteY7" fmla="*/ 381040 h 446425"/>
                <a:gd name="connsiteX8" fmla="*/ 223218 w 446425"/>
                <a:gd name="connsiteY8" fmla="*/ 446416 h 446425"/>
                <a:gd name="connsiteX9" fmla="*/ 223218 w 446425"/>
                <a:gd name="connsiteY9" fmla="*/ 44473 h 446425"/>
                <a:gd name="connsiteX10" fmla="*/ 44473 w 446425"/>
                <a:gd name="connsiteY10" fmla="*/ 223217 h 446425"/>
                <a:gd name="connsiteX11" fmla="*/ 223218 w 446425"/>
                <a:gd name="connsiteY11" fmla="*/ 401962 h 446425"/>
                <a:gd name="connsiteX12" fmla="*/ 401962 w 446425"/>
                <a:gd name="connsiteY12" fmla="*/ 223217 h 446425"/>
                <a:gd name="connsiteX13" fmla="*/ 223218 w 446425"/>
                <a:gd name="connsiteY13" fmla="*/ 44473 h 44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425" h="446425">
                  <a:moveTo>
                    <a:pt x="223218" y="446425"/>
                  </a:moveTo>
                  <a:cubicBezTo>
                    <a:pt x="163594" y="446425"/>
                    <a:pt x="107539" y="423202"/>
                    <a:pt x="65385" y="381049"/>
                  </a:cubicBezTo>
                  <a:cubicBezTo>
                    <a:pt x="23223" y="338896"/>
                    <a:pt x="0" y="282841"/>
                    <a:pt x="0" y="223217"/>
                  </a:cubicBezTo>
                  <a:cubicBezTo>
                    <a:pt x="0" y="163594"/>
                    <a:pt x="23223" y="107538"/>
                    <a:pt x="65376" y="65376"/>
                  </a:cubicBezTo>
                  <a:cubicBezTo>
                    <a:pt x="107539" y="23223"/>
                    <a:pt x="163594" y="0"/>
                    <a:pt x="223218" y="0"/>
                  </a:cubicBezTo>
                  <a:cubicBezTo>
                    <a:pt x="282841" y="0"/>
                    <a:pt x="338897" y="23223"/>
                    <a:pt x="381050" y="65376"/>
                  </a:cubicBezTo>
                  <a:cubicBezTo>
                    <a:pt x="423212" y="107538"/>
                    <a:pt x="446425" y="163594"/>
                    <a:pt x="446425" y="223208"/>
                  </a:cubicBezTo>
                  <a:cubicBezTo>
                    <a:pt x="446425" y="282821"/>
                    <a:pt x="423203" y="338887"/>
                    <a:pt x="381050" y="381040"/>
                  </a:cubicBezTo>
                  <a:cubicBezTo>
                    <a:pt x="338887" y="423202"/>
                    <a:pt x="282831" y="446416"/>
                    <a:pt x="223218" y="446416"/>
                  </a:cubicBezTo>
                  <a:close/>
                  <a:moveTo>
                    <a:pt x="223218" y="44473"/>
                  </a:moveTo>
                  <a:cubicBezTo>
                    <a:pt x="124661" y="44473"/>
                    <a:pt x="44473" y="124661"/>
                    <a:pt x="44473" y="223217"/>
                  </a:cubicBezTo>
                  <a:cubicBezTo>
                    <a:pt x="44473" y="321774"/>
                    <a:pt x="124661" y="401962"/>
                    <a:pt x="223218" y="401962"/>
                  </a:cubicBezTo>
                  <a:cubicBezTo>
                    <a:pt x="321774" y="401962"/>
                    <a:pt x="401962" y="321774"/>
                    <a:pt x="401962" y="223217"/>
                  </a:cubicBezTo>
                  <a:cubicBezTo>
                    <a:pt x="401962" y="124661"/>
                    <a:pt x="321774" y="44473"/>
                    <a:pt x="223218" y="44473"/>
                  </a:cubicBezTo>
                  <a:close/>
                </a:path>
              </a:pathLst>
            </a:custGeom>
            <a:solidFill>
              <a:srgbClr val="0A69B3"/>
            </a:solidFill>
            <a:ln w="949" cap="flat">
              <a:noFill/>
              <a:prstDash val="solid"/>
              <a:miter/>
            </a:ln>
          </p:spPr>
          <p:txBody>
            <a:bodyPr rtlCol="0" anchor="ctr"/>
            <a:lstStyle/>
            <a:p>
              <a:endParaRPr lang="en-IN"/>
            </a:p>
          </p:txBody>
        </p:sp>
        <p:grpSp>
          <p:nvGrpSpPr>
            <p:cNvPr id="14" name="Graphic 36">
              <a:extLst>
                <a:ext uri="{FF2B5EF4-FFF2-40B4-BE49-F238E27FC236}">
                  <a16:creationId xmlns:a16="http://schemas.microsoft.com/office/drawing/2014/main" id="{976A13D0-01BC-0B89-2505-5579166ACB9C}"/>
                </a:ext>
              </a:extLst>
            </p:cNvPr>
            <p:cNvGrpSpPr/>
            <p:nvPr/>
          </p:nvGrpSpPr>
          <p:grpSpPr>
            <a:xfrm>
              <a:off x="7206215" y="2759644"/>
              <a:ext cx="113286" cy="148421"/>
              <a:chOff x="7206215" y="2759644"/>
              <a:chExt cx="113286" cy="148421"/>
            </a:xfrm>
          </p:grpSpPr>
          <p:sp>
            <p:nvSpPr>
              <p:cNvPr id="19" name="Freeform: Shape 18">
                <a:extLst>
                  <a:ext uri="{FF2B5EF4-FFF2-40B4-BE49-F238E27FC236}">
                    <a16:creationId xmlns:a16="http://schemas.microsoft.com/office/drawing/2014/main" id="{422505B2-7D2D-D141-C5E0-C15960FA17E0}"/>
                  </a:ext>
                </a:extLst>
              </p:cNvPr>
              <p:cNvSpPr/>
              <p:nvPr/>
            </p:nvSpPr>
            <p:spPr>
              <a:xfrm rot="-2627400">
                <a:off x="7206215" y="2759644"/>
                <a:ext cx="44473" cy="112198"/>
              </a:xfrm>
              <a:custGeom>
                <a:avLst/>
                <a:gdLst>
                  <a:gd name="connsiteX0" fmla="*/ 0 w 44473"/>
                  <a:gd name="connsiteY0" fmla="*/ 0 h 112198"/>
                  <a:gd name="connsiteX1" fmla="*/ 44473 w 44473"/>
                  <a:gd name="connsiteY1" fmla="*/ 0 h 112198"/>
                  <a:gd name="connsiteX2" fmla="*/ 44473 w 44473"/>
                  <a:gd name="connsiteY2" fmla="*/ 112198 h 112198"/>
                  <a:gd name="connsiteX3" fmla="*/ 0 w 44473"/>
                  <a:gd name="connsiteY3" fmla="*/ 112198 h 112198"/>
                </a:gdLst>
                <a:ahLst/>
                <a:cxnLst>
                  <a:cxn ang="0">
                    <a:pos x="connsiteX0" y="connsiteY0"/>
                  </a:cxn>
                  <a:cxn ang="0">
                    <a:pos x="connsiteX1" y="connsiteY1"/>
                  </a:cxn>
                  <a:cxn ang="0">
                    <a:pos x="connsiteX2" y="connsiteY2"/>
                  </a:cxn>
                  <a:cxn ang="0">
                    <a:pos x="connsiteX3" y="connsiteY3"/>
                  </a:cxn>
                </a:cxnLst>
                <a:rect l="l" t="t" r="r" b="b"/>
                <a:pathLst>
                  <a:path w="44473" h="112198">
                    <a:moveTo>
                      <a:pt x="0" y="0"/>
                    </a:moveTo>
                    <a:lnTo>
                      <a:pt x="44473" y="0"/>
                    </a:lnTo>
                    <a:lnTo>
                      <a:pt x="44473" y="112198"/>
                    </a:lnTo>
                    <a:lnTo>
                      <a:pt x="0" y="112198"/>
                    </a:lnTo>
                    <a:close/>
                  </a:path>
                </a:pathLst>
              </a:custGeom>
              <a:solidFill>
                <a:srgbClr val="0A69B3"/>
              </a:solidFill>
              <a:ln w="949"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9A567E3F-B6BB-86C3-9443-647389ED71A9}"/>
                  </a:ext>
                </a:extLst>
              </p:cNvPr>
              <p:cNvSpPr/>
              <p:nvPr/>
            </p:nvSpPr>
            <p:spPr>
              <a:xfrm rot="-2627400">
                <a:off x="7274748" y="2866676"/>
                <a:ext cx="44753" cy="41389"/>
              </a:xfrm>
              <a:custGeom>
                <a:avLst/>
                <a:gdLst>
                  <a:gd name="connsiteX0" fmla="*/ 0 w 44753"/>
                  <a:gd name="connsiteY0" fmla="*/ 0 h 41389"/>
                  <a:gd name="connsiteX1" fmla="*/ 44754 w 44753"/>
                  <a:gd name="connsiteY1" fmla="*/ 0 h 41389"/>
                  <a:gd name="connsiteX2" fmla="*/ 44754 w 44753"/>
                  <a:gd name="connsiteY2" fmla="*/ 41389 h 41389"/>
                  <a:gd name="connsiteX3" fmla="*/ 0 w 44753"/>
                  <a:gd name="connsiteY3" fmla="*/ 41389 h 41389"/>
                </a:gdLst>
                <a:ahLst/>
                <a:cxnLst>
                  <a:cxn ang="0">
                    <a:pos x="connsiteX0" y="connsiteY0"/>
                  </a:cxn>
                  <a:cxn ang="0">
                    <a:pos x="connsiteX1" y="connsiteY1"/>
                  </a:cxn>
                  <a:cxn ang="0">
                    <a:pos x="connsiteX2" y="connsiteY2"/>
                  </a:cxn>
                  <a:cxn ang="0">
                    <a:pos x="connsiteX3" y="connsiteY3"/>
                  </a:cxn>
                </a:cxnLst>
                <a:rect l="l" t="t" r="r" b="b"/>
                <a:pathLst>
                  <a:path w="44753" h="41389">
                    <a:moveTo>
                      <a:pt x="0" y="0"/>
                    </a:moveTo>
                    <a:lnTo>
                      <a:pt x="44754" y="0"/>
                    </a:lnTo>
                    <a:lnTo>
                      <a:pt x="44754" y="41389"/>
                    </a:lnTo>
                    <a:lnTo>
                      <a:pt x="0" y="41389"/>
                    </a:lnTo>
                    <a:close/>
                  </a:path>
                </a:pathLst>
              </a:custGeom>
              <a:solidFill>
                <a:srgbClr val="2CC5F4"/>
              </a:solidFill>
              <a:ln w="949" cap="flat">
                <a:noFill/>
                <a:prstDash val="solid"/>
                <a:miter/>
              </a:ln>
            </p:spPr>
            <p:txBody>
              <a:bodyPr rtlCol="0" anchor="ctr"/>
              <a:lstStyle/>
              <a:p>
                <a:endParaRPr lang="en-IN"/>
              </a:p>
            </p:txBody>
          </p:sp>
        </p:grpSp>
        <p:sp>
          <p:nvSpPr>
            <p:cNvPr id="15" name="Freeform: Shape 14">
              <a:extLst>
                <a:ext uri="{FF2B5EF4-FFF2-40B4-BE49-F238E27FC236}">
                  <a16:creationId xmlns:a16="http://schemas.microsoft.com/office/drawing/2014/main" id="{1F95DB4B-B032-ABDD-EB85-100D409314BD}"/>
                </a:ext>
              </a:extLst>
            </p:cNvPr>
            <p:cNvSpPr/>
            <p:nvPr/>
          </p:nvSpPr>
          <p:spPr>
            <a:xfrm>
              <a:off x="6925129" y="2639864"/>
              <a:ext cx="22236" cy="45652"/>
            </a:xfrm>
            <a:custGeom>
              <a:avLst/>
              <a:gdLst>
                <a:gd name="connsiteX0" fmla="*/ 0 w 22236"/>
                <a:gd name="connsiteY0" fmla="*/ 0 h 45652"/>
                <a:gd name="connsiteX1" fmla="*/ 22237 w 22236"/>
                <a:gd name="connsiteY1" fmla="*/ 0 h 45652"/>
                <a:gd name="connsiteX2" fmla="*/ 22237 w 22236"/>
                <a:gd name="connsiteY2" fmla="*/ 45653 h 45652"/>
                <a:gd name="connsiteX3" fmla="*/ 0 w 22236"/>
                <a:gd name="connsiteY3" fmla="*/ 45653 h 45652"/>
              </a:gdLst>
              <a:ahLst/>
              <a:cxnLst>
                <a:cxn ang="0">
                  <a:pos x="connsiteX0" y="connsiteY0"/>
                </a:cxn>
                <a:cxn ang="0">
                  <a:pos x="connsiteX1" y="connsiteY1"/>
                </a:cxn>
                <a:cxn ang="0">
                  <a:pos x="connsiteX2" y="connsiteY2"/>
                </a:cxn>
                <a:cxn ang="0">
                  <a:pos x="connsiteX3" y="connsiteY3"/>
                </a:cxn>
              </a:cxnLst>
              <a:rect l="l" t="t" r="r" b="b"/>
              <a:pathLst>
                <a:path w="22236" h="45652">
                  <a:moveTo>
                    <a:pt x="0" y="0"/>
                  </a:moveTo>
                  <a:lnTo>
                    <a:pt x="22237" y="0"/>
                  </a:lnTo>
                  <a:lnTo>
                    <a:pt x="22237" y="45653"/>
                  </a:lnTo>
                  <a:lnTo>
                    <a:pt x="0" y="45653"/>
                  </a:lnTo>
                  <a:close/>
                </a:path>
              </a:pathLst>
            </a:custGeom>
            <a:solidFill>
              <a:srgbClr val="2FC5F3"/>
            </a:solidFill>
            <a:ln w="949"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CE813DF7-F24D-FC3B-916E-E2868B7C7BB2}"/>
                </a:ext>
              </a:extLst>
            </p:cNvPr>
            <p:cNvSpPr/>
            <p:nvPr/>
          </p:nvSpPr>
          <p:spPr>
            <a:xfrm>
              <a:off x="6992429" y="2595651"/>
              <a:ext cx="22236" cy="89874"/>
            </a:xfrm>
            <a:custGeom>
              <a:avLst/>
              <a:gdLst>
                <a:gd name="connsiteX0" fmla="*/ 0 w 22236"/>
                <a:gd name="connsiteY0" fmla="*/ 0 h 89874"/>
                <a:gd name="connsiteX1" fmla="*/ 22237 w 22236"/>
                <a:gd name="connsiteY1" fmla="*/ 0 h 89874"/>
                <a:gd name="connsiteX2" fmla="*/ 22237 w 22236"/>
                <a:gd name="connsiteY2" fmla="*/ 89875 h 89874"/>
                <a:gd name="connsiteX3" fmla="*/ 0 w 22236"/>
                <a:gd name="connsiteY3" fmla="*/ 89875 h 89874"/>
              </a:gdLst>
              <a:ahLst/>
              <a:cxnLst>
                <a:cxn ang="0">
                  <a:pos x="connsiteX0" y="connsiteY0"/>
                </a:cxn>
                <a:cxn ang="0">
                  <a:pos x="connsiteX1" y="connsiteY1"/>
                </a:cxn>
                <a:cxn ang="0">
                  <a:pos x="connsiteX2" y="connsiteY2"/>
                </a:cxn>
                <a:cxn ang="0">
                  <a:pos x="connsiteX3" y="connsiteY3"/>
                </a:cxn>
              </a:cxnLst>
              <a:rect l="l" t="t" r="r" b="b"/>
              <a:pathLst>
                <a:path w="22236" h="89874">
                  <a:moveTo>
                    <a:pt x="0" y="0"/>
                  </a:moveTo>
                  <a:lnTo>
                    <a:pt x="22237" y="0"/>
                  </a:lnTo>
                  <a:lnTo>
                    <a:pt x="22237" y="89875"/>
                  </a:lnTo>
                  <a:lnTo>
                    <a:pt x="0" y="89875"/>
                  </a:lnTo>
                  <a:close/>
                </a:path>
              </a:pathLst>
            </a:custGeom>
            <a:solidFill>
              <a:srgbClr val="2FC5F3"/>
            </a:solidFill>
            <a:ln w="949"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2B1F4809-0DDC-F2D2-8B52-A88D28B55F76}"/>
                </a:ext>
              </a:extLst>
            </p:cNvPr>
            <p:cNvSpPr/>
            <p:nvPr/>
          </p:nvSpPr>
          <p:spPr>
            <a:xfrm>
              <a:off x="7059564" y="2528584"/>
              <a:ext cx="22236" cy="156942"/>
            </a:xfrm>
            <a:custGeom>
              <a:avLst/>
              <a:gdLst>
                <a:gd name="connsiteX0" fmla="*/ 0 w 22236"/>
                <a:gd name="connsiteY0" fmla="*/ 0 h 156942"/>
                <a:gd name="connsiteX1" fmla="*/ 22237 w 22236"/>
                <a:gd name="connsiteY1" fmla="*/ 0 h 156942"/>
                <a:gd name="connsiteX2" fmla="*/ 22237 w 22236"/>
                <a:gd name="connsiteY2" fmla="*/ 156943 h 156942"/>
                <a:gd name="connsiteX3" fmla="*/ 0 w 22236"/>
                <a:gd name="connsiteY3" fmla="*/ 156943 h 156942"/>
              </a:gdLst>
              <a:ahLst/>
              <a:cxnLst>
                <a:cxn ang="0">
                  <a:pos x="connsiteX0" y="connsiteY0"/>
                </a:cxn>
                <a:cxn ang="0">
                  <a:pos x="connsiteX1" y="connsiteY1"/>
                </a:cxn>
                <a:cxn ang="0">
                  <a:pos x="connsiteX2" y="connsiteY2"/>
                </a:cxn>
                <a:cxn ang="0">
                  <a:pos x="connsiteX3" y="connsiteY3"/>
                </a:cxn>
              </a:cxnLst>
              <a:rect l="l" t="t" r="r" b="b"/>
              <a:pathLst>
                <a:path w="22236" h="156942">
                  <a:moveTo>
                    <a:pt x="0" y="0"/>
                  </a:moveTo>
                  <a:lnTo>
                    <a:pt x="22237" y="0"/>
                  </a:lnTo>
                  <a:lnTo>
                    <a:pt x="22237" y="156943"/>
                  </a:lnTo>
                  <a:lnTo>
                    <a:pt x="0" y="156943"/>
                  </a:lnTo>
                  <a:close/>
                </a:path>
              </a:pathLst>
            </a:custGeom>
            <a:solidFill>
              <a:srgbClr val="2FC5F3"/>
            </a:solidFill>
            <a:ln w="949"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0E252296-A6A3-5738-14A2-5C2DDB11CCB0}"/>
                </a:ext>
              </a:extLst>
            </p:cNvPr>
            <p:cNvSpPr/>
            <p:nvPr/>
          </p:nvSpPr>
          <p:spPr>
            <a:xfrm>
              <a:off x="7126381" y="2618149"/>
              <a:ext cx="22236" cy="67377"/>
            </a:xfrm>
            <a:custGeom>
              <a:avLst/>
              <a:gdLst>
                <a:gd name="connsiteX0" fmla="*/ 0 w 22236"/>
                <a:gd name="connsiteY0" fmla="*/ 0 h 67377"/>
                <a:gd name="connsiteX1" fmla="*/ 22237 w 22236"/>
                <a:gd name="connsiteY1" fmla="*/ 0 h 67377"/>
                <a:gd name="connsiteX2" fmla="*/ 22237 w 22236"/>
                <a:gd name="connsiteY2" fmla="*/ 67377 h 67377"/>
                <a:gd name="connsiteX3" fmla="*/ 0 w 22236"/>
                <a:gd name="connsiteY3" fmla="*/ 67377 h 67377"/>
              </a:gdLst>
              <a:ahLst/>
              <a:cxnLst>
                <a:cxn ang="0">
                  <a:pos x="connsiteX0" y="connsiteY0"/>
                </a:cxn>
                <a:cxn ang="0">
                  <a:pos x="connsiteX1" y="connsiteY1"/>
                </a:cxn>
                <a:cxn ang="0">
                  <a:pos x="connsiteX2" y="connsiteY2"/>
                </a:cxn>
                <a:cxn ang="0">
                  <a:pos x="connsiteX3" y="connsiteY3"/>
                </a:cxn>
              </a:cxnLst>
              <a:rect l="l" t="t" r="r" b="b"/>
              <a:pathLst>
                <a:path w="22236" h="67377">
                  <a:moveTo>
                    <a:pt x="0" y="0"/>
                  </a:moveTo>
                  <a:lnTo>
                    <a:pt x="22237" y="0"/>
                  </a:lnTo>
                  <a:lnTo>
                    <a:pt x="22237" y="67377"/>
                  </a:lnTo>
                  <a:lnTo>
                    <a:pt x="0" y="67377"/>
                  </a:lnTo>
                  <a:close/>
                </a:path>
              </a:pathLst>
            </a:custGeom>
            <a:solidFill>
              <a:srgbClr val="2FC5F3"/>
            </a:solidFill>
            <a:ln w="949" cap="flat">
              <a:noFill/>
              <a:prstDash val="solid"/>
              <a:miter/>
            </a:ln>
          </p:spPr>
          <p:txBody>
            <a:bodyPr rtlCol="0" anchor="ctr"/>
            <a:lstStyle/>
            <a:p>
              <a:endParaRPr lang="en-IN"/>
            </a:p>
          </p:txBody>
        </p:sp>
      </p:grpSp>
      <p:grpSp>
        <p:nvGrpSpPr>
          <p:cNvPr id="26" name="Group 25">
            <a:extLst>
              <a:ext uri="{FF2B5EF4-FFF2-40B4-BE49-F238E27FC236}">
                <a16:creationId xmlns:a16="http://schemas.microsoft.com/office/drawing/2014/main" id="{057A696E-B82D-56BA-D8F4-0400D0546F1E}"/>
              </a:ext>
            </a:extLst>
          </p:cNvPr>
          <p:cNvGrpSpPr/>
          <p:nvPr/>
        </p:nvGrpSpPr>
        <p:grpSpPr>
          <a:xfrm>
            <a:off x="2794590" y="3023380"/>
            <a:ext cx="190426" cy="178892"/>
            <a:chOff x="7858302" y="2315989"/>
            <a:chExt cx="546101" cy="513030"/>
          </a:xfrm>
        </p:grpSpPr>
        <p:sp>
          <p:nvSpPr>
            <p:cNvPr id="27" name="Freeform: Shape 26">
              <a:extLst>
                <a:ext uri="{FF2B5EF4-FFF2-40B4-BE49-F238E27FC236}">
                  <a16:creationId xmlns:a16="http://schemas.microsoft.com/office/drawing/2014/main" id="{03148F19-2F33-FE56-467D-E1901D1E9F6D}"/>
                </a:ext>
              </a:extLst>
            </p:cNvPr>
            <p:cNvSpPr/>
            <p:nvPr/>
          </p:nvSpPr>
          <p:spPr>
            <a:xfrm>
              <a:off x="7937406" y="2382227"/>
              <a:ext cx="381773" cy="126221"/>
            </a:xfrm>
            <a:custGeom>
              <a:avLst/>
              <a:gdLst>
                <a:gd name="connsiteX0" fmla="*/ 0 w 381773"/>
                <a:gd name="connsiteY0" fmla="*/ 126222 h 126221"/>
                <a:gd name="connsiteX1" fmla="*/ 64744 w 381773"/>
                <a:gd name="connsiteY1" fmla="*/ 61537 h 126221"/>
                <a:gd name="connsiteX2" fmla="*/ 89187 w 381773"/>
                <a:gd name="connsiteY2" fmla="*/ 42926 h 126221"/>
                <a:gd name="connsiteX3" fmla="*/ 115962 w 381773"/>
                <a:gd name="connsiteY3" fmla="*/ 27227 h 126221"/>
                <a:gd name="connsiteX4" fmla="*/ 143868 w 381773"/>
                <a:gd name="connsiteY4" fmla="*/ 15610 h 126221"/>
                <a:gd name="connsiteX5" fmla="*/ 173269 w 381773"/>
                <a:gd name="connsiteY5" fmla="*/ 6974 h 126221"/>
                <a:gd name="connsiteX6" fmla="*/ 203497 w 381773"/>
                <a:gd name="connsiteY6" fmla="*/ 1171 h 126221"/>
                <a:gd name="connsiteX7" fmla="*/ 233852 w 381773"/>
                <a:gd name="connsiteY7" fmla="*/ 0 h 126221"/>
                <a:gd name="connsiteX8" fmla="*/ 264375 w 381773"/>
                <a:gd name="connsiteY8" fmla="*/ 2390 h 126221"/>
                <a:gd name="connsiteX9" fmla="*/ 294632 w 381773"/>
                <a:gd name="connsiteY9" fmla="*/ 7525 h 126221"/>
                <a:gd name="connsiteX10" fmla="*/ 324731 w 381773"/>
                <a:gd name="connsiteY10" fmla="*/ 17597 h 126221"/>
                <a:gd name="connsiteX11" fmla="*/ 353218 w 381773"/>
                <a:gd name="connsiteY11" fmla="*/ 30119 h 126221"/>
                <a:gd name="connsiteX12" fmla="*/ 381773 w 381773"/>
                <a:gd name="connsiteY12" fmla="*/ 47953 h 126221"/>
                <a:gd name="connsiteX13" fmla="*/ 345457 w 381773"/>
                <a:gd name="connsiteY13" fmla="*/ 99791 h 126221"/>
                <a:gd name="connsiteX14" fmla="*/ 317098 w 381773"/>
                <a:gd name="connsiteY14" fmla="*/ 82017 h 126221"/>
                <a:gd name="connsiteX15" fmla="*/ 289054 w 381773"/>
                <a:gd name="connsiteY15" fmla="*/ 69082 h 126221"/>
                <a:gd name="connsiteX16" fmla="*/ 287245 w 381773"/>
                <a:gd name="connsiteY16" fmla="*/ 68275 h 126221"/>
                <a:gd name="connsiteX17" fmla="*/ 260706 w 381773"/>
                <a:gd name="connsiteY17" fmla="*/ 59766 h 126221"/>
                <a:gd name="connsiteX18" fmla="*/ 260342 w 381773"/>
                <a:gd name="connsiteY18" fmla="*/ 59766 h 126221"/>
                <a:gd name="connsiteX19" fmla="*/ 225127 w 381773"/>
                <a:gd name="connsiteY19" fmla="*/ 53373 h 126221"/>
                <a:gd name="connsiteX20" fmla="*/ 197880 w 381773"/>
                <a:gd name="connsiteY20" fmla="*/ 51455 h 126221"/>
                <a:gd name="connsiteX21" fmla="*/ 167613 w 381773"/>
                <a:gd name="connsiteY21" fmla="*/ 53117 h 126221"/>
                <a:gd name="connsiteX22" fmla="*/ 166984 w 381773"/>
                <a:gd name="connsiteY22" fmla="*/ 53117 h 126221"/>
                <a:gd name="connsiteX23" fmla="*/ 140868 w 381773"/>
                <a:gd name="connsiteY23" fmla="*/ 57947 h 126221"/>
                <a:gd name="connsiteX24" fmla="*/ 109391 w 381773"/>
                <a:gd name="connsiteY24" fmla="*/ 67016 h 126221"/>
                <a:gd name="connsiteX25" fmla="*/ 108132 w 381773"/>
                <a:gd name="connsiteY25" fmla="*/ 67488 h 126221"/>
                <a:gd name="connsiteX26" fmla="*/ 81112 w 381773"/>
                <a:gd name="connsiteY26" fmla="*/ 79912 h 126221"/>
                <a:gd name="connsiteX27" fmla="*/ 10 w 381773"/>
                <a:gd name="connsiteY27" fmla="*/ 126212 h 126221"/>
                <a:gd name="connsiteX28" fmla="*/ 329512 w 381773"/>
                <a:gd name="connsiteY28" fmla="*/ 63052 h 126221"/>
                <a:gd name="connsiteX29" fmla="*/ 339270 w 381773"/>
                <a:gd name="connsiteY29" fmla="*/ 69180 h 126221"/>
                <a:gd name="connsiteX30" fmla="*/ 349559 w 381773"/>
                <a:gd name="connsiteY30" fmla="*/ 54504 h 126221"/>
                <a:gd name="connsiteX31" fmla="*/ 342614 w 381773"/>
                <a:gd name="connsiteY31" fmla="*/ 50166 h 126221"/>
                <a:gd name="connsiteX32" fmla="*/ 316105 w 381773"/>
                <a:gd name="connsiteY32" fmla="*/ 38510 h 126221"/>
                <a:gd name="connsiteX33" fmla="*/ 289133 w 381773"/>
                <a:gd name="connsiteY33" fmla="*/ 29529 h 126221"/>
                <a:gd name="connsiteX34" fmla="*/ 261099 w 381773"/>
                <a:gd name="connsiteY34" fmla="*/ 24768 h 126221"/>
                <a:gd name="connsiteX35" fmla="*/ 233419 w 381773"/>
                <a:gd name="connsiteY35" fmla="*/ 22644 h 126221"/>
                <a:gd name="connsiteX36" fmla="*/ 206084 w 381773"/>
                <a:gd name="connsiteY36" fmla="*/ 23696 h 126221"/>
                <a:gd name="connsiteX37" fmla="*/ 178611 w 381773"/>
                <a:gd name="connsiteY37" fmla="*/ 28978 h 126221"/>
                <a:gd name="connsiteX38" fmla="*/ 174883 w 381773"/>
                <a:gd name="connsiteY38" fmla="*/ 30070 h 126221"/>
                <a:gd name="connsiteX39" fmla="*/ 199090 w 381773"/>
                <a:gd name="connsiteY39" fmla="*/ 28831 h 126221"/>
                <a:gd name="connsiteX40" fmla="*/ 230282 w 381773"/>
                <a:gd name="connsiteY40" fmla="*/ 31054 h 126221"/>
                <a:gd name="connsiteX41" fmla="*/ 235446 w 381773"/>
                <a:gd name="connsiteY41" fmla="*/ 32244 h 126221"/>
                <a:gd name="connsiteX42" fmla="*/ 262476 w 381773"/>
                <a:gd name="connsiteY42" fmla="*/ 37143 h 126221"/>
                <a:gd name="connsiteX43" fmla="*/ 264247 w 381773"/>
                <a:gd name="connsiteY43" fmla="*/ 37143 h 126221"/>
                <a:gd name="connsiteX44" fmla="*/ 294760 w 381773"/>
                <a:gd name="connsiteY44" fmla="*/ 46920 h 126221"/>
                <a:gd name="connsiteX45" fmla="*/ 295468 w 381773"/>
                <a:gd name="connsiteY45" fmla="*/ 47117 h 126221"/>
                <a:gd name="connsiteX46" fmla="*/ 295488 w 381773"/>
                <a:gd name="connsiteY46" fmla="*/ 47117 h 126221"/>
                <a:gd name="connsiteX47" fmla="*/ 298212 w 381773"/>
                <a:gd name="connsiteY47" fmla="*/ 48386 h 126221"/>
                <a:gd name="connsiteX48" fmla="*/ 325617 w 381773"/>
                <a:gd name="connsiteY48" fmla="*/ 61026 h 126221"/>
                <a:gd name="connsiteX49" fmla="*/ 329512 w 381773"/>
                <a:gd name="connsiteY49" fmla="*/ 63062 h 12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1773" h="126221">
                  <a:moveTo>
                    <a:pt x="0" y="126222"/>
                  </a:moveTo>
                  <a:lnTo>
                    <a:pt x="64744" y="61537"/>
                  </a:lnTo>
                  <a:lnTo>
                    <a:pt x="89187" y="42926"/>
                  </a:lnTo>
                  <a:lnTo>
                    <a:pt x="115962" y="27227"/>
                  </a:lnTo>
                  <a:lnTo>
                    <a:pt x="143868" y="15610"/>
                  </a:lnTo>
                  <a:lnTo>
                    <a:pt x="173269" y="6974"/>
                  </a:lnTo>
                  <a:lnTo>
                    <a:pt x="203497" y="1171"/>
                  </a:lnTo>
                  <a:lnTo>
                    <a:pt x="233852" y="0"/>
                  </a:lnTo>
                  <a:lnTo>
                    <a:pt x="264375" y="2390"/>
                  </a:lnTo>
                  <a:lnTo>
                    <a:pt x="294632" y="7525"/>
                  </a:lnTo>
                  <a:lnTo>
                    <a:pt x="324731" y="17597"/>
                  </a:lnTo>
                  <a:lnTo>
                    <a:pt x="353218" y="30119"/>
                  </a:lnTo>
                  <a:lnTo>
                    <a:pt x="381773" y="47953"/>
                  </a:lnTo>
                  <a:lnTo>
                    <a:pt x="345457" y="99791"/>
                  </a:lnTo>
                  <a:lnTo>
                    <a:pt x="317098" y="82017"/>
                  </a:lnTo>
                  <a:lnTo>
                    <a:pt x="289054" y="69082"/>
                  </a:lnTo>
                  <a:cubicBezTo>
                    <a:pt x="288464" y="68875"/>
                    <a:pt x="287864" y="68619"/>
                    <a:pt x="287245" y="68275"/>
                  </a:cubicBezTo>
                  <a:lnTo>
                    <a:pt x="260706" y="59766"/>
                  </a:lnTo>
                  <a:lnTo>
                    <a:pt x="260342" y="59766"/>
                  </a:lnTo>
                  <a:lnTo>
                    <a:pt x="225127" y="53373"/>
                  </a:lnTo>
                  <a:lnTo>
                    <a:pt x="197880" y="51455"/>
                  </a:lnTo>
                  <a:lnTo>
                    <a:pt x="167613" y="53117"/>
                  </a:lnTo>
                  <a:lnTo>
                    <a:pt x="166984" y="53117"/>
                  </a:lnTo>
                  <a:lnTo>
                    <a:pt x="140868" y="57947"/>
                  </a:lnTo>
                  <a:lnTo>
                    <a:pt x="109391" y="67016"/>
                  </a:lnTo>
                  <a:cubicBezTo>
                    <a:pt x="109037" y="67173"/>
                    <a:pt x="108614" y="67331"/>
                    <a:pt x="108132" y="67488"/>
                  </a:cubicBezTo>
                  <a:lnTo>
                    <a:pt x="81112" y="79912"/>
                  </a:lnTo>
                  <a:lnTo>
                    <a:pt x="10" y="126212"/>
                  </a:lnTo>
                  <a:close/>
                  <a:moveTo>
                    <a:pt x="329512" y="63052"/>
                  </a:moveTo>
                  <a:lnTo>
                    <a:pt x="339270" y="69180"/>
                  </a:lnTo>
                  <a:lnTo>
                    <a:pt x="349559" y="54504"/>
                  </a:lnTo>
                  <a:lnTo>
                    <a:pt x="342614" y="50166"/>
                  </a:lnTo>
                  <a:lnTo>
                    <a:pt x="316105" y="38510"/>
                  </a:lnTo>
                  <a:lnTo>
                    <a:pt x="289133" y="29529"/>
                  </a:lnTo>
                  <a:lnTo>
                    <a:pt x="261099" y="24768"/>
                  </a:lnTo>
                  <a:lnTo>
                    <a:pt x="233419" y="22644"/>
                  </a:lnTo>
                  <a:lnTo>
                    <a:pt x="206084" y="23696"/>
                  </a:lnTo>
                  <a:lnTo>
                    <a:pt x="178611" y="28978"/>
                  </a:lnTo>
                  <a:lnTo>
                    <a:pt x="174883" y="30070"/>
                  </a:lnTo>
                  <a:lnTo>
                    <a:pt x="199090" y="28831"/>
                  </a:lnTo>
                  <a:lnTo>
                    <a:pt x="230282" y="31054"/>
                  </a:lnTo>
                  <a:cubicBezTo>
                    <a:pt x="232239" y="31123"/>
                    <a:pt x="233960" y="31546"/>
                    <a:pt x="235446" y="32244"/>
                  </a:cubicBezTo>
                  <a:lnTo>
                    <a:pt x="262476" y="37143"/>
                  </a:lnTo>
                  <a:lnTo>
                    <a:pt x="264247" y="37143"/>
                  </a:lnTo>
                  <a:lnTo>
                    <a:pt x="294760" y="46920"/>
                  </a:lnTo>
                  <a:cubicBezTo>
                    <a:pt x="294986" y="46979"/>
                    <a:pt x="295222" y="47038"/>
                    <a:pt x="295468" y="47117"/>
                  </a:cubicBezTo>
                  <a:lnTo>
                    <a:pt x="295488" y="47117"/>
                  </a:lnTo>
                  <a:cubicBezTo>
                    <a:pt x="296353" y="47402"/>
                    <a:pt x="297288" y="47795"/>
                    <a:pt x="298212" y="48386"/>
                  </a:cubicBezTo>
                  <a:lnTo>
                    <a:pt x="325617" y="61026"/>
                  </a:lnTo>
                  <a:cubicBezTo>
                    <a:pt x="327230" y="61547"/>
                    <a:pt x="328548" y="62334"/>
                    <a:pt x="329512" y="63062"/>
                  </a:cubicBezTo>
                  <a:close/>
                </a:path>
              </a:pathLst>
            </a:custGeom>
            <a:solidFill>
              <a:srgbClr val="0B6AB3"/>
            </a:solidFill>
            <a:ln w="978"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26AE8BF9-CFDD-89C0-C3B6-E46A6E1BFE56}"/>
                </a:ext>
              </a:extLst>
            </p:cNvPr>
            <p:cNvSpPr/>
            <p:nvPr/>
          </p:nvSpPr>
          <p:spPr>
            <a:xfrm>
              <a:off x="7858302" y="2315989"/>
              <a:ext cx="546101" cy="399665"/>
            </a:xfrm>
            <a:custGeom>
              <a:avLst/>
              <a:gdLst>
                <a:gd name="connsiteX0" fmla="*/ 24129 w 546101"/>
                <a:gd name="connsiteY0" fmla="*/ 0 h 399665"/>
                <a:gd name="connsiteX1" fmla="*/ 0 w 546101"/>
                <a:gd name="connsiteY1" fmla="*/ 24129 h 399665"/>
                <a:gd name="connsiteX2" fmla="*/ 0 w 546101"/>
                <a:gd name="connsiteY2" fmla="*/ 331499 h 399665"/>
                <a:gd name="connsiteX3" fmla="*/ 45248 w 546101"/>
                <a:gd name="connsiteY3" fmla="*/ 331499 h 399665"/>
                <a:gd name="connsiteX4" fmla="*/ 45248 w 546101"/>
                <a:gd name="connsiteY4" fmla="*/ 45248 h 399665"/>
                <a:gd name="connsiteX5" fmla="*/ 500853 w 546101"/>
                <a:gd name="connsiteY5" fmla="*/ 45248 h 399665"/>
                <a:gd name="connsiteX6" fmla="*/ 500853 w 546101"/>
                <a:gd name="connsiteY6" fmla="*/ 354418 h 399665"/>
                <a:gd name="connsiteX7" fmla="*/ 485676 w 546101"/>
                <a:gd name="connsiteY7" fmla="*/ 354418 h 399665"/>
                <a:gd name="connsiteX8" fmla="*/ 485676 w 546101"/>
                <a:gd name="connsiteY8" fmla="*/ 399666 h 399665"/>
                <a:gd name="connsiteX9" fmla="*/ 523035 w 546101"/>
                <a:gd name="connsiteY9" fmla="*/ 399666 h 399665"/>
                <a:gd name="connsiteX10" fmla="*/ 546101 w 546101"/>
                <a:gd name="connsiteY10" fmla="*/ 376599 h 399665"/>
                <a:gd name="connsiteX11" fmla="*/ 546101 w 546101"/>
                <a:gd name="connsiteY11" fmla="*/ 0 h 399665"/>
                <a:gd name="connsiteX12" fmla="*/ 24129 w 546101"/>
                <a:gd name="connsiteY12" fmla="*/ 0 h 399665"/>
                <a:gd name="connsiteX13" fmla="*/ 68167 w 546101"/>
                <a:gd name="connsiteY13" fmla="*/ 399666 h 399665"/>
                <a:gd name="connsiteX14" fmla="*/ 181985 w 546101"/>
                <a:gd name="connsiteY14" fmla="*/ 399666 h 399665"/>
                <a:gd name="connsiteX15" fmla="*/ 181985 w 546101"/>
                <a:gd name="connsiteY15" fmla="*/ 354418 h 399665"/>
                <a:gd name="connsiteX16" fmla="*/ 68167 w 546101"/>
                <a:gd name="connsiteY16" fmla="*/ 354418 h 399665"/>
                <a:gd name="connsiteX17" fmla="*/ 68167 w 546101"/>
                <a:gd name="connsiteY17" fmla="*/ 399666 h 39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6101" h="399665">
                  <a:moveTo>
                    <a:pt x="24129" y="0"/>
                  </a:moveTo>
                  <a:cubicBezTo>
                    <a:pt x="10800" y="0"/>
                    <a:pt x="0" y="10800"/>
                    <a:pt x="0" y="24129"/>
                  </a:cubicBezTo>
                  <a:lnTo>
                    <a:pt x="0" y="331499"/>
                  </a:lnTo>
                  <a:lnTo>
                    <a:pt x="45248" y="331499"/>
                  </a:lnTo>
                  <a:lnTo>
                    <a:pt x="45248" y="45248"/>
                  </a:lnTo>
                  <a:lnTo>
                    <a:pt x="500853" y="45248"/>
                  </a:lnTo>
                  <a:lnTo>
                    <a:pt x="500853" y="354418"/>
                  </a:lnTo>
                  <a:lnTo>
                    <a:pt x="485676" y="354418"/>
                  </a:lnTo>
                  <a:lnTo>
                    <a:pt x="485676" y="399666"/>
                  </a:lnTo>
                  <a:lnTo>
                    <a:pt x="523035" y="399666"/>
                  </a:lnTo>
                  <a:cubicBezTo>
                    <a:pt x="535773" y="399666"/>
                    <a:pt x="546101" y="389338"/>
                    <a:pt x="546101" y="376599"/>
                  </a:cubicBezTo>
                  <a:lnTo>
                    <a:pt x="546101" y="0"/>
                  </a:lnTo>
                  <a:lnTo>
                    <a:pt x="24129" y="0"/>
                  </a:lnTo>
                  <a:close/>
                  <a:moveTo>
                    <a:pt x="68167" y="399666"/>
                  </a:moveTo>
                  <a:lnTo>
                    <a:pt x="181985" y="399666"/>
                  </a:lnTo>
                  <a:lnTo>
                    <a:pt x="181985" y="354418"/>
                  </a:lnTo>
                  <a:lnTo>
                    <a:pt x="68167" y="354418"/>
                  </a:lnTo>
                  <a:lnTo>
                    <a:pt x="68167" y="399666"/>
                  </a:lnTo>
                  <a:close/>
                </a:path>
              </a:pathLst>
            </a:custGeom>
            <a:solidFill>
              <a:srgbClr val="0A69B3"/>
            </a:solidFill>
            <a:ln w="978"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8BE31033-DEB9-4598-60E0-BA003A933B5C}"/>
                </a:ext>
              </a:extLst>
            </p:cNvPr>
            <p:cNvSpPr/>
            <p:nvPr/>
          </p:nvSpPr>
          <p:spPr>
            <a:xfrm>
              <a:off x="8057942" y="2487428"/>
              <a:ext cx="267178" cy="341591"/>
            </a:xfrm>
            <a:custGeom>
              <a:avLst/>
              <a:gdLst>
                <a:gd name="connsiteX0" fmla="*/ 170801 w 267178"/>
                <a:gd name="connsiteY0" fmla="*/ 341591 h 341591"/>
                <a:gd name="connsiteX1" fmla="*/ 88302 w 267178"/>
                <a:gd name="connsiteY1" fmla="*/ 306308 h 341591"/>
                <a:gd name="connsiteX2" fmla="*/ 9945 w 267178"/>
                <a:gd name="connsiteY2" fmla="*/ 227950 h 341591"/>
                <a:gd name="connsiteX3" fmla="*/ 0 w 267178"/>
                <a:gd name="connsiteY3" fmla="*/ 203890 h 341591"/>
                <a:gd name="connsiteX4" fmla="*/ 9955 w 267178"/>
                <a:gd name="connsiteY4" fmla="*/ 180047 h 341591"/>
                <a:gd name="connsiteX5" fmla="*/ 33779 w 267178"/>
                <a:gd name="connsiteY5" fmla="*/ 170102 h 341591"/>
                <a:gd name="connsiteX6" fmla="*/ 33867 w 267178"/>
                <a:gd name="connsiteY6" fmla="*/ 170102 h 341591"/>
                <a:gd name="connsiteX7" fmla="*/ 57848 w 267178"/>
                <a:gd name="connsiteY7" fmla="*/ 180047 h 341591"/>
                <a:gd name="connsiteX8" fmla="*/ 74433 w 267178"/>
                <a:gd name="connsiteY8" fmla="*/ 196631 h 341591"/>
                <a:gd name="connsiteX9" fmla="*/ 74433 w 267178"/>
                <a:gd name="connsiteY9" fmla="*/ 32578 h 341591"/>
                <a:gd name="connsiteX10" fmla="*/ 107011 w 267178"/>
                <a:gd name="connsiteY10" fmla="*/ 0 h 341591"/>
                <a:gd name="connsiteX11" fmla="*/ 139590 w 267178"/>
                <a:gd name="connsiteY11" fmla="*/ 32578 h 341591"/>
                <a:gd name="connsiteX12" fmla="*/ 139590 w 267178"/>
                <a:gd name="connsiteY12" fmla="*/ 106165 h 341591"/>
                <a:gd name="connsiteX13" fmla="*/ 242528 w 267178"/>
                <a:gd name="connsiteY13" fmla="*/ 131838 h 341591"/>
                <a:gd name="connsiteX14" fmla="*/ 267178 w 267178"/>
                <a:gd name="connsiteY14" fmla="*/ 163482 h 341591"/>
                <a:gd name="connsiteX15" fmla="*/ 267178 w 267178"/>
                <a:gd name="connsiteY15" fmla="*/ 245223 h 341591"/>
                <a:gd name="connsiteX16" fmla="*/ 170810 w 267178"/>
                <a:gd name="connsiteY16" fmla="*/ 341591 h 341591"/>
                <a:gd name="connsiteX17" fmla="*/ 33867 w 267178"/>
                <a:gd name="connsiteY17" fmla="*/ 192736 h 341591"/>
                <a:gd name="connsiteX18" fmla="*/ 33838 w 267178"/>
                <a:gd name="connsiteY18" fmla="*/ 192736 h 341591"/>
                <a:gd name="connsiteX19" fmla="*/ 25988 w 267178"/>
                <a:gd name="connsiteY19" fmla="*/ 196021 h 341591"/>
                <a:gd name="connsiteX20" fmla="*/ 25909 w 267178"/>
                <a:gd name="connsiteY20" fmla="*/ 196100 h 341591"/>
                <a:gd name="connsiteX21" fmla="*/ 22624 w 267178"/>
                <a:gd name="connsiteY21" fmla="*/ 203949 h 341591"/>
                <a:gd name="connsiteX22" fmla="*/ 25949 w 267178"/>
                <a:gd name="connsiteY22" fmla="*/ 211956 h 341591"/>
                <a:gd name="connsiteX23" fmla="*/ 104513 w 267178"/>
                <a:gd name="connsiteY23" fmla="*/ 290520 h 341591"/>
                <a:gd name="connsiteX24" fmla="*/ 170801 w 267178"/>
                <a:gd name="connsiteY24" fmla="*/ 318967 h 341591"/>
                <a:gd name="connsiteX25" fmla="*/ 244545 w 267178"/>
                <a:gd name="connsiteY25" fmla="*/ 245223 h 341591"/>
                <a:gd name="connsiteX26" fmla="*/ 244545 w 267178"/>
                <a:gd name="connsiteY26" fmla="*/ 163482 h 341591"/>
                <a:gd name="connsiteX27" fmla="*/ 237010 w 267178"/>
                <a:gd name="connsiteY27" fmla="*/ 153783 h 341591"/>
                <a:gd name="connsiteX28" fmla="*/ 139580 w 267178"/>
                <a:gd name="connsiteY28" fmla="*/ 129478 h 341591"/>
                <a:gd name="connsiteX29" fmla="*/ 139580 w 267178"/>
                <a:gd name="connsiteY29" fmla="*/ 138901 h 341591"/>
                <a:gd name="connsiteX30" fmla="*/ 116956 w 267178"/>
                <a:gd name="connsiteY30" fmla="*/ 138901 h 341591"/>
                <a:gd name="connsiteX31" fmla="*/ 116956 w 267178"/>
                <a:gd name="connsiteY31" fmla="*/ 32578 h 341591"/>
                <a:gd name="connsiteX32" fmla="*/ 107001 w 267178"/>
                <a:gd name="connsiteY32" fmla="*/ 22624 h 341591"/>
                <a:gd name="connsiteX33" fmla="*/ 97047 w 267178"/>
                <a:gd name="connsiteY33" fmla="*/ 32578 h 341591"/>
                <a:gd name="connsiteX34" fmla="*/ 97047 w 267178"/>
                <a:gd name="connsiteY34" fmla="*/ 205848 h 341591"/>
                <a:gd name="connsiteX35" fmla="*/ 85450 w 267178"/>
                <a:gd name="connsiteY35" fmla="*/ 223190 h 341591"/>
                <a:gd name="connsiteX36" fmla="*/ 64891 w 267178"/>
                <a:gd name="connsiteY36" fmla="*/ 219127 h 341591"/>
                <a:gd name="connsiteX37" fmla="*/ 41845 w 267178"/>
                <a:gd name="connsiteY37" fmla="*/ 196080 h 341591"/>
                <a:gd name="connsiteX38" fmla="*/ 33867 w 267178"/>
                <a:gd name="connsiteY38" fmla="*/ 192756 h 34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67178" h="341591">
                  <a:moveTo>
                    <a:pt x="170801" y="341591"/>
                  </a:moveTo>
                  <a:cubicBezTo>
                    <a:pt x="139599" y="341591"/>
                    <a:pt x="110306" y="329060"/>
                    <a:pt x="88302" y="306308"/>
                  </a:cubicBezTo>
                  <a:lnTo>
                    <a:pt x="9945" y="227950"/>
                  </a:lnTo>
                  <a:cubicBezTo>
                    <a:pt x="3512" y="221517"/>
                    <a:pt x="-29" y="212970"/>
                    <a:pt x="0" y="203890"/>
                  </a:cubicBezTo>
                  <a:cubicBezTo>
                    <a:pt x="20" y="194870"/>
                    <a:pt x="3561" y="186401"/>
                    <a:pt x="9955" y="180047"/>
                  </a:cubicBezTo>
                  <a:cubicBezTo>
                    <a:pt x="16309" y="173653"/>
                    <a:pt x="24768" y="170132"/>
                    <a:pt x="33779" y="170102"/>
                  </a:cubicBezTo>
                  <a:lnTo>
                    <a:pt x="33867" y="170102"/>
                  </a:lnTo>
                  <a:cubicBezTo>
                    <a:pt x="42917" y="170102"/>
                    <a:pt x="51425" y="173633"/>
                    <a:pt x="57848" y="180047"/>
                  </a:cubicBezTo>
                  <a:lnTo>
                    <a:pt x="74433" y="196631"/>
                  </a:lnTo>
                  <a:lnTo>
                    <a:pt x="74433" y="32578"/>
                  </a:lnTo>
                  <a:cubicBezTo>
                    <a:pt x="74433" y="14617"/>
                    <a:pt x="89050" y="0"/>
                    <a:pt x="107011" y="0"/>
                  </a:cubicBezTo>
                  <a:cubicBezTo>
                    <a:pt x="124973" y="0"/>
                    <a:pt x="139590" y="14617"/>
                    <a:pt x="139590" y="32578"/>
                  </a:cubicBezTo>
                  <a:lnTo>
                    <a:pt x="139590" y="106165"/>
                  </a:lnTo>
                  <a:lnTo>
                    <a:pt x="242528" y="131838"/>
                  </a:lnTo>
                  <a:cubicBezTo>
                    <a:pt x="257057" y="135507"/>
                    <a:pt x="267178" y="148511"/>
                    <a:pt x="267178" y="163482"/>
                  </a:cubicBezTo>
                  <a:lnTo>
                    <a:pt x="267178" y="245223"/>
                  </a:lnTo>
                  <a:cubicBezTo>
                    <a:pt x="267178" y="298360"/>
                    <a:pt x="223947" y="341591"/>
                    <a:pt x="170810" y="341591"/>
                  </a:cubicBezTo>
                  <a:close/>
                  <a:moveTo>
                    <a:pt x="33867" y="192736"/>
                  </a:moveTo>
                  <a:lnTo>
                    <a:pt x="33838" y="192736"/>
                  </a:lnTo>
                  <a:cubicBezTo>
                    <a:pt x="30867" y="192736"/>
                    <a:pt x="28073" y="193906"/>
                    <a:pt x="25988" y="196021"/>
                  </a:cubicBezTo>
                  <a:lnTo>
                    <a:pt x="25909" y="196100"/>
                  </a:lnTo>
                  <a:cubicBezTo>
                    <a:pt x="23804" y="198185"/>
                    <a:pt x="22634" y="200979"/>
                    <a:pt x="22624" y="203949"/>
                  </a:cubicBezTo>
                  <a:cubicBezTo>
                    <a:pt x="22624" y="206969"/>
                    <a:pt x="23795" y="209812"/>
                    <a:pt x="25949" y="211956"/>
                  </a:cubicBezTo>
                  <a:lnTo>
                    <a:pt x="104513" y="290520"/>
                  </a:lnTo>
                  <a:cubicBezTo>
                    <a:pt x="122218" y="308865"/>
                    <a:pt x="145767" y="318967"/>
                    <a:pt x="170801" y="318967"/>
                  </a:cubicBezTo>
                  <a:cubicBezTo>
                    <a:pt x="211465" y="318967"/>
                    <a:pt x="244545" y="285887"/>
                    <a:pt x="244545" y="245223"/>
                  </a:cubicBezTo>
                  <a:lnTo>
                    <a:pt x="244545" y="163482"/>
                  </a:lnTo>
                  <a:cubicBezTo>
                    <a:pt x="244545" y="158889"/>
                    <a:pt x="241446" y="154895"/>
                    <a:pt x="237010" y="153783"/>
                  </a:cubicBezTo>
                  <a:lnTo>
                    <a:pt x="139580" y="129478"/>
                  </a:lnTo>
                  <a:lnTo>
                    <a:pt x="139580" y="138901"/>
                  </a:lnTo>
                  <a:lnTo>
                    <a:pt x="116956" y="138901"/>
                  </a:lnTo>
                  <a:lnTo>
                    <a:pt x="116956" y="32578"/>
                  </a:lnTo>
                  <a:cubicBezTo>
                    <a:pt x="116956" y="27090"/>
                    <a:pt x="112490" y="22624"/>
                    <a:pt x="107001" y="22624"/>
                  </a:cubicBezTo>
                  <a:cubicBezTo>
                    <a:pt x="101513" y="22624"/>
                    <a:pt x="97047" y="27090"/>
                    <a:pt x="97047" y="32578"/>
                  </a:cubicBezTo>
                  <a:lnTo>
                    <a:pt x="97047" y="205848"/>
                  </a:lnTo>
                  <a:cubicBezTo>
                    <a:pt x="97047" y="213461"/>
                    <a:pt x="92492" y="220268"/>
                    <a:pt x="85450" y="223190"/>
                  </a:cubicBezTo>
                  <a:cubicBezTo>
                    <a:pt x="78367" y="226131"/>
                    <a:pt x="70292" y="224527"/>
                    <a:pt x="64891" y="219127"/>
                  </a:cubicBezTo>
                  <a:lnTo>
                    <a:pt x="41845" y="196080"/>
                  </a:lnTo>
                  <a:cubicBezTo>
                    <a:pt x="39700" y="193936"/>
                    <a:pt x="36867" y="192756"/>
                    <a:pt x="33867" y="192756"/>
                  </a:cubicBezTo>
                  <a:close/>
                </a:path>
              </a:pathLst>
            </a:custGeom>
            <a:solidFill>
              <a:srgbClr val="2FC5F3"/>
            </a:solidFill>
            <a:ln w="978"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13FA4783-713E-FEA1-D1B0-25807CEED760}"/>
                </a:ext>
              </a:extLst>
            </p:cNvPr>
            <p:cNvSpPr/>
            <p:nvPr/>
          </p:nvSpPr>
          <p:spPr>
            <a:xfrm>
              <a:off x="7858302" y="2670407"/>
              <a:ext cx="45247" cy="45247"/>
            </a:xfrm>
            <a:custGeom>
              <a:avLst/>
              <a:gdLst>
                <a:gd name="connsiteX0" fmla="*/ 0 w 45247"/>
                <a:gd name="connsiteY0" fmla="*/ 0 h 45247"/>
                <a:gd name="connsiteX1" fmla="*/ 45248 w 45247"/>
                <a:gd name="connsiteY1" fmla="*/ 0 h 45247"/>
                <a:gd name="connsiteX2" fmla="*/ 45248 w 45247"/>
                <a:gd name="connsiteY2" fmla="*/ 45248 h 45247"/>
                <a:gd name="connsiteX3" fmla="*/ 0 w 45247"/>
                <a:gd name="connsiteY3" fmla="*/ 45248 h 45247"/>
              </a:gdLst>
              <a:ahLst/>
              <a:cxnLst>
                <a:cxn ang="0">
                  <a:pos x="connsiteX0" y="connsiteY0"/>
                </a:cxn>
                <a:cxn ang="0">
                  <a:pos x="connsiteX1" y="connsiteY1"/>
                </a:cxn>
                <a:cxn ang="0">
                  <a:pos x="connsiteX2" y="connsiteY2"/>
                </a:cxn>
                <a:cxn ang="0">
                  <a:pos x="connsiteX3" y="connsiteY3"/>
                </a:cxn>
              </a:cxnLst>
              <a:rect l="l" t="t" r="r" b="b"/>
              <a:pathLst>
                <a:path w="45247" h="45247">
                  <a:moveTo>
                    <a:pt x="0" y="0"/>
                  </a:moveTo>
                  <a:lnTo>
                    <a:pt x="45248" y="0"/>
                  </a:lnTo>
                  <a:lnTo>
                    <a:pt x="45248" y="45248"/>
                  </a:lnTo>
                  <a:lnTo>
                    <a:pt x="0" y="45248"/>
                  </a:lnTo>
                  <a:close/>
                </a:path>
              </a:pathLst>
            </a:custGeom>
            <a:solidFill>
              <a:srgbClr val="2FC5F3"/>
            </a:solidFill>
            <a:ln w="978" cap="flat">
              <a:noFill/>
              <a:prstDash val="solid"/>
              <a:miter/>
            </a:ln>
          </p:spPr>
          <p:txBody>
            <a:bodyPr rtlCol="0" anchor="ctr"/>
            <a:lstStyle/>
            <a:p>
              <a:endParaRPr lang="en-IN"/>
            </a:p>
          </p:txBody>
        </p:sp>
      </p:grpSp>
      <p:pic>
        <p:nvPicPr>
          <p:cNvPr id="1026" name="Picture 2" descr="Nebbiolo Technologies - Products, Competitors, Financials, Employees,  Headquarters Locations">
            <a:extLst>
              <a:ext uri="{FF2B5EF4-FFF2-40B4-BE49-F238E27FC236}">
                <a16:creationId xmlns:a16="http://schemas.microsoft.com/office/drawing/2014/main" id="{F467A884-1F22-7BE3-F323-6891DA031F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154" y="154776"/>
            <a:ext cx="995914" cy="36215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F81F5509-ED29-56FC-DAA1-9D16951185D1}"/>
              </a:ext>
            </a:extLst>
          </p:cNvPr>
          <p:cNvGrpSpPr/>
          <p:nvPr/>
        </p:nvGrpSpPr>
        <p:grpSpPr>
          <a:xfrm>
            <a:off x="9057016" y="87630"/>
            <a:ext cx="2525384" cy="384440"/>
            <a:chOff x="9057016" y="87630"/>
            <a:chExt cx="2525384" cy="384440"/>
          </a:xfrm>
        </p:grpSpPr>
        <p:pic>
          <p:nvPicPr>
            <p:cNvPr id="3" name="Picture 2">
              <a:hlinkClick r:id="rId8" action="ppaction://hlinksldjump"/>
              <a:extLst>
                <a:ext uri="{FF2B5EF4-FFF2-40B4-BE49-F238E27FC236}">
                  <a16:creationId xmlns:a16="http://schemas.microsoft.com/office/drawing/2014/main" id="{55A67A45-C4EE-4697-7FBE-B22493B7744D}"/>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4" name="Rectangle 3">
              <a:extLst>
                <a:ext uri="{FF2B5EF4-FFF2-40B4-BE49-F238E27FC236}">
                  <a16:creationId xmlns:a16="http://schemas.microsoft.com/office/drawing/2014/main" id="{716C5E68-98AD-6D87-07C6-482791457E12}"/>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8"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8"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8"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213543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66">
            <a:extLst>
              <a:ext uri="{FF2B5EF4-FFF2-40B4-BE49-F238E27FC236}">
                <a16:creationId xmlns:a16="http://schemas.microsoft.com/office/drawing/2014/main" id="{8E1A047E-19E7-18DB-765A-3FD96FFCAB47}"/>
              </a:ext>
            </a:extLst>
          </p:cNvPr>
          <p:cNvSpPr>
            <a:spLocks noGrp="1"/>
          </p:cNvSpPr>
          <p:nvPr>
            <p:ph type="title"/>
          </p:nvPr>
        </p:nvSpPr>
        <p:spPr>
          <a:xfrm>
            <a:off x="592917" y="571500"/>
            <a:ext cx="6255392" cy="443198"/>
          </a:xfrm>
        </p:spPr>
        <p:txBody>
          <a:bodyPr/>
          <a:lstStyle/>
          <a:p>
            <a:r>
              <a:rPr lang="nb-NO" sz="3200" noProof="0" dirty="0">
                <a:sym typeface="Helvetica"/>
              </a:rPr>
              <a:t>Equipment Vibration Monitoring </a:t>
            </a:r>
            <a:endParaRPr lang="en-US" sz="3200" dirty="0"/>
          </a:p>
        </p:txBody>
      </p:sp>
      <p:grpSp>
        <p:nvGrpSpPr>
          <p:cNvPr id="40" name="Group 39">
            <a:extLst>
              <a:ext uri="{FF2B5EF4-FFF2-40B4-BE49-F238E27FC236}">
                <a16:creationId xmlns:a16="http://schemas.microsoft.com/office/drawing/2014/main" id="{1390A413-DFF2-8DEF-1E91-038534A28BC1}"/>
              </a:ext>
            </a:extLst>
          </p:cNvPr>
          <p:cNvGrpSpPr/>
          <p:nvPr/>
        </p:nvGrpSpPr>
        <p:grpSpPr>
          <a:xfrm>
            <a:off x="592917" y="1268730"/>
            <a:ext cx="6255394" cy="600164"/>
            <a:chOff x="592917" y="1621155"/>
            <a:chExt cx="6255394" cy="600164"/>
          </a:xfrm>
        </p:grpSpPr>
        <p:sp>
          <p:nvSpPr>
            <p:cNvPr id="41"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E6A4A0EE-C362-E279-8352-5DBE6B54A666}"/>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Advantech’s Equipment Vibration Monitoring Solution is an integrated solution-ready package that facilities real-time vibration monitoring, time-frequency vibration data analysis, and alarm management. Users can realize vibration data visualization and status monitoring to enhance maintenance efficiency.</a:t>
              </a:r>
            </a:p>
          </p:txBody>
        </p:sp>
        <p:sp>
          <p:nvSpPr>
            <p:cNvPr id="42" name="Content Placeholder 47">
              <a:extLst>
                <a:ext uri="{FF2B5EF4-FFF2-40B4-BE49-F238E27FC236}">
                  <a16:creationId xmlns:a16="http://schemas.microsoft.com/office/drawing/2014/main" id="{18A57544-2CC3-3910-47EE-97C7AB4E5789}"/>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43" name="Content Placeholder 47">
            <a:extLst>
              <a:ext uri="{FF2B5EF4-FFF2-40B4-BE49-F238E27FC236}">
                <a16:creationId xmlns:a16="http://schemas.microsoft.com/office/drawing/2014/main" id="{2BADF033-F476-F622-22FA-6F1B487AC17A}"/>
              </a:ext>
            </a:extLst>
          </p:cNvPr>
          <p:cNvSpPr txBox="1">
            <a:spLocks/>
          </p:cNvSpPr>
          <p:nvPr/>
        </p:nvSpPr>
        <p:spPr>
          <a:xfrm>
            <a:off x="592917" y="2141910"/>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44" name="Rectangle 43">
            <a:extLst>
              <a:ext uri="{FF2B5EF4-FFF2-40B4-BE49-F238E27FC236}">
                <a16:creationId xmlns:a16="http://schemas.microsoft.com/office/drawing/2014/main" id="{04A311C4-87B2-D660-5445-77BFB5303437}"/>
              </a:ext>
            </a:extLst>
          </p:cNvPr>
          <p:cNvSpPr>
            <a:spLocks/>
          </p:cNvSpPr>
          <p:nvPr/>
        </p:nvSpPr>
        <p:spPr>
          <a:xfrm>
            <a:off x="913615" y="2375657"/>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bg2"/>
                </a:solidFill>
                <a:latin typeface="IntelOne Text" panose="020B0503020203020204" pitchFamily="34" charset="0"/>
              </a:rPr>
              <a:t>Increase system uptime with predictive maintenance and real-time vibration monitoring at the edge </a:t>
            </a:r>
          </a:p>
        </p:txBody>
      </p:sp>
      <p:sp>
        <p:nvSpPr>
          <p:cNvPr id="45" name="Rectangle 44">
            <a:extLst>
              <a:ext uri="{FF2B5EF4-FFF2-40B4-BE49-F238E27FC236}">
                <a16:creationId xmlns:a16="http://schemas.microsoft.com/office/drawing/2014/main" id="{9C570713-E778-A0DE-A0F7-09B3E7153D83}"/>
              </a:ext>
            </a:extLst>
          </p:cNvPr>
          <p:cNvSpPr>
            <a:spLocks/>
          </p:cNvSpPr>
          <p:nvPr/>
        </p:nvSpPr>
        <p:spPr>
          <a:xfrm>
            <a:off x="3063688" y="2375657"/>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bg2"/>
                </a:solidFill>
                <a:latin typeface="IntelOne Text" panose="020B0503020203020204" pitchFamily="34" charset="0"/>
              </a:rPr>
              <a:t>Integrate with ease using a sensor-to-cloud solution that connects edge sensors with vibration monitoring software </a:t>
            </a:r>
          </a:p>
        </p:txBody>
      </p:sp>
      <p:sp>
        <p:nvSpPr>
          <p:cNvPr id="48" name="Rectangle 47">
            <a:extLst>
              <a:ext uri="{FF2B5EF4-FFF2-40B4-BE49-F238E27FC236}">
                <a16:creationId xmlns:a16="http://schemas.microsoft.com/office/drawing/2014/main" id="{D8124CD6-F365-5597-46FF-3710E8F48132}"/>
              </a:ext>
            </a:extLst>
          </p:cNvPr>
          <p:cNvSpPr>
            <a:spLocks/>
          </p:cNvSpPr>
          <p:nvPr/>
        </p:nvSpPr>
        <p:spPr>
          <a:xfrm>
            <a:off x="5213760" y="2375657"/>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bg2"/>
                </a:solidFill>
                <a:latin typeface="IntelOne Text" panose="020B0503020203020204" pitchFamily="34" charset="0"/>
              </a:rPr>
              <a:t>Streamline deployment with a pre-loaded equipment status management dashboard and remote monitoring</a:t>
            </a:r>
          </a:p>
        </p:txBody>
      </p:sp>
      <p:cxnSp>
        <p:nvCxnSpPr>
          <p:cNvPr id="49" name="Straight Connector 48">
            <a:extLst>
              <a:ext uri="{FF2B5EF4-FFF2-40B4-BE49-F238E27FC236}">
                <a16:creationId xmlns:a16="http://schemas.microsoft.com/office/drawing/2014/main" id="{E5AEFFD9-B3D8-AD7E-02C1-55970CCE048C}"/>
              </a:ext>
            </a:extLst>
          </p:cNvPr>
          <p:cNvCxnSpPr>
            <a:cxnSpLocks/>
          </p:cNvCxnSpPr>
          <p:nvPr/>
        </p:nvCxnSpPr>
        <p:spPr>
          <a:xfrm>
            <a:off x="592917" y="203815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53" name="Content Placeholder 47">
            <a:extLst>
              <a:ext uri="{FF2B5EF4-FFF2-40B4-BE49-F238E27FC236}">
                <a16:creationId xmlns:a16="http://schemas.microsoft.com/office/drawing/2014/main" id="{BE9E3526-5638-2E45-D3CB-DB6036667656}"/>
              </a:ext>
            </a:extLst>
          </p:cNvPr>
          <p:cNvSpPr txBox="1">
            <a:spLocks/>
          </p:cNvSpPr>
          <p:nvPr/>
        </p:nvSpPr>
        <p:spPr>
          <a:xfrm>
            <a:off x="592916" y="3979753"/>
            <a:ext cx="6255393" cy="147184"/>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R="0" lvl="0" algn="l" defTabSz="1219169" rtl="0" eaLnBrk="1" fontAlgn="auto" latinLnBrk="0" hangingPunct="0">
              <a:spcBef>
                <a:spcPts val="200"/>
              </a:spcBef>
              <a:buClrTx/>
              <a:buSzTx/>
              <a:tabLst/>
              <a:defRPr/>
            </a:pPr>
            <a:endParaRPr kumimoji="0" lang="it-IT"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endParaRPr>
          </a:p>
        </p:txBody>
      </p:sp>
      <p:grpSp>
        <p:nvGrpSpPr>
          <p:cNvPr id="54" name="Group 53">
            <a:extLst>
              <a:ext uri="{FF2B5EF4-FFF2-40B4-BE49-F238E27FC236}">
                <a16:creationId xmlns:a16="http://schemas.microsoft.com/office/drawing/2014/main" id="{F42F7334-0F73-EA1D-6380-CEAA1E0DC4AF}"/>
              </a:ext>
            </a:extLst>
          </p:cNvPr>
          <p:cNvGrpSpPr/>
          <p:nvPr/>
        </p:nvGrpSpPr>
        <p:grpSpPr>
          <a:xfrm>
            <a:off x="592916" y="4476563"/>
            <a:ext cx="6255392" cy="538640"/>
            <a:chOff x="5043513" y="3848440"/>
            <a:chExt cx="6255392" cy="538640"/>
          </a:xfrm>
        </p:grpSpPr>
        <p:sp>
          <p:nvSpPr>
            <p:cNvPr id="55" name="Content Placeholder 47">
              <a:extLst>
                <a:ext uri="{FF2B5EF4-FFF2-40B4-BE49-F238E27FC236}">
                  <a16:creationId xmlns:a16="http://schemas.microsoft.com/office/drawing/2014/main" id="{072BE437-B3F1-6B2D-6146-3144630CA3A0}"/>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56" name="Content Placeholder 47">
              <a:extLst>
                <a:ext uri="{FF2B5EF4-FFF2-40B4-BE49-F238E27FC236}">
                  <a16:creationId xmlns:a16="http://schemas.microsoft.com/office/drawing/2014/main" id="{D8F7C52B-A526-5AB7-7618-44AC43421C6E}"/>
                </a:ext>
              </a:extLst>
            </p:cNvPr>
            <p:cNvSpPr txBox="1">
              <a:spLocks/>
            </p:cNvSpPr>
            <p:nvPr/>
          </p:nvSpPr>
          <p:spPr>
            <a:xfrm>
              <a:off x="5043513" y="4034693"/>
              <a:ext cx="6255392" cy="352387"/>
            </a:xfrm>
            <a:prstGeom prst="rect">
              <a:avLst/>
            </a:prstGeom>
            <a:ln>
              <a:noFill/>
            </a:ln>
          </p:spPr>
          <p:txBody>
            <a:bodyPr wrap="square" lIns="0" tIns="0" rIns="0" bIns="0" numCol="1"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marR="0" lvl="1" indent="0" defTabSz="1219169" fontAlgn="ctr" hangingPunct="0">
                <a:lnSpc>
                  <a:spcPct val="100000"/>
                </a:lnSpc>
                <a:spcBef>
                  <a:spcPts val="200"/>
                </a:spcBef>
                <a:spcAft>
                  <a:spcPts val="100"/>
                </a:spcAft>
                <a:buClr>
                  <a:srgbClr val="525252"/>
                </a:buClr>
                <a:buSzTx/>
                <a:buNone/>
                <a:tabLst/>
                <a:defRPr/>
              </a:pPr>
              <a:r>
                <a:rPr lang="en-US" sz="900" kern="0" dirty="0">
                  <a:latin typeface="+mn-lt"/>
                  <a:sym typeface="Helvetica Neue"/>
                  <a:hlinkClick r:id="rId3">
                    <a:extLst>
                      <a:ext uri="{A12FA001-AC4F-418D-AE19-62706E023703}">
                        <ahyp:hlinkClr xmlns:ahyp="http://schemas.microsoft.com/office/drawing/2018/hyperlinkcolor" val="tx"/>
                      </a:ext>
                    </a:extLst>
                  </a:hlinkClick>
                </a:rPr>
                <a:t>Advantech website</a:t>
              </a:r>
              <a:endParaRPr lang="en-US" sz="900" kern="0" dirty="0">
                <a:latin typeface="+mn-lt"/>
                <a:sym typeface="Helvetica Neue"/>
              </a:endParaRPr>
            </a:p>
          </p:txBody>
        </p:sp>
      </p:grpSp>
      <p:cxnSp>
        <p:nvCxnSpPr>
          <p:cNvPr id="71" name="Straight Connector 70">
            <a:extLst>
              <a:ext uri="{FF2B5EF4-FFF2-40B4-BE49-F238E27FC236}">
                <a16:creationId xmlns:a16="http://schemas.microsoft.com/office/drawing/2014/main" id="{FA999F30-6E01-E768-AEDE-78455CC63740}"/>
              </a:ext>
            </a:extLst>
          </p:cNvPr>
          <p:cNvCxnSpPr>
            <a:cxnSpLocks/>
          </p:cNvCxnSpPr>
          <p:nvPr/>
        </p:nvCxnSpPr>
        <p:spPr>
          <a:xfrm>
            <a:off x="592917" y="318496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72" name="Rectangle 71">
            <a:extLst>
              <a:ext uri="{FF2B5EF4-FFF2-40B4-BE49-F238E27FC236}">
                <a16:creationId xmlns:a16="http://schemas.microsoft.com/office/drawing/2014/main" id="{ED2DC38F-132D-0A31-51CB-9C1A5AE4C08C}"/>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3" name="Rectangle 72">
            <a:extLst>
              <a:ext uri="{FF2B5EF4-FFF2-40B4-BE49-F238E27FC236}">
                <a16:creationId xmlns:a16="http://schemas.microsoft.com/office/drawing/2014/main" id="{ECCF8D31-207E-AF19-9F92-B88317DED663}"/>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6" name="Rectangle 75">
            <a:extLst>
              <a:ext uri="{FF2B5EF4-FFF2-40B4-BE49-F238E27FC236}">
                <a16:creationId xmlns:a16="http://schemas.microsoft.com/office/drawing/2014/main" id="{E3D3B7CD-B5A6-7C7E-F818-E9E4BEBEB7F1}"/>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00" name="Picture 99">
            <a:extLst>
              <a:ext uri="{FF2B5EF4-FFF2-40B4-BE49-F238E27FC236}">
                <a16:creationId xmlns:a16="http://schemas.microsoft.com/office/drawing/2014/main" id="{2EDB4C1D-B77F-10A5-CFAB-5F2F0EC6FB5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149237" y="3048001"/>
            <a:ext cx="1593762" cy="1328738"/>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sp>
        <p:nvSpPr>
          <p:cNvPr id="79" name="Rectangle 78">
            <a:extLst>
              <a:ext uri="{FF2B5EF4-FFF2-40B4-BE49-F238E27FC236}">
                <a16:creationId xmlns:a16="http://schemas.microsoft.com/office/drawing/2014/main" id="{A449075F-B3DA-D01E-0C82-63EA4D8FC539}"/>
              </a:ext>
            </a:extLst>
          </p:cNvPr>
          <p:cNvSpPr>
            <a:spLocks/>
          </p:cNvSpPr>
          <p:nvPr/>
        </p:nvSpPr>
        <p:spPr>
          <a:xfrm>
            <a:off x="8743000" y="3048001"/>
            <a:ext cx="2839400" cy="1774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1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satisfaction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Increased quality vs. yield </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Get as much value from operational </a:t>
            </a:r>
            <a:br>
              <a:rPr lang="en-US" sz="900" dirty="0">
                <a:solidFill>
                  <a:schemeClr val="bg2"/>
                </a:solidFill>
                <a:latin typeface="IntelOne Text"/>
              </a:rPr>
            </a:br>
            <a:r>
              <a:rPr lang="en-US" sz="900" dirty="0">
                <a:solidFill>
                  <a:schemeClr val="bg2"/>
                </a:solidFill>
                <a:latin typeface="IntelOne Text"/>
              </a:rPr>
              <a:t>data as possible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Meet standards for reliability, durability, and functionality</a:t>
            </a:r>
          </a:p>
        </p:txBody>
      </p:sp>
      <p:sp>
        <p:nvSpPr>
          <p:cNvPr id="86" name="Rectangle 85">
            <a:extLst>
              <a:ext uri="{FF2B5EF4-FFF2-40B4-BE49-F238E27FC236}">
                <a16:creationId xmlns:a16="http://schemas.microsoft.com/office/drawing/2014/main" id="{972D3519-125C-3D7D-4DC2-DB95DB44C43E}"/>
              </a:ext>
            </a:extLst>
          </p:cNvPr>
          <p:cNvSpPr>
            <a:spLocks/>
          </p:cNvSpPr>
          <p:nvPr/>
        </p:nvSpPr>
        <p:spPr>
          <a:xfrm>
            <a:off x="7144336" y="4864907"/>
            <a:ext cx="4438063" cy="112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re-work, scrap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Keep pace with tightening industry standards, consumer expectations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the rate of human errors during inspections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Unlock visibility into cross-plant production</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and mitigate shortages, especially skilled labor</a:t>
            </a:r>
          </a:p>
        </p:txBody>
      </p:sp>
      <p:sp>
        <p:nvSpPr>
          <p:cNvPr id="87" name="Text Placeholder 49">
            <a:extLst>
              <a:ext uri="{FF2B5EF4-FFF2-40B4-BE49-F238E27FC236}">
                <a16:creationId xmlns:a16="http://schemas.microsoft.com/office/drawing/2014/main" id="{AB26FA1E-80A1-476E-D6C0-65463313BCE5}"/>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lvl="0" indent="-171450" defTabSz="914400" fontAlgn="auto">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5" action="ppaction://hlinksldjump"/>
              </a:rPr>
              <a:t>Product Inspection</a:t>
            </a:r>
            <a:endParaRPr lang="en-US" sz="900" b="0" dirty="0">
              <a:solidFill>
                <a:srgbClr val="525252"/>
              </a:solidFill>
              <a:latin typeface="IntelOne Text" panose="020B0503020203020204" pitchFamily="34" charset="0"/>
              <a:sym typeface="Helvetica Neue"/>
            </a:endParaRPr>
          </a:p>
        </p:txBody>
      </p:sp>
      <p:sp>
        <p:nvSpPr>
          <p:cNvPr id="90" name="Text Placeholder 49" descr="Target Vertical: &#10;Manufacturing&#10;&#10;&#10;">
            <a:extLst>
              <a:ext uri="{FF2B5EF4-FFF2-40B4-BE49-F238E27FC236}">
                <a16:creationId xmlns:a16="http://schemas.microsoft.com/office/drawing/2014/main" id="{B036F973-75A6-E82C-AAA6-0156CA9495D9}"/>
              </a:ext>
            </a:extLst>
          </p:cNvPr>
          <p:cNvSpPr txBox="1">
            <a:spLocks/>
          </p:cNvSpPr>
          <p:nvPr/>
        </p:nvSpPr>
        <p:spPr>
          <a:xfrm>
            <a:off x="7144337" y="1686845"/>
            <a:ext cx="4361854"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Available in Taiwan, China, Singapore, Japan and USA</a:t>
            </a:r>
          </a:p>
        </p:txBody>
      </p:sp>
      <p:grpSp>
        <p:nvGrpSpPr>
          <p:cNvPr id="92" name="Group 91">
            <a:extLst>
              <a:ext uri="{FF2B5EF4-FFF2-40B4-BE49-F238E27FC236}">
                <a16:creationId xmlns:a16="http://schemas.microsoft.com/office/drawing/2014/main" id="{1D8A02D7-E839-619D-B1EC-D0074FFB652C}"/>
              </a:ext>
            </a:extLst>
          </p:cNvPr>
          <p:cNvGrpSpPr>
            <a:grpSpLocks/>
          </p:cNvGrpSpPr>
          <p:nvPr/>
        </p:nvGrpSpPr>
        <p:grpSpPr>
          <a:xfrm>
            <a:off x="592916" y="3440279"/>
            <a:ext cx="6255393" cy="525662"/>
            <a:chOff x="592916" y="3640327"/>
            <a:chExt cx="6255393" cy="525662"/>
          </a:xfrm>
        </p:grpSpPr>
        <p:sp>
          <p:nvSpPr>
            <p:cNvPr id="93" name="Content Placeholder 47">
              <a:extLst>
                <a:ext uri="{FF2B5EF4-FFF2-40B4-BE49-F238E27FC236}">
                  <a16:creationId xmlns:a16="http://schemas.microsoft.com/office/drawing/2014/main" id="{13B07AAD-9D7B-ED2C-500A-127DE6CDD44E}"/>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Partner Components</a:t>
              </a:r>
            </a:p>
          </p:txBody>
        </p:sp>
        <p:sp>
          <p:nvSpPr>
            <p:cNvPr id="94" name="Content Placeholder 47">
              <a:extLst>
                <a:ext uri="{FF2B5EF4-FFF2-40B4-BE49-F238E27FC236}">
                  <a16:creationId xmlns:a16="http://schemas.microsoft.com/office/drawing/2014/main" id="{CB03FEF4-415E-5874-B236-2D0AE8A323FF}"/>
                </a:ext>
              </a:extLst>
            </p:cNvPr>
            <p:cNvSpPr txBox="1">
              <a:spLocks/>
            </p:cNvSpPr>
            <p:nvPr/>
          </p:nvSpPr>
          <p:spPr>
            <a:xfrm>
              <a:off x="592916" y="3837694"/>
              <a:ext cx="6255393" cy="328295"/>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1" indent="-128016" defTabSz="1219169" fontAlgn="ctr" hangingPunct="0">
                <a:lnSpc>
                  <a:spcPct val="100000"/>
                </a:lnSpc>
                <a:spcBef>
                  <a:spcPts val="200"/>
                </a:spcBef>
                <a:spcAft>
                  <a:spcPts val="200"/>
                </a:spcAft>
                <a:buClrTx/>
                <a:buSzTx/>
                <a:tabLst/>
                <a:defRPr/>
              </a:pPr>
              <a:r>
                <a:rPr lang="en-US" sz="900" kern="0" dirty="0">
                  <a:latin typeface="+mn-lt"/>
                  <a:sym typeface="Helvetica Neue"/>
                </a:rPr>
                <a:t>Intel® Core™ i5 Processors</a:t>
              </a:r>
            </a:p>
            <a:p>
              <a:pPr marL="128016" marR="0" lvl="1" indent="-128016" defTabSz="1219169" fontAlgn="ctr" hangingPunct="0">
                <a:lnSpc>
                  <a:spcPct val="100000"/>
                </a:lnSpc>
                <a:spcBef>
                  <a:spcPts val="200"/>
                </a:spcBef>
                <a:spcAft>
                  <a:spcPts val="200"/>
                </a:spcAft>
                <a:buClrTx/>
                <a:buSzTx/>
                <a:tabLst/>
                <a:defRPr/>
              </a:pPr>
              <a:r>
                <a:rPr lang="en-US" sz="900" kern="0" dirty="0">
                  <a:latin typeface="+mn-lt"/>
                  <a:sym typeface="Helvetica Neue"/>
                </a:rPr>
                <a:t>Intel® Core™ i5 6300U</a:t>
              </a:r>
            </a:p>
          </p:txBody>
        </p:sp>
      </p:grpSp>
      <p:cxnSp>
        <p:nvCxnSpPr>
          <p:cNvPr id="95" name="Straight Connector 94">
            <a:extLst>
              <a:ext uri="{FF2B5EF4-FFF2-40B4-BE49-F238E27FC236}">
                <a16:creationId xmlns:a16="http://schemas.microsoft.com/office/drawing/2014/main" id="{8BF586F6-0D62-0333-1D30-89B1C5162AE7}"/>
              </a:ext>
            </a:extLst>
          </p:cNvPr>
          <p:cNvCxnSpPr>
            <a:cxnSpLocks/>
          </p:cNvCxnSpPr>
          <p:nvPr/>
        </p:nvCxnSpPr>
        <p:spPr>
          <a:xfrm>
            <a:off x="592917" y="422125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pic>
        <p:nvPicPr>
          <p:cNvPr id="99" name="Picture 2">
            <a:extLst>
              <a:ext uri="{FF2B5EF4-FFF2-40B4-BE49-F238E27FC236}">
                <a16:creationId xmlns:a16="http://schemas.microsoft.com/office/drawing/2014/main" id="{46E43BCB-86F3-DBE6-E3AE-B35C955738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880" y="238125"/>
            <a:ext cx="1441078" cy="300037"/>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92788FBD-ADA0-A1C3-8A00-121E113D2D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538" y="2375657"/>
            <a:ext cx="268298" cy="287097"/>
          </a:xfrm>
          <a:prstGeom prst="rect">
            <a:avLst/>
          </a:prstGeom>
        </p:spPr>
      </p:pic>
      <p:pic>
        <p:nvPicPr>
          <p:cNvPr id="3" name="Graphic 2">
            <a:extLst>
              <a:ext uri="{FF2B5EF4-FFF2-40B4-BE49-F238E27FC236}">
                <a16:creationId xmlns:a16="http://schemas.microsoft.com/office/drawing/2014/main" id="{B674B058-5860-A686-CCF8-FD00A9AD7E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91078" y="2375657"/>
            <a:ext cx="308160" cy="318348"/>
          </a:xfrm>
          <a:prstGeom prst="rect">
            <a:avLst/>
          </a:prstGeom>
        </p:spPr>
      </p:pic>
      <p:cxnSp>
        <p:nvCxnSpPr>
          <p:cNvPr id="101" name="Straight Connector 100">
            <a:extLst>
              <a:ext uri="{FF2B5EF4-FFF2-40B4-BE49-F238E27FC236}">
                <a16:creationId xmlns:a16="http://schemas.microsoft.com/office/drawing/2014/main" id="{17541BCD-A11B-FF07-7478-123F6F2AE6B3}"/>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102" name="Text Placeholder 49">
            <a:extLst>
              <a:ext uri="{FF2B5EF4-FFF2-40B4-BE49-F238E27FC236}">
                <a16:creationId xmlns:a16="http://schemas.microsoft.com/office/drawing/2014/main" id="{BD67D56B-99CD-7044-6CA2-991CEF823C83}"/>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Automation/Robotics</a:t>
            </a:r>
            <a:endParaRPr lang="en-US" sz="900" b="0" kern="0" dirty="0">
              <a:latin typeface="IntelOne Text" panose="020B0503020203020204" pitchFamily="34" charset="0"/>
              <a:ea typeface="+mn-ea"/>
              <a:cs typeface="+mn-cs"/>
            </a:endParaRPr>
          </a:p>
        </p:txBody>
      </p:sp>
      <p:grpSp>
        <p:nvGrpSpPr>
          <p:cNvPr id="4" name="Group 3">
            <a:extLst>
              <a:ext uri="{FF2B5EF4-FFF2-40B4-BE49-F238E27FC236}">
                <a16:creationId xmlns:a16="http://schemas.microsoft.com/office/drawing/2014/main" id="{8E394B58-2081-DCB5-71D9-8FB3F372BE34}"/>
              </a:ext>
            </a:extLst>
          </p:cNvPr>
          <p:cNvGrpSpPr>
            <a:grpSpLocks/>
          </p:cNvGrpSpPr>
          <p:nvPr/>
        </p:nvGrpSpPr>
        <p:grpSpPr>
          <a:xfrm>
            <a:off x="4825943" y="2375657"/>
            <a:ext cx="321411" cy="227069"/>
            <a:chOff x="10975889" y="2110911"/>
            <a:chExt cx="457155" cy="322970"/>
          </a:xfrm>
        </p:grpSpPr>
        <p:sp>
          <p:nvSpPr>
            <p:cNvPr id="5" name="Freeform: Shape 4">
              <a:extLst>
                <a:ext uri="{FF2B5EF4-FFF2-40B4-BE49-F238E27FC236}">
                  <a16:creationId xmlns:a16="http://schemas.microsoft.com/office/drawing/2014/main" id="{23686F48-08A3-D8C4-67A8-8331114D3D7F}"/>
                </a:ext>
              </a:extLst>
            </p:cNvPr>
            <p:cNvSpPr/>
            <p:nvPr/>
          </p:nvSpPr>
          <p:spPr>
            <a:xfrm>
              <a:off x="10976099" y="2113155"/>
              <a:ext cx="444080" cy="320604"/>
            </a:xfrm>
            <a:custGeom>
              <a:avLst/>
              <a:gdLst>
                <a:gd name="connsiteX0" fmla="*/ 22577 w 352456"/>
                <a:gd name="connsiteY0" fmla="*/ 0 h 254455"/>
                <a:gd name="connsiteX1" fmla="*/ 6438 w 352456"/>
                <a:gd name="connsiteY1" fmla="*/ 6815 h 254455"/>
                <a:gd name="connsiteX2" fmla="*/ 0 w 352456"/>
                <a:gd name="connsiteY2" fmla="*/ 22639 h 254455"/>
                <a:gd name="connsiteX3" fmla="*/ 0 w 352456"/>
                <a:gd name="connsiteY3" fmla="*/ 193653 h 254455"/>
                <a:gd name="connsiteX4" fmla="*/ 40348 w 352456"/>
                <a:gd name="connsiteY4" fmla="*/ 193653 h 254455"/>
                <a:gd name="connsiteX5" fmla="*/ 40348 w 352456"/>
                <a:gd name="connsiteY5" fmla="*/ 40348 h 254455"/>
                <a:gd name="connsiteX6" fmla="*/ 277673 w 352456"/>
                <a:gd name="connsiteY6" fmla="*/ 40348 h 254455"/>
                <a:gd name="connsiteX7" fmla="*/ 277673 w 352456"/>
                <a:gd name="connsiteY7" fmla="*/ 0 h 254455"/>
                <a:gd name="connsiteX8" fmla="*/ 22577 w 352456"/>
                <a:gd name="connsiteY8" fmla="*/ 0 h 254455"/>
                <a:gd name="connsiteX9" fmla="*/ 40348 w 352456"/>
                <a:gd name="connsiteY9" fmla="*/ 214108 h 254455"/>
                <a:gd name="connsiteX10" fmla="*/ 40348 w 352456"/>
                <a:gd name="connsiteY10" fmla="*/ 214011 h 254455"/>
                <a:gd name="connsiteX11" fmla="*/ 0 w 352456"/>
                <a:gd name="connsiteY11" fmla="*/ 214011 h 254455"/>
                <a:gd name="connsiteX12" fmla="*/ 0 w 352456"/>
                <a:gd name="connsiteY12" fmla="*/ 254456 h 254455"/>
                <a:gd name="connsiteX13" fmla="*/ 40479 w 352456"/>
                <a:gd name="connsiteY13" fmla="*/ 254456 h 254455"/>
                <a:gd name="connsiteX14" fmla="*/ 40479 w 352456"/>
                <a:gd name="connsiteY14" fmla="*/ 214108 h 254455"/>
                <a:gd name="connsiteX15" fmla="*/ 40348 w 352456"/>
                <a:gd name="connsiteY15" fmla="*/ 214108 h 254455"/>
                <a:gd name="connsiteX16" fmla="*/ 312109 w 352456"/>
                <a:gd name="connsiteY16" fmla="*/ 77258 h 254455"/>
                <a:gd name="connsiteX17" fmla="*/ 311618 w 352456"/>
                <a:gd name="connsiteY17" fmla="*/ 214108 h 254455"/>
                <a:gd name="connsiteX18" fmla="*/ 60838 w 352456"/>
                <a:gd name="connsiteY18" fmla="*/ 214108 h 254455"/>
                <a:gd name="connsiteX19" fmla="*/ 60838 w 352456"/>
                <a:gd name="connsiteY19" fmla="*/ 254456 h 254455"/>
                <a:gd name="connsiteX20" fmla="*/ 351825 w 352456"/>
                <a:gd name="connsiteY20" fmla="*/ 254456 h 254455"/>
                <a:gd name="connsiteX21" fmla="*/ 352457 w 352456"/>
                <a:gd name="connsiteY21" fmla="*/ 77407 h 254455"/>
                <a:gd name="connsiteX22" fmla="*/ 312109 w 352456"/>
                <a:gd name="connsiteY22" fmla="*/ 77258 h 25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56" h="254455">
                  <a:moveTo>
                    <a:pt x="22577" y="0"/>
                  </a:moveTo>
                  <a:cubicBezTo>
                    <a:pt x="16534" y="0"/>
                    <a:pt x="10657" y="2482"/>
                    <a:pt x="6438" y="6815"/>
                  </a:cubicBezTo>
                  <a:cubicBezTo>
                    <a:pt x="2289" y="11069"/>
                    <a:pt x="0" y="16692"/>
                    <a:pt x="0" y="22639"/>
                  </a:cubicBezTo>
                  <a:lnTo>
                    <a:pt x="0" y="193653"/>
                  </a:lnTo>
                  <a:lnTo>
                    <a:pt x="40348" y="193653"/>
                  </a:lnTo>
                  <a:lnTo>
                    <a:pt x="40348" y="40348"/>
                  </a:lnTo>
                  <a:lnTo>
                    <a:pt x="277673" y="40348"/>
                  </a:lnTo>
                  <a:lnTo>
                    <a:pt x="277673" y="0"/>
                  </a:lnTo>
                  <a:lnTo>
                    <a:pt x="22577" y="0"/>
                  </a:lnTo>
                  <a:close/>
                  <a:moveTo>
                    <a:pt x="40348" y="214108"/>
                  </a:moveTo>
                  <a:lnTo>
                    <a:pt x="40348" y="214011"/>
                  </a:lnTo>
                  <a:lnTo>
                    <a:pt x="0" y="214011"/>
                  </a:lnTo>
                  <a:lnTo>
                    <a:pt x="0" y="254456"/>
                  </a:lnTo>
                  <a:lnTo>
                    <a:pt x="40479" y="254456"/>
                  </a:lnTo>
                  <a:lnTo>
                    <a:pt x="40479" y="214108"/>
                  </a:lnTo>
                  <a:lnTo>
                    <a:pt x="40348" y="214108"/>
                  </a:lnTo>
                  <a:close/>
                  <a:moveTo>
                    <a:pt x="312109" y="77258"/>
                  </a:moveTo>
                  <a:lnTo>
                    <a:pt x="311618" y="214108"/>
                  </a:lnTo>
                  <a:lnTo>
                    <a:pt x="60838" y="214108"/>
                  </a:lnTo>
                  <a:lnTo>
                    <a:pt x="60838" y="254456"/>
                  </a:lnTo>
                  <a:lnTo>
                    <a:pt x="351825" y="254456"/>
                  </a:lnTo>
                  <a:lnTo>
                    <a:pt x="352457" y="77407"/>
                  </a:lnTo>
                  <a:lnTo>
                    <a:pt x="312109" y="77258"/>
                  </a:lnTo>
                  <a:close/>
                </a:path>
              </a:pathLst>
            </a:custGeom>
            <a:solidFill>
              <a:schemeClr val="accent1"/>
            </a:solidFill>
            <a:ln w="877"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62F4F11A-CD5E-9999-5FC4-ED00718CF526}"/>
                </a:ext>
              </a:extLst>
            </p:cNvPr>
            <p:cNvSpPr/>
            <p:nvPr/>
          </p:nvSpPr>
          <p:spPr>
            <a:xfrm>
              <a:off x="11052752" y="2127102"/>
              <a:ext cx="367162" cy="251588"/>
            </a:xfrm>
            <a:custGeom>
              <a:avLst/>
              <a:gdLst>
                <a:gd name="connsiteX0" fmla="*/ 48391 w 291408"/>
                <a:gd name="connsiteY0" fmla="*/ 199679 h 199679"/>
                <a:gd name="connsiteX1" fmla="*/ 0 w 291408"/>
                <a:gd name="connsiteY1" fmla="*/ 199679 h 199679"/>
                <a:gd name="connsiteX2" fmla="*/ 0 w 291408"/>
                <a:gd name="connsiteY2" fmla="*/ 179505 h 199679"/>
                <a:gd name="connsiteX3" fmla="*/ 37532 w 291408"/>
                <a:gd name="connsiteY3" fmla="*/ 179505 h 199679"/>
                <a:gd name="connsiteX4" fmla="*/ 84195 w 291408"/>
                <a:gd name="connsiteY4" fmla="*/ 108799 h 199679"/>
                <a:gd name="connsiteX5" fmla="*/ 117220 w 291408"/>
                <a:gd name="connsiteY5" fmla="*/ 134526 h 199679"/>
                <a:gd name="connsiteX6" fmla="*/ 278489 w 291408"/>
                <a:gd name="connsiteY6" fmla="*/ 0 h 199679"/>
                <a:gd name="connsiteX7" fmla="*/ 291409 w 291408"/>
                <a:gd name="connsiteY7" fmla="*/ 15490 h 199679"/>
                <a:gd name="connsiteX8" fmla="*/ 117649 w 291408"/>
                <a:gd name="connsiteY8" fmla="*/ 160445 h 199679"/>
                <a:gd name="connsiteX9" fmla="*/ 89011 w 291408"/>
                <a:gd name="connsiteY9" fmla="*/ 138122 h 199679"/>
                <a:gd name="connsiteX10" fmla="*/ 48391 w 291408"/>
                <a:gd name="connsiteY10" fmla="*/ 199679 h 19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408" h="199679">
                  <a:moveTo>
                    <a:pt x="48391" y="199679"/>
                  </a:moveTo>
                  <a:lnTo>
                    <a:pt x="0" y="199679"/>
                  </a:lnTo>
                  <a:lnTo>
                    <a:pt x="0" y="179505"/>
                  </a:lnTo>
                  <a:lnTo>
                    <a:pt x="37532" y="179505"/>
                  </a:lnTo>
                  <a:lnTo>
                    <a:pt x="84195" y="108799"/>
                  </a:lnTo>
                  <a:lnTo>
                    <a:pt x="117220" y="134526"/>
                  </a:lnTo>
                  <a:lnTo>
                    <a:pt x="278489" y="0"/>
                  </a:lnTo>
                  <a:lnTo>
                    <a:pt x="291409" y="15490"/>
                  </a:lnTo>
                  <a:lnTo>
                    <a:pt x="117649" y="160445"/>
                  </a:lnTo>
                  <a:lnTo>
                    <a:pt x="89011" y="138122"/>
                  </a:lnTo>
                  <a:lnTo>
                    <a:pt x="48391" y="199679"/>
                  </a:lnTo>
                  <a:close/>
                </a:path>
              </a:pathLst>
            </a:custGeom>
            <a:solidFill>
              <a:schemeClr val="accent1"/>
            </a:solidFill>
            <a:ln w="877"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6AC59856-AB8E-1353-8F00-1967F0725455}"/>
                </a:ext>
              </a:extLst>
            </p:cNvPr>
            <p:cNvSpPr/>
            <p:nvPr/>
          </p:nvSpPr>
          <p:spPr>
            <a:xfrm>
              <a:off x="11362669" y="2110911"/>
              <a:ext cx="70375" cy="71371"/>
            </a:xfrm>
            <a:custGeom>
              <a:avLst/>
              <a:gdLst>
                <a:gd name="connsiteX0" fmla="*/ 55856 w 55855"/>
                <a:gd name="connsiteY0" fmla="*/ 56645 h 56645"/>
                <a:gd name="connsiteX1" fmla="*/ 35682 w 55855"/>
                <a:gd name="connsiteY1" fmla="*/ 56645 h 56645"/>
                <a:gd name="connsiteX2" fmla="*/ 35682 w 55855"/>
                <a:gd name="connsiteY2" fmla="*/ 20174 h 56645"/>
                <a:gd name="connsiteX3" fmla="*/ 0 w 55855"/>
                <a:gd name="connsiteY3" fmla="*/ 20174 h 56645"/>
                <a:gd name="connsiteX4" fmla="*/ 0 w 55855"/>
                <a:gd name="connsiteY4" fmla="*/ 0 h 56645"/>
                <a:gd name="connsiteX5" fmla="*/ 55856 w 55855"/>
                <a:gd name="connsiteY5" fmla="*/ 0 h 56645"/>
                <a:gd name="connsiteX6" fmla="*/ 55856 w 55855"/>
                <a:gd name="connsiteY6" fmla="*/ 56645 h 5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55" h="56645">
                  <a:moveTo>
                    <a:pt x="55856" y="56645"/>
                  </a:moveTo>
                  <a:lnTo>
                    <a:pt x="35682" y="56645"/>
                  </a:lnTo>
                  <a:lnTo>
                    <a:pt x="35682" y="20174"/>
                  </a:lnTo>
                  <a:lnTo>
                    <a:pt x="0" y="20174"/>
                  </a:lnTo>
                  <a:lnTo>
                    <a:pt x="0" y="0"/>
                  </a:lnTo>
                  <a:lnTo>
                    <a:pt x="55856" y="0"/>
                  </a:lnTo>
                  <a:lnTo>
                    <a:pt x="55856" y="56645"/>
                  </a:lnTo>
                  <a:close/>
                </a:path>
              </a:pathLst>
            </a:custGeom>
            <a:solidFill>
              <a:schemeClr val="accent1"/>
            </a:solidFill>
            <a:ln w="877"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9B7C1031-7645-81D5-3179-F062897D514C}"/>
                </a:ext>
              </a:extLst>
            </p:cNvPr>
            <p:cNvSpPr/>
            <p:nvPr/>
          </p:nvSpPr>
          <p:spPr>
            <a:xfrm rot="10800000">
              <a:off x="10975889" y="2382801"/>
              <a:ext cx="51157" cy="51080"/>
            </a:xfrm>
            <a:custGeom>
              <a:avLst/>
              <a:gdLst>
                <a:gd name="connsiteX0" fmla="*/ 0 w 40602"/>
                <a:gd name="connsiteY0" fmla="*/ 0 h 40541"/>
                <a:gd name="connsiteX1" fmla="*/ 40602 w 40602"/>
                <a:gd name="connsiteY1" fmla="*/ 0 h 40541"/>
                <a:gd name="connsiteX2" fmla="*/ 40602 w 40602"/>
                <a:gd name="connsiteY2" fmla="*/ 40541 h 40541"/>
                <a:gd name="connsiteX3" fmla="*/ 0 w 40602"/>
                <a:gd name="connsiteY3" fmla="*/ 40541 h 40541"/>
              </a:gdLst>
              <a:ahLst/>
              <a:cxnLst>
                <a:cxn ang="0">
                  <a:pos x="connsiteX0" y="connsiteY0"/>
                </a:cxn>
                <a:cxn ang="0">
                  <a:pos x="connsiteX1" y="connsiteY1"/>
                </a:cxn>
                <a:cxn ang="0">
                  <a:pos x="connsiteX2" y="connsiteY2"/>
                </a:cxn>
                <a:cxn ang="0">
                  <a:pos x="connsiteX3" y="connsiteY3"/>
                </a:cxn>
              </a:cxnLst>
              <a:rect l="l" t="t" r="r" b="b"/>
              <a:pathLst>
                <a:path w="40602" h="40541">
                  <a:moveTo>
                    <a:pt x="0" y="0"/>
                  </a:moveTo>
                  <a:lnTo>
                    <a:pt x="40602" y="0"/>
                  </a:lnTo>
                  <a:lnTo>
                    <a:pt x="40602" y="40541"/>
                  </a:lnTo>
                  <a:lnTo>
                    <a:pt x="0" y="40541"/>
                  </a:lnTo>
                  <a:close/>
                </a:path>
              </a:pathLst>
            </a:custGeom>
            <a:solidFill>
              <a:schemeClr val="accent2"/>
            </a:solidFill>
            <a:ln w="877" cap="flat">
              <a:noFill/>
              <a:prstDash val="solid"/>
              <a:miter/>
            </a:ln>
          </p:spPr>
          <p:txBody>
            <a:bodyPr rtlCol="0" anchor="ctr"/>
            <a:lstStyle/>
            <a:p>
              <a:endParaRPr lang="en-IN"/>
            </a:p>
          </p:txBody>
        </p:sp>
      </p:grpSp>
      <p:grpSp>
        <p:nvGrpSpPr>
          <p:cNvPr id="9" name="Group 8">
            <a:extLst>
              <a:ext uri="{FF2B5EF4-FFF2-40B4-BE49-F238E27FC236}">
                <a16:creationId xmlns:a16="http://schemas.microsoft.com/office/drawing/2014/main" id="{871B3084-5EB8-0AF8-23DD-8741E07770F6}"/>
              </a:ext>
            </a:extLst>
          </p:cNvPr>
          <p:cNvGrpSpPr/>
          <p:nvPr/>
        </p:nvGrpSpPr>
        <p:grpSpPr>
          <a:xfrm>
            <a:off x="9057016" y="87630"/>
            <a:ext cx="2525384" cy="384440"/>
            <a:chOff x="9057016" y="87630"/>
            <a:chExt cx="2525384" cy="384440"/>
          </a:xfrm>
        </p:grpSpPr>
        <p:pic>
          <p:nvPicPr>
            <p:cNvPr id="10" name="Picture 9">
              <a:hlinkClick r:id="rId11" action="ppaction://hlinksldjump"/>
              <a:extLst>
                <a:ext uri="{FF2B5EF4-FFF2-40B4-BE49-F238E27FC236}">
                  <a16:creationId xmlns:a16="http://schemas.microsoft.com/office/drawing/2014/main" id="{66CA3CC3-7C1C-969D-72C6-95E2ECD67E2A}"/>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11" name="Rectangle 10">
              <a:extLst>
                <a:ext uri="{FF2B5EF4-FFF2-40B4-BE49-F238E27FC236}">
                  <a16:creationId xmlns:a16="http://schemas.microsoft.com/office/drawing/2014/main" id="{9C959797-F8CC-F153-7F5F-B1FCFCFFA4F8}"/>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53392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5450FAD-3CEE-2752-CF48-2F1CE3716E16}"/>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Rectangle 21">
            <a:extLst>
              <a:ext uri="{FF2B5EF4-FFF2-40B4-BE49-F238E27FC236}">
                <a16:creationId xmlns:a16="http://schemas.microsoft.com/office/drawing/2014/main" id="{A2C5083F-614E-CE9F-A727-07F899932463}"/>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0" name="Rectangle 29">
            <a:extLst>
              <a:ext uri="{FF2B5EF4-FFF2-40B4-BE49-F238E27FC236}">
                <a16:creationId xmlns:a16="http://schemas.microsoft.com/office/drawing/2014/main" id="{DDEC6F6F-98DA-DB98-756E-6805BEB559CD}"/>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31" name="Straight Connector 30">
            <a:extLst>
              <a:ext uri="{FF2B5EF4-FFF2-40B4-BE49-F238E27FC236}">
                <a16:creationId xmlns:a16="http://schemas.microsoft.com/office/drawing/2014/main" id="{EED1BBB7-6277-BF46-F38D-AE095068D650}"/>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32" name="Picture 31">
            <a:extLst>
              <a:ext uri="{FF2B5EF4-FFF2-40B4-BE49-F238E27FC236}">
                <a16:creationId xmlns:a16="http://schemas.microsoft.com/office/drawing/2014/main" id="{B2DD93B1-96A1-75DF-98D6-69198D63888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149237" y="3048001"/>
            <a:ext cx="1593762" cy="1328738"/>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sp>
        <p:nvSpPr>
          <p:cNvPr id="33" name="Rectangle 32">
            <a:extLst>
              <a:ext uri="{FF2B5EF4-FFF2-40B4-BE49-F238E27FC236}">
                <a16:creationId xmlns:a16="http://schemas.microsoft.com/office/drawing/2014/main" id="{3E2EB48B-02B4-9398-F3C8-03BE643B07C3}"/>
              </a:ext>
            </a:extLst>
          </p:cNvPr>
          <p:cNvSpPr>
            <a:spLocks/>
          </p:cNvSpPr>
          <p:nvPr/>
        </p:nvSpPr>
        <p:spPr>
          <a:xfrm>
            <a:off x="8743000" y="3048001"/>
            <a:ext cx="2839400" cy="1774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1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satisfaction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Increased quality vs. yield </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Get as much value from operational </a:t>
            </a:r>
            <a:br>
              <a:rPr lang="en-US" sz="900" dirty="0">
                <a:solidFill>
                  <a:schemeClr val="bg2"/>
                </a:solidFill>
                <a:latin typeface="IntelOne Text"/>
              </a:rPr>
            </a:br>
            <a:r>
              <a:rPr lang="en-US" sz="900" dirty="0">
                <a:solidFill>
                  <a:schemeClr val="bg2"/>
                </a:solidFill>
                <a:latin typeface="IntelOne Text"/>
              </a:rPr>
              <a:t>data as possible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Meet standards for reliability, durability, and functionality</a:t>
            </a:r>
          </a:p>
        </p:txBody>
      </p:sp>
      <p:sp>
        <p:nvSpPr>
          <p:cNvPr id="35" name="Rectangle 34">
            <a:extLst>
              <a:ext uri="{FF2B5EF4-FFF2-40B4-BE49-F238E27FC236}">
                <a16:creationId xmlns:a16="http://schemas.microsoft.com/office/drawing/2014/main" id="{DC42E5BB-2A01-5D92-A718-3CC9C5005C86}"/>
              </a:ext>
            </a:extLst>
          </p:cNvPr>
          <p:cNvSpPr>
            <a:spLocks/>
          </p:cNvSpPr>
          <p:nvPr/>
        </p:nvSpPr>
        <p:spPr>
          <a:xfrm>
            <a:off x="7144336" y="4864907"/>
            <a:ext cx="4438063" cy="112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re-work, scrap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Keep pace with tightening industry standards, consumer expectations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the rate of human errors during inspections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Unlock visibility into cross-plant production</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and mitigate shortages, especially skilled labor</a:t>
            </a:r>
          </a:p>
        </p:txBody>
      </p:sp>
      <p:sp>
        <p:nvSpPr>
          <p:cNvPr id="36" name="Text Placeholder 49">
            <a:extLst>
              <a:ext uri="{FF2B5EF4-FFF2-40B4-BE49-F238E27FC236}">
                <a16:creationId xmlns:a16="http://schemas.microsoft.com/office/drawing/2014/main" id="{4914EDCF-6361-7F59-F0F3-9F72467D3BB5}"/>
              </a:ext>
            </a:extLst>
          </p:cNvPr>
          <p:cNvSpPr txBox="1">
            <a:spLocks/>
          </p:cNvSpPr>
          <p:nvPr/>
        </p:nvSpPr>
        <p:spPr>
          <a:xfrm>
            <a:off x="7133540" y="628590"/>
            <a:ext cx="2397810"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lvl="0" indent="-171450" defTabSz="914400" fontAlgn="auto">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4" action="ppaction://hlinksldjump"/>
              </a:rPr>
              <a:t>Product Inspection</a:t>
            </a:r>
            <a:endParaRPr lang="en-US" sz="900" b="0" dirty="0">
              <a:solidFill>
                <a:srgbClr val="525252"/>
              </a:solidFill>
              <a:latin typeface="IntelOne Text" panose="020B0503020203020204" pitchFamily="34" charset="0"/>
              <a:sym typeface="Helvetica Neue"/>
            </a:endParaRP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Logistics &amp; Tracking</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Situational Monitoring</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Control Optimization &amp; Autonomy</a:t>
            </a:r>
          </a:p>
        </p:txBody>
      </p:sp>
      <p:sp>
        <p:nvSpPr>
          <p:cNvPr id="37" name="Text Placeholder 49" descr="Target Vertical: &#10;Manufacturing&#10;&#10;&#10;">
            <a:extLst>
              <a:ext uri="{FF2B5EF4-FFF2-40B4-BE49-F238E27FC236}">
                <a16:creationId xmlns:a16="http://schemas.microsoft.com/office/drawing/2014/main" id="{E2C8665D-E132-F370-6E45-90D1898B64E7}"/>
              </a:ext>
            </a:extLst>
          </p:cNvPr>
          <p:cNvSpPr txBox="1">
            <a:spLocks/>
          </p:cNvSpPr>
          <p:nvPr/>
        </p:nvSpPr>
        <p:spPr>
          <a:xfrm>
            <a:off x="7144338" y="1686845"/>
            <a:ext cx="2030977" cy="351505"/>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lvl="0" fontAlgn="auto">
              <a:spcBef>
                <a:spcPts val="0"/>
              </a:spcBef>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Energy</a:t>
            </a:r>
            <a:endParaRPr kumimoji="0" lang="en-US" sz="900" b="0" i="0" u="none" strike="noStrike" kern="0" cap="none" spc="0" normalizeH="0" baseline="0" noProof="0" dirty="0">
              <a:ln>
                <a:noFill/>
              </a:ln>
              <a:effectLst/>
              <a:uLnTx/>
              <a:uFillTx/>
              <a:latin typeface="IntelOne Text"/>
              <a:ea typeface="Intel Clear" panose="020B0604020203020204" pitchFamily="34" charset="0"/>
              <a:cs typeface="Intel Clear" panose="020B0604020203020204" pitchFamily="34" charset="0"/>
              <a:sym typeface="Helvetica Neue"/>
            </a:endParaRPr>
          </a:p>
        </p:txBody>
      </p:sp>
      <p:sp>
        <p:nvSpPr>
          <p:cNvPr id="38" name="Text Placeholder 49" descr="Target Vertical: &#10;Manufacturing&#10;&#10;&#10;">
            <a:extLst>
              <a:ext uri="{FF2B5EF4-FFF2-40B4-BE49-F238E27FC236}">
                <a16:creationId xmlns:a16="http://schemas.microsoft.com/office/drawing/2014/main" id="{EA8BC7C5-025F-1FAA-1B4E-3DFB00E3AEB8}"/>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Available globally</a:t>
            </a:r>
          </a:p>
        </p:txBody>
      </p:sp>
      <p:sp>
        <p:nvSpPr>
          <p:cNvPr id="39" name="Title 66">
            <a:extLst>
              <a:ext uri="{FF2B5EF4-FFF2-40B4-BE49-F238E27FC236}">
                <a16:creationId xmlns:a16="http://schemas.microsoft.com/office/drawing/2014/main" id="{86097B6F-8C39-D16F-1B0D-654C8C12A3FB}"/>
              </a:ext>
            </a:extLst>
          </p:cNvPr>
          <p:cNvSpPr>
            <a:spLocks noGrp="1"/>
          </p:cNvSpPr>
          <p:nvPr>
            <p:ph type="title"/>
          </p:nvPr>
        </p:nvSpPr>
        <p:spPr>
          <a:xfrm>
            <a:off x="592917" y="571500"/>
            <a:ext cx="6255392" cy="886397"/>
          </a:xfrm>
        </p:spPr>
        <p:txBody>
          <a:bodyPr/>
          <a:lstStyle/>
          <a:p>
            <a:r>
              <a:rPr lang="en-US" sz="3200" noProof="0" dirty="0">
                <a:sym typeface="Helvetica"/>
              </a:rPr>
              <a:t>Imaging Manufacturing</a:t>
            </a:r>
            <a:br>
              <a:rPr lang="en-US" sz="3200" noProof="0" dirty="0">
                <a:sym typeface="Helvetica"/>
              </a:rPr>
            </a:br>
            <a:r>
              <a:rPr lang="en-US" sz="3200" noProof="0" dirty="0">
                <a:sym typeface="Helvetica"/>
              </a:rPr>
              <a:t>Machine Vision Solution</a:t>
            </a:r>
            <a:endParaRPr lang="en-US" sz="3200" dirty="0"/>
          </a:p>
        </p:txBody>
      </p:sp>
      <p:grpSp>
        <p:nvGrpSpPr>
          <p:cNvPr id="40" name="Group 39">
            <a:extLst>
              <a:ext uri="{FF2B5EF4-FFF2-40B4-BE49-F238E27FC236}">
                <a16:creationId xmlns:a16="http://schemas.microsoft.com/office/drawing/2014/main" id="{9F94A042-F315-C813-6F1A-66BF27CD6C41}"/>
              </a:ext>
            </a:extLst>
          </p:cNvPr>
          <p:cNvGrpSpPr/>
          <p:nvPr/>
        </p:nvGrpSpPr>
        <p:grpSpPr>
          <a:xfrm>
            <a:off x="592917" y="1621155"/>
            <a:ext cx="6255394" cy="600164"/>
            <a:chOff x="592917" y="1621155"/>
            <a:chExt cx="6255394" cy="600164"/>
          </a:xfrm>
        </p:grpSpPr>
        <p:sp>
          <p:nvSpPr>
            <p:cNvPr id="41"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0A263A94-6A61-1080-3366-E2658317A93B}"/>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Allow users to intelligently inspect products as they go through the manufacturing process. Easily configure and deploy the system with compact and capable hardware like a smart camera and vision controller and leverage easy-to-use imaging software.</a:t>
              </a:r>
            </a:p>
          </p:txBody>
        </p:sp>
        <p:sp>
          <p:nvSpPr>
            <p:cNvPr id="42" name="Content Placeholder 47">
              <a:extLst>
                <a:ext uri="{FF2B5EF4-FFF2-40B4-BE49-F238E27FC236}">
                  <a16:creationId xmlns:a16="http://schemas.microsoft.com/office/drawing/2014/main" id="{01059842-7361-46AC-82EF-90688001DDA5}"/>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43" name="Content Placeholder 47">
            <a:extLst>
              <a:ext uri="{FF2B5EF4-FFF2-40B4-BE49-F238E27FC236}">
                <a16:creationId xmlns:a16="http://schemas.microsoft.com/office/drawing/2014/main" id="{B973183F-B1C3-727E-DED5-B2C52E8265A0}"/>
              </a:ext>
            </a:extLst>
          </p:cNvPr>
          <p:cNvSpPr txBox="1">
            <a:spLocks/>
          </p:cNvSpPr>
          <p:nvPr/>
        </p:nvSpPr>
        <p:spPr>
          <a:xfrm>
            <a:off x="592917" y="2507363"/>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44" name="Rectangle 43">
            <a:extLst>
              <a:ext uri="{FF2B5EF4-FFF2-40B4-BE49-F238E27FC236}">
                <a16:creationId xmlns:a16="http://schemas.microsoft.com/office/drawing/2014/main" id="{1F7AF75F-2E76-4B13-8F6A-7B867C0DD336}"/>
              </a:ext>
            </a:extLst>
          </p:cNvPr>
          <p:cNvSpPr>
            <a:spLocks/>
          </p:cNvSpPr>
          <p:nvPr/>
        </p:nvSpPr>
        <p:spPr>
          <a:xfrm>
            <a:off x="913615" y="2741110"/>
            <a:ext cx="25631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Configure manufacturing systems </a:t>
            </a:r>
            <a:r>
              <a:rPr lang="en-US" sz="900" dirty="0">
                <a:solidFill>
                  <a:schemeClr val="bg2"/>
                </a:solidFill>
                <a:latin typeface="IntelOne Text" panose="020B0503020203020204" pitchFamily="34" charset="0"/>
              </a:rPr>
              <a:t>with a flexible system that can be quickly catered to requirements and deployed </a:t>
            </a:r>
          </a:p>
        </p:txBody>
      </p:sp>
      <p:sp>
        <p:nvSpPr>
          <p:cNvPr id="45" name="Rectangle 44">
            <a:extLst>
              <a:ext uri="{FF2B5EF4-FFF2-40B4-BE49-F238E27FC236}">
                <a16:creationId xmlns:a16="http://schemas.microsoft.com/office/drawing/2014/main" id="{CF8248F7-A2C5-5537-2F78-26FF5BDF0A09}"/>
              </a:ext>
            </a:extLst>
          </p:cNvPr>
          <p:cNvSpPr>
            <a:spLocks/>
          </p:cNvSpPr>
          <p:nvPr/>
        </p:nvSpPr>
        <p:spPr>
          <a:xfrm>
            <a:off x="4285161" y="2741110"/>
            <a:ext cx="25631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Improve production quality and lower costs </a:t>
            </a:r>
            <a:r>
              <a:rPr lang="en-US" sz="900" dirty="0">
                <a:solidFill>
                  <a:schemeClr val="bg2"/>
                </a:solidFill>
                <a:latin typeface="IntelOne Text" panose="020B0503020203020204" pitchFamily="34" charset="0"/>
              </a:rPr>
              <a:t>with a reliable solution that can gather information and communicate with existing equipment</a:t>
            </a:r>
          </a:p>
        </p:txBody>
      </p:sp>
      <p:cxnSp>
        <p:nvCxnSpPr>
          <p:cNvPr id="47" name="Straight Connector 46">
            <a:extLst>
              <a:ext uri="{FF2B5EF4-FFF2-40B4-BE49-F238E27FC236}">
                <a16:creationId xmlns:a16="http://schemas.microsoft.com/office/drawing/2014/main" id="{97AEA42C-02CA-F553-55C3-F4B23D827008}"/>
              </a:ext>
            </a:extLst>
          </p:cNvPr>
          <p:cNvCxnSpPr>
            <a:cxnSpLocks/>
          </p:cNvCxnSpPr>
          <p:nvPr/>
        </p:nvCxnSpPr>
        <p:spPr>
          <a:xfrm>
            <a:off x="592917" y="240360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DCF96026-E31A-7290-2D6B-7FF589D87859}"/>
              </a:ext>
            </a:extLst>
          </p:cNvPr>
          <p:cNvCxnSpPr>
            <a:cxnSpLocks/>
          </p:cNvCxnSpPr>
          <p:nvPr/>
        </p:nvCxnSpPr>
        <p:spPr>
          <a:xfrm>
            <a:off x="592917" y="3459708"/>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61" name="Group 60">
            <a:extLst>
              <a:ext uri="{FF2B5EF4-FFF2-40B4-BE49-F238E27FC236}">
                <a16:creationId xmlns:a16="http://schemas.microsoft.com/office/drawing/2014/main" id="{B72D8A8A-67DA-1351-4E9F-42390734B7DA}"/>
              </a:ext>
            </a:extLst>
          </p:cNvPr>
          <p:cNvGrpSpPr>
            <a:grpSpLocks/>
          </p:cNvGrpSpPr>
          <p:nvPr/>
        </p:nvGrpSpPr>
        <p:grpSpPr>
          <a:xfrm>
            <a:off x="592916" y="4515635"/>
            <a:ext cx="6255393" cy="348690"/>
            <a:chOff x="592916" y="3640327"/>
            <a:chExt cx="6255393" cy="348690"/>
          </a:xfrm>
        </p:grpSpPr>
        <p:sp>
          <p:nvSpPr>
            <p:cNvPr id="62" name="Content Placeholder 47">
              <a:extLst>
                <a:ext uri="{FF2B5EF4-FFF2-40B4-BE49-F238E27FC236}">
                  <a16:creationId xmlns:a16="http://schemas.microsoft.com/office/drawing/2014/main" id="{80881747-765F-93FE-4570-841BF40F9B89}"/>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63" name="Content Placeholder 47">
              <a:extLst>
                <a:ext uri="{FF2B5EF4-FFF2-40B4-BE49-F238E27FC236}">
                  <a16:creationId xmlns:a16="http://schemas.microsoft.com/office/drawing/2014/main" id="{DBC87B5A-FB8F-E1A2-13A2-6F3506389291}"/>
                </a:ext>
              </a:extLst>
            </p:cNvPr>
            <p:cNvSpPr txBox="1">
              <a:spLocks/>
            </p:cNvSpPr>
            <p:nvPr/>
          </p:nvSpPr>
          <p:spPr>
            <a:xfrm>
              <a:off x="592916" y="3837694"/>
              <a:ext cx="6255393" cy="151323"/>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defTabSz="1219169" hangingPunct="0">
                <a:lnSpc>
                  <a:spcPct val="100000"/>
                </a:lnSpc>
                <a:spcBef>
                  <a:spcPts val="200"/>
                </a:spcBef>
                <a:spcAft>
                  <a:spcPts val="100"/>
                </a:spcAft>
                <a:buClr>
                  <a:srgbClr val="525252"/>
                </a:buClr>
                <a:buNone/>
                <a:defRPr/>
              </a:pPr>
              <a:r>
                <a:rPr lang="en-US" sz="900" kern="0" dirty="0">
                  <a:latin typeface="+mn-lt"/>
                  <a:sym typeface="Helvetica Neue"/>
                  <a:hlinkClick r:id="rId5">
                    <a:extLst>
                      <a:ext uri="{A12FA001-AC4F-418D-AE19-62706E023703}">
                        <ahyp:hlinkClr xmlns:ahyp="http://schemas.microsoft.com/office/drawing/2018/hyperlinkcolor" val="tx"/>
                      </a:ext>
                    </a:extLst>
                  </a:hlinkClick>
                </a:rPr>
                <a:t>Matrox Imaging website</a:t>
              </a:r>
              <a:endParaRPr lang="en-US" sz="900" kern="0" dirty="0">
                <a:latin typeface="+mn-lt"/>
                <a:sym typeface="Helvetica Neue"/>
              </a:endParaRPr>
            </a:p>
          </p:txBody>
        </p:sp>
      </p:grpSp>
      <p:cxnSp>
        <p:nvCxnSpPr>
          <p:cNvPr id="67" name="Straight Connector 66">
            <a:extLst>
              <a:ext uri="{FF2B5EF4-FFF2-40B4-BE49-F238E27FC236}">
                <a16:creationId xmlns:a16="http://schemas.microsoft.com/office/drawing/2014/main" id="{E69C5B49-4D8A-E452-E977-3495284DB16E}"/>
              </a:ext>
            </a:extLst>
          </p:cNvPr>
          <p:cNvCxnSpPr>
            <a:cxnSpLocks/>
          </p:cNvCxnSpPr>
          <p:nvPr/>
        </p:nvCxnSpPr>
        <p:spPr>
          <a:xfrm>
            <a:off x="592917" y="435103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64F27190-FB40-1208-A14B-884712FE1B9A}"/>
              </a:ext>
            </a:extLst>
          </p:cNvPr>
          <p:cNvGrpSpPr>
            <a:grpSpLocks/>
          </p:cNvGrpSpPr>
          <p:nvPr/>
        </p:nvGrpSpPr>
        <p:grpSpPr>
          <a:xfrm>
            <a:off x="592915" y="3624308"/>
            <a:ext cx="6255393" cy="562127"/>
            <a:chOff x="592916" y="3640327"/>
            <a:chExt cx="6255393" cy="562127"/>
          </a:xfrm>
        </p:grpSpPr>
        <p:sp>
          <p:nvSpPr>
            <p:cNvPr id="70" name="Content Placeholder 47">
              <a:extLst>
                <a:ext uri="{FF2B5EF4-FFF2-40B4-BE49-F238E27FC236}">
                  <a16:creationId xmlns:a16="http://schemas.microsoft.com/office/drawing/2014/main" id="{640FEDF9-B64C-EA7B-01A7-A39E61B42DF6}"/>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Partner Components</a:t>
              </a:r>
            </a:p>
          </p:txBody>
        </p:sp>
        <p:sp>
          <p:nvSpPr>
            <p:cNvPr id="71" name="Content Placeholder 47">
              <a:extLst>
                <a:ext uri="{FF2B5EF4-FFF2-40B4-BE49-F238E27FC236}">
                  <a16:creationId xmlns:a16="http://schemas.microsoft.com/office/drawing/2014/main" id="{8CE033B1-0518-BC2A-B1DE-83A1F7BE687E}"/>
                </a:ext>
              </a:extLst>
            </p:cNvPr>
            <p:cNvSpPr txBox="1">
              <a:spLocks/>
            </p:cNvSpPr>
            <p:nvPr/>
          </p:nvSpPr>
          <p:spPr>
            <a:xfrm>
              <a:off x="592916" y="3837694"/>
              <a:ext cx="6255393" cy="364760"/>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Celeron® Processors</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HD graphics 630</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Core™ i5 </a:t>
              </a:r>
            </a:p>
          </p:txBody>
        </p:sp>
      </p:grpSp>
      <p:pic>
        <p:nvPicPr>
          <p:cNvPr id="73" name="Picture 72" descr="A logo for a company&#10;&#10;Description automatically generated">
            <a:extLst>
              <a:ext uri="{FF2B5EF4-FFF2-40B4-BE49-F238E27FC236}">
                <a16:creationId xmlns:a16="http://schemas.microsoft.com/office/drawing/2014/main" id="{E2A7A12B-053C-2552-22BB-622485F280E6}"/>
              </a:ext>
            </a:extLst>
          </p:cNvPr>
          <p:cNvPicPr>
            <a:picLocks noChangeAspect="1"/>
          </p:cNvPicPr>
          <p:nvPr/>
        </p:nvPicPr>
        <p:blipFill rotWithShape="1">
          <a:blip r:embed="rId6"/>
          <a:srcRect l="5289" t="14437" r="3711" b="16537"/>
          <a:stretch/>
        </p:blipFill>
        <p:spPr>
          <a:xfrm>
            <a:off x="548480" y="111125"/>
            <a:ext cx="1017769" cy="385996"/>
          </a:xfrm>
          <a:prstGeom prst="rect">
            <a:avLst/>
          </a:prstGeom>
        </p:spPr>
      </p:pic>
      <p:pic>
        <p:nvPicPr>
          <p:cNvPr id="2" name="Graphic 1">
            <a:extLst>
              <a:ext uri="{FF2B5EF4-FFF2-40B4-BE49-F238E27FC236}">
                <a16:creationId xmlns:a16="http://schemas.microsoft.com/office/drawing/2014/main" id="{7E8DC2B1-75AD-B424-BDE5-0C3CE9C3AE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7343" y="2764214"/>
            <a:ext cx="275145" cy="309766"/>
          </a:xfrm>
          <a:prstGeom prst="rect">
            <a:avLst/>
          </a:prstGeom>
        </p:spPr>
      </p:pic>
      <p:pic>
        <p:nvPicPr>
          <p:cNvPr id="3" name="Graphic 2">
            <a:extLst>
              <a:ext uri="{FF2B5EF4-FFF2-40B4-BE49-F238E27FC236}">
                <a16:creationId xmlns:a16="http://schemas.microsoft.com/office/drawing/2014/main" id="{DB222E84-90D1-ABFF-6C3E-55FAA42D6B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05984" y="2741110"/>
            <a:ext cx="322388" cy="306720"/>
          </a:xfrm>
          <a:prstGeom prst="rect">
            <a:avLst/>
          </a:prstGeom>
        </p:spPr>
      </p:pic>
      <p:cxnSp>
        <p:nvCxnSpPr>
          <p:cNvPr id="74" name="Straight Connector 73">
            <a:extLst>
              <a:ext uri="{FF2B5EF4-FFF2-40B4-BE49-F238E27FC236}">
                <a16:creationId xmlns:a16="http://schemas.microsoft.com/office/drawing/2014/main" id="{71EC41D4-65A4-721D-425D-4C8296C634A7}"/>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75" name="Text Placeholder 49">
            <a:extLst>
              <a:ext uri="{FF2B5EF4-FFF2-40B4-BE49-F238E27FC236}">
                <a16:creationId xmlns:a16="http://schemas.microsoft.com/office/drawing/2014/main" id="{899366E1-AD5F-3F2D-3B67-433E88214AAF}"/>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Automation/Robotics</a:t>
            </a:r>
            <a:endParaRPr lang="en-US" sz="900" b="0" kern="0" dirty="0">
              <a:latin typeface="IntelOne Text" panose="020B0503020203020204" pitchFamily="34" charset="0"/>
              <a:ea typeface="+mn-ea"/>
              <a:cs typeface="+mn-cs"/>
            </a:endParaRPr>
          </a:p>
        </p:txBody>
      </p:sp>
      <p:grpSp>
        <p:nvGrpSpPr>
          <p:cNvPr id="4" name="Group 3">
            <a:extLst>
              <a:ext uri="{FF2B5EF4-FFF2-40B4-BE49-F238E27FC236}">
                <a16:creationId xmlns:a16="http://schemas.microsoft.com/office/drawing/2014/main" id="{99DA7A88-A9A8-1EF4-54B6-2A7E6C1165E7}"/>
              </a:ext>
            </a:extLst>
          </p:cNvPr>
          <p:cNvGrpSpPr/>
          <p:nvPr/>
        </p:nvGrpSpPr>
        <p:grpSpPr>
          <a:xfrm>
            <a:off x="9057016" y="87630"/>
            <a:ext cx="2525384" cy="384440"/>
            <a:chOff x="9057016" y="87630"/>
            <a:chExt cx="2525384" cy="384440"/>
          </a:xfrm>
        </p:grpSpPr>
        <p:pic>
          <p:nvPicPr>
            <p:cNvPr id="5" name="Picture 4">
              <a:hlinkClick r:id="rId11" action="ppaction://hlinksldjump"/>
              <a:extLst>
                <a:ext uri="{FF2B5EF4-FFF2-40B4-BE49-F238E27FC236}">
                  <a16:creationId xmlns:a16="http://schemas.microsoft.com/office/drawing/2014/main" id="{CC448B4B-C6B4-4AC8-7DD0-60B780BEC9D9}"/>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6" name="Rectangle 5">
              <a:extLst>
                <a:ext uri="{FF2B5EF4-FFF2-40B4-BE49-F238E27FC236}">
                  <a16:creationId xmlns:a16="http://schemas.microsoft.com/office/drawing/2014/main" id="{41513005-164D-11F5-5A21-BE4489902FE1}"/>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95323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E2C20CC4-1B65-960F-D35D-39220D3F01EF}"/>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73878" y="119062"/>
            <a:ext cx="1147266" cy="449497"/>
          </a:xfrm>
          <a:prstGeom prst="rect">
            <a:avLst/>
          </a:prstGeom>
        </p:spPr>
      </p:pic>
      <p:sp>
        <p:nvSpPr>
          <p:cNvPr id="9" name="Rectangle 8">
            <a:extLst>
              <a:ext uri="{FF2B5EF4-FFF2-40B4-BE49-F238E27FC236}">
                <a16:creationId xmlns:a16="http://schemas.microsoft.com/office/drawing/2014/main" id="{3F06664E-3432-8F8B-67AE-D156909392AF}"/>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2AA0FE9F-0BB9-10CE-EE6C-F190D61C0F45}"/>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1" name="Rectangle 30">
            <a:extLst>
              <a:ext uri="{FF2B5EF4-FFF2-40B4-BE49-F238E27FC236}">
                <a16:creationId xmlns:a16="http://schemas.microsoft.com/office/drawing/2014/main" id="{3F394158-96D5-F94C-E197-3166683DD61D}"/>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32" name="Straight Connector 31">
            <a:extLst>
              <a:ext uri="{FF2B5EF4-FFF2-40B4-BE49-F238E27FC236}">
                <a16:creationId xmlns:a16="http://schemas.microsoft.com/office/drawing/2014/main" id="{026C8D63-819A-8905-06B4-3527EDF8AF97}"/>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40" name="Picture 39">
            <a:extLst>
              <a:ext uri="{FF2B5EF4-FFF2-40B4-BE49-F238E27FC236}">
                <a16:creationId xmlns:a16="http://schemas.microsoft.com/office/drawing/2014/main" id="{55B965E0-2CBA-A672-1866-8DB5B67003C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149237" y="3048001"/>
            <a:ext cx="1593762" cy="1328738"/>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sp>
        <p:nvSpPr>
          <p:cNvPr id="41" name="Rectangle 40">
            <a:extLst>
              <a:ext uri="{FF2B5EF4-FFF2-40B4-BE49-F238E27FC236}">
                <a16:creationId xmlns:a16="http://schemas.microsoft.com/office/drawing/2014/main" id="{2B7BB2ED-DE17-8318-5704-0FFFFA0C5AE2}"/>
              </a:ext>
            </a:extLst>
          </p:cNvPr>
          <p:cNvSpPr>
            <a:spLocks/>
          </p:cNvSpPr>
          <p:nvPr/>
        </p:nvSpPr>
        <p:spPr>
          <a:xfrm>
            <a:off x="8743000" y="3048001"/>
            <a:ext cx="2839400" cy="1774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1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satisfaction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Increased quality vs. yield </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Get as much value from operational </a:t>
            </a:r>
            <a:br>
              <a:rPr lang="en-US" sz="900" dirty="0">
                <a:solidFill>
                  <a:schemeClr val="bg2"/>
                </a:solidFill>
                <a:latin typeface="IntelOne Text"/>
              </a:rPr>
            </a:br>
            <a:r>
              <a:rPr lang="en-US" sz="900" dirty="0">
                <a:solidFill>
                  <a:schemeClr val="bg2"/>
                </a:solidFill>
                <a:latin typeface="IntelOne Text"/>
              </a:rPr>
              <a:t>data as possible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Meet standards for reliability, durability, and functionality</a:t>
            </a:r>
          </a:p>
        </p:txBody>
      </p:sp>
      <p:sp>
        <p:nvSpPr>
          <p:cNvPr id="42" name="Rectangle 41">
            <a:extLst>
              <a:ext uri="{FF2B5EF4-FFF2-40B4-BE49-F238E27FC236}">
                <a16:creationId xmlns:a16="http://schemas.microsoft.com/office/drawing/2014/main" id="{C8D9173B-01D4-74C3-7873-B22E3BB2A7D4}"/>
              </a:ext>
            </a:extLst>
          </p:cNvPr>
          <p:cNvSpPr>
            <a:spLocks/>
          </p:cNvSpPr>
          <p:nvPr/>
        </p:nvSpPr>
        <p:spPr>
          <a:xfrm>
            <a:off x="7144336" y="4864907"/>
            <a:ext cx="4438063" cy="112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re-work, scrap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Keep pace with tightening industry standards, consumer expectations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the rate of human errors during inspections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Unlock visibility into cross-plant production</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and mitigate shortages, especially skilled labor</a:t>
            </a:r>
          </a:p>
        </p:txBody>
      </p:sp>
      <p:sp>
        <p:nvSpPr>
          <p:cNvPr id="43" name="Text Placeholder 49">
            <a:extLst>
              <a:ext uri="{FF2B5EF4-FFF2-40B4-BE49-F238E27FC236}">
                <a16:creationId xmlns:a16="http://schemas.microsoft.com/office/drawing/2014/main" id="{D4DC1671-38C4-7A08-8BD7-BC333B3057F8}"/>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lvl="0" indent="-171450" defTabSz="914400" fontAlgn="auto">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5" action="ppaction://hlinksldjump"/>
              </a:rPr>
              <a:t>Product Inspection</a:t>
            </a:r>
            <a:endParaRPr lang="en-US" sz="900" b="0" dirty="0">
              <a:solidFill>
                <a:srgbClr val="525252"/>
              </a:solidFill>
              <a:latin typeface="IntelOne Text" panose="020B0503020203020204" pitchFamily="34" charset="0"/>
              <a:sym typeface="Helvetica Neue"/>
            </a:endParaRPr>
          </a:p>
        </p:txBody>
      </p:sp>
      <p:sp>
        <p:nvSpPr>
          <p:cNvPr id="44" name="Text Placeholder 49" descr="Target Vertical: &#10;Manufacturing&#10;&#10;&#10;">
            <a:extLst>
              <a:ext uri="{FF2B5EF4-FFF2-40B4-BE49-F238E27FC236}">
                <a16:creationId xmlns:a16="http://schemas.microsoft.com/office/drawing/2014/main" id="{F508EEFE-AF88-1D9F-C1DA-C810FA3FA452}"/>
              </a:ext>
            </a:extLst>
          </p:cNvPr>
          <p:cNvSpPr txBox="1">
            <a:spLocks/>
          </p:cNvSpPr>
          <p:nvPr/>
        </p:nvSpPr>
        <p:spPr>
          <a:xfrm>
            <a:off x="7144338" y="1686845"/>
            <a:ext cx="2030977" cy="351505"/>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marL="0" marR="0" lvl="0" indent="0" algn="l" defTabSz="914400" rtl="0" eaLnBrk="1" fontAlgn="auto" latinLnBrk="0" hangingPunct="0">
              <a:lnSpc>
                <a:spcPct val="100000"/>
              </a:lnSpc>
              <a:spcBef>
                <a:spcPts val="0"/>
              </a:spcBef>
              <a:spcAft>
                <a:spcPts val="10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Health &amp; Life Sciences</a:t>
            </a:r>
          </a:p>
        </p:txBody>
      </p:sp>
      <p:sp>
        <p:nvSpPr>
          <p:cNvPr id="45" name="Text Placeholder 49" descr="Target Vertical: &#10;Manufacturing&#10;&#10;&#10;">
            <a:extLst>
              <a:ext uri="{FF2B5EF4-FFF2-40B4-BE49-F238E27FC236}">
                <a16:creationId xmlns:a16="http://schemas.microsoft.com/office/drawing/2014/main" id="{C1DB5BBD-30EF-8F31-949F-D1C493050824}"/>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APJ</a:t>
            </a:r>
          </a:p>
        </p:txBody>
      </p:sp>
      <p:sp>
        <p:nvSpPr>
          <p:cNvPr id="50" name="Title 66">
            <a:extLst>
              <a:ext uri="{FF2B5EF4-FFF2-40B4-BE49-F238E27FC236}">
                <a16:creationId xmlns:a16="http://schemas.microsoft.com/office/drawing/2014/main" id="{4C49A34B-F762-F66A-E0F1-EDC4379F5DF6}"/>
              </a:ext>
            </a:extLst>
          </p:cNvPr>
          <p:cNvSpPr>
            <a:spLocks noGrp="1"/>
          </p:cNvSpPr>
          <p:nvPr>
            <p:ph type="title"/>
          </p:nvPr>
        </p:nvSpPr>
        <p:spPr>
          <a:xfrm>
            <a:off x="592917" y="571500"/>
            <a:ext cx="6255392" cy="443198"/>
          </a:xfrm>
        </p:spPr>
        <p:txBody>
          <a:bodyPr/>
          <a:lstStyle/>
          <a:p>
            <a:r>
              <a:rPr lang="en-US" sz="3200" noProof="0" dirty="0">
                <a:sym typeface="Helvetica"/>
              </a:rPr>
              <a:t>Spring Probe AOI Machine</a:t>
            </a:r>
            <a:endParaRPr lang="en-US" sz="3200" dirty="0"/>
          </a:p>
        </p:txBody>
      </p:sp>
      <p:grpSp>
        <p:nvGrpSpPr>
          <p:cNvPr id="51" name="Group 50">
            <a:extLst>
              <a:ext uri="{FF2B5EF4-FFF2-40B4-BE49-F238E27FC236}">
                <a16:creationId xmlns:a16="http://schemas.microsoft.com/office/drawing/2014/main" id="{48E28A6A-B178-04FB-1833-DA6DFDA53413}"/>
              </a:ext>
            </a:extLst>
          </p:cNvPr>
          <p:cNvGrpSpPr/>
          <p:nvPr/>
        </p:nvGrpSpPr>
        <p:grpSpPr>
          <a:xfrm>
            <a:off x="592917" y="1268730"/>
            <a:ext cx="6255394" cy="738664"/>
            <a:chOff x="592917" y="1621155"/>
            <a:chExt cx="6255394" cy="738664"/>
          </a:xfrm>
        </p:grpSpPr>
        <p:sp>
          <p:nvSpPr>
            <p:cNvPr id="52"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0A92AAB5-71AC-6364-201B-314C971DB709}"/>
                </a:ext>
              </a:extLst>
            </p:cNvPr>
            <p:cNvSpPr txBox="1">
              <a:spLocks/>
            </p:cNvSpPr>
            <p:nvPr/>
          </p:nvSpPr>
          <p:spPr>
            <a:xfrm>
              <a:off x="592917" y="1805821"/>
              <a:ext cx="6255394" cy="5539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The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MegAAOI</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Spring Probe AOI Machine for IC test socket utilizes artificial intelligence and deep learning to completely automate the spring probe inspection process to help manufacturers streamline operations and ensure output while keeping costs minimal. The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MegAAOI</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solution uses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AIoT</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-based deep learning to inspect probes based on customer’s unique parameters to automate the inspection process while keeping inspection quality high. </a:t>
              </a:r>
            </a:p>
          </p:txBody>
        </p:sp>
        <p:sp>
          <p:nvSpPr>
            <p:cNvPr id="54" name="Content Placeholder 47">
              <a:extLst>
                <a:ext uri="{FF2B5EF4-FFF2-40B4-BE49-F238E27FC236}">
                  <a16:creationId xmlns:a16="http://schemas.microsoft.com/office/drawing/2014/main" id="{1A2A42B5-AE03-9906-A532-9BC78B47BE22}"/>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55" name="Content Placeholder 47">
            <a:extLst>
              <a:ext uri="{FF2B5EF4-FFF2-40B4-BE49-F238E27FC236}">
                <a16:creationId xmlns:a16="http://schemas.microsoft.com/office/drawing/2014/main" id="{7E1406E6-38D8-0B86-1FE4-259F5C8C5C9C}"/>
              </a:ext>
            </a:extLst>
          </p:cNvPr>
          <p:cNvSpPr txBox="1">
            <a:spLocks/>
          </p:cNvSpPr>
          <p:nvPr/>
        </p:nvSpPr>
        <p:spPr>
          <a:xfrm>
            <a:off x="592917" y="2234246"/>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73" name="Rectangle 72">
            <a:extLst>
              <a:ext uri="{FF2B5EF4-FFF2-40B4-BE49-F238E27FC236}">
                <a16:creationId xmlns:a16="http://schemas.microsoft.com/office/drawing/2014/main" id="{825D1685-F31B-DF0D-90B8-AD2EB9F8A93F}"/>
              </a:ext>
            </a:extLst>
          </p:cNvPr>
          <p:cNvSpPr>
            <a:spLocks/>
          </p:cNvSpPr>
          <p:nvPr/>
        </p:nvSpPr>
        <p:spPr>
          <a:xfrm>
            <a:off x="913615" y="2467993"/>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Increase throughput of spring probes </a:t>
            </a:r>
            <a:r>
              <a:rPr lang="en-US" sz="900" dirty="0">
                <a:solidFill>
                  <a:schemeClr val="bg2"/>
                </a:solidFill>
                <a:latin typeface="IntelOne Text" panose="020B0503020203020204" pitchFamily="34" charset="0"/>
              </a:rPr>
              <a:t>with a solution that uses AI for product inspection for a higher rate of throughput while maintaining accuracy.</a:t>
            </a:r>
          </a:p>
        </p:txBody>
      </p:sp>
      <p:sp>
        <p:nvSpPr>
          <p:cNvPr id="74" name="Rectangle 73">
            <a:extLst>
              <a:ext uri="{FF2B5EF4-FFF2-40B4-BE49-F238E27FC236}">
                <a16:creationId xmlns:a16="http://schemas.microsoft.com/office/drawing/2014/main" id="{47E7D427-4C6E-DC20-3B4B-D40A22098917}"/>
              </a:ext>
            </a:extLst>
          </p:cNvPr>
          <p:cNvSpPr>
            <a:spLocks/>
          </p:cNvSpPr>
          <p:nvPr/>
        </p:nvSpPr>
        <p:spPr>
          <a:xfrm>
            <a:off x="3063688" y="2467993"/>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Reduce the burden of labor </a:t>
            </a:r>
            <a:r>
              <a:rPr lang="en-US" sz="900" dirty="0">
                <a:solidFill>
                  <a:schemeClr val="bg2"/>
                </a:solidFill>
                <a:latin typeface="IntelOne Text" panose="020B0503020203020204" pitchFamily="34" charset="0"/>
              </a:rPr>
              <a:t>by implementing a solution that eliminates manual inspection and inspector training while freeing up staff for other tasks</a:t>
            </a:r>
          </a:p>
        </p:txBody>
      </p:sp>
      <p:sp>
        <p:nvSpPr>
          <p:cNvPr id="75" name="Rectangle 74">
            <a:extLst>
              <a:ext uri="{FF2B5EF4-FFF2-40B4-BE49-F238E27FC236}">
                <a16:creationId xmlns:a16="http://schemas.microsoft.com/office/drawing/2014/main" id="{360B6557-3190-5B04-57A9-252BA93EB3FC}"/>
              </a:ext>
            </a:extLst>
          </p:cNvPr>
          <p:cNvSpPr>
            <a:spLocks/>
          </p:cNvSpPr>
          <p:nvPr/>
        </p:nvSpPr>
        <p:spPr>
          <a:xfrm>
            <a:off x="5213760" y="2467993"/>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Increase revenue </a:t>
            </a:r>
            <a:r>
              <a:rPr lang="en-US" sz="900" dirty="0">
                <a:solidFill>
                  <a:schemeClr val="bg2"/>
                </a:solidFill>
                <a:latin typeface="IntelOne Text" panose="020B0503020203020204" pitchFamily="34" charset="0"/>
              </a:rPr>
              <a:t>with a machine that increases spring probe output and reduces labor costs for more efficient operations.</a:t>
            </a:r>
          </a:p>
        </p:txBody>
      </p:sp>
      <p:cxnSp>
        <p:nvCxnSpPr>
          <p:cNvPr id="76" name="Straight Connector 75">
            <a:extLst>
              <a:ext uri="{FF2B5EF4-FFF2-40B4-BE49-F238E27FC236}">
                <a16:creationId xmlns:a16="http://schemas.microsoft.com/office/drawing/2014/main" id="{B4413CF8-9460-CDC8-1D53-345D77522FF3}"/>
              </a:ext>
            </a:extLst>
          </p:cNvPr>
          <p:cNvCxnSpPr>
            <a:cxnSpLocks/>
          </p:cNvCxnSpPr>
          <p:nvPr/>
        </p:nvCxnSpPr>
        <p:spPr>
          <a:xfrm>
            <a:off x="592917" y="2130488"/>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77" name="Straight Connector 76">
            <a:extLst>
              <a:ext uri="{FF2B5EF4-FFF2-40B4-BE49-F238E27FC236}">
                <a16:creationId xmlns:a16="http://schemas.microsoft.com/office/drawing/2014/main" id="{0DA1D26C-D715-7B81-9B75-4F65C8A67F30}"/>
              </a:ext>
            </a:extLst>
          </p:cNvPr>
          <p:cNvCxnSpPr>
            <a:cxnSpLocks/>
          </p:cNvCxnSpPr>
          <p:nvPr/>
        </p:nvCxnSpPr>
        <p:spPr>
          <a:xfrm>
            <a:off x="592917" y="331165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78" name="Group 77">
            <a:extLst>
              <a:ext uri="{FF2B5EF4-FFF2-40B4-BE49-F238E27FC236}">
                <a16:creationId xmlns:a16="http://schemas.microsoft.com/office/drawing/2014/main" id="{F7273ED6-1A37-46F9-B53E-123349DB7470}"/>
              </a:ext>
            </a:extLst>
          </p:cNvPr>
          <p:cNvGrpSpPr/>
          <p:nvPr/>
        </p:nvGrpSpPr>
        <p:grpSpPr>
          <a:xfrm>
            <a:off x="592916" y="4265179"/>
            <a:ext cx="6255392" cy="734331"/>
            <a:chOff x="5043513" y="3848440"/>
            <a:chExt cx="6255392" cy="734331"/>
          </a:xfrm>
        </p:grpSpPr>
        <p:sp>
          <p:nvSpPr>
            <p:cNvPr id="79" name="Content Placeholder 47">
              <a:extLst>
                <a:ext uri="{FF2B5EF4-FFF2-40B4-BE49-F238E27FC236}">
                  <a16:creationId xmlns:a16="http://schemas.microsoft.com/office/drawing/2014/main" id="{67A48068-803A-AE78-C6B4-22246C13F73D}"/>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86" name="Content Placeholder 47">
              <a:extLst>
                <a:ext uri="{FF2B5EF4-FFF2-40B4-BE49-F238E27FC236}">
                  <a16:creationId xmlns:a16="http://schemas.microsoft.com/office/drawing/2014/main" id="{252335F7-6866-0FD0-662F-0B8E424C328A}"/>
                </a:ext>
              </a:extLst>
            </p:cNvPr>
            <p:cNvSpPr txBox="1">
              <a:spLocks/>
            </p:cNvSpPr>
            <p:nvPr/>
          </p:nvSpPr>
          <p:spPr>
            <a:xfrm>
              <a:off x="5043513" y="4034692"/>
              <a:ext cx="6255392" cy="548079"/>
            </a:xfrm>
            <a:prstGeom prst="rect">
              <a:avLst/>
            </a:prstGeom>
            <a:ln>
              <a:noFill/>
            </a:ln>
          </p:spPr>
          <p:txBody>
            <a:bodyPr wrap="square" lIns="0" tIns="0" rIns="0" bIns="0" numCol="2"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1" indent="-128016" defTabSz="1219169" fontAlgn="ctr" hangingPunct="0">
                <a:lnSpc>
                  <a:spcPct val="100000"/>
                </a:lnSpc>
                <a:spcBef>
                  <a:spcPts val="200"/>
                </a:spcBef>
                <a:spcAft>
                  <a:spcPts val="0"/>
                </a:spcAft>
                <a:buClrTx/>
                <a:buSzTx/>
                <a:tabLst/>
                <a:defRPr/>
              </a:pPr>
              <a:r>
                <a:rPr lang="en-US" sz="900" kern="0" dirty="0" err="1">
                  <a:latin typeface="+mn-lt"/>
                  <a:sym typeface="Helvetica Neue"/>
                  <a:hlinkClick r:id="rId6">
                    <a:extLst>
                      <a:ext uri="{A12FA001-AC4F-418D-AE19-62706E023703}">
                        <ahyp:hlinkClr xmlns:ahyp="http://schemas.microsoft.com/office/drawing/2018/hyperlinkcolor" val="tx"/>
                      </a:ext>
                    </a:extLst>
                  </a:hlinkClick>
                </a:rPr>
                <a:t>MegAAOI</a:t>
              </a:r>
              <a:r>
                <a:rPr lang="en-US" sz="900" kern="0" dirty="0">
                  <a:latin typeface="+mn-lt"/>
                  <a:sym typeface="Helvetica Neue"/>
                  <a:hlinkClick r:id="rId6">
                    <a:extLst>
                      <a:ext uri="{A12FA001-AC4F-418D-AE19-62706E023703}">
                        <ahyp:hlinkClr xmlns:ahyp="http://schemas.microsoft.com/office/drawing/2018/hyperlinkcolor" val="tx"/>
                      </a:ext>
                    </a:extLst>
                  </a:hlinkClick>
                </a:rPr>
                <a:t> Website</a:t>
              </a:r>
              <a:endParaRPr lang="en-US" sz="900" kern="0" dirty="0">
                <a:latin typeface="+mn-lt"/>
                <a:sym typeface="Helvetica Neue"/>
              </a:endParaRPr>
            </a:p>
            <a:p>
              <a:pPr marL="128016" marR="0" lvl="1" indent="-128016" defTabSz="1219169" fontAlgn="ctr" hangingPunct="0">
                <a:lnSpc>
                  <a:spcPct val="100000"/>
                </a:lnSpc>
                <a:spcBef>
                  <a:spcPts val="200"/>
                </a:spcBef>
                <a:spcAft>
                  <a:spcPts val="0"/>
                </a:spcAft>
                <a:buClrTx/>
                <a:buSzTx/>
                <a:tabLst/>
                <a:defRPr/>
              </a:pPr>
              <a:r>
                <a:rPr lang="en-US" sz="900" kern="0" dirty="0" err="1">
                  <a:latin typeface="+mn-lt"/>
                  <a:sym typeface="Helvetica Neue"/>
                  <a:hlinkClick r:id="rId7">
                    <a:extLst>
                      <a:ext uri="{A12FA001-AC4F-418D-AE19-62706E023703}">
                        <ahyp:hlinkClr xmlns:ahyp="http://schemas.microsoft.com/office/drawing/2018/hyperlinkcolor" val="tx"/>
                      </a:ext>
                    </a:extLst>
                  </a:hlinkClick>
                </a:rPr>
                <a:t>MegAAOI</a:t>
              </a:r>
              <a:r>
                <a:rPr lang="en-US" sz="900" kern="0" dirty="0">
                  <a:latin typeface="+mn-lt"/>
                  <a:sym typeface="Helvetica Neue"/>
                  <a:hlinkClick r:id="rId7">
                    <a:extLst>
                      <a:ext uri="{A12FA001-AC4F-418D-AE19-62706E023703}">
                        <ahyp:hlinkClr xmlns:ahyp="http://schemas.microsoft.com/office/drawing/2018/hyperlinkcolor" val="tx"/>
                      </a:ext>
                    </a:extLst>
                  </a:hlinkClick>
                </a:rPr>
                <a:t> Spring Probe AOI Machine Video</a:t>
              </a:r>
              <a:endParaRPr lang="en-US" sz="900" kern="0" dirty="0">
                <a:latin typeface="+mn-lt"/>
                <a:sym typeface="Helvetica Neue"/>
              </a:endParaRPr>
            </a:p>
          </p:txBody>
        </p:sp>
      </p:grpSp>
      <p:grpSp>
        <p:nvGrpSpPr>
          <p:cNvPr id="100" name="Group 99">
            <a:extLst>
              <a:ext uri="{FF2B5EF4-FFF2-40B4-BE49-F238E27FC236}">
                <a16:creationId xmlns:a16="http://schemas.microsoft.com/office/drawing/2014/main" id="{A35DA1D0-61FD-5761-23BC-AD2190C3E7EF}"/>
              </a:ext>
            </a:extLst>
          </p:cNvPr>
          <p:cNvGrpSpPr>
            <a:grpSpLocks/>
          </p:cNvGrpSpPr>
          <p:nvPr/>
        </p:nvGrpSpPr>
        <p:grpSpPr>
          <a:xfrm>
            <a:off x="592916" y="3462828"/>
            <a:ext cx="6255393" cy="500014"/>
            <a:chOff x="592916" y="3640327"/>
            <a:chExt cx="6255393" cy="500014"/>
          </a:xfrm>
        </p:grpSpPr>
        <p:sp>
          <p:nvSpPr>
            <p:cNvPr id="101" name="Content Placeholder 47">
              <a:extLst>
                <a:ext uri="{FF2B5EF4-FFF2-40B4-BE49-F238E27FC236}">
                  <a16:creationId xmlns:a16="http://schemas.microsoft.com/office/drawing/2014/main" id="{091E2345-BD1D-2EDF-ECBD-9525B873ADFD}"/>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a:solidFill>
                    <a:schemeClr val="tx2"/>
                  </a:solidFill>
                  <a:latin typeface="IntelOne Text Bold" panose="020B0803020203020204" pitchFamily="34" charset="0"/>
                </a:rPr>
                <a:t>Kit </a:t>
              </a:r>
              <a:r>
                <a:rPr lang="en-US" sz="1000" dirty="0">
                  <a:solidFill>
                    <a:schemeClr val="tx2"/>
                  </a:solidFill>
                  <a:latin typeface="IntelOne Text Bold" panose="020B0803020203020204" pitchFamily="34" charset="0"/>
                </a:rPr>
                <a:t>Components</a:t>
              </a:r>
            </a:p>
          </p:txBody>
        </p:sp>
        <p:sp>
          <p:nvSpPr>
            <p:cNvPr id="102" name="Content Placeholder 47">
              <a:extLst>
                <a:ext uri="{FF2B5EF4-FFF2-40B4-BE49-F238E27FC236}">
                  <a16:creationId xmlns:a16="http://schemas.microsoft.com/office/drawing/2014/main" id="{DFDBCF65-5C78-2C7E-064F-F3A5E85B849F}"/>
                </a:ext>
              </a:extLst>
            </p:cNvPr>
            <p:cNvSpPr txBox="1">
              <a:spLocks/>
            </p:cNvSpPr>
            <p:nvPr/>
          </p:nvSpPr>
          <p:spPr>
            <a:xfrm>
              <a:off x="592916" y="3837694"/>
              <a:ext cx="6255393" cy="302647"/>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Distribution of </a:t>
              </a:r>
              <a:r>
                <a:rPr lang="en-US" sz="900" kern="0" dirty="0" err="1">
                  <a:latin typeface="+mn-lt"/>
                  <a:sym typeface="Helvetica"/>
                </a:rPr>
                <a:t>OpenVINO</a:t>
              </a:r>
              <a:r>
                <a:rPr lang="en-US" sz="900" kern="0" dirty="0">
                  <a:latin typeface="+mn-lt"/>
                  <a:sym typeface="Helvetica"/>
                </a:rPr>
                <a:t>™ Toolkit</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NUC</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Xeon® Processors</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Core™ i7 Processors</a:t>
              </a:r>
            </a:p>
          </p:txBody>
        </p:sp>
      </p:grpSp>
      <p:cxnSp>
        <p:nvCxnSpPr>
          <p:cNvPr id="103" name="Straight Connector 102">
            <a:extLst>
              <a:ext uri="{FF2B5EF4-FFF2-40B4-BE49-F238E27FC236}">
                <a16:creationId xmlns:a16="http://schemas.microsoft.com/office/drawing/2014/main" id="{1CE5E3BB-5041-5DC3-D8DA-5C3A804379AA}"/>
              </a:ext>
            </a:extLst>
          </p:cNvPr>
          <p:cNvCxnSpPr>
            <a:cxnSpLocks/>
          </p:cNvCxnSpPr>
          <p:nvPr/>
        </p:nvCxnSpPr>
        <p:spPr>
          <a:xfrm>
            <a:off x="592917" y="411401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pic>
        <p:nvPicPr>
          <p:cNvPr id="2" name="Graphic 1">
            <a:extLst>
              <a:ext uri="{FF2B5EF4-FFF2-40B4-BE49-F238E27FC236}">
                <a16:creationId xmlns:a16="http://schemas.microsoft.com/office/drawing/2014/main" id="{3776A0FC-9C22-FF8F-13CD-610C92A9CE3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878" y="2487792"/>
            <a:ext cx="292897" cy="244872"/>
          </a:xfrm>
          <a:prstGeom prst="rect">
            <a:avLst/>
          </a:prstGeom>
        </p:spPr>
      </p:pic>
      <p:pic>
        <p:nvPicPr>
          <p:cNvPr id="3" name="Graphic 2">
            <a:extLst>
              <a:ext uri="{FF2B5EF4-FFF2-40B4-BE49-F238E27FC236}">
                <a16:creationId xmlns:a16="http://schemas.microsoft.com/office/drawing/2014/main" id="{F48E25A8-5104-E0F6-BA5A-73D1EE2C7D0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27968" y="2456869"/>
            <a:ext cx="277534" cy="306718"/>
          </a:xfrm>
          <a:prstGeom prst="rect">
            <a:avLst/>
          </a:prstGeom>
        </p:spPr>
      </p:pic>
      <p:pic>
        <p:nvPicPr>
          <p:cNvPr id="4" name="Graphic 3">
            <a:extLst>
              <a:ext uri="{FF2B5EF4-FFF2-40B4-BE49-F238E27FC236}">
                <a16:creationId xmlns:a16="http://schemas.microsoft.com/office/drawing/2014/main" id="{761F516A-FD9F-6054-2679-504719716C9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31473" y="2454521"/>
            <a:ext cx="328606" cy="265084"/>
          </a:xfrm>
          <a:prstGeom prst="rect">
            <a:avLst/>
          </a:prstGeom>
        </p:spPr>
      </p:pic>
      <p:cxnSp>
        <p:nvCxnSpPr>
          <p:cNvPr id="106" name="Straight Connector 105">
            <a:extLst>
              <a:ext uri="{FF2B5EF4-FFF2-40B4-BE49-F238E27FC236}">
                <a16:creationId xmlns:a16="http://schemas.microsoft.com/office/drawing/2014/main" id="{3951AA4D-7CFE-6499-8D9A-B80612326CC4}"/>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107" name="Text Placeholder 49">
            <a:extLst>
              <a:ext uri="{FF2B5EF4-FFF2-40B4-BE49-F238E27FC236}">
                <a16:creationId xmlns:a16="http://schemas.microsoft.com/office/drawing/2014/main" id="{AAEC64AB-F514-BB5C-A007-2B1F6E076F4B}"/>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Automation/Robotics</a:t>
            </a:r>
            <a:endParaRPr lang="en-US" sz="900" b="0" kern="0" dirty="0">
              <a:latin typeface="IntelOne Text" panose="020B0503020203020204" pitchFamily="34" charset="0"/>
              <a:ea typeface="+mn-ea"/>
              <a:cs typeface="+mn-cs"/>
            </a:endParaRPr>
          </a:p>
        </p:txBody>
      </p:sp>
      <p:grpSp>
        <p:nvGrpSpPr>
          <p:cNvPr id="5" name="Group 4">
            <a:extLst>
              <a:ext uri="{FF2B5EF4-FFF2-40B4-BE49-F238E27FC236}">
                <a16:creationId xmlns:a16="http://schemas.microsoft.com/office/drawing/2014/main" id="{1297BDA4-A25A-3085-A280-637E271C4BED}"/>
              </a:ext>
            </a:extLst>
          </p:cNvPr>
          <p:cNvGrpSpPr/>
          <p:nvPr/>
        </p:nvGrpSpPr>
        <p:grpSpPr>
          <a:xfrm>
            <a:off x="9057016" y="87630"/>
            <a:ext cx="2525384" cy="384440"/>
            <a:chOff x="9057016" y="87630"/>
            <a:chExt cx="2525384" cy="384440"/>
          </a:xfrm>
        </p:grpSpPr>
        <p:pic>
          <p:nvPicPr>
            <p:cNvPr id="6" name="Picture 5">
              <a:hlinkClick r:id="rId14" action="ppaction://hlinksldjump"/>
              <a:extLst>
                <a:ext uri="{FF2B5EF4-FFF2-40B4-BE49-F238E27FC236}">
                  <a16:creationId xmlns:a16="http://schemas.microsoft.com/office/drawing/2014/main" id="{23E271F5-9273-B6A7-740B-6EE3C5E12B33}"/>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7" name="Rectangle 6">
              <a:extLst>
                <a:ext uri="{FF2B5EF4-FFF2-40B4-BE49-F238E27FC236}">
                  <a16:creationId xmlns:a16="http://schemas.microsoft.com/office/drawing/2014/main" id="{27BECFCF-A70C-2852-5888-E9F4A88B2DC8}"/>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43163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797A293-0033-9E86-48A1-7A18BA765B2F}"/>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2" name="Rectangle 31">
            <a:extLst>
              <a:ext uri="{FF2B5EF4-FFF2-40B4-BE49-F238E27FC236}">
                <a16:creationId xmlns:a16="http://schemas.microsoft.com/office/drawing/2014/main" id="{373E0BB5-6503-FFEB-BFB6-8522811D3D7F}"/>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2" name="Rectangle 41">
            <a:extLst>
              <a:ext uri="{FF2B5EF4-FFF2-40B4-BE49-F238E27FC236}">
                <a16:creationId xmlns:a16="http://schemas.microsoft.com/office/drawing/2014/main" id="{EE40E31D-5044-EA08-B871-1E7C410E35FC}"/>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43" name="Straight Connector 42">
            <a:extLst>
              <a:ext uri="{FF2B5EF4-FFF2-40B4-BE49-F238E27FC236}">
                <a16:creationId xmlns:a16="http://schemas.microsoft.com/office/drawing/2014/main" id="{5613E5EE-CA83-EA7D-9A07-08B7227D25FA}"/>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44" name="Picture 43">
            <a:extLst>
              <a:ext uri="{FF2B5EF4-FFF2-40B4-BE49-F238E27FC236}">
                <a16:creationId xmlns:a16="http://schemas.microsoft.com/office/drawing/2014/main" id="{BCCFB9A3-602D-01D2-CC58-7A9D6D26B29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149237" y="3048001"/>
            <a:ext cx="1593762" cy="1328738"/>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sp>
        <p:nvSpPr>
          <p:cNvPr id="45" name="Rectangle 44">
            <a:extLst>
              <a:ext uri="{FF2B5EF4-FFF2-40B4-BE49-F238E27FC236}">
                <a16:creationId xmlns:a16="http://schemas.microsoft.com/office/drawing/2014/main" id="{F4F1DB72-3EE4-E3C6-5541-BBAE05C51FC7}"/>
              </a:ext>
            </a:extLst>
          </p:cNvPr>
          <p:cNvSpPr>
            <a:spLocks/>
          </p:cNvSpPr>
          <p:nvPr/>
        </p:nvSpPr>
        <p:spPr>
          <a:xfrm>
            <a:off x="8743000" y="3048001"/>
            <a:ext cx="2839400" cy="1774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1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satisfaction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Increased quality vs. yield </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Get as much value from operational </a:t>
            </a:r>
            <a:br>
              <a:rPr lang="en-US" sz="900" dirty="0">
                <a:solidFill>
                  <a:schemeClr val="bg2"/>
                </a:solidFill>
                <a:latin typeface="IntelOne Text"/>
              </a:rPr>
            </a:br>
            <a:r>
              <a:rPr lang="en-US" sz="900" dirty="0">
                <a:solidFill>
                  <a:schemeClr val="bg2"/>
                </a:solidFill>
                <a:latin typeface="IntelOne Text"/>
              </a:rPr>
              <a:t>data as possible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Meet standards for reliability, durability, and functionality</a:t>
            </a:r>
          </a:p>
        </p:txBody>
      </p:sp>
      <p:sp>
        <p:nvSpPr>
          <p:cNvPr id="47" name="Rectangle 46">
            <a:extLst>
              <a:ext uri="{FF2B5EF4-FFF2-40B4-BE49-F238E27FC236}">
                <a16:creationId xmlns:a16="http://schemas.microsoft.com/office/drawing/2014/main" id="{343AF008-6156-D2DA-9D20-84E84D314F84}"/>
              </a:ext>
            </a:extLst>
          </p:cNvPr>
          <p:cNvSpPr>
            <a:spLocks/>
          </p:cNvSpPr>
          <p:nvPr/>
        </p:nvSpPr>
        <p:spPr>
          <a:xfrm>
            <a:off x="7144336" y="4864907"/>
            <a:ext cx="4438063" cy="112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re-work, scrap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Keep pace with tightening industry standards, consumer expectations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the rate of human errors during inspections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Unlock visibility into cross-plant production</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and mitigate shortages, especially skilled labor</a:t>
            </a:r>
          </a:p>
        </p:txBody>
      </p:sp>
      <p:sp>
        <p:nvSpPr>
          <p:cNvPr id="48" name="Text Placeholder 49">
            <a:extLst>
              <a:ext uri="{FF2B5EF4-FFF2-40B4-BE49-F238E27FC236}">
                <a16:creationId xmlns:a16="http://schemas.microsoft.com/office/drawing/2014/main" id="{E9D69DA1-099B-65CF-4355-5F8904099072}"/>
              </a:ext>
            </a:extLst>
          </p:cNvPr>
          <p:cNvSpPr txBox="1">
            <a:spLocks/>
          </p:cNvSpPr>
          <p:nvPr/>
        </p:nvSpPr>
        <p:spPr>
          <a:xfrm>
            <a:off x="7133540" y="628590"/>
            <a:ext cx="2243048"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lvl="0" indent="-171450" defTabSz="914400" fontAlgn="auto">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4" action="ppaction://hlinksldjump"/>
              </a:rPr>
              <a:t>Product Inspection</a:t>
            </a:r>
            <a:endParaRPr lang="en-US" sz="900" b="0" dirty="0">
              <a:solidFill>
                <a:srgbClr val="525252"/>
              </a:solidFill>
              <a:latin typeface="IntelOne Text" panose="020B0503020203020204" pitchFamily="34" charset="0"/>
              <a:sym typeface="Helvetica Neue"/>
            </a:endParaRP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Control Optimization &amp; Autonomy</a:t>
            </a:r>
          </a:p>
        </p:txBody>
      </p:sp>
      <p:sp>
        <p:nvSpPr>
          <p:cNvPr id="50" name="Text Placeholder 49" descr="Target Vertical: &#10;Manufacturing&#10;&#10;&#10;">
            <a:extLst>
              <a:ext uri="{FF2B5EF4-FFF2-40B4-BE49-F238E27FC236}">
                <a16:creationId xmlns:a16="http://schemas.microsoft.com/office/drawing/2014/main" id="{763CD729-96D7-0599-FB84-BFD1F5A35E7C}"/>
              </a:ext>
            </a:extLst>
          </p:cNvPr>
          <p:cNvSpPr txBox="1">
            <a:spLocks/>
          </p:cNvSpPr>
          <p:nvPr/>
        </p:nvSpPr>
        <p:spPr>
          <a:xfrm>
            <a:off x="7144338" y="1686845"/>
            <a:ext cx="2030977" cy="351505"/>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marL="0" marR="0" lvl="0" indent="0" algn="l" defTabSz="914400" rtl="0" eaLnBrk="1" fontAlgn="auto" latinLnBrk="0" hangingPunct="0">
              <a:lnSpc>
                <a:spcPct val="100000"/>
              </a:lnSpc>
              <a:spcBef>
                <a:spcPts val="0"/>
              </a:spcBef>
              <a:spcAft>
                <a:spcPts val="10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Retail, Transportation and Warehousing</a:t>
            </a:r>
          </a:p>
        </p:txBody>
      </p:sp>
      <p:sp>
        <p:nvSpPr>
          <p:cNvPr id="51" name="Text Placeholder 49" descr="Target Vertical: &#10;Manufacturing&#10;&#10;&#10;">
            <a:extLst>
              <a:ext uri="{FF2B5EF4-FFF2-40B4-BE49-F238E27FC236}">
                <a16:creationId xmlns:a16="http://schemas.microsoft.com/office/drawing/2014/main" id="{A81112E7-BF93-0656-B957-EB11D3D8CD23}"/>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APJ, Americas, Europe, Middle East, and Africa</a:t>
            </a:r>
          </a:p>
        </p:txBody>
      </p:sp>
      <p:sp>
        <p:nvSpPr>
          <p:cNvPr id="52" name="Title 66">
            <a:extLst>
              <a:ext uri="{FF2B5EF4-FFF2-40B4-BE49-F238E27FC236}">
                <a16:creationId xmlns:a16="http://schemas.microsoft.com/office/drawing/2014/main" id="{E0FDD3B5-5623-A2C7-E12E-33D057FF55FE}"/>
              </a:ext>
            </a:extLst>
          </p:cNvPr>
          <p:cNvSpPr>
            <a:spLocks noGrp="1"/>
          </p:cNvSpPr>
          <p:nvPr>
            <p:ph type="title"/>
          </p:nvPr>
        </p:nvSpPr>
        <p:spPr>
          <a:xfrm>
            <a:off x="592917" y="571500"/>
            <a:ext cx="6255392" cy="886397"/>
          </a:xfrm>
        </p:spPr>
        <p:txBody>
          <a:bodyPr/>
          <a:lstStyle/>
          <a:p>
            <a:r>
              <a:rPr lang="en-US" sz="3200" noProof="0" dirty="0">
                <a:sym typeface="Helvetica"/>
              </a:rPr>
              <a:t>Machine Vision in Factory Automation</a:t>
            </a:r>
            <a:endParaRPr lang="en-US" sz="3200" dirty="0"/>
          </a:p>
        </p:txBody>
      </p:sp>
      <p:grpSp>
        <p:nvGrpSpPr>
          <p:cNvPr id="53" name="Group 52">
            <a:extLst>
              <a:ext uri="{FF2B5EF4-FFF2-40B4-BE49-F238E27FC236}">
                <a16:creationId xmlns:a16="http://schemas.microsoft.com/office/drawing/2014/main" id="{00A2940C-2F96-0B7D-A817-3DA524BD3002}"/>
              </a:ext>
            </a:extLst>
          </p:cNvPr>
          <p:cNvGrpSpPr/>
          <p:nvPr/>
        </p:nvGrpSpPr>
        <p:grpSpPr>
          <a:xfrm>
            <a:off x="592917" y="1621155"/>
            <a:ext cx="6255394" cy="1292662"/>
            <a:chOff x="592917" y="1621155"/>
            <a:chExt cx="6255394" cy="1292662"/>
          </a:xfrm>
        </p:grpSpPr>
        <p:sp>
          <p:nvSpPr>
            <p:cNvPr id="54"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55A0523F-A502-5B1F-D112-6DF60C8AC58D}"/>
                </a:ext>
              </a:extLst>
            </p:cNvPr>
            <p:cNvSpPr txBox="1">
              <a:spLocks/>
            </p:cNvSpPr>
            <p:nvPr/>
          </p:nvSpPr>
          <p:spPr>
            <a:xfrm>
              <a:off x="592917" y="1805821"/>
              <a:ext cx="6255394" cy="1107996"/>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Today’s manufacturing facilities are consistently adopting Industry 4.0 machines that can intelligently communicate with each other and perform complex tasks with a collective goal to help carry out safer, faster, and more reliable assembly processes.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MiTAC’s</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Machine Vision application integrates embedded computing systems and smart management systems together, utilizing existing cameras for product inspection. This consolidation of systems enable manufacturers to perform inspection processes with enhanced precision and speed. Additionally, the solution helps supervisors remain vigilant of quality control by collecting real-time visual data for analysis on a centralized user interface. The solution’s AI Machine Vision software, INFINITY, offers immense flexibility and caters to a wide range of inspection use cases—such as barcode reading, color inspection, and label inspection.</a:t>
              </a:r>
            </a:p>
          </p:txBody>
        </p:sp>
        <p:sp>
          <p:nvSpPr>
            <p:cNvPr id="55" name="Content Placeholder 47">
              <a:extLst>
                <a:ext uri="{FF2B5EF4-FFF2-40B4-BE49-F238E27FC236}">
                  <a16:creationId xmlns:a16="http://schemas.microsoft.com/office/drawing/2014/main" id="{C6F3739A-6A64-3D81-E597-03D49DCA4178}"/>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59" name="Straight Connector 58">
            <a:extLst>
              <a:ext uri="{FF2B5EF4-FFF2-40B4-BE49-F238E27FC236}">
                <a16:creationId xmlns:a16="http://schemas.microsoft.com/office/drawing/2014/main" id="{74F371F8-5876-8167-BAAE-8F02306B28E5}"/>
              </a:ext>
            </a:extLst>
          </p:cNvPr>
          <p:cNvCxnSpPr>
            <a:cxnSpLocks/>
          </p:cNvCxnSpPr>
          <p:nvPr/>
        </p:nvCxnSpPr>
        <p:spPr>
          <a:xfrm>
            <a:off x="592917" y="308577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86" name="Content Placeholder 47">
            <a:extLst>
              <a:ext uri="{FF2B5EF4-FFF2-40B4-BE49-F238E27FC236}">
                <a16:creationId xmlns:a16="http://schemas.microsoft.com/office/drawing/2014/main" id="{55311FD4-0720-7F96-BA99-75FDED9B2E0F}"/>
              </a:ext>
            </a:extLst>
          </p:cNvPr>
          <p:cNvSpPr txBox="1">
            <a:spLocks/>
          </p:cNvSpPr>
          <p:nvPr/>
        </p:nvSpPr>
        <p:spPr>
          <a:xfrm>
            <a:off x="592917" y="3167696"/>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87" name="Rectangle 86">
            <a:extLst>
              <a:ext uri="{FF2B5EF4-FFF2-40B4-BE49-F238E27FC236}">
                <a16:creationId xmlns:a16="http://schemas.microsoft.com/office/drawing/2014/main" id="{182DC37C-7E6A-0CC4-A2D9-8FC843BFABBA}"/>
              </a:ext>
            </a:extLst>
          </p:cNvPr>
          <p:cNvSpPr>
            <a:spLocks/>
          </p:cNvSpPr>
          <p:nvPr/>
        </p:nvSpPr>
        <p:spPr>
          <a:xfrm>
            <a:off x="913615" y="3401443"/>
            <a:ext cx="1634548" cy="1246495"/>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Reduce deployment expenses </a:t>
            </a:r>
            <a:r>
              <a:rPr lang="en-US" sz="900" dirty="0">
                <a:solidFill>
                  <a:schemeClr val="bg2"/>
                </a:solidFill>
                <a:latin typeface="IntelOne Text" panose="020B0503020203020204" pitchFamily="34" charset="0"/>
              </a:rPr>
              <a:t>with a drag-and-drop software visual tool to simplify the deployment for each filed case you own; Plug-and-play hardware modular I/O to ease any connectivity trouble in different filed applications. </a:t>
            </a:r>
          </a:p>
        </p:txBody>
      </p:sp>
      <p:sp>
        <p:nvSpPr>
          <p:cNvPr id="88" name="Rectangle 87">
            <a:extLst>
              <a:ext uri="{FF2B5EF4-FFF2-40B4-BE49-F238E27FC236}">
                <a16:creationId xmlns:a16="http://schemas.microsoft.com/office/drawing/2014/main" id="{8C4BE3E2-9158-0A03-61C6-0AA344D3A7F8}"/>
              </a:ext>
            </a:extLst>
          </p:cNvPr>
          <p:cNvSpPr>
            <a:spLocks/>
          </p:cNvSpPr>
          <p:nvPr/>
        </p:nvSpPr>
        <p:spPr>
          <a:xfrm>
            <a:off x="3063688" y="3401443"/>
            <a:ext cx="1634548" cy="1107996"/>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Increase production output </a:t>
            </a:r>
            <a:r>
              <a:rPr lang="en-US" sz="900" dirty="0">
                <a:solidFill>
                  <a:schemeClr val="bg2"/>
                </a:solidFill>
                <a:latin typeface="IntelOne Text" panose="020B0503020203020204" pitchFamily="34" charset="0"/>
              </a:rPr>
              <a:t>with the integration of vison software algorithms that help manufacturers inspect products for specific characteristics automatically, and with a high level of accuracy </a:t>
            </a:r>
          </a:p>
        </p:txBody>
      </p:sp>
      <p:sp>
        <p:nvSpPr>
          <p:cNvPr id="90" name="Rectangle 89">
            <a:extLst>
              <a:ext uri="{FF2B5EF4-FFF2-40B4-BE49-F238E27FC236}">
                <a16:creationId xmlns:a16="http://schemas.microsoft.com/office/drawing/2014/main" id="{CAC69DF0-150A-DA7E-96A4-D207EDBC67DF}"/>
              </a:ext>
            </a:extLst>
          </p:cNvPr>
          <p:cNvSpPr>
            <a:spLocks/>
          </p:cNvSpPr>
          <p:nvPr/>
        </p:nvSpPr>
        <p:spPr>
          <a:xfrm>
            <a:off x="5213760" y="3401443"/>
            <a:ext cx="1634548" cy="1246495"/>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Help ensure a continuous flow of operations </a:t>
            </a:r>
            <a:r>
              <a:rPr lang="en-US" sz="900" dirty="0">
                <a:solidFill>
                  <a:schemeClr val="bg2"/>
                </a:solidFill>
                <a:latin typeface="IntelOne Text" panose="020B0503020203020204" pitchFamily="34" charset="0"/>
              </a:rPr>
              <a:t>by collecting real-time visual data of assets for management and analysis to reduce excess material waste and energy usage with precise quality control in the assembly process</a:t>
            </a:r>
          </a:p>
        </p:txBody>
      </p:sp>
      <p:cxnSp>
        <p:nvCxnSpPr>
          <p:cNvPr id="60" name="Straight Connector 59">
            <a:extLst>
              <a:ext uri="{FF2B5EF4-FFF2-40B4-BE49-F238E27FC236}">
                <a16:creationId xmlns:a16="http://schemas.microsoft.com/office/drawing/2014/main" id="{A3BE0C15-6D7B-F9F4-3F73-6DFD4A7270DE}"/>
              </a:ext>
            </a:extLst>
          </p:cNvPr>
          <p:cNvCxnSpPr>
            <a:cxnSpLocks/>
          </p:cNvCxnSpPr>
          <p:nvPr/>
        </p:nvCxnSpPr>
        <p:spPr>
          <a:xfrm>
            <a:off x="592917" y="478298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72" name="Group 71">
            <a:extLst>
              <a:ext uri="{FF2B5EF4-FFF2-40B4-BE49-F238E27FC236}">
                <a16:creationId xmlns:a16="http://schemas.microsoft.com/office/drawing/2014/main" id="{7B0C0A5E-FEC7-9DA5-9DD4-B73314E85E61}"/>
              </a:ext>
            </a:extLst>
          </p:cNvPr>
          <p:cNvGrpSpPr>
            <a:grpSpLocks/>
          </p:cNvGrpSpPr>
          <p:nvPr/>
        </p:nvGrpSpPr>
        <p:grpSpPr>
          <a:xfrm>
            <a:off x="592916" y="5750256"/>
            <a:ext cx="6255393" cy="512838"/>
            <a:chOff x="592916" y="3640327"/>
            <a:chExt cx="6255393" cy="512838"/>
          </a:xfrm>
        </p:grpSpPr>
        <p:sp>
          <p:nvSpPr>
            <p:cNvPr id="73" name="Content Placeholder 47">
              <a:extLst>
                <a:ext uri="{FF2B5EF4-FFF2-40B4-BE49-F238E27FC236}">
                  <a16:creationId xmlns:a16="http://schemas.microsoft.com/office/drawing/2014/main" id="{84E7161C-6562-24BB-AA11-7800885A839C}"/>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74" name="Content Placeholder 47">
              <a:extLst>
                <a:ext uri="{FF2B5EF4-FFF2-40B4-BE49-F238E27FC236}">
                  <a16:creationId xmlns:a16="http://schemas.microsoft.com/office/drawing/2014/main" id="{5154F14E-4636-997D-9E3D-E356C58BD650}"/>
                </a:ext>
              </a:extLst>
            </p:cNvPr>
            <p:cNvSpPr txBox="1">
              <a:spLocks/>
            </p:cNvSpPr>
            <p:nvPr/>
          </p:nvSpPr>
          <p:spPr>
            <a:xfrm>
              <a:off x="592916" y="3837694"/>
              <a:ext cx="6255393" cy="315471"/>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0" indent="-128016" defTabSz="1219169" fontAlgn="auto" hangingPunct="0">
                <a:spcBef>
                  <a:spcPts val="200"/>
                </a:spcBef>
                <a:spcAft>
                  <a:spcPts val="100"/>
                </a:spcAft>
                <a:buClrTx/>
                <a:buSzTx/>
                <a:buFont typeface="Wingdings" panose="05000000000000000000" pitchFamily="2" charset="2"/>
                <a:buChar char="§"/>
                <a:tabLst/>
                <a:defRPr/>
              </a:pPr>
              <a:r>
                <a:rPr lang="en-US" sz="900" kern="0" dirty="0" err="1">
                  <a:latin typeface="+mn-lt"/>
                  <a:sym typeface="Helvetica Neue"/>
                  <a:hlinkClick r:id="rId5">
                    <a:extLst>
                      <a:ext uri="{A12FA001-AC4F-418D-AE19-62706E023703}">
                        <ahyp:hlinkClr xmlns:ahyp="http://schemas.microsoft.com/office/drawing/2018/hyperlinkcolor" val="tx"/>
                      </a:ext>
                    </a:extLst>
                  </a:hlinkClick>
                </a:rPr>
                <a:t>MiTAC</a:t>
              </a:r>
              <a:r>
                <a:rPr lang="en-US" sz="900" kern="0" dirty="0">
                  <a:latin typeface="+mn-lt"/>
                  <a:sym typeface="Helvetica Neue"/>
                  <a:hlinkClick r:id="rId5">
                    <a:extLst>
                      <a:ext uri="{A12FA001-AC4F-418D-AE19-62706E023703}">
                        <ahyp:hlinkClr xmlns:ahyp="http://schemas.microsoft.com/office/drawing/2018/hyperlinkcolor" val="tx"/>
                      </a:ext>
                    </a:extLst>
                  </a:hlinkClick>
                </a:rPr>
                <a:t> Factory Automation Homepage</a:t>
              </a:r>
              <a:endParaRPr lang="en-US" sz="900" kern="0" dirty="0">
                <a:latin typeface="+mn-lt"/>
                <a:sym typeface="Helvetica Neue"/>
              </a:endParaRPr>
            </a:p>
            <a:p>
              <a:pPr marL="128016" marR="0" lvl="0" indent="-128016" defTabSz="1219169" fontAlgn="auto" hangingPunct="0">
                <a:spcBef>
                  <a:spcPts val="200"/>
                </a:spcBef>
                <a:spcAft>
                  <a:spcPts val="100"/>
                </a:spcAft>
                <a:buClrTx/>
                <a:buSzTx/>
                <a:buFont typeface="Wingdings" panose="05000000000000000000" pitchFamily="2" charset="2"/>
                <a:buChar char="§"/>
                <a:tabLst/>
                <a:defRPr/>
              </a:pPr>
              <a:r>
                <a:rPr lang="en-US" sz="900" kern="0" dirty="0">
                  <a:latin typeface="+mn-lt"/>
                  <a:sym typeface="Helvetica Neue"/>
                  <a:hlinkClick r:id="rId6">
                    <a:extLst>
                      <a:ext uri="{A12FA001-AC4F-418D-AE19-62706E023703}">
                        <ahyp:hlinkClr xmlns:ahyp="http://schemas.microsoft.com/office/drawing/2018/hyperlinkcolor" val="tx"/>
                      </a:ext>
                    </a:extLst>
                  </a:hlinkClick>
                </a:rPr>
                <a:t>Machine Vision White Paper</a:t>
              </a:r>
              <a:endParaRPr lang="en-US" sz="900" kern="0" dirty="0">
                <a:latin typeface="+mn-lt"/>
                <a:sym typeface="Helvetica Neue"/>
              </a:endParaRPr>
            </a:p>
            <a:p>
              <a:pPr marL="128016" marR="0" lvl="0" indent="-128016" defTabSz="1219169" fontAlgn="auto" hangingPunct="0">
                <a:spcBef>
                  <a:spcPts val="200"/>
                </a:spcBef>
                <a:spcAft>
                  <a:spcPts val="100"/>
                </a:spcAft>
                <a:buClrTx/>
                <a:buSzTx/>
                <a:buFont typeface="Wingdings" panose="05000000000000000000" pitchFamily="2" charset="2"/>
                <a:buChar char="§"/>
                <a:tabLst/>
                <a:defRPr/>
              </a:pPr>
              <a:r>
                <a:rPr lang="en-US" sz="900" kern="0" dirty="0">
                  <a:latin typeface="+mn-lt"/>
                  <a:sym typeface="Helvetica Neue"/>
                  <a:hlinkClick r:id="rId7">
                    <a:extLst>
                      <a:ext uri="{A12FA001-AC4F-418D-AE19-62706E023703}">
                        <ahyp:hlinkClr xmlns:ahyp="http://schemas.microsoft.com/office/drawing/2018/hyperlinkcolor" val="tx"/>
                      </a:ext>
                    </a:extLst>
                  </a:hlinkClick>
                </a:rPr>
                <a:t>Machine Vision - YouTube Video</a:t>
              </a:r>
              <a:endParaRPr lang="en-US" sz="900" kern="0" dirty="0">
                <a:latin typeface="+mn-lt"/>
                <a:sym typeface="Helvetica Neue"/>
              </a:endParaRPr>
            </a:p>
          </p:txBody>
        </p:sp>
      </p:grpSp>
      <p:cxnSp>
        <p:nvCxnSpPr>
          <p:cNvPr id="75" name="Straight Connector 74">
            <a:extLst>
              <a:ext uri="{FF2B5EF4-FFF2-40B4-BE49-F238E27FC236}">
                <a16:creationId xmlns:a16="http://schemas.microsoft.com/office/drawing/2014/main" id="{D2B2E301-4B1D-7FB7-C2C5-B6D23F3B2F2D}"/>
              </a:ext>
            </a:extLst>
          </p:cNvPr>
          <p:cNvCxnSpPr>
            <a:cxnSpLocks/>
          </p:cNvCxnSpPr>
          <p:nvPr/>
        </p:nvCxnSpPr>
        <p:spPr>
          <a:xfrm>
            <a:off x="592917" y="561520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76" name="Group 75">
            <a:extLst>
              <a:ext uri="{FF2B5EF4-FFF2-40B4-BE49-F238E27FC236}">
                <a16:creationId xmlns:a16="http://schemas.microsoft.com/office/drawing/2014/main" id="{5869E4E3-F93A-1C01-7F3C-03E840A083EF}"/>
              </a:ext>
            </a:extLst>
          </p:cNvPr>
          <p:cNvGrpSpPr>
            <a:grpSpLocks/>
          </p:cNvGrpSpPr>
          <p:nvPr/>
        </p:nvGrpSpPr>
        <p:grpSpPr>
          <a:xfrm>
            <a:off x="592915" y="4918034"/>
            <a:ext cx="6255393" cy="562127"/>
            <a:chOff x="592916" y="3640327"/>
            <a:chExt cx="6255393" cy="562127"/>
          </a:xfrm>
        </p:grpSpPr>
        <p:sp>
          <p:nvSpPr>
            <p:cNvPr id="77" name="Content Placeholder 47">
              <a:extLst>
                <a:ext uri="{FF2B5EF4-FFF2-40B4-BE49-F238E27FC236}">
                  <a16:creationId xmlns:a16="http://schemas.microsoft.com/office/drawing/2014/main" id="{00FD2422-E434-E8E2-1AB6-47F66A27A9EF}"/>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78" name="Content Placeholder 47">
              <a:extLst>
                <a:ext uri="{FF2B5EF4-FFF2-40B4-BE49-F238E27FC236}">
                  <a16:creationId xmlns:a16="http://schemas.microsoft.com/office/drawing/2014/main" id="{CB8DBAB5-418A-A663-1611-3FA9E9BD6A40}"/>
                </a:ext>
              </a:extLst>
            </p:cNvPr>
            <p:cNvSpPr txBox="1">
              <a:spLocks/>
            </p:cNvSpPr>
            <p:nvPr/>
          </p:nvSpPr>
          <p:spPr>
            <a:xfrm>
              <a:off x="592916" y="3837694"/>
              <a:ext cx="6255393" cy="364760"/>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Core™ i7 Processors</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Core™ i5 Processors</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Core™ i3 Processors</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Xeon® D Processor </a:t>
              </a:r>
            </a:p>
          </p:txBody>
        </p:sp>
      </p:grpSp>
      <p:pic>
        <p:nvPicPr>
          <p:cNvPr id="16386" name="Picture 2">
            <a:extLst>
              <a:ext uri="{FF2B5EF4-FFF2-40B4-BE49-F238E27FC236}">
                <a16:creationId xmlns:a16="http://schemas.microsoft.com/office/drawing/2014/main" id="{1798D81C-F0F2-DA83-67F6-42267AF989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530" y="142875"/>
            <a:ext cx="1325365" cy="354245"/>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D09DB331-3B5B-DB08-19D0-980BA6CE31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9280" y="3387156"/>
            <a:ext cx="322388" cy="306720"/>
          </a:xfrm>
          <a:prstGeom prst="rect">
            <a:avLst/>
          </a:prstGeom>
        </p:spPr>
      </p:pic>
      <p:grpSp>
        <p:nvGrpSpPr>
          <p:cNvPr id="3" name="Group 2">
            <a:extLst>
              <a:ext uri="{FF2B5EF4-FFF2-40B4-BE49-F238E27FC236}">
                <a16:creationId xmlns:a16="http://schemas.microsoft.com/office/drawing/2014/main" id="{63B3636E-3197-E684-BB1F-A4868877627F}"/>
              </a:ext>
            </a:extLst>
          </p:cNvPr>
          <p:cNvGrpSpPr/>
          <p:nvPr/>
        </p:nvGrpSpPr>
        <p:grpSpPr>
          <a:xfrm>
            <a:off x="2766063" y="3383696"/>
            <a:ext cx="207682" cy="294451"/>
            <a:chOff x="10242227" y="4387782"/>
            <a:chExt cx="380250" cy="539104"/>
          </a:xfrm>
        </p:grpSpPr>
        <p:sp>
          <p:nvSpPr>
            <p:cNvPr id="4" name="Freeform: Shape 3">
              <a:extLst>
                <a:ext uri="{FF2B5EF4-FFF2-40B4-BE49-F238E27FC236}">
                  <a16:creationId xmlns:a16="http://schemas.microsoft.com/office/drawing/2014/main" id="{E0A16D3A-C824-800B-1BF1-28693CFDE752}"/>
                </a:ext>
              </a:extLst>
            </p:cNvPr>
            <p:cNvSpPr/>
            <p:nvPr/>
          </p:nvSpPr>
          <p:spPr>
            <a:xfrm rot="10800000">
              <a:off x="10242536" y="4880735"/>
              <a:ext cx="46220" cy="46151"/>
            </a:xfrm>
            <a:custGeom>
              <a:avLst/>
              <a:gdLst>
                <a:gd name="connsiteX0" fmla="*/ 0 w 38122"/>
                <a:gd name="connsiteY0" fmla="*/ 0 h 38065"/>
                <a:gd name="connsiteX1" fmla="*/ 38123 w 38122"/>
                <a:gd name="connsiteY1" fmla="*/ 0 h 38065"/>
                <a:gd name="connsiteX2" fmla="*/ 38123 w 38122"/>
                <a:gd name="connsiteY2" fmla="*/ 38065 h 38065"/>
                <a:gd name="connsiteX3" fmla="*/ 0 w 38122"/>
                <a:gd name="connsiteY3" fmla="*/ 38065 h 38065"/>
              </a:gdLst>
              <a:ahLst/>
              <a:cxnLst>
                <a:cxn ang="0">
                  <a:pos x="connsiteX0" y="connsiteY0"/>
                </a:cxn>
                <a:cxn ang="0">
                  <a:pos x="connsiteX1" y="connsiteY1"/>
                </a:cxn>
                <a:cxn ang="0">
                  <a:pos x="connsiteX2" y="connsiteY2"/>
                </a:cxn>
                <a:cxn ang="0">
                  <a:pos x="connsiteX3" y="connsiteY3"/>
                </a:cxn>
              </a:cxnLst>
              <a:rect l="l" t="t" r="r" b="b"/>
              <a:pathLst>
                <a:path w="38122" h="38065">
                  <a:moveTo>
                    <a:pt x="0" y="0"/>
                  </a:moveTo>
                  <a:lnTo>
                    <a:pt x="38123" y="0"/>
                  </a:lnTo>
                  <a:lnTo>
                    <a:pt x="38123" y="38065"/>
                  </a:lnTo>
                  <a:lnTo>
                    <a:pt x="0" y="38065"/>
                  </a:lnTo>
                  <a:close/>
                </a:path>
              </a:pathLst>
            </a:custGeom>
            <a:solidFill>
              <a:schemeClr val="accent2"/>
            </a:solidFill>
            <a:ln w="824" cap="flat">
              <a:noFill/>
              <a:prstDash val="solid"/>
              <a:miter/>
            </a:ln>
          </p:spPr>
          <p:txBody>
            <a:bodyPr rtlCol="0" anchor="ctr"/>
            <a:lstStyle/>
            <a:p>
              <a:endParaRPr lang="en-IN"/>
            </a:p>
          </p:txBody>
        </p:sp>
        <p:grpSp>
          <p:nvGrpSpPr>
            <p:cNvPr id="5" name="Graphic 2815">
              <a:extLst>
                <a:ext uri="{FF2B5EF4-FFF2-40B4-BE49-F238E27FC236}">
                  <a16:creationId xmlns:a16="http://schemas.microsoft.com/office/drawing/2014/main" id="{A3855193-E2E2-95AB-9C8B-9254ABE9E641}"/>
                </a:ext>
              </a:extLst>
            </p:cNvPr>
            <p:cNvGrpSpPr/>
            <p:nvPr/>
          </p:nvGrpSpPr>
          <p:grpSpPr>
            <a:xfrm>
              <a:off x="10242227" y="4387782"/>
              <a:ext cx="375717" cy="539005"/>
              <a:chOff x="2701306" y="5158693"/>
              <a:chExt cx="309889" cy="444567"/>
            </a:xfrm>
            <a:solidFill>
              <a:schemeClr val="accent1"/>
            </a:solidFill>
          </p:grpSpPr>
          <p:sp>
            <p:nvSpPr>
              <p:cNvPr id="9" name="Freeform: Shape 8">
                <a:extLst>
                  <a:ext uri="{FF2B5EF4-FFF2-40B4-BE49-F238E27FC236}">
                    <a16:creationId xmlns:a16="http://schemas.microsoft.com/office/drawing/2014/main" id="{36ECAFC8-4C8C-30A5-DD46-74EFCB1EC753}"/>
                  </a:ext>
                </a:extLst>
              </p:cNvPr>
              <p:cNvSpPr/>
              <p:nvPr/>
            </p:nvSpPr>
            <p:spPr>
              <a:xfrm>
                <a:off x="2701306" y="5158693"/>
                <a:ext cx="309881" cy="387386"/>
              </a:xfrm>
              <a:custGeom>
                <a:avLst/>
                <a:gdLst>
                  <a:gd name="connsiteX0" fmla="*/ 37884 w 309881"/>
                  <a:gd name="connsiteY0" fmla="*/ 387387 h 387386"/>
                  <a:gd name="connsiteX1" fmla="*/ 0 w 309881"/>
                  <a:gd name="connsiteY1" fmla="*/ 387387 h 387386"/>
                  <a:gd name="connsiteX2" fmla="*/ 0 w 309881"/>
                  <a:gd name="connsiteY2" fmla="*/ 22862 h 387386"/>
                  <a:gd name="connsiteX3" fmla="*/ 22376 w 309881"/>
                  <a:gd name="connsiteY3" fmla="*/ 0 h 387386"/>
                  <a:gd name="connsiteX4" fmla="*/ 309881 w 309881"/>
                  <a:gd name="connsiteY4" fmla="*/ 0 h 387386"/>
                  <a:gd name="connsiteX5" fmla="*/ 309881 w 309881"/>
                  <a:gd name="connsiteY5" fmla="*/ 45370 h 387386"/>
                  <a:gd name="connsiteX6" fmla="*/ 271998 w 309881"/>
                  <a:gd name="connsiteY6" fmla="*/ 45370 h 387386"/>
                  <a:gd name="connsiteX7" fmla="*/ 271998 w 309881"/>
                  <a:gd name="connsiteY7" fmla="*/ 37884 h 387386"/>
                  <a:gd name="connsiteX8" fmla="*/ 37884 w 309881"/>
                  <a:gd name="connsiteY8" fmla="*/ 37884 h 387386"/>
                  <a:gd name="connsiteX9" fmla="*/ 37884 w 309881"/>
                  <a:gd name="connsiteY9" fmla="*/ 387387 h 38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881" h="387386">
                    <a:moveTo>
                      <a:pt x="37884" y="387387"/>
                    </a:moveTo>
                    <a:lnTo>
                      <a:pt x="0" y="387387"/>
                    </a:lnTo>
                    <a:lnTo>
                      <a:pt x="0" y="22862"/>
                    </a:lnTo>
                    <a:cubicBezTo>
                      <a:pt x="0" y="10253"/>
                      <a:pt x="10039" y="0"/>
                      <a:pt x="22376" y="0"/>
                    </a:cubicBezTo>
                    <a:lnTo>
                      <a:pt x="309881" y="0"/>
                    </a:lnTo>
                    <a:lnTo>
                      <a:pt x="309881" y="45370"/>
                    </a:lnTo>
                    <a:lnTo>
                      <a:pt x="271998" y="45370"/>
                    </a:lnTo>
                    <a:lnTo>
                      <a:pt x="271998" y="37884"/>
                    </a:lnTo>
                    <a:lnTo>
                      <a:pt x="37884" y="37884"/>
                    </a:lnTo>
                    <a:lnTo>
                      <a:pt x="37884" y="387387"/>
                    </a:lnTo>
                    <a:close/>
                  </a:path>
                </a:pathLst>
              </a:custGeom>
              <a:grpFill/>
              <a:ln w="824"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BD2881FA-FC7D-601E-AA0F-8C8CC530BE90}"/>
                  </a:ext>
                </a:extLst>
              </p:cNvPr>
              <p:cNvSpPr/>
              <p:nvPr/>
            </p:nvSpPr>
            <p:spPr>
              <a:xfrm>
                <a:off x="2758741" y="5337497"/>
                <a:ext cx="252454" cy="265763"/>
              </a:xfrm>
              <a:custGeom>
                <a:avLst/>
                <a:gdLst>
                  <a:gd name="connsiteX0" fmla="*/ 230070 w 252454"/>
                  <a:gd name="connsiteY0" fmla="*/ 265755 h 265763"/>
                  <a:gd name="connsiteX1" fmla="*/ 0 w 252454"/>
                  <a:gd name="connsiteY1" fmla="*/ 265755 h 265763"/>
                  <a:gd name="connsiteX2" fmla="*/ 0 w 252454"/>
                  <a:gd name="connsiteY2" fmla="*/ 227871 h 265763"/>
                  <a:gd name="connsiteX3" fmla="*/ 214571 w 252454"/>
                  <a:gd name="connsiteY3" fmla="*/ 227871 h 265763"/>
                  <a:gd name="connsiteX4" fmla="*/ 214571 w 252454"/>
                  <a:gd name="connsiteY4" fmla="*/ 0 h 265763"/>
                  <a:gd name="connsiteX5" fmla="*/ 252454 w 252454"/>
                  <a:gd name="connsiteY5" fmla="*/ 0 h 265763"/>
                  <a:gd name="connsiteX6" fmla="*/ 252454 w 252454"/>
                  <a:gd name="connsiteY6" fmla="*/ 242901 h 265763"/>
                  <a:gd name="connsiteX7" fmla="*/ 230078 w 252454"/>
                  <a:gd name="connsiteY7" fmla="*/ 265763 h 26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454" h="265763">
                    <a:moveTo>
                      <a:pt x="230070" y="265755"/>
                    </a:moveTo>
                    <a:lnTo>
                      <a:pt x="0" y="265755"/>
                    </a:lnTo>
                    <a:lnTo>
                      <a:pt x="0" y="227871"/>
                    </a:lnTo>
                    <a:lnTo>
                      <a:pt x="214571" y="227871"/>
                    </a:lnTo>
                    <a:lnTo>
                      <a:pt x="214571" y="0"/>
                    </a:lnTo>
                    <a:lnTo>
                      <a:pt x="252454" y="0"/>
                    </a:lnTo>
                    <a:lnTo>
                      <a:pt x="252454" y="242901"/>
                    </a:lnTo>
                    <a:cubicBezTo>
                      <a:pt x="252454" y="255502"/>
                      <a:pt x="242415" y="265763"/>
                      <a:pt x="230078" y="265763"/>
                    </a:cubicBezTo>
                    <a:close/>
                  </a:path>
                </a:pathLst>
              </a:custGeom>
              <a:grpFill/>
              <a:ln w="824" cap="flat">
                <a:noFill/>
                <a:prstDash val="solid"/>
                <a:miter/>
              </a:ln>
            </p:spPr>
            <p:txBody>
              <a:bodyPr rtlCol="0" anchor="ctr"/>
              <a:lstStyle/>
              <a:p>
                <a:endParaRPr lang="en-IN"/>
              </a:p>
            </p:txBody>
          </p:sp>
        </p:grpSp>
        <p:sp>
          <p:nvSpPr>
            <p:cNvPr id="6" name="Freeform: Shape 5">
              <a:extLst>
                <a:ext uri="{FF2B5EF4-FFF2-40B4-BE49-F238E27FC236}">
                  <a16:creationId xmlns:a16="http://schemas.microsoft.com/office/drawing/2014/main" id="{E8E42AA8-19AA-8DD5-A943-D0BF6AE0EC06}"/>
                </a:ext>
              </a:extLst>
            </p:cNvPr>
            <p:cNvSpPr/>
            <p:nvPr/>
          </p:nvSpPr>
          <p:spPr>
            <a:xfrm>
              <a:off x="10386151" y="4898069"/>
              <a:ext cx="86240" cy="11482"/>
            </a:xfrm>
            <a:custGeom>
              <a:avLst/>
              <a:gdLst>
                <a:gd name="connsiteX0" fmla="*/ 0 w 71130"/>
                <a:gd name="connsiteY0" fmla="*/ 0 h 9470"/>
                <a:gd name="connsiteX1" fmla="*/ 71131 w 71130"/>
                <a:gd name="connsiteY1" fmla="*/ 0 h 9470"/>
                <a:gd name="connsiteX2" fmla="*/ 71131 w 71130"/>
                <a:gd name="connsiteY2" fmla="*/ 9471 h 9470"/>
                <a:gd name="connsiteX3" fmla="*/ 0 w 71130"/>
                <a:gd name="connsiteY3" fmla="*/ 9471 h 9470"/>
              </a:gdLst>
              <a:ahLst/>
              <a:cxnLst>
                <a:cxn ang="0">
                  <a:pos x="connsiteX0" y="connsiteY0"/>
                </a:cxn>
                <a:cxn ang="0">
                  <a:pos x="connsiteX1" y="connsiteY1"/>
                </a:cxn>
                <a:cxn ang="0">
                  <a:pos x="connsiteX2" y="connsiteY2"/>
                </a:cxn>
                <a:cxn ang="0">
                  <a:pos x="connsiteX3" y="connsiteY3"/>
                </a:cxn>
              </a:cxnLst>
              <a:rect l="l" t="t" r="r" b="b"/>
              <a:pathLst>
                <a:path w="71130" h="9470">
                  <a:moveTo>
                    <a:pt x="0" y="0"/>
                  </a:moveTo>
                  <a:lnTo>
                    <a:pt x="71131" y="0"/>
                  </a:lnTo>
                  <a:lnTo>
                    <a:pt x="71131" y="9471"/>
                  </a:lnTo>
                  <a:lnTo>
                    <a:pt x="0" y="9471"/>
                  </a:lnTo>
                  <a:close/>
                </a:path>
              </a:pathLst>
            </a:custGeom>
            <a:solidFill>
              <a:schemeClr val="accent2"/>
            </a:solidFill>
            <a:ln w="824"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385BCE62-B574-3D4D-FFDF-87F1F6259500}"/>
                </a:ext>
              </a:extLst>
            </p:cNvPr>
            <p:cNvSpPr/>
            <p:nvPr/>
          </p:nvSpPr>
          <p:spPr>
            <a:xfrm>
              <a:off x="10321278" y="4493375"/>
              <a:ext cx="289536" cy="340510"/>
            </a:xfrm>
            <a:custGeom>
              <a:avLst/>
              <a:gdLst>
                <a:gd name="connsiteX0" fmla="*/ 17608 w 238808"/>
                <a:gd name="connsiteY0" fmla="*/ 280851 h 280850"/>
                <a:gd name="connsiteX1" fmla="*/ 0 w 238808"/>
                <a:gd name="connsiteY1" fmla="*/ 273867 h 280850"/>
                <a:gd name="connsiteX2" fmla="*/ 47355 w 238808"/>
                <a:gd name="connsiteY2" fmla="*/ 154475 h 280850"/>
                <a:gd name="connsiteX3" fmla="*/ 75380 w 238808"/>
                <a:gd name="connsiteY3" fmla="*/ 184082 h 280850"/>
                <a:gd name="connsiteX4" fmla="*/ 224074 w 238808"/>
                <a:gd name="connsiteY4" fmla="*/ 0 h 280850"/>
                <a:gd name="connsiteX5" fmla="*/ 238808 w 238808"/>
                <a:gd name="connsiteY5" fmla="*/ 11900 h 280850"/>
                <a:gd name="connsiteX6" fmla="*/ 76509 w 238808"/>
                <a:gd name="connsiteY6" fmla="*/ 212825 h 280850"/>
                <a:gd name="connsiteX7" fmla="*/ 54009 w 238808"/>
                <a:gd name="connsiteY7" fmla="*/ 189057 h 280850"/>
                <a:gd name="connsiteX8" fmla="*/ 17608 w 238808"/>
                <a:gd name="connsiteY8" fmla="*/ 280851 h 2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08" h="280850">
                  <a:moveTo>
                    <a:pt x="17608" y="280851"/>
                  </a:moveTo>
                  <a:lnTo>
                    <a:pt x="0" y="273867"/>
                  </a:lnTo>
                  <a:lnTo>
                    <a:pt x="47355" y="154475"/>
                  </a:lnTo>
                  <a:lnTo>
                    <a:pt x="75380" y="184082"/>
                  </a:lnTo>
                  <a:lnTo>
                    <a:pt x="224074" y="0"/>
                  </a:lnTo>
                  <a:lnTo>
                    <a:pt x="238808" y="11900"/>
                  </a:lnTo>
                  <a:lnTo>
                    <a:pt x="76509" y="212825"/>
                  </a:lnTo>
                  <a:lnTo>
                    <a:pt x="54009" y="189057"/>
                  </a:lnTo>
                  <a:lnTo>
                    <a:pt x="17608" y="280851"/>
                  </a:lnTo>
                  <a:close/>
                </a:path>
              </a:pathLst>
            </a:custGeom>
            <a:solidFill>
              <a:schemeClr val="accent2"/>
            </a:solidFill>
            <a:ln w="824"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2D9E8167-E918-F25A-2A7A-EB1754E024FF}"/>
                </a:ext>
              </a:extLst>
            </p:cNvPr>
            <p:cNvSpPr/>
            <p:nvPr/>
          </p:nvSpPr>
          <p:spPr>
            <a:xfrm>
              <a:off x="10530205" y="4479845"/>
              <a:ext cx="92272" cy="92041"/>
            </a:xfrm>
            <a:custGeom>
              <a:avLst/>
              <a:gdLst>
                <a:gd name="connsiteX0" fmla="*/ 76105 w 76105"/>
                <a:gd name="connsiteY0" fmla="*/ 75916 h 75915"/>
                <a:gd name="connsiteX1" fmla="*/ 57163 w 76105"/>
                <a:gd name="connsiteY1" fmla="*/ 75916 h 75915"/>
                <a:gd name="connsiteX2" fmla="*/ 57163 w 76105"/>
                <a:gd name="connsiteY2" fmla="*/ 18942 h 75915"/>
                <a:gd name="connsiteX3" fmla="*/ 0 w 76105"/>
                <a:gd name="connsiteY3" fmla="*/ 18942 h 75915"/>
                <a:gd name="connsiteX4" fmla="*/ 0 w 76105"/>
                <a:gd name="connsiteY4" fmla="*/ 0 h 75915"/>
                <a:gd name="connsiteX5" fmla="*/ 76105 w 76105"/>
                <a:gd name="connsiteY5" fmla="*/ 0 h 75915"/>
                <a:gd name="connsiteX6" fmla="*/ 76105 w 76105"/>
                <a:gd name="connsiteY6" fmla="*/ 75916 h 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05" h="75915">
                  <a:moveTo>
                    <a:pt x="76105" y="75916"/>
                  </a:moveTo>
                  <a:lnTo>
                    <a:pt x="57163" y="75916"/>
                  </a:lnTo>
                  <a:lnTo>
                    <a:pt x="57163" y="18942"/>
                  </a:lnTo>
                  <a:lnTo>
                    <a:pt x="0" y="18942"/>
                  </a:lnTo>
                  <a:lnTo>
                    <a:pt x="0" y="0"/>
                  </a:lnTo>
                  <a:lnTo>
                    <a:pt x="76105" y="0"/>
                  </a:lnTo>
                  <a:lnTo>
                    <a:pt x="76105" y="75916"/>
                  </a:lnTo>
                  <a:close/>
                </a:path>
              </a:pathLst>
            </a:custGeom>
            <a:solidFill>
              <a:schemeClr val="accent2"/>
            </a:solidFill>
            <a:ln w="824" cap="flat">
              <a:noFill/>
              <a:prstDash val="solid"/>
              <a:miter/>
            </a:ln>
          </p:spPr>
          <p:txBody>
            <a:bodyPr rtlCol="0" anchor="ctr"/>
            <a:lstStyle/>
            <a:p>
              <a:endParaRPr lang="en-IN"/>
            </a:p>
          </p:txBody>
        </p:sp>
      </p:grpSp>
      <p:pic>
        <p:nvPicPr>
          <p:cNvPr id="11" name="Graphic 10">
            <a:extLst>
              <a:ext uri="{FF2B5EF4-FFF2-40B4-BE49-F238E27FC236}">
                <a16:creationId xmlns:a16="http://schemas.microsoft.com/office/drawing/2014/main" id="{376CC971-805D-27E3-2FAC-53190421CE3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43881" y="3397669"/>
            <a:ext cx="303789" cy="302156"/>
          </a:xfrm>
          <a:prstGeom prst="rect">
            <a:avLst/>
          </a:prstGeom>
        </p:spPr>
      </p:pic>
      <p:cxnSp>
        <p:nvCxnSpPr>
          <p:cNvPr id="103" name="Straight Connector 102">
            <a:extLst>
              <a:ext uri="{FF2B5EF4-FFF2-40B4-BE49-F238E27FC236}">
                <a16:creationId xmlns:a16="http://schemas.microsoft.com/office/drawing/2014/main" id="{6BA44198-4BC0-BDB8-4433-57CA885ADB18}"/>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104" name="Text Placeholder 49">
            <a:extLst>
              <a:ext uri="{FF2B5EF4-FFF2-40B4-BE49-F238E27FC236}">
                <a16:creationId xmlns:a16="http://schemas.microsoft.com/office/drawing/2014/main" id="{0B0091B1-EABE-DC03-5329-C6E52356AECE}"/>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Automation/Robotics</a:t>
            </a:r>
            <a:endParaRPr lang="en-US" sz="900" b="0" kern="0" dirty="0">
              <a:latin typeface="IntelOne Text" panose="020B0503020203020204" pitchFamily="34" charset="0"/>
              <a:ea typeface="+mn-ea"/>
              <a:cs typeface="+mn-cs"/>
            </a:endParaRPr>
          </a:p>
        </p:txBody>
      </p:sp>
      <p:grpSp>
        <p:nvGrpSpPr>
          <p:cNvPr id="12" name="Group 11">
            <a:extLst>
              <a:ext uri="{FF2B5EF4-FFF2-40B4-BE49-F238E27FC236}">
                <a16:creationId xmlns:a16="http://schemas.microsoft.com/office/drawing/2014/main" id="{8116F73E-5794-B13E-D067-B073037C7719}"/>
              </a:ext>
            </a:extLst>
          </p:cNvPr>
          <p:cNvGrpSpPr/>
          <p:nvPr/>
        </p:nvGrpSpPr>
        <p:grpSpPr>
          <a:xfrm>
            <a:off x="9057016" y="87630"/>
            <a:ext cx="2525384" cy="384440"/>
            <a:chOff x="9057016" y="87630"/>
            <a:chExt cx="2525384" cy="384440"/>
          </a:xfrm>
        </p:grpSpPr>
        <p:pic>
          <p:nvPicPr>
            <p:cNvPr id="13" name="Picture 12">
              <a:hlinkClick r:id="rId13" action="ppaction://hlinksldjump"/>
              <a:extLst>
                <a:ext uri="{FF2B5EF4-FFF2-40B4-BE49-F238E27FC236}">
                  <a16:creationId xmlns:a16="http://schemas.microsoft.com/office/drawing/2014/main" id="{0A99402B-F1C3-284A-6567-6DACD98EC651}"/>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14" name="Rectangle 13">
              <a:extLst>
                <a:ext uri="{FF2B5EF4-FFF2-40B4-BE49-F238E27FC236}">
                  <a16:creationId xmlns:a16="http://schemas.microsoft.com/office/drawing/2014/main" id="{47EF4BD3-803B-7EA2-1F6D-9744392190BC}"/>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151940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9DA6D94-D730-C3C6-D900-89D56FA04666}"/>
              </a:ext>
            </a:extLst>
          </p:cNvPr>
          <p:cNvSpPr>
            <a:spLocks/>
          </p:cNvSpPr>
          <p:nvPr/>
        </p:nvSpPr>
        <p:spPr>
          <a:xfrm>
            <a:off x="0" y="621007"/>
            <a:ext cx="8408664" cy="582748"/>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IntelOne Text"/>
              <a:ea typeface="Helvetica Neue Medium"/>
              <a:cs typeface="Helvetica Neue Medium"/>
              <a:sym typeface="Helvetica Neue Medium"/>
            </a:endParaRPr>
          </a:p>
        </p:txBody>
      </p:sp>
      <p:sp>
        <p:nvSpPr>
          <p:cNvPr id="31" name="Title 1">
            <a:extLst>
              <a:ext uri="{FF2B5EF4-FFF2-40B4-BE49-F238E27FC236}">
                <a16:creationId xmlns:a16="http://schemas.microsoft.com/office/drawing/2014/main" id="{F9596E86-A7B9-9AA9-0EC2-EB1D861CC19E}"/>
              </a:ext>
            </a:extLst>
          </p:cNvPr>
          <p:cNvSpPr>
            <a:spLocks noGrp="1"/>
          </p:cNvSpPr>
          <p:nvPr>
            <p:ph type="title"/>
          </p:nvPr>
        </p:nvSpPr>
        <p:spPr>
          <a:xfrm>
            <a:off x="592916" y="254273"/>
            <a:ext cx="10972801" cy="387798"/>
          </a:xfrm>
        </p:spPr>
        <p:txBody>
          <a:bodyPr/>
          <a:lstStyle/>
          <a:p>
            <a:r>
              <a:rPr lang="en-US" sz="2800" dirty="0"/>
              <a:t>Manufacturing Powered by Intel and our Ecosystem</a:t>
            </a:r>
          </a:p>
        </p:txBody>
      </p:sp>
      <p:pic>
        <p:nvPicPr>
          <p:cNvPr id="12624" name="Graphic 12623">
            <a:extLst>
              <a:ext uri="{FF2B5EF4-FFF2-40B4-BE49-F238E27FC236}">
                <a16:creationId xmlns:a16="http://schemas.microsoft.com/office/drawing/2014/main" id="{2F27F26E-4A26-312F-F625-2DA4653DA4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3822" y="331124"/>
            <a:ext cx="2907470" cy="2563860"/>
          </a:xfrm>
          <a:prstGeom prst="rect">
            <a:avLst/>
          </a:prstGeom>
        </p:spPr>
      </p:pic>
      <p:sp>
        <p:nvSpPr>
          <p:cNvPr id="12625" name="TextBox 12624">
            <a:extLst>
              <a:ext uri="{FF2B5EF4-FFF2-40B4-BE49-F238E27FC236}">
                <a16:creationId xmlns:a16="http://schemas.microsoft.com/office/drawing/2014/main" id="{251B956C-B6F6-6BCA-7641-1CD1C7CAB079}"/>
              </a:ext>
            </a:extLst>
          </p:cNvPr>
          <p:cNvSpPr txBox="1">
            <a:spLocks/>
          </p:cNvSpPr>
          <p:nvPr/>
        </p:nvSpPr>
        <p:spPr>
          <a:xfrm>
            <a:off x="592916" y="666160"/>
            <a:ext cx="7303769" cy="492443"/>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2"/>
                </a:solidFill>
                <a:effectLst/>
                <a:uLnTx/>
                <a:uFillTx/>
              </a:rPr>
              <a:t>Click the Manufacturing Use Case Categories below to identify lists of </a:t>
            </a:r>
            <a:r>
              <a:rPr lang="en-US" sz="1600" dirty="0">
                <a:solidFill>
                  <a:schemeClr val="bg2"/>
                </a:solidFill>
              </a:rPr>
              <a:t>Intel + Partner </a:t>
            </a:r>
            <a:r>
              <a:rPr kumimoji="0" lang="en-US" sz="1600" b="0" i="0" u="none" strike="noStrike" kern="1200" cap="none" spc="0" normalizeH="0" baseline="0" noProof="0" dirty="0">
                <a:ln>
                  <a:noFill/>
                </a:ln>
                <a:solidFill>
                  <a:schemeClr val="bg2"/>
                </a:solidFill>
                <a:effectLst/>
                <a:uLnTx/>
                <a:uFillTx/>
              </a:rPr>
              <a:t>solutions that address each category.</a:t>
            </a:r>
            <a:endParaRPr kumimoji="0" lang="en-US" sz="1600" i="0" u="none" strike="noStrike" kern="1200" cap="none" spc="0" normalizeH="0" baseline="0" noProof="0" dirty="0">
              <a:ln>
                <a:noFill/>
              </a:ln>
              <a:solidFill>
                <a:srgbClr val="C00000"/>
              </a:solidFill>
              <a:effectLst/>
              <a:uLnTx/>
              <a:uFillTx/>
              <a:latin typeface="IntelOne Text Medium" panose="020B0703020203020204" pitchFamily="34" charset="0"/>
            </a:endParaRPr>
          </a:p>
        </p:txBody>
      </p:sp>
      <p:grpSp>
        <p:nvGrpSpPr>
          <p:cNvPr id="4" name="Group 3">
            <a:extLst>
              <a:ext uri="{FF2B5EF4-FFF2-40B4-BE49-F238E27FC236}">
                <a16:creationId xmlns:a16="http://schemas.microsoft.com/office/drawing/2014/main" id="{B89BDF57-9D4E-3238-1F3D-E220E5058C79}"/>
              </a:ext>
            </a:extLst>
          </p:cNvPr>
          <p:cNvGrpSpPr>
            <a:grpSpLocks/>
          </p:cNvGrpSpPr>
          <p:nvPr/>
        </p:nvGrpSpPr>
        <p:grpSpPr>
          <a:xfrm>
            <a:off x="0" y="1272456"/>
            <a:ext cx="11741150" cy="5173392"/>
            <a:chOff x="0" y="1272456"/>
            <a:chExt cx="11741150" cy="5173392"/>
          </a:xfrm>
        </p:grpSpPr>
        <p:pic>
          <p:nvPicPr>
            <p:cNvPr id="6" name="Graphic 5">
              <a:extLst>
                <a:ext uri="{FF2B5EF4-FFF2-40B4-BE49-F238E27FC236}">
                  <a16:creationId xmlns:a16="http://schemas.microsoft.com/office/drawing/2014/main" id="{C4E5E07A-6C61-9DB9-8D51-1CA2D97FA9EE}"/>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19981" t="14685" r="1558" b="11823"/>
            <a:stretch/>
          </p:blipFill>
          <p:spPr>
            <a:xfrm>
              <a:off x="0" y="1272456"/>
              <a:ext cx="11741150" cy="5173392"/>
            </a:xfrm>
            <a:prstGeom prst="rect">
              <a:avLst/>
            </a:prstGeom>
          </p:spPr>
        </p:pic>
        <p:pic>
          <p:nvPicPr>
            <p:cNvPr id="7" name="Graphic 6">
              <a:extLst>
                <a:ext uri="{FF2B5EF4-FFF2-40B4-BE49-F238E27FC236}">
                  <a16:creationId xmlns:a16="http://schemas.microsoft.com/office/drawing/2014/main" id="{A5F19B0A-579F-9865-1526-8A1B132CF365}"/>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30363" t="29605" r="67062" b="64922"/>
            <a:stretch/>
          </p:blipFill>
          <p:spPr>
            <a:xfrm>
              <a:off x="2084308" y="1806001"/>
              <a:ext cx="385286" cy="385286"/>
            </a:xfrm>
            <a:custGeom>
              <a:avLst/>
              <a:gdLst>
                <a:gd name="connsiteX0" fmla="*/ 192643 w 385286"/>
                <a:gd name="connsiteY0" fmla="*/ 0 h 385286"/>
                <a:gd name="connsiteX1" fmla="*/ 385286 w 385286"/>
                <a:gd name="connsiteY1" fmla="*/ 192643 h 385286"/>
                <a:gd name="connsiteX2" fmla="*/ 192643 w 385286"/>
                <a:gd name="connsiteY2" fmla="*/ 385286 h 385286"/>
                <a:gd name="connsiteX3" fmla="*/ 0 w 385286"/>
                <a:gd name="connsiteY3" fmla="*/ 192643 h 385286"/>
                <a:gd name="connsiteX4" fmla="*/ 192643 w 385286"/>
                <a:gd name="connsiteY4" fmla="*/ 0 h 38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286" h="385286">
                  <a:moveTo>
                    <a:pt x="192643" y="0"/>
                  </a:moveTo>
                  <a:cubicBezTo>
                    <a:pt x="299037" y="0"/>
                    <a:pt x="385286" y="86249"/>
                    <a:pt x="385286" y="192643"/>
                  </a:cubicBezTo>
                  <a:cubicBezTo>
                    <a:pt x="385286" y="299037"/>
                    <a:pt x="299037" y="385286"/>
                    <a:pt x="192643" y="385286"/>
                  </a:cubicBezTo>
                  <a:cubicBezTo>
                    <a:pt x="86249" y="385286"/>
                    <a:pt x="0" y="299037"/>
                    <a:pt x="0" y="192643"/>
                  </a:cubicBezTo>
                  <a:cubicBezTo>
                    <a:pt x="0" y="86249"/>
                    <a:pt x="86249" y="0"/>
                    <a:pt x="192643" y="0"/>
                  </a:cubicBezTo>
                  <a:close/>
                </a:path>
              </a:pathLst>
            </a:custGeom>
          </p:spPr>
        </p:pic>
      </p:grpSp>
      <p:pic>
        <p:nvPicPr>
          <p:cNvPr id="8" name="Graphic 7">
            <a:extLst>
              <a:ext uri="{FF2B5EF4-FFF2-40B4-BE49-F238E27FC236}">
                <a16:creationId xmlns:a16="http://schemas.microsoft.com/office/drawing/2014/main" id="{645FE55E-AE2E-C0FD-535A-80C884D04A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6833303" y="2578107"/>
            <a:ext cx="238122" cy="867445"/>
          </a:xfrm>
          <a:prstGeom prst="rect">
            <a:avLst/>
          </a:prstGeom>
        </p:spPr>
      </p:pic>
      <p:sp>
        <p:nvSpPr>
          <p:cNvPr id="9" name="TextBox 8">
            <a:hlinkClick r:id="rId9" action="ppaction://hlinksldjump"/>
            <a:extLst>
              <a:ext uri="{FF2B5EF4-FFF2-40B4-BE49-F238E27FC236}">
                <a16:creationId xmlns:a16="http://schemas.microsoft.com/office/drawing/2014/main" id="{52C22AE2-1A72-2E6F-CD1D-8E711B56BCD1}"/>
              </a:ext>
            </a:extLst>
          </p:cNvPr>
          <p:cNvSpPr txBox="1"/>
          <p:nvPr/>
        </p:nvSpPr>
        <p:spPr>
          <a:xfrm>
            <a:off x="620028" y="4908827"/>
            <a:ext cx="1468816" cy="712241"/>
          </a:xfrm>
          <a:prstGeom prst="roundRect">
            <a:avLst/>
          </a:prstGeom>
          <a:solidFill>
            <a:schemeClr val="accent2"/>
          </a:solidFill>
          <a:ln w="28575" cap="flat">
            <a:solidFill>
              <a:schemeClr val="tx2"/>
            </a:solidFill>
            <a:miter lim="400000"/>
          </a:ln>
          <a:effectLst/>
          <a:sp3d/>
        </p:spPr>
        <p:txBody>
          <a:bodyPr rot="0" spcFirstLastPara="1" vertOverflow="overflow" horzOverflow="overflow" vert="horz" wrap="square" lIns="0" tIns="0" rIns="0" bIns="0" numCol="1" spcCol="38100" rtlCol="0" anchor="ctr" anchorCtr="0">
            <a:noAutofit/>
          </a:bodyPr>
          <a:lstStyle/>
          <a:p>
            <a:pPr marL="0" marR="0" lvl="0" indent="0" algn="ctr" defTabSz="2438338"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sym typeface="Helvetica Neue"/>
              </a:rPr>
              <a:t>Machine Condition Monitoring</a:t>
            </a:r>
          </a:p>
        </p:txBody>
      </p:sp>
      <p:sp>
        <p:nvSpPr>
          <p:cNvPr id="10" name="TextBox 9">
            <a:hlinkClick r:id="rId10" action="ppaction://hlinksldjump"/>
            <a:extLst>
              <a:ext uri="{FF2B5EF4-FFF2-40B4-BE49-F238E27FC236}">
                <a16:creationId xmlns:a16="http://schemas.microsoft.com/office/drawing/2014/main" id="{6CB02AD3-6F64-0686-EF36-54C22B6FC00A}"/>
              </a:ext>
            </a:extLst>
          </p:cNvPr>
          <p:cNvSpPr txBox="1"/>
          <p:nvPr/>
        </p:nvSpPr>
        <p:spPr>
          <a:xfrm>
            <a:off x="2218282" y="5868533"/>
            <a:ext cx="1233231" cy="472440"/>
          </a:xfrm>
          <a:prstGeom prst="roundRect">
            <a:avLst/>
          </a:prstGeom>
          <a:solidFill>
            <a:schemeClr val="accent2"/>
          </a:solidFill>
          <a:ln w="28575" cap="flat">
            <a:solidFill>
              <a:schemeClr val="tx2"/>
            </a:solidFill>
            <a:miter lim="400000"/>
          </a:ln>
          <a:effectLst/>
          <a:sp3d/>
        </p:spPr>
        <p:txBody>
          <a:bodyPr rot="0" spcFirstLastPara="1" vertOverflow="overflow" horzOverflow="overflow" vert="horz" wrap="square" lIns="0" tIns="0" rIns="0" bIns="0" numCol="1" spcCol="38100" rtlCol="0" anchor="ctr" anchorCtr="0">
            <a:noAutofit/>
          </a:bodyPr>
          <a:lstStyle/>
          <a:p>
            <a:pPr marL="0" marR="0" lvl="0" indent="0" algn="ctr" defTabSz="2438338"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sym typeface="Helvetica Neue"/>
              </a:rPr>
              <a:t>Product</a:t>
            </a:r>
            <a:br>
              <a:rPr kumimoji="0" lang="en-US" sz="1400" b="0" i="0" u="none" strike="noStrike" kern="0" cap="none" spc="0" normalizeH="0" baseline="0" noProof="0" dirty="0">
                <a:ln>
                  <a:noFill/>
                </a:ln>
                <a:solidFill>
                  <a:srgbClr val="FFFFFF"/>
                </a:solidFill>
                <a:effectLst/>
                <a:uLnTx/>
                <a:uFillTx/>
                <a:sym typeface="Helvetica Neue"/>
              </a:rPr>
            </a:br>
            <a:r>
              <a:rPr kumimoji="0" lang="en-US" sz="1400" b="0" i="0" u="none" strike="noStrike" kern="0" cap="none" spc="0" normalizeH="0" baseline="0" noProof="0" dirty="0">
                <a:ln>
                  <a:noFill/>
                </a:ln>
                <a:solidFill>
                  <a:srgbClr val="FFFFFF"/>
                </a:solidFill>
                <a:effectLst/>
                <a:uLnTx/>
                <a:uFillTx/>
                <a:sym typeface="Helvetica Neue"/>
              </a:rPr>
              <a:t>Inspection</a:t>
            </a:r>
          </a:p>
        </p:txBody>
      </p:sp>
      <p:grpSp>
        <p:nvGrpSpPr>
          <p:cNvPr id="11" name="Group 10">
            <a:extLst>
              <a:ext uri="{FF2B5EF4-FFF2-40B4-BE49-F238E27FC236}">
                <a16:creationId xmlns:a16="http://schemas.microsoft.com/office/drawing/2014/main" id="{D6D60FE8-D47E-A5C4-5DE8-5620B6C00FBB}"/>
              </a:ext>
            </a:extLst>
          </p:cNvPr>
          <p:cNvGrpSpPr/>
          <p:nvPr/>
        </p:nvGrpSpPr>
        <p:grpSpPr>
          <a:xfrm rot="502173" flipH="1">
            <a:off x="6834337" y="4844598"/>
            <a:ext cx="185901" cy="184716"/>
            <a:chOff x="3538399" y="2554376"/>
            <a:chExt cx="97298" cy="96678"/>
          </a:xfrm>
          <a:solidFill>
            <a:schemeClr val="tx2"/>
          </a:solidFill>
        </p:grpSpPr>
        <p:grpSp>
          <p:nvGrpSpPr>
            <p:cNvPr id="12" name="Graphic 41">
              <a:extLst>
                <a:ext uri="{FF2B5EF4-FFF2-40B4-BE49-F238E27FC236}">
                  <a16:creationId xmlns:a16="http://schemas.microsoft.com/office/drawing/2014/main" id="{CAF24547-8C22-217D-09B7-9A83DA673677}"/>
                </a:ext>
              </a:extLst>
            </p:cNvPr>
            <p:cNvGrpSpPr/>
            <p:nvPr/>
          </p:nvGrpSpPr>
          <p:grpSpPr>
            <a:xfrm>
              <a:off x="3538399" y="2554376"/>
              <a:ext cx="91678" cy="93061"/>
              <a:chOff x="3538399" y="2554376"/>
              <a:chExt cx="91678" cy="93061"/>
            </a:xfrm>
            <a:grpFill/>
          </p:grpSpPr>
          <p:sp>
            <p:nvSpPr>
              <p:cNvPr id="14" name="Freeform: Shape 13">
                <a:extLst>
                  <a:ext uri="{FF2B5EF4-FFF2-40B4-BE49-F238E27FC236}">
                    <a16:creationId xmlns:a16="http://schemas.microsoft.com/office/drawing/2014/main" id="{664E5B89-A73E-C3E3-8346-0A2B4E50E857}"/>
                  </a:ext>
                </a:extLst>
              </p:cNvPr>
              <p:cNvSpPr/>
              <p:nvPr/>
            </p:nvSpPr>
            <p:spPr>
              <a:xfrm>
                <a:off x="3538399" y="2554376"/>
                <a:ext cx="90363" cy="91661"/>
              </a:xfrm>
              <a:custGeom>
                <a:avLst/>
                <a:gdLst>
                  <a:gd name="connsiteX0" fmla="*/ 7097 w 90363"/>
                  <a:gd name="connsiteY0" fmla="*/ 91631 h 91661"/>
                  <a:gd name="connsiteX1" fmla="*/ 13479 w 90363"/>
                  <a:gd name="connsiteY1" fmla="*/ 85153 h 91661"/>
                  <a:gd name="connsiteX2" fmla="*/ 33100 w 90363"/>
                  <a:gd name="connsiteY2" fmla="*/ 34576 h 91661"/>
                  <a:gd name="connsiteX3" fmla="*/ 83773 w 90363"/>
                  <a:gd name="connsiteY3" fmla="*/ 13145 h 91661"/>
                  <a:gd name="connsiteX4" fmla="*/ 90345 w 90363"/>
                  <a:gd name="connsiteY4" fmla="*/ 6572 h 91661"/>
                  <a:gd name="connsiteX5" fmla="*/ 83297 w 90363"/>
                  <a:gd name="connsiteY5" fmla="*/ 0 h 91661"/>
                  <a:gd name="connsiteX6" fmla="*/ 23099 w 90363"/>
                  <a:gd name="connsiteY6" fmla="*/ 25527 h 91661"/>
                  <a:gd name="connsiteX7" fmla="*/ 48 w 90363"/>
                  <a:gd name="connsiteY7" fmla="*/ 85534 h 91661"/>
                  <a:gd name="connsiteX8" fmla="*/ 7002 w 90363"/>
                  <a:gd name="connsiteY8" fmla="*/ 91631 h 9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363" h="91661">
                    <a:moveTo>
                      <a:pt x="7097" y="91631"/>
                    </a:moveTo>
                    <a:cubicBezTo>
                      <a:pt x="10812" y="91631"/>
                      <a:pt x="13669" y="88773"/>
                      <a:pt x="13479" y="85153"/>
                    </a:cubicBezTo>
                    <a:cubicBezTo>
                      <a:pt x="13002" y="66199"/>
                      <a:pt x="19765" y="48292"/>
                      <a:pt x="33100" y="34576"/>
                    </a:cubicBezTo>
                    <a:cubicBezTo>
                      <a:pt x="46340" y="21146"/>
                      <a:pt x="64342" y="13335"/>
                      <a:pt x="83773" y="13145"/>
                    </a:cubicBezTo>
                    <a:cubicBezTo>
                      <a:pt x="87583" y="12954"/>
                      <a:pt x="90631" y="10096"/>
                      <a:pt x="90345" y="6572"/>
                    </a:cubicBezTo>
                    <a:cubicBezTo>
                      <a:pt x="90155" y="2762"/>
                      <a:pt x="87012" y="95"/>
                      <a:pt x="83297" y="0"/>
                    </a:cubicBezTo>
                    <a:cubicBezTo>
                      <a:pt x="60246" y="381"/>
                      <a:pt x="39006" y="9335"/>
                      <a:pt x="23099" y="25527"/>
                    </a:cubicBezTo>
                    <a:cubicBezTo>
                      <a:pt x="7573" y="41624"/>
                      <a:pt x="-714" y="63151"/>
                      <a:pt x="48" y="85534"/>
                    </a:cubicBezTo>
                    <a:cubicBezTo>
                      <a:pt x="48" y="88868"/>
                      <a:pt x="3192" y="92012"/>
                      <a:pt x="7002" y="91631"/>
                    </a:cubicBezTo>
                    <a:close/>
                  </a:path>
                </a:pathLst>
              </a:custGeom>
              <a:grpFill/>
              <a:ln w="952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DCD702AF-CFC6-93FE-7CC7-75A2111592A9}"/>
                  </a:ext>
                </a:extLst>
              </p:cNvPr>
              <p:cNvSpPr/>
              <p:nvPr/>
            </p:nvSpPr>
            <p:spPr>
              <a:xfrm>
                <a:off x="3563852" y="2579617"/>
                <a:ext cx="66225" cy="67820"/>
              </a:xfrm>
              <a:custGeom>
                <a:avLst/>
                <a:gdLst>
                  <a:gd name="connsiteX0" fmla="*/ 66131 w 66225"/>
                  <a:gd name="connsiteY0" fmla="*/ 6667 h 67820"/>
                  <a:gd name="connsiteX1" fmla="*/ 59368 w 66225"/>
                  <a:gd name="connsiteY1" fmla="*/ 0 h 67820"/>
                  <a:gd name="connsiteX2" fmla="*/ 16601 w 66225"/>
                  <a:gd name="connsiteY2" fmla="*/ 18288 h 67820"/>
                  <a:gd name="connsiteX3" fmla="*/ 27 w 66225"/>
                  <a:gd name="connsiteY3" fmla="*/ 61246 h 67820"/>
                  <a:gd name="connsiteX4" fmla="*/ 7076 w 66225"/>
                  <a:gd name="connsiteY4" fmla="*/ 67818 h 67820"/>
                  <a:gd name="connsiteX5" fmla="*/ 13553 w 66225"/>
                  <a:gd name="connsiteY5" fmla="*/ 60960 h 67820"/>
                  <a:gd name="connsiteX6" fmla="*/ 26411 w 66225"/>
                  <a:gd name="connsiteY6" fmla="*/ 27623 h 67820"/>
                  <a:gd name="connsiteX7" fmla="*/ 59654 w 66225"/>
                  <a:gd name="connsiteY7" fmla="*/ 13240 h 67820"/>
                  <a:gd name="connsiteX8" fmla="*/ 66226 w 66225"/>
                  <a:gd name="connsiteY8" fmla="*/ 6667 h 6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5" h="67820">
                    <a:moveTo>
                      <a:pt x="66131" y="6667"/>
                    </a:moveTo>
                    <a:cubicBezTo>
                      <a:pt x="65940" y="2857"/>
                      <a:pt x="62892" y="0"/>
                      <a:pt x="59368" y="0"/>
                    </a:cubicBezTo>
                    <a:cubicBezTo>
                      <a:pt x="43175" y="190"/>
                      <a:pt x="27554" y="6858"/>
                      <a:pt x="16601" y="18288"/>
                    </a:cubicBezTo>
                    <a:cubicBezTo>
                      <a:pt x="5361" y="29908"/>
                      <a:pt x="-449" y="45244"/>
                      <a:pt x="27" y="61246"/>
                    </a:cubicBezTo>
                    <a:cubicBezTo>
                      <a:pt x="218" y="65056"/>
                      <a:pt x="3266" y="67913"/>
                      <a:pt x="7076" y="67818"/>
                    </a:cubicBezTo>
                    <a:cubicBezTo>
                      <a:pt x="10695" y="67628"/>
                      <a:pt x="13743" y="64770"/>
                      <a:pt x="13553" y="60960"/>
                    </a:cubicBezTo>
                    <a:cubicBezTo>
                      <a:pt x="13267" y="48482"/>
                      <a:pt x="17744" y="36576"/>
                      <a:pt x="26411" y="27623"/>
                    </a:cubicBezTo>
                    <a:cubicBezTo>
                      <a:pt x="35079" y="18669"/>
                      <a:pt x="47176" y="13335"/>
                      <a:pt x="59654" y="13240"/>
                    </a:cubicBezTo>
                    <a:cubicBezTo>
                      <a:pt x="63178" y="13240"/>
                      <a:pt x="66226" y="10382"/>
                      <a:pt x="66226" y="6667"/>
                    </a:cubicBezTo>
                    <a:close/>
                  </a:path>
                </a:pathLst>
              </a:custGeom>
              <a:grpFill/>
              <a:ln w="9525"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FE97BED3-FF8E-211F-6938-28509C64420F}"/>
                  </a:ext>
                </a:extLst>
              </p:cNvPr>
              <p:cNvSpPr/>
              <p:nvPr/>
            </p:nvSpPr>
            <p:spPr>
              <a:xfrm>
                <a:off x="3589404" y="2604284"/>
                <a:ext cx="39628" cy="42007"/>
              </a:xfrm>
              <a:custGeom>
                <a:avLst/>
                <a:gdLst>
                  <a:gd name="connsiteX0" fmla="*/ 97 w 39628"/>
                  <a:gd name="connsiteY0" fmla="*/ 35626 h 42007"/>
                  <a:gd name="connsiteX1" fmla="*/ 6574 w 39628"/>
                  <a:gd name="connsiteY1" fmla="*/ 42008 h 42007"/>
                  <a:gd name="connsiteX2" fmla="*/ 12766 w 39628"/>
                  <a:gd name="connsiteY2" fmla="*/ 35245 h 42007"/>
                  <a:gd name="connsiteX3" fmla="*/ 33435 w 39628"/>
                  <a:gd name="connsiteY3" fmla="*/ 13052 h 42007"/>
                  <a:gd name="connsiteX4" fmla="*/ 39626 w 39628"/>
                  <a:gd name="connsiteY4" fmla="*/ 6289 h 42007"/>
                  <a:gd name="connsiteX5" fmla="*/ 33340 w 39628"/>
                  <a:gd name="connsiteY5" fmla="*/ 3 h 42007"/>
                  <a:gd name="connsiteX6" fmla="*/ 9527 w 39628"/>
                  <a:gd name="connsiteY6" fmla="*/ 11052 h 42007"/>
                  <a:gd name="connsiteX7" fmla="*/ 2 w 39628"/>
                  <a:gd name="connsiteY7" fmla="*/ 35626 h 4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28" h="42007">
                    <a:moveTo>
                      <a:pt x="97" y="35626"/>
                    </a:moveTo>
                    <a:cubicBezTo>
                      <a:pt x="288" y="39436"/>
                      <a:pt x="3050" y="42008"/>
                      <a:pt x="6574" y="42008"/>
                    </a:cubicBezTo>
                    <a:cubicBezTo>
                      <a:pt x="10194" y="41817"/>
                      <a:pt x="12861" y="38769"/>
                      <a:pt x="12766" y="35245"/>
                    </a:cubicBezTo>
                    <a:cubicBezTo>
                      <a:pt x="12575" y="23625"/>
                      <a:pt x="22195" y="13338"/>
                      <a:pt x="33435" y="13052"/>
                    </a:cubicBezTo>
                    <a:cubicBezTo>
                      <a:pt x="37054" y="12861"/>
                      <a:pt x="39721" y="9813"/>
                      <a:pt x="39626" y="6289"/>
                    </a:cubicBezTo>
                    <a:cubicBezTo>
                      <a:pt x="39436" y="2479"/>
                      <a:pt x="36673" y="-93"/>
                      <a:pt x="33340" y="3"/>
                    </a:cubicBezTo>
                    <a:cubicBezTo>
                      <a:pt x="24291" y="384"/>
                      <a:pt x="15814" y="4289"/>
                      <a:pt x="9527" y="11052"/>
                    </a:cubicBezTo>
                    <a:cubicBezTo>
                      <a:pt x="3145" y="17529"/>
                      <a:pt x="-93" y="26482"/>
                      <a:pt x="2" y="35626"/>
                    </a:cubicBezTo>
                    <a:close/>
                  </a:path>
                </a:pathLst>
              </a:custGeom>
              <a:grpFill/>
              <a:ln w="9525" cap="flat">
                <a:noFill/>
                <a:prstDash val="solid"/>
                <a:miter/>
              </a:ln>
            </p:spPr>
            <p:txBody>
              <a:bodyPr rtlCol="0" anchor="ctr"/>
              <a:lstStyle/>
              <a:p>
                <a:endParaRPr lang="en-IN"/>
              </a:p>
            </p:txBody>
          </p:sp>
        </p:grpSp>
        <p:sp>
          <p:nvSpPr>
            <p:cNvPr id="13" name="Freeform: Shape 12">
              <a:extLst>
                <a:ext uri="{FF2B5EF4-FFF2-40B4-BE49-F238E27FC236}">
                  <a16:creationId xmlns:a16="http://schemas.microsoft.com/office/drawing/2014/main" id="{07CE27A6-AC96-0237-B290-E103134D7222}"/>
                </a:ext>
              </a:extLst>
            </p:cNvPr>
            <p:cNvSpPr/>
            <p:nvPr/>
          </p:nvSpPr>
          <p:spPr>
            <a:xfrm>
              <a:off x="3609218" y="2624575"/>
              <a:ext cx="26479" cy="26479"/>
            </a:xfrm>
            <a:custGeom>
              <a:avLst/>
              <a:gdLst>
                <a:gd name="connsiteX0" fmla="*/ 26480 w 26479"/>
                <a:gd name="connsiteY0" fmla="*/ 13240 h 26479"/>
                <a:gd name="connsiteX1" fmla="*/ 13240 w 26479"/>
                <a:gd name="connsiteY1" fmla="*/ 26480 h 26479"/>
                <a:gd name="connsiteX2" fmla="*/ 0 w 26479"/>
                <a:gd name="connsiteY2" fmla="*/ 13240 h 26479"/>
                <a:gd name="connsiteX3" fmla="*/ 13240 w 26479"/>
                <a:gd name="connsiteY3" fmla="*/ 0 h 26479"/>
                <a:gd name="connsiteX4" fmla="*/ 26480 w 26479"/>
                <a:gd name="connsiteY4" fmla="*/ 13240 h 26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9" h="26479">
                  <a:moveTo>
                    <a:pt x="26480" y="13240"/>
                  </a:moveTo>
                  <a:cubicBezTo>
                    <a:pt x="26480" y="20552"/>
                    <a:pt x="20552" y="26480"/>
                    <a:pt x="13240" y="26480"/>
                  </a:cubicBezTo>
                  <a:cubicBezTo>
                    <a:pt x="5928" y="26480"/>
                    <a:pt x="0" y="20552"/>
                    <a:pt x="0" y="13240"/>
                  </a:cubicBezTo>
                  <a:cubicBezTo>
                    <a:pt x="0" y="5928"/>
                    <a:pt x="5928" y="0"/>
                    <a:pt x="13240" y="0"/>
                  </a:cubicBezTo>
                  <a:cubicBezTo>
                    <a:pt x="20552" y="0"/>
                    <a:pt x="26480" y="5928"/>
                    <a:pt x="26480" y="13240"/>
                  </a:cubicBezTo>
                  <a:close/>
                </a:path>
              </a:pathLst>
            </a:custGeom>
            <a:grpFill/>
            <a:ln w="9525" cap="flat">
              <a:noFill/>
              <a:prstDash val="solid"/>
              <a:miter/>
            </a:ln>
          </p:spPr>
          <p:txBody>
            <a:bodyPr rtlCol="0" anchor="ctr"/>
            <a:lstStyle/>
            <a:p>
              <a:endParaRPr lang="en-IN"/>
            </a:p>
          </p:txBody>
        </p:sp>
      </p:grpSp>
      <p:grpSp>
        <p:nvGrpSpPr>
          <p:cNvPr id="18" name="Group 17">
            <a:extLst>
              <a:ext uri="{FF2B5EF4-FFF2-40B4-BE49-F238E27FC236}">
                <a16:creationId xmlns:a16="http://schemas.microsoft.com/office/drawing/2014/main" id="{5ABD2410-3E2B-6E23-D786-B6631B8CE94F}"/>
              </a:ext>
            </a:extLst>
          </p:cNvPr>
          <p:cNvGrpSpPr/>
          <p:nvPr/>
        </p:nvGrpSpPr>
        <p:grpSpPr>
          <a:xfrm rot="15615884" flipH="1">
            <a:off x="8844051" y="4393556"/>
            <a:ext cx="148421" cy="147475"/>
            <a:chOff x="3538399" y="2554376"/>
            <a:chExt cx="97298" cy="96678"/>
          </a:xfrm>
          <a:solidFill>
            <a:schemeClr val="tx2"/>
          </a:solidFill>
        </p:grpSpPr>
        <p:grpSp>
          <p:nvGrpSpPr>
            <p:cNvPr id="19" name="Graphic 41">
              <a:extLst>
                <a:ext uri="{FF2B5EF4-FFF2-40B4-BE49-F238E27FC236}">
                  <a16:creationId xmlns:a16="http://schemas.microsoft.com/office/drawing/2014/main" id="{2173BD54-C801-C2FB-C637-3219B39A485C}"/>
                </a:ext>
              </a:extLst>
            </p:cNvPr>
            <p:cNvGrpSpPr/>
            <p:nvPr/>
          </p:nvGrpSpPr>
          <p:grpSpPr>
            <a:xfrm>
              <a:off x="3538399" y="2554376"/>
              <a:ext cx="91678" cy="93061"/>
              <a:chOff x="3538399" y="2554376"/>
              <a:chExt cx="91678" cy="93061"/>
            </a:xfrm>
            <a:grpFill/>
          </p:grpSpPr>
          <p:sp>
            <p:nvSpPr>
              <p:cNvPr id="23" name="Freeform: Shape 22">
                <a:extLst>
                  <a:ext uri="{FF2B5EF4-FFF2-40B4-BE49-F238E27FC236}">
                    <a16:creationId xmlns:a16="http://schemas.microsoft.com/office/drawing/2014/main" id="{5BDE5120-BF47-6FA8-25EF-076945618F9C}"/>
                  </a:ext>
                </a:extLst>
              </p:cNvPr>
              <p:cNvSpPr/>
              <p:nvPr/>
            </p:nvSpPr>
            <p:spPr>
              <a:xfrm>
                <a:off x="3538399" y="2554376"/>
                <a:ext cx="90363" cy="91661"/>
              </a:xfrm>
              <a:custGeom>
                <a:avLst/>
                <a:gdLst>
                  <a:gd name="connsiteX0" fmla="*/ 7097 w 90363"/>
                  <a:gd name="connsiteY0" fmla="*/ 91631 h 91661"/>
                  <a:gd name="connsiteX1" fmla="*/ 13479 w 90363"/>
                  <a:gd name="connsiteY1" fmla="*/ 85153 h 91661"/>
                  <a:gd name="connsiteX2" fmla="*/ 33100 w 90363"/>
                  <a:gd name="connsiteY2" fmla="*/ 34576 h 91661"/>
                  <a:gd name="connsiteX3" fmla="*/ 83773 w 90363"/>
                  <a:gd name="connsiteY3" fmla="*/ 13145 h 91661"/>
                  <a:gd name="connsiteX4" fmla="*/ 90345 w 90363"/>
                  <a:gd name="connsiteY4" fmla="*/ 6572 h 91661"/>
                  <a:gd name="connsiteX5" fmla="*/ 83297 w 90363"/>
                  <a:gd name="connsiteY5" fmla="*/ 0 h 91661"/>
                  <a:gd name="connsiteX6" fmla="*/ 23099 w 90363"/>
                  <a:gd name="connsiteY6" fmla="*/ 25527 h 91661"/>
                  <a:gd name="connsiteX7" fmla="*/ 48 w 90363"/>
                  <a:gd name="connsiteY7" fmla="*/ 85534 h 91661"/>
                  <a:gd name="connsiteX8" fmla="*/ 7002 w 90363"/>
                  <a:gd name="connsiteY8" fmla="*/ 91631 h 9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363" h="91661">
                    <a:moveTo>
                      <a:pt x="7097" y="91631"/>
                    </a:moveTo>
                    <a:cubicBezTo>
                      <a:pt x="10812" y="91631"/>
                      <a:pt x="13669" y="88773"/>
                      <a:pt x="13479" y="85153"/>
                    </a:cubicBezTo>
                    <a:cubicBezTo>
                      <a:pt x="13002" y="66199"/>
                      <a:pt x="19765" y="48292"/>
                      <a:pt x="33100" y="34576"/>
                    </a:cubicBezTo>
                    <a:cubicBezTo>
                      <a:pt x="46340" y="21146"/>
                      <a:pt x="64342" y="13335"/>
                      <a:pt x="83773" y="13145"/>
                    </a:cubicBezTo>
                    <a:cubicBezTo>
                      <a:pt x="87583" y="12954"/>
                      <a:pt x="90631" y="10096"/>
                      <a:pt x="90345" y="6572"/>
                    </a:cubicBezTo>
                    <a:cubicBezTo>
                      <a:pt x="90155" y="2762"/>
                      <a:pt x="87012" y="95"/>
                      <a:pt x="83297" y="0"/>
                    </a:cubicBezTo>
                    <a:cubicBezTo>
                      <a:pt x="60246" y="381"/>
                      <a:pt x="39006" y="9335"/>
                      <a:pt x="23099" y="25527"/>
                    </a:cubicBezTo>
                    <a:cubicBezTo>
                      <a:pt x="7573" y="41624"/>
                      <a:pt x="-714" y="63151"/>
                      <a:pt x="48" y="85534"/>
                    </a:cubicBezTo>
                    <a:cubicBezTo>
                      <a:pt x="48" y="88868"/>
                      <a:pt x="3192" y="92012"/>
                      <a:pt x="7002" y="91631"/>
                    </a:cubicBezTo>
                    <a:close/>
                  </a:path>
                </a:pathLst>
              </a:custGeom>
              <a:grp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F40835F7-0EEF-3A79-1492-B5558F108C6A}"/>
                  </a:ext>
                </a:extLst>
              </p:cNvPr>
              <p:cNvSpPr/>
              <p:nvPr/>
            </p:nvSpPr>
            <p:spPr>
              <a:xfrm>
                <a:off x="3563852" y="2579617"/>
                <a:ext cx="66225" cy="67820"/>
              </a:xfrm>
              <a:custGeom>
                <a:avLst/>
                <a:gdLst>
                  <a:gd name="connsiteX0" fmla="*/ 66131 w 66225"/>
                  <a:gd name="connsiteY0" fmla="*/ 6667 h 67820"/>
                  <a:gd name="connsiteX1" fmla="*/ 59368 w 66225"/>
                  <a:gd name="connsiteY1" fmla="*/ 0 h 67820"/>
                  <a:gd name="connsiteX2" fmla="*/ 16601 w 66225"/>
                  <a:gd name="connsiteY2" fmla="*/ 18288 h 67820"/>
                  <a:gd name="connsiteX3" fmla="*/ 27 w 66225"/>
                  <a:gd name="connsiteY3" fmla="*/ 61246 h 67820"/>
                  <a:gd name="connsiteX4" fmla="*/ 7076 w 66225"/>
                  <a:gd name="connsiteY4" fmla="*/ 67818 h 67820"/>
                  <a:gd name="connsiteX5" fmla="*/ 13553 w 66225"/>
                  <a:gd name="connsiteY5" fmla="*/ 60960 h 67820"/>
                  <a:gd name="connsiteX6" fmla="*/ 26411 w 66225"/>
                  <a:gd name="connsiteY6" fmla="*/ 27623 h 67820"/>
                  <a:gd name="connsiteX7" fmla="*/ 59654 w 66225"/>
                  <a:gd name="connsiteY7" fmla="*/ 13240 h 67820"/>
                  <a:gd name="connsiteX8" fmla="*/ 66226 w 66225"/>
                  <a:gd name="connsiteY8" fmla="*/ 6667 h 6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5" h="67820">
                    <a:moveTo>
                      <a:pt x="66131" y="6667"/>
                    </a:moveTo>
                    <a:cubicBezTo>
                      <a:pt x="65940" y="2857"/>
                      <a:pt x="62892" y="0"/>
                      <a:pt x="59368" y="0"/>
                    </a:cubicBezTo>
                    <a:cubicBezTo>
                      <a:pt x="43175" y="190"/>
                      <a:pt x="27554" y="6858"/>
                      <a:pt x="16601" y="18288"/>
                    </a:cubicBezTo>
                    <a:cubicBezTo>
                      <a:pt x="5361" y="29908"/>
                      <a:pt x="-449" y="45244"/>
                      <a:pt x="27" y="61246"/>
                    </a:cubicBezTo>
                    <a:cubicBezTo>
                      <a:pt x="218" y="65056"/>
                      <a:pt x="3266" y="67913"/>
                      <a:pt x="7076" y="67818"/>
                    </a:cubicBezTo>
                    <a:cubicBezTo>
                      <a:pt x="10695" y="67628"/>
                      <a:pt x="13743" y="64770"/>
                      <a:pt x="13553" y="60960"/>
                    </a:cubicBezTo>
                    <a:cubicBezTo>
                      <a:pt x="13267" y="48482"/>
                      <a:pt x="17744" y="36576"/>
                      <a:pt x="26411" y="27623"/>
                    </a:cubicBezTo>
                    <a:cubicBezTo>
                      <a:pt x="35079" y="18669"/>
                      <a:pt x="47176" y="13335"/>
                      <a:pt x="59654" y="13240"/>
                    </a:cubicBezTo>
                    <a:cubicBezTo>
                      <a:pt x="63178" y="13240"/>
                      <a:pt x="66226" y="10382"/>
                      <a:pt x="66226" y="6667"/>
                    </a:cubicBezTo>
                    <a:close/>
                  </a:path>
                </a:pathLst>
              </a:custGeom>
              <a:grp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8AC70040-7C43-8EE9-A896-2D7F03360467}"/>
                  </a:ext>
                </a:extLst>
              </p:cNvPr>
              <p:cNvSpPr/>
              <p:nvPr/>
            </p:nvSpPr>
            <p:spPr>
              <a:xfrm>
                <a:off x="3589404" y="2604284"/>
                <a:ext cx="39628" cy="42007"/>
              </a:xfrm>
              <a:custGeom>
                <a:avLst/>
                <a:gdLst>
                  <a:gd name="connsiteX0" fmla="*/ 97 w 39628"/>
                  <a:gd name="connsiteY0" fmla="*/ 35626 h 42007"/>
                  <a:gd name="connsiteX1" fmla="*/ 6574 w 39628"/>
                  <a:gd name="connsiteY1" fmla="*/ 42008 h 42007"/>
                  <a:gd name="connsiteX2" fmla="*/ 12766 w 39628"/>
                  <a:gd name="connsiteY2" fmla="*/ 35245 h 42007"/>
                  <a:gd name="connsiteX3" fmla="*/ 33435 w 39628"/>
                  <a:gd name="connsiteY3" fmla="*/ 13052 h 42007"/>
                  <a:gd name="connsiteX4" fmla="*/ 39626 w 39628"/>
                  <a:gd name="connsiteY4" fmla="*/ 6289 h 42007"/>
                  <a:gd name="connsiteX5" fmla="*/ 33340 w 39628"/>
                  <a:gd name="connsiteY5" fmla="*/ 3 h 42007"/>
                  <a:gd name="connsiteX6" fmla="*/ 9527 w 39628"/>
                  <a:gd name="connsiteY6" fmla="*/ 11052 h 42007"/>
                  <a:gd name="connsiteX7" fmla="*/ 2 w 39628"/>
                  <a:gd name="connsiteY7" fmla="*/ 35626 h 4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28" h="42007">
                    <a:moveTo>
                      <a:pt x="97" y="35626"/>
                    </a:moveTo>
                    <a:cubicBezTo>
                      <a:pt x="288" y="39436"/>
                      <a:pt x="3050" y="42008"/>
                      <a:pt x="6574" y="42008"/>
                    </a:cubicBezTo>
                    <a:cubicBezTo>
                      <a:pt x="10194" y="41817"/>
                      <a:pt x="12861" y="38769"/>
                      <a:pt x="12766" y="35245"/>
                    </a:cubicBezTo>
                    <a:cubicBezTo>
                      <a:pt x="12575" y="23625"/>
                      <a:pt x="22195" y="13338"/>
                      <a:pt x="33435" y="13052"/>
                    </a:cubicBezTo>
                    <a:cubicBezTo>
                      <a:pt x="37054" y="12861"/>
                      <a:pt x="39721" y="9813"/>
                      <a:pt x="39626" y="6289"/>
                    </a:cubicBezTo>
                    <a:cubicBezTo>
                      <a:pt x="39436" y="2479"/>
                      <a:pt x="36673" y="-93"/>
                      <a:pt x="33340" y="3"/>
                    </a:cubicBezTo>
                    <a:cubicBezTo>
                      <a:pt x="24291" y="384"/>
                      <a:pt x="15814" y="4289"/>
                      <a:pt x="9527" y="11052"/>
                    </a:cubicBezTo>
                    <a:cubicBezTo>
                      <a:pt x="3145" y="17529"/>
                      <a:pt x="-93" y="26482"/>
                      <a:pt x="2" y="35626"/>
                    </a:cubicBezTo>
                    <a:close/>
                  </a:path>
                </a:pathLst>
              </a:custGeom>
              <a:grpFill/>
              <a:ln w="9525" cap="flat">
                <a:noFill/>
                <a:prstDash val="solid"/>
                <a:miter/>
              </a:ln>
            </p:spPr>
            <p:txBody>
              <a:bodyPr rtlCol="0" anchor="ctr"/>
              <a:lstStyle/>
              <a:p>
                <a:endParaRPr lang="en-IN"/>
              </a:p>
            </p:txBody>
          </p:sp>
        </p:grpSp>
        <p:sp>
          <p:nvSpPr>
            <p:cNvPr id="21" name="Freeform: Shape 20">
              <a:extLst>
                <a:ext uri="{FF2B5EF4-FFF2-40B4-BE49-F238E27FC236}">
                  <a16:creationId xmlns:a16="http://schemas.microsoft.com/office/drawing/2014/main" id="{16B8E8F2-FFD2-3EB9-8480-81E63308A73B}"/>
                </a:ext>
              </a:extLst>
            </p:cNvPr>
            <p:cNvSpPr/>
            <p:nvPr/>
          </p:nvSpPr>
          <p:spPr>
            <a:xfrm>
              <a:off x="3609218" y="2624575"/>
              <a:ext cx="26479" cy="26479"/>
            </a:xfrm>
            <a:custGeom>
              <a:avLst/>
              <a:gdLst>
                <a:gd name="connsiteX0" fmla="*/ 26480 w 26479"/>
                <a:gd name="connsiteY0" fmla="*/ 13240 h 26479"/>
                <a:gd name="connsiteX1" fmla="*/ 13240 w 26479"/>
                <a:gd name="connsiteY1" fmla="*/ 26480 h 26479"/>
                <a:gd name="connsiteX2" fmla="*/ 0 w 26479"/>
                <a:gd name="connsiteY2" fmla="*/ 13240 h 26479"/>
                <a:gd name="connsiteX3" fmla="*/ 13240 w 26479"/>
                <a:gd name="connsiteY3" fmla="*/ 0 h 26479"/>
                <a:gd name="connsiteX4" fmla="*/ 26480 w 26479"/>
                <a:gd name="connsiteY4" fmla="*/ 13240 h 26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9" h="26479">
                  <a:moveTo>
                    <a:pt x="26480" y="13240"/>
                  </a:moveTo>
                  <a:cubicBezTo>
                    <a:pt x="26480" y="20552"/>
                    <a:pt x="20552" y="26480"/>
                    <a:pt x="13240" y="26480"/>
                  </a:cubicBezTo>
                  <a:cubicBezTo>
                    <a:pt x="5928" y="26480"/>
                    <a:pt x="0" y="20552"/>
                    <a:pt x="0" y="13240"/>
                  </a:cubicBezTo>
                  <a:cubicBezTo>
                    <a:pt x="0" y="5928"/>
                    <a:pt x="5928" y="0"/>
                    <a:pt x="13240" y="0"/>
                  </a:cubicBezTo>
                  <a:cubicBezTo>
                    <a:pt x="20552" y="0"/>
                    <a:pt x="26480" y="5928"/>
                    <a:pt x="26480" y="13240"/>
                  </a:cubicBezTo>
                  <a:close/>
                </a:path>
              </a:pathLst>
            </a:custGeom>
            <a:grpFill/>
            <a:ln w="9525" cap="flat">
              <a:noFill/>
              <a:prstDash val="solid"/>
              <a:miter/>
            </a:ln>
          </p:spPr>
          <p:txBody>
            <a:bodyPr rtlCol="0" anchor="ctr"/>
            <a:lstStyle/>
            <a:p>
              <a:endParaRPr lang="en-IN"/>
            </a:p>
          </p:txBody>
        </p:sp>
      </p:grpSp>
      <p:grpSp>
        <p:nvGrpSpPr>
          <p:cNvPr id="26" name="Group 25">
            <a:extLst>
              <a:ext uri="{FF2B5EF4-FFF2-40B4-BE49-F238E27FC236}">
                <a16:creationId xmlns:a16="http://schemas.microsoft.com/office/drawing/2014/main" id="{E0F8A113-9AA9-2136-8CE1-53FE1CA52E37}"/>
              </a:ext>
            </a:extLst>
          </p:cNvPr>
          <p:cNvGrpSpPr/>
          <p:nvPr/>
        </p:nvGrpSpPr>
        <p:grpSpPr>
          <a:xfrm rot="5781963">
            <a:off x="3233608" y="4115768"/>
            <a:ext cx="185901" cy="184716"/>
            <a:chOff x="3538399" y="2554376"/>
            <a:chExt cx="97298" cy="96678"/>
          </a:xfrm>
          <a:solidFill>
            <a:schemeClr val="tx2"/>
          </a:solidFill>
        </p:grpSpPr>
        <p:grpSp>
          <p:nvGrpSpPr>
            <p:cNvPr id="27" name="Graphic 41">
              <a:extLst>
                <a:ext uri="{FF2B5EF4-FFF2-40B4-BE49-F238E27FC236}">
                  <a16:creationId xmlns:a16="http://schemas.microsoft.com/office/drawing/2014/main" id="{B20971A4-1A31-EC65-7A30-D0095A9F346C}"/>
                </a:ext>
              </a:extLst>
            </p:cNvPr>
            <p:cNvGrpSpPr/>
            <p:nvPr/>
          </p:nvGrpSpPr>
          <p:grpSpPr>
            <a:xfrm>
              <a:off x="3538399" y="2554376"/>
              <a:ext cx="91678" cy="93061"/>
              <a:chOff x="3538399" y="2554376"/>
              <a:chExt cx="91678" cy="93061"/>
            </a:xfrm>
            <a:grpFill/>
          </p:grpSpPr>
          <p:sp>
            <p:nvSpPr>
              <p:cNvPr id="29" name="Freeform: Shape 28">
                <a:extLst>
                  <a:ext uri="{FF2B5EF4-FFF2-40B4-BE49-F238E27FC236}">
                    <a16:creationId xmlns:a16="http://schemas.microsoft.com/office/drawing/2014/main" id="{06CFBF74-52B4-0408-F5B7-E316CD74C84E}"/>
                  </a:ext>
                </a:extLst>
              </p:cNvPr>
              <p:cNvSpPr/>
              <p:nvPr/>
            </p:nvSpPr>
            <p:spPr>
              <a:xfrm>
                <a:off x="3538399" y="2554376"/>
                <a:ext cx="90363" cy="91661"/>
              </a:xfrm>
              <a:custGeom>
                <a:avLst/>
                <a:gdLst>
                  <a:gd name="connsiteX0" fmla="*/ 7097 w 90363"/>
                  <a:gd name="connsiteY0" fmla="*/ 91631 h 91661"/>
                  <a:gd name="connsiteX1" fmla="*/ 13479 w 90363"/>
                  <a:gd name="connsiteY1" fmla="*/ 85153 h 91661"/>
                  <a:gd name="connsiteX2" fmla="*/ 33100 w 90363"/>
                  <a:gd name="connsiteY2" fmla="*/ 34576 h 91661"/>
                  <a:gd name="connsiteX3" fmla="*/ 83773 w 90363"/>
                  <a:gd name="connsiteY3" fmla="*/ 13145 h 91661"/>
                  <a:gd name="connsiteX4" fmla="*/ 90345 w 90363"/>
                  <a:gd name="connsiteY4" fmla="*/ 6572 h 91661"/>
                  <a:gd name="connsiteX5" fmla="*/ 83297 w 90363"/>
                  <a:gd name="connsiteY5" fmla="*/ 0 h 91661"/>
                  <a:gd name="connsiteX6" fmla="*/ 23099 w 90363"/>
                  <a:gd name="connsiteY6" fmla="*/ 25527 h 91661"/>
                  <a:gd name="connsiteX7" fmla="*/ 48 w 90363"/>
                  <a:gd name="connsiteY7" fmla="*/ 85534 h 91661"/>
                  <a:gd name="connsiteX8" fmla="*/ 7002 w 90363"/>
                  <a:gd name="connsiteY8" fmla="*/ 91631 h 9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363" h="91661">
                    <a:moveTo>
                      <a:pt x="7097" y="91631"/>
                    </a:moveTo>
                    <a:cubicBezTo>
                      <a:pt x="10812" y="91631"/>
                      <a:pt x="13669" y="88773"/>
                      <a:pt x="13479" y="85153"/>
                    </a:cubicBezTo>
                    <a:cubicBezTo>
                      <a:pt x="13002" y="66199"/>
                      <a:pt x="19765" y="48292"/>
                      <a:pt x="33100" y="34576"/>
                    </a:cubicBezTo>
                    <a:cubicBezTo>
                      <a:pt x="46340" y="21146"/>
                      <a:pt x="64342" y="13335"/>
                      <a:pt x="83773" y="13145"/>
                    </a:cubicBezTo>
                    <a:cubicBezTo>
                      <a:pt x="87583" y="12954"/>
                      <a:pt x="90631" y="10096"/>
                      <a:pt x="90345" y="6572"/>
                    </a:cubicBezTo>
                    <a:cubicBezTo>
                      <a:pt x="90155" y="2762"/>
                      <a:pt x="87012" y="95"/>
                      <a:pt x="83297" y="0"/>
                    </a:cubicBezTo>
                    <a:cubicBezTo>
                      <a:pt x="60246" y="381"/>
                      <a:pt x="39006" y="9335"/>
                      <a:pt x="23099" y="25527"/>
                    </a:cubicBezTo>
                    <a:cubicBezTo>
                      <a:pt x="7573" y="41624"/>
                      <a:pt x="-714" y="63151"/>
                      <a:pt x="48" y="85534"/>
                    </a:cubicBezTo>
                    <a:cubicBezTo>
                      <a:pt x="48" y="88868"/>
                      <a:pt x="3192" y="92012"/>
                      <a:pt x="7002" y="91631"/>
                    </a:cubicBezTo>
                    <a:close/>
                  </a:path>
                </a:pathLst>
              </a:custGeom>
              <a:grp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C0A205D8-9F2A-0B08-DDE2-702EA3829568}"/>
                  </a:ext>
                </a:extLst>
              </p:cNvPr>
              <p:cNvSpPr/>
              <p:nvPr/>
            </p:nvSpPr>
            <p:spPr>
              <a:xfrm>
                <a:off x="3563852" y="2579617"/>
                <a:ext cx="66225" cy="67820"/>
              </a:xfrm>
              <a:custGeom>
                <a:avLst/>
                <a:gdLst>
                  <a:gd name="connsiteX0" fmla="*/ 66131 w 66225"/>
                  <a:gd name="connsiteY0" fmla="*/ 6667 h 67820"/>
                  <a:gd name="connsiteX1" fmla="*/ 59368 w 66225"/>
                  <a:gd name="connsiteY1" fmla="*/ 0 h 67820"/>
                  <a:gd name="connsiteX2" fmla="*/ 16601 w 66225"/>
                  <a:gd name="connsiteY2" fmla="*/ 18288 h 67820"/>
                  <a:gd name="connsiteX3" fmla="*/ 27 w 66225"/>
                  <a:gd name="connsiteY3" fmla="*/ 61246 h 67820"/>
                  <a:gd name="connsiteX4" fmla="*/ 7076 w 66225"/>
                  <a:gd name="connsiteY4" fmla="*/ 67818 h 67820"/>
                  <a:gd name="connsiteX5" fmla="*/ 13553 w 66225"/>
                  <a:gd name="connsiteY5" fmla="*/ 60960 h 67820"/>
                  <a:gd name="connsiteX6" fmla="*/ 26411 w 66225"/>
                  <a:gd name="connsiteY6" fmla="*/ 27623 h 67820"/>
                  <a:gd name="connsiteX7" fmla="*/ 59654 w 66225"/>
                  <a:gd name="connsiteY7" fmla="*/ 13240 h 67820"/>
                  <a:gd name="connsiteX8" fmla="*/ 66226 w 66225"/>
                  <a:gd name="connsiteY8" fmla="*/ 6667 h 6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5" h="67820">
                    <a:moveTo>
                      <a:pt x="66131" y="6667"/>
                    </a:moveTo>
                    <a:cubicBezTo>
                      <a:pt x="65940" y="2857"/>
                      <a:pt x="62892" y="0"/>
                      <a:pt x="59368" y="0"/>
                    </a:cubicBezTo>
                    <a:cubicBezTo>
                      <a:pt x="43175" y="190"/>
                      <a:pt x="27554" y="6858"/>
                      <a:pt x="16601" y="18288"/>
                    </a:cubicBezTo>
                    <a:cubicBezTo>
                      <a:pt x="5361" y="29908"/>
                      <a:pt x="-449" y="45244"/>
                      <a:pt x="27" y="61246"/>
                    </a:cubicBezTo>
                    <a:cubicBezTo>
                      <a:pt x="218" y="65056"/>
                      <a:pt x="3266" y="67913"/>
                      <a:pt x="7076" y="67818"/>
                    </a:cubicBezTo>
                    <a:cubicBezTo>
                      <a:pt x="10695" y="67628"/>
                      <a:pt x="13743" y="64770"/>
                      <a:pt x="13553" y="60960"/>
                    </a:cubicBezTo>
                    <a:cubicBezTo>
                      <a:pt x="13267" y="48482"/>
                      <a:pt x="17744" y="36576"/>
                      <a:pt x="26411" y="27623"/>
                    </a:cubicBezTo>
                    <a:cubicBezTo>
                      <a:pt x="35079" y="18669"/>
                      <a:pt x="47176" y="13335"/>
                      <a:pt x="59654" y="13240"/>
                    </a:cubicBezTo>
                    <a:cubicBezTo>
                      <a:pt x="63178" y="13240"/>
                      <a:pt x="66226" y="10382"/>
                      <a:pt x="66226" y="6667"/>
                    </a:cubicBezTo>
                    <a:close/>
                  </a:path>
                </a:pathLst>
              </a:custGeom>
              <a:grp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835EB3BB-ED81-6C62-28AD-2C39291E2093}"/>
                  </a:ext>
                </a:extLst>
              </p:cNvPr>
              <p:cNvSpPr/>
              <p:nvPr/>
            </p:nvSpPr>
            <p:spPr>
              <a:xfrm>
                <a:off x="3589404" y="2604284"/>
                <a:ext cx="39628" cy="42007"/>
              </a:xfrm>
              <a:custGeom>
                <a:avLst/>
                <a:gdLst>
                  <a:gd name="connsiteX0" fmla="*/ 97 w 39628"/>
                  <a:gd name="connsiteY0" fmla="*/ 35626 h 42007"/>
                  <a:gd name="connsiteX1" fmla="*/ 6574 w 39628"/>
                  <a:gd name="connsiteY1" fmla="*/ 42008 h 42007"/>
                  <a:gd name="connsiteX2" fmla="*/ 12766 w 39628"/>
                  <a:gd name="connsiteY2" fmla="*/ 35245 h 42007"/>
                  <a:gd name="connsiteX3" fmla="*/ 33435 w 39628"/>
                  <a:gd name="connsiteY3" fmla="*/ 13052 h 42007"/>
                  <a:gd name="connsiteX4" fmla="*/ 39626 w 39628"/>
                  <a:gd name="connsiteY4" fmla="*/ 6289 h 42007"/>
                  <a:gd name="connsiteX5" fmla="*/ 33340 w 39628"/>
                  <a:gd name="connsiteY5" fmla="*/ 3 h 42007"/>
                  <a:gd name="connsiteX6" fmla="*/ 9527 w 39628"/>
                  <a:gd name="connsiteY6" fmla="*/ 11052 h 42007"/>
                  <a:gd name="connsiteX7" fmla="*/ 2 w 39628"/>
                  <a:gd name="connsiteY7" fmla="*/ 35626 h 4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28" h="42007">
                    <a:moveTo>
                      <a:pt x="97" y="35626"/>
                    </a:moveTo>
                    <a:cubicBezTo>
                      <a:pt x="288" y="39436"/>
                      <a:pt x="3050" y="42008"/>
                      <a:pt x="6574" y="42008"/>
                    </a:cubicBezTo>
                    <a:cubicBezTo>
                      <a:pt x="10194" y="41817"/>
                      <a:pt x="12861" y="38769"/>
                      <a:pt x="12766" y="35245"/>
                    </a:cubicBezTo>
                    <a:cubicBezTo>
                      <a:pt x="12575" y="23625"/>
                      <a:pt x="22195" y="13338"/>
                      <a:pt x="33435" y="13052"/>
                    </a:cubicBezTo>
                    <a:cubicBezTo>
                      <a:pt x="37054" y="12861"/>
                      <a:pt x="39721" y="9813"/>
                      <a:pt x="39626" y="6289"/>
                    </a:cubicBezTo>
                    <a:cubicBezTo>
                      <a:pt x="39436" y="2479"/>
                      <a:pt x="36673" y="-93"/>
                      <a:pt x="33340" y="3"/>
                    </a:cubicBezTo>
                    <a:cubicBezTo>
                      <a:pt x="24291" y="384"/>
                      <a:pt x="15814" y="4289"/>
                      <a:pt x="9527" y="11052"/>
                    </a:cubicBezTo>
                    <a:cubicBezTo>
                      <a:pt x="3145" y="17529"/>
                      <a:pt x="-93" y="26482"/>
                      <a:pt x="2" y="35626"/>
                    </a:cubicBezTo>
                    <a:close/>
                  </a:path>
                </a:pathLst>
              </a:custGeom>
              <a:grpFill/>
              <a:ln w="9525" cap="flat">
                <a:noFill/>
                <a:prstDash val="solid"/>
                <a:miter/>
              </a:ln>
            </p:spPr>
            <p:txBody>
              <a:bodyPr rtlCol="0" anchor="ctr"/>
              <a:lstStyle/>
              <a:p>
                <a:endParaRPr lang="en-IN"/>
              </a:p>
            </p:txBody>
          </p:sp>
        </p:grpSp>
        <p:sp>
          <p:nvSpPr>
            <p:cNvPr id="28" name="Freeform: Shape 27">
              <a:extLst>
                <a:ext uri="{FF2B5EF4-FFF2-40B4-BE49-F238E27FC236}">
                  <a16:creationId xmlns:a16="http://schemas.microsoft.com/office/drawing/2014/main" id="{2072C746-2BDD-37F3-6394-1F0523B75784}"/>
                </a:ext>
              </a:extLst>
            </p:cNvPr>
            <p:cNvSpPr/>
            <p:nvPr/>
          </p:nvSpPr>
          <p:spPr>
            <a:xfrm>
              <a:off x="3609218" y="2624575"/>
              <a:ext cx="26479" cy="26479"/>
            </a:xfrm>
            <a:custGeom>
              <a:avLst/>
              <a:gdLst>
                <a:gd name="connsiteX0" fmla="*/ 26480 w 26479"/>
                <a:gd name="connsiteY0" fmla="*/ 13240 h 26479"/>
                <a:gd name="connsiteX1" fmla="*/ 13240 w 26479"/>
                <a:gd name="connsiteY1" fmla="*/ 26480 h 26479"/>
                <a:gd name="connsiteX2" fmla="*/ 0 w 26479"/>
                <a:gd name="connsiteY2" fmla="*/ 13240 h 26479"/>
                <a:gd name="connsiteX3" fmla="*/ 13240 w 26479"/>
                <a:gd name="connsiteY3" fmla="*/ 0 h 26479"/>
                <a:gd name="connsiteX4" fmla="*/ 26480 w 26479"/>
                <a:gd name="connsiteY4" fmla="*/ 13240 h 26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9" h="26479">
                  <a:moveTo>
                    <a:pt x="26480" y="13240"/>
                  </a:moveTo>
                  <a:cubicBezTo>
                    <a:pt x="26480" y="20552"/>
                    <a:pt x="20552" y="26480"/>
                    <a:pt x="13240" y="26480"/>
                  </a:cubicBezTo>
                  <a:cubicBezTo>
                    <a:pt x="5928" y="26480"/>
                    <a:pt x="0" y="20552"/>
                    <a:pt x="0" y="13240"/>
                  </a:cubicBezTo>
                  <a:cubicBezTo>
                    <a:pt x="0" y="5928"/>
                    <a:pt x="5928" y="0"/>
                    <a:pt x="13240" y="0"/>
                  </a:cubicBezTo>
                  <a:cubicBezTo>
                    <a:pt x="20552" y="0"/>
                    <a:pt x="26480" y="5928"/>
                    <a:pt x="26480" y="13240"/>
                  </a:cubicBezTo>
                  <a:close/>
                </a:path>
              </a:pathLst>
            </a:custGeom>
            <a:grpFill/>
            <a:ln w="9525" cap="flat">
              <a:noFill/>
              <a:prstDash val="solid"/>
              <a:miter/>
            </a:ln>
          </p:spPr>
          <p:txBody>
            <a:bodyPr rtlCol="0" anchor="ctr"/>
            <a:lstStyle/>
            <a:p>
              <a:endParaRPr lang="en-IN"/>
            </a:p>
          </p:txBody>
        </p:sp>
      </p:grpSp>
      <p:grpSp>
        <p:nvGrpSpPr>
          <p:cNvPr id="33" name="Group 32">
            <a:extLst>
              <a:ext uri="{FF2B5EF4-FFF2-40B4-BE49-F238E27FC236}">
                <a16:creationId xmlns:a16="http://schemas.microsoft.com/office/drawing/2014/main" id="{945B75DD-1A2E-7B6F-A268-868804C4C967}"/>
              </a:ext>
            </a:extLst>
          </p:cNvPr>
          <p:cNvGrpSpPr/>
          <p:nvPr/>
        </p:nvGrpSpPr>
        <p:grpSpPr>
          <a:xfrm rot="5984116">
            <a:off x="4720997" y="4786277"/>
            <a:ext cx="185901" cy="184716"/>
            <a:chOff x="3538399" y="2554376"/>
            <a:chExt cx="97298" cy="96678"/>
          </a:xfrm>
          <a:solidFill>
            <a:schemeClr val="tx2"/>
          </a:solidFill>
        </p:grpSpPr>
        <p:grpSp>
          <p:nvGrpSpPr>
            <p:cNvPr id="34" name="Graphic 41">
              <a:extLst>
                <a:ext uri="{FF2B5EF4-FFF2-40B4-BE49-F238E27FC236}">
                  <a16:creationId xmlns:a16="http://schemas.microsoft.com/office/drawing/2014/main" id="{3F310144-7870-5B41-7F95-F0FDDD1320F0}"/>
                </a:ext>
              </a:extLst>
            </p:cNvPr>
            <p:cNvGrpSpPr/>
            <p:nvPr/>
          </p:nvGrpSpPr>
          <p:grpSpPr>
            <a:xfrm>
              <a:off x="3538399" y="2554376"/>
              <a:ext cx="91678" cy="93061"/>
              <a:chOff x="3538399" y="2554376"/>
              <a:chExt cx="91678" cy="93061"/>
            </a:xfrm>
            <a:grpFill/>
          </p:grpSpPr>
          <p:sp>
            <p:nvSpPr>
              <p:cNvPr id="37" name="Freeform: Shape 36">
                <a:extLst>
                  <a:ext uri="{FF2B5EF4-FFF2-40B4-BE49-F238E27FC236}">
                    <a16:creationId xmlns:a16="http://schemas.microsoft.com/office/drawing/2014/main" id="{835DAE5B-1A6A-8808-4B9D-8540EB4AF1F5}"/>
                  </a:ext>
                </a:extLst>
              </p:cNvPr>
              <p:cNvSpPr/>
              <p:nvPr/>
            </p:nvSpPr>
            <p:spPr>
              <a:xfrm>
                <a:off x="3538399" y="2554376"/>
                <a:ext cx="90363" cy="91661"/>
              </a:xfrm>
              <a:custGeom>
                <a:avLst/>
                <a:gdLst>
                  <a:gd name="connsiteX0" fmla="*/ 7097 w 90363"/>
                  <a:gd name="connsiteY0" fmla="*/ 91631 h 91661"/>
                  <a:gd name="connsiteX1" fmla="*/ 13479 w 90363"/>
                  <a:gd name="connsiteY1" fmla="*/ 85153 h 91661"/>
                  <a:gd name="connsiteX2" fmla="*/ 33100 w 90363"/>
                  <a:gd name="connsiteY2" fmla="*/ 34576 h 91661"/>
                  <a:gd name="connsiteX3" fmla="*/ 83773 w 90363"/>
                  <a:gd name="connsiteY3" fmla="*/ 13145 h 91661"/>
                  <a:gd name="connsiteX4" fmla="*/ 90345 w 90363"/>
                  <a:gd name="connsiteY4" fmla="*/ 6572 h 91661"/>
                  <a:gd name="connsiteX5" fmla="*/ 83297 w 90363"/>
                  <a:gd name="connsiteY5" fmla="*/ 0 h 91661"/>
                  <a:gd name="connsiteX6" fmla="*/ 23099 w 90363"/>
                  <a:gd name="connsiteY6" fmla="*/ 25527 h 91661"/>
                  <a:gd name="connsiteX7" fmla="*/ 48 w 90363"/>
                  <a:gd name="connsiteY7" fmla="*/ 85534 h 91661"/>
                  <a:gd name="connsiteX8" fmla="*/ 7002 w 90363"/>
                  <a:gd name="connsiteY8" fmla="*/ 91631 h 9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363" h="91661">
                    <a:moveTo>
                      <a:pt x="7097" y="91631"/>
                    </a:moveTo>
                    <a:cubicBezTo>
                      <a:pt x="10812" y="91631"/>
                      <a:pt x="13669" y="88773"/>
                      <a:pt x="13479" y="85153"/>
                    </a:cubicBezTo>
                    <a:cubicBezTo>
                      <a:pt x="13002" y="66199"/>
                      <a:pt x="19765" y="48292"/>
                      <a:pt x="33100" y="34576"/>
                    </a:cubicBezTo>
                    <a:cubicBezTo>
                      <a:pt x="46340" y="21146"/>
                      <a:pt x="64342" y="13335"/>
                      <a:pt x="83773" y="13145"/>
                    </a:cubicBezTo>
                    <a:cubicBezTo>
                      <a:pt x="87583" y="12954"/>
                      <a:pt x="90631" y="10096"/>
                      <a:pt x="90345" y="6572"/>
                    </a:cubicBezTo>
                    <a:cubicBezTo>
                      <a:pt x="90155" y="2762"/>
                      <a:pt x="87012" y="95"/>
                      <a:pt x="83297" y="0"/>
                    </a:cubicBezTo>
                    <a:cubicBezTo>
                      <a:pt x="60246" y="381"/>
                      <a:pt x="39006" y="9335"/>
                      <a:pt x="23099" y="25527"/>
                    </a:cubicBezTo>
                    <a:cubicBezTo>
                      <a:pt x="7573" y="41624"/>
                      <a:pt x="-714" y="63151"/>
                      <a:pt x="48" y="85534"/>
                    </a:cubicBezTo>
                    <a:cubicBezTo>
                      <a:pt x="48" y="88868"/>
                      <a:pt x="3192" y="92012"/>
                      <a:pt x="7002" y="91631"/>
                    </a:cubicBezTo>
                    <a:close/>
                  </a:path>
                </a:pathLst>
              </a:custGeom>
              <a:grp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D9950416-52FA-D5E0-BAE8-0C21B13289FB}"/>
                  </a:ext>
                </a:extLst>
              </p:cNvPr>
              <p:cNvSpPr/>
              <p:nvPr/>
            </p:nvSpPr>
            <p:spPr>
              <a:xfrm>
                <a:off x="3563852" y="2579617"/>
                <a:ext cx="66225" cy="67820"/>
              </a:xfrm>
              <a:custGeom>
                <a:avLst/>
                <a:gdLst>
                  <a:gd name="connsiteX0" fmla="*/ 66131 w 66225"/>
                  <a:gd name="connsiteY0" fmla="*/ 6667 h 67820"/>
                  <a:gd name="connsiteX1" fmla="*/ 59368 w 66225"/>
                  <a:gd name="connsiteY1" fmla="*/ 0 h 67820"/>
                  <a:gd name="connsiteX2" fmla="*/ 16601 w 66225"/>
                  <a:gd name="connsiteY2" fmla="*/ 18288 h 67820"/>
                  <a:gd name="connsiteX3" fmla="*/ 27 w 66225"/>
                  <a:gd name="connsiteY3" fmla="*/ 61246 h 67820"/>
                  <a:gd name="connsiteX4" fmla="*/ 7076 w 66225"/>
                  <a:gd name="connsiteY4" fmla="*/ 67818 h 67820"/>
                  <a:gd name="connsiteX5" fmla="*/ 13553 w 66225"/>
                  <a:gd name="connsiteY5" fmla="*/ 60960 h 67820"/>
                  <a:gd name="connsiteX6" fmla="*/ 26411 w 66225"/>
                  <a:gd name="connsiteY6" fmla="*/ 27623 h 67820"/>
                  <a:gd name="connsiteX7" fmla="*/ 59654 w 66225"/>
                  <a:gd name="connsiteY7" fmla="*/ 13240 h 67820"/>
                  <a:gd name="connsiteX8" fmla="*/ 66226 w 66225"/>
                  <a:gd name="connsiteY8" fmla="*/ 6667 h 6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5" h="67820">
                    <a:moveTo>
                      <a:pt x="66131" y="6667"/>
                    </a:moveTo>
                    <a:cubicBezTo>
                      <a:pt x="65940" y="2857"/>
                      <a:pt x="62892" y="0"/>
                      <a:pt x="59368" y="0"/>
                    </a:cubicBezTo>
                    <a:cubicBezTo>
                      <a:pt x="43175" y="190"/>
                      <a:pt x="27554" y="6858"/>
                      <a:pt x="16601" y="18288"/>
                    </a:cubicBezTo>
                    <a:cubicBezTo>
                      <a:pt x="5361" y="29908"/>
                      <a:pt x="-449" y="45244"/>
                      <a:pt x="27" y="61246"/>
                    </a:cubicBezTo>
                    <a:cubicBezTo>
                      <a:pt x="218" y="65056"/>
                      <a:pt x="3266" y="67913"/>
                      <a:pt x="7076" y="67818"/>
                    </a:cubicBezTo>
                    <a:cubicBezTo>
                      <a:pt x="10695" y="67628"/>
                      <a:pt x="13743" y="64770"/>
                      <a:pt x="13553" y="60960"/>
                    </a:cubicBezTo>
                    <a:cubicBezTo>
                      <a:pt x="13267" y="48482"/>
                      <a:pt x="17744" y="36576"/>
                      <a:pt x="26411" y="27623"/>
                    </a:cubicBezTo>
                    <a:cubicBezTo>
                      <a:pt x="35079" y="18669"/>
                      <a:pt x="47176" y="13335"/>
                      <a:pt x="59654" y="13240"/>
                    </a:cubicBezTo>
                    <a:cubicBezTo>
                      <a:pt x="63178" y="13240"/>
                      <a:pt x="66226" y="10382"/>
                      <a:pt x="66226" y="6667"/>
                    </a:cubicBezTo>
                    <a:close/>
                  </a:path>
                </a:pathLst>
              </a:custGeom>
              <a:grp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FC110C32-FC43-C05F-CD4D-03092CBF2EF5}"/>
                  </a:ext>
                </a:extLst>
              </p:cNvPr>
              <p:cNvSpPr/>
              <p:nvPr/>
            </p:nvSpPr>
            <p:spPr>
              <a:xfrm>
                <a:off x="3589404" y="2604284"/>
                <a:ext cx="39628" cy="42007"/>
              </a:xfrm>
              <a:custGeom>
                <a:avLst/>
                <a:gdLst>
                  <a:gd name="connsiteX0" fmla="*/ 97 w 39628"/>
                  <a:gd name="connsiteY0" fmla="*/ 35626 h 42007"/>
                  <a:gd name="connsiteX1" fmla="*/ 6574 w 39628"/>
                  <a:gd name="connsiteY1" fmla="*/ 42008 h 42007"/>
                  <a:gd name="connsiteX2" fmla="*/ 12766 w 39628"/>
                  <a:gd name="connsiteY2" fmla="*/ 35245 h 42007"/>
                  <a:gd name="connsiteX3" fmla="*/ 33435 w 39628"/>
                  <a:gd name="connsiteY3" fmla="*/ 13052 h 42007"/>
                  <a:gd name="connsiteX4" fmla="*/ 39626 w 39628"/>
                  <a:gd name="connsiteY4" fmla="*/ 6289 h 42007"/>
                  <a:gd name="connsiteX5" fmla="*/ 33340 w 39628"/>
                  <a:gd name="connsiteY5" fmla="*/ 3 h 42007"/>
                  <a:gd name="connsiteX6" fmla="*/ 9527 w 39628"/>
                  <a:gd name="connsiteY6" fmla="*/ 11052 h 42007"/>
                  <a:gd name="connsiteX7" fmla="*/ 2 w 39628"/>
                  <a:gd name="connsiteY7" fmla="*/ 35626 h 4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28" h="42007">
                    <a:moveTo>
                      <a:pt x="97" y="35626"/>
                    </a:moveTo>
                    <a:cubicBezTo>
                      <a:pt x="288" y="39436"/>
                      <a:pt x="3050" y="42008"/>
                      <a:pt x="6574" y="42008"/>
                    </a:cubicBezTo>
                    <a:cubicBezTo>
                      <a:pt x="10194" y="41817"/>
                      <a:pt x="12861" y="38769"/>
                      <a:pt x="12766" y="35245"/>
                    </a:cubicBezTo>
                    <a:cubicBezTo>
                      <a:pt x="12575" y="23625"/>
                      <a:pt x="22195" y="13338"/>
                      <a:pt x="33435" y="13052"/>
                    </a:cubicBezTo>
                    <a:cubicBezTo>
                      <a:pt x="37054" y="12861"/>
                      <a:pt x="39721" y="9813"/>
                      <a:pt x="39626" y="6289"/>
                    </a:cubicBezTo>
                    <a:cubicBezTo>
                      <a:pt x="39436" y="2479"/>
                      <a:pt x="36673" y="-93"/>
                      <a:pt x="33340" y="3"/>
                    </a:cubicBezTo>
                    <a:cubicBezTo>
                      <a:pt x="24291" y="384"/>
                      <a:pt x="15814" y="4289"/>
                      <a:pt x="9527" y="11052"/>
                    </a:cubicBezTo>
                    <a:cubicBezTo>
                      <a:pt x="3145" y="17529"/>
                      <a:pt x="-93" y="26482"/>
                      <a:pt x="2" y="35626"/>
                    </a:cubicBezTo>
                    <a:close/>
                  </a:path>
                </a:pathLst>
              </a:custGeom>
              <a:grpFill/>
              <a:ln w="9525" cap="flat">
                <a:noFill/>
                <a:prstDash val="solid"/>
                <a:miter/>
              </a:ln>
            </p:spPr>
            <p:txBody>
              <a:bodyPr rtlCol="0" anchor="ctr"/>
              <a:lstStyle/>
              <a:p>
                <a:endParaRPr lang="en-IN"/>
              </a:p>
            </p:txBody>
          </p:sp>
        </p:grpSp>
        <p:sp>
          <p:nvSpPr>
            <p:cNvPr id="35" name="Freeform: Shape 34">
              <a:extLst>
                <a:ext uri="{FF2B5EF4-FFF2-40B4-BE49-F238E27FC236}">
                  <a16:creationId xmlns:a16="http://schemas.microsoft.com/office/drawing/2014/main" id="{10E9AB24-5E48-7BF9-0DB2-7297195631DF}"/>
                </a:ext>
              </a:extLst>
            </p:cNvPr>
            <p:cNvSpPr/>
            <p:nvPr/>
          </p:nvSpPr>
          <p:spPr>
            <a:xfrm>
              <a:off x="3609218" y="2624575"/>
              <a:ext cx="26479" cy="26479"/>
            </a:xfrm>
            <a:custGeom>
              <a:avLst/>
              <a:gdLst>
                <a:gd name="connsiteX0" fmla="*/ 26480 w 26479"/>
                <a:gd name="connsiteY0" fmla="*/ 13240 h 26479"/>
                <a:gd name="connsiteX1" fmla="*/ 13240 w 26479"/>
                <a:gd name="connsiteY1" fmla="*/ 26480 h 26479"/>
                <a:gd name="connsiteX2" fmla="*/ 0 w 26479"/>
                <a:gd name="connsiteY2" fmla="*/ 13240 h 26479"/>
                <a:gd name="connsiteX3" fmla="*/ 13240 w 26479"/>
                <a:gd name="connsiteY3" fmla="*/ 0 h 26479"/>
                <a:gd name="connsiteX4" fmla="*/ 26480 w 26479"/>
                <a:gd name="connsiteY4" fmla="*/ 13240 h 26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9" h="26479">
                  <a:moveTo>
                    <a:pt x="26480" y="13240"/>
                  </a:moveTo>
                  <a:cubicBezTo>
                    <a:pt x="26480" y="20552"/>
                    <a:pt x="20552" y="26480"/>
                    <a:pt x="13240" y="26480"/>
                  </a:cubicBezTo>
                  <a:cubicBezTo>
                    <a:pt x="5928" y="26480"/>
                    <a:pt x="0" y="20552"/>
                    <a:pt x="0" y="13240"/>
                  </a:cubicBezTo>
                  <a:cubicBezTo>
                    <a:pt x="0" y="5928"/>
                    <a:pt x="5928" y="0"/>
                    <a:pt x="13240" y="0"/>
                  </a:cubicBezTo>
                  <a:cubicBezTo>
                    <a:pt x="20552" y="0"/>
                    <a:pt x="26480" y="5928"/>
                    <a:pt x="26480" y="13240"/>
                  </a:cubicBezTo>
                  <a:close/>
                </a:path>
              </a:pathLst>
            </a:custGeom>
            <a:grpFill/>
            <a:ln w="9525" cap="flat">
              <a:noFill/>
              <a:prstDash val="solid"/>
              <a:miter/>
            </a:ln>
          </p:spPr>
          <p:txBody>
            <a:bodyPr rtlCol="0" anchor="ctr"/>
            <a:lstStyle/>
            <a:p>
              <a:endParaRPr lang="en-IN"/>
            </a:p>
          </p:txBody>
        </p:sp>
      </p:grpSp>
      <p:sp>
        <p:nvSpPr>
          <p:cNvPr id="41" name="Rectangle 21">
            <a:extLst>
              <a:ext uri="{FF2B5EF4-FFF2-40B4-BE49-F238E27FC236}">
                <a16:creationId xmlns:a16="http://schemas.microsoft.com/office/drawing/2014/main" id="{4302F4D4-746E-A7C4-FEAF-D6E3EAA93801}"/>
              </a:ext>
            </a:extLst>
          </p:cNvPr>
          <p:cNvSpPr/>
          <p:nvPr/>
        </p:nvSpPr>
        <p:spPr>
          <a:xfrm flipV="1">
            <a:off x="2088844" y="4679033"/>
            <a:ext cx="732655" cy="590371"/>
          </a:xfrm>
          <a:custGeom>
            <a:avLst/>
            <a:gdLst>
              <a:gd name="connsiteX0" fmla="*/ 0 w 635782"/>
              <a:gd name="connsiteY0" fmla="*/ 0 h 1092200"/>
              <a:gd name="connsiteX1" fmla="*/ 635782 w 635782"/>
              <a:gd name="connsiteY1" fmla="*/ 0 h 1092200"/>
              <a:gd name="connsiteX2" fmla="*/ 635782 w 635782"/>
              <a:gd name="connsiteY2" fmla="*/ 1092200 h 1092200"/>
              <a:gd name="connsiteX3" fmla="*/ 0 w 635782"/>
              <a:gd name="connsiteY3" fmla="*/ 1092200 h 1092200"/>
              <a:gd name="connsiteX4" fmla="*/ 0 w 635782"/>
              <a:gd name="connsiteY4" fmla="*/ 0 h 1092200"/>
              <a:gd name="connsiteX0" fmla="*/ 0 w 635782"/>
              <a:gd name="connsiteY0" fmla="*/ 1092200 h 1183640"/>
              <a:gd name="connsiteX1" fmla="*/ 0 w 635782"/>
              <a:gd name="connsiteY1" fmla="*/ 0 h 1183640"/>
              <a:gd name="connsiteX2" fmla="*/ 635782 w 635782"/>
              <a:gd name="connsiteY2" fmla="*/ 0 h 1183640"/>
              <a:gd name="connsiteX3" fmla="*/ 635782 w 635782"/>
              <a:gd name="connsiteY3" fmla="*/ 1092200 h 1183640"/>
              <a:gd name="connsiteX4" fmla="*/ 91440 w 635782"/>
              <a:gd name="connsiteY4" fmla="*/ 1183640 h 1183640"/>
              <a:gd name="connsiteX0" fmla="*/ 0 w 635782"/>
              <a:gd name="connsiteY0" fmla="*/ 0 h 1183640"/>
              <a:gd name="connsiteX1" fmla="*/ 635782 w 635782"/>
              <a:gd name="connsiteY1" fmla="*/ 0 h 1183640"/>
              <a:gd name="connsiteX2" fmla="*/ 635782 w 635782"/>
              <a:gd name="connsiteY2" fmla="*/ 1092200 h 1183640"/>
              <a:gd name="connsiteX3" fmla="*/ 91440 w 635782"/>
              <a:gd name="connsiteY3" fmla="*/ 1183640 h 1183640"/>
              <a:gd name="connsiteX0" fmla="*/ 0 w 635782"/>
              <a:gd name="connsiteY0" fmla="*/ 0 h 1092200"/>
              <a:gd name="connsiteX1" fmla="*/ 635782 w 635782"/>
              <a:gd name="connsiteY1" fmla="*/ 0 h 1092200"/>
              <a:gd name="connsiteX2" fmla="*/ 635782 w 635782"/>
              <a:gd name="connsiteY2" fmla="*/ 1092200 h 1092200"/>
            </a:gdLst>
            <a:ahLst/>
            <a:cxnLst>
              <a:cxn ang="0">
                <a:pos x="connsiteX0" y="connsiteY0"/>
              </a:cxn>
              <a:cxn ang="0">
                <a:pos x="connsiteX1" y="connsiteY1"/>
              </a:cxn>
              <a:cxn ang="0">
                <a:pos x="connsiteX2" y="connsiteY2"/>
              </a:cxn>
            </a:cxnLst>
            <a:rect l="l" t="t" r="r" b="b"/>
            <a:pathLst>
              <a:path w="635782" h="1092200">
                <a:moveTo>
                  <a:pt x="0" y="0"/>
                </a:moveTo>
                <a:lnTo>
                  <a:pt x="635782" y="0"/>
                </a:lnTo>
                <a:lnTo>
                  <a:pt x="635782" y="1092200"/>
                </a:lnTo>
              </a:path>
            </a:pathLst>
          </a:custGeom>
          <a:noFill/>
          <a:ln w="22225" cap="flat">
            <a:solidFill>
              <a:schemeClr val="accent2"/>
            </a:solidFill>
            <a:prstDash val="solid"/>
            <a:miter lim="400000"/>
            <a:tailEnd type="oval" w="lg" len="lg"/>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2" name="Rectangle 21">
            <a:extLst>
              <a:ext uri="{FF2B5EF4-FFF2-40B4-BE49-F238E27FC236}">
                <a16:creationId xmlns:a16="http://schemas.microsoft.com/office/drawing/2014/main" id="{A0810959-5DCA-744D-42B3-99927E93B849}"/>
              </a:ext>
            </a:extLst>
          </p:cNvPr>
          <p:cNvSpPr/>
          <p:nvPr/>
        </p:nvSpPr>
        <p:spPr>
          <a:xfrm flipV="1">
            <a:off x="3444243" y="5612310"/>
            <a:ext cx="838200" cy="476881"/>
          </a:xfrm>
          <a:custGeom>
            <a:avLst/>
            <a:gdLst>
              <a:gd name="connsiteX0" fmla="*/ 0 w 635782"/>
              <a:gd name="connsiteY0" fmla="*/ 0 h 1092200"/>
              <a:gd name="connsiteX1" fmla="*/ 635782 w 635782"/>
              <a:gd name="connsiteY1" fmla="*/ 0 h 1092200"/>
              <a:gd name="connsiteX2" fmla="*/ 635782 w 635782"/>
              <a:gd name="connsiteY2" fmla="*/ 1092200 h 1092200"/>
              <a:gd name="connsiteX3" fmla="*/ 0 w 635782"/>
              <a:gd name="connsiteY3" fmla="*/ 1092200 h 1092200"/>
              <a:gd name="connsiteX4" fmla="*/ 0 w 635782"/>
              <a:gd name="connsiteY4" fmla="*/ 0 h 1092200"/>
              <a:gd name="connsiteX0" fmla="*/ 0 w 635782"/>
              <a:gd name="connsiteY0" fmla="*/ 1092200 h 1183640"/>
              <a:gd name="connsiteX1" fmla="*/ 0 w 635782"/>
              <a:gd name="connsiteY1" fmla="*/ 0 h 1183640"/>
              <a:gd name="connsiteX2" fmla="*/ 635782 w 635782"/>
              <a:gd name="connsiteY2" fmla="*/ 0 h 1183640"/>
              <a:gd name="connsiteX3" fmla="*/ 635782 w 635782"/>
              <a:gd name="connsiteY3" fmla="*/ 1092200 h 1183640"/>
              <a:gd name="connsiteX4" fmla="*/ 91440 w 635782"/>
              <a:gd name="connsiteY4" fmla="*/ 1183640 h 1183640"/>
              <a:gd name="connsiteX0" fmla="*/ 0 w 635782"/>
              <a:gd name="connsiteY0" fmla="*/ 0 h 1183640"/>
              <a:gd name="connsiteX1" fmla="*/ 635782 w 635782"/>
              <a:gd name="connsiteY1" fmla="*/ 0 h 1183640"/>
              <a:gd name="connsiteX2" fmla="*/ 635782 w 635782"/>
              <a:gd name="connsiteY2" fmla="*/ 1092200 h 1183640"/>
              <a:gd name="connsiteX3" fmla="*/ 91440 w 635782"/>
              <a:gd name="connsiteY3" fmla="*/ 1183640 h 1183640"/>
              <a:gd name="connsiteX0" fmla="*/ 0 w 635782"/>
              <a:gd name="connsiteY0" fmla="*/ 0 h 1092200"/>
              <a:gd name="connsiteX1" fmla="*/ 635782 w 635782"/>
              <a:gd name="connsiteY1" fmla="*/ 0 h 1092200"/>
              <a:gd name="connsiteX2" fmla="*/ 635782 w 635782"/>
              <a:gd name="connsiteY2" fmla="*/ 1092200 h 1092200"/>
            </a:gdLst>
            <a:ahLst/>
            <a:cxnLst>
              <a:cxn ang="0">
                <a:pos x="connsiteX0" y="connsiteY0"/>
              </a:cxn>
              <a:cxn ang="0">
                <a:pos x="connsiteX1" y="connsiteY1"/>
              </a:cxn>
              <a:cxn ang="0">
                <a:pos x="connsiteX2" y="connsiteY2"/>
              </a:cxn>
            </a:cxnLst>
            <a:rect l="l" t="t" r="r" b="b"/>
            <a:pathLst>
              <a:path w="635782" h="1092200">
                <a:moveTo>
                  <a:pt x="0" y="0"/>
                </a:moveTo>
                <a:lnTo>
                  <a:pt x="635782" y="0"/>
                </a:lnTo>
                <a:lnTo>
                  <a:pt x="635782" y="1092200"/>
                </a:lnTo>
              </a:path>
            </a:pathLst>
          </a:custGeom>
          <a:noFill/>
          <a:ln w="22225" cap="flat">
            <a:solidFill>
              <a:schemeClr val="accent2"/>
            </a:solidFill>
            <a:prstDash val="solid"/>
            <a:miter lim="400000"/>
            <a:tailEnd type="oval" w="lg" len="lg"/>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3" name="Rectangle 21">
            <a:extLst>
              <a:ext uri="{FF2B5EF4-FFF2-40B4-BE49-F238E27FC236}">
                <a16:creationId xmlns:a16="http://schemas.microsoft.com/office/drawing/2014/main" id="{E3F2F09F-1853-AE26-5E66-51FD37B33A26}"/>
              </a:ext>
            </a:extLst>
          </p:cNvPr>
          <p:cNvSpPr/>
          <p:nvPr/>
        </p:nvSpPr>
        <p:spPr>
          <a:xfrm rot="5400000" flipH="1" flipV="1">
            <a:off x="9024542" y="4970403"/>
            <a:ext cx="395891" cy="71706"/>
          </a:xfrm>
          <a:custGeom>
            <a:avLst/>
            <a:gdLst>
              <a:gd name="connsiteX0" fmla="*/ 0 w 635782"/>
              <a:gd name="connsiteY0" fmla="*/ 0 h 1092200"/>
              <a:gd name="connsiteX1" fmla="*/ 635782 w 635782"/>
              <a:gd name="connsiteY1" fmla="*/ 0 h 1092200"/>
              <a:gd name="connsiteX2" fmla="*/ 635782 w 635782"/>
              <a:gd name="connsiteY2" fmla="*/ 1092200 h 1092200"/>
              <a:gd name="connsiteX3" fmla="*/ 0 w 635782"/>
              <a:gd name="connsiteY3" fmla="*/ 1092200 h 1092200"/>
              <a:gd name="connsiteX4" fmla="*/ 0 w 635782"/>
              <a:gd name="connsiteY4" fmla="*/ 0 h 1092200"/>
              <a:gd name="connsiteX0" fmla="*/ 0 w 635782"/>
              <a:gd name="connsiteY0" fmla="*/ 1092200 h 1183640"/>
              <a:gd name="connsiteX1" fmla="*/ 0 w 635782"/>
              <a:gd name="connsiteY1" fmla="*/ 0 h 1183640"/>
              <a:gd name="connsiteX2" fmla="*/ 635782 w 635782"/>
              <a:gd name="connsiteY2" fmla="*/ 0 h 1183640"/>
              <a:gd name="connsiteX3" fmla="*/ 635782 w 635782"/>
              <a:gd name="connsiteY3" fmla="*/ 1092200 h 1183640"/>
              <a:gd name="connsiteX4" fmla="*/ 91440 w 635782"/>
              <a:gd name="connsiteY4" fmla="*/ 1183640 h 1183640"/>
              <a:gd name="connsiteX0" fmla="*/ 0 w 635782"/>
              <a:gd name="connsiteY0" fmla="*/ 0 h 1183640"/>
              <a:gd name="connsiteX1" fmla="*/ 635782 w 635782"/>
              <a:gd name="connsiteY1" fmla="*/ 0 h 1183640"/>
              <a:gd name="connsiteX2" fmla="*/ 635782 w 635782"/>
              <a:gd name="connsiteY2" fmla="*/ 1092200 h 1183640"/>
              <a:gd name="connsiteX3" fmla="*/ 91440 w 635782"/>
              <a:gd name="connsiteY3" fmla="*/ 1183640 h 1183640"/>
              <a:gd name="connsiteX0" fmla="*/ 0 w 635782"/>
              <a:gd name="connsiteY0" fmla="*/ 0 h 1092200"/>
              <a:gd name="connsiteX1" fmla="*/ 635782 w 635782"/>
              <a:gd name="connsiteY1" fmla="*/ 0 h 1092200"/>
              <a:gd name="connsiteX2" fmla="*/ 635782 w 635782"/>
              <a:gd name="connsiteY2" fmla="*/ 1092200 h 1092200"/>
              <a:gd name="connsiteX0" fmla="*/ 0 w 635782"/>
              <a:gd name="connsiteY0" fmla="*/ 0 h 0"/>
              <a:gd name="connsiteX1" fmla="*/ 635782 w 635782"/>
              <a:gd name="connsiteY1" fmla="*/ 0 h 0"/>
            </a:gdLst>
            <a:ahLst/>
            <a:cxnLst>
              <a:cxn ang="0">
                <a:pos x="connsiteX0" y="connsiteY0"/>
              </a:cxn>
              <a:cxn ang="0">
                <a:pos x="connsiteX1" y="connsiteY1"/>
              </a:cxn>
            </a:cxnLst>
            <a:rect l="l" t="t" r="r" b="b"/>
            <a:pathLst>
              <a:path w="635782">
                <a:moveTo>
                  <a:pt x="0" y="0"/>
                </a:moveTo>
                <a:lnTo>
                  <a:pt x="635782" y="0"/>
                </a:lnTo>
              </a:path>
            </a:pathLst>
          </a:custGeom>
          <a:noFill/>
          <a:ln w="22225" cap="flat">
            <a:solidFill>
              <a:schemeClr val="accent2"/>
            </a:solidFill>
            <a:prstDash val="solid"/>
            <a:miter lim="400000"/>
            <a:tailEnd type="oval" w="lg" len="lg"/>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4" name="TextBox 43">
            <a:hlinkClick r:id="rId11" action="ppaction://hlinksldjump"/>
            <a:extLst>
              <a:ext uri="{FF2B5EF4-FFF2-40B4-BE49-F238E27FC236}">
                <a16:creationId xmlns:a16="http://schemas.microsoft.com/office/drawing/2014/main" id="{7EA589D4-AB34-EC1B-409D-701CC3E43124}"/>
              </a:ext>
            </a:extLst>
          </p:cNvPr>
          <p:cNvSpPr txBox="1"/>
          <p:nvPr/>
        </p:nvSpPr>
        <p:spPr>
          <a:xfrm>
            <a:off x="8522317" y="5202616"/>
            <a:ext cx="1294192" cy="528207"/>
          </a:xfrm>
          <a:prstGeom prst="roundRect">
            <a:avLst/>
          </a:prstGeom>
          <a:solidFill>
            <a:schemeClr val="accent2"/>
          </a:solidFill>
          <a:ln w="28575" cap="flat">
            <a:solidFill>
              <a:schemeClr val="tx2"/>
            </a:solidFill>
            <a:miter lim="400000"/>
          </a:ln>
          <a:effectLst/>
          <a:sp3d/>
        </p:spPr>
        <p:txBody>
          <a:bodyPr rot="0" spcFirstLastPara="1" vertOverflow="overflow" horzOverflow="overflow" vert="horz" wrap="square" lIns="0" tIns="0" rIns="0" bIns="0" numCol="1" spcCol="38100" rtlCol="0" anchor="ctr" anchorCtr="0">
            <a:noAutofit/>
          </a:bodyPr>
          <a:lstStyle/>
          <a:p>
            <a:pPr marL="0" marR="0" lvl="0" indent="0" algn="ctr" defTabSz="2438338"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sym typeface="Helvetica Neue"/>
              </a:rPr>
              <a:t>Logistics &amp; </a:t>
            </a:r>
            <a:br>
              <a:rPr kumimoji="0" lang="en-US" sz="1400" b="0" i="0" u="none" strike="noStrike" kern="0" cap="none" spc="0" normalizeH="0" baseline="0" noProof="0" dirty="0">
                <a:ln>
                  <a:noFill/>
                </a:ln>
                <a:solidFill>
                  <a:srgbClr val="FFFFFF"/>
                </a:solidFill>
                <a:effectLst/>
                <a:uLnTx/>
                <a:uFillTx/>
                <a:sym typeface="Helvetica Neue"/>
              </a:rPr>
            </a:br>
            <a:r>
              <a:rPr kumimoji="0" lang="en-US" sz="1400" b="0" i="0" u="none" strike="noStrike" kern="0" cap="none" spc="0" normalizeH="0" baseline="0" noProof="0" dirty="0">
                <a:ln>
                  <a:noFill/>
                </a:ln>
                <a:solidFill>
                  <a:srgbClr val="FFFFFF"/>
                </a:solidFill>
                <a:effectLst/>
                <a:uLnTx/>
                <a:uFillTx/>
                <a:sym typeface="Helvetica Neue"/>
              </a:rPr>
              <a:t>Tracking</a:t>
            </a:r>
          </a:p>
        </p:txBody>
      </p:sp>
      <p:grpSp>
        <p:nvGrpSpPr>
          <p:cNvPr id="45" name="Group 44">
            <a:extLst>
              <a:ext uri="{FF2B5EF4-FFF2-40B4-BE49-F238E27FC236}">
                <a16:creationId xmlns:a16="http://schemas.microsoft.com/office/drawing/2014/main" id="{155866DD-3FDC-A0BF-5D50-705DC1E52F73}"/>
              </a:ext>
            </a:extLst>
          </p:cNvPr>
          <p:cNvGrpSpPr/>
          <p:nvPr/>
        </p:nvGrpSpPr>
        <p:grpSpPr>
          <a:xfrm rot="5984116">
            <a:off x="4296237" y="2627077"/>
            <a:ext cx="185901" cy="184716"/>
            <a:chOff x="3538399" y="2554376"/>
            <a:chExt cx="97298" cy="96678"/>
          </a:xfrm>
          <a:solidFill>
            <a:schemeClr val="tx2"/>
          </a:solidFill>
        </p:grpSpPr>
        <p:grpSp>
          <p:nvGrpSpPr>
            <p:cNvPr id="46" name="Graphic 41">
              <a:extLst>
                <a:ext uri="{FF2B5EF4-FFF2-40B4-BE49-F238E27FC236}">
                  <a16:creationId xmlns:a16="http://schemas.microsoft.com/office/drawing/2014/main" id="{91D92E8D-7108-418E-853F-D29F0A905292}"/>
                </a:ext>
              </a:extLst>
            </p:cNvPr>
            <p:cNvGrpSpPr/>
            <p:nvPr/>
          </p:nvGrpSpPr>
          <p:grpSpPr>
            <a:xfrm>
              <a:off x="3538399" y="2554376"/>
              <a:ext cx="91678" cy="93061"/>
              <a:chOff x="3538399" y="2554376"/>
              <a:chExt cx="91678" cy="93061"/>
            </a:xfrm>
            <a:grpFill/>
          </p:grpSpPr>
          <p:sp>
            <p:nvSpPr>
              <p:cNvPr id="48" name="Freeform: Shape 47">
                <a:extLst>
                  <a:ext uri="{FF2B5EF4-FFF2-40B4-BE49-F238E27FC236}">
                    <a16:creationId xmlns:a16="http://schemas.microsoft.com/office/drawing/2014/main" id="{B9C85944-6AE3-94AE-8720-CF916D67142A}"/>
                  </a:ext>
                </a:extLst>
              </p:cNvPr>
              <p:cNvSpPr/>
              <p:nvPr/>
            </p:nvSpPr>
            <p:spPr>
              <a:xfrm>
                <a:off x="3538399" y="2554376"/>
                <a:ext cx="90363" cy="91661"/>
              </a:xfrm>
              <a:custGeom>
                <a:avLst/>
                <a:gdLst>
                  <a:gd name="connsiteX0" fmla="*/ 7097 w 90363"/>
                  <a:gd name="connsiteY0" fmla="*/ 91631 h 91661"/>
                  <a:gd name="connsiteX1" fmla="*/ 13479 w 90363"/>
                  <a:gd name="connsiteY1" fmla="*/ 85153 h 91661"/>
                  <a:gd name="connsiteX2" fmla="*/ 33100 w 90363"/>
                  <a:gd name="connsiteY2" fmla="*/ 34576 h 91661"/>
                  <a:gd name="connsiteX3" fmla="*/ 83773 w 90363"/>
                  <a:gd name="connsiteY3" fmla="*/ 13145 h 91661"/>
                  <a:gd name="connsiteX4" fmla="*/ 90345 w 90363"/>
                  <a:gd name="connsiteY4" fmla="*/ 6572 h 91661"/>
                  <a:gd name="connsiteX5" fmla="*/ 83297 w 90363"/>
                  <a:gd name="connsiteY5" fmla="*/ 0 h 91661"/>
                  <a:gd name="connsiteX6" fmla="*/ 23099 w 90363"/>
                  <a:gd name="connsiteY6" fmla="*/ 25527 h 91661"/>
                  <a:gd name="connsiteX7" fmla="*/ 48 w 90363"/>
                  <a:gd name="connsiteY7" fmla="*/ 85534 h 91661"/>
                  <a:gd name="connsiteX8" fmla="*/ 7002 w 90363"/>
                  <a:gd name="connsiteY8" fmla="*/ 91631 h 9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363" h="91661">
                    <a:moveTo>
                      <a:pt x="7097" y="91631"/>
                    </a:moveTo>
                    <a:cubicBezTo>
                      <a:pt x="10812" y="91631"/>
                      <a:pt x="13669" y="88773"/>
                      <a:pt x="13479" y="85153"/>
                    </a:cubicBezTo>
                    <a:cubicBezTo>
                      <a:pt x="13002" y="66199"/>
                      <a:pt x="19765" y="48292"/>
                      <a:pt x="33100" y="34576"/>
                    </a:cubicBezTo>
                    <a:cubicBezTo>
                      <a:pt x="46340" y="21146"/>
                      <a:pt x="64342" y="13335"/>
                      <a:pt x="83773" y="13145"/>
                    </a:cubicBezTo>
                    <a:cubicBezTo>
                      <a:pt x="87583" y="12954"/>
                      <a:pt x="90631" y="10096"/>
                      <a:pt x="90345" y="6572"/>
                    </a:cubicBezTo>
                    <a:cubicBezTo>
                      <a:pt x="90155" y="2762"/>
                      <a:pt x="87012" y="95"/>
                      <a:pt x="83297" y="0"/>
                    </a:cubicBezTo>
                    <a:cubicBezTo>
                      <a:pt x="60246" y="381"/>
                      <a:pt x="39006" y="9335"/>
                      <a:pt x="23099" y="25527"/>
                    </a:cubicBezTo>
                    <a:cubicBezTo>
                      <a:pt x="7573" y="41624"/>
                      <a:pt x="-714" y="63151"/>
                      <a:pt x="48" y="85534"/>
                    </a:cubicBezTo>
                    <a:cubicBezTo>
                      <a:pt x="48" y="88868"/>
                      <a:pt x="3192" y="92012"/>
                      <a:pt x="7002" y="91631"/>
                    </a:cubicBezTo>
                    <a:close/>
                  </a:path>
                </a:pathLst>
              </a:custGeom>
              <a:grp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48A58DC7-F014-9C14-4DF9-9A9C30E256F0}"/>
                  </a:ext>
                </a:extLst>
              </p:cNvPr>
              <p:cNvSpPr/>
              <p:nvPr/>
            </p:nvSpPr>
            <p:spPr>
              <a:xfrm>
                <a:off x="3563852" y="2579617"/>
                <a:ext cx="66225" cy="67820"/>
              </a:xfrm>
              <a:custGeom>
                <a:avLst/>
                <a:gdLst>
                  <a:gd name="connsiteX0" fmla="*/ 66131 w 66225"/>
                  <a:gd name="connsiteY0" fmla="*/ 6667 h 67820"/>
                  <a:gd name="connsiteX1" fmla="*/ 59368 w 66225"/>
                  <a:gd name="connsiteY1" fmla="*/ 0 h 67820"/>
                  <a:gd name="connsiteX2" fmla="*/ 16601 w 66225"/>
                  <a:gd name="connsiteY2" fmla="*/ 18288 h 67820"/>
                  <a:gd name="connsiteX3" fmla="*/ 27 w 66225"/>
                  <a:gd name="connsiteY3" fmla="*/ 61246 h 67820"/>
                  <a:gd name="connsiteX4" fmla="*/ 7076 w 66225"/>
                  <a:gd name="connsiteY4" fmla="*/ 67818 h 67820"/>
                  <a:gd name="connsiteX5" fmla="*/ 13553 w 66225"/>
                  <a:gd name="connsiteY5" fmla="*/ 60960 h 67820"/>
                  <a:gd name="connsiteX6" fmla="*/ 26411 w 66225"/>
                  <a:gd name="connsiteY6" fmla="*/ 27623 h 67820"/>
                  <a:gd name="connsiteX7" fmla="*/ 59654 w 66225"/>
                  <a:gd name="connsiteY7" fmla="*/ 13240 h 67820"/>
                  <a:gd name="connsiteX8" fmla="*/ 66226 w 66225"/>
                  <a:gd name="connsiteY8" fmla="*/ 6667 h 6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5" h="67820">
                    <a:moveTo>
                      <a:pt x="66131" y="6667"/>
                    </a:moveTo>
                    <a:cubicBezTo>
                      <a:pt x="65940" y="2857"/>
                      <a:pt x="62892" y="0"/>
                      <a:pt x="59368" y="0"/>
                    </a:cubicBezTo>
                    <a:cubicBezTo>
                      <a:pt x="43175" y="190"/>
                      <a:pt x="27554" y="6858"/>
                      <a:pt x="16601" y="18288"/>
                    </a:cubicBezTo>
                    <a:cubicBezTo>
                      <a:pt x="5361" y="29908"/>
                      <a:pt x="-449" y="45244"/>
                      <a:pt x="27" y="61246"/>
                    </a:cubicBezTo>
                    <a:cubicBezTo>
                      <a:pt x="218" y="65056"/>
                      <a:pt x="3266" y="67913"/>
                      <a:pt x="7076" y="67818"/>
                    </a:cubicBezTo>
                    <a:cubicBezTo>
                      <a:pt x="10695" y="67628"/>
                      <a:pt x="13743" y="64770"/>
                      <a:pt x="13553" y="60960"/>
                    </a:cubicBezTo>
                    <a:cubicBezTo>
                      <a:pt x="13267" y="48482"/>
                      <a:pt x="17744" y="36576"/>
                      <a:pt x="26411" y="27623"/>
                    </a:cubicBezTo>
                    <a:cubicBezTo>
                      <a:pt x="35079" y="18669"/>
                      <a:pt x="47176" y="13335"/>
                      <a:pt x="59654" y="13240"/>
                    </a:cubicBezTo>
                    <a:cubicBezTo>
                      <a:pt x="63178" y="13240"/>
                      <a:pt x="66226" y="10382"/>
                      <a:pt x="66226" y="6667"/>
                    </a:cubicBezTo>
                    <a:close/>
                  </a:path>
                </a:pathLst>
              </a:custGeom>
              <a:grp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0D7D7C0D-563B-BE05-9C4E-2AD1FA465188}"/>
                  </a:ext>
                </a:extLst>
              </p:cNvPr>
              <p:cNvSpPr/>
              <p:nvPr/>
            </p:nvSpPr>
            <p:spPr>
              <a:xfrm>
                <a:off x="3589404" y="2604284"/>
                <a:ext cx="39628" cy="42007"/>
              </a:xfrm>
              <a:custGeom>
                <a:avLst/>
                <a:gdLst>
                  <a:gd name="connsiteX0" fmla="*/ 97 w 39628"/>
                  <a:gd name="connsiteY0" fmla="*/ 35626 h 42007"/>
                  <a:gd name="connsiteX1" fmla="*/ 6574 w 39628"/>
                  <a:gd name="connsiteY1" fmla="*/ 42008 h 42007"/>
                  <a:gd name="connsiteX2" fmla="*/ 12766 w 39628"/>
                  <a:gd name="connsiteY2" fmla="*/ 35245 h 42007"/>
                  <a:gd name="connsiteX3" fmla="*/ 33435 w 39628"/>
                  <a:gd name="connsiteY3" fmla="*/ 13052 h 42007"/>
                  <a:gd name="connsiteX4" fmla="*/ 39626 w 39628"/>
                  <a:gd name="connsiteY4" fmla="*/ 6289 h 42007"/>
                  <a:gd name="connsiteX5" fmla="*/ 33340 w 39628"/>
                  <a:gd name="connsiteY5" fmla="*/ 3 h 42007"/>
                  <a:gd name="connsiteX6" fmla="*/ 9527 w 39628"/>
                  <a:gd name="connsiteY6" fmla="*/ 11052 h 42007"/>
                  <a:gd name="connsiteX7" fmla="*/ 2 w 39628"/>
                  <a:gd name="connsiteY7" fmla="*/ 35626 h 4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28" h="42007">
                    <a:moveTo>
                      <a:pt x="97" y="35626"/>
                    </a:moveTo>
                    <a:cubicBezTo>
                      <a:pt x="288" y="39436"/>
                      <a:pt x="3050" y="42008"/>
                      <a:pt x="6574" y="42008"/>
                    </a:cubicBezTo>
                    <a:cubicBezTo>
                      <a:pt x="10194" y="41817"/>
                      <a:pt x="12861" y="38769"/>
                      <a:pt x="12766" y="35245"/>
                    </a:cubicBezTo>
                    <a:cubicBezTo>
                      <a:pt x="12575" y="23625"/>
                      <a:pt x="22195" y="13338"/>
                      <a:pt x="33435" y="13052"/>
                    </a:cubicBezTo>
                    <a:cubicBezTo>
                      <a:pt x="37054" y="12861"/>
                      <a:pt x="39721" y="9813"/>
                      <a:pt x="39626" y="6289"/>
                    </a:cubicBezTo>
                    <a:cubicBezTo>
                      <a:pt x="39436" y="2479"/>
                      <a:pt x="36673" y="-93"/>
                      <a:pt x="33340" y="3"/>
                    </a:cubicBezTo>
                    <a:cubicBezTo>
                      <a:pt x="24291" y="384"/>
                      <a:pt x="15814" y="4289"/>
                      <a:pt x="9527" y="11052"/>
                    </a:cubicBezTo>
                    <a:cubicBezTo>
                      <a:pt x="3145" y="17529"/>
                      <a:pt x="-93" y="26482"/>
                      <a:pt x="2" y="35626"/>
                    </a:cubicBezTo>
                    <a:close/>
                  </a:path>
                </a:pathLst>
              </a:custGeom>
              <a:grpFill/>
              <a:ln w="9525" cap="flat">
                <a:noFill/>
                <a:prstDash val="solid"/>
                <a:miter/>
              </a:ln>
            </p:spPr>
            <p:txBody>
              <a:bodyPr rtlCol="0" anchor="ctr"/>
              <a:lstStyle/>
              <a:p>
                <a:endParaRPr lang="en-IN"/>
              </a:p>
            </p:txBody>
          </p:sp>
        </p:grpSp>
        <p:sp>
          <p:nvSpPr>
            <p:cNvPr id="47" name="Freeform: Shape 46">
              <a:extLst>
                <a:ext uri="{FF2B5EF4-FFF2-40B4-BE49-F238E27FC236}">
                  <a16:creationId xmlns:a16="http://schemas.microsoft.com/office/drawing/2014/main" id="{FAB225EC-6D26-DBA9-A671-98B7569FFD81}"/>
                </a:ext>
              </a:extLst>
            </p:cNvPr>
            <p:cNvSpPr/>
            <p:nvPr/>
          </p:nvSpPr>
          <p:spPr>
            <a:xfrm>
              <a:off x="3609218" y="2624575"/>
              <a:ext cx="26479" cy="26479"/>
            </a:xfrm>
            <a:custGeom>
              <a:avLst/>
              <a:gdLst>
                <a:gd name="connsiteX0" fmla="*/ 26480 w 26479"/>
                <a:gd name="connsiteY0" fmla="*/ 13240 h 26479"/>
                <a:gd name="connsiteX1" fmla="*/ 13240 w 26479"/>
                <a:gd name="connsiteY1" fmla="*/ 26480 h 26479"/>
                <a:gd name="connsiteX2" fmla="*/ 0 w 26479"/>
                <a:gd name="connsiteY2" fmla="*/ 13240 h 26479"/>
                <a:gd name="connsiteX3" fmla="*/ 13240 w 26479"/>
                <a:gd name="connsiteY3" fmla="*/ 0 h 26479"/>
                <a:gd name="connsiteX4" fmla="*/ 26480 w 26479"/>
                <a:gd name="connsiteY4" fmla="*/ 13240 h 26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9" h="26479">
                  <a:moveTo>
                    <a:pt x="26480" y="13240"/>
                  </a:moveTo>
                  <a:cubicBezTo>
                    <a:pt x="26480" y="20552"/>
                    <a:pt x="20552" y="26480"/>
                    <a:pt x="13240" y="26480"/>
                  </a:cubicBezTo>
                  <a:cubicBezTo>
                    <a:pt x="5928" y="26480"/>
                    <a:pt x="0" y="20552"/>
                    <a:pt x="0" y="13240"/>
                  </a:cubicBezTo>
                  <a:cubicBezTo>
                    <a:pt x="0" y="5928"/>
                    <a:pt x="5928" y="0"/>
                    <a:pt x="13240" y="0"/>
                  </a:cubicBezTo>
                  <a:cubicBezTo>
                    <a:pt x="20552" y="0"/>
                    <a:pt x="26480" y="5928"/>
                    <a:pt x="26480" y="13240"/>
                  </a:cubicBezTo>
                  <a:close/>
                </a:path>
              </a:pathLst>
            </a:custGeom>
            <a:grpFill/>
            <a:ln w="9525" cap="flat">
              <a:noFill/>
              <a:prstDash val="solid"/>
              <a:miter/>
            </a:ln>
          </p:spPr>
          <p:txBody>
            <a:bodyPr rtlCol="0" anchor="ctr"/>
            <a:lstStyle/>
            <a:p>
              <a:endParaRPr lang="en-IN"/>
            </a:p>
          </p:txBody>
        </p:sp>
      </p:grpSp>
      <p:pic>
        <p:nvPicPr>
          <p:cNvPr id="59" name="Graphic 58">
            <a:extLst>
              <a:ext uri="{FF2B5EF4-FFF2-40B4-BE49-F238E27FC236}">
                <a16:creationId xmlns:a16="http://schemas.microsoft.com/office/drawing/2014/main" id="{C0ACF2B0-93DA-EF4D-8486-C1E70F4469DD}"/>
              </a:ext>
            </a:extLst>
          </p:cNvPr>
          <p:cNvPicPr>
            <a:picLocks noChangeAspect="1"/>
          </p:cNvPicPr>
          <p:nvPr/>
        </p:nvPicPr>
        <p:blipFill>
          <a:blip r:embed="rId3">
            <a:extLst>
              <a:ext uri="{96DAC541-7B7A-43D3-8B79-37D633B846F1}">
                <asvg:svgBlip xmlns:asvg="http://schemas.microsoft.com/office/drawing/2016/SVG/main" r:embed="rId12"/>
              </a:ext>
            </a:extLst>
          </a:blip>
          <a:stretch>
            <a:fillRect/>
          </a:stretch>
        </p:blipFill>
        <p:spPr>
          <a:xfrm>
            <a:off x="8843822" y="331124"/>
            <a:ext cx="2907470" cy="2563860"/>
          </a:xfrm>
          <a:prstGeom prst="rect">
            <a:avLst/>
          </a:prstGeom>
        </p:spPr>
      </p:pic>
      <p:cxnSp>
        <p:nvCxnSpPr>
          <p:cNvPr id="61" name="Straight Connector 60">
            <a:extLst>
              <a:ext uri="{FF2B5EF4-FFF2-40B4-BE49-F238E27FC236}">
                <a16:creationId xmlns:a16="http://schemas.microsoft.com/office/drawing/2014/main" id="{F576A31A-025D-A1B5-3EBA-125C4CEBB4EA}"/>
              </a:ext>
            </a:extLst>
          </p:cNvPr>
          <p:cNvCxnSpPr>
            <a:cxnSpLocks/>
          </p:cNvCxnSpPr>
          <p:nvPr/>
        </p:nvCxnSpPr>
        <p:spPr>
          <a:xfrm flipH="1">
            <a:off x="4414987" y="3106036"/>
            <a:ext cx="871388" cy="0"/>
          </a:xfrm>
          <a:prstGeom prst="line">
            <a:avLst/>
          </a:prstGeom>
          <a:noFill/>
          <a:ln w="25400" cap="flat">
            <a:solidFill>
              <a:schemeClr val="accent2"/>
            </a:solidFill>
            <a:prstDash val="sysDash"/>
            <a:miter lim="400000"/>
          </a:ln>
          <a:effectLst/>
          <a:sp3d/>
        </p:spPr>
        <p:style>
          <a:lnRef idx="0">
            <a:scrgbClr r="0" g="0" b="0"/>
          </a:lnRef>
          <a:fillRef idx="0">
            <a:scrgbClr r="0" g="0" b="0"/>
          </a:fillRef>
          <a:effectRef idx="0">
            <a:scrgbClr r="0" g="0" b="0"/>
          </a:effectRef>
          <a:fontRef idx="none"/>
        </p:style>
      </p:cxnSp>
      <p:cxnSp>
        <p:nvCxnSpPr>
          <p:cNvPr id="63" name="Straight Connector 33">
            <a:extLst>
              <a:ext uri="{FF2B5EF4-FFF2-40B4-BE49-F238E27FC236}">
                <a16:creationId xmlns:a16="http://schemas.microsoft.com/office/drawing/2014/main" id="{843BABE2-F269-C9B5-D14F-7479FF4A55DD}"/>
              </a:ext>
            </a:extLst>
          </p:cNvPr>
          <p:cNvCxnSpPr>
            <a:cxnSpLocks/>
          </p:cNvCxnSpPr>
          <p:nvPr/>
        </p:nvCxnSpPr>
        <p:spPr>
          <a:xfrm rot="10800000">
            <a:off x="5618758" y="3695409"/>
            <a:ext cx="824994" cy="544574"/>
          </a:xfrm>
          <a:prstGeom prst="bentConnector3">
            <a:avLst>
              <a:gd name="adj1" fmla="val 95028"/>
            </a:avLst>
          </a:prstGeom>
          <a:noFill/>
          <a:ln w="25400" cap="flat">
            <a:solidFill>
              <a:schemeClr val="accent2"/>
            </a:solidFill>
            <a:prstDash val="sysDash"/>
            <a:miter lim="400000"/>
          </a:ln>
          <a:effectLst/>
          <a:sp3d/>
        </p:spPr>
        <p:style>
          <a:lnRef idx="0">
            <a:scrgbClr r="0" g="0" b="0"/>
          </a:lnRef>
          <a:fillRef idx="0">
            <a:scrgbClr r="0" g="0" b="0"/>
          </a:fillRef>
          <a:effectRef idx="0">
            <a:scrgbClr r="0" g="0" b="0"/>
          </a:effectRef>
          <a:fontRef idx="none"/>
        </p:style>
      </p:cxnSp>
      <p:cxnSp>
        <p:nvCxnSpPr>
          <p:cNvPr id="12544" name="Straight Connector 12543">
            <a:extLst>
              <a:ext uri="{FF2B5EF4-FFF2-40B4-BE49-F238E27FC236}">
                <a16:creationId xmlns:a16="http://schemas.microsoft.com/office/drawing/2014/main" id="{DC1B0C0E-239E-6824-91CD-25672AB7F23A}"/>
              </a:ext>
            </a:extLst>
          </p:cNvPr>
          <p:cNvCxnSpPr>
            <a:cxnSpLocks/>
          </p:cNvCxnSpPr>
          <p:nvPr/>
        </p:nvCxnSpPr>
        <p:spPr>
          <a:xfrm flipH="1">
            <a:off x="6451600" y="1666876"/>
            <a:ext cx="602627" cy="0"/>
          </a:xfrm>
          <a:prstGeom prst="line">
            <a:avLst/>
          </a:prstGeom>
          <a:noFill/>
          <a:ln w="25400" cap="flat">
            <a:solidFill>
              <a:schemeClr val="accent2"/>
            </a:solidFill>
            <a:prstDash val="sysDash"/>
            <a:miter lim="400000"/>
          </a:ln>
          <a:effectLst/>
          <a:sp3d/>
        </p:spPr>
        <p:style>
          <a:lnRef idx="0">
            <a:scrgbClr r="0" g="0" b="0"/>
          </a:lnRef>
          <a:fillRef idx="0">
            <a:scrgbClr r="0" g="0" b="0"/>
          </a:fillRef>
          <a:effectRef idx="0">
            <a:scrgbClr r="0" g="0" b="0"/>
          </a:effectRef>
          <a:fontRef idx="none"/>
        </p:style>
      </p:cxnSp>
      <p:grpSp>
        <p:nvGrpSpPr>
          <p:cNvPr id="12545" name="Group 12544">
            <a:extLst>
              <a:ext uri="{FF2B5EF4-FFF2-40B4-BE49-F238E27FC236}">
                <a16:creationId xmlns:a16="http://schemas.microsoft.com/office/drawing/2014/main" id="{E4F029B4-25BA-1B08-E53D-8449BD14924B}"/>
              </a:ext>
            </a:extLst>
          </p:cNvPr>
          <p:cNvGrpSpPr/>
          <p:nvPr/>
        </p:nvGrpSpPr>
        <p:grpSpPr>
          <a:xfrm rot="5781963">
            <a:off x="6354280" y="1460605"/>
            <a:ext cx="185901" cy="184716"/>
            <a:chOff x="3538399" y="2554376"/>
            <a:chExt cx="97298" cy="96678"/>
          </a:xfrm>
          <a:solidFill>
            <a:schemeClr val="tx2"/>
          </a:solidFill>
        </p:grpSpPr>
        <p:grpSp>
          <p:nvGrpSpPr>
            <p:cNvPr id="12546" name="Graphic 41">
              <a:extLst>
                <a:ext uri="{FF2B5EF4-FFF2-40B4-BE49-F238E27FC236}">
                  <a16:creationId xmlns:a16="http://schemas.microsoft.com/office/drawing/2014/main" id="{F6F68984-1F2B-C769-194F-BC57441C4EF4}"/>
                </a:ext>
              </a:extLst>
            </p:cNvPr>
            <p:cNvGrpSpPr/>
            <p:nvPr/>
          </p:nvGrpSpPr>
          <p:grpSpPr>
            <a:xfrm>
              <a:off x="3538399" y="2554376"/>
              <a:ext cx="91678" cy="93061"/>
              <a:chOff x="3538399" y="2554376"/>
              <a:chExt cx="91678" cy="93061"/>
            </a:xfrm>
            <a:grpFill/>
          </p:grpSpPr>
          <p:sp>
            <p:nvSpPr>
              <p:cNvPr id="12548" name="Freeform: Shape 12547">
                <a:extLst>
                  <a:ext uri="{FF2B5EF4-FFF2-40B4-BE49-F238E27FC236}">
                    <a16:creationId xmlns:a16="http://schemas.microsoft.com/office/drawing/2014/main" id="{678014C7-7DF1-C776-35F2-6B5E5BD45B07}"/>
                  </a:ext>
                </a:extLst>
              </p:cNvPr>
              <p:cNvSpPr/>
              <p:nvPr/>
            </p:nvSpPr>
            <p:spPr>
              <a:xfrm>
                <a:off x="3538399" y="2554376"/>
                <a:ext cx="90363" cy="91661"/>
              </a:xfrm>
              <a:custGeom>
                <a:avLst/>
                <a:gdLst>
                  <a:gd name="connsiteX0" fmla="*/ 7097 w 90363"/>
                  <a:gd name="connsiteY0" fmla="*/ 91631 h 91661"/>
                  <a:gd name="connsiteX1" fmla="*/ 13479 w 90363"/>
                  <a:gd name="connsiteY1" fmla="*/ 85153 h 91661"/>
                  <a:gd name="connsiteX2" fmla="*/ 33100 w 90363"/>
                  <a:gd name="connsiteY2" fmla="*/ 34576 h 91661"/>
                  <a:gd name="connsiteX3" fmla="*/ 83773 w 90363"/>
                  <a:gd name="connsiteY3" fmla="*/ 13145 h 91661"/>
                  <a:gd name="connsiteX4" fmla="*/ 90345 w 90363"/>
                  <a:gd name="connsiteY4" fmla="*/ 6572 h 91661"/>
                  <a:gd name="connsiteX5" fmla="*/ 83297 w 90363"/>
                  <a:gd name="connsiteY5" fmla="*/ 0 h 91661"/>
                  <a:gd name="connsiteX6" fmla="*/ 23099 w 90363"/>
                  <a:gd name="connsiteY6" fmla="*/ 25527 h 91661"/>
                  <a:gd name="connsiteX7" fmla="*/ 48 w 90363"/>
                  <a:gd name="connsiteY7" fmla="*/ 85534 h 91661"/>
                  <a:gd name="connsiteX8" fmla="*/ 7002 w 90363"/>
                  <a:gd name="connsiteY8" fmla="*/ 91631 h 9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363" h="91661">
                    <a:moveTo>
                      <a:pt x="7097" y="91631"/>
                    </a:moveTo>
                    <a:cubicBezTo>
                      <a:pt x="10812" y="91631"/>
                      <a:pt x="13669" y="88773"/>
                      <a:pt x="13479" y="85153"/>
                    </a:cubicBezTo>
                    <a:cubicBezTo>
                      <a:pt x="13002" y="66199"/>
                      <a:pt x="19765" y="48292"/>
                      <a:pt x="33100" y="34576"/>
                    </a:cubicBezTo>
                    <a:cubicBezTo>
                      <a:pt x="46340" y="21146"/>
                      <a:pt x="64342" y="13335"/>
                      <a:pt x="83773" y="13145"/>
                    </a:cubicBezTo>
                    <a:cubicBezTo>
                      <a:pt x="87583" y="12954"/>
                      <a:pt x="90631" y="10096"/>
                      <a:pt x="90345" y="6572"/>
                    </a:cubicBezTo>
                    <a:cubicBezTo>
                      <a:pt x="90155" y="2762"/>
                      <a:pt x="87012" y="95"/>
                      <a:pt x="83297" y="0"/>
                    </a:cubicBezTo>
                    <a:cubicBezTo>
                      <a:pt x="60246" y="381"/>
                      <a:pt x="39006" y="9335"/>
                      <a:pt x="23099" y="25527"/>
                    </a:cubicBezTo>
                    <a:cubicBezTo>
                      <a:pt x="7573" y="41624"/>
                      <a:pt x="-714" y="63151"/>
                      <a:pt x="48" y="85534"/>
                    </a:cubicBezTo>
                    <a:cubicBezTo>
                      <a:pt x="48" y="88868"/>
                      <a:pt x="3192" y="92012"/>
                      <a:pt x="7002" y="91631"/>
                    </a:cubicBezTo>
                    <a:close/>
                  </a:path>
                </a:pathLst>
              </a:custGeom>
              <a:grpFill/>
              <a:ln w="9525" cap="flat">
                <a:noFill/>
                <a:prstDash val="solid"/>
                <a:miter/>
              </a:ln>
            </p:spPr>
            <p:txBody>
              <a:bodyPr rtlCol="0" anchor="ctr"/>
              <a:lstStyle/>
              <a:p>
                <a:endParaRPr lang="en-IN"/>
              </a:p>
            </p:txBody>
          </p:sp>
          <p:sp>
            <p:nvSpPr>
              <p:cNvPr id="12549" name="Freeform: Shape 12548">
                <a:extLst>
                  <a:ext uri="{FF2B5EF4-FFF2-40B4-BE49-F238E27FC236}">
                    <a16:creationId xmlns:a16="http://schemas.microsoft.com/office/drawing/2014/main" id="{6D1B3CD1-6ABA-BDC7-2457-783776C31B52}"/>
                  </a:ext>
                </a:extLst>
              </p:cNvPr>
              <p:cNvSpPr/>
              <p:nvPr/>
            </p:nvSpPr>
            <p:spPr>
              <a:xfrm>
                <a:off x="3563852" y="2579617"/>
                <a:ext cx="66225" cy="67820"/>
              </a:xfrm>
              <a:custGeom>
                <a:avLst/>
                <a:gdLst>
                  <a:gd name="connsiteX0" fmla="*/ 66131 w 66225"/>
                  <a:gd name="connsiteY0" fmla="*/ 6667 h 67820"/>
                  <a:gd name="connsiteX1" fmla="*/ 59368 w 66225"/>
                  <a:gd name="connsiteY1" fmla="*/ 0 h 67820"/>
                  <a:gd name="connsiteX2" fmla="*/ 16601 w 66225"/>
                  <a:gd name="connsiteY2" fmla="*/ 18288 h 67820"/>
                  <a:gd name="connsiteX3" fmla="*/ 27 w 66225"/>
                  <a:gd name="connsiteY3" fmla="*/ 61246 h 67820"/>
                  <a:gd name="connsiteX4" fmla="*/ 7076 w 66225"/>
                  <a:gd name="connsiteY4" fmla="*/ 67818 h 67820"/>
                  <a:gd name="connsiteX5" fmla="*/ 13553 w 66225"/>
                  <a:gd name="connsiteY5" fmla="*/ 60960 h 67820"/>
                  <a:gd name="connsiteX6" fmla="*/ 26411 w 66225"/>
                  <a:gd name="connsiteY6" fmla="*/ 27623 h 67820"/>
                  <a:gd name="connsiteX7" fmla="*/ 59654 w 66225"/>
                  <a:gd name="connsiteY7" fmla="*/ 13240 h 67820"/>
                  <a:gd name="connsiteX8" fmla="*/ 66226 w 66225"/>
                  <a:gd name="connsiteY8" fmla="*/ 6667 h 6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5" h="67820">
                    <a:moveTo>
                      <a:pt x="66131" y="6667"/>
                    </a:moveTo>
                    <a:cubicBezTo>
                      <a:pt x="65940" y="2857"/>
                      <a:pt x="62892" y="0"/>
                      <a:pt x="59368" y="0"/>
                    </a:cubicBezTo>
                    <a:cubicBezTo>
                      <a:pt x="43175" y="190"/>
                      <a:pt x="27554" y="6858"/>
                      <a:pt x="16601" y="18288"/>
                    </a:cubicBezTo>
                    <a:cubicBezTo>
                      <a:pt x="5361" y="29908"/>
                      <a:pt x="-449" y="45244"/>
                      <a:pt x="27" y="61246"/>
                    </a:cubicBezTo>
                    <a:cubicBezTo>
                      <a:pt x="218" y="65056"/>
                      <a:pt x="3266" y="67913"/>
                      <a:pt x="7076" y="67818"/>
                    </a:cubicBezTo>
                    <a:cubicBezTo>
                      <a:pt x="10695" y="67628"/>
                      <a:pt x="13743" y="64770"/>
                      <a:pt x="13553" y="60960"/>
                    </a:cubicBezTo>
                    <a:cubicBezTo>
                      <a:pt x="13267" y="48482"/>
                      <a:pt x="17744" y="36576"/>
                      <a:pt x="26411" y="27623"/>
                    </a:cubicBezTo>
                    <a:cubicBezTo>
                      <a:pt x="35079" y="18669"/>
                      <a:pt x="47176" y="13335"/>
                      <a:pt x="59654" y="13240"/>
                    </a:cubicBezTo>
                    <a:cubicBezTo>
                      <a:pt x="63178" y="13240"/>
                      <a:pt x="66226" y="10382"/>
                      <a:pt x="66226" y="6667"/>
                    </a:cubicBezTo>
                    <a:close/>
                  </a:path>
                </a:pathLst>
              </a:custGeom>
              <a:grpFill/>
              <a:ln w="9525" cap="flat">
                <a:noFill/>
                <a:prstDash val="solid"/>
                <a:miter/>
              </a:ln>
            </p:spPr>
            <p:txBody>
              <a:bodyPr rtlCol="0" anchor="ctr"/>
              <a:lstStyle/>
              <a:p>
                <a:endParaRPr lang="en-IN"/>
              </a:p>
            </p:txBody>
          </p:sp>
          <p:sp>
            <p:nvSpPr>
              <p:cNvPr id="12550" name="Freeform: Shape 12549">
                <a:extLst>
                  <a:ext uri="{FF2B5EF4-FFF2-40B4-BE49-F238E27FC236}">
                    <a16:creationId xmlns:a16="http://schemas.microsoft.com/office/drawing/2014/main" id="{BEC68DC0-2993-028C-0CFF-5EBAD3B62B1B}"/>
                  </a:ext>
                </a:extLst>
              </p:cNvPr>
              <p:cNvSpPr/>
              <p:nvPr/>
            </p:nvSpPr>
            <p:spPr>
              <a:xfrm>
                <a:off x="3589404" y="2604284"/>
                <a:ext cx="39628" cy="42007"/>
              </a:xfrm>
              <a:custGeom>
                <a:avLst/>
                <a:gdLst>
                  <a:gd name="connsiteX0" fmla="*/ 97 w 39628"/>
                  <a:gd name="connsiteY0" fmla="*/ 35626 h 42007"/>
                  <a:gd name="connsiteX1" fmla="*/ 6574 w 39628"/>
                  <a:gd name="connsiteY1" fmla="*/ 42008 h 42007"/>
                  <a:gd name="connsiteX2" fmla="*/ 12766 w 39628"/>
                  <a:gd name="connsiteY2" fmla="*/ 35245 h 42007"/>
                  <a:gd name="connsiteX3" fmla="*/ 33435 w 39628"/>
                  <a:gd name="connsiteY3" fmla="*/ 13052 h 42007"/>
                  <a:gd name="connsiteX4" fmla="*/ 39626 w 39628"/>
                  <a:gd name="connsiteY4" fmla="*/ 6289 h 42007"/>
                  <a:gd name="connsiteX5" fmla="*/ 33340 w 39628"/>
                  <a:gd name="connsiteY5" fmla="*/ 3 h 42007"/>
                  <a:gd name="connsiteX6" fmla="*/ 9527 w 39628"/>
                  <a:gd name="connsiteY6" fmla="*/ 11052 h 42007"/>
                  <a:gd name="connsiteX7" fmla="*/ 2 w 39628"/>
                  <a:gd name="connsiteY7" fmla="*/ 35626 h 4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28" h="42007">
                    <a:moveTo>
                      <a:pt x="97" y="35626"/>
                    </a:moveTo>
                    <a:cubicBezTo>
                      <a:pt x="288" y="39436"/>
                      <a:pt x="3050" y="42008"/>
                      <a:pt x="6574" y="42008"/>
                    </a:cubicBezTo>
                    <a:cubicBezTo>
                      <a:pt x="10194" y="41817"/>
                      <a:pt x="12861" y="38769"/>
                      <a:pt x="12766" y="35245"/>
                    </a:cubicBezTo>
                    <a:cubicBezTo>
                      <a:pt x="12575" y="23625"/>
                      <a:pt x="22195" y="13338"/>
                      <a:pt x="33435" y="13052"/>
                    </a:cubicBezTo>
                    <a:cubicBezTo>
                      <a:pt x="37054" y="12861"/>
                      <a:pt x="39721" y="9813"/>
                      <a:pt x="39626" y="6289"/>
                    </a:cubicBezTo>
                    <a:cubicBezTo>
                      <a:pt x="39436" y="2479"/>
                      <a:pt x="36673" y="-93"/>
                      <a:pt x="33340" y="3"/>
                    </a:cubicBezTo>
                    <a:cubicBezTo>
                      <a:pt x="24291" y="384"/>
                      <a:pt x="15814" y="4289"/>
                      <a:pt x="9527" y="11052"/>
                    </a:cubicBezTo>
                    <a:cubicBezTo>
                      <a:pt x="3145" y="17529"/>
                      <a:pt x="-93" y="26482"/>
                      <a:pt x="2" y="35626"/>
                    </a:cubicBezTo>
                    <a:close/>
                  </a:path>
                </a:pathLst>
              </a:custGeom>
              <a:grpFill/>
              <a:ln w="9525" cap="flat">
                <a:noFill/>
                <a:prstDash val="solid"/>
                <a:miter/>
              </a:ln>
            </p:spPr>
            <p:txBody>
              <a:bodyPr rtlCol="0" anchor="ctr"/>
              <a:lstStyle/>
              <a:p>
                <a:endParaRPr lang="en-IN"/>
              </a:p>
            </p:txBody>
          </p:sp>
        </p:grpSp>
        <p:sp>
          <p:nvSpPr>
            <p:cNvPr id="12547" name="Freeform: Shape 12546">
              <a:extLst>
                <a:ext uri="{FF2B5EF4-FFF2-40B4-BE49-F238E27FC236}">
                  <a16:creationId xmlns:a16="http://schemas.microsoft.com/office/drawing/2014/main" id="{40B6478C-6758-63A9-B22C-FC2391B359B5}"/>
                </a:ext>
              </a:extLst>
            </p:cNvPr>
            <p:cNvSpPr/>
            <p:nvPr/>
          </p:nvSpPr>
          <p:spPr>
            <a:xfrm>
              <a:off x="3609218" y="2624575"/>
              <a:ext cx="26479" cy="26479"/>
            </a:xfrm>
            <a:custGeom>
              <a:avLst/>
              <a:gdLst>
                <a:gd name="connsiteX0" fmla="*/ 26480 w 26479"/>
                <a:gd name="connsiteY0" fmla="*/ 13240 h 26479"/>
                <a:gd name="connsiteX1" fmla="*/ 13240 w 26479"/>
                <a:gd name="connsiteY1" fmla="*/ 26480 h 26479"/>
                <a:gd name="connsiteX2" fmla="*/ 0 w 26479"/>
                <a:gd name="connsiteY2" fmla="*/ 13240 h 26479"/>
                <a:gd name="connsiteX3" fmla="*/ 13240 w 26479"/>
                <a:gd name="connsiteY3" fmla="*/ 0 h 26479"/>
                <a:gd name="connsiteX4" fmla="*/ 26480 w 26479"/>
                <a:gd name="connsiteY4" fmla="*/ 13240 h 26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9" h="26479">
                  <a:moveTo>
                    <a:pt x="26480" y="13240"/>
                  </a:moveTo>
                  <a:cubicBezTo>
                    <a:pt x="26480" y="20552"/>
                    <a:pt x="20552" y="26480"/>
                    <a:pt x="13240" y="26480"/>
                  </a:cubicBezTo>
                  <a:cubicBezTo>
                    <a:pt x="5928" y="26480"/>
                    <a:pt x="0" y="20552"/>
                    <a:pt x="0" y="13240"/>
                  </a:cubicBezTo>
                  <a:cubicBezTo>
                    <a:pt x="0" y="5928"/>
                    <a:pt x="5928" y="0"/>
                    <a:pt x="13240" y="0"/>
                  </a:cubicBezTo>
                  <a:cubicBezTo>
                    <a:pt x="20552" y="0"/>
                    <a:pt x="26480" y="5928"/>
                    <a:pt x="26480" y="13240"/>
                  </a:cubicBezTo>
                  <a:close/>
                </a:path>
              </a:pathLst>
            </a:custGeom>
            <a:grpFill/>
            <a:ln w="9525" cap="flat">
              <a:noFill/>
              <a:prstDash val="solid"/>
              <a:miter/>
            </a:ln>
          </p:spPr>
          <p:txBody>
            <a:bodyPr rtlCol="0" anchor="ctr"/>
            <a:lstStyle/>
            <a:p>
              <a:endParaRPr lang="en-IN"/>
            </a:p>
          </p:txBody>
        </p:sp>
      </p:grpSp>
      <p:grpSp>
        <p:nvGrpSpPr>
          <p:cNvPr id="12551" name="Group 12550">
            <a:extLst>
              <a:ext uri="{FF2B5EF4-FFF2-40B4-BE49-F238E27FC236}">
                <a16:creationId xmlns:a16="http://schemas.microsoft.com/office/drawing/2014/main" id="{B40C3D58-C5D9-BC85-66CB-32E1F9278388}"/>
              </a:ext>
            </a:extLst>
          </p:cNvPr>
          <p:cNvGrpSpPr/>
          <p:nvPr/>
        </p:nvGrpSpPr>
        <p:grpSpPr>
          <a:xfrm rot="21347182">
            <a:off x="7139701" y="3488600"/>
            <a:ext cx="185901" cy="184716"/>
            <a:chOff x="3538399" y="2554376"/>
            <a:chExt cx="97298" cy="96678"/>
          </a:xfrm>
          <a:solidFill>
            <a:schemeClr val="tx2"/>
          </a:solidFill>
        </p:grpSpPr>
        <p:grpSp>
          <p:nvGrpSpPr>
            <p:cNvPr id="12553" name="Graphic 41">
              <a:extLst>
                <a:ext uri="{FF2B5EF4-FFF2-40B4-BE49-F238E27FC236}">
                  <a16:creationId xmlns:a16="http://schemas.microsoft.com/office/drawing/2014/main" id="{BC189CEC-462A-954C-BDEE-609D7D112C2B}"/>
                </a:ext>
              </a:extLst>
            </p:cNvPr>
            <p:cNvGrpSpPr/>
            <p:nvPr/>
          </p:nvGrpSpPr>
          <p:grpSpPr>
            <a:xfrm>
              <a:off x="3538399" y="2554376"/>
              <a:ext cx="91678" cy="93061"/>
              <a:chOff x="3538399" y="2554376"/>
              <a:chExt cx="91678" cy="93061"/>
            </a:xfrm>
            <a:grpFill/>
          </p:grpSpPr>
          <p:sp>
            <p:nvSpPr>
              <p:cNvPr id="12556" name="Freeform: Shape 12555">
                <a:extLst>
                  <a:ext uri="{FF2B5EF4-FFF2-40B4-BE49-F238E27FC236}">
                    <a16:creationId xmlns:a16="http://schemas.microsoft.com/office/drawing/2014/main" id="{E30EEE08-8C4D-8F63-81A9-F097C149B8EC}"/>
                  </a:ext>
                </a:extLst>
              </p:cNvPr>
              <p:cNvSpPr/>
              <p:nvPr/>
            </p:nvSpPr>
            <p:spPr>
              <a:xfrm>
                <a:off x="3538399" y="2554376"/>
                <a:ext cx="90363" cy="91661"/>
              </a:xfrm>
              <a:custGeom>
                <a:avLst/>
                <a:gdLst>
                  <a:gd name="connsiteX0" fmla="*/ 7097 w 90363"/>
                  <a:gd name="connsiteY0" fmla="*/ 91631 h 91661"/>
                  <a:gd name="connsiteX1" fmla="*/ 13479 w 90363"/>
                  <a:gd name="connsiteY1" fmla="*/ 85153 h 91661"/>
                  <a:gd name="connsiteX2" fmla="*/ 33100 w 90363"/>
                  <a:gd name="connsiteY2" fmla="*/ 34576 h 91661"/>
                  <a:gd name="connsiteX3" fmla="*/ 83773 w 90363"/>
                  <a:gd name="connsiteY3" fmla="*/ 13145 h 91661"/>
                  <a:gd name="connsiteX4" fmla="*/ 90345 w 90363"/>
                  <a:gd name="connsiteY4" fmla="*/ 6572 h 91661"/>
                  <a:gd name="connsiteX5" fmla="*/ 83297 w 90363"/>
                  <a:gd name="connsiteY5" fmla="*/ 0 h 91661"/>
                  <a:gd name="connsiteX6" fmla="*/ 23099 w 90363"/>
                  <a:gd name="connsiteY6" fmla="*/ 25527 h 91661"/>
                  <a:gd name="connsiteX7" fmla="*/ 48 w 90363"/>
                  <a:gd name="connsiteY7" fmla="*/ 85534 h 91661"/>
                  <a:gd name="connsiteX8" fmla="*/ 7002 w 90363"/>
                  <a:gd name="connsiteY8" fmla="*/ 91631 h 9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363" h="91661">
                    <a:moveTo>
                      <a:pt x="7097" y="91631"/>
                    </a:moveTo>
                    <a:cubicBezTo>
                      <a:pt x="10812" y="91631"/>
                      <a:pt x="13669" y="88773"/>
                      <a:pt x="13479" y="85153"/>
                    </a:cubicBezTo>
                    <a:cubicBezTo>
                      <a:pt x="13002" y="66199"/>
                      <a:pt x="19765" y="48292"/>
                      <a:pt x="33100" y="34576"/>
                    </a:cubicBezTo>
                    <a:cubicBezTo>
                      <a:pt x="46340" y="21146"/>
                      <a:pt x="64342" y="13335"/>
                      <a:pt x="83773" y="13145"/>
                    </a:cubicBezTo>
                    <a:cubicBezTo>
                      <a:pt x="87583" y="12954"/>
                      <a:pt x="90631" y="10096"/>
                      <a:pt x="90345" y="6572"/>
                    </a:cubicBezTo>
                    <a:cubicBezTo>
                      <a:pt x="90155" y="2762"/>
                      <a:pt x="87012" y="95"/>
                      <a:pt x="83297" y="0"/>
                    </a:cubicBezTo>
                    <a:cubicBezTo>
                      <a:pt x="60246" y="381"/>
                      <a:pt x="39006" y="9335"/>
                      <a:pt x="23099" y="25527"/>
                    </a:cubicBezTo>
                    <a:cubicBezTo>
                      <a:pt x="7573" y="41624"/>
                      <a:pt x="-714" y="63151"/>
                      <a:pt x="48" y="85534"/>
                    </a:cubicBezTo>
                    <a:cubicBezTo>
                      <a:pt x="48" y="88868"/>
                      <a:pt x="3192" y="92012"/>
                      <a:pt x="7002" y="91631"/>
                    </a:cubicBezTo>
                    <a:close/>
                  </a:path>
                </a:pathLst>
              </a:custGeom>
              <a:grpFill/>
              <a:ln w="9525" cap="flat">
                <a:noFill/>
                <a:prstDash val="solid"/>
                <a:miter/>
              </a:ln>
            </p:spPr>
            <p:txBody>
              <a:bodyPr rtlCol="0" anchor="ctr"/>
              <a:lstStyle/>
              <a:p>
                <a:endParaRPr lang="en-IN"/>
              </a:p>
            </p:txBody>
          </p:sp>
          <p:sp>
            <p:nvSpPr>
              <p:cNvPr id="12557" name="Freeform: Shape 12556">
                <a:extLst>
                  <a:ext uri="{FF2B5EF4-FFF2-40B4-BE49-F238E27FC236}">
                    <a16:creationId xmlns:a16="http://schemas.microsoft.com/office/drawing/2014/main" id="{E4F65B11-2B5D-69D4-1B41-5D9D2B273841}"/>
                  </a:ext>
                </a:extLst>
              </p:cNvPr>
              <p:cNvSpPr/>
              <p:nvPr/>
            </p:nvSpPr>
            <p:spPr>
              <a:xfrm>
                <a:off x="3563852" y="2579617"/>
                <a:ext cx="66225" cy="67820"/>
              </a:xfrm>
              <a:custGeom>
                <a:avLst/>
                <a:gdLst>
                  <a:gd name="connsiteX0" fmla="*/ 66131 w 66225"/>
                  <a:gd name="connsiteY0" fmla="*/ 6667 h 67820"/>
                  <a:gd name="connsiteX1" fmla="*/ 59368 w 66225"/>
                  <a:gd name="connsiteY1" fmla="*/ 0 h 67820"/>
                  <a:gd name="connsiteX2" fmla="*/ 16601 w 66225"/>
                  <a:gd name="connsiteY2" fmla="*/ 18288 h 67820"/>
                  <a:gd name="connsiteX3" fmla="*/ 27 w 66225"/>
                  <a:gd name="connsiteY3" fmla="*/ 61246 h 67820"/>
                  <a:gd name="connsiteX4" fmla="*/ 7076 w 66225"/>
                  <a:gd name="connsiteY4" fmla="*/ 67818 h 67820"/>
                  <a:gd name="connsiteX5" fmla="*/ 13553 w 66225"/>
                  <a:gd name="connsiteY5" fmla="*/ 60960 h 67820"/>
                  <a:gd name="connsiteX6" fmla="*/ 26411 w 66225"/>
                  <a:gd name="connsiteY6" fmla="*/ 27623 h 67820"/>
                  <a:gd name="connsiteX7" fmla="*/ 59654 w 66225"/>
                  <a:gd name="connsiteY7" fmla="*/ 13240 h 67820"/>
                  <a:gd name="connsiteX8" fmla="*/ 66226 w 66225"/>
                  <a:gd name="connsiteY8" fmla="*/ 6667 h 6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5" h="67820">
                    <a:moveTo>
                      <a:pt x="66131" y="6667"/>
                    </a:moveTo>
                    <a:cubicBezTo>
                      <a:pt x="65940" y="2857"/>
                      <a:pt x="62892" y="0"/>
                      <a:pt x="59368" y="0"/>
                    </a:cubicBezTo>
                    <a:cubicBezTo>
                      <a:pt x="43175" y="190"/>
                      <a:pt x="27554" y="6858"/>
                      <a:pt x="16601" y="18288"/>
                    </a:cubicBezTo>
                    <a:cubicBezTo>
                      <a:pt x="5361" y="29908"/>
                      <a:pt x="-449" y="45244"/>
                      <a:pt x="27" y="61246"/>
                    </a:cubicBezTo>
                    <a:cubicBezTo>
                      <a:pt x="218" y="65056"/>
                      <a:pt x="3266" y="67913"/>
                      <a:pt x="7076" y="67818"/>
                    </a:cubicBezTo>
                    <a:cubicBezTo>
                      <a:pt x="10695" y="67628"/>
                      <a:pt x="13743" y="64770"/>
                      <a:pt x="13553" y="60960"/>
                    </a:cubicBezTo>
                    <a:cubicBezTo>
                      <a:pt x="13267" y="48482"/>
                      <a:pt x="17744" y="36576"/>
                      <a:pt x="26411" y="27623"/>
                    </a:cubicBezTo>
                    <a:cubicBezTo>
                      <a:pt x="35079" y="18669"/>
                      <a:pt x="47176" y="13335"/>
                      <a:pt x="59654" y="13240"/>
                    </a:cubicBezTo>
                    <a:cubicBezTo>
                      <a:pt x="63178" y="13240"/>
                      <a:pt x="66226" y="10382"/>
                      <a:pt x="66226" y="6667"/>
                    </a:cubicBezTo>
                    <a:close/>
                  </a:path>
                </a:pathLst>
              </a:custGeom>
              <a:grpFill/>
              <a:ln w="9525" cap="flat">
                <a:noFill/>
                <a:prstDash val="solid"/>
                <a:miter/>
              </a:ln>
            </p:spPr>
            <p:txBody>
              <a:bodyPr rtlCol="0" anchor="ctr"/>
              <a:lstStyle/>
              <a:p>
                <a:endParaRPr lang="en-IN"/>
              </a:p>
            </p:txBody>
          </p:sp>
          <p:sp>
            <p:nvSpPr>
              <p:cNvPr id="12558" name="Freeform: Shape 12557">
                <a:extLst>
                  <a:ext uri="{FF2B5EF4-FFF2-40B4-BE49-F238E27FC236}">
                    <a16:creationId xmlns:a16="http://schemas.microsoft.com/office/drawing/2014/main" id="{C89E89B8-B94F-59AB-2DD0-BA83018F72FC}"/>
                  </a:ext>
                </a:extLst>
              </p:cNvPr>
              <p:cNvSpPr/>
              <p:nvPr/>
            </p:nvSpPr>
            <p:spPr>
              <a:xfrm>
                <a:off x="3589404" y="2604284"/>
                <a:ext cx="39628" cy="42007"/>
              </a:xfrm>
              <a:custGeom>
                <a:avLst/>
                <a:gdLst>
                  <a:gd name="connsiteX0" fmla="*/ 97 w 39628"/>
                  <a:gd name="connsiteY0" fmla="*/ 35626 h 42007"/>
                  <a:gd name="connsiteX1" fmla="*/ 6574 w 39628"/>
                  <a:gd name="connsiteY1" fmla="*/ 42008 h 42007"/>
                  <a:gd name="connsiteX2" fmla="*/ 12766 w 39628"/>
                  <a:gd name="connsiteY2" fmla="*/ 35245 h 42007"/>
                  <a:gd name="connsiteX3" fmla="*/ 33435 w 39628"/>
                  <a:gd name="connsiteY3" fmla="*/ 13052 h 42007"/>
                  <a:gd name="connsiteX4" fmla="*/ 39626 w 39628"/>
                  <a:gd name="connsiteY4" fmla="*/ 6289 h 42007"/>
                  <a:gd name="connsiteX5" fmla="*/ 33340 w 39628"/>
                  <a:gd name="connsiteY5" fmla="*/ 3 h 42007"/>
                  <a:gd name="connsiteX6" fmla="*/ 9527 w 39628"/>
                  <a:gd name="connsiteY6" fmla="*/ 11052 h 42007"/>
                  <a:gd name="connsiteX7" fmla="*/ 2 w 39628"/>
                  <a:gd name="connsiteY7" fmla="*/ 35626 h 4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28" h="42007">
                    <a:moveTo>
                      <a:pt x="97" y="35626"/>
                    </a:moveTo>
                    <a:cubicBezTo>
                      <a:pt x="288" y="39436"/>
                      <a:pt x="3050" y="42008"/>
                      <a:pt x="6574" y="42008"/>
                    </a:cubicBezTo>
                    <a:cubicBezTo>
                      <a:pt x="10194" y="41817"/>
                      <a:pt x="12861" y="38769"/>
                      <a:pt x="12766" y="35245"/>
                    </a:cubicBezTo>
                    <a:cubicBezTo>
                      <a:pt x="12575" y="23625"/>
                      <a:pt x="22195" y="13338"/>
                      <a:pt x="33435" y="13052"/>
                    </a:cubicBezTo>
                    <a:cubicBezTo>
                      <a:pt x="37054" y="12861"/>
                      <a:pt x="39721" y="9813"/>
                      <a:pt x="39626" y="6289"/>
                    </a:cubicBezTo>
                    <a:cubicBezTo>
                      <a:pt x="39436" y="2479"/>
                      <a:pt x="36673" y="-93"/>
                      <a:pt x="33340" y="3"/>
                    </a:cubicBezTo>
                    <a:cubicBezTo>
                      <a:pt x="24291" y="384"/>
                      <a:pt x="15814" y="4289"/>
                      <a:pt x="9527" y="11052"/>
                    </a:cubicBezTo>
                    <a:cubicBezTo>
                      <a:pt x="3145" y="17529"/>
                      <a:pt x="-93" y="26482"/>
                      <a:pt x="2" y="35626"/>
                    </a:cubicBezTo>
                    <a:close/>
                  </a:path>
                </a:pathLst>
              </a:custGeom>
              <a:grpFill/>
              <a:ln w="9525" cap="flat">
                <a:noFill/>
                <a:prstDash val="solid"/>
                <a:miter/>
              </a:ln>
            </p:spPr>
            <p:txBody>
              <a:bodyPr rtlCol="0" anchor="ctr"/>
              <a:lstStyle/>
              <a:p>
                <a:endParaRPr lang="en-IN"/>
              </a:p>
            </p:txBody>
          </p:sp>
        </p:grpSp>
        <p:sp>
          <p:nvSpPr>
            <p:cNvPr id="12554" name="Freeform: Shape 12553">
              <a:extLst>
                <a:ext uri="{FF2B5EF4-FFF2-40B4-BE49-F238E27FC236}">
                  <a16:creationId xmlns:a16="http://schemas.microsoft.com/office/drawing/2014/main" id="{B36C8DFB-9155-34A0-5996-E59AFC50EF95}"/>
                </a:ext>
              </a:extLst>
            </p:cNvPr>
            <p:cNvSpPr/>
            <p:nvPr/>
          </p:nvSpPr>
          <p:spPr>
            <a:xfrm>
              <a:off x="3609218" y="2624575"/>
              <a:ext cx="26479" cy="26479"/>
            </a:xfrm>
            <a:custGeom>
              <a:avLst/>
              <a:gdLst>
                <a:gd name="connsiteX0" fmla="*/ 26480 w 26479"/>
                <a:gd name="connsiteY0" fmla="*/ 13240 h 26479"/>
                <a:gd name="connsiteX1" fmla="*/ 13240 w 26479"/>
                <a:gd name="connsiteY1" fmla="*/ 26480 h 26479"/>
                <a:gd name="connsiteX2" fmla="*/ 0 w 26479"/>
                <a:gd name="connsiteY2" fmla="*/ 13240 h 26479"/>
                <a:gd name="connsiteX3" fmla="*/ 13240 w 26479"/>
                <a:gd name="connsiteY3" fmla="*/ 0 h 26479"/>
                <a:gd name="connsiteX4" fmla="*/ 26480 w 26479"/>
                <a:gd name="connsiteY4" fmla="*/ 13240 h 26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9" h="26479">
                  <a:moveTo>
                    <a:pt x="26480" y="13240"/>
                  </a:moveTo>
                  <a:cubicBezTo>
                    <a:pt x="26480" y="20552"/>
                    <a:pt x="20552" y="26480"/>
                    <a:pt x="13240" y="26480"/>
                  </a:cubicBezTo>
                  <a:cubicBezTo>
                    <a:pt x="5928" y="26480"/>
                    <a:pt x="0" y="20552"/>
                    <a:pt x="0" y="13240"/>
                  </a:cubicBezTo>
                  <a:cubicBezTo>
                    <a:pt x="0" y="5928"/>
                    <a:pt x="5928" y="0"/>
                    <a:pt x="13240" y="0"/>
                  </a:cubicBezTo>
                  <a:cubicBezTo>
                    <a:pt x="20552" y="0"/>
                    <a:pt x="26480" y="5928"/>
                    <a:pt x="26480" y="13240"/>
                  </a:cubicBezTo>
                  <a:close/>
                </a:path>
              </a:pathLst>
            </a:custGeom>
            <a:grpFill/>
            <a:ln w="9525" cap="flat">
              <a:noFill/>
              <a:prstDash val="solid"/>
              <a:miter/>
            </a:ln>
          </p:spPr>
          <p:txBody>
            <a:bodyPr rtlCol="0" anchor="ctr"/>
            <a:lstStyle/>
            <a:p>
              <a:endParaRPr lang="en-IN"/>
            </a:p>
          </p:txBody>
        </p:sp>
      </p:grpSp>
      <p:grpSp>
        <p:nvGrpSpPr>
          <p:cNvPr id="12559" name="Group 12558">
            <a:extLst>
              <a:ext uri="{FF2B5EF4-FFF2-40B4-BE49-F238E27FC236}">
                <a16:creationId xmlns:a16="http://schemas.microsoft.com/office/drawing/2014/main" id="{63C09AE1-31B8-8B07-4456-EBA9372299CE}"/>
              </a:ext>
            </a:extLst>
          </p:cNvPr>
          <p:cNvGrpSpPr/>
          <p:nvPr/>
        </p:nvGrpSpPr>
        <p:grpSpPr>
          <a:xfrm rot="5984116">
            <a:off x="3549889" y="3644337"/>
            <a:ext cx="185901" cy="184716"/>
            <a:chOff x="3538399" y="2554376"/>
            <a:chExt cx="97298" cy="96678"/>
          </a:xfrm>
          <a:solidFill>
            <a:schemeClr val="tx2"/>
          </a:solidFill>
        </p:grpSpPr>
        <p:grpSp>
          <p:nvGrpSpPr>
            <p:cNvPr id="12560" name="Graphic 41">
              <a:extLst>
                <a:ext uri="{FF2B5EF4-FFF2-40B4-BE49-F238E27FC236}">
                  <a16:creationId xmlns:a16="http://schemas.microsoft.com/office/drawing/2014/main" id="{96A30A01-C424-680C-62F6-6B1CE6C2D562}"/>
                </a:ext>
              </a:extLst>
            </p:cNvPr>
            <p:cNvGrpSpPr/>
            <p:nvPr/>
          </p:nvGrpSpPr>
          <p:grpSpPr>
            <a:xfrm>
              <a:off x="3538399" y="2554376"/>
              <a:ext cx="91678" cy="93061"/>
              <a:chOff x="3538399" y="2554376"/>
              <a:chExt cx="91678" cy="93061"/>
            </a:xfrm>
            <a:grpFill/>
          </p:grpSpPr>
          <p:sp>
            <p:nvSpPr>
              <p:cNvPr id="12562" name="Freeform: Shape 12561">
                <a:extLst>
                  <a:ext uri="{FF2B5EF4-FFF2-40B4-BE49-F238E27FC236}">
                    <a16:creationId xmlns:a16="http://schemas.microsoft.com/office/drawing/2014/main" id="{19BA0856-8F97-7F9D-BC4F-6253AC7E21B5}"/>
                  </a:ext>
                </a:extLst>
              </p:cNvPr>
              <p:cNvSpPr/>
              <p:nvPr/>
            </p:nvSpPr>
            <p:spPr>
              <a:xfrm>
                <a:off x="3538399" y="2554376"/>
                <a:ext cx="90363" cy="91661"/>
              </a:xfrm>
              <a:custGeom>
                <a:avLst/>
                <a:gdLst>
                  <a:gd name="connsiteX0" fmla="*/ 7097 w 90363"/>
                  <a:gd name="connsiteY0" fmla="*/ 91631 h 91661"/>
                  <a:gd name="connsiteX1" fmla="*/ 13479 w 90363"/>
                  <a:gd name="connsiteY1" fmla="*/ 85153 h 91661"/>
                  <a:gd name="connsiteX2" fmla="*/ 33100 w 90363"/>
                  <a:gd name="connsiteY2" fmla="*/ 34576 h 91661"/>
                  <a:gd name="connsiteX3" fmla="*/ 83773 w 90363"/>
                  <a:gd name="connsiteY3" fmla="*/ 13145 h 91661"/>
                  <a:gd name="connsiteX4" fmla="*/ 90345 w 90363"/>
                  <a:gd name="connsiteY4" fmla="*/ 6572 h 91661"/>
                  <a:gd name="connsiteX5" fmla="*/ 83297 w 90363"/>
                  <a:gd name="connsiteY5" fmla="*/ 0 h 91661"/>
                  <a:gd name="connsiteX6" fmla="*/ 23099 w 90363"/>
                  <a:gd name="connsiteY6" fmla="*/ 25527 h 91661"/>
                  <a:gd name="connsiteX7" fmla="*/ 48 w 90363"/>
                  <a:gd name="connsiteY7" fmla="*/ 85534 h 91661"/>
                  <a:gd name="connsiteX8" fmla="*/ 7002 w 90363"/>
                  <a:gd name="connsiteY8" fmla="*/ 91631 h 9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363" h="91661">
                    <a:moveTo>
                      <a:pt x="7097" y="91631"/>
                    </a:moveTo>
                    <a:cubicBezTo>
                      <a:pt x="10812" y="91631"/>
                      <a:pt x="13669" y="88773"/>
                      <a:pt x="13479" y="85153"/>
                    </a:cubicBezTo>
                    <a:cubicBezTo>
                      <a:pt x="13002" y="66199"/>
                      <a:pt x="19765" y="48292"/>
                      <a:pt x="33100" y="34576"/>
                    </a:cubicBezTo>
                    <a:cubicBezTo>
                      <a:pt x="46340" y="21146"/>
                      <a:pt x="64342" y="13335"/>
                      <a:pt x="83773" y="13145"/>
                    </a:cubicBezTo>
                    <a:cubicBezTo>
                      <a:pt x="87583" y="12954"/>
                      <a:pt x="90631" y="10096"/>
                      <a:pt x="90345" y="6572"/>
                    </a:cubicBezTo>
                    <a:cubicBezTo>
                      <a:pt x="90155" y="2762"/>
                      <a:pt x="87012" y="95"/>
                      <a:pt x="83297" y="0"/>
                    </a:cubicBezTo>
                    <a:cubicBezTo>
                      <a:pt x="60246" y="381"/>
                      <a:pt x="39006" y="9335"/>
                      <a:pt x="23099" y="25527"/>
                    </a:cubicBezTo>
                    <a:cubicBezTo>
                      <a:pt x="7573" y="41624"/>
                      <a:pt x="-714" y="63151"/>
                      <a:pt x="48" y="85534"/>
                    </a:cubicBezTo>
                    <a:cubicBezTo>
                      <a:pt x="48" y="88868"/>
                      <a:pt x="3192" y="92012"/>
                      <a:pt x="7002" y="91631"/>
                    </a:cubicBezTo>
                    <a:close/>
                  </a:path>
                </a:pathLst>
              </a:custGeom>
              <a:grpFill/>
              <a:ln w="9525" cap="flat">
                <a:noFill/>
                <a:prstDash val="solid"/>
                <a:miter/>
              </a:ln>
            </p:spPr>
            <p:txBody>
              <a:bodyPr rtlCol="0" anchor="ctr"/>
              <a:lstStyle/>
              <a:p>
                <a:endParaRPr lang="en-IN"/>
              </a:p>
            </p:txBody>
          </p:sp>
          <p:sp>
            <p:nvSpPr>
              <p:cNvPr id="12563" name="Freeform: Shape 12562">
                <a:extLst>
                  <a:ext uri="{FF2B5EF4-FFF2-40B4-BE49-F238E27FC236}">
                    <a16:creationId xmlns:a16="http://schemas.microsoft.com/office/drawing/2014/main" id="{7E96772E-C9D6-ECBC-D652-D80CAB598947}"/>
                  </a:ext>
                </a:extLst>
              </p:cNvPr>
              <p:cNvSpPr/>
              <p:nvPr/>
            </p:nvSpPr>
            <p:spPr>
              <a:xfrm>
                <a:off x="3563852" y="2579617"/>
                <a:ext cx="66225" cy="67820"/>
              </a:xfrm>
              <a:custGeom>
                <a:avLst/>
                <a:gdLst>
                  <a:gd name="connsiteX0" fmla="*/ 66131 w 66225"/>
                  <a:gd name="connsiteY0" fmla="*/ 6667 h 67820"/>
                  <a:gd name="connsiteX1" fmla="*/ 59368 w 66225"/>
                  <a:gd name="connsiteY1" fmla="*/ 0 h 67820"/>
                  <a:gd name="connsiteX2" fmla="*/ 16601 w 66225"/>
                  <a:gd name="connsiteY2" fmla="*/ 18288 h 67820"/>
                  <a:gd name="connsiteX3" fmla="*/ 27 w 66225"/>
                  <a:gd name="connsiteY3" fmla="*/ 61246 h 67820"/>
                  <a:gd name="connsiteX4" fmla="*/ 7076 w 66225"/>
                  <a:gd name="connsiteY4" fmla="*/ 67818 h 67820"/>
                  <a:gd name="connsiteX5" fmla="*/ 13553 w 66225"/>
                  <a:gd name="connsiteY5" fmla="*/ 60960 h 67820"/>
                  <a:gd name="connsiteX6" fmla="*/ 26411 w 66225"/>
                  <a:gd name="connsiteY6" fmla="*/ 27623 h 67820"/>
                  <a:gd name="connsiteX7" fmla="*/ 59654 w 66225"/>
                  <a:gd name="connsiteY7" fmla="*/ 13240 h 67820"/>
                  <a:gd name="connsiteX8" fmla="*/ 66226 w 66225"/>
                  <a:gd name="connsiteY8" fmla="*/ 6667 h 6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5" h="67820">
                    <a:moveTo>
                      <a:pt x="66131" y="6667"/>
                    </a:moveTo>
                    <a:cubicBezTo>
                      <a:pt x="65940" y="2857"/>
                      <a:pt x="62892" y="0"/>
                      <a:pt x="59368" y="0"/>
                    </a:cubicBezTo>
                    <a:cubicBezTo>
                      <a:pt x="43175" y="190"/>
                      <a:pt x="27554" y="6858"/>
                      <a:pt x="16601" y="18288"/>
                    </a:cubicBezTo>
                    <a:cubicBezTo>
                      <a:pt x="5361" y="29908"/>
                      <a:pt x="-449" y="45244"/>
                      <a:pt x="27" y="61246"/>
                    </a:cubicBezTo>
                    <a:cubicBezTo>
                      <a:pt x="218" y="65056"/>
                      <a:pt x="3266" y="67913"/>
                      <a:pt x="7076" y="67818"/>
                    </a:cubicBezTo>
                    <a:cubicBezTo>
                      <a:pt x="10695" y="67628"/>
                      <a:pt x="13743" y="64770"/>
                      <a:pt x="13553" y="60960"/>
                    </a:cubicBezTo>
                    <a:cubicBezTo>
                      <a:pt x="13267" y="48482"/>
                      <a:pt x="17744" y="36576"/>
                      <a:pt x="26411" y="27623"/>
                    </a:cubicBezTo>
                    <a:cubicBezTo>
                      <a:pt x="35079" y="18669"/>
                      <a:pt x="47176" y="13335"/>
                      <a:pt x="59654" y="13240"/>
                    </a:cubicBezTo>
                    <a:cubicBezTo>
                      <a:pt x="63178" y="13240"/>
                      <a:pt x="66226" y="10382"/>
                      <a:pt x="66226" y="6667"/>
                    </a:cubicBezTo>
                    <a:close/>
                  </a:path>
                </a:pathLst>
              </a:custGeom>
              <a:grpFill/>
              <a:ln w="9525" cap="flat">
                <a:noFill/>
                <a:prstDash val="solid"/>
                <a:miter/>
              </a:ln>
            </p:spPr>
            <p:txBody>
              <a:bodyPr rtlCol="0" anchor="ctr"/>
              <a:lstStyle/>
              <a:p>
                <a:endParaRPr lang="en-IN"/>
              </a:p>
            </p:txBody>
          </p:sp>
          <p:sp>
            <p:nvSpPr>
              <p:cNvPr id="12564" name="Freeform: Shape 12563">
                <a:extLst>
                  <a:ext uri="{FF2B5EF4-FFF2-40B4-BE49-F238E27FC236}">
                    <a16:creationId xmlns:a16="http://schemas.microsoft.com/office/drawing/2014/main" id="{8FB7C7A9-A3F9-C44F-39A1-E15F55E7D84F}"/>
                  </a:ext>
                </a:extLst>
              </p:cNvPr>
              <p:cNvSpPr/>
              <p:nvPr/>
            </p:nvSpPr>
            <p:spPr>
              <a:xfrm>
                <a:off x="3589404" y="2604284"/>
                <a:ext cx="39628" cy="42007"/>
              </a:xfrm>
              <a:custGeom>
                <a:avLst/>
                <a:gdLst>
                  <a:gd name="connsiteX0" fmla="*/ 97 w 39628"/>
                  <a:gd name="connsiteY0" fmla="*/ 35626 h 42007"/>
                  <a:gd name="connsiteX1" fmla="*/ 6574 w 39628"/>
                  <a:gd name="connsiteY1" fmla="*/ 42008 h 42007"/>
                  <a:gd name="connsiteX2" fmla="*/ 12766 w 39628"/>
                  <a:gd name="connsiteY2" fmla="*/ 35245 h 42007"/>
                  <a:gd name="connsiteX3" fmla="*/ 33435 w 39628"/>
                  <a:gd name="connsiteY3" fmla="*/ 13052 h 42007"/>
                  <a:gd name="connsiteX4" fmla="*/ 39626 w 39628"/>
                  <a:gd name="connsiteY4" fmla="*/ 6289 h 42007"/>
                  <a:gd name="connsiteX5" fmla="*/ 33340 w 39628"/>
                  <a:gd name="connsiteY5" fmla="*/ 3 h 42007"/>
                  <a:gd name="connsiteX6" fmla="*/ 9527 w 39628"/>
                  <a:gd name="connsiteY6" fmla="*/ 11052 h 42007"/>
                  <a:gd name="connsiteX7" fmla="*/ 2 w 39628"/>
                  <a:gd name="connsiteY7" fmla="*/ 35626 h 4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28" h="42007">
                    <a:moveTo>
                      <a:pt x="97" y="35626"/>
                    </a:moveTo>
                    <a:cubicBezTo>
                      <a:pt x="288" y="39436"/>
                      <a:pt x="3050" y="42008"/>
                      <a:pt x="6574" y="42008"/>
                    </a:cubicBezTo>
                    <a:cubicBezTo>
                      <a:pt x="10194" y="41817"/>
                      <a:pt x="12861" y="38769"/>
                      <a:pt x="12766" y="35245"/>
                    </a:cubicBezTo>
                    <a:cubicBezTo>
                      <a:pt x="12575" y="23625"/>
                      <a:pt x="22195" y="13338"/>
                      <a:pt x="33435" y="13052"/>
                    </a:cubicBezTo>
                    <a:cubicBezTo>
                      <a:pt x="37054" y="12861"/>
                      <a:pt x="39721" y="9813"/>
                      <a:pt x="39626" y="6289"/>
                    </a:cubicBezTo>
                    <a:cubicBezTo>
                      <a:pt x="39436" y="2479"/>
                      <a:pt x="36673" y="-93"/>
                      <a:pt x="33340" y="3"/>
                    </a:cubicBezTo>
                    <a:cubicBezTo>
                      <a:pt x="24291" y="384"/>
                      <a:pt x="15814" y="4289"/>
                      <a:pt x="9527" y="11052"/>
                    </a:cubicBezTo>
                    <a:cubicBezTo>
                      <a:pt x="3145" y="17529"/>
                      <a:pt x="-93" y="26482"/>
                      <a:pt x="2" y="35626"/>
                    </a:cubicBezTo>
                    <a:close/>
                  </a:path>
                </a:pathLst>
              </a:custGeom>
              <a:grpFill/>
              <a:ln w="9525" cap="flat">
                <a:noFill/>
                <a:prstDash val="solid"/>
                <a:miter/>
              </a:ln>
            </p:spPr>
            <p:txBody>
              <a:bodyPr rtlCol="0" anchor="ctr"/>
              <a:lstStyle/>
              <a:p>
                <a:endParaRPr lang="en-IN"/>
              </a:p>
            </p:txBody>
          </p:sp>
        </p:grpSp>
        <p:sp>
          <p:nvSpPr>
            <p:cNvPr id="12561" name="Freeform: Shape 12560">
              <a:extLst>
                <a:ext uri="{FF2B5EF4-FFF2-40B4-BE49-F238E27FC236}">
                  <a16:creationId xmlns:a16="http://schemas.microsoft.com/office/drawing/2014/main" id="{E89A201C-5201-F800-A855-4EE84DE6C945}"/>
                </a:ext>
              </a:extLst>
            </p:cNvPr>
            <p:cNvSpPr/>
            <p:nvPr/>
          </p:nvSpPr>
          <p:spPr>
            <a:xfrm>
              <a:off x="3609218" y="2624575"/>
              <a:ext cx="26479" cy="26479"/>
            </a:xfrm>
            <a:custGeom>
              <a:avLst/>
              <a:gdLst>
                <a:gd name="connsiteX0" fmla="*/ 26480 w 26479"/>
                <a:gd name="connsiteY0" fmla="*/ 13240 h 26479"/>
                <a:gd name="connsiteX1" fmla="*/ 13240 w 26479"/>
                <a:gd name="connsiteY1" fmla="*/ 26480 h 26479"/>
                <a:gd name="connsiteX2" fmla="*/ 0 w 26479"/>
                <a:gd name="connsiteY2" fmla="*/ 13240 h 26479"/>
                <a:gd name="connsiteX3" fmla="*/ 13240 w 26479"/>
                <a:gd name="connsiteY3" fmla="*/ 0 h 26479"/>
                <a:gd name="connsiteX4" fmla="*/ 26480 w 26479"/>
                <a:gd name="connsiteY4" fmla="*/ 13240 h 26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9" h="26479">
                  <a:moveTo>
                    <a:pt x="26480" y="13240"/>
                  </a:moveTo>
                  <a:cubicBezTo>
                    <a:pt x="26480" y="20552"/>
                    <a:pt x="20552" y="26480"/>
                    <a:pt x="13240" y="26480"/>
                  </a:cubicBezTo>
                  <a:cubicBezTo>
                    <a:pt x="5928" y="26480"/>
                    <a:pt x="0" y="20552"/>
                    <a:pt x="0" y="13240"/>
                  </a:cubicBezTo>
                  <a:cubicBezTo>
                    <a:pt x="0" y="5928"/>
                    <a:pt x="5928" y="0"/>
                    <a:pt x="13240" y="0"/>
                  </a:cubicBezTo>
                  <a:cubicBezTo>
                    <a:pt x="20552" y="0"/>
                    <a:pt x="26480" y="5928"/>
                    <a:pt x="26480" y="13240"/>
                  </a:cubicBezTo>
                  <a:close/>
                </a:path>
              </a:pathLst>
            </a:custGeom>
            <a:grpFill/>
            <a:ln w="9525" cap="flat">
              <a:noFill/>
              <a:prstDash val="solid"/>
              <a:miter/>
            </a:ln>
          </p:spPr>
          <p:txBody>
            <a:bodyPr rtlCol="0" anchor="ctr"/>
            <a:lstStyle/>
            <a:p>
              <a:endParaRPr lang="en-IN"/>
            </a:p>
          </p:txBody>
        </p:sp>
      </p:grpSp>
      <p:sp>
        <p:nvSpPr>
          <p:cNvPr id="12565" name="Rectangle 21">
            <a:extLst>
              <a:ext uri="{FF2B5EF4-FFF2-40B4-BE49-F238E27FC236}">
                <a16:creationId xmlns:a16="http://schemas.microsoft.com/office/drawing/2014/main" id="{68EB6B85-65CF-F2A8-BDAB-E86FC70FC4F7}"/>
              </a:ext>
            </a:extLst>
          </p:cNvPr>
          <p:cNvSpPr/>
          <p:nvPr/>
        </p:nvSpPr>
        <p:spPr>
          <a:xfrm rot="5400000" flipH="1" flipV="1">
            <a:off x="6762638" y="2634372"/>
            <a:ext cx="146148" cy="1504364"/>
          </a:xfrm>
          <a:custGeom>
            <a:avLst/>
            <a:gdLst>
              <a:gd name="connsiteX0" fmla="*/ 0 w 635782"/>
              <a:gd name="connsiteY0" fmla="*/ 0 h 1092200"/>
              <a:gd name="connsiteX1" fmla="*/ 635782 w 635782"/>
              <a:gd name="connsiteY1" fmla="*/ 0 h 1092200"/>
              <a:gd name="connsiteX2" fmla="*/ 635782 w 635782"/>
              <a:gd name="connsiteY2" fmla="*/ 1092200 h 1092200"/>
              <a:gd name="connsiteX3" fmla="*/ 0 w 635782"/>
              <a:gd name="connsiteY3" fmla="*/ 1092200 h 1092200"/>
              <a:gd name="connsiteX4" fmla="*/ 0 w 635782"/>
              <a:gd name="connsiteY4" fmla="*/ 0 h 1092200"/>
              <a:gd name="connsiteX0" fmla="*/ 0 w 635782"/>
              <a:gd name="connsiteY0" fmla="*/ 1092200 h 1183640"/>
              <a:gd name="connsiteX1" fmla="*/ 0 w 635782"/>
              <a:gd name="connsiteY1" fmla="*/ 0 h 1183640"/>
              <a:gd name="connsiteX2" fmla="*/ 635782 w 635782"/>
              <a:gd name="connsiteY2" fmla="*/ 0 h 1183640"/>
              <a:gd name="connsiteX3" fmla="*/ 635782 w 635782"/>
              <a:gd name="connsiteY3" fmla="*/ 1092200 h 1183640"/>
              <a:gd name="connsiteX4" fmla="*/ 91440 w 635782"/>
              <a:gd name="connsiteY4" fmla="*/ 1183640 h 1183640"/>
              <a:gd name="connsiteX0" fmla="*/ 0 w 635782"/>
              <a:gd name="connsiteY0" fmla="*/ 0 h 1183640"/>
              <a:gd name="connsiteX1" fmla="*/ 635782 w 635782"/>
              <a:gd name="connsiteY1" fmla="*/ 0 h 1183640"/>
              <a:gd name="connsiteX2" fmla="*/ 635782 w 635782"/>
              <a:gd name="connsiteY2" fmla="*/ 1092200 h 1183640"/>
              <a:gd name="connsiteX3" fmla="*/ 91440 w 635782"/>
              <a:gd name="connsiteY3" fmla="*/ 1183640 h 1183640"/>
              <a:gd name="connsiteX0" fmla="*/ 0 w 635782"/>
              <a:gd name="connsiteY0" fmla="*/ 0 h 1092200"/>
              <a:gd name="connsiteX1" fmla="*/ 635782 w 635782"/>
              <a:gd name="connsiteY1" fmla="*/ 0 h 1092200"/>
              <a:gd name="connsiteX2" fmla="*/ 635782 w 635782"/>
              <a:gd name="connsiteY2" fmla="*/ 1092200 h 1092200"/>
            </a:gdLst>
            <a:ahLst/>
            <a:cxnLst>
              <a:cxn ang="0">
                <a:pos x="connsiteX0" y="connsiteY0"/>
              </a:cxn>
              <a:cxn ang="0">
                <a:pos x="connsiteX1" y="connsiteY1"/>
              </a:cxn>
              <a:cxn ang="0">
                <a:pos x="connsiteX2" y="connsiteY2"/>
              </a:cxn>
            </a:cxnLst>
            <a:rect l="l" t="t" r="r" b="b"/>
            <a:pathLst>
              <a:path w="635782" h="1092200">
                <a:moveTo>
                  <a:pt x="0" y="0"/>
                </a:moveTo>
                <a:lnTo>
                  <a:pt x="635782" y="0"/>
                </a:lnTo>
                <a:lnTo>
                  <a:pt x="635782" y="1092200"/>
                </a:lnTo>
              </a:path>
            </a:pathLst>
          </a:custGeom>
          <a:noFill/>
          <a:ln w="22225" cap="flat">
            <a:solidFill>
              <a:schemeClr val="accent2"/>
            </a:solidFill>
            <a:prstDash val="solid"/>
            <a:miter lim="400000"/>
            <a:tailEnd type="oval" w="lg" len="lg"/>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566" name="TextBox 12565">
            <a:hlinkClick r:id="rId13" action="ppaction://hlinksldjump"/>
            <a:extLst>
              <a:ext uri="{FF2B5EF4-FFF2-40B4-BE49-F238E27FC236}">
                <a16:creationId xmlns:a16="http://schemas.microsoft.com/office/drawing/2014/main" id="{6091D65E-AA5A-690B-F47B-8C10AC648C95}"/>
              </a:ext>
            </a:extLst>
          </p:cNvPr>
          <p:cNvSpPr txBox="1"/>
          <p:nvPr/>
        </p:nvSpPr>
        <p:spPr>
          <a:xfrm>
            <a:off x="5052734" y="2966746"/>
            <a:ext cx="1468816" cy="712241"/>
          </a:xfrm>
          <a:prstGeom prst="roundRect">
            <a:avLst/>
          </a:prstGeom>
          <a:solidFill>
            <a:schemeClr val="accent2"/>
          </a:solidFill>
          <a:ln w="28575" cap="flat">
            <a:solidFill>
              <a:schemeClr val="tx2"/>
            </a:solidFill>
            <a:miter lim="400000"/>
          </a:ln>
          <a:effectLst/>
          <a:sp3d/>
        </p:spPr>
        <p:txBody>
          <a:bodyPr rot="0" spcFirstLastPara="1" vertOverflow="overflow" horzOverflow="overflow" vert="horz" wrap="square" lIns="0" tIns="0" rIns="0" bIns="0" numCol="1" spcCol="38100" rtlCol="0" anchor="ctr" anchorCtr="0">
            <a:noAutofit/>
          </a:bodyPr>
          <a:lstStyle/>
          <a:p>
            <a:pPr marL="0" marR="0" lvl="0" indent="0" algn="ctr" defTabSz="2438338"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sym typeface="Helvetica Neue"/>
              </a:rPr>
              <a:t>Control</a:t>
            </a:r>
          </a:p>
          <a:p>
            <a:pPr marL="0" marR="0" lvl="0" indent="0" algn="ctr" defTabSz="2438338"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sym typeface="Helvetica Neue"/>
              </a:rPr>
              <a:t> Optimization </a:t>
            </a:r>
            <a:br>
              <a:rPr kumimoji="0" lang="en-US" sz="1400" b="0" i="0" u="none" strike="noStrike" kern="0" cap="none" spc="0" normalizeH="0" baseline="0" noProof="0" dirty="0">
                <a:ln>
                  <a:noFill/>
                </a:ln>
                <a:solidFill>
                  <a:srgbClr val="FFFFFF"/>
                </a:solidFill>
                <a:effectLst/>
                <a:uLnTx/>
                <a:uFillTx/>
                <a:sym typeface="Helvetica Neue"/>
              </a:rPr>
            </a:br>
            <a:r>
              <a:rPr kumimoji="0" lang="en-US" sz="1400" b="0" i="0" u="none" strike="noStrike" kern="0" cap="none" spc="0" normalizeH="0" baseline="0" noProof="0" dirty="0">
                <a:ln>
                  <a:noFill/>
                </a:ln>
                <a:solidFill>
                  <a:srgbClr val="FFFFFF"/>
                </a:solidFill>
                <a:effectLst/>
                <a:uLnTx/>
                <a:uFillTx/>
                <a:sym typeface="Helvetica Neue"/>
              </a:rPr>
              <a:t>&amp; Autonomy</a:t>
            </a:r>
          </a:p>
        </p:txBody>
      </p:sp>
      <p:pic>
        <p:nvPicPr>
          <p:cNvPr id="12567" name="Graphic 12566">
            <a:extLst>
              <a:ext uri="{FF2B5EF4-FFF2-40B4-BE49-F238E27FC236}">
                <a16:creationId xmlns:a16="http://schemas.microsoft.com/office/drawing/2014/main" id="{8F5DE669-0B99-6C86-2197-6C340CA5EF3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7621301" y="3078635"/>
            <a:ext cx="238125" cy="552450"/>
          </a:xfrm>
          <a:prstGeom prst="rect">
            <a:avLst/>
          </a:prstGeom>
        </p:spPr>
      </p:pic>
      <p:sp>
        <p:nvSpPr>
          <p:cNvPr id="12568" name="TextBox 12567">
            <a:hlinkClick r:id="rId16" action="ppaction://hlinksldjump"/>
            <a:extLst>
              <a:ext uri="{FF2B5EF4-FFF2-40B4-BE49-F238E27FC236}">
                <a16:creationId xmlns:a16="http://schemas.microsoft.com/office/drawing/2014/main" id="{AF1076AE-27DA-AB6B-2A8E-C015C37B36B3}"/>
              </a:ext>
            </a:extLst>
          </p:cNvPr>
          <p:cNvSpPr txBox="1"/>
          <p:nvPr/>
        </p:nvSpPr>
        <p:spPr>
          <a:xfrm>
            <a:off x="7053501" y="1554252"/>
            <a:ext cx="1468816" cy="677999"/>
          </a:xfrm>
          <a:prstGeom prst="roundRect">
            <a:avLst/>
          </a:prstGeom>
          <a:solidFill>
            <a:schemeClr val="accent2"/>
          </a:solidFill>
          <a:ln w="28575" cap="flat">
            <a:solidFill>
              <a:schemeClr val="tx2"/>
            </a:solidFill>
            <a:miter lim="400000"/>
          </a:ln>
          <a:effectLst/>
          <a:sp3d/>
        </p:spPr>
        <p:txBody>
          <a:bodyPr rot="0" spcFirstLastPara="1" vertOverflow="overflow" horzOverflow="overflow" vert="horz" wrap="square" lIns="0" tIns="0" rIns="0" bIns="0" numCol="1" spcCol="38100" rtlCol="0" anchor="ctr" anchorCtr="0">
            <a:noAutofit/>
          </a:bodyPr>
          <a:lstStyle/>
          <a:p>
            <a:pPr marL="0" marR="0" lvl="0" indent="0" algn="ctr" defTabSz="2438338"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sym typeface="Helvetica Neue"/>
              </a:rPr>
              <a:t>Asset &amp; </a:t>
            </a:r>
          </a:p>
          <a:p>
            <a:pPr marL="0" marR="0" lvl="0" indent="0" algn="ctr" defTabSz="2438338"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sym typeface="Helvetica Neue"/>
              </a:rPr>
              <a:t>Operations Optimization</a:t>
            </a:r>
          </a:p>
        </p:txBody>
      </p:sp>
      <p:pic>
        <p:nvPicPr>
          <p:cNvPr id="12569" name="Graphic 12568">
            <a:extLst>
              <a:ext uri="{FF2B5EF4-FFF2-40B4-BE49-F238E27FC236}">
                <a16:creationId xmlns:a16="http://schemas.microsoft.com/office/drawing/2014/main" id="{F2FD1A7D-6ACE-935D-2C00-2C2BD47B528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46786" y="3054862"/>
            <a:ext cx="237267" cy="533851"/>
          </a:xfrm>
          <a:prstGeom prst="rect">
            <a:avLst/>
          </a:prstGeom>
        </p:spPr>
      </p:pic>
      <p:sp>
        <p:nvSpPr>
          <p:cNvPr id="12570" name="Rectangle 12587">
            <a:extLst>
              <a:ext uri="{FF2B5EF4-FFF2-40B4-BE49-F238E27FC236}">
                <a16:creationId xmlns:a16="http://schemas.microsoft.com/office/drawing/2014/main" id="{42F90215-BA3E-9240-178B-1FD613D59E50}"/>
              </a:ext>
            </a:extLst>
          </p:cNvPr>
          <p:cNvSpPr/>
          <p:nvPr/>
        </p:nvSpPr>
        <p:spPr>
          <a:xfrm rot="16200000" flipV="1">
            <a:off x="1568021" y="2580892"/>
            <a:ext cx="450852" cy="1198640"/>
          </a:xfrm>
          <a:custGeom>
            <a:avLst/>
            <a:gdLst>
              <a:gd name="connsiteX0" fmla="*/ 0 w 1072760"/>
              <a:gd name="connsiteY0" fmla="*/ 0 h 533851"/>
              <a:gd name="connsiteX1" fmla="*/ 1072760 w 1072760"/>
              <a:gd name="connsiteY1" fmla="*/ 0 h 533851"/>
              <a:gd name="connsiteX2" fmla="*/ 1072760 w 1072760"/>
              <a:gd name="connsiteY2" fmla="*/ 533851 h 533851"/>
              <a:gd name="connsiteX3" fmla="*/ 0 w 1072760"/>
              <a:gd name="connsiteY3" fmla="*/ 533851 h 533851"/>
              <a:gd name="connsiteX4" fmla="*/ 0 w 1072760"/>
              <a:gd name="connsiteY4" fmla="*/ 0 h 533851"/>
              <a:gd name="connsiteX0" fmla="*/ 1072760 w 1164200"/>
              <a:gd name="connsiteY0" fmla="*/ 0 h 533851"/>
              <a:gd name="connsiteX1" fmla="*/ 1072760 w 1164200"/>
              <a:gd name="connsiteY1" fmla="*/ 533851 h 533851"/>
              <a:gd name="connsiteX2" fmla="*/ 0 w 1164200"/>
              <a:gd name="connsiteY2" fmla="*/ 533851 h 533851"/>
              <a:gd name="connsiteX3" fmla="*/ 0 w 1164200"/>
              <a:gd name="connsiteY3" fmla="*/ 0 h 533851"/>
              <a:gd name="connsiteX4" fmla="*/ 1164200 w 1164200"/>
              <a:gd name="connsiteY4" fmla="*/ 91440 h 533851"/>
              <a:gd name="connsiteX0" fmla="*/ 1072760 w 1072760"/>
              <a:gd name="connsiteY0" fmla="*/ 0 h 533851"/>
              <a:gd name="connsiteX1" fmla="*/ 1072760 w 1072760"/>
              <a:gd name="connsiteY1" fmla="*/ 533851 h 533851"/>
              <a:gd name="connsiteX2" fmla="*/ 0 w 1072760"/>
              <a:gd name="connsiteY2" fmla="*/ 533851 h 533851"/>
              <a:gd name="connsiteX3" fmla="*/ 0 w 1072760"/>
              <a:gd name="connsiteY3" fmla="*/ 0 h 533851"/>
              <a:gd name="connsiteX0" fmla="*/ 1072760 w 1072760"/>
              <a:gd name="connsiteY0" fmla="*/ 533851 h 533851"/>
              <a:gd name="connsiteX1" fmla="*/ 0 w 1072760"/>
              <a:gd name="connsiteY1" fmla="*/ 533851 h 533851"/>
              <a:gd name="connsiteX2" fmla="*/ 0 w 1072760"/>
              <a:gd name="connsiteY2" fmla="*/ 0 h 533851"/>
            </a:gdLst>
            <a:ahLst/>
            <a:cxnLst>
              <a:cxn ang="0">
                <a:pos x="connsiteX0" y="connsiteY0"/>
              </a:cxn>
              <a:cxn ang="0">
                <a:pos x="connsiteX1" y="connsiteY1"/>
              </a:cxn>
              <a:cxn ang="0">
                <a:pos x="connsiteX2" y="connsiteY2"/>
              </a:cxn>
            </a:cxnLst>
            <a:rect l="l" t="t" r="r" b="b"/>
            <a:pathLst>
              <a:path w="1072760" h="533851">
                <a:moveTo>
                  <a:pt x="1072760" y="533851"/>
                </a:moveTo>
                <a:lnTo>
                  <a:pt x="0" y="533851"/>
                </a:lnTo>
                <a:lnTo>
                  <a:pt x="0" y="0"/>
                </a:lnTo>
              </a:path>
            </a:pathLst>
          </a:custGeom>
          <a:noFill/>
          <a:ln w="22225" cap="flat">
            <a:solidFill>
              <a:schemeClr val="accent2"/>
            </a:solidFill>
            <a:prstDash val="solid"/>
            <a:miter lim="400000"/>
            <a:tailEnd type="oval" w="lg" len="lg"/>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500" hangingPunct="0"/>
            <a:endParaRPr lang="en-US" sz="3200">
              <a:solidFill>
                <a:srgbClr val="FFFFFF"/>
              </a:solidFill>
              <a:latin typeface="Helvetica Neue Medium"/>
              <a:sym typeface="Helvetica Neue Medium"/>
            </a:endParaRPr>
          </a:p>
        </p:txBody>
      </p:sp>
      <p:sp>
        <p:nvSpPr>
          <p:cNvPr id="12571" name="TextBox 12570">
            <a:hlinkClick r:id="rId19" action="ppaction://hlinksldjump"/>
            <a:extLst>
              <a:ext uri="{FF2B5EF4-FFF2-40B4-BE49-F238E27FC236}">
                <a16:creationId xmlns:a16="http://schemas.microsoft.com/office/drawing/2014/main" id="{BDD5AB7E-3FA3-FEAE-BAE8-F41591FFA955}"/>
              </a:ext>
            </a:extLst>
          </p:cNvPr>
          <p:cNvSpPr txBox="1">
            <a:spLocks/>
          </p:cNvSpPr>
          <p:nvPr/>
        </p:nvSpPr>
        <p:spPr>
          <a:xfrm>
            <a:off x="366932" y="2437884"/>
            <a:ext cx="1682993" cy="533951"/>
          </a:xfrm>
          <a:prstGeom prst="roundRect">
            <a:avLst/>
          </a:prstGeom>
          <a:solidFill>
            <a:schemeClr val="accent2"/>
          </a:solidFill>
          <a:ln w="28575" cap="flat">
            <a:solidFill>
              <a:schemeClr val="tx2"/>
            </a:solidFill>
            <a:miter lim="400000"/>
          </a:ln>
          <a:effectLst/>
          <a:sp3d/>
        </p:spPr>
        <p:txBody>
          <a:bodyPr rot="0" spcFirstLastPara="1" vertOverflow="overflow" horzOverflow="overflow" vert="horz" wrap="square" lIns="0" tIns="0" rIns="0" bIns="0" numCol="1" spcCol="38100" rtlCol="0" anchor="ctr" anchorCtr="0">
            <a:noAutofit/>
          </a:bodyPr>
          <a:lstStyle/>
          <a:p>
            <a:pPr marL="0" marR="0" lvl="0" indent="0" algn="ctr" defTabSz="2438338"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sym typeface="Helvetica Neue"/>
              </a:rPr>
              <a:t>Energy Monitoring </a:t>
            </a:r>
            <a:br>
              <a:rPr kumimoji="0" lang="en-US" sz="1400" b="0" i="0" u="none" strike="noStrike" kern="0" cap="none" spc="0" normalizeH="0" baseline="0" noProof="0" dirty="0">
                <a:ln>
                  <a:noFill/>
                </a:ln>
                <a:solidFill>
                  <a:srgbClr val="FFFFFF"/>
                </a:solidFill>
                <a:effectLst/>
                <a:uLnTx/>
                <a:uFillTx/>
                <a:sym typeface="Helvetica Neue"/>
              </a:rPr>
            </a:br>
            <a:r>
              <a:rPr kumimoji="0" lang="en-US" sz="1400" b="0" i="0" u="none" strike="noStrike" kern="0" cap="none" spc="0" normalizeH="0" baseline="0" noProof="0" dirty="0">
                <a:ln>
                  <a:noFill/>
                </a:ln>
                <a:solidFill>
                  <a:srgbClr val="FFFFFF"/>
                </a:solidFill>
                <a:effectLst/>
                <a:uLnTx/>
                <a:uFillTx/>
                <a:sym typeface="Helvetica Neue"/>
              </a:rPr>
              <a:t>&amp; Management</a:t>
            </a:r>
          </a:p>
        </p:txBody>
      </p:sp>
      <p:sp>
        <p:nvSpPr>
          <p:cNvPr id="12572" name="Graphic 12589">
            <a:extLst>
              <a:ext uri="{FF2B5EF4-FFF2-40B4-BE49-F238E27FC236}">
                <a16:creationId xmlns:a16="http://schemas.microsoft.com/office/drawing/2014/main" id="{EF06F49D-A2F9-04E6-CD02-89BF79D2983A}"/>
              </a:ext>
            </a:extLst>
          </p:cNvPr>
          <p:cNvSpPr/>
          <p:nvPr/>
        </p:nvSpPr>
        <p:spPr>
          <a:xfrm>
            <a:off x="2410316" y="2520949"/>
            <a:ext cx="259931" cy="465481"/>
          </a:xfrm>
          <a:custGeom>
            <a:avLst/>
            <a:gdLst>
              <a:gd name="connsiteX0" fmla="*/ 57731 w 308366"/>
              <a:gd name="connsiteY0" fmla="*/ 552218 h 552218"/>
              <a:gd name="connsiteX1" fmla="*/ 122272 w 308366"/>
              <a:gd name="connsiteY1" fmla="*/ 328080 h 552218"/>
              <a:gd name="connsiteX2" fmla="*/ 0 w 308366"/>
              <a:gd name="connsiteY2" fmla="*/ 337577 h 552218"/>
              <a:gd name="connsiteX3" fmla="*/ 278490 w 308366"/>
              <a:gd name="connsiteY3" fmla="*/ 0 h 552218"/>
              <a:gd name="connsiteX4" fmla="*/ 192905 w 308366"/>
              <a:gd name="connsiteY4" fmla="*/ 251327 h 552218"/>
              <a:gd name="connsiteX5" fmla="*/ 308367 w 308366"/>
              <a:gd name="connsiteY5" fmla="*/ 251327 h 552218"/>
              <a:gd name="connsiteX6" fmla="*/ 57731 w 308366"/>
              <a:gd name="connsiteY6" fmla="*/ 552218 h 55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366" h="552218">
                <a:moveTo>
                  <a:pt x="57731" y="552218"/>
                </a:moveTo>
                <a:lnTo>
                  <a:pt x="122272" y="328080"/>
                </a:lnTo>
                <a:lnTo>
                  <a:pt x="0" y="337577"/>
                </a:lnTo>
                <a:lnTo>
                  <a:pt x="278490" y="0"/>
                </a:lnTo>
                <a:lnTo>
                  <a:pt x="192905" y="251327"/>
                </a:lnTo>
                <a:lnTo>
                  <a:pt x="308367" y="251327"/>
                </a:lnTo>
                <a:lnTo>
                  <a:pt x="57731" y="552218"/>
                </a:lnTo>
                <a:close/>
              </a:path>
            </a:pathLst>
          </a:custGeom>
          <a:solidFill>
            <a:schemeClr val="accent1">
              <a:lumMod val="75000"/>
            </a:schemeClr>
          </a:solidFill>
          <a:ln w="2628" cap="flat">
            <a:noFill/>
            <a:prstDash val="solid"/>
            <a:miter/>
          </a:ln>
        </p:spPr>
        <p:txBody>
          <a:bodyPr rtlCol="0" anchor="ctr"/>
          <a:lstStyle/>
          <a:p>
            <a:endParaRPr lang="en-US"/>
          </a:p>
        </p:txBody>
      </p:sp>
      <p:sp>
        <p:nvSpPr>
          <p:cNvPr id="12573" name="Isosceles Triangle 12572">
            <a:extLst>
              <a:ext uri="{FF2B5EF4-FFF2-40B4-BE49-F238E27FC236}">
                <a16:creationId xmlns:a16="http://schemas.microsoft.com/office/drawing/2014/main" id="{FED760F1-0A67-7D2C-329E-37082B10FA03}"/>
              </a:ext>
            </a:extLst>
          </p:cNvPr>
          <p:cNvSpPr/>
          <p:nvPr/>
        </p:nvSpPr>
        <p:spPr>
          <a:xfrm rot="10345461">
            <a:off x="3291621" y="1517612"/>
            <a:ext cx="1143443" cy="1020278"/>
          </a:xfrm>
          <a:prstGeom prst="triangle">
            <a:avLst/>
          </a:prstGeom>
          <a:gradFill flip="none" rotWithShape="1">
            <a:gsLst>
              <a:gs pos="0">
                <a:schemeClr val="accent2">
                  <a:alpha val="68000"/>
                </a:schemeClr>
              </a:gs>
              <a:gs pos="39000">
                <a:schemeClr val="accent2">
                  <a:alpha val="0"/>
                </a:schemeClr>
              </a:gs>
            </a:gsLst>
            <a:lin ang="189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2574" name="Graphic 12573">
            <a:extLst>
              <a:ext uri="{FF2B5EF4-FFF2-40B4-BE49-F238E27FC236}">
                <a16:creationId xmlns:a16="http://schemas.microsoft.com/office/drawing/2014/main" id="{3047C255-7990-8F29-0600-7AF6492B88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30982" y="1282401"/>
            <a:ext cx="238122" cy="867445"/>
          </a:xfrm>
          <a:prstGeom prst="rect">
            <a:avLst/>
          </a:prstGeom>
        </p:spPr>
      </p:pic>
      <p:sp>
        <p:nvSpPr>
          <p:cNvPr id="12575" name="Isosceles Triangle 12574">
            <a:extLst>
              <a:ext uri="{FF2B5EF4-FFF2-40B4-BE49-F238E27FC236}">
                <a16:creationId xmlns:a16="http://schemas.microsoft.com/office/drawing/2014/main" id="{8D9CB408-71DB-56D1-D4D6-1D0B43822BA8}"/>
              </a:ext>
            </a:extLst>
          </p:cNvPr>
          <p:cNvSpPr/>
          <p:nvPr/>
        </p:nvSpPr>
        <p:spPr>
          <a:xfrm rot="4861373">
            <a:off x="7071523" y="2704693"/>
            <a:ext cx="1143443" cy="1020278"/>
          </a:xfrm>
          <a:prstGeom prst="triangle">
            <a:avLst/>
          </a:prstGeom>
          <a:gradFill flip="none" rotWithShape="1">
            <a:gsLst>
              <a:gs pos="0">
                <a:schemeClr val="accent2">
                  <a:alpha val="68000"/>
                </a:schemeClr>
              </a:gs>
              <a:gs pos="39000">
                <a:schemeClr val="accent2">
                  <a:alpha val="0"/>
                </a:schemeClr>
              </a:gs>
            </a:gsLst>
            <a:lin ang="19800000" scaled="0"/>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nvGrpSpPr>
          <p:cNvPr id="12576" name="Group 12575">
            <a:extLst>
              <a:ext uri="{FF2B5EF4-FFF2-40B4-BE49-F238E27FC236}">
                <a16:creationId xmlns:a16="http://schemas.microsoft.com/office/drawing/2014/main" id="{0290F925-637E-D7CB-92F7-996635BB1B47}"/>
              </a:ext>
            </a:extLst>
          </p:cNvPr>
          <p:cNvGrpSpPr/>
          <p:nvPr/>
        </p:nvGrpSpPr>
        <p:grpSpPr>
          <a:xfrm>
            <a:off x="8635146" y="2848311"/>
            <a:ext cx="1277483" cy="1255489"/>
            <a:chOff x="8739921" y="3476961"/>
            <a:chExt cx="1277483" cy="1255489"/>
          </a:xfrm>
        </p:grpSpPr>
        <p:sp>
          <p:nvSpPr>
            <p:cNvPr id="12577" name="Isosceles Triangle 12576">
              <a:extLst>
                <a:ext uri="{FF2B5EF4-FFF2-40B4-BE49-F238E27FC236}">
                  <a16:creationId xmlns:a16="http://schemas.microsoft.com/office/drawing/2014/main" id="{ACCE8430-6730-2A62-038D-6C937D5F4DFC}"/>
                </a:ext>
              </a:extLst>
            </p:cNvPr>
            <p:cNvSpPr/>
            <p:nvPr/>
          </p:nvSpPr>
          <p:spPr>
            <a:xfrm rot="10345461">
              <a:off x="8739921" y="3712172"/>
              <a:ext cx="1143443" cy="1020278"/>
            </a:xfrm>
            <a:prstGeom prst="triangle">
              <a:avLst/>
            </a:prstGeom>
            <a:gradFill flip="none" rotWithShape="1">
              <a:gsLst>
                <a:gs pos="0">
                  <a:schemeClr val="accent2">
                    <a:alpha val="68000"/>
                  </a:schemeClr>
                </a:gs>
                <a:gs pos="39000">
                  <a:schemeClr val="accent2">
                    <a:alpha val="0"/>
                  </a:schemeClr>
                </a:gs>
              </a:gsLst>
              <a:lin ang="189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2578" name="Graphic 12577">
              <a:extLst>
                <a:ext uri="{FF2B5EF4-FFF2-40B4-BE49-F238E27FC236}">
                  <a16:creationId xmlns:a16="http://schemas.microsoft.com/office/drawing/2014/main" id="{281BAECE-C89F-522C-3D6C-406F09DEB5DE}"/>
                </a:ext>
              </a:extLst>
            </p:cNvPr>
            <p:cNvPicPr>
              <a:picLocks noChangeAspect="1"/>
            </p:cNvPicPr>
            <p:nvPr/>
          </p:nvPicPr>
          <p:blipFill>
            <a:blip r:embed="rId7">
              <a:extLst>
                <a:ext uri="{96DAC541-7B7A-43D3-8B79-37D633B846F1}">
                  <asvg:svgBlip xmlns:asvg="http://schemas.microsoft.com/office/drawing/2016/SVG/main" r:embed="rId20"/>
                </a:ext>
              </a:extLst>
            </a:blip>
            <a:stretch>
              <a:fillRect/>
            </a:stretch>
          </p:blipFill>
          <p:spPr>
            <a:xfrm>
              <a:off x="9779282" y="3476961"/>
              <a:ext cx="238122" cy="867445"/>
            </a:xfrm>
            <a:prstGeom prst="rect">
              <a:avLst/>
            </a:prstGeom>
          </p:spPr>
        </p:pic>
      </p:grpSp>
      <p:grpSp>
        <p:nvGrpSpPr>
          <p:cNvPr id="12579" name="Group 12578">
            <a:extLst>
              <a:ext uri="{FF2B5EF4-FFF2-40B4-BE49-F238E27FC236}">
                <a16:creationId xmlns:a16="http://schemas.microsoft.com/office/drawing/2014/main" id="{1C18FCC4-B7DD-64E9-AE24-CA76062BF30D}"/>
              </a:ext>
            </a:extLst>
          </p:cNvPr>
          <p:cNvGrpSpPr/>
          <p:nvPr/>
        </p:nvGrpSpPr>
        <p:grpSpPr>
          <a:xfrm rot="5984116">
            <a:off x="2309402" y="1651392"/>
            <a:ext cx="185901" cy="184716"/>
            <a:chOff x="3538399" y="2554376"/>
            <a:chExt cx="97298" cy="96678"/>
          </a:xfrm>
          <a:solidFill>
            <a:schemeClr val="tx2"/>
          </a:solidFill>
        </p:grpSpPr>
        <p:grpSp>
          <p:nvGrpSpPr>
            <p:cNvPr id="12582" name="Graphic 41">
              <a:extLst>
                <a:ext uri="{FF2B5EF4-FFF2-40B4-BE49-F238E27FC236}">
                  <a16:creationId xmlns:a16="http://schemas.microsoft.com/office/drawing/2014/main" id="{7A80217C-9579-C5A3-E640-8307C507B1AC}"/>
                </a:ext>
              </a:extLst>
            </p:cNvPr>
            <p:cNvGrpSpPr/>
            <p:nvPr/>
          </p:nvGrpSpPr>
          <p:grpSpPr>
            <a:xfrm>
              <a:off x="3538399" y="2554376"/>
              <a:ext cx="91678" cy="93061"/>
              <a:chOff x="3538399" y="2554376"/>
              <a:chExt cx="91678" cy="93061"/>
            </a:xfrm>
            <a:grpFill/>
          </p:grpSpPr>
          <p:sp>
            <p:nvSpPr>
              <p:cNvPr id="12584" name="Freeform: Shape 12583">
                <a:extLst>
                  <a:ext uri="{FF2B5EF4-FFF2-40B4-BE49-F238E27FC236}">
                    <a16:creationId xmlns:a16="http://schemas.microsoft.com/office/drawing/2014/main" id="{74AE39BA-E2C1-A9D7-C25D-CF81B588A1E8}"/>
                  </a:ext>
                </a:extLst>
              </p:cNvPr>
              <p:cNvSpPr/>
              <p:nvPr/>
            </p:nvSpPr>
            <p:spPr>
              <a:xfrm>
                <a:off x="3538399" y="2554376"/>
                <a:ext cx="90363" cy="91661"/>
              </a:xfrm>
              <a:custGeom>
                <a:avLst/>
                <a:gdLst>
                  <a:gd name="connsiteX0" fmla="*/ 7097 w 90363"/>
                  <a:gd name="connsiteY0" fmla="*/ 91631 h 91661"/>
                  <a:gd name="connsiteX1" fmla="*/ 13479 w 90363"/>
                  <a:gd name="connsiteY1" fmla="*/ 85153 h 91661"/>
                  <a:gd name="connsiteX2" fmla="*/ 33100 w 90363"/>
                  <a:gd name="connsiteY2" fmla="*/ 34576 h 91661"/>
                  <a:gd name="connsiteX3" fmla="*/ 83773 w 90363"/>
                  <a:gd name="connsiteY3" fmla="*/ 13145 h 91661"/>
                  <a:gd name="connsiteX4" fmla="*/ 90345 w 90363"/>
                  <a:gd name="connsiteY4" fmla="*/ 6572 h 91661"/>
                  <a:gd name="connsiteX5" fmla="*/ 83297 w 90363"/>
                  <a:gd name="connsiteY5" fmla="*/ 0 h 91661"/>
                  <a:gd name="connsiteX6" fmla="*/ 23099 w 90363"/>
                  <a:gd name="connsiteY6" fmla="*/ 25527 h 91661"/>
                  <a:gd name="connsiteX7" fmla="*/ 48 w 90363"/>
                  <a:gd name="connsiteY7" fmla="*/ 85534 h 91661"/>
                  <a:gd name="connsiteX8" fmla="*/ 7002 w 90363"/>
                  <a:gd name="connsiteY8" fmla="*/ 91631 h 9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363" h="91661">
                    <a:moveTo>
                      <a:pt x="7097" y="91631"/>
                    </a:moveTo>
                    <a:cubicBezTo>
                      <a:pt x="10812" y="91631"/>
                      <a:pt x="13669" y="88773"/>
                      <a:pt x="13479" y="85153"/>
                    </a:cubicBezTo>
                    <a:cubicBezTo>
                      <a:pt x="13002" y="66199"/>
                      <a:pt x="19765" y="48292"/>
                      <a:pt x="33100" y="34576"/>
                    </a:cubicBezTo>
                    <a:cubicBezTo>
                      <a:pt x="46340" y="21146"/>
                      <a:pt x="64342" y="13335"/>
                      <a:pt x="83773" y="13145"/>
                    </a:cubicBezTo>
                    <a:cubicBezTo>
                      <a:pt x="87583" y="12954"/>
                      <a:pt x="90631" y="10096"/>
                      <a:pt x="90345" y="6572"/>
                    </a:cubicBezTo>
                    <a:cubicBezTo>
                      <a:pt x="90155" y="2762"/>
                      <a:pt x="87012" y="95"/>
                      <a:pt x="83297" y="0"/>
                    </a:cubicBezTo>
                    <a:cubicBezTo>
                      <a:pt x="60246" y="381"/>
                      <a:pt x="39006" y="9335"/>
                      <a:pt x="23099" y="25527"/>
                    </a:cubicBezTo>
                    <a:cubicBezTo>
                      <a:pt x="7573" y="41624"/>
                      <a:pt x="-714" y="63151"/>
                      <a:pt x="48" y="85534"/>
                    </a:cubicBezTo>
                    <a:cubicBezTo>
                      <a:pt x="48" y="88868"/>
                      <a:pt x="3192" y="92012"/>
                      <a:pt x="7002" y="91631"/>
                    </a:cubicBezTo>
                    <a:close/>
                  </a:path>
                </a:pathLst>
              </a:custGeom>
              <a:grpFill/>
              <a:ln w="9525" cap="flat">
                <a:noFill/>
                <a:prstDash val="solid"/>
                <a:miter/>
              </a:ln>
            </p:spPr>
            <p:txBody>
              <a:bodyPr rtlCol="0" anchor="ctr"/>
              <a:lstStyle/>
              <a:p>
                <a:endParaRPr lang="en-IN"/>
              </a:p>
            </p:txBody>
          </p:sp>
          <p:sp>
            <p:nvSpPr>
              <p:cNvPr id="12585" name="Freeform: Shape 12584">
                <a:extLst>
                  <a:ext uri="{FF2B5EF4-FFF2-40B4-BE49-F238E27FC236}">
                    <a16:creationId xmlns:a16="http://schemas.microsoft.com/office/drawing/2014/main" id="{7E13C1E8-5C45-A8A0-CA7A-2AA342D1B420}"/>
                  </a:ext>
                </a:extLst>
              </p:cNvPr>
              <p:cNvSpPr/>
              <p:nvPr/>
            </p:nvSpPr>
            <p:spPr>
              <a:xfrm>
                <a:off x="3563852" y="2579617"/>
                <a:ext cx="66225" cy="67820"/>
              </a:xfrm>
              <a:custGeom>
                <a:avLst/>
                <a:gdLst>
                  <a:gd name="connsiteX0" fmla="*/ 66131 w 66225"/>
                  <a:gd name="connsiteY0" fmla="*/ 6667 h 67820"/>
                  <a:gd name="connsiteX1" fmla="*/ 59368 w 66225"/>
                  <a:gd name="connsiteY1" fmla="*/ 0 h 67820"/>
                  <a:gd name="connsiteX2" fmla="*/ 16601 w 66225"/>
                  <a:gd name="connsiteY2" fmla="*/ 18288 h 67820"/>
                  <a:gd name="connsiteX3" fmla="*/ 27 w 66225"/>
                  <a:gd name="connsiteY3" fmla="*/ 61246 h 67820"/>
                  <a:gd name="connsiteX4" fmla="*/ 7076 w 66225"/>
                  <a:gd name="connsiteY4" fmla="*/ 67818 h 67820"/>
                  <a:gd name="connsiteX5" fmla="*/ 13553 w 66225"/>
                  <a:gd name="connsiteY5" fmla="*/ 60960 h 67820"/>
                  <a:gd name="connsiteX6" fmla="*/ 26411 w 66225"/>
                  <a:gd name="connsiteY6" fmla="*/ 27623 h 67820"/>
                  <a:gd name="connsiteX7" fmla="*/ 59654 w 66225"/>
                  <a:gd name="connsiteY7" fmla="*/ 13240 h 67820"/>
                  <a:gd name="connsiteX8" fmla="*/ 66226 w 66225"/>
                  <a:gd name="connsiteY8" fmla="*/ 6667 h 6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5" h="67820">
                    <a:moveTo>
                      <a:pt x="66131" y="6667"/>
                    </a:moveTo>
                    <a:cubicBezTo>
                      <a:pt x="65940" y="2857"/>
                      <a:pt x="62892" y="0"/>
                      <a:pt x="59368" y="0"/>
                    </a:cubicBezTo>
                    <a:cubicBezTo>
                      <a:pt x="43175" y="190"/>
                      <a:pt x="27554" y="6858"/>
                      <a:pt x="16601" y="18288"/>
                    </a:cubicBezTo>
                    <a:cubicBezTo>
                      <a:pt x="5361" y="29908"/>
                      <a:pt x="-449" y="45244"/>
                      <a:pt x="27" y="61246"/>
                    </a:cubicBezTo>
                    <a:cubicBezTo>
                      <a:pt x="218" y="65056"/>
                      <a:pt x="3266" y="67913"/>
                      <a:pt x="7076" y="67818"/>
                    </a:cubicBezTo>
                    <a:cubicBezTo>
                      <a:pt x="10695" y="67628"/>
                      <a:pt x="13743" y="64770"/>
                      <a:pt x="13553" y="60960"/>
                    </a:cubicBezTo>
                    <a:cubicBezTo>
                      <a:pt x="13267" y="48482"/>
                      <a:pt x="17744" y="36576"/>
                      <a:pt x="26411" y="27623"/>
                    </a:cubicBezTo>
                    <a:cubicBezTo>
                      <a:pt x="35079" y="18669"/>
                      <a:pt x="47176" y="13335"/>
                      <a:pt x="59654" y="13240"/>
                    </a:cubicBezTo>
                    <a:cubicBezTo>
                      <a:pt x="63178" y="13240"/>
                      <a:pt x="66226" y="10382"/>
                      <a:pt x="66226" y="6667"/>
                    </a:cubicBezTo>
                    <a:close/>
                  </a:path>
                </a:pathLst>
              </a:custGeom>
              <a:grpFill/>
              <a:ln w="9525" cap="flat">
                <a:noFill/>
                <a:prstDash val="solid"/>
                <a:miter/>
              </a:ln>
            </p:spPr>
            <p:txBody>
              <a:bodyPr rtlCol="0" anchor="ctr"/>
              <a:lstStyle/>
              <a:p>
                <a:endParaRPr lang="en-IN"/>
              </a:p>
            </p:txBody>
          </p:sp>
          <p:sp>
            <p:nvSpPr>
              <p:cNvPr id="12586" name="Freeform: Shape 12585">
                <a:extLst>
                  <a:ext uri="{FF2B5EF4-FFF2-40B4-BE49-F238E27FC236}">
                    <a16:creationId xmlns:a16="http://schemas.microsoft.com/office/drawing/2014/main" id="{C8B6A913-F6E4-BE28-21E1-6B1EACB0207C}"/>
                  </a:ext>
                </a:extLst>
              </p:cNvPr>
              <p:cNvSpPr/>
              <p:nvPr/>
            </p:nvSpPr>
            <p:spPr>
              <a:xfrm>
                <a:off x="3589404" y="2604284"/>
                <a:ext cx="39628" cy="42007"/>
              </a:xfrm>
              <a:custGeom>
                <a:avLst/>
                <a:gdLst>
                  <a:gd name="connsiteX0" fmla="*/ 97 w 39628"/>
                  <a:gd name="connsiteY0" fmla="*/ 35626 h 42007"/>
                  <a:gd name="connsiteX1" fmla="*/ 6574 w 39628"/>
                  <a:gd name="connsiteY1" fmla="*/ 42008 h 42007"/>
                  <a:gd name="connsiteX2" fmla="*/ 12766 w 39628"/>
                  <a:gd name="connsiteY2" fmla="*/ 35245 h 42007"/>
                  <a:gd name="connsiteX3" fmla="*/ 33435 w 39628"/>
                  <a:gd name="connsiteY3" fmla="*/ 13052 h 42007"/>
                  <a:gd name="connsiteX4" fmla="*/ 39626 w 39628"/>
                  <a:gd name="connsiteY4" fmla="*/ 6289 h 42007"/>
                  <a:gd name="connsiteX5" fmla="*/ 33340 w 39628"/>
                  <a:gd name="connsiteY5" fmla="*/ 3 h 42007"/>
                  <a:gd name="connsiteX6" fmla="*/ 9527 w 39628"/>
                  <a:gd name="connsiteY6" fmla="*/ 11052 h 42007"/>
                  <a:gd name="connsiteX7" fmla="*/ 2 w 39628"/>
                  <a:gd name="connsiteY7" fmla="*/ 35626 h 4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28" h="42007">
                    <a:moveTo>
                      <a:pt x="97" y="35626"/>
                    </a:moveTo>
                    <a:cubicBezTo>
                      <a:pt x="288" y="39436"/>
                      <a:pt x="3050" y="42008"/>
                      <a:pt x="6574" y="42008"/>
                    </a:cubicBezTo>
                    <a:cubicBezTo>
                      <a:pt x="10194" y="41817"/>
                      <a:pt x="12861" y="38769"/>
                      <a:pt x="12766" y="35245"/>
                    </a:cubicBezTo>
                    <a:cubicBezTo>
                      <a:pt x="12575" y="23625"/>
                      <a:pt x="22195" y="13338"/>
                      <a:pt x="33435" y="13052"/>
                    </a:cubicBezTo>
                    <a:cubicBezTo>
                      <a:pt x="37054" y="12861"/>
                      <a:pt x="39721" y="9813"/>
                      <a:pt x="39626" y="6289"/>
                    </a:cubicBezTo>
                    <a:cubicBezTo>
                      <a:pt x="39436" y="2479"/>
                      <a:pt x="36673" y="-93"/>
                      <a:pt x="33340" y="3"/>
                    </a:cubicBezTo>
                    <a:cubicBezTo>
                      <a:pt x="24291" y="384"/>
                      <a:pt x="15814" y="4289"/>
                      <a:pt x="9527" y="11052"/>
                    </a:cubicBezTo>
                    <a:cubicBezTo>
                      <a:pt x="3145" y="17529"/>
                      <a:pt x="-93" y="26482"/>
                      <a:pt x="2" y="35626"/>
                    </a:cubicBezTo>
                    <a:close/>
                  </a:path>
                </a:pathLst>
              </a:custGeom>
              <a:grpFill/>
              <a:ln w="9525" cap="flat">
                <a:noFill/>
                <a:prstDash val="solid"/>
                <a:miter/>
              </a:ln>
            </p:spPr>
            <p:txBody>
              <a:bodyPr rtlCol="0" anchor="ctr"/>
              <a:lstStyle/>
              <a:p>
                <a:endParaRPr lang="en-IN"/>
              </a:p>
            </p:txBody>
          </p:sp>
        </p:grpSp>
        <p:sp>
          <p:nvSpPr>
            <p:cNvPr id="12583" name="Freeform: Shape 12582">
              <a:extLst>
                <a:ext uri="{FF2B5EF4-FFF2-40B4-BE49-F238E27FC236}">
                  <a16:creationId xmlns:a16="http://schemas.microsoft.com/office/drawing/2014/main" id="{D5FD678F-74F1-CB47-3A64-0D0B1A8663C1}"/>
                </a:ext>
              </a:extLst>
            </p:cNvPr>
            <p:cNvSpPr/>
            <p:nvPr/>
          </p:nvSpPr>
          <p:spPr>
            <a:xfrm>
              <a:off x="3609218" y="2624575"/>
              <a:ext cx="26479" cy="26479"/>
            </a:xfrm>
            <a:custGeom>
              <a:avLst/>
              <a:gdLst>
                <a:gd name="connsiteX0" fmla="*/ 26480 w 26479"/>
                <a:gd name="connsiteY0" fmla="*/ 13240 h 26479"/>
                <a:gd name="connsiteX1" fmla="*/ 13240 w 26479"/>
                <a:gd name="connsiteY1" fmla="*/ 26480 h 26479"/>
                <a:gd name="connsiteX2" fmla="*/ 0 w 26479"/>
                <a:gd name="connsiteY2" fmla="*/ 13240 h 26479"/>
                <a:gd name="connsiteX3" fmla="*/ 13240 w 26479"/>
                <a:gd name="connsiteY3" fmla="*/ 0 h 26479"/>
                <a:gd name="connsiteX4" fmla="*/ 26480 w 26479"/>
                <a:gd name="connsiteY4" fmla="*/ 13240 h 26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9" h="26479">
                  <a:moveTo>
                    <a:pt x="26480" y="13240"/>
                  </a:moveTo>
                  <a:cubicBezTo>
                    <a:pt x="26480" y="20552"/>
                    <a:pt x="20552" y="26480"/>
                    <a:pt x="13240" y="26480"/>
                  </a:cubicBezTo>
                  <a:cubicBezTo>
                    <a:pt x="5928" y="26480"/>
                    <a:pt x="0" y="20552"/>
                    <a:pt x="0" y="13240"/>
                  </a:cubicBezTo>
                  <a:cubicBezTo>
                    <a:pt x="0" y="5928"/>
                    <a:pt x="5928" y="0"/>
                    <a:pt x="13240" y="0"/>
                  </a:cubicBezTo>
                  <a:cubicBezTo>
                    <a:pt x="20552" y="0"/>
                    <a:pt x="26480" y="5928"/>
                    <a:pt x="26480" y="13240"/>
                  </a:cubicBezTo>
                  <a:close/>
                </a:path>
              </a:pathLst>
            </a:custGeom>
            <a:grpFill/>
            <a:ln w="9525" cap="flat">
              <a:noFill/>
              <a:prstDash val="solid"/>
              <a:miter/>
            </a:ln>
          </p:spPr>
          <p:txBody>
            <a:bodyPr rtlCol="0" anchor="ctr"/>
            <a:lstStyle/>
            <a:p>
              <a:endParaRPr lang="en-IN"/>
            </a:p>
          </p:txBody>
        </p:sp>
      </p:grpSp>
      <p:pic>
        <p:nvPicPr>
          <p:cNvPr id="12587" name="Graphic 12586">
            <a:extLst>
              <a:ext uri="{FF2B5EF4-FFF2-40B4-BE49-F238E27FC236}">
                <a16:creationId xmlns:a16="http://schemas.microsoft.com/office/drawing/2014/main" id="{CAAF9093-4EB6-B734-442B-53B3EAA45F2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flipH="1">
            <a:off x="2159795" y="1786006"/>
            <a:ext cx="169544" cy="154131"/>
          </a:xfrm>
          <a:prstGeom prst="rect">
            <a:avLst/>
          </a:prstGeom>
        </p:spPr>
      </p:pic>
      <p:sp>
        <p:nvSpPr>
          <p:cNvPr id="12600" name="Isosceles Triangle 12599">
            <a:extLst>
              <a:ext uri="{FF2B5EF4-FFF2-40B4-BE49-F238E27FC236}">
                <a16:creationId xmlns:a16="http://schemas.microsoft.com/office/drawing/2014/main" id="{0995A972-EEA5-4D33-E3D8-A9F1B91DE2A7}"/>
              </a:ext>
            </a:extLst>
          </p:cNvPr>
          <p:cNvSpPr/>
          <p:nvPr/>
        </p:nvSpPr>
        <p:spPr>
          <a:xfrm rot="4557054">
            <a:off x="2366198" y="1799558"/>
            <a:ext cx="1143443" cy="1020278"/>
          </a:xfrm>
          <a:prstGeom prst="triangle">
            <a:avLst/>
          </a:prstGeom>
          <a:gradFill flip="none" rotWithShape="1">
            <a:gsLst>
              <a:gs pos="0">
                <a:schemeClr val="accent2">
                  <a:alpha val="68000"/>
                </a:schemeClr>
              </a:gs>
              <a:gs pos="39000">
                <a:schemeClr val="accent2">
                  <a:alpha val="0"/>
                </a:schemeClr>
              </a:gs>
            </a:gsLst>
            <a:lin ang="19800000" scaled="0"/>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nvGrpSpPr>
          <p:cNvPr id="12601" name="Group 12600">
            <a:extLst>
              <a:ext uri="{FF2B5EF4-FFF2-40B4-BE49-F238E27FC236}">
                <a16:creationId xmlns:a16="http://schemas.microsoft.com/office/drawing/2014/main" id="{0777DBF3-9B37-6DC6-0498-FE1532C988F1}"/>
              </a:ext>
            </a:extLst>
          </p:cNvPr>
          <p:cNvGrpSpPr/>
          <p:nvPr/>
        </p:nvGrpSpPr>
        <p:grpSpPr>
          <a:xfrm rot="5984116">
            <a:off x="4563652" y="1321192"/>
            <a:ext cx="185901" cy="184716"/>
            <a:chOff x="3538399" y="2554376"/>
            <a:chExt cx="97298" cy="96678"/>
          </a:xfrm>
          <a:solidFill>
            <a:schemeClr val="tx2"/>
          </a:solidFill>
        </p:grpSpPr>
        <p:grpSp>
          <p:nvGrpSpPr>
            <p:cNvPr id="12602" name="Graphic 41">
              <a:extLst>
                <a:ext uri="{FF2B5EF4-FFF2-40B4-BE49-F238E27FC236}">
                  <a16:creationId xmlns:a16="http://schemas.microsoft.com/office/drawing/2014/main" id="{FEBAA626-842C-6CD7-1598-534A7D09D819}"/>
                </a:ext>
              </a:extLst>
            </p:cNvPr>
            <p:cNvGrpSpPr/>
            <p:nvPr/>
          </p:nvGrpSpPr>
          <p:grpSpPr>
            <a:xfrm>
              <a:off x="3538399" y="2554376"/>
              <a:ext cx="91678" cy="93061"/>
              <a:chOff x="3538399" y="2554376"/>
              <a:chExt cx="91678" cy="93061"/>
            </a:xfrm>
            <a:grpFill/>
          </p:grpSpPr>
          <p:sp>
            <p:nvSpPr>
              <p:cNvPr id="12611" name="Freeform: Shape 12610">
                <a:extLst>
                  <a:ext uri="{FF2B5EF4-FFF2-40B4-BE49-F238E27FC236}">
                    <a16:creationId xmlns:a16="http://schemas.microsoft.com/office/drawing/2014/main" id="{F5B6A61F-37E6-8CE9-BB5C-8C78CF985A04}"/>
                  </a:ext>
                </a:extLst>
              </p:cNvPr>
              <p:cNvSpPr/>
              <p:nvPr/>
            </p:nvSpPr>
            <p:spPr>
              <a:xfrm>
                <a:off x="3538399" y="2554376"/>
                <a:ext cx="90363" cy="91661"/>
              </a:xfrm>
              <a:custGeom>
                <a:avLst/>
                <a:gdLst>
                  <a:gd name="connsiteX0" fmla="*/ 7097 w 90363"/>
                  <a:gd name="connsiteY0" fmla="*/ 91631 h 91661"/>
                  <a:gd name="connsiteX1" fmla="*/ 13479 w 90363"/>
                  <a:gd name="connsiteY1" fmla="*/ 85153 h 91661"/>
                  <a:gd name="connsiteX2" fmla="*/ 33100 w 90363"/>
                  <a:gd name="connsiteY2" fmla="*/ 34576 h 91661"/>
                  <a:gd name="connsiteX3" fmla="*/ 83773 w 90363"/>
                  <a:gd name="connsiteY3" fmla="*/ 13145 h 91661"/>
                  <a:gd name="connsiteX4" fmla="*/ 90345 w 90363"/>
                  <a:gd name="connsiteY4" fmla="*/ 6572 h 91661"/>
                  <a:gd name="connsiteX5" fmla="*/ 83297 w 90363"/>
                  <a:gd name="connsiteY5" fmla="*/ 0 h 91661"/>
                  <a:gd name="connsiteX6" fmla="*/ 23099 w 90363"/>
                  <a:gd name="connsiteY6" fmla="*/ 25527 h 91661"/>
                  <a:gd name="connsiteX7" fmla="*/ 48 w 90363"/>
                  <a:gd name="connsiteY7" fmla="*/ 85534 h 91661"/>
                  <a:gd name="connsiteX8" fmla="*/ 7002 w 90363"/>
                  <a:gd name="connsiteY8" fmla="*/ 91631 h 9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363" h="91661">
                    <a:moveTo>
                      <a:pt x="7097" y="91631"/>
                    </a:moveTo>
                    <a:cubicBezTo>
                      <a:pt x="10812" y="91631"/>
                      <a:pt x="13669" y="88773"/>
                      <a:pt x="13479" y="85153"/>
                    </a:cubicBezTo>
                    <a:cubicBezTo>
                      <a:pt x="13002" y="66199"/>
                      <a:pt x="19765" y="48292"/>
                      <a:pt x="33100" y="34576"/>
                    </a:cubicBezTo>
                    <a:cubicBezTo>
                      <a:pt x="46340" y="21146"/>
                      <a:pt x="64342" y="13335"/>
                      <a:pt x="83773" y="13145"/>
                    </a:cubicBezTo>
                    <a:cubicBezTo>
                      <a:pt x="87583" y="12954"/>
                      <a:pt x="90631" y="10096"/>
                      <a:pt x="90345" y="6572"/>
                    </a:cubicBezTo>
                    <a:cubicBezTo>
                      <a:pt x="90155" y="2762"/>
                      <a:pt x="87012" y="95"/>
                      <a:pt x="83297" y="0"/>
                    </a:cubicBezTo>
                    <a:cubicBezTo>
                      <a:pt x="60246" y="381"/>
                      <a:pt x="39006" y="9335"/>
                      <a:pt x="23099" y="25527"/>
                    </a:cubicBezTo>
                    <a:cubicBezTo>
                      <a:pt x="7573" y="41624"/>
                      <a:pt x="-714" y="63151"/>
                      <a:pt x="48" y="85534"/>
                    </a:cubicBezTo>
                    <a:cubicBezTo>
                      <a:pt x="48" y="88868"/>
                      <a:pt x="3192" y="92012"/>
                      <a:pt x="7002" y="91631"/>
                    </a:cubicBezTo>
                    <a:close/>
                  </a:path>
                </a:pathLst>
              </a:custGeom>
              <a:grpFill/>
              <a:ln w="9525" cap="flat">
                <a:noFill/>
                <a:prstDash val="solid"/>
                <a:miter/>
              </a:ln>
            </p:spPr>
            <p:txBody>
              <a:bodyPr rtlCol="0" anchor="ctr"/>
              <a:lstStyle/>
              <a:p>
                <a:endParaRPr lang="en-IN"/>
              </a:p>
            </p:txBody>
          </p:sp>
          <p:sp>
            <p:nvSpPr>
              <p:cNvPr id="12612" name="Freeform: Shape 12611">
                <a:extLst>
                  <a:ext uri="{FF2B5EF4-FFF2-40B4-BE49-F238E27FC236}">
                    <a16:creationId xmlns:a16="http://schemas.microsoft.com/office/drawing/2014/main" id="{295AA2FD-FC1D-1235-637C-1A607AFB9B3A}"/>
                  </a:ext>
                </a:extLst>
              </p:cNvPr>
              <p:cNvSpPr/>
              <p:nvPr/>
            </p:nvSpPr>
            <p:spPr>
              <a:xfrm>
                <a:off x="3563852" y="2579617"/>
                <a:ext cx="66225" cy="67820"/>
              </a:xfrm>
              <a:custGeom>
                <a:avLst/>
                <a:gdLst>
                  <a:gd name="connsiteX0" fmla="*/ 66131 w 66225"/>
                  <a:gd name="connsiteY0" fmla="*/ 6667 h 67820"/>
                  <a:gd name="connsiteX1" fmla="*/ 59368 w 66225"/>
                  <a:gd name="connsiteY1" fmla="*/ 0 h 67820"/>
                  <a:gd name="connsiteX2" fmla="*/ 16601 w 66225"/>
                  <a:gd name="connsiteY2" fmla="*/ 18288 h 67820"/>
                  <a:gd name="connsiteX3" fmla="*/ 27 w 66225"/>
                  <a:gd name="connsiteY3" fmla="*/ 61246 h 67820"/>
                  <a:gd name="connsiteX4" fmla="*/ 7076 w 66225"/>
                  <a:gd name="connsiteY4" fmla="*/ 67818 h 67820"/>
                  <a:gd name="connsiteX5" fmla="*/ 13553 w 66225"/>
                  <a:gd name="connsiteY5" fmla="*/ 60960 h 67820"/>
                  <a:gd name="connsiteX6" fmla="*/ 26411 w 66225"/>
                  <a:gd name="connsiteY6" fmla="*/ 27623 h 67820"/>
                  <a:gd name="connsiteX7" fmla="*/ 59654 w 66225"/>
                  <a:gd name="connsiteY7" fmla="*/ 13240 h 67820"/>
                  <a:gd name="connsiteX8" fmla="*/ 66226 w 66225"/>
                  <a:gd name="connsiteY8" fmla="*/ 6667 h 6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5" h="67820">
                    <a:moveTo>
                      <a:pt x="66131" y="6667"/>
                    </a:moveTo>
                    <a:cubicBezTo>
                      <a:pt x="65940" y="2857"/>
                      <a:pt x="62892" y="0"/>
                      <a:pt x="59368" y="0"/>
                    </a:cubicBezTo>
                    <a:cubicBezTo>
                      <a:pt x="43175" y="190"/>
                      <a:pt x="27554" y="6858"/>
                      <a:pt x="16601" y="18288"/>
                    </a:cubicBezTo>
                    <a:cubicBezTo>
                      <a:pt x="5361" y="29908"/>
                      <a:pt x="-449" y="45244"/>
                      <a:pt x="27" y="61246"/>
                    </a:cubicBezTo>
                    <a:cubicBezTo>
                      <a:pt x="218" y="65056"/>
                      <a:pt x="3266" y="67913"/>
                      <a:pt x="7076" y="67818"/>
                    </a:cubicBezTo>
                    <a:cubicBezTo>
                      <a:pt x="10695" y="67628"/>
                      <a:pt x="13743" y="64770"/>
                      <a:pt x="13553" y="60960"/>
                    </a:cubicBezTo>
                    <a:cubicBezTo>
                      <a:pt x="13267" y="48482"/>
                      <a:pt x="17744" y="36576"/>
                      <a:pt x="26411" y="27623"/>
                    </a:cubicBezTo>
                    <a:cubicBezTo>
                      <a:pt x="35079" y="18669"/>
                      <a:pt x="47176" y="13335"/>
                      <a:pt x="59654" y="13240"/>
                    </a:cubicBezTo>
                    <a:cubicBezTo>
                      <a:pt x="63178" y="13240"/>
                      <a:pt x="66226" y="10382"/>
                      <a:pt x="66226" y="6667"/>
                    </a:cubicBezTo>
                    <a:close/>
                  </a:path>
                </a:pathLst>
              </a:custGeom>
              <a:grpFill/>
              <a:ln w="9525" cap="flat">
                <a:noFill/>
                <a:prstDash val="solid"/>
                <a:miter/>
              </a:ln>
            </p:spPr>
            <p:txBody>
              <a:bodyPr rtlCol="0" anchor="ctr"/>
              <a:lstStyle/>
              <a:p>
                <a:endParaRPr lang="en-IN"/>
              </a:p>
            </p:txBody>
          </p:sp>
          <p:sp>
            <p:nvSpPr>
              <p:cNvPr id="12613" name="Freeform: Shape 12612">
                <a:extLst>
                  <a:ext uri="{FF2B5EF4-FFF2-40B4-BE49-F238E27FC236}">
                    <a16:creationId xmlns:a16="http://schemas.microsoft.com/office/drawing/2014/main" id="{6FDA14E5-0A1F-AB04-3167-0F16E75BBE55}"/>
                  </a:ext>
                </a:extLst>
              </p:cNvPr>
              <p:cNvSpPr/>
              <p:nvPr/>
            </p:nvSpPr>
            <p:spPr>
              <a:xfrm>
                <a:off x="3589404" y="2604284"/>
                <a:ext cx="39628" cy="42007"/>
              </a:xfrm>
              <a:custGeom>
                <a:avLst/>
                <a:gdLst>
                  <a:gd name="connsiteX0" fmla="*/ 97 w 39628"/>
                  <a:gd name="connsiteY0" fmla="*/ 35626 h 42007"/>
                  <a:gd name="connsiteX1" fmla="*/ 6574 w 39628"/>
                  <a:gd name="connsiteY1" fmla="*/ 42008 h 42007"/>
                  <a:gd name="connsiteX2" fmla="*/ 12766 w 39628"/>
                  <a:gd name="connsiteY2" fmla="*/ 35245 h 42007"/>
                  <a:gd name="connsiteX3" fmla="*/ 33435 w 39628"/>
                  <a:gd name="connsiteY3" fmla="*/ 13052 h 42007"/>
                  <a:gd name="connsiteX4" fmla="*/ 39626 w 39628"/>
                  <a:gd name="connsiteY4" fmla="*/ 6289 h 42007"/>
                  <a:gd name="connsiteX5" fmla="*/ 33340 w 39628"/>
                  <a:gd name="connsiteY5" fmla="*/ 3 h 42007"/>
                  <a:gd name="connsiteX6" fmla="*/ 9527 w 39628"/>
                  <a:gd name="connsiteY6" fmla="*/ 11052 h 42007"/>
                  <a:gd name="connsiteX7" fmla="*/ 2 w 39628"/>
                  <a:gd name="connsiteY7" fmla="*/ 35626 h 4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28" h="42007">
                    <a:moveTo>
                      <a:pt x="97" y="35626"/>
                    </a:moveTo>
                    <a:cubicBezTo>
                      <a:pt x="288" y="39436"/>
                      <a:pt x="3050" y="42008"/>
                      <a:pt x="6574" y="42008"/>
                    </a:cubicBezTo>
                    <a:cubicBezTo>
                      <a:pt x="10194" y="41817"/>
                      <a:pt x="12861" y="38769"/>
                      <a:pt x="12766" y="35245"/>
                    </a:cubicBezTo>
                    <a:cubicBezTo>
                      <a:pt x="12575" y="23625"/>
                      <a:pt x="22195" y="13338"/>
                      <a:pt x="33435" y="13052"/>
                    </a:cubicBezTo>
                    <a:cubicBezTo>
                      <a:pt x="37054" y="12861"/>
                      <a:pt x="39721" y="9813"/>
                      <a:pt x="39626" y="6289"/>
                    </a:cubicBezTo>
                    <a:cubicBezTo>
                      <a:pt x="39436" y="2479"/>
                      <a:pt x="36673" y="-93"/>
                      <a:pt x="33340" y="3"/>
                    </a:cubicBezTo>
                    <a:cubicBezTo>
                      <a:pt x="24291" y="384"/>
                      <a:pt x="15814" y="4289"/>
                      <a:pt x="9527" y="11052"/>
                    </a:cubicBezTo>
                    <a:cubicBezTo>
                      <a:pt x="3145" y="17529"/>
                      <a:pt x="-93" y="26482"/>
                      <a:pt x="2" y="35626"/>
                    </a:cubicBezTo>
                    <a:close/>
                  </a:path>
                </a:pathLst>
              </a:custGeom>
              <a:grpFill/>
              <a:ln w="9525" cap="flat">
                <a:noFill/>
                <a:prstDash val="solid"/>
                <a:miter/>
              </a:ln>
            </p:spPr>
            <p:txBody>
              <a:bodyPr rtlCol="0" anchor="ctr"/>
              <a:lstStyle/>
              <a:p>
                <a:endParaRPr lang="en-IN"/>
              </a:p>
            </p:txBody>
          </p:sp>
        </p:grpSp>
        <p:sp>
          <p:nvSpPr>
            <p:cNvPr id="12609" name="Freeform: Shape 12608">
              <a:extLst>
                <a:ext uri="{FF2B5EF4-FFF2-40B4-BE49-F238E27FC236}">
                  <a16:creationId xmlns:a16="http://schemas.microsoft.com/office/drawing/2014/main" id="{5C292EF7-1716-2BCD-6412-774E6FB2556A}"/>
                </a:ext>
              </a:extLst>
            </p:cNvPr>
            <p:cNvSpPr/>
            <p:nvPr/>
          </p:nvSpPr>
          <p:spPr>
            <a:xfrm>
              <a:off x="3609218" y="2624575"/>
              <a:ext cx="26479" cy="26479"/>
            </a:xfrm>
            <a:custGeom>
              <a:avLst/>
              <a:gdLst>
                <a:gd name="connsiteX0" fmla="*/ 26480 w 26479"/>
                <a:gd name="connsiteY0" fmla="*/ 13240 h 26479"/>
                <a:gd name="connsiteX1" fmla="*/ 13240 w 26479"/>
                <a:gd name="connsiteY1" fmla="*/ 26480 h 26479"/>
                <a:gd name="connsiteX2" fmla="*/ 0 w 26479"/>
                <a:gd name="connsiteY2" fmla="*/ 13240 h 26479"/>
                <a:gd name="connsiteX3" fmla="*/ 13240 w 26479"/>
                <a:gd name="connsiteY3" fmla="*/ 0 h 26479"/>
                <a:gd name="connsiteX4" fmla="*/ 26480 w 26479"/>
                <a:gd name="connsiteY4" fmla="*/ 13240 h 26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9" h="26479">
                  <a:moveTo>
                    <a:pt x="26480" y="13240"/>
                  </a:moveTo>
                  <a:cubicBezTo>
                    <a:pt x="26480" y="20552"/>
                    <a:pt x="20552" y="26480"/>
                    <a:pt x="13240" y="26480"/>
                  </a:cubicBezTo>
                  <a:cubicBezTo>
                    <a:pt x="5928" y="26480"/>
                    <a:pt x="0" y="20552"/>
                    <a:pt x="0" y="13240"/>
                  </a:cubicBezTo>
                  <a:cubicBezTo>
                    <a:pt x="0" y="5928"/>
                    <a:pt x="5928" y="0"/>
                    <a:pt x="13240" y="0"/>
                  </a:cubicBezTo>
                  <a:cubicBezTo>
                    <a:pt x="20552" y="0"/>
                    <a:pt x="26480" y="5928"/>
                    <a:pt x="26480" y="13240"/>
                  </a:cubicBezTo>
                  <a:close/>
                </a:path>
              </a:pathLst>
            </a:custGeom>
            <a:grpFill/>
            <a:ln w="9525" cap="flat">
              <a:noFill/>
              <a:prstDash val="solid"/>
              <a:miter/>
            </a:ln>
          </p:spPr>
          <p:txBody>
            <a:bodyPr rtlCol="0" anchor="ctr"/>
            <a:lstStyle/>
            <a:p>
              <a:endParaRPr lang="en-IN"/>
            </a:p>
          </p:txBody>
        </p:sp>
      </p:grpSp>
      <p:grpSp>
        <p:nvGrpSpPr>
          <p:cNvPr id="12614" name="Group 12613">
            <a:extLst>
              <a:ext uri="{FF2B5EF4-FFF2-40B4-BE49-F238E27FC236}">
                <a16:creationId xmlns:a16="http://schemas.microsoft.com/office/drawing/2014/main" id="{8D9FF819-52F6-AF93-F084-CA00B61F5753}"/>
              </a:ext>
            </a:extLst>
          </p:cNvPr>
          <p:cNvGrpSpPr/>
          <p:nvPr/>
        </p:nvGrpSpPr>
        <p:grpSpPr>
          <a:xfrm rot="5984116">
            <a:off x="6995702" y="2502292"/>
            <a:ext cx="185901" cy="184716"/>
            <a:chOff x="3538399" y="2554376"/>
            <a:chExt cx="97298" cy="96678"/>
          </a:xfrm>
          <a:solidFill>
            <a:schemeClr val="tx2"/>
          </a:solidFill>
        </p:grpSpPr>
        <p:grpSp>
          <p:nvGrpSpPr>
            <p:cNvPr id="12615" name="Graphic 41">
              <a:extLst>
                <a:ext uri="{FF2B5EF4-FFF2-40B4-BE49-F238E27FC236}">
                  <a16:creationId xmlns:a16="http://schemas.microsoft.com/office/drawing/2014/main" id="{D4D09E1E-952F-0200-DAB0-9BEE49E2E265}"/>
                </a:ext>
              </a:extLst>
            </p:cNvPr>
            <p:cNvGrpSpPr/>
            <p:nvPr/>
          </p:nvGrpSpPr>
          <p:grpSpPr>
            <a:xfrm>
              <a:off x="3538399" y="2554376"/>
              <a:ext cx="91678" cy="93061"/>
              <a:chOff x="3538399" y="2554376"/>
              <a:chExt cx="91678" cy="93061"/>
            </a:xfrm>
            <a:grpFill/>
          </p:grpSpPr>
          <p:sp>
            <p:nvSpPr>
              <p:cNvPr id="12628" name="Freeform: Shape 12627">
                <a:extLst>
                  <a:ext uri="{FF2B5EF4-FFF2-40B4-BE49-F238E27FC236}">
                    <a16:creationId xmlns:a16="http://schemas.microsoft.com/office/drawing/2014/main" id="{E37D358F-433E-5A14-6572-24C5F3178AF9}"/>
                  </a:ext>
                </a:extLst>
              </p:cNvPr>
              <p:cNvSpPr/>
              <p:nvPr/>
            </p:nvSpPr>
            <p:spPr>
              <a:xfrm>
                <a:off x="3538399" y="2554376"/>
                <a:ext cx="90363" cy="91661"/>
              </a:xfrm>
              <a:custGeom>
                <a:avLst/>
                <a:gdLst>
                  <a:gd name="connsiteX0" fmla="*/ 7097 w 90363"/>
                  <a:gd name="connsiteY0" fmla="*/ 91631 h 91661"/>
                  <a:gd name="connsiteX1" fmla="*/ 13479 w 90363"/>
                  <a:gd name="connsiteY1" fmla="*/ 85153 h 91661"/>
                  <a:gd name="connsiteX2" fmla="*/ 33100 w 90363"/>
                  <a:gd name="connsiteY2" fmla="*/ 34576 h 91661"/>
                  <a:gd name="connsiteX3" fmla="*/ 83773 w 90363"/>
                  <a:gd name="connsiteY3" fmla="*/ 13145 h 91661"/>
                  <a:gd name="connsiteX4" fmla="*/ 90345 w 90363"/>
                  <a:gd name="connsiteY4" fmla="*/ 6572 h 91661"/>
                  <a:gd name="connsiteX5" fmla="*/ 83297 w 90363"/>
                  <a:gd name="connsiteY5" fmla="*/ 0 h 91661"/>
                  <a:gd name="connsiteX6" fmla="*/ 23099 w 90363"/>
                  <a:gd name="connsiteY6" fmla="*/ 25527 h 91661"/>
                  <a:gd name="connsiteX7" fmla="*/ 48 w 90363"/>
                  <a:gd name="connsiteY7" fmla="*/ 85534 h 91661"/>
                  <a:gd name="connsiteX8" fmla="*/ 7002 w 90363"/>
                  <a:gd name="connsiteY8" fmla="*/ 91631 h 9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363" h="91661">
                    <a:moveTo>
                      <a:pt x="7097" y="91631"/>
                    </a:moveTo>
                    <a:cubicBezTo>
                      <a:pt x="10812" y="91631"/>
                      <a:pt x="13669" y="88773"/>
                      <a:pt x="13479" y="85153"/>
                    </a:cubicBezTo>
                    <a:cubicBezTo>
                      <a:pt x="13002" y="66199"/>
                      <a:pt x="19765" y="48292"/>
                      <a:pt x="33100" y="34576"/>
                    </a:cubicBezTo>
                    <a:cubicBezTo>
                      <a:pt x="46340" y="21146"/>
                      <a:pt x="64342" y="13335"/>
                      <a:pt x="83773" y="13145"/>
                    </a:cubicBezTo>
                    <a:cubicBezTo>
                      <a:pt x="87583" y="12954"/>
                      <a:pt x="90631" y="10096"/>
                      <a:pt x="90345" y="6572"/>
                    </a:cubicBezTo>
                    <a:cubicBezTo>
                      <a:pt x="90155" y="2762"/>
                      <a:pt x="87012" y="95"/>
                      <a:pt x="83297" y="0"/>
                    </a:cubicBezTo>
                    <a:cubicBezTo>
                      <a:pt x="60246" y="381"/>
                      <a:pt x="39006" y="9335"/>
                      <a:pt x="23099" y="25527"/>
                    </a:cubicBezTo>
                    <a:cubicBezTo>
                      <a:pt x="7573" y="41624"/>
                      <a:pt x="-714" y="63151"/>
                      <a:pt x="48" y="85534"/>
                    </a:cubicBezTo>
                    <a:cubicBezTo>
                      <a:pt x="48" y="88868"/>
                      <a:pt x="3192" y="92012"/>
                      <a:pt x="7002" y="91631"/>
                    </a:cubicBezTo>
                    <a:close/>
                  </a:path>
                </a:pathLst>
              </a:custGeom>
              <a:grpFill/>
              <a:ln w="9525" cap="flat">
                <a:noFill/>
                <a:prstDash val="solid"/>
                <a:miter/>
              </a:ln>
            </p:spPr>
            <p:txBody>
              <a:bodyPr rtlCol="0" anchor="ctr"/>
              <a:lstStyle/>
              <a:p>
                <a:endParaRPr lang="en-IN"/>
              </a:p>
            </p:txBody>
          </p:sp>
          <p:sp>
            <p:nvSpPr>
              <p:cNvPr id="12629" name="Freeform: Shape 12628">
                <a:extLst>
                  <a:ext uri="{FF2B5EF4-FFF2-40B4-BE49-F238E27FC236}">
                    <a16:creationId xmlns:a16="http://schemas.microsoft.com/office/drawing/2014/main" id="{A2F4D4DD-DB6D-C55C-2679-348DE56ECA02}"/>
                  </a:ext>
                </a:extLst>
              </p:cNvPr>
              <p:cNvSpPr/>
              <p:nvPr/>
            </p:nvSpPr>
            <p:spPr>
              <a:xfrm>
                <a:off x="3563852" y="2579617"/>
                <a:ext cx="66225" cy="67820"/>
              </a:xfrm>
              <a:custGeom>
                <a:avLst/>
                <a:gdLst>
                  <a:gd name="connsiteX0" fmla="*/ 66131 w 66225"/>
                  <a:gd name="connsiteY0" fmla="*/ 6667 h 67820"/>
                  <a:gd name="connsiteX1" fmla="*/ 59368 w 66225"/>
                  <a:gd name="connsiteY1" fmla="*/ 0 h 67820"/>
                  <a:gd name="connsiteX2" fmla="*/ 16601 w 66225"/>
                  <a:gd name="connsiteY2" fmla="*/ 18288 h 67820"/>
                  <a:gd name="connsiteX3" fmla="*/ 27 w 66225"/>
                  <a:gd name="connsiteY3" fmla="*/ 61246 h 67820"/>
                  <a:gd name="connsiteX4" fmla="*/ 7076 w 66225"/>
                  <a:gd name="connsiteY4" fmla="*/ 67818 h 67820"/>
                  <a:gd name="connsiteX5" fmla="*/ 13553 w 66225"/>
                  <a:gd name="connsiteY5" fmla="*/ 60960 h 67820"/>
                  <a:gd name="connsiteX6" fmla="*/ 26411 w 66225"/>
                  <a:gd name="connsiteY6" fmla="*/ 27623 h 67820"/>
                  <a:gd name="connsiteX7" fmla="*/ 59654 w 66225"/>
                  <a:gd name="connsiteY7" fmla="*/ 13240 h 67820"/>
                  <a:gd name="connsiteX8" fmla="*/ 66226 w 66225"/>
                  <a:gd name="connsiteY8" fmla="*/ 6667 h 6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25" h="67820">
                    <a:moveTo>
                      <a:pt x="66131" y="6667"/>
                    </a:moveTo>
                    <a:cubicBezTo>
                      <a:pt x="65940" y="2857"/>
                      <a:pt x="62892" y="0"/>
                      <a:pt x="59368" y="0"/>
                    </a:cubicBezTo>
                    <a:cubicBezTo>
                      <a:pt x="43175" y="190"/>
                      <a:pt x="27554" y="6858"/>
                      <a:pt x="16601" y="18288"/>
                    </a:cubicBezTo>
                    <a:cubicBezTo>
                      <a:pt x="5361" y="29908"/>
                      <a:pt x="-449" y="45244"/>
                      <a:pt x="27" y="61246"/>
                    </a:cubicBezTo>
                    <a:cubicBezTo>
                      <a:pt x="218" y="65056"/>
                      <a:pt x="3266" y="67913"/>
                      <a:pt x="7076" y="67818"/>
                    </a:cubicBezTo>
                    <a:cubicBezTo>
                      <a:pt x="10695" y="67628"/>
                      <a:pt x="13743" y="64770"/>
                      <a:pt x="13553" y="60960"/>
                    </a:cubicBezTo>
                    <a:cubicBezTo>
                      <a:pt x="13267" y="48482"/>
                      <a:pt x="17744" y="36576"/>
                      <a:pt x="26411" y="27623"/>
                    </a:cubicBezTo>
                    <a:cubicBezTo>
                      <a:pt x="35079" y="18669"/>
                      <a:pt x="47176" y="13335"/>
                      <a:pt x="59654" y="13240"/>
                    </a:cubicBezTo>
                    <a:cubicBezTo>
                      <a:pt x="63178" y="13240"/>
                      <a:pt x="66226" y="10382"/>
                      <a:pt x="66226" y="6667"/>
                    </a:cubicBezTo>
                    <a:close/>
                  </a:path>
                </a:pathLst>
              </a:custGeom>
              <a:grpFill/>
              <a:ln w="9525" cap="flat">
                <a:noFill/>
                <a:prstDash val="solid"/>
                <a:miter/>
              </a:ln>
            </p:spPr>
            <p:txBody>
              <a:bodyPr rtlCol="0" anchor="ctr"/>
              <a:lstStyle/>
              <a:p>
                <a:endParaRPr lang="en-IN"/>
              </a:p>
            </p:txBody>
          </p:sp>
          <p:sp>
            <p:nvSpPr>
              <p:cNvPr id="12632" name="Freeform: Shape 12631">
                <a:extLst>
                  <a:ext uri="{FF2B5EF4-FFF2-40B4-BE49-F238E27FC236}">
                    <a16:creationId xmlns:a16="http://schemas.microsoft.com/office/drawing/2014/main" id="{6C7B253B-C4F2-C0CB-B8DC-082FDFE6C74B}"/>
                  </a:ext>
                </a:extLst>
              </p:cNvPr>
              <p:cNvSpPr/>
              <p:nvPr/>
            </p:nvSpPr>
            <p:spPr>
              <a:xfrm>
                <a:off x="3589404" y="2604284"/>
                <a:ext cx="39628" cy="42007"/>
              </a:xfrm>
              <a:custGeom>
                <a:avLst/>
                <a:gdLst>
                  <a:gd name="connsiteX0" fmla="*/ 97 w 39628"/>
                  <a:gd name="connsiteY0" fmla="*/ 35626 h 42007"/>
                  <a:gd name="connsiteX1" fmla="*/ 6574 w 39628"/>
                  <a:gd name="connsiteY1" fmla="*/ 42008 h 42007"/>
                  <a:gd name="connsiteX2" fmla="*/ 12766 w 39628"/>
                  <a:gd name="connsiteY2" fmla="*/ 35245 h 42007"/>
                  <a:gd name="connsiteX3" fmla="*/ 33435 w 39628"/>
                  <a:gd name="connsiteY3" fmla="*/ 13052 h 42007"/>
                  <a:gd name="connsiteX4" fmla="*/ 39626 w 39628"/>
                  <a:gd name="connsiteY4" fmla="*/ 6289 h 42007"/>
                  <a:gd name="connsiteX5" fmla="*/ 33340 w 39628"/>
                  <a:gd name="connsiteY5" fmla="*/ 3 h 42007"/>
                  <a:gd name="connsiteX6" fmla="*/ 9527 w 39628"/>
                  <a:gd name="connsiteY6" fmla="*/ 11052 h 42007"/>
                  <a:gd name="connsiteX7" fmla="*/ 2 w 39628"/>
                  <a:gd name="connsiteY7" fmla="*/ 35626 h 4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28" h="42007">
                    <a:moveTo>
                      <a:pt x="97" y="35626"/>
                    </a:moveTo>
                    <a:cubicBezTo>
                      <a:pt x="288" y="39436"/>
                      <a:pt x="3050" y="42008"/>
                      <a:pt x="6574" y="42008"/>
                    </a:cubicBezTo>
                    <a:cubicBezTo>
                      <a:pt x="10194" y="41817"/>
                      <a:pt x="12861" y="38769"/>
                      <a:pt x="12766" y="35245"/>
                    </a:cubicBezTo>
                    <a:cubicBezTo>
                      <a:pt x="12575" y="23625"/>
                      <a:pt x="22195" y="13338"/>
                      <a:pt x="33435" y="13052"/>
                    </a:cubicBezTo>
                    <a:cubicBezTo>
                      <a:pt x="37054" y="12861"/>
                      <a:pt x="39721" y="9813"/>
                      <a:pt x="39626" y="6289"/>
                    </a:cubicBezTo>
                    <a:cubicBezTo>
                      <a:pt x="39436" y="2479"/>
                      <a:pt x="36673" y="-93"/>
                      <a:pt x="33340" y="3"/>
                    </a:cubicBezTo>
                    <a:cubicBezTo>
                      <a:pt x="24291" y="384"/>
                      <a:pt x="15814" y="4289"/>
                      <a:pt x="9527" y="11052"/>
                    </a:cubicBezTo>
                    <a:cubicBezTo>
                      <a:pt x="3145" y="17529"/>
                      <a:pt x="-93" y="26482"/>
                      <a:pt x="2" y="35626"/>
                    </a:cubicBezTo>
                    <a:close/>
                  </a:path>
                </a:pathLst>
              </a:custGeom>
              <a:grpFill/>
              <a:ln w="9525" cap="flat">
                <a:noFill/>
                <a:prstDash val="solid"/>
                <a:miter/>
              </a:ln>
            </p:spPr>
            <p:txBody>
              <a:bodyPr rtlCol="0" anchor="ctr"/>
              <a:lstStyle/>
              <a:p>
                <a:endParaRPr lang="en-IN"/>
              </a:p>
            </p:txBody>
          </p:sp>
        </p:grpSp>
        <p:sp>
          <p:nvSpPr>
            <p:cNvPr id="12616" name="Freeform: Shape 12615">
              <a:extLst>
                <a:ext uri="{FF2B5EF4-FFF2-40B4-BE49-F238E27FC236}">
                  <a16:creationId xmlns:a16="http://schemas.microsoft.com/office/drawing/2014/main" id="{B6237166-1B73-9841-681C-C3C1164050B1}"/>
                </a:ext>
              </a:extLst>
            </p:cNvPr>
            <p:cNvSpPr/>
            <p:nvPr/>
          </p:nvSpPr>
          <p:spPr>
            <a:xfrm>
              <a:off x="3609218" y="2624575"/>
              <a:ext cx="26479" cy="26479"/>
            </a:xfrm>
            <a:custGeom>
              <a:avLst/>
              <a:gdLst>
                <a:gd name="connsiteX0" fmla="*/ 26480 w 26479"/>
                <a:gd name="connsiteY0" fmla="*/ 13240 h 26479"/>
                <a:gd name="connsiteX1" fmla="*/ 13240 w 26479"/>
                <a:gd name="connsiteY1" fmla="*/ 26480 h 26479"/>
                <a:gd name="connsiteX2" fmla="*/ 0 w 26479"/>
                <a:gd name="connsiteY2" fmla="*/ 13240 h 26479"/>
                <a:gd name="connsiteX3" fmla="*/ 13240 w 26479"/>
                <a:gd name="connsiteY3" fmla="*/ 0 h 26479"/>
                <a:gd name="connsiteX4" fmla="*/ 26480 w 26479"/>
                <a:gd name="connsiteY4" fmla="*/ 13240 h 26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9" h="26479">
                  <a:moveTo>
                    <a:pt x="26480" y="13240"/>
                  </a:moveTo>
                  <a:cubicBezTo>
                    <a:pt x="26480" y="20552"/>
                    <a:pt x="20552" y="26480"/>
                    <a:pt x="13240" y="26480"/>
                  </a:cubicBezTo>
                  <a:cubicBezTo>
                    <a:pt x="5928" y="26480"/>
                    <a:pt x="0" y="20552"/>
                    <a:pt x="0" y="13240"/>
                  </a:cubicBezTo>
                  <a:cubicBezTo>
                    <a:pt x="0" y="5928"/>
                    <a:pt x="5928" y="0"/>
                    <a:pt x="13240" y="0"/>
                  </a:cubicBezTo>
                  <a:cubicBezTo>
                    <a:pt x="20552" y="0"/>
                    <a:pt x="26480" y="5928"/>
                    <a:pt x="26480" y="13240"/>
                  </a:cubicBezTo>
                  <a:close/>
                </a:path>
              </a:pathLst>
            </a:custGeom>
            <a:grpFill/>
            <a:ln w="9525" cap="flat">
              <a:noFill/>
              <a:prstDash val="solid"/>
              <a:miter/>
            </a:ln>
          </p:spPr>
          <p:txBody>
            <a:bodyPr rtlCol="0" anchor="ctr"/>
            <a:lstStyle/>
            <a:p>
              <a:endParaRPr lang="en-IN"/>
            </a:p>
          </p:txBody>
        </p:sp>
      </p:grpSp>
      <p:sp>
        <p:nvSpPr>
          <p:cNvPr id="2" name="Rectangle 21">
            <a:extLst>
              <a:ext uri="{FF2B5EF4-FFF2-40B4-BE49-F238E27FC236}">
                <a16:creationId xmlns:a16="http://schemas.microsoft.com/office/drawing/2014/main" id="{E0B3B2A7-16ED-E2D6-5C4E-400463C632CB}"/>
              </a:ext>
            </a:extLst>
          </p:cNvPr>
          <p:cNvSpPr/>
          <p:nvPr/>
        </p:nvSpPr>
        <p:spPr>
          <a:xfrm flipH="1" flipV="1">
            <a:off x="10513344" y="2387691"/>
            <a:ext cx="45719" cy="802621"/>
          </a:xfrm>
          <a:custGeom>
            <a:avLst/>
            <a:gdLst>
              <a:gd name="connsiteX0" fmla="*/ 0 w 635782"/>
              <a:gd name="connsiteY0" fmla="*/ 0 h 1092200"/>
              <a:gd name="connsiteX1" fmla="*/ 635782 w 635782"/>
              <a:gd name="connsiteY1" fmla="*/ 0 h 1092200"/>
              <a:gd name="connsiteX2" fmla="*/ 635782 w 635782"/>
              <a:gd name="connsiteY2" fmla="*/ 1092200 h 1092200"/>
              <a:gd name="connsiteX3" fmla="*/ 0 w 635782"/>
              <a:gd name="connsiteY3" fmla="*/ 1092200 h 1092200"/>
              <a:gd name="connsiteX4" fmla="*/ 0 w 635782"/>
              <a:gd name="connsiteY4" fmla="*/ 0 h 1092200"/>
              <a:gd name="connsiteX0" fmla="*/ 0 w 635782"/>
              <a:gd name="connsiteY0" fmla="*/ 1092200 h 1183640"/>
              <a:gd name="connsiteX1" fmla="*/ 0 w 635782"/>
              <a:gd name="connsiteY1" fmla="*/ 0 h 1183640"/>
              <a:gd name="connsiteX2" fmla="*/ 635782 w 635782"/>
              <a:gd name="connsiteY2" fmla="*/ 0 h 1183640"/>
              <a:gd name="connsiteX3" fmla="*/ 635782 w 635782"/>
              <a:gd name="connsiteY3" fmla="*/ 1092200 h 1183640"/>
              <a:gd name="connsiteX4" fmla="*/ 91440 w 635782"/>
              <a:gd name="connsiteY4" fmla="*/ 1183640 h 1183640"/>
              <a:gd name="connsiteX0" fmla="*/ 0 w 635782"/>
              <a:gd name="connsiteY0" fmla="*/ 0 h 1183640"/>
              <a:gd name="connsiteX1" fmla="*/ 635782 w 635782"/>
              <a:gd name="connsiteY1" fmla="*/ 0 h 1183640"/>
              <a:gd name="connsiteX2" fmla="*/ 635782 w 635782"/>
              <a:gd name="connsiteY2" fmla="*/ 1092200 h 1183640"/>
              <a:gd name="connsiteX3" fmla="*/ 91440 w 635782"/>
              <a:gd name="connsiteY3" fmla="*/ 1183640 h 1183640"/>
              <a:gd name="connsiteX0" fmla="*/ 0 w 635782"/>
              <a:gd name="connsiteY0" fmla="*/ 0 h 1092200"/>
              <a:gd name="connsiteX1" fmla="*/ 635782 w 635782"/>
              <a:gd name="connsiteY1" fmla="*/ 0 h 1092200"/>
              <a:gd name="connsiteX2" fmla="*/ 635782 w 635782"/>
              <a:gd name="connsiteY2" fmla="*/ 1092200 h 1092200"/>
              <a:gd name="connsiteX0" fmla="*/ 0 w 0"/>
              <a:gd name="connsiteY0" fmla="*/ 0 h 1092200"/>
              <a:gd name="connsiteX1" fmla="*/ 0 w 0"/>
              <a:gd name="connsiteY1" fmla="*/ 1092200 h 1092200"/>
            </a:gdLst>
            <a:ahLst/>
            <a:cxnLst>
              <a:cxn ang="0">
                <a:pos x="connsiteX0" y="connsiteY0"/>
              </a:cxn>
              <a:cxn ang="0">
                <a:pos x="connsiteX1" y="connsiteY1"/>
              </a:cxn>
            </a:cxnLst>
            <a:rect l="l" t="t" r="r" b="b"/>
            <a:pathLst>
              <a:path h="1092200">
                <a:moveTo>
                  <a:pt x="0" y="0"/>
                </a:moveTo>
                <a:lnTo>
                  <a:pt x="0" y="1092200"/>
                </a:lnTo>
              </a:path>
            </a:pathLst>
          </a:custGeom>
          <a:noFill/>
          <a:ln w="22225" cap="flat">
            <a:solidFill>
              <a:schemeClr val="accent2"/>
            </a:solidFill>
            <a:prstDash val="solid"/>
            <a:miter lim="400000"/>
            <a:tailEnd type="oval" w="lg" len="lg"/>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TextBox 2">
            <a:hlinkClick r:id="rId23" action="ppaction://hlinksldjump"/>
            <a:extLst>
              <a:ext uri="{FF2B5EF4-FFF2-40B4-BE49-F238E27FC236}">
                <a16:creationId xmlns:a16="http://schemas.microsoft.com/office/drawing/2014/main" id="{4CB890DF-1D45-4181-1DB1-4283537B705D}"/>
              </a:ext>
            </a:extLst>
          </p:cNvPr>
          <p:cNvSpPr txBox="1"/>
          <p:nvPr/>
        </p:nvSpPr>
        <p:spPr>
          <a:xfrm>
            <a:off x="10211558" y="3087574"/>
            <a:ext cx="1294192" cy="528207"/>
          </a:xfrm>
          <a:prstGeom prst="roundRect">
            <a:avLst/>
          </a:prstGeom>
          <a:solidFill>
            <a:schemeClr val="accent2"/>
          </a:solidFill>
          <a:ln w="28575" cap="flat">
            <a:solidFill>
              <a:schemeClr val="tx2"/>
            </a:solidFill>
            <a:miter lim="400000"/>
          </a:ln>
          <a:effectLst/>
          <a:sp3d/>
        </p:spPr>
        <p:txBody>
          <a:bodyPr rot="0" spcFirstLastPara="1" vertOverflow="overflow" horzOverflow="overflow" vert="horz" wrap="square" lIns="0" tIns="0" rIns="0" bIns="0" numCol="1" spcCol="38100" rtlCol="0" anchor="ctr" anchorCtr="0">
            <a:noAutofit/>
          </a:bodyPr>
          <a:lstStyle/>
          <a:p>
            <a:pPr marL="0" marR="0" lvl="0" indent="0" algn="ctr" defTabSz="2438338"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sym typeface="Helvetica Neue"/>
              </a:rPr>
              <a:t>Situational </a:t>
            </a:r>
            <a:br>
              <a:rPr kumimoji="0" lang="en-US" sz="1400" b="0" i="0" u="none" strike="noStrike" kern="0" cap="none" spc="0" normalizeH="0" baseline="0" noProof="0" dirty="0">
                <a:ln>
                  <a:noFill/>
                </a:ln>
                <a:solidFill>
                  <a:srgbClr val="FFFFFF"/>
                </a:solidFill>
                <a:effectLst/>
                <a:uLnTx/>
                <a:uFillTx/>
                <a:sym typeface="Helvetica Neue"/>
              </a:rPr>
            </a:br>
            <a:r>
              <a:rPr kumimoji="0" lang="en-US" sz="1400" b="0" i="0" u="none" strike="noStrike" kern="0" cap="none" spc="0" normalizeH="0" baseline="0" noProof="0" dirty="0">
                <a:ln>
                  <a:noFill/>
                </a:ln>
                <a:solidFill>
                  <a:srgbClr val="FFFFFF"/>
                </a:solidFill>
                <a:effectLst/>
                <a:uLnTx/>
                <a:uFillTx/>
                <a:sym typeface="Helvetica Neue"/>
              </a:rPr>
              <a:t>Monitoring</a:t>
            </a:r>
          </a:p>
        </p:txBody>
      </p:sp>
      <p:cxnSp>
        <p:nvCxnSpPr>
          <p:cNvPr id="36" name="Straight Connector 33">
            <a:extLst>
              <a:ext uri="{FF2B5EF4-FFF2-40B4-BE49-F238E27FC236}">
                <a16:creationId xmlns:a16="http://schemas.microsoft.com/office/drawing/2014/main" id="{C83DAF0E-288A-AE52-BFFB-2E8A93C09CCD}"/>
              </a:ext>
            </a:extLst>
          </p:cNvPr>
          <p:cNvCxnSpPr>
            <a:cxnSpLocks/>
          </p:cNvCxnSpPr>
          <p:nvPr/>
        </p:nvCxnSpPr>
        <p:spPr>
          <a:xfrm rot="10800000">
            <a:off x="7195398" y="2536520"/>
            <a:ext cx="3016160" cy="815161"/>
          </a:xfrm>
          <a:prstGeom prst="bentConnector3">
            <a:avLst>
              <a:gd name="adj1" fmla="val 50000"/>
            </a:avLst>
          </a:prstGeom>
          <a:noFill/>
          <a:ln w="25400" cap="flat">
            <a:solidFill>
              <a:schemeClr val="accent2"/>
            </a:solidFill>
            <a:prstDash val="sysDash"/>
            <a:miter lim="400000"/>
          </a:ln>
          <a:effectLst/>
          <a:sp3d/>
        </p:spPr>
        <p:style>
          <a:lnRef idx="0">
            <a:scrgbClr r="0" g="0" b="0"/>
          </a:lnRef>
          <a:fillRef idx="0">
            <a:scrgbClr r="0" g="0" b="0"/>
          </a:fillRef>
          <a:effectRef idx="0">
            <a:scrgbClr r="0" g="0" b="0"/>
          </a:effectRef>
          <a:fontRef idx="none"/>
        </p:style>
      </p:cxnSp>
      <p:cxnSp>
        <p:nvCxnSpPr>
          <p:cNvPr id="49" name="Straight Connector 33">
            <a:extLst>
              <a:ext uri="{FF2B5EF4-FFF2-40B4-BE49-F238E27FC236}">
                <a16:creationId xmlns:a16="http://schemas.microsoft.com/office/drawing/2014/main" id="{D4DFF8FC-1499-DC6D-045F-02E00FD58F1B}"/>
              </a:ext>
            </a:extLst>
          </p:cNvPr>
          <p:cNvCxnSpPr>
            <a:cxnSpLocks/>
            <a:stCxn id="12578" idx="0"/>
            <a:endCxn id="3" idx="1"/>
          </p:cNvCxnSpPr>
          <p:nvPr/>
        </p:nvCxnSpPr>
        <p:spPr>
          <a:xfrm rot="16200000" flipH="1">
            <a:off x="9750879" y="2890999"/>
            <a:ext cx="503367" cy="417990"/>
          </a:xfrm>
          <a:prstGeom prst="bentConnector4">
            <a:avLst>
              <a:gd name="adj1" fmla="val -45414"/>
              <a:gd name="adj2" fmla="val 64242"/>
            </a:avLst>
          </a:prstGeom>
          <a:noFill/>
          <a:ln w="25400" cap="flat">
            <a:solidFill>
              <a:schemeClr val="accent2"/>
            </a:solidFill>
            <a:prstDash val="sysDash"/>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6803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ACD0E0F-6E0A-7B82-485E-37F8D6C157F2}"/>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97CD17C1-CEA8-7AB3-CE56-03604D269D44}"/>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116A1F0E-8C23-C15F-C5D8-AD86C8256F10}"/>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6" name="Picture 15">
            <a:extLst>
              <a:ext uri="{FF2B5EF4-FFF2-40B4-BE49-F238E27FC236}">
                <a16:creationId xmlns:a16="http://schemas.microsoft.com/office/drawing/2014/main" id="{3AE51E89-3013-A9C9-155E-CA5252B9DA7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149237" y="3048001"/>
            <a:ext cx="1593762" cy="1328738"/>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sp>
        <p:nvSpPr>
          <p:cNvPr id="17" name="Rectangle 16">
            <a:extLst>
              <a:ext uri="{FF2B5EF4-FFF2-40B4-BE49-F238E27FC236}">
                <a16:creationId xmlns:a16="http://schemas.microsoft.com/office/drawing/2014/main" id="{CEF48F1F-3D77-6BDD-5B28-7D7BC8F53F2E}"/>
              </a:ext>
            </a:extLst>
          </p:cNvPr>
          <p:cNvSpPr>
            <a:spLocks/>
          </p:cNvSpPr>
          <p:nvPr/>
        </p:nvSpPr>
        <p:spPr>
          <a:xfrm>
            <a:off x="8743000" y="3048001"/>
            <a:ext cx="2839400" cy="1774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1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satisfaction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Increased quality vs. yield </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Get as much value from operational </a:t>
            </a:r>
            <a:br>
              <a:rPr lang="en-US" sz="900" dirty="0">
                <a:solidFill>
                  <a:schemeClr val="bg2"/>
                </a:solidFill>
                <a:latin typeface="IntelOne Text"/>
              </a:rPr>
            </a:br>
            <a:r>
              <a:rPr lang="en-US" sz="900" dirty="0">
                <a:solidFill>
                  <a:schemeClr val="bg2"/>
                </a:solidFill>
                <a:latin typeface="IntelOne Text"/>
              </a:rPr>
              <a:t>data as possible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Meet standards for reliability, durability, and functionality</a:t>
            </a:r>
          </a:p>
        </p:txBody>
      </p:sp>
      <p:sp>
        <p:nvSpPr>
          <p:cNvPr id="18" name="Rectangle 17">
            <a:extLst>
              <a:ext uri="{FF2B5EF4-FFF2-40B4-BE49-F238E27FC236}">
                <a16:creationId xmlns:a16="http://schemas.microsoft.com/office/drawing/2014/main" id="{940ED908-6CCE-A6AD-A33A-E78124A49E95}"/>
              </a:ext>
            </a:extLst>
          </p:cNvPr>
          <p:cNvSpPr>
            <a:spLocks/>
          </p:cNvSpPr>
          <p:nvPr/>
        </p:nvSpPr>
        <p:spPr>
          <a:xfrm>
            <a:off x="7144336" y="4864907"/>
            <a:ext cx="4438063" cy="112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re-work, scrap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Keep pace with tightening industry standards, consumer expectations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the rate of human errors during inspections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Unlock visibility into cross-plant production</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and mitigate shortages, especially skilled labor</a:t>
            </a:r>
          </a:p>
        </p:txBody>
      </p:sp>
      <p:sp>
        <p:nvSpPr>
          <p:cNvPr id="19" name="Text Placeholder 49">
            <a:extLst>
              <a:ext uri="{FF2B5EF4-FFF2-40B4-BE49-F238E27FC236}">
                <a16:creationId xmlns:a16="http://schemas.microsoft.com/office/drawing/2014/main" id="{045E9A61-C289-37B6-DF41-E738B9C81DC4}"/>
              </a:ext>
            </a:extLst>
          </p:cNvPr>
          <p:cNvSpPr txBox="1">
            <a:spLocks/>
          </p:cNvSpPr>
          <p:nvPr/>
        </p:nvSpPr>
        <p:spPr>
          <a:xfrm>
            <a:off x="7133540" y="628590"/>
            <a:ext cx="2243048"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lvl="0" indent="-171450" defTabSz="914400" fontAlgn="auto">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4" action="ppaction://hlinksldjump"/>
              </a:rPr>
              <a:t>Product Inspection</a:t>
            </a:r>
            <a:endParaRPr lang="en-US" sz="900" b="0" dirty="0">
              <a:solidFill>
                <a:srgbClr val="525252"/>
              </a:solidFill>
              <a:latin typeface="IntelOne Text" panose="020B0503020203020204" pitchFamily="34" charset="0"/>
              <a:sym typeface="Helvetica Neue"/>
            </a:endParaRP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Logistics &amp; Tracking</a:t>
            </a:r>
          </a:p>
        </p:txBody>
      </p:sp>
      <p:sp>
        <p:nvSpPr>
          <p:cNvPr id="21" name="Text Placeholder 49" descr="Target Vertical: &#10;Manufacturing&#10;&#10;&#10;">
            <a:extLst>
              <a:ext uri="{FF2B5EF4-FFF2-40B4-BE49-F238E27FC236}">
                <a16:creationId xmlns:a16="http://schemas.microsoft.com/office/drawing/2014/main" id="{A7DFA02C-F28A-4944-A260-D56CEB7A8EFF}"/>
              </a:ext>
            </a:extLst>
          </p:cNvPr>
          <p:cNvSpPr txBox="1">
            <a:spLocks/>
          </p:cNvSpPr>
          <p:nvPr/>
        </p:nvSpPr>
        <p:spPr>
          <a:xfrm>
            <a:off x="7133541" y="1686845"/>
            <a:ext cx="4372650"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Available in United States, PRC, Japan, Canada, Taiwan, Germany, and the UK</a:t>
            </a:r>
          </a:p>
        </p:txBody>
      </p:sp>
      <p:sp>
        <p:nvSpPr>
          <p:cNvPr id="22" name="Title 66">
            <a:extLst>
              <a:ext uri="{FF2B5EF4-FFF2-40B4-BE49-F238E27FC236}">
                <a16:creationId xmlns:a16="http://schemas.microsoft.com/office/drawing/2014/main" id="{9FC67607-12E2-2F4B-616D-F53C1AC4AACD}"/>
              </a:ext>
            </a:extLst>
          </p:cNvPr>
          <p:cNvSpPr>
            <a:spLocks noGrp="1"/>
          </p:cNvSpPr>
          <p:nvPr>
            <p:ph type="title"/>
          </p:nvPr>
        </p:nvSpPr>
        <p:spPr>
          <a:xfrm>
            <a:off x="592917" y="571500"/>
            <a:ext cx="6255392" cy="886397"/>
          </a:xfrm>
        </p:spPr>
        <p:txBody>
          <a:bodyPr/>
          <a:lstStyle/>
          <a:p>
            <a:r>
              <a:rPr lang="en-US" sz="3200" noProof="0" dirty="0">
                <a:sym typeface="Helvetica"/>
              </a:rPr>
              <a:t>Surface Inspection Detection Solution</a:t>
            </a:r>
            <a:endParaRPr lang="en-US" sz="3200" dirty="0"/>
          </a:p>
        </p:txBody>
      </p:sp>
      <p:grpSp>
        <p:nvGrpSpPr>
          <p:cNvPr id="23" name="Group 22">
            <a:extLst>
              <a:ext uri="{FF2B5EF4-FFF2-40B4-BE49-F238E27FC236}">
                <a16:creationId xmlns:a16="http://schemas.microsoft.com/office/drawing/2014/main" id="{47ACE3BF-7EA0-82FB-A87F-73C575F69B10}"/>
              </a:ext>
            </a:extLst>
          </p:cNvPr>
          <p:cNvGrpSpPr/>
          <p:nvPr/>
        </p:nvGrpSpPr>
        <p:grpSpPr>
          <a:xfrm>
            <a:off x="592917" y="1621155"/>
            <a:ext cx="6255394" cy="738664"/>
            <a:chOff x="592917" y="1621155"/>
            <a:chExt cx="6255394" cy="738664"/>
          </a:xfrm>
        </p:grpSpPr>
        <p:sp>
          <p:nvSpPr>
            <p:cNvPr id="25"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2D5015C5-EB5B-BBDE-B60D-FA0F74AC61B3}"/>
                </a:ext>
              </a:extLst>
            </p:cNvPr>
            <p:cNvSpPr txBox="1">
              <a:spLocks/>
            </p:cNvSpPr>
            <p:nvPr/>
          </p:nvSpPr>
          <p:spPr>
            <a:xfrm>
              <a:off x="592917" y="1805821"/>
              <a:ext cx="6255394" cy="5539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Vecow</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Surface Defect Inspection Solution is a cutting-edge physical inspection solution that automates the visual inspection process. This solution collects quality data in real-time while saving costs and improving the false acceptance rate. The solution indicates surface defects on products that conventional machine vision technology would struggle to identify.</a:t>
              </a:r>
            </a:p>
          </p:txBody>
        </p:sp>
        <p:sp>
          <p:nvSpPr>
            <p:cNvPr id="26" name="Content Placeholder 47">
              <a:extLst>
                <a:ext uri="{FF2B5EF4-FFF2-40B4-BE49-F238E27FC236}">
                  <a16:creationId xmlns:a16="http://schemas.microsoft.com/office/drawing/2014/main" id="{011D6FB3-87BD-5B36-B00B-922B1AA6313E}"/>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27" name="Straight Connector 26">
            <a:extLst>
              <a:ext uri="{FF2B5EF4-FFF2-40B4-BE49-F238E27FC236}">
                <a16:creationId xmlns:a16="http://schemas.microsoft.com/office/drawing/2014/main" id="{83C62896-7602-2C2A-EAF6-6549541B1ECA}"/>
              </a:ext>
            </a:extLst>
          </p:cNvPr>
          <p:cNvCxnSpPr>
            <a:cxnSpLocks/>
          </p:cNvCxnSpPr>
          <p:nvPr/>
        </p:nvCxnSpPr>
        <p:spPr>
          <a:xfrm>
            <a:off x="592917" y="247617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30" name="Content Placeholder 47">
            <a:extLst>
              <a:ext uri="{FF2B5EF4-FFF2-40B4-BE49-F238E27FC236}">
                <a16:creationId xmlns:a16="http://schemas.microsoft.com/office/drawing/2014/main" id="{D2F68862-9BF4-DEFD-8F22-867E120E6FAA}"/>
              </a:ext>
            </a:extLst>
          </p:cNvPr>
          <p:cNvSpPr txBox="1">
            <a:spLocks/>
          </p:cNvSpPr>
          <p:nvPr/>
        </p:nvSpPr>
        <p:spPr>
          <a:xfrm>
            <a:off x="592917" y="2558096"/>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31" name="Rectangle 30">
            <a:extLst>
              <a:ext uri="{FF2B5EF4-FFF2-40B4-BE49-F238E27FC236}">
                <a16:creationId xmlns:a16="http://schemas.microsoft.com/office/drawing/2014/main" id="{E45C663F-ED49-DCD6-09C6-EAE5A6EF36CF}"/>
              </a:ext>
            </a:extLst>
          </p:cNvPr>
          <p:cNvSpPr>
            <a:spLocks/>
          </p:cNvSpPr>
          <p:nvPr/>
        </p:nvSpPr>
        <p:spPr>
          <a:xfrm>
            <a:off x="913615" y="2791843"/>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kern="0" dirty="0">
                <a:solidFill>
                  <a:schemeClr val="bg2"/>
                </a:solidFill>
                <a:latin typeface="IntelOne Text" panose="020B0503020203020204" pitchFamily="34" charset="0"/>
                <a:sym typeface="Helvetica"/>
              </a:rPr>
              <a:t>Continuously improve defect detection rates by leveraging built-in feedback that reduces potential costly errors</a:t>
            </a:r>
          </a:p>
        </p:txBody>
      </p:sp>
      <p:sp>
        <p:nvSpPr>
          <p:cNvPr id="32" name="Rectangle 31">
            <a:extLst>
              <a:ext uri="{FF2B5EF4-FFF2-40B4-BE49-F238E27FC236}">
                <a16:creationId xmlns:a16="http://schemas.microsoft.com/office/drawing/2014/main" id="{E90EF494-8E88-74F6-A43D-ECF7B4C87B9D}"/>
              </a:ext>
            </a:extLst>
          </p:cNvPr>
          <p:cNvSpPr>
            <a:spLocks/>
          </p:cNvSpPr>
          <p:nvPr/>
        </p:nvSpPr>
        <p:spPr>
          <a:xfrm>
            <a:off x="3063688" y="2791843"/>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kern="0" dirty="0">
                <a:solidFill>
                  <a:schemeClr val="bg2"/>
                </a:solidFill>
                <a:latin typeface="IntelOne Text" panose="020B0503020203020204" pitchFamily="34" charset="0"/>
                <a:sym typeface="Helvetica"/>
              </a:rPr>
              <a:t>Reduce costs and increase ROI with a solution that deploys quickly and can be integrated into existing infrastructure </a:t>
            </a:r>
          </a:p>
        </p:txBody>
      </p:sp>
      <p:sp>
        <p:nvSpPr>
          <p:cNvPr id="33" name="Rectangle 32">
            <a:extLst>
              <a:ext uri="{FF2B5EF4-FFF2-40B4-BE49-F238E27FC236}">
                <a16:creationId xmlns:a16="http://schemas.microsoft.com/office/drawing/2014/main" id="{99947993-759B-86FA-60B6-EE4AC2EDB1A8}"/>
              </a:ext>
            </a:extLst>
          </p:cNvPr>
          <p:cNvSpPr>
            <a:spLocks/>
          </p:cNvSpPr>
          <p:nvPr/>
        </p:nvSpPr>
        <p:spPr>
          <a:xfrm>
            <a:off x="5213760" y="2791843"/>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kern="0" dirty="0">
                <a:solidFill>
                  <a:schemeClr val="bg2"/>
                </a:solidFill>
                <a:latin typeface="IntelOne Text" panose="020B0503020203020204" pitchFamily="34" charset="0"/>
                <a:sym typeface="Helvetica"/>
              </a:rPr>
              <a:t>Streamline deployment and management time with actionable data that surfaces changes in production quality within seconds </a:t>
            </a:r>
          </a:p>
        </p:txBody>
      </p:sp>
      <p:cxnSp>
        <p:nvCxnSpPr>
          <p:cNvPr id="50" name="Straight Connector 49">
            <a:extLst>
              <a:ext uri="{FF2B5EF4-FFF2-40B4-BE49-F238E27FC236}">
                <a16:creationId xmlns:a16="http://schemas.microsoft.com/office/drawing/2014/main" id="{180AA432-26BD-9B64-4348-769C01F8A524}"/>
              </a:ext>
            </a:extLst>
          </p:cNvPr>
          <p:cNvCxnSpPr>
            <a:cxnSpLocks/>
          </p:cNvCxnSpPr>
          <p:nvPr/>
        </p:nvCxnSpPr>
        <p:spPr>
          <a:xfrm>
            <a:off x="592917" y="362119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51" name="Group 50">
            <a:extLst>
              <a:ext uri="{FF2B5EF4-FFF2-40B4-BE49-F238E27FC236}">
                <a16:creationId xmlns:a16="http://schemas.microsoft.com/office/drawing/2014/main" id="{C4041FB0-C84E-8A7D-8BC5-15F35CC1BD40}"/>
              </a:ext>
            </a:extLst>
          </p:cNvPr>
          <p:cNvGrpSpPr>
            <a:grpSpLocks/>
          </p:cNvGrpSpPr>
          <p:nvPr/>
        </p:nvGrpSpPr>
        <p:grpSpPr>
          <a:xfrm>
            <a:off x="592916" y="4593902"/>
            <a:ext cx="6255393" cy="348690"/>
            <a:chOff x="592916" y="3640327"/>
            <a:chExt cx="6255393" cy="348690"/>
          </a:xfrm>
        </p:grpSpPr>
        <p:sp>
          <p:nvSpPr>
            <p:cNvPr id="52" name="Content Placeholder 47">
              <a:extLst>
                <a:ext uri="{FF2B5EF4-FFF2-40B4-BE49-F238E27FC236}">
                  <a16:creationId xmlns:a16="http://schemas.microsoft.com/office/drawing/2014/main" id="{A7423098-B712-BB5D-3CBD-8E4907EE61A5}"/>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54" name="Content Placeholder 47">
              <a:extLst>
                <a:ext uri="{FF2B5EF4-FFF2-40B4-BE49-F238E27FC236}">
                  <a16:creationId xmlns:a16="http://schemas.microsoft.com/office/drawing/2014/main" id="{6E4809A6-9177-BA2A-47D0-1AC944A066B7}"/>
                </a:ext>
              </a:extLst>
            </p:cNvPr>
            <p:cNvSpPr txBox="1">
              <a:spLocks/>
            </p:cNvSpPr>
            <p:nvPr/>
          </p:nvSpPr>
          <p:spPr>
            <a:xfrm>
              <a:off x="592916" y="3837694"/>
              <a:ext cx="6255393" cy="151323"/>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defTabSz="1219169" hangingPunct="0">
                <a:lnSpc>
                  <a:spcPct val="100000"/>
                </a:lnSpc>
                <a:spcBef>
                  <a:spcPts val="200"/>
                </a:spcBef>
                <a:spcAft>
                  <a:spcPts val="100"/>
                </a:spcAft>
                <a:buClr>
                  <a:srgbClr val="525252"/>
                </a:buClr>
                <a:buNone/>
                <a:defRPr/>
              </a:pPr>
              <a:r>
                <a:rPr lang="en-US" sz="900" kern="0" dirty="0" err="1">
                  <a:latin typeface="+mn-lt"/>
                  <a:sym typeface="Helvetica Neue"/>
                  <a:hlinkClick r:id="rId5">
                    <a:extLst>
                      <a:ext uri="{A12FA001-AC4F-418D-AE19-62706E023703}">
                        <ahyp:hlinkClr xmlns:ahyp="http://schemas.microsoft.com/office/drawing/2018/hyperlinkcolor" val="tx"/>
                      </a:ext>
                    </a:extLst>
                  </a:hlinkClick>
                </a:rPr>
                <a:t>Vecow</a:t>
              </a:r>
              <a:r>
                <a:rPr lang="en-US" sz="900" kern="0" dirty="0">
                  <a:latin typeface="+mn-lt"/>
                  <a:sym typeface="Helvetica Neue"/>
                  <a:hlinkClick r:id="rId5">
                    <a:extLst>
                      <a:ext uri="{A12FA001-AC4F-418D-AE19-62706E023703}">
                        <ahyp:hlinkClr xmlns:ahyp="http://schemas.microsoft.com/office/drawing/2018/hyperlinkcolor" val="tx"/>
                      </a:ext>
                    </a:extLst>
                  </a:hlinkClick>
                </a:rPr>
                <a:t> website </a:t>
              </a:r>
              <a:endParaRPr lang="en-US" sz="900" kern="0" dirty="0">
                <a:latin typeface="+mn-lt"/>
                <a:sym typeface="Helvetica Neue"/>
              </a:endParaRPr>
            </a:p>
          </p:txBody>
        </p:sp>
      </p:grpSp>
      <p:cxnSp>
        <p:nvCxnSpPr>
          <p:cNvPr id="55" name="Straight Connector 54">
            <a:extLst>
              <a:ext uri="{FF2B5EF4-FFF2-40B4-BE49-F238E27FC236}">
                <a16:creationId xmlns:a16="http://schemas.microsoft.com/office/drawing/2014/main" id="{6CF462EE-5DB1-961D-E9BF-9B329F9C60BD}"/>
              </a:ext>
            </a:extLst>
          </p:cNvPr>
          <p:cNvCxnSpPr>
            <a:cxnSpLocks/>
          </p:cNvCxnSpPr>
          <p:nvPr/>
        </p:nvCxnSpPr>
        <p:spPr>
          <a:xfrm>
            <a:off x="592917" y="445704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90" name="Group 89">
            <a:extLst>
              <a:ext uri="{FF2B5EF4-FFF2-40B4-BE49-F238E27FC236}">
                <a16:creationId xmlns:a16="http://schemas.microsoft.com/office/drawing/2014/main" id="{725FCFE6-C147-26C6-EDD9-7A29F060A07E}"/>
              </a:ext>
            </a:extLst>
          </p:cNvPr>
          <p:cNvGrpSpPr>
            <a:grpSpLocks/>
          </p:cNvGrpSpPr>
          <p:nvPr/>
        </p:nvGrpSpPr>
        <p:grpSpPr>
          <a:xfrm>
            <a:off x="592915" y="3758058"/>
            <a:ext cx="6255393" cy="562127"/>
            <a:chOff x="592916" y="3640327"/>
            <a:chExt cx="6255393" cy="562127"/>
          </a:xfrm>
        </p:grpSpPr>
        <p:sp>
          <p:nvSpPr>
            <p:cNvPr id="92" name="Content Placeholder 47">
              <a:extLst>
                <a:ext uri="{FF2B5EF4-FFF2-40B4-BE49-F238E27FC236}">
                  <a16:creationId xmlns:a16="http://schemas.microsoft.com/office/drawing/2014/main" id="{CAFDBA31-1A4A-5E9E-7F99-1AD184E3DA17}"/>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93" name="Content Placeholder 47">
              <a:extLst>
                <a:ext uri="{FF2B5EF4-FFF2-40B4-BE49-F238E27FC236}">
                  <a16:creationId xmlns:a16="http://schemas.microsoft.com/office/drawing/2014/main" id="{CEB40942-3567-3718-5788-2821E1BC8BED}"/>
                </a:ext>
              </a:extLst>
            </p:cNvPr>
            <p:cNvSpPr txBox="1">
              <a:spLocks/>
            </p:cNvSpPr>
            <p:nvPr/>
          </p:nvSpPr>
          <p:spPr>
            <a:xfrm>
              <a:off x="592916" y="3837694"/>
              <a:ext cx="6255393" cy="364760"/>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Xeon Processors</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Core™ Processors</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Distribution of OpenVINO™ toolkit</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Movidius™ VPUs</a:t>
              </a:r>
            </a:p>
          </p:txBody>
        </p:sp>
      </p:grpSp>
      <p:pic>
        <p:nvPicPr>
          <p:cNvPr id="20482" name="Picture 2">
            <a:extLst>
              <a:ext uri="{FF2B5EF4-FFF2-40B4-BE49-F238E27FC236}">
                <a16:creationId xmlns:a16="http://schemas.microsoft.com/office/drawing/2014/main" id="{679903A0-DC8B-99E6-0C5F-67C88E3BDF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200" b="32400"/>
          <a:stretch/>
        </p:blipFill>
        <p:spPr bwMode="auto">
          <a:xfrm>
            <a:off x="553241" y="186549"/>
            <a:ext cx="1396553" cy="266897"/>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9FA41ABE-0C6D-33BC-59B6-BB181AF7CF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73833" y="2792674"/>
            <a:ext cx="331304" cy="302052"/>
          </a:xfrm>
          <a:prstGeom prst="rect">
            <a:avLst/>
          </a:prstGeom>
        </p:spPr>
      </p:pic>
      <p:grpSp>
        <p:nvGrpSpPr>
          <p:cNvPr id="3" name="Group 2">
            <a:extLst>
              <a:ext uri="{FF2B5EF4-FFF2-40B4-BE49-F238E27FC236}">
                <a16:creationId xmlns:a16="http://schemas.microsoft.com/office/drawing/2014/main" id="{0AF2619C-1FC5-CCC4-5D34-D7AC006817CC}"/>
              </a:ext>
            </a:extLst>
          </p:cNvPr>
          <p:cNvGrpSpPr/>
          <p:nvPr/>
        </p:nvGrpSpPr>
        <p:grpSpPr>
          <a:xfrm>
            <a:off x="4805134" y="2784584"/>
            <a:ext cx="331304" cy="332027"/>
            <a:chOff x="1843088" y="3489960"/>
            <a:chExt cx="473065" cy="474097"/>
          </a:xfrm>
        </p:grpSpPr>
        <p:sp>
          <p:nvSpPr>
            <p:cNvPr id="4" name="Freeform: Shape 3">
              <a:extLst>
                <a:ext uri="{FF2B5EF4-FFF2-40B4-BE49-F238E27FC236}">
                  <a16:creationId xmlns:a16="http://schemas.microsoft.com/office/drawing/2014/main" id="{E9093D9F-94B4-FEE4-80D5-5DAC20D60259}"/>
                </a:ext>
              </a:extLst>
            </p:cNvPr>
            <p:cNvSpPr/>
            <p:nvPr/>
          </p:nvSpPr>
          <p:spPr>
            <a:xfrm>
              <a:off x="1979288" y="3643559"/>
              <a:ext cx="190463" cy="184380"/>
            </a:xfrm>
            <a:custGeom>
              <a:avLst/>
              <a:gdLst>
                <a:gd name="connsiteX0" fmla="*/ 190464 w 190463"/>
                <a:gd name="connsiteY0" fmla="*/ 0 h 184380"/>
                <a:gd name="connsiteX1" fmla="*/ 190464 w 190463"/>
                <a:gd name="connsiteY1" fmla="*/ 122246 h 184380"/>
                <a:gd name="connsiteX2" fmla="*/ 139921 w 190463"/>
                <a:gd name="connsiteY2" fmla="*/ 162350 h 184380"/>
                <a:gd name="connsiteX3" fmla="*/ 139758 w 190463"/>
                <a:gd name="connsiteY3" fmla="*/ 79882 h 184380"/>
                <a:gd name="connsiteX4" fmla="*/ 32877 w 190463"/>
                <a:gd name="connsiteY4" fmla="*/ 184381 h 184380"/>
                <a:gd name="connsiteX5" fmla="*/ 0 w 190463"/>
                <a:gd name="connsiteY5" fmla="*/ 150747 h 184380"/>
                <a:gd name="connsiteX6" fmla="*/ 106063 w 190463"/>
                <a:gd name="connsiteY6" fmla="*/ 47056 h 184380"/>
                <a:gd name="connsiteX7" fmla="*/ 15743 w 190463"/>
                <a:gd name="connsiteY7" fmla="*/ 47087 h 184380"/>
                <a:gd name="connsiteX8" fmla="*/ 15743 w 190463"/>
                <a:gd name="connsiteY8" fmla="*/ 45584 h 184380"/>
                <a:gd name="connsiteX9" fmla="*/ 62319 w 190463"/>
                <a:gd name="connsiteY9" fmla="*/ 41 h 184380"/>
                <a:gd name="connsiteX10" fmla="*/ 190464 w 190463"/>
                <a:gd name="connsiteY10" fmla="*/ 0 h 18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463" h="184380">
                  <a:moveTo>
                    <a:pt x="190464" y="0"/>
                  </a:moveTo>
                  <a:lnTo>
                    <a:pt x="190464" y="122246"/>
                  </a:lnTo>
                  <a:lnTo>
                    <a:pt x="139921" y="162350"/>
                  </a:lnTo>
                  <a:lnTo>
                    <a:pt x="139758" y="79882"/>
                  </a:lnTo>
                  <a:lnTo>
                    <a:pt x="32877" y="184381"/>
                  </a:lnTo>
                  <a:lnTo>
                    <a:pt x="0" y="150747"/>
                  </a:lnTo>
                  <a:lnTo>
                    <a:pt x="106063" y="47056"/>
                  </a:lnTo>
                  <a:lnTo>
                    <a:pt x="15743" y="47087"/>
                  </a:lnTo>
                  <a:lnTo>
                    <a:pt x="15743" y="45584"/>
                  </a:lnTo>
                  <a:lnTo>
                    <a:pt x="62319" y="41"/>
                  </a:lnTo>
                  <a:lnTo>
                    <a:pt x="190464" y="0"/>
                  </a:lnTo>
                  <a:close/>
                </a:path>
              </a:pathLst>
            </a:custGeom>
            <a:solidFill>
              <a:srgbClr val="0A69B3"/>
            </a:solidFill>
            <a:ln w="1008"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8FB919A7-0082-11AD-A2E1-39F86ABE52FF}"/>
                </a:ext>
              </a:extLst>
            </p:cNvPr>
            <p:cNvSpPr/>
            <p:nvPr/>
          </p:nvSpPr>
          <p:spPr>
            <a:xfrm>
              <a:off x="1914076" y="3489960"/>
              <a:ext cx="401904" cy="401894"/>
            </a:xfrm>
            <a:custGeom>
              <a:avLst/>
              <a:gdLst>
                <a:gd name="connsiteX0" fmla="*/ 354879 w 401904"/>
                <a:gd name="connsiteY0" fmla="*/ 61143 h 401894"/>
                <a:gd name="connsiteX1" fmla="*/ 354879 w 401904"/>
                <a:gd name="connsiteY1" fmla="*/ 354869 h 401894"/>
                <a:gd name="connsiteX2" fmla="*/ 47026 w 401904"/>
                <a:gd name="connsiteY2" fmla="*/ 354869 h 401894"/>
                <a:gd name="connsiteX3" fmla="*/ 47026 w 401904"/>
                <a:gd name="connsiteY3" fmla="*/ 47025 h 401894"/>
                <a:gd name="connsiteX4" fmla="*/ 337377 w 401904"/>
                <a:gd name="connsiteY4" fmla="*/ 47025 h 401894"/>
                <a:gd name="connsiteX5" fmla="*/ 337377 w 401904"/>
                <a:gd name="connsiteY5" fmla="*/ 0 h 401894"/>
                <a:gd name="connsiteX6" fmla="*/ 0 w 401904"/>
                <a:gd name="connsiteY6" fmla="*/ 0 h 401894"/>
                <a:gd name="connsiteX7" fmla="*/ 0 w 401904"/>
                <a:gd name="connsiteY7" fmla="*/ 401894 h 401894"/>
                <a:gd name="connsiteX8" fmla="*/ 401905 w 401904"/>
                <a:gd name="connsiteY8" fmla="*/ 401894 h 401894"/>
                <a:gd name="connsiteX9" fmla="*/ 401905 w 401904"/>
                <a:gd name="connsiteY9" fmla="*/ 61143 h 401894"/>
                <a:gd name="connsiteX10" fmla="*/ 354879 w 401904"/>
                <a:gd name="connsiteY10" fmla="*/ 61143 h 40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904" h="401894">
                  <a:moveTo>
                    <a:pt x="354879" y="61143"/>
                  </a:moveTo>
                  <a:lnTo>
                    <a:pt x="354879" y="354869"/>
                  </a:lnTo>
                  <a:lnTo>
                    <a:pt x="47026" y="354869"/>
                  </a:lnTo>
                  <a:lnTo>
                    <a:pt x="47026" y="47025"/>
                  </a:lnTo>
                  <a:lnTo>
                    <a:pt x="337377" y="47025"/>
                  </a:lnTo>
                  <a:lnTo>
                    <a:pt x="337377" y="0"/>
                  </a:lnTo>
                  <a:lnTo>
                    <a:pt x="0" y="0"/>
                  </a:lnTo>
                  <a:lnTo>
                    <a:pt x="0" y="401894"/>
                  </a:lnTo>
                  <a:lnTo>
                    <a:pt x="401905" y="401894"/>
                  </a:lnTo>
                  <a:lnTo>
                    <a:pt x="401905" y="61143"/>
                  </a:lnTo>
                  <a:lnTo>
                    <a:pt x="354879" y="61143"/>
                  </a:lnTo>
                  <a:close/>
                </a:path>
              </a:pathLst>
            </a:custGeom>
            <a:solidFill>
              <a:srgbClr val="0A69B3"/>
            </a:solidFill>
            <a:ln w="1008"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88C2331B-AF61-4624-B96A-B37525A1ADEF}"/>
                </a:ext>
              </a:extLst>
            </p:cNvPr>
            <p:cNvSpPr/>
            <p:nvPr/>
          </p:nvSpPr>
          <p:spPr>
            <a:xfrm>
              <a:off x="1843088" y="3662829"/>
              <a:ext cx="301229" cy="301228"/>
            </a:xfrm>
            <a:custGeom>
              <a:avLst/>
              <a:gdLst>
                <a:gd name="connsiteX0" fmla="*/ 254204 w 301229"/>
                <a:gd name="connsiteY0" fmla="*/ 244359 h 301228"/>
                <a:gd name="connsiteX1" fmla="*/ 254204 w 301229"/>
                <a:gd name="connsiteY1" fmla="*/ 254203 h 301228"/>
                <a:gd name="connsiteX2" fmla="*/ 47026 w 301229"/>
                <a:gd name="connsiteY2" fmla="*/ 254203 h 301228"/>
                <a:gd name="connsiteX3" fmla="*/ 47026 w 301229"/>
                <a:gd name="connsiteY3" fmla="*/ 47025 h 301228"/>
                <a:gd name="connsiteX4" fmla="*/ 55654 w 301229"/>
                <a:gd name="connsiteY4" fmla="*/ 47025 h 301228"/>
                <a:gd name="connsiteX5" fmla="*/ 55654 w 301229"/>
                <a:gd name="connsiteY5" fmla="*/ 0 h 301228"/>
                <a:gd name="connsiteX6" fmla="*/ 0 w 301229"/>
                <a:gd name="connsiteY6" fmla="*/ 0 h 301228"/>
                <a:gd name="connsiteX7" fmla="*/ 0 w 301229"/>
                <a:gd name="connsiteY7" fmla="*/ 301229 h 301228"/>
                <a:gd name="connsiteX8" fmla="*/ 301229 w 301229"/>
                <a:gd name="connsiteY8" fmla="*/ 301229 h 301228"/>
                <a:gd name="connsiteX9" fmla="*/ 301229 w 301229"/>
                <a:gd name="connsiteY9" fmla="*/ 244359 h 301228"/>
                <a:gd name="connsiteX10" fmla="*/ 254204 w 301229"/>
                <a:gd name="connsiteY10" fmla="*/ 244359 h 30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9" h="301228">
                  <a:moveTo>
                    <a:pt x="254204" y="244359"/>
                  </a:moveTo>
                  <a:lnTo>
                    <a:pt x="254204" y="254203"/>
                  </a:lnTo>
                  <a:lnTo>
                    <a:pt x="47026" y="254203"/>
                  </a:lnTo>
                  <a:lnTo>
                    <a:pt x="47026" y="47025"/>
                  </a:lnTo>
                  <a:lnTo>
                    <a:pt x="55654" y="47025"/>
                  </a:lnTo>
                  <a:lnTo>
                    <a:pt x="55654" y="0"/>
                  </a:lnTo>
                  <a:lnTo>
                    <a:pt x="0" y="0"/>
                  </a:lnTo>
                  <a:lnTo>
                    <a:pt x="0" y="301229"/>
                  </a:lnTo>
                  <a:lnTo>
                    <a:pt x="301229" y="301229"/>
                  </a:lnTo>
                  <a:lnTo>
                    <a:pt x="301229" y="244359"/>
                  </a:lnTo>
                  <a:lnTo>
                    <a:pt x="254204" y="244359"/>
                  </a:lnTo>
                  <a:close/>
                </a:path>
              </a:pathLst>
            </a:custGeom>
            <a:solidFill>
              <a:srgbClr val="2CC5F4"/>
            </a:solidFill>
            <a:ln w="1008"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BF06353-993A-1730-5998-72DEBA371FFB}"/>
                </a:ext>
              </a:extLst>
            </p:cNvPr>
            <p:cNvSpPr/>
            <p:nvPr/>
          </p:nvSpPr>
          <p:spPr>
            <a:xfrm>
              <a:off x="2268832" y="3489960"/>
              <a:ext cx="47321" cy="43764"/>
            </a:xfrm>
            <a:custGeom>
              <a:avLst/>
              <a:gdLst>
                <a:gd name="connsiteX0" fmla="*/ 0 w 47321"/>
                <a:gd name="connsiteY0" fmla="*/ 0 h 43764"/>
                <a:gd name="connsiteX1" fmla="*/ 47322 w 47321"/>
                <a:gd name="connsiteY1" fmla="*/ 0 h 43764"/>
                <a:gd name="connsiteX2" fmla="*/ 47322 w 47321"/>
                <a:gd name="connsiteY2" fmla="*/ 43764 h 43764"/>
                <a:gd name="connsiteX3" fmla="*/ 0 w 47321"/>
                <a:gd name="connsiteY3" fmla="*/ 43764 h 43764"/>
              </a:gdLst>
              <a:ahLst/>
              <a:cxnLst>
                <a:cxn ang="0">
                  <a:pos x="connsiteX0" y="connsiteY0"/>
                </a:cxn>
                <a:cxn ang="0">
                  <a:pos x="connsiteX1" y="connsiteY1"/>
                </a:cxn>
                <a:cxn ang="0">
                  <a:pos x="connsiteX2" y="connsiteY2"/>
                </a:cxn>
                <a:cxn ang="0">
                  <a:pos x="connsiteX3" y="connsiteY3"/>
                </a:cxn>
              </a:cxnLst>
              <a:rect l="l" t="t" r="r" b="b"/>
              <a:pathLst>
                <a:path w="47321" h="43764">
                  <a:moveTo>
                    <a:pt x="0" y="0"/>
                  </a:moveTo>
                  <a:lnTo>
                    <a:pt x="47322" y="0"/>
                  </a:lnTo>
                  <a:lnTo>
                    <a:pt x="47322" y="43764"/>
                  </a:lnTo>
                  <a:lnTo>
                    <a:pt x="0" y="43764"/>
                  </a:lnTo>
                  <a:close/>
                </a:path>
              </a:pathLst>
            </a:custGeom>
            <a:solidFill>
              <a:srgbClr val="2CC5F4"/>
            </a:solidFill>
            <a:ln w="1008" cap="flat">
              <a:noFill/>
              <a:prstDash val="solid"/>
              <a:miter/>
            </a:ln>
          </p:spPr>
          <p:txBody>
            <a:bodyPr rtlCol="0" anchor="ctr"/>
            <a:lstStyle/>
            <a:p>
              <a:endParaRPr lang="en-US"/>
            </a:p>
          </p:txBody>
        </p:sp>
      </p:grpSp>
      <p:pic>
        <p:nvPicPr>
          <p:cNvPr id="8" name="Graphic 7">
            <a:extLst>
              <a:ext uri="{FF2B5EF4-FFF2-40B4-BE49-F238E27FC236}">
                <a16:creationId xmlns:a16="http://schemas.microsoft.com/office/drawing/2014/main" id="{6447B6C6-0C6B-7FD9-CEE8-A26EA89B7CC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7000" y="2799908"/>
            <a:ext cx="269171" cy="290078"/>
          </a:xfrm>
          <a:prstGeom prst="rect">
            <a:avLst/>
          </a:prstGeom>
        </p:spPr>
      </p:pic>
      <p:cxnSp>
        <p:nvCxnSpPr>
          <p:cNvPr id="95" name="Straight Connector 94">
            <a:extLst>
              <a:ext uri="{FF2B5EF4-FFF2-40B4-BE49-F238E27FC236}">
                <a16:creationId xmlns:a16="http://schemas.microsoft.com/office/drawing/2014/main" id="{6035EFE1-32B0-96BE-01FF-FF3280B09B35}"/>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96" name="Text Placeholder 49">
            <a:extLst>
              <a:ext uri="{FF2B5EF4-FFF2-40B4-BE49-F238E27FC236}">
                <a16:creationId xmlns:a16="http://schemas.microsoft.com/office/drawing/2014/main" id="{D752F7A6-75E0-AA7F-7516-1DFC2D93BECD}"/>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Automation/Robotics</a:t>
            </a:r>
            <a:endParaRPr lang="en-US" sz="900" b="0" kern="0" dirty="0">
              <a:latin typeface="IntelOne Text" panose="020B0503020203020204" pitchFamily="34" charset="0"/>
              <a:ea typeface="+mn-ea"/>
              <a:cs typeface="+mn-cs"/>
            </a:endParaRPr>
          </a:p>
        </p:txBody>
      </p:sp>
      <p:grpSp>
        <p:nvGrpSpPr>
          <p:cNvPr id="11" name="Group 10">
            <a:extLst>
              <a:ext uri="{FF2B5EF4-FFF2-40B4-BE49-F238E27FC236}">
                <a16:creationId xmlns:a16="http://schemas.microsoft.com/office/drawing/2014/main" id="{7519D325-15BA-3570-5723-47DE94D2D6C9}"/>
              </a:ext>
            </a:extLst>
          </p:cNvPr>
          <p:cNvGrpSpPr/>
          <p:nvPr/>
        </p:nvGrpSpPr>
        <p:grpSpPr>
          <a:xfrm>
            <a:off x="9057016" y="87630"/>
            <a:ext cx="2525384" cy="384440"/>
            <a:chOff x="9057016" y="87630"/>
            <a:chExt cx="2525384" cy="384440"/>
          </a:xfrm>
        </p:grpSpPr>
        <p:pic>
          <p:nvPicPr>
            <p:cNvPr id="12" name="Picture 11">
              <a:hlinkClick r:id="rId11" action="ppaction://hlinksldjump"/>
              <a:extLst>
                <a:ext uri="{FF2B5EF4-FFF2-40B4-BE49-F238E27FC236}">
                  <a16:creationId xmlns:a16="http://schemas.microsoft.com/office/drawing/2014/main" id="{121368C8-F35E-F256-DADB-646E0D8B8F91}"/>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13" name="Rectangle 12">
              <a:extLst>
                <a:ext uri="{FF2B5EF4-FFF2-40B4-BE49-F238E27FC236}">
                  <a16:creationId xmlns:a16="http://schemas.microsoft.com/office/drawing/2014/main" id="{B3318B86-2A6E-10DB-DB39-9D825C1B4AB9}"/>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063870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9D752E1A-F88B-4558-5B13-83054D7853BF}"/>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0" name="Rectangle 39">
            <a:extLst>
              <a:ext uri="{FF2B5EF4-FFF2-40B4-BE49-F238E27FC236}">
                <a16:creationId xmlns:a16="http://schemas.microsoft.com/office/drawing/2014/main" id="{30E3DEA2-F745-2271-822C-C8B9562022E5}"/>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3" name="Rectangle 42">
            <a:extLst>
              <a:ext uri="{FF2B5EF4-FFF2-40B4-BE49-F238E27FC236}">
                <a16:creationId xmlns:a16="http://schemas.microsoft.com/office/drawing/2014/main" id="{1A6A23DD-A1C0-6AE7-4673-5BFB19AFDEAF}"/>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44" name="Straight Connector 43">
            <a:extLst>
              <a:ext uri="{FF2B5EF4-FFF2-40B4-BE49-F238E27FC236}">
                <a16:creationId xmlns:a16="http://schemas.microsoft.com/office/drawing/2014/main" id="{3BDF4AD7-F186-A683-83EF-C136702D7787}"/>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45" name="Picture 44">
            <a:extLst>
              <a:ext uri="{FF2B5EF4-FFF2-40B4-BE49-F238E27FC236}">
                <a16:creationId xmlns:a16="http://schemas.microsoft.com/office/drawing/2014/main" id="{A0931DEF-F44A-51F1-E3A3-230E6DC2537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149237" y="3048001"/>
            <a:ext cx="1593762" cy="1328738"/>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sp>
        <p:nvSpPr>
          <p:cNvPr id="50" name="Rectangle 49">
            <a:extLst>
              <a:ext uri="{FF2B5EF4-FFF2-40B4-BE49-F238E27FC236}">
                <a16:creationId xmlns:a16="http://schemas.microsoft.com/office/drawing/2014/main" id="{BEAA2012-F1CF-6DE7-E1B7-85C9B9ABF74F}"/>
              </a:ext>
            </a:extLst>
          </p:cNvPr>
          <p:cNvSpPr>
            <a:spLocks/>
          </p:cNvSpPr>
          <p:nvPr/>
        </p:nvSpPr>
        <p:spPr>
          <a:xfrm>
            <a:off x="8743000" y="3048001"/>
            <a:ext cx="2839400" cy="1774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1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satisfaction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Increased quality vs. yield </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Get as much value from operational </a:t>
            </a:r>
            <a:br>
              <a:rPr lang="en-US" sz="900" dirty="0">
                <a:solidFill>
                  <a:schemeClr val="bg2"/>
                </a:solidFill>
                <a:latin typeface="IntelOne Text"/>
              </a:rPr>
            </a:br>
            <a:r>
              <a:rPr lang="en-US" sz="900" dirty="0">
                <a:solidFill>
                  <a:schemeClr val="bg2"/>
                </a:solidFill>
                <a:latin typeface="IntelOne Text"/>
              </a:rPr>
              <a:t>data as possible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Meet standards for reliability, durability, and functionality</a:t>
            </a:r>
          </a:p>
        </p:txBody>
      </p:sp>
      <p:sp>
        <p:nvSpPr>
          <p:cNvPr id="51" name="Rectangle 50">
            <a:extLst>
              <a:ext uri="{FF2B5EF4-FFF2-40B4-BE49-F238E27FC236}">
                <a16:creationId xmlns:a16="http://schemas.microsoft.com/office/drawing/2014/main" id="{F1422DF4-DF05-0FFA-201B-3075ACAE7445}"/>
              </a:ext>
            </a:extLst>
          </p:cNvPr>
          <p:cNvSpPr>
            <a:spLocks/>
          </p:cNvSpPr>
          <p:nvPr/>
        </p:nvSpPr>
        <p:spPr>
          <a:xfrm>
            <a:off x="7144336" y="4864907"/>
            <a:ext cx="4438063" cy="112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re-work, scrap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Keep pace with tightening industry standards, consumer expectations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the rate of human errors during inspections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Unlock visibility into cross-plant production</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and mitigate shortages, especially skilled labor</a:t>
            </a:r>
          </a:p>
        </p:txBody>
      </p:sp>
      <p:sp>
        <p:nvSpPr>
          <p:cNvPr id="52" name="Text Placeholder 49">
            <a:extLst>
              <a:ext uri="{FF2B5EF4-FFF2-40B4-BE49-F238E27FC236}">
                <a16:creationId xmlns:a16="http://schemas.microsoft.com/office/drawing/2014/main" id="{C2ADF30E-09E2-5C24-4A63-CCB4E2CDFB22}"/>
              </a:ext>
            </a:extLst>
          </p:cNvPr>
          <p:cNvSpPr txBox="1">
            <a:spLocks/>
          </p:cNvSpPr>
          <p:nvPr/>
        </p:nvSpPr>
        <p:spPr>
          <a:xfrm>
            <a:off x="7133540" y="628590"/>
            <a:ext cx="2243048"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lvl="0" indent="-171450" defTabSz="914400" fontAlgn="auto">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4" action="ppaction://hlinksldjump"/>
              </a:rPr>
              <a:t>Product Inspection</a:t>
            </a:r>
            <a:endParaRPr lang="en-US" sz="900" b="0" dirty="0">
              <a:solidFill>
                <a:srgbClr val="525252"/>
              </a:solidFill>
              <a:latin typeface="IntelOne Text" panose="020B0503020203020204" pitchFamily="34" charset="0"/>
              <a:sym typeface="Helvetica Neue"/>
            </a:endParaRP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Arial"/>
              </a:rPr>
              <a:t>Situational Monitoring</a:t>
            </a:r>
            <a:endParaRPr lang="en-US" sz="900" b="0" dirty="0">
              <a:solidFill>
                <a:srgbClr val="525252"/>
              </a:solidFill>
              <a:latin typeface="IntelOne Text" panose="020B0503020203020204" pitchFamily="34" charset="0"/>
              <a:sym typeface="Helvetica Neue"/>
            </a:endParaRPr>
          </a:p>
        </p:txBody>
      </p:sp>
      <p:sp>
        <p:nvSpPr>
          <p:cNvPr id="54" name="Text Placeholder 49" descr="Target Vertical: &#10;Manufacturing&#10;&#10;&#10;">
            <a:extLst>
              <a:ext uri="{FF2B5EF4-FFF2-40B4-BE49-F238E27FC236}">
                <a16:creationId xmlns:a16="http://schemas.microsoft.com/office/drawing/2014/main" id="{D0841A42-86BE-58EC-6883-BD1EC1E41F8E}"/>
              </a:ext>
            </a:extLst>
          </p:cNvPr>
          <p:cNvSpPr txBox="1">
            <a:spLocks/>
          </p:cNvSpPr>
          <p:nvPr/>
        </p:nvSpPr>
        <p:spPr>
          <a:xfrm>
            <a:off x="7144338" y="1686845"/>
            <a:ext cx="2030977" cy="351505"/>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lvl="0" defTabSz="1219169" fontAlgn="auto" hangingPunct="0">
              <a:spcBef>
                <a:spcPts val="0"/>
              </a:spcBef>
              <a:buClr>
                <a:srgbClr val="525252"/>
              </a:buClr>
              <a:buSzPts val="1050"/>
              <a:defRPr/>
            </a:pPr>
            <a:r>
              <a:rPr lang="en-US" sz="900" b="0" kern="0" dirty="0">
                <a:latin typeface="IntelOne Text" panose="020B0503020203020204" pitchFamily="34" charset="0"/>
                <a:sym typeface="Arial"/>
              </a:rPr>
              <a:t>Agriculture</a:t>
            </a:r>
            <a:endParaRPr lang="en-US" sz="900" b="0" kern="0" dirty="0">
              <a:latin typeface="IntelOne Text" panose="020B0503020203020204" pitchFamily="34" charset="0"/>
              <a:sym typeface="Helvetica Neue"/>
            </a:endParaRPr>
          </a:p>
        </p:txBody>
      </p:sp>
      <p:sp>
        <p:nvSpPr>
          <p:cNvPr id="55" name="Text Placeholder 49" descr="Target Vertical: &#10;Manufacturing&#10;&#10;&#10;">
            <a:extLst>
              <a:ext uri="{FF2B5EF4-FFF2-40B4-BE49-F238E27FC236}">
                <a16:creationId xmlns:a16="http://schemas.microsoft.com/office/drawing/2014/main" id="{22C7313B-3FAA-98E4-AC74-1F0274B448A1}"/>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Americas</a:t>
            </a:r>
          </a:p>
        </p:txBody>
      </p:sp>
      <p:sp>
        <p:nvSpPr>
          <p:cNvPr id="90" name="Title 66">
            <a:extLst>
              <a:ext uri="{FF2B5EF4-FFF2-40B4-BE49-F238E27FC236}">
                <a16:creationId xmlns:a16="http://schemas.microsoft.com/office/drawing/2014/main" id="{439BA349-9C04-42D9-F7ED-F8F9E9358F18}"/>
              </a:ext>
            </a:extLst>
          </p:cNvPr>
          <p:cNvSpPr>
            <a:spLocks noGrp="1"/>
          </p:cNvSpPr>
          <p:nvPr>
            <p:ph type="title"/>
          </p:nvPr>
        </p:nvSpPr>
        <p:spPr>
          <a:xfrm>
            <a:off x="592917" y="571500"/>
            <a:ext cx="6255392" cy="886397"/>
          </a:xfrm>
        </p:spPr>
        <p:txBody>
          <a:bodyPr/>
          <a:lstStyle/>
          <a:p>
            <a:r>
              <a:rPr lang="pt-BR" sz="3200" noProof="0" dirty="0">
                <a:sym typeface="Helvetica"/>
              </a:rPr>
              <a:t>Desenvolvimentos Inovadores S.A</a:t>
            </a:r>
            <a:br>
              <a:rPr lang="pt-BR" sz="3200" noProof="0" dirty="0">
                <a:sym typeface="Helvetica"/>
              </a:rPr>
            </a:br>
            <a:r>
              <a:rPr lang="pt-BR" sz="3200" noProof="0" dirty="0">
                <a:sym typeface="Helvetica"/>
              </a:rPr>
              <a:t>MVISIA WEG CVU</a:t>
            </a:r>
            <a:endParaRPr lang="en-US" sz="3200" dirty="0"/>
          </a:p>
        </p:txBody>
      </p:sp>
      <p:grpSp>
        <p:nvGrpSpPr>
          <p:cNvPr id="95" name="Group 94">
            <a:extLst>
              <a:ext uri="{FF2B5EF4-FFF2-40B4-BE49-F238E27FC236}">
                <a16:creationId xmlns:a16="http://schemas.microsoft.com/office/drawing/2014/main" id="{E5365297-B9BA-4BD9-FDC9-668B4EBDFE61}"/>
              </a:ext>
            </a:extLst>
          </p:cNvPr>
          <p:cNvGrpSpPr/>
          <p:nvPr/>
        </p:nvGrpSpPr>
        <p:grpSpPr>
          <a:xfrm>
            <a:off x="592917" y="1621155"/>
            <a:ext cx="6255394" cy="738664"/>
            <a:chOff x="592917" y="1621155"/>
            <a:chExt cx="6255394" cy="738664"/>
          </a:xfrm>
        </p:grpSpPr>
        <p:sp>
          <p:nvSpPr>
            <p:cNvPr id="96"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A868271E-D8B6-8267-4D01-8DE649DED358}"/>
                </a:ext>
              </a:extLst>
            </p:cNvPr>
            <p:cNvSpPr txBox="1">
              <a:spLocks/>
            </p:cNvSpPr>
            <p:nvPr/>
          </p:nvSpPr>
          <p:spPr>
            <a:xfrm>
              <a:off x="592917" y="1805821"/>
              <a:ext cx="6255394" cy="5539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The MVSIA WEG CVU solution provides an edge compute processing system designed for computer vision and artificial intelligence applications on industrial production lines. The solution enables real-time quality control, part measurement, counting, and other analysis options and is applicable to several manufacturing segments such as automobile, food, cosmetics, mining, etc.</a:t>
              </a:r>
            </a:p>
          </p:txBody>
        </p:sp>
        <p:sp>
          <p:nvSpPr>
            <p:cNvPr id="97" name="Content Placeholder 47">
              <a:extLst>
                <a:ext uri="{FF2B5EF4-FFF2-40B4-BE49-F238E27FC236}">
                  <a16:creationId xmlns:a16="http://schemas.microsoft.com/office/drawing/2014/main" id="{8C1CAC1B-5208-2B58-DD10-36E7B5AF0D85}"/>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99" name="Straight Connector 98">
            <a:extLst>
              <a:ext uri="{FF2B5EF4-FFF2-40B4-BE49-F238E27FC236}">
                <a16:creationId xmlns:a16="http://schemas.microsoft.com/office/drawing/2014/main" id="{D288F3C3-A1EF-DF2E-D820-3DCE4D64B4FA}"/>
              </a:ext>
            </a:extLst>
          </p:cNvPr>
          <p:cNvCxnSpPr>
            <a:cxnSpLocks/>
          </p:cNvCxnSpPr>
          <p:nvPr/>
        </p:nvCxnSpPr>
        <p:spPr>
          <a:xfrm>
            <a:off x="592917" y="247617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101" name="Content Placeholder 47">
            <a:extLst>
              <a:ext uri="{FF2B5EF4-FFF2-40B4-BE49-F238E27FC236}">
                <a16:creationId xmlns:a16="http://schemas.microsoft.com/office/drawing/2014/main" id="{F2120170-3B90-429F-59E1-A75B1240AEF1}"/>
              </a:ext>
            </a:extLst>
          </p:cNvPr>
          <p:cNvSpPr txBox="1">
            <a:spLocks/>
          </p:cNvSpPr>
          <p:nvPr/>
        </p:nvSpPr>
        <p:spPr>
          <a:xfrm>
            <a:off x="592917" y="2558096"/>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102" name="Rectangle 101">
            <a:extLst>
              <a:ext uri="{FF2B5EF4-FFF2-40B4-BE49-F238E27FC236}">
                <a16:creationId xmlns:a16="http://schemas.microsoft.com/office/drawing/2014/main" id="{4A172F70-A970-0AAD-A762-127E12BFEAF2}"/>
              </a:ext>
            </a:extLst>
          </p:cNvPr>
          <p:cNvSpPr>
            <a:spLocks/>
          </p:cNvSpPr>
          <p:nvPr/>
        </p:nvSpPr>
        <p:spPr>
          <a:xfrm>
            <a:off x="913615" y="2791843"/>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sym typeface="Helvetica"/>
              </a:rPr>
              <a:t>Increase efficiency and reliability </a:t>
            </a:r>
            <a:r>
              <a:rPr lang="en-US" sz="900" kern="0" dirty="0">
                <a:solidFill>
                  <a:schemeClr val="bg2"/>
                </a:solidFill>
                <a:latin typeface="IntelOne Text" panose="020B0503020203020204" pitchFamily="34" charset="0"/>
                <a:sym typeface="Helvetica"/>
              </a:rPr>
              <a:t>in the production process with robust vision hardware optimized for industrial applications and built-in security features</a:t>
            </a:r>
          </a:p>
        </p:txBody>
      </p:sp>
      <p:sp>
        <p:nvSpPr>
          <p:cNvPr id="103" name="Rectangle 102">
            <a:extLst>
              <a:ext uri="{FF2B5EF4-FFF2-40B4-BE49-F238E27FC236}">
                <a16:creationId xmlns:a16="http://schemas.microsoft.com/office/drawing/2014/main" id="{1C92F2FB-B06F-BB92-83B3-39819C3DB84E}"/>
              </a:ext>
            </a:extLst>
          </p:cNvPr>
          <p:cNvSpPr>
            <a:spLocks/>
          </p:cNvSpPr>
          <p:nvPr/>
        </p:nvSpPr>
        <p:spPr>
          <a:xfrm>
            <a:off x="3063688" y="2791843"/>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sym typeface="Helvetica"/>
              </a:rPr>
              <a:t>Improve quality control </a:t>
            </a:r>
            <a:r>
              <a:rPr lang="en-US" sz="900" kern="0" dirty="0">
                <a:solidFill>
                  <a:schemeClr val="bg2"/>
                </a:solidFill>
                <a:latin typeface="IntelOne Text" panose="020B0503020203020204" pitchFamily="34" charset="0"/>
                <a:sym typeface="Helvetica"/>
              </a:rPr>
              <a:t>with a top image processing solution that enables more precision for inspection and automation tasks with special SW and digital cameras</a:t>
            </a:r>
          </a:p>
        </p:txBody>
      </p:sp>
      <p:sp>
        <p:nvSpPr>
          <p:cNvPr id="104" name="Rectangle 103">
            <a:extLst>
              <a:ext uri="{FF2B5EF4-FFF2-40B4-BE49-F238E27FC236}">
                <a16:creationId xmlns:a16="http://schemas.microsoft.com/office/drawing/2014/main" id="{9C305E20-294B-97F6-C6C3-7A3B09704F1A}"/>
              </a:ext>
            </a:extLst>
          </p:cNvPr>
          <p:cNvSpPr>
            <a:spLocks/>
          </p:cNvSpPr>
          <p:nvPr/>
        </p:nvSpPr>
        <p:spPr>
          <a:xfrm>
            <a:off x="5213760" y="2791843"/>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sym typeface="Helvetica"/>
              </a:rPr>
              <a:t>Support diverse deployments </a:t>
            </a:r>
            <a:r>
              <a:rPr lang="en-US" sz="900" kern="0" dirty="0">
                <a:solidFill>
                  <a:schemeClr val="bg2"/>
                </a:solidFill>
                <a:latin typeface="IntelOne Text" panose="020B0503020203020204" pitchFamily="34" charset="0"/>
                <a:sym typeface="Helvetica"/>
              </a:rPr>
              <a:t>with a solution that flexible configuration to meet specific usage requirements and various industry scenarios</a:t>
            </a:r>
          </a:p>
        </p:txBody>
      </p:sp>
      <p:cxnSp>
        <p:nvCxnSpPr>
          <p:cNvPr id="117" name="Straight Connector 116">
            <a:extLst>
              <a:ext uri="{FF2B5EF4-FFF2-40B4-BE49-F238E27FC236}">
                <a16:creationId xmlns:a16="http://schemas.microsoft.com/office/drawing/2014/main" id="{DFA92EF7-7F6D-EEBD-019A-991759D74716}"/>
              </a:ext>
            </a:extLst>
          </p:cNvPr>
          <p:cNvCxnSpPr>
            <a:cxnSpLocks/>
          </p:cNvCxnSpPr>
          <p:nvPr/>
        </p:nvCxnSpPr>
        <p:spPr>
          <a:xfrm>
            <a:off x="592917" y="379106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18" name="Group 117">
            <a:extLst>
              <a:ext uri="{FF2B5EF4-FFF2-40B4-BE49-F238E27FC236}">
                <a16:creationId xmlns:a16="http://schemas.microsoft.com/office/drawing/2014/main" id="{EEBA07C3-3354-49A4-A12C-18C8558F9EE5}"/>
              </a:ext>
            </a:extLst>
          </p:cNvPr>
          <p:cNvGrpSpPr>
            <a:grpSpLocks/>
          </p:cNvGrpSpPr>
          <p:nvPr/>
        </p:nvGrpSpPr>
        <p:grpSpPr>
          <a:xfrm>
            <a:off x="592916" y="4857853"/>
            <a:ext cx="6255393" cy="335866"/>
            <a:chOff x="592916" y="3640327"/>
            <a:chExt cx="6255393" cy="335866"/>
          </a:xfrm>
        </p:grpSpPr>
        <p:sp>
          <p:nvSpPr>
            <p:cNvPr id="119" name="Content Placeholder 47">
              <a:extLst>
                <a:ext uri="{FF2B5EF4-FFF2-40B4-BE49-F238E27FC236}">
                  <a16:creationId xmlns:a16="http://schemas.microsoft.com/office/drawing/2014/main" id="{1111417A-45AB-EF40-036A-999091318C1F}"/>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120" name="Content Placeholder 47">
              <a:extLst>
                <a:ext uri="{FF2B5EF4-FFF2-40B4-BE49-F238E27FC236}">
                  <a16:creationId xmlns:a16="http://schemas.microsoft.com/office/drawing/2014/main" id="{D5EE9DEF-3D8D-E349-E0DF-5238E3893217}"/>
                </a:ext>
              </a:extLst>
            </p:cNvPr>
            <p:cNvSpPr txBox="1">
              <a:spLocks/>
            </p:cNvSpPr>
            <p:nvPr/>
          </p:nvSpPr>
          <p:spPr>
            <a:xfrm>
              <a:off x="592916" y="3837694"/>
              <a:ext cx="6255393" cy="138499"/>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1" indent="-128016" defTabSz="1219169" fontAlgn="auto" hangingPunct="0">
                <a:lnSpc>
                  <a:spcPct val="100000"/>
                </a:lnSpc>
                <a:spcBef>
                  <a:spcPts val="200"/>
                </a:spcBef>
                <a:spcAft>
                  <a:spcPts val="0"/>
                </a:spcAft>
                <a:buClr>
                  <a:srgbClr val="525252"/>
                </a:buClr>
                <a:buSzPts val="1050"/>
                <a:tabLst/>
                <a:defRPr/>
              </a:pPr>
              <a:r>
                <a:rPr lang="en-US" sz="900" kern="0" dirty="0">
                  <a:latin typeface="+mn-lt"/>
                  <a:sym typeface="Arial"/>
                  <a:hlinkClick r:id="rId5">
                    <a:extLst>
                      <a:ext uri="{A12FA001-AC4F-418D-AE19-62706E023703}">
                        <ahyp:hlinkClr xmlns:ahyp="http://schemas.microsoft.com/office/drawing/2018/hyperlinkcolor" val="tx"/>
                      </a:ext>
                    </a:extLst>
                  </a:hlinkClick>
                </a:rPr>
                <a:t>Product Page</a:t>
              </a:r>
              <a:endParaRPr lang="en-US" sz="900" kern="0" dirty="0">
                <a:latin typeface="+mn-lt"/>
                <a:sym typeface="Arial"/>
              </a:endParaRPr>
            </a:p>
            <a:p>
              <a:pPr marL="128016" marR="0" lvl="1" indent="-128016" defTabSz="1219169" fontAlgn="auto" hangingPunct="0">
                <a:lnSpc>
                  <a:spcPct val="100000"/>
                </a:lnSpc>
                <a:spcBef>
                  <a:spcPts val="200"/>
                </a:spcBef>
                <a:spcAft>
                  <a:spcPts val="0"/>
                </a:spcAft>
                <a:buClr>
                  <a:srgbClr val="525252"/>
                </a:buClr>
                <a:buSzPts val="1050"/>
                <a:tabLst/>
                <a:defRPr/>
              </a:pPr>
              <a:r>
                <a:rPr lang="en-US" sz="900" kern="0" dirty="0">
                  <a:latin typeface="+mn-lt"/>
                  <a:sym typeface="Arial"/>
                  <a:hlinkClick r:id="rId6">
                    <a:extLst>
                      <a:ext uri="{A12FA001-AC4F-418D-AE19-62706E023703}">
                        <ahyp:hlinkClr xmlns:ahyp="http://schemas.microsoft.com/office/drawing/2018/hyperlinkcolor" val="tx"/>
                      </a:ext>
                    </a:extLst>
                  </a:hlinkClick>
                </a:rPr>
                <a:t>Case Study</a:t>
              </a:r>
              <a:endParaRPr lang="en-US" sz="900" kern="0" dirty="0">
                <a:latin typeface="+mn-lt"/>
                <a:sym typeface="Arial"/>
              </a:endParaRPr>
            </a:p>
          </p:txBody>
        </p:sp>
      </p:grpSp>
      <p:cxnSp>
        <p:nvCxnSpPr>
          <p:cNvPr id="121" name="Straight Connector 120">
            <a:extLst>
              <a:ext uri="{FF2B5EF4-FFF2-40B4-BE49-F238E27FC236}">
                <a16:creationId xmlns:a16="http://schemas.microsoft.com/office/drawing/2014/main" id="{BB798FF8-34E9-9E98-DC99-53C5A1A7D780}"/>
              </a:ext>
            </a:extLst>
          </p:cNvPr>
          <p:cNvCxnSpPr>
            <a:cxnSpLocks/>
          </p:cNvCxnSpPr>
          <p:nvPr/>
        </p:nvCxnSpPr>
        <p:spPr>
          <a:xfrm>
            <a:off x="592917" y="4689630"/>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22" name="Group 121">
            <a:extLst>
              <a:ext uri="{FF2B5EF4-FFF2-40B4-BE49-F238E27FC236}">
                <a16:creationId xmlns:a16="http://schemas.microsoft.com/office/drawing/2014/main" id="{DC37C27F-07C9-FAE9-CF2E-0267AC5B7886}"/>
              </a:ext>
            </a:extLst>
          </p:cNvPr>
          <p:cNvGrpSpPr>
            <a:grpSpLocks/>
          </p:cNvGrpSpPr>
          <p:nvPr/>
        </p:nvGrpSpPr>
        <p:grpSpPr>
          <a:xfrm>
            <a:off x="592915" y="3959282"/>
            <a:ext cx="6255393" cy="562127"/>
            <a:chOff x="592916" y="3640327"/>
            <a:chExt cx="6255393" cy="562127"/>
          </a:xfrm>
        </p:grpSpPr>
        <p:sp>
          <p:nvSpPr>
            <p:cNvPr id="123" name="Content Placeholder 47">
              <a:extLst>
                <a:ext uri="{FF2B5EF4-FFF2-40B4-BE49-F238E27FC236}">
                  <a16:creationId xmlns:a16="http://schemas.microsoft.com/office/drawing/2014/main" id="{FA25B3DF-7130-4BD0-3389-A1BB9DD5E8CA}"/>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124" name="Content Placeholder 47">
              <a:extLst>
                <a:ext uri="{FF2B5EF4-FFF2-40B4-BE49-F238E27FC236}">
                  <a16:creationId xmlns:a16="http://schemas.microsoft.com/office/drawing/2014/main" id="{691A3841-0A47-52A3-D65D-8E8B9EF1AF53}"/>
                </a:ext>
              </a:extLst>
            </p:cNvPr>
            <p:cNvSpPr txBox="1">
              <a:spLocks/>
            </p:cNvSpPr>
            <p:nvPr/>
          </p:nvSpPr>
          <p:spPr>
            <a:xfrm>
              <a:off x="592916" y="3837694"/>
              <a:ext cx="6255393" cy="364760"/>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Celeron® processors</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Atom® processors</a:t>
              </a:r>
            </a:p>
          </p:txBody>
        </p:sp>
      </p:grpSp>
      <p:pic>
        <p:nvPicPr>
          <p:cNvPr id="21507" name="Picture 21506">
            <a:extLst>
              <a:ext uri="{FF2B5EF4-FFF2-40B4-BE49-F238E27FC236}">
                <a16:creationId xmlns:a16="http://schemas.microsoft.com/office/drawing/2014/main" id="{90EFB3C3-92FE-2ACC-B1C0-A2BB1E9F11CD}"/>
              </a:ext>
            </a:extLst>
          </p:cNvPr>
          <p:cNvPicPr>
            <a:picLocks noChangeAspect="1"/>
          </p:cNvPicPr>
          <p:nvPr/>
        </p:nvPicPr>
        <p:blipFill>
          <a:blip r:embed="rId7"/>
          <a:stretch>
            <a:fillRect/>
          </a:stretch>
        </p:blipFill>
        <p:spPr>
          <a:xfrm>
            <a:off x="553241" y="121445"/>
            <a:ext cx="1201148" cy="351052"/>
          </a:xfrm>
          <a:prstGeom prst="rect">
            <a:avLst/>
          </a:prstGeom>
        </p:spPr>
      </p:pic>
      <p:grpSp>
        <p:nvGrpSpPr>
          <p:cNvPr id="2" name="Group 1">
            <a:extLst>
              <a:ext uri="{FF2B5EF4-FFF2-40B4-BE49-F238E27FC236}">
                <a16:creationId xmlns:a16="http://schemas.microsoft.com/office/drawing/2014/main" id="{77E2D997-A37E-D0F3-1A10-560ACE57EAE1}"/>
              </a:ext>
            </a:extLst>
          </p:cNvPr>
          <p:cNvGrpSpPr/>
          <p:nvPr/>
        </p:nvGrpSpPr>
        <p:grpSpPr>
          <a:xfrm>
            <a:off x="577029" y="2808075"/>
            <a:ext cx="261630" cy="239602"/>
            <a:chOff x="1810829" y="4098576"/>
            <a:chExt cx="522552" cy="478555"/>
          </a:xfrm>
        </p:grpSpPr>
        <p:sp>
          <p:nvSpPr>
            <p:cNvPr id="3" name="Freeform: Shape 2">
              <a:extLst>
                <a:ext uri="{FF2B5EF4-FFF2-40B4-BE49-F238E27FC236}">
                  <a16:creationId xmlns:a16="http://schemas.microsoft.com/office/drawing/2014/main" id="{534E5E10-AC01-34E4-6CC7-8C1C3BBDFA96}"/>
                </a:ext>
              </a:extLst>
            </p:cNvPr>
            <p:cNvSpPr/>
            <p:nvPr/>
          </p:nvSpPr>
          <p:spPr>
            <a:xfrm>
              <a:off x="2276590" y="4528230"/>
              <a:ext cx="56791" cy="48720"/>
            </a:xfrm>
            <a:custGeom>
              <a:avLst/>
              <a:gdLst>
                <a:gd name="connsiteX0" fmla="*/ 0 w 56791"/>
                <a:gd name="connsiteY0" fmla="*/ 0 h 48720"/>
                <a:gd name="connsiteX1" fmla="*/ 56792 w 56791"/>
                <a:gd name="connsiteY1" fmla="*/ 0 h 48720"/>
                <a:gd name="connsiteX2" fmla="*/ 56792 w 56791"/>
                <a:gd name="connsiteY2" fmla="*/ 48721 h 48720"/>
                <a:gd name="connsiteX3" fmla="*/ 0 w 56791"/>
                <a:gd name="connsiteY3" fmla="*/ 48721 h 48720"/>
              </a:gdLst>
              <a:ahLst/>
              <a:cxnLst>
                <a:cxn ang="0">
                  <a:pos x="connsiteX0" y="connsiteY0"/>
                </a:cxn>
                <a:cxn ang="0">
                  <a:pos x="connsiteX1" y="connsiteY1"/>
                </a:cxn>
                <a:cxn ang="0">
                  <a:pos x="connsiteX2" y="connsiteY2"/>
                </a:cxn>
                <a:cxn ang="0">
                  <a:pos x="connsiteX3" y="connsiteY3"/>
                </a:cxn>
              </a:cxnLst>
              <a:rect l="l" t="t" r="r" b="b"/>
              <a:pathLst>
                <a:path w="56791" h="48720">
                  <a:moveTo>
                    <a:pt x="0" y="0"/>
                  </a:moveTo>
                  <a:lnTo>
                    <a:pt x="56792" y="0"/>
                  </a:lnTo>
                  <a:lnTo>
                    <a:pt x="56792" y="48721"/>
                  </a:lnTo>
                  <a:lnTo>
                    <a:pt x="0" y="48721"/>
                  </a:lnTo>
                  <a:close/>
                </a:path>
              </a:pathLst>
            </a:custGeom>
            <a:solidFill>
              <a:schemeClr val="accent2"/>
            </a:solidFill>
            <a:ln w="1043"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E9406C79-B565-5099-488D-1052B7811EBF}"/>
                </a:ext>
              </a:extLst>
            </p:cNvPr>
            <p:cNvSpPr/>
            <p:nvPr/>
          </p:nvSpPr>
          <p:spPr>
            <a:xfrm>
              <a:off x="1851044" y="4098576"/>
              <a:ext cx="437947" cy="415335"/>
            </a:xfrm>
            <a:custGeom>
              <a:avLst/>
              <a:gdLst>
                <a:gd name="connsiteX0" fmla="*/ 437948 w 437947"/>
                <a:gd name="connsiteY0" fmla="*/ 53 h 415335"/>
                <a:gd name="connsiteX1" fmla="*/ 437948 w 437947"/>
                <a:gd name="connsiteY1" fmla="*/ 177694 h 415335"/>
                <a:gd name="connsiteX2" fmla="*/ 389227 w 437947"/>
                <a:gd name="connsiteY2" fmla="*/ 177694 h 415335"/>
                <a:gd name="connsiteX3" fmla="*/ 389227 w 437947"/>
                <a:gd name="connsiteY3" fmla="*/ 80750 h 415335"/>
                <a:gd name="connsiteX4" fmla="*/ 33374 w 437947"/>
                <a:gd name="connsiteY4" fmla="*/ 415335 h 415335"/>
                <a:gd name="connsiteX5" fmla="*/ 0 w 437947"/>
                <a:gd name="connsiteY5" fmla="*/ 379833 h 415335"/>
                <a:gd name="connsiteX6" fmla="*/ 352146 w 437947"/>
                <a:gd name="connsiteY6" fmla="*/ 48742 h 415335"/>
                <a:gd name="connsiteX7" fmla="*/ 260233 w 437947"/>
                <a:gd name="connsiteY7" fmla="*/ 48721 h 415335"/>
                <a:gd name="connsiteX8" fmla="*/ 260244 w 437947"/>
                <a:gd name="connsiteY8" fmla="*/ 0 h 415335"/>
                <a:gd name="connsiteX9" fmla="*/ 437948 w 437947"/>
                <a:gd name="connsiteY9" fmla="*/ 53 h 41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7947" h="415335">
                  <a:moveTo>
                    <a:pt x="437948" y="53"/>
                  </a:moveTo>
                  <a:lnTo>
                    <a:pt x="437948" y="177694"/>
                  </a:lnTo>
                  <a:lnTo>
                    <a:pt x="389227" y="177694"/>
                  </a:lnTo>
                  <a:lnTo>
                    <a:pt x="389227" y="80750"/>
                  </a:lnTo>
                  <a:lnTo>
                    <a:pt x="33374" y="415335"/>
                  </a:lnTo>
                  <a:lnTo>
                    <a:pt x="0" y="379833"/>
                  </a:lnTo>
                  <a:lnTo>
                    <a:pt x="352146" y="48742"/>
                  </a:lnTo>
                  <a:lnTo>
                    <a:pt x="260233" y="48721"/>
                  </a:lnTo>
                  <a:lnTo>
                    <a:pt x="260244" y="0"/>
                  </a:lnTo>
                  <a:lnTo>
                    <a:pt x="437948" y="53"/>
                  </a:lnTo>
                  <a:close/>
                </a:path>
              </a:pathLst>
            </a:custGeom>
            <a:solidFill>
              <a:schemeClr val="accent2"/>
            </a:solidFill>
            <a:ln w="1043"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32DFD813-A9D2-363D-7062-DC2C681FD0A6}"/>
                </a:ext>
              </a:extLst>
            </p:cNvPr>
            <p:cNvSpPr/>
            <p:nvPr/>
          </p:nvSpPr>
          <p:spPr>
            <a:xfrm>
              <a:off x="1810829" y="4528411"/>
              <a:ext cx="441241" cy="48720"/>
            </a:xfrm>
            <a:custGeom>
              <a:avLst/>
              <a:gdLst>
                <a:gd name="connsiteX0" fmla="*/ 0 w 441241"/>
                <a:gd name="connsiteY0" fmla="*/ 0 h 48720"/>
                <a:gd name="connsiteX1" fmla="*/ 441242 w 441241"/>
                <a:gd name="connsiteY1" fmla="*/ 0 h 48720"/>
                <a:gd name="connsiteX2" fmla="*/ 441242 w 441241"/>
                <a:gd name="connsiteY2" fmla="*/ 48721 h 48720"/>
                <a:gd name="connsiteX3" fmla="*/ 0 w 441241"/>
                <a:gd name="connsiteY3" fmla="*/ 48721 h 48720"/>
              </a:gdLst>
              <a:ahLst/>
              <a:cxnLst>
                <a:cxn ang="0">
                  <a:pos x="connsiteX0" y="connsiteY0"/>
                </a:cxn>
                <a:cxn ang="0">
                  <a:pos x="connsiteX1" y="connsiteY1"/>
                </a:cxn>
                <a:cxn ang="0">
                  <a:pos x="connsiteX2" y="connsiteY2"/>
                </a:cxn>
                <a:cxn ang="0">
                  <a:pos x="connsiteX3" y="connsiteY3"/>
                </a:cxn>
              </a:cxnLst>
              <a:rect l="l" t="t" r="r" b="b"/>
              <a:pathLst>
                <a:path w="441241" h="48720">
                  <a:moveTo>
                    <a:pt x="0" y="0"/>
                  </a:moveTo>
                  <a:lnTo>
                    <a:pt x="441242" y="0"/>
                  </a:lnTo>
                  <a:lnTo>
                    <a:pt x="441242" y="48721"/>
                  </a:lnTo>
                  <a:lnTo>
                    <a:pt x="0" y="48721"/>
                  </a:lnTo>
                  <a:close/>
                </a:path>
              </a:pathLst>
            </a:custGeom>
            <a:solidFill>
              <a:schemeClr val="accent1"/>
            </a:solidFill>
            <a:ln w="1043" cap="flat">
              <a:noFill/>
              <a:prstDash val="solid"/>
              <a:miter/>
            </a:ln>
          </p:spPr>
          <p:txBody>
            <a:bodyPr rtlCol="0" anchor="ctr"/>
            <a:lstStyle/>
            <a:p>
              <a:endParaRPr lang="en-US"/>
            </a:p>
          </p:txBody>
        </p:sp>
      </p:grpSp>
      <p:pic>
        <p:nvPicPr>
          <p:cNvPr id="6" name="Graphic 5">
            <a:extLst>
              <a:ext uri="{FF2B5EF4-FFF2-40B4-BE49-F238E27FC236}">
                <a16:creationId xmlns:a16="http://schemas.microsoft.com/office/drawing/2014/main" id="{6849E9AA-0D6F-65A5-9F54-2EA8C2EFA7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51712" y="2781911"/>
            <a:ext cx="335228" cy="334013"/>
          </a:xfrm>
          <a:prstGeom prst="rect">
            <a:avLst/>
          </a:prstGeom>
        </p:spPr>
      </p:pic>
      <p:grpSp>
        <p:nvGrpSpPr>
          <p:cNvPr id="7" name="Group 6">
            <a:extLst>
              <a:ext uri="{FF2B5EF4-FFF2-40B4-BE49-F238E27FC236}">
                <a16:creationId xmlns:a16="http://schemas.microsoft.com/office/drawing/2014/main" id="{35EB238F-7B30-9877-CEAF-4F0753B8B850}"/>
              </a:ext>
            </a:extLst>
          </p:cNvPr>
          <p:cNvGrpSpPr/>
          <p:nvPr/>
        </p:nvGrpSpPr>
        <p:grpSpPr>
          <a:xfrm>
            <a:off x="4848185" y="2781910"/>
            <a:ext cx="313563" cy="346845"/>
            <a:chOff x="4193857" y="1668780"/>
            <a:chExt cx="4204144" cy="4650389"/>
          </a:xfrm>
        </p:grpSpPr>
        <p:sp>
          <p:nvSpPr>
            <p:cNvPr id="8" name="Freeform: Shape 7">
              <a:extLst>
                <a:ext uri="{FF2B5EF4-FFF2-40B4-BE49-F238E27FC236}">
                  <a16:creationId xmlns:a16="http://schemas.microsoft.com/office/drawing/2014/main" id="{79173141-9DDB-C823-9895-14E890325285}"/>
                </a:ext>
              </a:extLst>
            </p:cNvPr>
            <p:cNvSpPr/>
            <p:nvPr/>
          </p:nvSpPr>
          <p:spPr>
            <a:xfrm>
              <a:off x="4328540" y="3923252"/>
              <a:ext cx="440912" cy="407765"/>
            </a:xfrm>
            <a:custGeom>
              <a:avLst/>
              <a:gdLst>
                <a:gd name="connsiteX0" fmla="*/ 0 w 440912"/>
                <a:gd name="connsiteY0" fmla="*/ 0 h 407765"/>
                <a:gd name="connsiteX1" fmla="*/ 440912 w 440912"/>
                <a:gd name="connsiteY1" fmla="*/ 0 h 407765"/>
                <a:gd name="connsiteX2" fmla="*/ 440912 w 440912"/>
                <a:gd name="connsiteY2" fmla="*/ 407765 h 407765"/>
                <a:gd name="connsiteX3" fmla="*/ 0 w 440912"/>
                <a:gd name="connsiteY3" fmla="*/ 407765 h 407765"/>
              </a:gdLst>
              <a:ahLst/>
              <a:cxnLst>
                <a:cxn ang="0">
                  <a:pos x="connsiteX0" y="connsiteY0"/>
                </a:cxn>
                <a:cxn ang="0">
                  <a:pos x="connsiteX1" y="connsiteY1"/>
                </a:cxn>
                <a:cxn ang="0">
                  <a:pos x="connsiteX2" y="connsiteY2"/>
                </a:cxn>
                <a:cxn ang="0">
                  <a:pos x="connsiteX3" y="connsiteY3"/>
                </a:cxn>
              </a:cxnLst>
              <a:rect l="l" t="t" r="r" b="b"/>
              <a:pathLst>
                <a:path w="440912" h="407765">
                  <a:moveTo>
                    <a:pt x="0" y="0"/>
                  </a:moveTo>
                  <a:lnTo>
                    <a:pt x="440912" y="0"/>
                  </a:lnTo>
                  <a:lnTo>
                    <a:pt x="440912" y="407765"/>
                  </a:lnTo>
                  <a:lnTo>
                    <a:pt x="0" y="407765"/>
                  </a:lnTo>
                  <a:close/>
                </a:path>
              </a:pathLst>
            </a:custGeom>
            <a:solidFill>
              <a:schemeClr val="accent2"/>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1784717-0ECC-AE85-CA39-1771B65DA9DC}"/>
                </a:ext>
              </a:extLst>
            </p:cNvPr>
            <p:cNvSpPr/>
            <p:nvPr/>
          </p:nvSpPr>
          <p:spPr>
            <a:xfrm>
              <a:off x="6210109" y="2930175"/>
              <a:ext cx="219075" cy="1060989"/>
            </a:xfrm>
            <a:custGeom>
              <a:avLst/>
              <a:gdLst>
                <a:gd name="connsiteX0" fmla="*/ 0 w 219075"/>
                <a:gd name="connsiteY0" fmla="*/ 0 h 1060989"/>
                <a:gd name="connsiteX1" fmla="*/ 219075 w 219075"/>
                <a:gd name="connsiteY1" fmla="*/ 0 h 1060989"/>
                <a:gd name="connsiteX2" fmla="*/ 219075 w 219075"/>
                <a:gd name="connsiteY2" fmla="*/ 1060990 h 1060989"/>
                <a:gd name="connsiteX3" fmla="*/ 0 w 219075"/>
                <a:gd name="connsiteY3" fmla="*/ 1060990 h 1060989"/>
              </a:gdLst>
              <a:ahLst/>
              <a:cxnLst>
                <a:cxn ang="0">
                  <a:pos x="connsiteX0" y="connsiteY0"/>
                </a:cxn>
                <a:cxn ang="0">
                  <a:pos x="connsiteX1" y="connsiteY1"/>
                </a:cxn>
                <a:cxn ang="0">
                  <a:pos x="connsiteX2" y="connsiteY2"/>
                </a:cxn>
                <a:cxn ang="0">
                  <a:pos x="connsiteX3" y="connsiteY3"/>
                </a:cxn>
              </a:cxnLst>
              <a:rect l="l" t="t" r="r" b="b"/>
              <a:pathLst>
                <a:path w="219075" h="1060989">
                  <a:moveTo>
                    <a:pt x="0" y="0"/>
                  </a:moveTo>
                  <a:lnTo>
                    <a:pt x="219075" y="0"/>
                  </a:lnTo>
                  <a:lnTo>
                    <a:pt x="219075" y="1060990"/>
                  </a:lnTo>
                  <a:lnTo>
                    <a:pt x="0" y="1060990"/>
                  </a:lnTo>
                  <a:close/>
                </a:path>
              </a:pathLst>
            </a:custGeom>
            <a:solidFill>
              <a:srgbClr val="0B6AB3"/>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EC1B44E-CE5E-A807-558E-E47AA87CC8FB}"/>
                </a:ext>
              </a:extLst>
            </p:cNvPr>
            <p:cNvSpPr/>
            <p:nvPr/>
          </p:nvSpPr>
          <p:spPr>
            <a:xfrm rot="19647601">
              <a:off x="5285516" y="4138831"/>
              <a:ext cx="1179766" cy="219074"/>
            </a:xfrm>
            <a:custGeom>
              <a:avLst/>
              <a:gdLst>
                <a:gd name="connsiteX0" fmla="*/ 0 w 1179766"/>
                <a:gd name="connsiteY0" fmla="*/ 0 h 219074"/>
                <a:gd name="connsiteX1" fmla="*/ 1179766 w 1179766"/>
                <a:gd name="connsiteY1" fmla="*/ 0 h 219074"/>
                <a:gd name="connsiteX2" fmla="*/ 1179766 w 1179766"/>
                <a:gd name="connsiteY2" fmla="*/ 219075 h 219074"/>
                <a:gd name="connsiteX3" fmla="*/ 0 w 1179766"/>
                <a:gd name="connsiteY3" fmla="*/ 219075 h 219074"/>
              </a:gdLst>
              <a:ahLst/>
              <a:cxnLst>
                <a:cxn ang="0">
                  <a:pos x="connsiteX0" y="connsiteY0"/>
                </a:cxn>
                <a:cxn ang="0">
                  <a:pos x="connsiteX1" y="connsiteY1"/>
                </a:cxn>
                <a:cxn ang="0">
                  <a:pos x="connsiteX2" y="connsiteY2"/>
                </a:cxn>
                <a:cxn ang="0">
                  <a:pos x="connsiteX3" y="connsiteY3"/>
                </a:cxn>
              </a:cxnLst>
              <a:rect l="l" t="t" r="r" b="b"/>
              <a:pathLst>
                <a:path w="1179766" h="219074">
                  <a:moveTo>
                    <a:pt x="0" y="0"/>
                  </a:moveTo>
                  <a:lnTo>
                    <a:pt x="1179766" y="0"/>
                  </a:lnTo>
                  <a:lnTo>
                    <a:pt x="1179766" y="219075"/>
                  </a:lnTo>
                  <a:lnTo>
                    <a:pt x="0" y="219075"/>
                  </a:lnTo>
                  <a:close/>
                </a:path>
              </a:pathLst>
            </a:custGeom>
            <a:solidFill>
              <a:srgbClr val="0B6AB3"/>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7DADEF1-3D92-3A64-23FA-D475B13EBAB8}"/>
                </a:ext>
              </a:extLst>
            </p:cNvPr>
            <p:cNvSpPr/>
            <p:nvPr/>
          </p:nvSpPr>
          <p:spPr>
            <a:xfrm rot="18124200">
              <a:off x="6642084" y="3650700"/>
              <a:ext cx="219074" cy="1195196"/>
            </a:xfrm>
            <a:custGeom>
              <a:avLst/>
              <a:gdLst>
                <a:gd name="connsiteX0" fmla="*/ 0 w 219074"/>
                <a:gd name="connsiteY0" fmla="*/ 0 h 1195196"/>
                <a:gd name="connsiteX1" fmla="*/ 219075 w 219074"/>
                <a:gd name="connsiteY1" fmla="*/ 0 h 1195196"/>
                <a:gd name="connsiteX2" fmla="*/ 219075 w 219074"/>
                <a:gd name="connsiteY2" fmla="*/ 1195197 h 1195196"/>
                <a:gd name="connsiteX3" fmla="*/ 0 w 219074"/>
                <a:gd name="connsiteY3" fmla="*/ 1195197 h 1195196"/>
              </a:gdLst>
              <a:ahLst/>
              <a:cxnLst>
                <a:cxn ang="0">
                  <a:pos x="connsiteX0" y="connsiteY0"/>
                </a:cxn>
                <a:cxn ang="0">
                  <a:pos x="connsiteX1" y="connsiteY1"/>
                </a:cxn>
                <a:cxn ang="0">
                  <a:pos x="connsiteX2" y="connsiteY2"/>
                </a:cxn>
                <a:cxn ang="0">
                  <a:pos x="connsiteX3" y="connsiteY3"/>
                </a:cxn>
              </a:cxnLst>
              <a:rect l="l" t="t" r="r" b="b"/>
              <a:pathLst>
                <a:path w="219074" h="1195196">
                  <a:moveTo>
                    <a:pt x="0" y="0"/>
                  </a:moveTo>
                  <a:lnTo>
                    <a:pt x="219075" y="0"/>
                  </a:lnTo>
                  <a:lnTo>
                    <a:pt x="219075" y="1195197"/>
                  </a:lnTo>
                  <a:lnTo>
                    <a:pt x="0" y="1195197"/>
                  </a:lnTo>
                  <a:close/>
                </a:path>
              </a:pathLst>
            </a:custGeom>
            <a:solidFill>
              <a:srgbClr val="0B6AB3"/>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C70735C-5E99-1204-8A9C-418482DF07D0}"/>
                </a:ext>
              </a:extLst>
            </p:cNvPr>
            <p:cNvSpPr/>
            <p:nvPr/>
          </p:nvSpPr>
          <p:spPr>
            <a:xfrm>
              <a:off x="6482333" y="3797617"/>
              <a:ext cx="908018" cy="1039939"/>
            </a:xfrm>
            <a:custGeom>
              <a:avLst/>
              <a:gdLst>
                <a:gd name="connsiteX0" fmla="*/ 46958 w 908018"/>
                <a:gd name="connsiteY0" fmla="*/ 1039939 h 1039939"/>
                <a:gd name="connsiteX1" fmla="*/ 0 w 908018"/>
                <a:gd name="connsiteY1" fmla="*/ 826008 h 1039939"/>
                <a:gd name="connsiteX2" fmla="*/ 643318 w 908018"/>
                <a:gd name="connsiteY2" fmla="*/ 684847 h 1039939"/>
                <a:gd name="connsiteX3" fmla="*/ 492538 w 908018"/>
                <a:gd name="connsiteY3" fmla="*/ 50673 h 1039939"/>
                <a:gd name="connsiteX4" fmla="*/ 705707 w 908018"/>
                <a:gd name="connsiteY4" fmla="*/ 0 h 1039939"/>
                <a:gd name="connsiteX5" fmla="*/ 908018 w 908018"/>
                <a:gd name="connsiteY5" fmla="*/ 851059 h 1039939"/>
                <a:gd name="connsiteX6" fmla="*/ 46958 w 908018"/>
                <a:gd name="connsiteY6" fmla="*/ 1039939 h 103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8018" h="1039939">
                  <a:moveTo>
                    <a:pt x="46958" y="1039939"/>
                  </a:moveTo>
                  <a:lnTo>
                    <a:pt x="0" y="826008"/>
                  </a:lnTo>
                  <a:lnTo>
                    <a:pt x="643318" y="684847"/>
                  </a:lnTo>
                  <a:lnTo>
                    <a:pt x="492538" y="50673"/>
                  </a:lnTo>
                  <a:lnTo>
                    <a:pt x="705707" y="0"/>
                  </a:lnTo>
                  <a:lnTo>
                    <a:pt x="908018" y="851059"/>
                  </a:lnTo>
                  <a:lnTo>
                    <a:pt x="46958" y="1039939"/>
                  </a:lnTo>
                  <a:close/>
                </a:path>
              </a:pathLst>
            </a:custGeom>
            <a:solidFill>
              <a:srgbClr val="0B6AB3"/>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9005DC8-1946-92FA-FADB-AB0C17F4DD34}"/>
                </a:ext>
              </a:extLst>
            </p:cNvPr>
            <p:cNvSpPr/>
            <p:nvPr/>
          </p:nvSpPr>
          <p:spPr>
            <a:xfrm>
              <a:off x="5245893" y="3797617"/>
              <a:ext cx="908018" cy="1039939"/>
            </a:xfrm>
            <a:custGeom>
              <a:avLst/>
              <a:gdLst>
                <a:gd name="connsiteX0" fmla="*/ 861060 w 908018"/>
                <a:gd name="connsiteY0" fmla="*/ 1039939 h 1039939"/>
                <a:gd name="connsiteX1" fmla="*/ 0 w 908018"/>
                <a:gd name="connsiteY1" fmla="*/ 851059 h 1039939"/>
                <a:gd name="connsiteX2" fmla="*/ 202311 w 908018"/>
                <a:gd name="connsiteY2" fmla="*/ 0 h 1039939"/>
                <a:gd name="connsiteX3" fmla="*/ 415481 w 908018"/>
                <a:gd name="connsiteY3" fmla="*/ 50673 h 1039939"/>
                <a:gd name="connsiteX4" fmla="*/ 264700 w 908018"/>
                <a:gd name="connsiteY4" fmla="*/ 684847 h 1039939"/>
                <a:gd name="connsiteX5" fmla="*/ 908018 w 908018"/>
                <a:gd name="connsiteY5" fmla="*/ 826008 h 1039939"/>
                <a:gd name="connsiteX6" fmla="*/ 861060 w 908018"/>
                <a:gd name="connsiteY6" fmla="*/ 1039939 h 103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8018" h="1039939">
                  <a:moveTo>
                    <a:pt x="861060" y="1039939"/>
                  </a:moveTo>
                  <a:lnTo>
                    <a:pt x="0" y="851059"/>
                  </a:lnTo>
                  <a:lnTo>
                    <a:pt x="202311" y="0"/>
                  </a:lnTo>
                  <a:lnTo>
                    <a:pt x="415481" y="50673"/>
                  </a:lnTo>
                  <a:lnTo>
                    <a:pt x="264700" y="684847"/>
                  </a:lnTo>
                  <a:lnTo>
                    <a:pt x="908018" y="826008"/>
                  </a:lnTo>
                  <a:lnTo>
                    <a:pt x="861060" y="1039939"/>
                  </a:lnTo>
                  <a:close/>
                </a:path>
              </a:pathLst>
            </a:custGeom>
            <a:solidFill>
              <a:srgbClr val="0B6AB3"/>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AA73EB4-B050-B05E-B939-988105F82238}"/>
                </a:ext>
              </a:extLst>
            </p:cNvPr>
            <p:cNvSpPr/>
            <p:nvPr/>
          </p:nvSpPr>
          <p:spPr>
            <a:xfrm>
              <a:off x="5704140" y="2797492"/>
              <a:ext cx="1231106" cy="782383"/>
            </a:xfrm>
            <a:custGeom>
              <a:avLst/>
              <a:gdLst>
                <a:gd name="connsiteX0" fmla="*/ 1074801 w 1231106"/>
                <a:gd name="connsiteY0" fmla="*/ 782384 h 782383"/>
                <a:gd name="connsiteX1" fmla="*/ 613124 w 1231106"/>
                <a:gd name="connsiteY1" fmla="*/ 312611 h 782383"/>
                <a:gd name="connsiteX2" fmla="*/ 156210 w 1231106"/>
                <a:gd name="connsiteY2" fmla="*/ 777526 h 782383"/>
                <a:gd name="connsiteX3" fmla="*/ 0 w 1231106"/>
                <a:gd name="connsiteY3" fmla="*/ 623983 h 782383"/>
                <a:gd name="connsiteX4" fmla="*/ 613124 w 1231106"/>
                <a:gd name="connsiteY4" fmla="*/ 0 h 782383"/>
                <a:gd name="connsiteX5" fmla="*/ 1231106 w 1231106"/>
                <a:gd name="connsiteY5" fmla="*/ 628841 h 782383"/>
                <a:gd name="connsiteX6" fmla="*/ 1074801 w 1231106"/>
                <a:gd name="connsiteY6" fmla="*/ 782384 h 78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1106" h="782383">
                  <a:moveTo>
                    <a:pt x="1074801" y="782384"/>
                  </a:moveTo>
                  <a:lnTo>
                    <a:pt x="613124" y="312611"/>
                  </a:lnTo>
                  <a:lnTo>
                    <a:pt x="156210" y="777526"/>
                  </a:lnTo>
                  <a:lnTo>
                    <a:pt x="0" y="623983"/>
                  </a:lnTo>
                  <a:lnTo>
                    <a:pt x="613124" y="0"/>
                  </a:lnTo>
                  <a:lnTo>
                    <a:pt x="1231106" y="628841"/>
                  </a:lnTo>
                  <a:lnTo>
                    <a:pt x="1074801" y="782384"/>
                  </a:lnTo>
                  <a:close/>
                </a:path>
              </a:pathLst>
            </a:custGeom>
            <a:solidFill>
              <a:srgbClr val="0B6AB3"/>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CE3EDD0-7B63-306C-93A1-1BC6623749C3}"/>
                </a:ext>
              </a:extLst>
            </p:cNvPr>
            <p:cNvSpPr/>
            <p:nvPr/>
          </p:nvSpPr>
          <p:spPr>
            <a:xfrm>
              <a:off x="4328540" y="1759172"/>
              <a:ext cx="2265425" cy="1954244"/>
            </a:xfrm>
            <a:custGeom>
              <a:avLst/>
              <a:gdLst>
                <a:gd name="connsiteX0" fmla="*/ 438150 w 2265425"/>
                <a:gd name="connsiteY0" fmla="*/ 1954244 h 1954244"/>
                <a:gd name="connsiteX1" fmla="*/ 0 w 2265425"/>
                <a:gd name="connsiteY1" fmla="*/ 1954244 h 1954244"/>
                <a:gd name="connsiteX2" fmla="*/ 0 w 2265425"/>
                <a:gd name="connsiteY2" fmla="*/ 1041559 h 1954244"/>
                <a:gd name="connsiteX3" fmla="*/ 2068354 w 2265425"/>
                <a:gd name="connsiteY3" fmla="*/ 0 h 1954244"/>
                <a:gd name="connsiteX4" fmla="*/ 2265426 w 2265425"/>
                <a:gd name="connsiteY4" fmla="*/ 391382 h 1954244"/>
                <a:gd name="connsiteX5" fmla="*/ 438150 w 2265425"/>
                <a:gd name="connsiteY5" fmla="*/ 1311497 h 1954244"/>
                <a:gd name="connsiteX6" fmla="*/ 438150 w 2265425"/>
                <a:gd name="connsiteY6" fmla="*/ 1954244 h 195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5425" h="1954244">
                  <a:moveTo>
                    <a:pt x="438150" y="1954244"/>
                  </a:moveTo>
                  <a:lnTo>
                    <a:pt x="0" y="1954244"/>
                  </a:lnTo>
                  <a:lnTo>
                    <a:pt x="0" y="1041559"/>
                  </a:lnTo>
                  <a:lnTo>
                    <a:pt x="2068354" y="0"/>
                  </a:lnTo>
                  <a:lnTo>
                    <a:pt x="2265426" y="391382"/>
                  </a:lnTo>
                  <a:lnTo>
                    <a:pt x="438150" y="1311497"/>
                  </a:lnTo>
                  <a:lnTo>
                    <a:pt x="438150" y="1954244"/>
                  </a:lnTo>
                  <a:close/>
                </a:path>
              </a:pathLst>
            </a:custGeom>
            <a:solidFill>
              <a:schemeClr val="accent1"/>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3970242-C6C1-2949-CCB0-227C483F9D10}"/>
                </a:ext>
              </a:extLst>
            </p:cNvPr>
            <p:cNvSpPr/>
            <p:nvPr/>
          </p:nvSpPr>
          <p:spPr>
            <a:xfrm>
              <a:off x="4429029" y="4783073"/>
              <a:ext cx="2892933" cy="1536096"/>
            </a:xfrm>
            <a:custGeom>
              <a:avLst/>
              <a:gdLst>
                <a:gd name="connsiteX0" fmla="*/ 2006441 w 2892933"/>
                <a:gd name="connsiteY0" fmla="*/ 1536097 h 1536096"/>
                <a:gd name="connsiteX1" fmla="*/ 0 w 2892933"/>
                <a:gd name="connsiteY1" fmla="*/ 379667 h 1536096"/>
                <a:gd name="connsiteX2" fmla="*/ 218789 w 2892933"/>
                <a:gd name="connsiteY2" fmla="*/ 0 h 1536096"/>
                <a:gd name="connsiteX3" fmla="*/ 1991392 w 2892933"/>
                <a:gd name="connsiteY3" fmla="*/ 1021652 h 1536096"/>
                <a:gd name="connsiteX4" fmla="*/ 2652237 w 2892933"/>
                <a:gd name="connsiteY4" fmla="*/ 587312 h 1536096"/>
                <a:gd name="connsiteX5" fmla="*/ 2892933 w 2892933"/>
                <a:gd name="connsiteY5" fmla="*/ 953453 h 1536096"/>
                <a:gd name="connsiteX6" fmla="*/ 2006441 w 2892933"/>
                <a:gd name="connsiteY6" fmla="*/ 1536097 h 153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2933" h="1536096">
                  <a:moveTo>
                    <a:pt x="2006441" y="1536097"/>
                  </a:moveTo>
                  <a:lnTo>
                    <a:pt x="0" y="379667"/>
                  </a:lnTo>
                  <a:lnTo>
                    <a:pt x="218789" y="0"/>
                  </a:lnTo>
                  <a:lnTo>
                    <a:pt x="1991392" y="1021652"/>
                  </a:lnTo>
                  <a:lnTo>
                    <a:pt x="2652237" y="587312"/>
                  </a:lnTo>
                  <a:lnTo>
                    <a:pt x="2892933" y="953453"/>
                  </a:lnTo>
                  <a:lnTo>
                    <a:pt x="2006441" y="1536097"/>
                  </a:lnTo>
                  <a:close/>
                </a:path>
              </a:pathLst>
            </a:custGeom>
            <a:solidFill>
              <a:schemeClr val="accent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E8DBBF0-3C14-0D69-6ED2-82EAF5F7BCB7}"/>
                </a:ext>
              </a:extLst>
            </p:cNvPr>
            <p:cNvSpPr/>
            <p:nvPr/>
          </p:nvSpPr>
          <p:spPr>
            <a:xfrm>
              <a:off x="7120317" y="2223325"/>
              <a:ext cx="1144333" cy="2837307"/>
            </a:xfrm>
            <a:custGeom>
              <a:avLst/>
              <a:gdLst>
                <a:gd name="connsiteX0" fmla="*/ 1141286 w 1144333"/>
                <a:gd name="connsiteY0" fmla="*/ 2837307 h 2837307"/>
                <a:gd name="connsiteX1" fmla="*/ 703136 w 1144333"/>
                <a:gd name="connsiteY1" fmla="*/ 2836736 h 2837307"/>
                <a:gd name="connsiteX2" fmla="*/ 705898 w 1144333"/>
                <a:gd name="connsiteY2" fmla="*/ 747713 h 2837307"/>
                <a:gd name="connsiteX3" fmla="*/ 0 w 1144333"/>
                <a:gd name="connsiteY3" fmla="*/ 391096 h 2837307"/>
                <a:gd name="connsiteX4" fmla="*/ 197549 w 1144333"/>
                <a:gd name="connsiteY4" fmla="*/ 0 h 2837307"/>
                <a:gd name="connsiteX5" fmla="*/ 1144334 w 1144333"/>
                <a:gd name="connsiteY5" fmla="*/ 478441 h 2837307"/>
                <a:gd name="connsiteX6" fmla="*/ 1141286 w 1144333"/>
                <a:gd name="connsiteY6" fmla="*/ 2837307 h 283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4333" h="2837307">
                  <a:moveTo>
                    <a:pt x="1141286" y="2837307"/>
                  </a:moveTo>
                  <a:lnTo>
                    <a:pt x="703136" y="2836736"/>
                  </a:lnTo>
                  <a:lnTo>
                    <a:pt x="705898" y="747713"/>
                  </a:lnTo>
                  <a:lnTo>
                    <a:pt x="0" y="391096"/>
                  </a:lnTo>
                  <a:lnTo>
                    <a:pt x="197549" y="0"/>
                  </a:lnTo>
                  <a:lnTo>
                    <a:pt x="1144334" y="478441"/>
                  </a:lnTo>
                  <a:lnTo>
                    <a:pt x="1141286" y="2837307"/>
                  </a:lnTo>
                  <a:close/>
                </a:path>
              </a:pathLst>
            </a:custGeom>
            <a:solidFill>
              <a:schemeClr val="accent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C051074-6C8C-281D-C461-AA686A796F19}"/>
                </a:ext>
              </a:extLst>
            </p:cNvPr>
            <p:cNvSpPr/>
            <p:nvPr/>
          </p:nvSpPr>
          <p:spPr>
            <a:xfrm>
              <a:off x="5917596" y="1668780"/>
              <a:ext cx="710374" cy="710374"/>
            </a:xfrm>
            <a:custGeom>
              <a:avLst/>
              <a:gdLst>
                <a:gd name="connsiteX0" fmla="*/ 710375 w 710374"/>
                <a:gd name="connsiteY0" fmla="*/ 355187 h 710374"/>
                <a:gd name="connsiteX1" fmla="*/ 355187 w 710374"/>
                <a:gd name="connsiteY1" fmla="*/ 710375 h 710374"/>
                <a:gd name="connsiteX2" fmla="*/ 0 w 710374"/>
                <a:gd name="connsiteY2" fmla="*/ 355187 h 710374"/>
                <a:gd name="connsiteX3" fmla="*/ 355187 w 710374"/>
                <a:gd name="connsiteY3" fmla="*/ 0 h 710374"/>
                <a:gd name="connsiteX4" fmla="*/ 710375 w 710374"/>
                <a:gd name="connsiteY4" fmla="*/ 355187 h 710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374" h="710374">
                  <a:moveTo>
                    <a:pt x="710375" y="355187"/>
                  </a:moveTo>
                  <a:cubicBezTo>
                    <a:pt x="710375" y="551352"/>
                    <a:pt x="551352" y="710375"/>
                    <a:pt x="355187" y="710375"/>
                  </a:cubicBezTo>
                  <a:cubicBezTo>
                    <a:pt x="159023" y="710375"/>
                    <a:pt x="0" y="551352"/>
                    <a:pt x="0" y="355187"/>
                  </a:cubicBezTo>
                  <a:cubicBezTo>
                    <a:pt x="0" y="159023"/>
                    <a:pt x="159023" y="0"/>
                    <a:pt x="355187" y="0"/>
                  </a:cubicBezTo>
                  <a:cubicBezTo>
                    <a:pt x="551352" y="0"/>
                    <a:pt x="710375" y="159023"/>
                    <a:pt x="710375" y="355187"/>
                  </a:cubicBezTo>
                  <a:close/>
                </a:path>
              </a:pathLst>
            </a:custGeom>
            <a:solidFill>
              <a:schemeClr val="accent2"/>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80B8A50-DB95-08DA-0015-55206AB3FDE2}"/>
                </a:ext>
              </a:extLst>
            </p:cNvPr>
            <p:cNvSpPr/>
            <p:nvPr/>
          </p:nvSpPr>
          <p:spPr>
            <a:xfrm>
              <a:off x="7687627" y="4567142"/>
              <a:ext cx="710374" cy="710374"/>
            </a:xfrm>
            <a:custGeom>
              <a:avLst/>
              <a:gdLst>
                <a:gd name="connsiteX0" fmla="*/ 710375 w 710374"/>
                <a:gd name="connsiteY0" fmla="*/ 355187 h 710374"/>
                <a:gd name="connsiteX1" fmla="*/ 355187 w 710374"/>
                <a:gd name="connsiteY1" fmla="*/ 710374 h 710374"/>
                <a:gd name="connsiteX2" fmla="*/ 0 w 710374"/>
                <a:gd name="connsiteY2" fmla="*/ 355187 h 710374"/>
                <a:gd name="connsiteX3" fmla="*/ 355187 w 710374"/>
                <a:gd name="connsiteY3" fmla="*/ 0 h 710374"/>
                <a:gd name="connsiteX4" fmla="*/ 710375 w 710374"/>
                <a:gd name="connsiteY4" fmla="*/ 355187 h 710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374" h="710374">
                  <a:moveTo>
                    <a:pt x="710375" y="355187"/>
                  </a:moveTo>
                  <a:cubicBezTo>
                    <a:pt x="710375" y="551352"/>
                    <a:pt x="551352" y="710374"/>
                    <a:pt x="355187" y="710374"/>
                  </a:cubicBezTo>
                  <a:cubicBezTo>
                    <a:pt x="159023" y="710374"/>
                    <a:pt x="0" y="551352"/>
                    <a:pt x="0" y="355187"/>
                  </a:cubicBezTo>
                  <a:cubicBezTo>
                    <a:pt x="0" y="159023"/>
                    <a:pt x="159023" y="0"/>
                    <a:pt x="355187" y="0"/>
                  </a:cubicBezTo>
                  <a:cubicBezTo>
                    <a:pt x="551352" y="0"/>
                    <a:pt x="710375" y="159023"/>
                    <a:pt x="710375" y="355187"/>
                  </a:cubicBezTo>
                  <a:close/>
                </a:path>
              </a:pathLst>
            </a:custGeom>
            <a:solidFill>
              <a:schemeClr val="accent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6F67324-B1A8-D8D8-B4D2-6CA3CBD1DACD}"/>
                </a:ext>
              </a:extLst>
            </p:cNvPr>
            <p:cNvSpPr/>
            <p:nvPr/>
          </p:nvSpPr>
          <p:spPr>
            <a:xfrm>
              <a:off x="4193857" y="4634388"/>
              <a:ext cx="710374" cy="710374"/>
            </a:xfrm>
            <a:custGeom>
              <a:avLst/>
              <a:gdLst>
                <a:gd name="connsiteX0" fmla="*/ 710375 w 710374"/>
                <a:gd name="connsiteY0" fmla="*/ 355187 h 710374"/>
                <a:gd name="connsiteX1" fmla="*/ 355187 w 710374"/>
                <a:gd name="connsiteY1" fmla="*/ 710375 h 710374"/>
                <a:gd name="connsiteX2" fmla="*/ 0 w 710374"/>
                <a:gd name="connsiteY2" fmla="*/ 355187 h 710374"/>
                <a:gd name="connsiteX3" fmla="*/ 355187 w 710374"/>
                <a:gd name="connsiteY3" fmla="*/ 0 h 710374"/>
                <a:gd name="connsiteX4" fmla="*/ 710375 w 710374"/>
                <a:gd name="connsiteY4" fmla="*/ 355187 h 710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374" h="710374">
                  <a:moveTo>
                    <a:pt x="710375" y="355187"/>
                  </a:moveTo>
                  <a:cubicBezTo>
                    <a:pt x="710375" y="551352"/>
                    <a:pt x="551352" y="710375"/>
                    <a:pt x="355187" y="710375"/>
                  </a:cubicBezTo>
                  <a:cubicBezTo>
                    <a:pt x="159023" y="710375"/>
                    <a:pt x="0" y="551352"/>
                    <a:pt x="0" y="355187"/>
                  </a:cubicBezTo>
                  <a:cubicBezTo>
                    <a:pt x="0" y="159023"/>
                    <a:pt x="159023" y="0"/>
                    <a:pt x="355187" y="0"/>
                  </a:cubicBezTo>
                  <a:cubicBezTo>
                    <a:pt x="551352" y="0"/>
                    <a:pt x="710375" y="159023"/>
                    <a:pt x="710375" y="355187"/>
                  </a:cubicBezTo>
                  <a:close/>
                </a:path>
              </a:pathLst>
            </a:custGeom>
            <a:solidFill>
              <a:schemeClr val="accent2"/>
            </a:solidFill>
            <a:ln w="9525" cap="flat">
              <a:noFill/>
              <a:prstDash val="solid"/>
              <a:miter/>
            </a:ln>
          </p:spPr>
          <p:txBody>
            <a:bodyPr rtlCol="0" anchor="ctr"/>
            <a:lstStyle/>
            <a:p>
              <a:endParaRPr lang="en-US"/>
            </a:p>
          </p:txBody>
        </p:sp>
      </p:grpSp>
      <p:cxnSp>
        <p:nvCxnSpPr>
          <p:cNvPr id="21509" name="Straight Connector 21508">
            <a:extLst>
              <a:ext uri="{FF2B5EF4-FFF2-40B4-BE49-F238E27FC236}">
                <a16:creationId xmlns:a16="http://schemas.microsoft.com/office/drawing/2014/main" id="{94912CEB-587C-D516-C3DB-F458BE5EBF0E}"/>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21510" name="Text Placeholder 49">
            <a:extLst>
              <a:ext uri="{FF2B5EF4-FFF2-40B4-BE49-F238E27FC236}">
                <a16:creationId xmlns:a16="http://schemas.microsoft.com/office/drawing/2014/main" id="{4AB86AD9-3421-4817-14FE-C9926240651B}"/>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Automation/Robotics</a:t>
            </a:r>
            <a:endParaRPr lang="en-US" sz="900" b="0" kern="0" dirty="0">
              <a:latin typeface="IntelOne Text" panose="020B0503020203020204" pitchFamily="34" charset="0"/>
              <a:ea typeface="+mn-ea"/>
              <a:cs typeface="+mn-cs"/>
            </a:endParaRPr>
          </a:p>
        </p:txBody>
      </p:sp>
      <p:grpSp>
        <p:nvGrpSpPr>
          <p:cNvPr id="21" name="Group 20">
            <a:extLst>
              <a:ext uri="{FF2B5EF4-FFF2-40B4-BE49-F238E27FC236}">
                <a16:creationId xmlns:a16="http://schemas.microsoft.com/office/drawing/2014/main" id="{59628216-1710-8AB8-A5A5-14DADD06D048}"/>
              </a:ext>
            </a:extLst>
          </p:cNvPr>
          <p:cNvGrpSpPr/>
          <p:nvPr/>
        </p:nvGrpSpPr>
        <p:grpSpPr>
          <a:xfrm>
            <a:off x="9057016" y="87630"/>
            <a:ext cx="2525384" cy="384440"/>
            <a:chOff x="9057016" y="87630"/>
            <a:chExt cx="2525384" cy="384440"/>
          </a:xfrm>
        </p:grpSpPr>
        <p:pic>
          <p:nvPicPr>
            <p:cNvPr id="22" name="Picture 21">
              <a:hlinkClick r:id="rId10" action="ppaction://hlinksldjump"/>
              <a:extLst>
                <a:ext uri="{FF2B5EF4-FFF2-40B4-BE49-F238E27FC236}">
                  <a16:creationId xmlns:a16="http://schemas.microsoft.com/office/drawing/2014/main" id="{6CE0BB6E-BAEE-A5F9-CC05-9B5C484DAF12}"/>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23" name="Rectangle 22">
              <a:extLst>
                <a:ext uri="{FF2B5EF4-FFF2-40B4-BE49-F238E27FC236}">
                  <a16:creationId xmlns:a16="http://schemas.microsoft.com/office/drawing/2014/main" id="{E4D4EBC3-284B-8C4F-5857-9F5C47CE6329}"/>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0"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0"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0"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98919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66">
            <a:extLst>
              <a:ext uri="{FF2B5EF4-FFF2-40B4-BE49-F238E27FC236}">
                <a16:creationId xmlns:a16="http://schemas.microsoft.com/office/drawing/2014/main" id="{FCA8CFDB-059A-4F82-938D-69A20AE0DC58}"/>
              </a:ext>
            </a:extLst>
          </p:cNvPr>
          <p:cNvSpPr>
            <a:spLocks noGrp="1"/>
          </p:cNvSpPr>
          <p:nvPr>
            <p:ph type="title"/>
          </p:nvPr>
        </p:nvSpPr>
        <p:spPr>
          <a:xfrm>
            <a:off x="592917" y="571500"/>
            <a:ext cx="6255392" cy="443198"/>
          </a:xfrm>
        </p:spPr>
        <p:txBody>
          <a:bodyPr/>
          <a:lstStyle/>
          <a:p>
            <a:r>
              <a:rPr lang="nb-NO" sz="3200" noProof="0" dirty="0">
                <a:sym typeface="Helvetica"/>
              </a:rPr>
              <a:t>Count</a:t>
            </a:r>
            <a:endParaRPr lang="en-US" sz="3200" dirty="0"/>
          </a:p>
        </p:txBody>
      </p:sp>
      <p:grpSp>
        <p:nvGrpSpPr>
          <p:cNvPr id="32" name="Group 31">
            <a:extLst>
              <a:ext uri="{FF2B5EF4-FFF2-40B4-BE49-F238E27FC236}">
                <a16:creationId xmlns:a16="http://schemas.microsoft.com/office/drawing/2014/main" id="{3CC32C08-F9D7-ABFE-A1FD-626E0E99F40D}"/>
              </a:ext>
            </a:extLst>
          </p:cNvPr>
          <p:cNvGrpSpPr/>
          <p:nvPr/>
        </p:nvGrpSpPr>
        <p:grpSpPr>
          <a:xfrm>
            <a:off x="592917" y="1268730"/>
            <a:ext cx="6255394" cy="1292662"/>
            <a:chOff x="592917" y="1621155"/>
            <a:chExt cx="6255394" cy="1292662"/>
          </a:xfrm>
        </p:grpSpPr>
        <p:sp>
          <p:nvSpPr>
            <p:cNvPr id="40"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2010D4F9-5DD6-A1C9-7D46-F0D39FA0A735}"/>
                </a:ext>
              </a:extLst>
            </p:cNvPr>
            <p:cNvSpPr txBox="1">
              <a:spLocks/>
            </p:cNvSpPr>
            <p:nvPr/>
          </p:nvSpPr>
          <p:spPr>
            <a:xfrm>
              <a:off x="592917" y="1805821"/>
              <a:ext cx="6255394" cy="1107996"/>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Ponfac</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Count is a full-stack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IIoT</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solution which leverages the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Ponfac</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Cube to photograph products and analyze them using AI. The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Ponfac</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Cube is a smart camera device that takes product photos on factory lines using a variety of lenses and built-in edge solutions. Images are processed and optimized using computer vision with the help of Intel® Distribution of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OpenVINO</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toolkit. The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Ponfac</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Count solution then compares analysis of product photos to written invoices to ensure shipments or finished goods are accurate.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Ponfac</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Count categorizes materials to ensure that they are delivered to the correct step of the logistical process. The solution stores data and then encrypts it before sending it to the cloud.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Ponfac</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Count is username and password protected as well as secured by end-customer firewalls, VPNs, and other security rules.</a:t>
              </a:r>
            </a:p>
          </p:txBody>
        </p:sp>
        <p:sp>
          <p:nvSpPr>
            <p:cNvPr id="41" name="Content Placeholder 47">
              <a:extLst>
                <a:ext uri="{FF2B5EF4-FFF2-40B4-BE49-F238E27FC236}">
                  <a16:creationId xmlns:a16="http://schemas.microsoft.com/office/drawing/2014/main" id="{35A6BBE7-DA79-F076-2BC4-C0BCEB02FF63}"/>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42" name="Content Placeholder 47">
            <a:extLst>
              <a:ext uri="{FF2B5EF4-FFF2-40B4-BE49-F238E27FC236}">
                <a16:creationId xmlns:a16="http://schemas.microsoft.com/office/drawing/2014/main" id="{D1A55C6E-A003-2402-3DD8-F839B84649E2}"/>
              </a:ext>
            </a:extLst>
          </p:cNvPr>
          <p:cNvSpPr txBox="1">
            <a:spLocks/>
          </p:cNvSpPr>
          <p:nvPr/>
        </p:nvSpPr>
        <p:spPr>
          <a:xfrm>
            <a:off x="592917" y="2809567"/>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43" name="Rectangle 42">
            <a:extLst>
              <a:ext uri="{FF2B5EF4-FFF2-40B4-BE49-F238E27FC236}">
                <a16:creationId xmlns:a16="http://schemas.microsoft.com/office/drawing/2014/main" id="{018D4E6D-4D5C-5922-940B-5B3658D35E4F}"/>
              </a:ext>
            </a:extLst>
          </p:cNvPr>
          <p:cNvSpPr>
            <a:spLocks/>
          </p:cNvSpPr>
          <p:nvPr/>
        </p:nvSpPr>
        <p:spPr>
          <a:xfrm>
            <a:off x="913615" y="3043314"/>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Increase operational efficiencies </a:t>
            </a:r>
            <a:r>
              <a:rPr lang="en-US" sz="900" dirty="0">
                <a:solidFill>
                  <a:schemeClr val="bg2"/>
                </a:solidFill>
                <a:latin typeface="IntelOne Text" panose="020B0503020203020204" pitchFamily="34" charset="0"/>
              </a:rPr>
              <a:t>by decreasing errors and eliminating the need for manual counting and classification, driving profitability</a:t>
            </a:r>
          </a:p>
        </p:txBody>
      </p:sp>
      <p:sp>
        <p:nvSpPr>
          <p:cNvPr id="44" name="Rectangle 43">
            <a:extLst>
              <a:ext uri="{FF2B5EF4-FFF2-40B4-BE49-F238E27FC236}">
                <a16:creationId xmlns:a16="http://schemas.microsoft.com/office/drawing/2014/main" id="{4437E40C-C58A-905C-E69D-12AD699D5AC2}"/>
              </a:ext>
            </a:extLst>
          </p:cNvPr>
          <p:cNvSpPr>
            <a:spLocks/>
          </p:cNvSpPr>
          <p:nvPr/>
        </p:nvSpPr>
        <p:spPr>
          <a:xfrm>
            <a:off x="3063688" y="3043314"/>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Improve performance </a:t>
            </a:r>
            <a:r>
              <a:rPr lang="en-US" sz="900" dirty="0">
                <a:solidFill>
                  <a:schemeClr val="bg2"/>
                </a:solidFill>
                <a:latin typeface="IntelOne Text" panose="020B0503020203020204" pitchFamily="34" charset="0"/>
              </a:rPr>
              <a:t>by generating a high degree of accuracy in the inventory process using computer vision</a:t>
            </a:r>
          </a:p>
        </p:txBody>
      </p:sp>
      <p:sp>
        <p:nvSpPr>
          <p:cNvPr id="45" name="Rectangle 44">
            <a:extLst>
              <a:ext uri="{FF2B5EF4-FFF2-40B4-BE49-F238E27FC236}">
                <a16:creationId xmlns:a16="http://schemas.microsoft.com/office/drawing/2014/main" id="{E66D83C7-5BFC-32BA-856A-365E8E5BAF35}"/>
              </a:ext>
            </a:extLst>
          </p:cNvPr>
          <p:cNvSpPr>
            <a:spLocks/>
          </p:cNvSpPr>
          <p:nvPr/>
        </p:nvSpPr>
        <p:spPr>
          <a:xfrm>
            <a:off x="5213760" y="3043314"/>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Boost customer satisfaction </a:t>
            </a:r>
            <a:r>
              <a:rPr lang="en-US" sz="900" dirty="0">
                <a:solidFill>
                  <a:schemeClr val="bg2"/>
                </a:solidFill>
                <a:latin typeface="IntelOne Text" panose="020B0503020203020204" pitchFamily="34" charset="0"/>
              </a:rPr>
              <a:t>by detecting errors early in the manufacturing process, ensuring finished products match end customer invoices</a:t>
            </a:r>
          </a:p>
        </p:txBody>
      </p:sp>
      <p:cxnSp>
        <p:nvCxnSpPr>
          <p:cNvPr id="46" name="Straight Connector 45">
            <a:extLst>
              <a:ext uri="{FF2B5EF4-FFF2-40B4-BE49-F238E27FC236}">
                <a16:creationId xmlns:a16="http://schemas.microsoft.com/office/drawing/2014/main" id="{2E8F6C48-0A6A-86C8-1332-13328C00CD87}"/>
              </a:ext>
            </a:extLst>
          </p:cNvPr>
          <p:cNvCxnSpPr>
            <a:cxnSpLocks/>
          </p:cNvCxnSpPr>
          <p:nvPr/>
        </p:nvCxnSpPr>
        <p:spPr>
          <a:xfrm>
            <a:off x="592917" y="270580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47" name="Content Placeholder 47">
            <a:extLst>
              <a:ext uri="{FF2B5EF4-FFF2-40B4-BE49-F238E27FC236}">
                <a16:creationId xmlns:a16="http://schemas.microsoft.com/office/drawing/2014/main" id="{EDA05E94-A7C6-CD9E-D781-475CF0AB733A}"/>
              </a:ext>
            </a:extLst>
          </p:cNvPr>
          <p:cNvSpPr txBox="1">
            <a:spLocks/>
          </p:cNvSpPr>
          <p:nvPr/>
        </p:nvSpPr>
        <p:spPr>
          <a:xfrm>
            <a:off x="592916" y="4936998"/>
            <a:ext cx="6255393" cy="147184"/>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R="0" lvl="0" algn="l" defTabSz="1219169" rtl="0" eaLnBrk="1" fontAlgn="auto" latinLnBrk="0" hangingPunct="0">
              <a:spcBef>
                <a:spcPts val="200"/>
              </a:spcBef>
              <a:buClrTx/>
              <a:buSzTx/>
              <a:tabLst/>
              <a:defRPr/>
            </a:pPr>
            <a:endParaRPr kumimoji="0" lang="it-IT"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endParaRPr>
          </a:p>
        </p:txBody>
      </p:sp>
      <p:grpSp>
        <p:nvGrpSpPr>
          <p:cNvPr id="48" name="Group 47">
            <a:extLst>
              <a:ext uri="{FF2B5EF4-FFF2-40B4-BE49-F238E27FC236}">
                <a16:creationId xmlns:a16="http://schemas.microsoft.com/office/drawing/2014/main" id="{9B3EA956-3E98-AC94-A409-75472CB095E0}"/>
              </a:ext>
            </a:extLst>
          </p:cNvPr>
          <p:cNvGrpSpPr/>
          <p:nvPr/>
        </p:nvGrpSpPr>
        <p:grpSpPr>
          <a:xfrm>
            <a:off x="592916" y="5315670"/>
            <a:ext cx="6255392" cy="538640"/>
            <a:chOff x="5043513" y="3848440"/>
            <a:chExt cx="6255392" cy="538640"/>
          </a:xfrm>
        </p:grpSpPr>
        <p:sp>
          <p:nvSpPr>
            <p:cNvPr id="49" name="Content Placeholder 47">
              <a:extLst>
                <a:ext uri="{FF2B5EF4-FFF2-40B4-BE49-F238E27FC236}">
                  <a16:creationId xmlns:a16="http://schemas.microsoft.com/office/drawing/2014/main" id="{9C025728-00C5-F6C9-0FD9-47823DBE4ED3}"/>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50" name="Content Placeholder 47">
              <a:extLst>
                <a:ext uri="{FF2B5EF4-FFF2-40B4-BE49-F238E27FC236}">
                  <a16:creationId xmlns:a16="http://schemas.microsoft.com/office/drawing/2014/main" id="{015612DE-EBE5-EF2C-84EE-BD63CF3943B6}"/>
                </a:ext>
              </a:extLst>
            </p:cNvPr>
            <p:cNvSpPr txBox="1">
              <a:spLocks/>
            </p:cNvSpPr>
            <p:nvPr/>
          </p:nvSpPr>
          <p:spPr>
            <a:xfrm>
              <a:off x="5043513" y="4034693"/>
              <a:ext cx="6255392" cy="352387"/>
            </a:xfrm>
            <a:prstGeom prst="rect">
              <a:avLst/>
            </a:prstGeom>
            <a:ln>
              <a:noFill/>
            </a:ln>
          </p:spPr>
          <p:txBody>
            <a:bodyPr wrap="square" lIns="0" tIns="0" rIns="0" bIns="0" numCol="1"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defTabSz="1219169" hangingPunct="0">
                <a:lnSpc>
                  <a:spcPct val="100000"/>
                </a:lnSpc>
                <a:spcBef>
                  <a:spcPts val="200"/>
                </a:spcBef>
                <a:spcAft>
                  <a:spcPts val="100"/>
                </a:spcAft>
                <a:buClr>
                  <a:srgbClr val="525252"/>
                </a:buClr>
                <a:buNone/>
                <a:defRPr/>
              </a:pPr>
              <a:r>
                <a:rPr lang="en-US" sz="900" kern="0" dirty="0" err="1">
                  <a:latin typeface="+mn-lt"/>
                  <a:sym typeface="Helvetica Neue"/>
                  <a:hlinkClick r:id="rId3">
                    <a:extLst>
                      <a:ext uri="{A12FA001-AC4F-418D-AE19-62706E023703}">
                        <ahyp:hlinkClr xmlns:ahyp="http://schemas.microsoft.com/office/drawing/2018/hyperlinkcolor" val="tx"/>
                      </a:ext>
                    </a:extLst>
                  </a:hlinkClick>
                </a:rPr>
                <a:t>Ponfac</a:t>
              </a:r>
              <a:r>
                <a:rPr lang="en-US" sz="900" kern="0" dirty="0">
                  <a:latin typeface="+mn-lt"/>
                  <a:sym typeface="Helvetica Neue"/>
                  <a:hlinkClick r:id="rId3">
                    <a:extLst>
                      <a:ext uri="{A12FA001-AC4F-418D-AE19-62706E023703}">
                        <ahyp:hlinkClr xmlns:ahyp="http://schemas.microsoft.com/office/drawing/2018/hyperlinkcolor" val="tx"/>
                      </a:ext>
                    </a:extLst>
                  </a:hlinkClick>
                </a:rPr>
                <a:t> Count</a:t>
              </a:r>
              <a:r>
                <a:rPr lang="en-US" sz="900" kern="0" dirty="0">
                  <a:latin typeface="+mn-lt"/>
                  <a:sym typeface="Helvetica Neue"/>
                </a:rPr>
                <a:t> </a:t>
              </a:r>
            </a:p>
          </p:txBody>
        </p:sp>
      </p:grpSp>
      <p:cxnSp>
        <p:nvCxnSpPr>
          <p:cNvPr id="63" name="Straight Connector 62">
            <a:extLst>
              <a:ext uri="{FF2B5EF4-FFF2-40B4-BE49-F238E27FC236}">
                <a16:creationId xmlns:a16="http://schemas.microsoft.com/office/drawing/2014/main" id="{DD09791A-928E-9A90-729D-4E2A20280745}"/>
              </a:ext>
            </a:extLst>
          </p:cNvPr>
          <p:cNvCxnSpPr>
            <a:cxnSpLocks/>
          </p:cNvCxnSpPr>
          <p:nvPr/>
        </p:nvCxnSpPr>
        <p:spPr>
          <a:xfrm>
            <a:off x="592917" y="405578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64" name="Rectangle 63">
            <a:extLst>
              <a:ext uri="{FF2B5EF4-FFF2-40B4-BE49-F238E27FC236}">
                <a16:creationId xmlns:a16="http://schemas.microsoft.com/office/drawing/2014/main" id="{074E9885-47E2-D348-FB3B-741BE3849C97}"/>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5" name="Rectangle 64">
            <a:extLst>
              <a:ext uri="{FF2B5EF4-FFF2-40B4-BE49-F238E27FC236}">
                <a16:creationId xmlns:a16="http://schemas.microsoft.com/office/drawing/2014/main" id="{6A7921F0-AC84-AE42-6F9A-06EDD1A7A5C6}"/>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8" name="Rectangle 67">
            <a:extLst>
              <a:ext uri="{FF2B5EF4-FFF2-40B4-BE49-F238E27FC236}">
                <a16:creationId xmlns:a16="http://schemas.microsoft.com/office/drawing/2014/main" id="{FB00A5B5-B355-E4CD-6379-5A5B6D86E210}"/>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69" name="Straight Connector 68">
            <a:extLst>
              <a:ext uri="{FF2B5EF4-FFF2-40B4-BE49-F238E27FC236}">
                <a16:creationId xmlns:a16="http://schemas.microsoft.com/office/drawing/2014/main" id="{1037CE91-3037-878C-2353-76592C04B475}"/>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70" name="Picture 69">
            <a:extLst>
              <a:ext uri="{FF2B5EF4-FFF2-40B4-BE49-F238E27FC236}">
                <a16:creationId xmlns:a16="http://schemas.microsoft.com/office/drawing/2014/main" id="{B165F4D7-5348-841A-F4AB-C1D30625797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149237" y="3048001"/>
            <a:ext cx="1593762" cy="1328738"/>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sp>
        <p:nvSpPr>
          <p:cNvPr id="71" name="Rectangle 70">
            <a:extLst>
              <a:ext uri="{FF2B5EF4-FFF2-40B4-BE49-F238E27FC236}">
                <a16:creationId xmlns:a16="http://schemas.microsoft.com/office/drawing/2014/main" id="{9330D267-9048-26DF-0F83-9A2425A6125A}"/>
              </a:ext>
            </a:extLst>
          </p:cNvPr>
          <p:cNvSpPr>
            <a:spLocks/>
          </p:cNvSpPr>
          <p:nvPr/>
        </p:nvSpPr>
        <p:spPr>
          <a:xfrm>
            <a:off x="8743000" y="3048001"/>
            <a:ext cx="2839400" cy="1774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1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satisfaction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Increased quality vs. yield </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Get as much value from operational </a:t>
            </a:r>
            <a:br>
              <a:rPr lang="en-US" sz="900" dirty="0">
                <a:solidFill>
                  <a:schemeClr val="bg2"/>
                </a:solidFill>
                <a:latin typeface="IntelOne Text"/>
              </a:rPr>
            </a:br>
            <a:r>
              <a:rPr lang="en-US" sz="900" dirty="0">
                <a:solidFill>
                  <a:schemeClr val="bg2"/>
                </a:solidFill>
                <a:latin typeface="IntelOne Text"/>
              </a:rPr>
              <a:t>data as possible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Meet standards for reliability, durability, and functionality</a:t>
            </a:r>
          </a:p>
        </p:txBody>
      </p:sp>
      <p:sp>
        <p:nvSpPr>
          <p:cNvPr id="72" name="Rectangle 71">
            <a:extLst>
              <a:ext uri="{FF2B5EF4-FFF2-40B4-BE49-F238E27FC236}">
                <a16:creationId xmlns:a16="http://schemas.microsoft.com/office/drawing/2014/main" id="{FBAB51C5-5FBD-FBAA-B142-8C6934B83A61}"/>
              </a:ext>
            </a:extLst>
          </p:cNvPr>
          <p:cNvSpPr>
            <a:spLocks/>
          </p:cNvSpPr>
          <p:nvPr/>
        </p:nvSpPr>
        <p:spPr>
          <a:xfrm>
            <a:off x="7144336" y="4864907"/>
            <a:ext cx="4438063" cy="112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re-work, scrap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Keep pace with tightening industry standards, consumer expectations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the rate of human errors during inspections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Unlock visibility into cross-plant production</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and mitigate shortages, especially skilled labor</a:t>
            </a:r>
          </a:p>
        </p:txBody>
      </p:sp>
      <p:sp>
        <p:nvSpPr>
          <p:cNvPr id="73" name="Text Placeholder 49">
            <a:extLst>
              <a:ext uri="{FF2B5EF4-FFF2-40B4-BE49-F238E27FC236}">
                <a16:creationId xmlns:a16="http://schemas.microsoft.com/office/drawing/2014/main" id="{5F3EFE5F-A423-8BF6-7530-6DAAEA7D9871}"/>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lvl="0" indent="-171450" defTabSz="914400" fontAlgn="auto">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5" action="ppaction://hlinksldjump"/>
              </a:rPr>
              <a:t>Product Inspection</a:t>
            </a:r>
            <a:endParaRPr lang="en-US" sz="900" b="0" dirty="0">
              <a:solidFill>
                <a:srgbClr val="525252"/>
              </a:solidFill>
              <a:latin typeface="IntelOne Text" panose="020B0503020203020204" pitchFamily="34" charset="0"/>
              <a:sym typeface="Helvetica Neue"/>
            </a:endParaRPr>
          </a:p>
        </p:txBody>
      </p:sp>
      <p:sp>
        <p:nvSpPr>
          <p:cNvPr id="74" name="Text Placeholder 49" descr="Target Vertical: &#10;Manufacturing&#10;&#10;&#10;">
            <a:extLst>
              <a:ext uri="{FF2B5EF4-FFF2-40B4-BE49-F238E27FC236}">
                <a16:creationId xmlns:a16="http://schemas.microsoft.com/office/drawing/2014/main" id="{648AD100-2CBF-FFF8-F059-C63413A92610}"/>
              </a:ext>
            </a:extLst>
          </p:cNvPr>
          <p:cNvSpPr txBox="1">
            <a:spLocks/>
          </p:cNvSpPr>
          <p:nvPr/>
        </p:nvSpPr>
        <p:spPr>
          <a:xfrm>
            <a:off x="7144338" y="1686845"/>
            <a:ext cx="2030977" cy="351505"/>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marL="0" marR="0" lvl="0" indent="0" algn="l" defTabSz="914400" rtl="0" eaLnBrk="1" fontAlgn="auto" latinLnBrk="0" hangingPunct="1">
              <a:lnSpc>
                <a:spcPct val="100000"/>
              </a:lnSpc>
              <a:spcBef>
                <a:spcPts val="0"/>
              </a:spcBef>
              <a:spcAft>
                <a:spcPts val="10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a:ea typeface="Intel Clear" panose="020B0604020203020204" pitchFamily="34" charset="0"/>
                <a:cs typeface="Intel Clear" panose="020B0604020203020204" pitchFamily="34" charset="0"/>
                <a:sym typeface="Helvetica Neue"/>
              </a:rPr>
              <a:t>Logistics &amp; Tracking, </a:t>
            </a:r>
          </a:p>
          <a:p>
            <a:pPr marL="0" marR="0" lvl="0" indent="0" algn="l" defTabSz="914400" rtl="0" eaLnBrk="1" fontAlgn="auto" latinLnBrk="0" hangingPunct="0">
              <a:lnSpc>
                <a:spcPct val="100000"/>
              </a:lnSpc>
              <a:spcBef>
                <a:spcPts val="0"/>
              </a:spcBef>
              <a:spcAft>
                <a:spcPts val="10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a:ea typeface="Intel Clear" panose="020B0604020203020204" pitchFamily="34" charset="0"/>
                <a:cs typeface="Intel Clear" panose="020B0604020203020204" pitchFamily="34" charset="0"/>
                <a:sym typeface="Helvetica Neue"/>
              </a:rPr>
              <a:t>Transportation and Warehousing, Retail, Energy</a:t>
            </a:r>
          </a:p>
        </p:txBody>
      </p:sp>
      <p:sp>
        <p:nvSpPr>
          <p:cNvPr id="75" name="Text Placeholder 49" descr="Target Vertical: &#10;Manufacturing&#10;&#10;&#10;">
            <a:extLst>
              <a:ext uri="{FF2B5EF4-FFF2-40B4-BE49-F238E27FC236}">
                <a16:creationId xmlns:a16="http://schemas.microsoft.com/office/drawing/2014/main" id="{D947D47F-A73E-8F3F-122F-BA842DDA0BFB}"/>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Americas</a:t>
            </a:r>
          </a:p>
        </p:txBody>
      </p:sp>
      <p:grpSp>
        <p:nvGrpSpPr>
          <p:cNvPr id="76" name="Group 75">
            <a:extLst>
              <a:ext uri="{FF2B5EF4-FFF2-40B4-BE49-F238E27FC236}">
                <a16:creationId xmlns:a16="http://schemas.microsoft.com/office/drawing/2014/main" id="{A50623DC-4FCC-0BDB-A5EE-9E4982EB90B3}"/>
              </a:ext>
            </a:extLst>
          </p:cNvPr>
          <p:cNvGrpSpPr>
            <a:grpSpLocks/>
          </p:cNvGrpSpPr>
          <p:nvPr/>
        </p:nvGrpSpPr>
        <p:grpSpPr>
          <a:xfrm>
            <a:off x="592916" y="4237261"/>
            <a:ext cx="6255393" cy="715458"/>
            <a:chOff x="592916" y="3640327"/>
            <a:chExt cx="6255393" cy="715458"/>
          </a:xfrm>
        </p:grpSpPr>
        <p:sp>
          <p:nvSpPr>
            <p:cNvPr id="77" name="Content Placeholder 47">
              <a:extLst>
                <a:ext uri="{FF2B5EF4-FFF2-40B4-BE49-F238E27FC236}">
                  <a16:creationId xmlns:a16="http://schemas.microsoft.com/office/drawing/2014/main" id="{1608B5AA-C19A-D5A2-5D1C-082839212946}"/>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a:solidFill>
                    <a:schemeClr val="tx2"/>
                  </a:solidFill>
                  <a:latin typeface="IntelOne Text Bold" panose="020B0803020203020204" pitchFamily="34" charset="0"/>
                </a:rPr>
                <a:t>Kit </a:t>
              </a:r>
              <a:r>
                <a:rPr lang="en-US" sz="1000" dirty="0">
                  <a:solidFill>
                    <a:schemeClr val="tx2"/>
                  </a:solidFill>
                  <a:latin typeface="IntelOne Text Bold" panose="020B0803020203020204" pitchFamily="34" charset="0"/>
                </a:rPr>
                <a:t>Components</a:t>
              </a:r>
            </a:p>
          </p:txBody>
        </p:sp>
        <p:sp>
          <p:nvSpPr>
            <p:cNvPr id="78" name="Content Placeholder 47">
              <a:extLst>
                <a:ext uri="{FF2B5EF4-FFF2-40B4-BE49-F238E27FC236}">
                  <a16:creationId xmlns:a16="http://schemas.microsoft.com/office/drawing/2014/main" id="{63200A1B-D49C-4CE6-7A33-4B0886046771}"/>
                </a:ext>
              </a:extLst>
            </p:cNvPr>
            <p:cNvSpPr txBox="1">
              <a:spLocks/>
            </p:cNvSpPr>
            <p:nvPr/>
          </p:nvSpPr>
          <p:spPr>
            <a:xfrm>
              <a:off x="592916" y="3837694"/>
              <a:ext cx="6255393" cy="518091"/>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1" indent="-128016" defTabSz="1219169" fontAlgn="ctr" hangingPunct="0">
                <a:lnSpc>
                  <a:spcPct val="100000"/>
                </a:lnSpc>
                <a:spcBef>
                  <a:spcPts val="200"/>
                </a:spcBef>
                <a:spcAft>
                  <a:spcPts val="200"/>
                </a:spcAft>
                <a:buClrTx/>
                <a:buSzTx/>
                <a:tabLst/>
                <a:defRPr/>
              </a:pPr>
              <a:r>
                <a:rPr lang="en-US" sz="900" kern="0" dirty="0">
                  <a:latin typeface="+mn-lt"/>
                  <a:sym typeface="Helvetica Neue"/>
                </a:rPr>
                <a:t>Intel® Core™ i5 Processors </a:t>
              </a:r>
            </a:p>
            <a:p>
              <a:pPr marL="128016" marR="0" lvl="1" indent="-128016" defTabSz="1219169" fontAlgn="ctr" hangingPunct="0">
                <a:lnSpc>
                  <a:spcPct val="100000"/>
                </a:lnSpc>
                <a:spcBef>
                  <a:spcPts val="200"/>
                </a:spcBef>
                <a:spcAft>
                  <a:spcPts val="200"/>
                </a:spcAft>
                <a:buClrTx/>
                <a:buSzTx/>
                <a:tabLst/>
                <a:defRPr/>
              </a:pPr>
              <a:r>
                <a:rPr lang="en-US" sz="900" kern="0" dirty="0">
                  <a:latin typeface="+mn-lt"/>
                  <a:sym typeface="Helvetica Neue"/>
                </a:rPr>
                <a:t>Intel® Core™ i7 Processors</a:t>
              </a:r>
            </a:p>
            <a:p>
              <a:pPr marL="128016" marR="0" lvl="1" indent="-128016" defTabSz="1219169" fontAlgn="ctr" hangingPunct="0">
                <a:lnSpc>
                  <a:spcPct val="100000"/>
                </a:lnSpc>
                <a:spcBef>
                  <a:spcPts val="200"/>
                </a:spcBef>
                <a:spcAft>
                  <a:spcPts val="200"/>
                </a:spcAft>
                <a:buClrTx/>
                <a:buSzTx/>
                <a:tabLst/>
                <a:defRPr/>
              </a:pPr>
              <a:r>
                <a:rPr lang="en-US" sz="900" kern="0" dirty="0">
                  <a:latin typeface="+mn-lt"/>
                  <a:sym typeface="Helvetica Neue"/>
                </a:rPr>
                <a:t>Intel® Distribution of </a:t>
              </a:r>
              <a:r>
                <a:rPr lang="en-US" sz="900" kern="0" dirty="0" err="1">
                  <a:latin typeface="+mn-lt"/>
                  <a:sym typeface="Helvetica Neue"/>
                </a:rPr>
                <a:t>OpenVINO</a:t>
              </a:r>
              <a:r>
                <a:rPr lang="en-US" sz="900" kern="0" dirty="0">
                  <a:latin typeface="+mn-lt"/>
                  <a:sym typeface="Helvetica Neue"/>
                </a:rPr>
                <a:t>™ toolkit</a:t>
              </a:r>
            </a:p>
            <a:p>
              <a:pPr marL="128016" marR="0" lvl="1" indent="-128016" defTabSz="1219169" fontAlgn="ctr" hangingPunct="0">
                <a:lnSpc>
                  <a:spcPct val="100000"/>
                </a:lnSpc>
                <a:spcBef>
                  <a:spcPts val="200"/>
                </a:spcBef>
                <a:spcAft>
                  <a:spcPts val="200"/>
                </a:spcAft>
                <a:buClrTx/>
                <a:buSzTx/>
                <a:tabLst/>
                <a:defRPr/>
              </a:pPr>
              <a:r>
                <a:rPr lang="en-US" sz="900" kern="0" dirty="0">
                  <a:latin typeface="+mn-lt"/>
                  <a:sym typeface="Helvetica Neue"/>
                </a:rPr>
                <a:t>Intel® NUC</a:t>
              </a:r>
            </a:p>
            <a:p>
              <a:pPr marL="128016" marR="0" lvl="1" indent="-128016" defTabSz="1219169" fontAlgn="ctr" hangingPunct="0">
                <a:lnSpc>
                  <a:spcPct val="100000"/>
                </a:lnSpc>
                <a:spcBef>
                  <a:spcPts val="200"/>
                </a:spcBef>
                <a:spcAft>
                  <a:spcPts val="200"/>
                </a:spcAft>
                <a:buClrTx/>
                <a:buSzTx/>
                <a:tabLst/>
                <a:defRPr/>
              </a:pPr>
              <a:endParaRPr lang="en-US" sz="900" kern="0" dirty="0">
                <a:latin typeface="+mn-lt"/>
                <a:sym typeface="Helvetica Neue"/>
              </a:endParaRPr>
            </a:p>
          </p:txBody>
        </p:sp>
      </p:grpSp>
      <p:cxnSp>
        <p:nvCxnSpPr>
          <p:cNvPr id="79" name="Straight Connector 78">
            <a:extLst>
              <a:ext uri="{FF2B5EF4-FFF2-40B4-BE49-F238E27FC236}">
                <a16:creationId xmlns:a16="http://schemas.microsoft.com/office/drawing/2014/main" id="{13819A6D-45A9-2FCA-7A39-421B9A283D50}"/>
              </a:ext>
            </a:extLst>
          </p:cNvPr>
          <p:cNvCxnSpPr>
            <a:cxnSpLocks/>
          </p:cNvCxnSpPr>
          <p:nvPr/>
        </p:nvCxnSpPr>
        <p:spPr>
          <a:xfrm>
            <a:off x="592917" y="513419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pic>
        <p:nvPicPr>
          <p:cNvPr id="87" name="Imagem 17" descr="Logotipo&#10;&#10;Descrição gerada automaticamente">
            <a:extLst>
              <a:ext uri="{FF2B5EF4-FFF2-40B4-BE49-F238E27FC236}">
                <a16:creationId xmlns:a16="http://schemas.microsoft.com/office/drawing/2014/main" id="{8D351DE5-9711-FDE2-5348-A9C06B56B839}"/>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l="5540" t="14813" r="5385" b="21634"/>
          <a:stretch/>
        </p:blipFill>
        <p:spPr>
          <a:xfrm>
            <a:off x="557211" y="140494"/>
            <a:ext cx="1337209" cy="397667"/>
          </a:xfrm>
          <a:prstGeom prst="rect">
            <a:avLst/>
          </a:prstGeom>
        </p:spPr>
      </p:pic>
      <p:pic>
        <p:nvPicPr>
          <p:cNvPr id="2" name="Graphic 1">
            <a:extLst>
              <a:ext uri="{FF2B5EF4-FFF2-40B4-BE49-F238E27FC236}">
                <a16:creationId xmlns:a16="http://schemas.microsoft.com/office/drawing/2014/main" id="{9CB9C3CE-4D77-906C-C4C4-373121D13D7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1858" y="3063762"/>
            <a:ext cx="286342" cy="275508"/>
          </a:xfrm>
          <a:prstGeom prst="rect">
            <a:avLst/>
          </a:prstGeom>
        </p:spPr>
      </p:pic>
      <p:pic>
        <p:nvPicPr>
          <p:cNvPr id="3" name="Graphic 2">
            <a:extLst>
              <a:ext uri="{FF2B5EF4-FFF2-40B4-BE49-F238E27FC236}">
                <a16:creationId xmlns:a16="http://schemas.microsoft.com/office/drawing/2014/main" id="{4A1A3FC8-31D9-F13D-6238-AF679F104A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96976" y="3040673"/>
            <a:ext cx="297455" cy="279640"/>
          </a:xfrm>
          <a:prstGeom prst="rect">
            <a:avLst/>
          </a:prstGeom>
        </p:spPr>
      </p:pic>
      <p:pic>
        <p:nvPicPr>
          <p:cNvPr id="4" name="Graphic 3">
            <a:extLst>
              <a:ext uri="{FF2B5EF4-FFF2-40B4-BE49-F238E27FC236}">
                <a16:creationId xmlns:a16="http://schemas.microsoft.com/office/drawing/2014/main" id="{7085BC8C-AC83-4223-B9C7-4FFEFB761B1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76916" y="3040674"/>
            <a:ext cx="273595" cy="279640"/>
          </a:xfrm>
          <a:prstGeom prst="rect">
            <a:avLst/>
          </a:prstGeom>
        </p:spPr>
      </p:pic>
      <p:cxnSp>
        <p:nvCxnSpPr>
          <p:cNvPr id="88" name="Straight Connector 87">
            <a:extLst>
              <a:ext uri="{FF2B5EF4-FFF2-40B4-BE49-F238E27FC236}">
                <a16:creationId xmlns:a16="http://schemas.microsoft.com/office/drawing/2014/main" id="{EC1AB24C-6756-E50F-8F20-97F84B0CE103}"/>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90" name="Text Placeholder 49">
            <a:extLst>
              <a:ext uri="{FF2B5EF4-FFF2-40B4-BE49-F238E27FC236}">
                <a16:creationId xmlns:a16="http://schemas.microsoft.com/office/drawing/2014/main" id="{BC498922-E0F6-D9DD-0262-B1865DF7D371}"/>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Automation/Robotics</a:t>
            </a:r>
            <a:endParaRPr lang="en-US" sz="900" b="0" kern="0" dirty="0">
              <a:latin typeface="IntelOne Text" panose="020B0503020203020204" pitchFamily="34" charset="0"/>
              <a:ea typeface="+mn-ea"/>
              <a:cs typeface="+mn-cs"/>
            </a:endParaRPr>
          </a:p>
        </p:txBody>
      </p:sp>
      <p:grpSp>
        <p:nvGrpSpPr>
          <p:cNvPr id="5" name="Group 4">
            <a:extLst>
              <a:ext uri="{FF2B5EF4-FFF2-40B4-BE49-F238E27FC236}">
                <a16:creationId xmlns:a16="http://schemas.microsoft.com/office/drawing/2014/main" id="{6F7DB761-DF6C-447A-D389-1F3BDD910E0B}"/>
              </a:ext>
            </a:extLst>
          </p:cNvPr>
          <p:cNvGrpSpPr/>
          <p:nvPr/>
        </p:nvGrpSpPr>
        <p:grpSpPr>
          <a:xfrm>
            <a:off x="9057016" y="87630"/>
            <a:ext cx="2525384" cy="384440"/>
            <a:chOff x="9057016" y="87630"/>
            <a:chExt cx="2525384" cy="384440"/>
          </a:xfrm>
        </p:grpSpPr>
        <p:pic>
          <p:nvPicPr>
            <p:cNvPr id="6" name="Picture 5">
              <a:hlinkClick r:id="rId14" action="ppaction://hlinksldjump"/>
              <a:extLst>
                <a:ext uri="{FF2B5EF4-FFF2-40B4-BE49-F238E27FC236}">
                  <a16:creationId xmlns:a16="http://schemas.microsoft.com/office/drawing/2014/main" id="{AB027407-6A3F-1DF9-A40B-3DBAD6245A5A}"/>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7" name="Rectangle 6">
              <a:extLst>
                <a:ext uri="{FF2B5EF4-FFF2-40B4-BE49-F238E27FC236}">
                  <a16:creationId xmlns:a16="http://schemas.microsoft.com/office/drawing/2014/main" id="{896FF716-7B70-1884-0CB9-F7167C1E5A62}"/>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21091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EAEB250-36F5-5AEC-BB75-AA30BB60D3DC}"/>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0" name="Rectangle 39">
            <a:extLst>
              <a:ext uri="{FF2B5EF4-FFF2-40B4-BE49-F238E27FC236}">
                <a16:creationId xmlns:a16="http://schemas.microsoft.com/office/drawing/2014/main" id="{84A89F59-9C0B-7573-827D-6715044E30BC}"/>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3" name="Rectangle 42">
            <a:extLst>
              <a:ext uri="{FF2B5EF4-FFF2-40B4-BE49-F238E27FC236}">
                <a16:creationId xmlns:a16="http://schemas.microsoft.com/office/drawing/2014/main" id="{ECAC7866-1E41-9661-832F-4EFC57E65C98}"/>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45" name="Picture 44">
            <a:extLst>
              <a:ext uri="{FF2B5EF4-FFF2-40B4-BE49-F238E27FC236}">
                <a16:creationId xmlns:a16="http://schemas.microsoft.com/office/drawing/2014/main" id="{FF363FDB-63A4-146A-3913-5FE6CAC8652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149237" y="3048001"/>
            <a:ext cx="1593762" cy="1328738"/>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sp>
        <p:nvSpPr>
          <p:cNvPr id="48" name="Rectangle 47">
            <a:extLst>
              <a:ext uri="{FF2B5EF4-FFF2-40B4-BE49-F238E27FC236}">
                <a16:creationId xmlns:a16="http://schemas.microsoft.com/office/drawing/2014/main" id="{3287436E-474F-F50E-AA8A-1549B58EC64E}"/>
              </a:ext>
            </a:extLst>
          </p:cNvPr>
          <p:cNvSpPr>
            <a:spLocks/>
          </p:cNvSpPr>
          <p:nvPr/>
        </p:nvSpPr>
        <p:spPr>
          <a:xfrm>
            <a:off x="8743000" y="3048001"/>
            <a:ext cx="2839400" cy="1774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1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satisfaction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Increased quality vs. yield </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Get as much value from operational </a:t>
            </a:r>
            <a:br>
              <a:rPr lang="en-US" sz="900" dirty="0">
                <a:solidFill>
                  <a:schemeClr val="bg2"/>
                </a:solidFill>
                <a:latin typeface="IntelOne Text"/>
              </a:rPr>
            </a:br>
            <a:r>
              <a:rPr lang="en-US" sz="900" dirty="0">
                <a:solidFill>
                  <a:schemeClr val="bg2"/>
                </a:solidFill>
                <a:latin typeface="IntelOne Text"/>
              </a:rPr>
              <a:t>data as possible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Meet standards for reliability, durability, and functionality</a:t>
            </a:r>
          </a:p>
        </p:txBody>
      </p:sp>
      <p:sp>
        <p:nvSpPr>
          <p:cNvPr id="49" name="Rectangle 48">
            <a:extLst>
              <a:ext uri="{FF2B5EF4-FFF2-40B4-BE49-F238E27FC236}">
                <a16:creationId xmlns:a16="http://schemas.microsoft.com/office/drawing/2014/main" id="{A738FEFA-343D-4373-7D53-1FBCDB193CCC}"/>
              </a:ext>
            </a:extLst>
          </p:cNvPr>
          <p:cNvSpPr>
            <a:spLocks/>
          </p:cNvSpPr>
          <p:nvPr/>
        </p:nvSpPr>
        <p:spPr>
          <a:xfrm>
            <a:off x="7144336" y="4864907"/>
            <a:ext cx="4438063" cy="112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re-work, scrap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Keep pace with tightening industry standards, consumer expectations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the rate of human errors during inspections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Unlock visibility into cross-plant production</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and mitigate shortages, especially skilled labor</a:t>
            </a:r>
          </a:p>
        </p:txBody>
      </p:sp>
      <p:sp>
        <p:nvSpPr>
          <p:cNvPr id="50" name="Text Placeholder 49">
            <a:extLst>
              <a:ext uri="{FF2B5EF4-FFF2-40B4-BE49-F238E27FC236}">
                <a16:creationId xmlns:a16="http://schemas.microsoft.com/office/drawing/2014/main" id="{0D820EE1-D1F3-8E11-65E4-CA0458485CAA}"/>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lvl="0" indent="-171450" defTabSz="914400" fontAlgn="auto">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4" action="ppaction://hlinksldjump"/>
              </a:rPr>
              <a:t>Product Inspection</a:t>
            </a:r>
            <a:endParaRPr lang="en-US" sz="900" b="0" dirty="0">
              <a:solidFill>
                <a:srgbClr val="525252"/>
              </a:solidFill>
              <a:latin typeface="IntelOne Text" panose="020B0503020203020204" pitchFamily="34" charset="0"/>
              <a:sym typeface="Helvetica Neue"/>
            </a:endParaRP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Logistics &amp; Tracking</a:t>
            </a:r>
          </a:p>
        </p:txBody>
      </p:sp>
      <p:sp>
        <p:nvSpPr>
          <p:cNvPr id="52" name="Text Placeholder 49" descr="Target Vertical: &#10;Manufacturing&#10;&#10;&#10;">
            <a:extLst>
              <a:ext uri="{FF2B5EF4-FFF2-40B4-BE49-F238E27FC236}">
                <a16:creationId xmlns:a16="http://schemas.microsoft.com/office/drawing/2014/main" id="{95819486-CFCC-00F8-F61E-DDC3D94CEE43}"/>
              </a:ext>
            </a:extLst>
          </p:cNvPr>
          <p:cNvSpPr txBox="1">
            <a:spLocks/>
          </p:cNvSpPr>
          <p:nvPr/>
        </p:nvSpPr>
        <p:spPr>
          <a:xfrm>
            <a:off x="7144337" y="1686845"/>
            <a:ext cx="4361854"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Brazil, Canada, Mexico, United States, Other Americas, Australia/New Zealand, India, Japan, South Korea, PRC, Taiwan, Germany, Israel, Middle East, North Africa, and Turkey, Russia, Sub-Saharan Africa, UK</a:t>
            </a:r>
          </a:p>
        </p:txBody>
      </p:sp>
      <p:sp>
        <p:nvSpPr>
          <p:cNvPr id="53" name="Title 66">
            <a:extLst>
              <a:ext uri="{FF2B5EF4-FFF2-40B4-BE49-F238E27FC236}">
                <a16:creationId xmlns:a16="http://schemas.microsoft.com/office/drawing/2014/main" id="{EFB69240-1123-05AA-BB95-D8F0550F670D}"/>
              </a:ext>
            </a:extLst>
          </p:cNvPr>
          <p:cNvSpPr>
            <a:spLocks noGrp="1"/>
          </p:cNvSpPr>
          <p:nvPr>
            <p:ph type="title"/>
          </p:nvPr>
        </p:nvSpPr>
        <p:spPr>
          <a:xfrm>
            <a:off x="592917" y="571500"/>
            <a:ext cx="6255392" cy="443198"/>
          </a:xfrm>
        </p:spPr>
        <p:txBody>
          <a:bodyPr/>
          <a:lstStyle/>
          <a:p>
            <a:r>
              <a:rPr lang="en-US" sz="3200" noProof="0" dirty="0" err="1">
                <a:sym typeface="Helvetica"/>
              </a:rPr>
              <a:t>EagleEye</a:t>
            </a:r>
            <a:r>
              <a:rPr lang="en-US" sz="3200" noProof="0" dirty="0">
                <a:sym typeface="Helvetica"/>
              </a:rPr>
              <a:t> Platform</a:t>
            </a:r>
            <a:endParaRPr lang="en-US" sz="3200" dirty="0"/>
          </a:p>
        </p:txBody>
      </p:sp>
      <p:grpSp>
        <p:nvGrpSpPr>
          <p:cNvPr id="54" name="Group 53">
            <a:extLst>
              <a:ext uri="{FF2B5EF4-FFF2-40B4-BE49-F238E27FC236}">
                <a16:creationId xmlns:a16="http://schemas.microsoft.com/office/drawing/2014/main" id="{CF45DFCD-8957-4E20-1FD6-A59ECCE2F2CC}"/>
              </a:ext>
            </a:extLst>
          </p:cNvPr>
          <p:cNvGrpSpPr/>
          <p:nvPr/>
        </p:nvGrpSpPr>
        <p:grpSpPr>
          <a:xfrm>
            <a:off x="592917" y="1268730"/>
            <a:ext cx="6255394" cy="738664"/>
            <a:chOff x="592917" y="1621155"/>
            <a:chExt cx="6255394" cy="738664"/>
          </a:xfrm>
        </p:grpSpPr>
        <p:sp>
          <p:nvSpPr>
            <p:cNvPr id="55"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76B99C8E-A1D2-D03F-1420-182010D096F5}"/>
                </a:ext>
              </a:extLst>
            </p:cNvPr>
            <p:cNvSpPr txBox="1">
              <a:spLocks/>
            </p:cNvSpPr>
            <p:nvPr/>
          </p:nvSpPr>
          <p:spPr>
            <a:xfrm>
              <a:off x="592917" y="1805821"/>
              <a:ext cx="6255394" cy="5539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The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Qualitas</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EagleEye</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Platform (QEP) is a solution development engine backed by deep learning which enables customers to quickly develop powerful visual inspection solutions for industrial use cases. The QEP provides companies the ability to harness AI to ensure high quality production, catch defects and alert appropriate staff in real-time, and gain valuable insights.</a:t>
              </a:r>
            </a:p>
          </p:txBody>
        </p:sp>
        <p:sp>
          <p:nvSpPr>
            <p:cNvPr id="56" name="Content Placeholder 47">
              <a:extLst>
                <a:ext uri="{FF2B5EF4-FFF2-40B4-BE49-F238E27FC236}">
                  <a16:creationId xmlns:a16="http://schemas.microsoft.com/office/drawing/2014/main" id="{64923622-2A87-ACDE-176A-F77D9FA6E254}"/>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57" name="Content Placeholder 47">
            <a:extLst>
              <a:ext uri="{FF2B5EF4-FFF2-40B4-BE49-F238E27FC236}">
                <a16:creationId xmlns:a16="http://schemas.microsoft.com/office/drawing/2014/main" id="{86C3275E-9483-AE1A-E925-68B4C8C6B730}"/>
              </a:ext>
            </a:extLst>
          </p:cNvPr>
          <p:cNvSpPr txBox="1">
            <a:spLocks/>
          </p:cNvSpPr>
          <p:nvPr/>
        </p:nvSpPr>
        <p:spPr>
          <a:xfrm>
            <a:off x="592917" y="2234246"/>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58" name="Rectangle 57">
            <a:extLst>
              <a:ext uri="{FF2B5EF4-FFF2-40B4-BE49-F238E27FC236}">
                <a16:creationId xmlns:a16="http://schemas.microsoft.com/office/drawing/2014/main" id="{E6766B12-7A32-D277-BD30-E5F591C77594}"/>
              </a:ext>
            </a:extLst>
          </p:cNvPr>
          <p:cNvSpPr>
            <a:spLocks/>
          </p:cNvSpPr>
          <p:nvPr/>
        </p:nvSpPr>
        <p:spPr>
          <a:xfrm>
            <a:off x="913615" y="2467993"/>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bg2"/>
                </a:solidFill>
                <a:latin typeface="IntelOne Text" panose="020B0503020203020204" pitchFamily="34" charset="0"/>
              </a:rPr>
              <a:t>Improve inspection accuracy by improving error detection rates and reducing false positive rates with </a:t>
            </a:r>
            <a:r>
              <a:rPr lang="en-US" sz="900" dirty="0" err="1">
                <a:solidFill>
                  <a:schemeClr val="bg2"/>
                </a:solidFill>
                <a:latin typeface="IntelOne Text" panose="020B0503020203020204" pitchFamily="34" charset="0"/>
              </a:rPr>
              <a:t>Qualitas</a:t>
            </a:r>
            <a:r>
              <a:rPr lang="en-US" sz="900" dirty="0">
                <a:solidFill>
                  <a:schemeClr val="bg2"/>
                </a:solidFill>
                <a:latin typeface="IntelOne Text" panose="020B0503020203020204" pitchFamily="34" charset="0"/>
              </a:rPr>
              <a:t>’ fine-tuning workflow and powerful accuracy verification</a:t>
            </a:r>
          </a:p>
        </p:txBody>
      </p:sp>
      <p:sp>
        <p:nvSpPr>
          <p:cNvPr id="59" name="Rectangle 58">
            <a:extLst>
              <a:ext uri="{FF2B5EF4-FFF2-40B4-BE49-F238E27FC236}">
                <a16:creationId xmlns:a16="http://schemas.microsoft.com/office/drawing/2014/main" id="{35FF01D8-55D6-A823-FADC-55C2BF2DF174}"/>
              </a:ext>
            </a:extLst>
          </p:cNvPr>
          <p:cNvSpPr>
            <a:spLocks/>
          </p:cNvSpPr>
          <p:nvPr/>
        </p:nvSpPr>
        <p:spPr>
          <a:xfrm>
            <a:off x="3063688" y="2467993"/>
            <a:ext cx="1634548" cy="969496"/>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bg2"/>
                </a:solidFill>
                <a:latin typeface="IntelOne Text" panose="020B0503020203020204" pitchFamily="34" charset="0"/>
              </a:rPr>
              <a:t>Reduce costs with cost-optimized image acquisition by minimizing installation complexity and delays, through decreased solution development and model training time</a:t>
            </a:r>
          </a:p>
        </p:txBody>
      </p:sp>
      <p:sp>
        <p:nvSpPr>
          <p:cNvPr id="60" name="Rectangle 59">
            <a:extLst>
              <a:ext uri="{FF2B5EF4-FFF2-40B4-BE49-F238E27FC236}">
                <a16:creationId xmlns:a16="http://schemas.microsoft.com/office/drawing/2014/main" id="{14CE2422-48F8-27FC-940B-2C409D02CD11}"/>
              </a:ext>
            </a:extLst>
          </p:cNvPr>
          <p:cNvSpPr>
            <a:spLocks/>
          </p:cNvSpPr>
          <p:nvPr/>
        </p:nvSpPr>
        <p:spPr>
          <a:xfrm>
            <a:off x="5213760" y="2467993"/>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bg2"/>
                </a:solidFill>
                <a:latin typeface="IntelOne Text" panose="020B0503020203020204" pitchFamily="34" charset="0"/>
              </a:rPr>
              <a:t>Deploy simply and effectively with a complete end-to-end platform that includes the hardware, software, and cloud applications needed to get started quickly </a:t>
            </a:r>
          </a:p>
        </p:txBody>
      </p:sp>
      <p:cxnSp>
        <p:nvCxnSpPr>
          <p:cNvPr id="61" name="Straight Connector 60">
            <a:extLst>
              <a:ext uri="{FF2B5EF4-FFF2-40B4-BE49-F238E27FC236}">
                <a16:creationId xmlns:a16="http://schemas.microsoft.com/office/drawing/2014/main" id="{D93EC302-90F9-8E90-C61C-7F0E6C697EC7}"/>
              </a:ext>
            </a:extLst>
          </p:cNvPr>
          <p:cNvCxnSpPr>
            <a:cxnSpLocks/>
          </p:cNvCxnSpPr>
          <p:nvPr/>
        </p:nvCxnSpPr>
        <p:spPr>
          <a:xfrm>
            <a:off x="592917" y="2130488"/>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62" name="Straight Connector 61">
            <a:extLst>
              <a:ext uri="{FF2B5EF4-FFF2-40B4-BE49-F238E27FC236}">
                <a16:creationId xmlns:a16="http://schemas.microsoft.com/office/drawing/2014/main" id="{389F3215-BD41-53EF-EB4F-BC79228460A4}"/>
              </a:ext>
            </a:extLst>
          </p:cNvPr>
          <p:cNvCxnSpPr>
            <a:cxnSpLocks/>
          </p:cNvCxnSpPr>
          <p:nvPr/>
        </p:nvCxnSpPr>
        <p:spPr>
          <a:xfrm>
            <a:off x="592917" y="3572690"/>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63" name="Group 62">
            <a:extLst>
              <a:ext uri="{FF2B5EF4-FFF2-40B4-BE49-F238E27FC236}">
                <a16:creationId xmlns:a16="http://schemas.microsoft.com/office/drawing/2014/main" id="{BFA5A5B6-7FA9-72B6-EF1A-BCF8469E4E63}"/>
              </a:ext>
            </a:extLst>
          </p:cNvPr>
          <p:cNvGrpSpPr/>
          <p:nvPr/>
        </p:nvGrpSpPr>
        <p:grpSpPr>
          <a:xfrm>
            <a:off x="592916" y="4669039"/>
            <a:ext cx="6255392" cy="734331"/>
            <a:chOff x="5043513" y="3848440"/>
            <a:chExt cx="6255392" cy="734331"/>
          </a:xfrm>
        </p:grpSpPr>
        <p:sp>
          <p:nvSpPr>
            <p:cNvPr id="64" name="Content Placeholder 47">
              <a:extLst>
                <a:ext uri="{FF2B5EF4-FFF2-40B4-BE49-F238E27FC236}">
                  <a16:creationId xmlns:a16="http://schemas.microsoft.com/office/drawing/2014/main" id="{62C956E2-8432-CAEE-99D2-8A45F23F775B}"/>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65" name="Content Placeholder 47">
              <a:extLst>
                <a:ext uri="{FF2B5EF4-FFF2-40B4-BE49-F238E27FC236}">
                  <a16:creationId xmlns:a16="http://schemas.microsoft.com/office/drawing/2014/main" id="{F2EDB8DB-2C4A-5EFE-0DCC-B08A01392BD9}"/>
                </a:ext>
              </a:extLst>
            </p:cNvPr>
            <p:cNvSpPr txBox="1">
              <a:spLocks/>
            </p:cNvSpPr>
            <p:nvPr/>
          </p:nvSpPr>
          <p:spPr>
            <a:xfrm>
              <a:off x="5043513" y="4034692"/>
              <a:ext cx="6255392" cy="548079"/>
            </a:xfrm>
            <a:prstGeom prst="rect">
              <a:avLst/>
            </a:prstGeom>
            <a:ln>
              <a:noFill/>
            </a:ln>
          </p:spPr>
          <p:txBody>
            <a:bodyPr wrap="square" lIns="0" tIns="0" rIns="0" bIns="0" numCol="2"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lvl="1" indent="-128016" defTabSz="1219169" hangingPunct="0">
                <a:lnSpc>
                  <a:spcPct val="100000"/>
                </a:lnSpc>
                <a:spcBef>
                  <a:spcPts val="200"/>
                </a:spcBef>
                <a:defRPr/>
              </a:pPr>
              <a:r>
                <a:rPr lang="en-US" sz="900" kern="0" dirty="0" err="1">
                  <a:latin typeface="+mn-lt"/>
                  <a:sym typeface="Helvetica Neue"/>
                  <a:hlinkClick r:id="rId5">
                    <a:extLst>
                      <a:ext uri="{A12FA001-AC4F-418D-AE19-62706E023703}">
                        <ahyp:hlinkClr xmlns:ahyp="http://schemas.microsoft.com/office/drawing/2018/hyperlinkcolor" val="tx"/>
                      </a:ext>
                    </a:extLst>
                  </a:hlinkClick>
                </a:rPr>
                <a:t>Qualitas</a:t>
              </a:r>
              <a:r>
                <a:rPr lang="en-US" sz="900" kern="0" dirty="0">
                  <a:latin typeface="+mn-lt"/>
                  <a:sym typeface="Helvetica Neue"/>
                  <a:hlinkClick r:id="rId5">
                    <a:extLst>
                      <a:ext uri="{A12FA001-AC4F-418D-AE19-62706E023703}">
                        <ahyp:hlinkClr xmlns:ahyp="http://schemas.microsoft.com/office/drawing/2018/hyperlinkcolor" val="tx"/>
                      </a:ext>
                    </a:extLst>
                  </a:hlinkClick>
                </a:rPr>
                <a:t> Technology Website</a:t>
              </a:r>
              <a:endParaRPr lang="en-US" sz="900" kern="0" dirty="0">
                <a:latin typeface="+mn-lt"/>
                <a:sym typeface="Helvetica Neue"/>
              </a:endParaRPr>
            </a:p>
            <a:p>
              <a:pPr marL="128016" lvl="1" indent="-128016" defTabSz="1219169" hangingPunct="0">
                <a:lnSpc>
                  <a:spcPct val="100000"/>
                </a:lnSpc>
                <a:spcBef>
                  <a:spcPts val="200"/>
                </a:spcBef>
                <a:defRPr/>
              </a:pPr>
              <a:r>
                <a:rPr lang="en-US" sz="900" kern="0" dirty="0" err="1">
                  <a:latin typeface="+mn-lt"/>
                  <a:sym typeface="Helvetica Neue"/>
                  <a:hlinkClick r:id="rId6">
                    <a:extLst>
                      <a:ext uri="{A12FA001-AC4F-418D-AE19-62706E023703}">
                        <ahyp:hlinkClr xmlns:ahyp="http://schemas.microsoft.com/office/drawing/2018/hyperlinkcolor" val="tx"/>
                      </a:ext>
                    </a:extLst>
                  </a:hlinkClick>
                </a:rPr>
                <a:t>Qualitas</a:t>
              </a:r>
              <a:r>
                <a:rPr lang="en-US" sz="900" kern="0" dirty="0">
                  <a:latin typeface="+mn-lt"/>
                  <a:sym typeface="Helvetica Neue"/>
                  <a:hlinkClick r:id="rId6">
                    <a:extLst>
                      <a:ext uri="{A12FA001-AC4F-418D-AE19-62706E023703}">
                        <ahyp:hlinkClr xmlns:ahyp="http://schemas.microsoft.com/office/drawing/2018/hyperlinkcolor" val="tx"/>
                      </a:ext>
                    </a:extLst>
                  </a:hlinkClick>
                </a:rPr>
                <a:t> </a:t>
              </a:r>
              <a:r>
                <a:rPr lang="en-US" sz="900" kern="0" dirty="0" err="1">
                  <a:latin typeface="+mn-lt"/>
                  <a:sym typeface="Helvetica Neue"/>
                  <a:hlinkClick r:id="rId6">
                    <a:extLst>
                      <a:ext uri="{A12FA001-AC4F-418D-AE19-62706E023703}">
                        <ahyp:hlinkClr xmlns:ahyp="http://schemas.microsoft.com/office/drawing/2018/hyperlinkcolor" val="tx"/>
                      </a:ext>
                    </a:extLst>
                  </a:hlinkClick>
                </a:rPr>
                <a:t>EagleEye</a:t>
              </a:r>
              <a:r>
                <a:rPr lang="en-US" sz="900" kern="0" dirty="0">
                  <a:latin typeface="+mn-lt"/>
                  <a:sym typeface="Helvetica Neue"/>
                  <a:hlinkClick r:id="rId6">
                    <a:extLst>
                      <a:ext uri="{A12FA001-AC4F-418D-AE19-62706E023703}">
                        <ahyp:hlinkClr xmlns:ahyp="http://schemas.microsoft.com/office/drawing/2018/hyperlinkcolor" val="tx"/>
                      </a:ext>
                    </a:extLst>
                  </a:hlinkClick>
                </a:rPr>
                <a:t> Platform Solution Page</a:t>
              </a:r>
              <a:endParaRPr lang="en-US" sz="900" kern="0" dirty="0">
                <a:latin typeface="+mn-lt"/>
                <a:sym typeface="Helvetica Neue"/>
              </a:endParaRPr>
            </a:p>
            <a:p>
              <a:pPr marL="128016" lvl="1" indent="-128016" defTabSz="1219169" hangingPunct="0">
                <a:lnSpc>
                  <a:spcPct val="100000"/>
                </a:lnSpc>
                <a:spcBef>
                  <a:spcPts val="200"/>
                </a:spcBef>
                <a:defRPr/>
              </a:pPr>
              <a:r>
                <a:rPr lang="en-US" sz="900" kern="0" dirty="0" err="1">
                  <a:latin typeface="+mn-lt"/>
                  <a:sym typeface="Helvetica Neue"/>
                  <a:hlinkClick r:id="rId7">
                    <a:extLst>
                      <a:ext uri="{A12FA001-AC4F-418D-AE19-62706E023703}">
                        <ahyp:hlinkClr xmlns:ahyp="http://schemas.microsoft.com/office/drawing/2018/hyperlinkcolor" val="tx"/>
                      </a:ext>
                    </a:extLst>
                  </a:hlinkClick>
                </a:rPr>
                <a:t>Qualitas</a:t>
              </a:r>
              <a:r>
                <a:rPr lang="en-US" sz="900" kern="0" dirty="0">
                  <a:latin typeface="+mn-lt"/>
                  <a:sym typeface="Helvetica Neue"/>
                  <a:hlinkClick r:id="rId7">
                    <a:extLst>
                      <a:ext uri="{A12FA001-AC4F-418D-AE19-62706E023703}">
                        <ahyp:hlinkClr xmlns:ahyp="http://schemas.microsoft.com/office/drawing/2018/hyperlinkcolor" val="tx"/>
                      </a:ext>
                    </a:extLst>
                  </a:hlinkClick>
                </a:rPr>
                <a:t> </a:t>
              </a:r>
              <a:r>
                <a:rPr lang="en-US" sz="900" kern="0" dirty="0" err="1">
                  <a:latin typeface="+mn-lt"/>
                  <a:sym typeface="Helvetica Neue"/>
                  <a:hlinkClick r:id="rId7">
                    <a:extLst>
                      <a:ext uri="{A12FA001-AC4F-418D-AE19-62706E023703}">
                        <ahyp:hlinkClr xmlns:ahyp="http://schemas.microsoft.com/office/drawing/2018/hyperlinkcolor" val="tx"/>
                      </a:ext>
                    </a:extLst>
                  </a:hlinkClick>
                </a:rPr>
                <a:t>EagleEye</a:t>
              </a:r>
              <a:r>
                <a:rPr lang="en-US" sz="900" kern="0" dirty="0">
                  <a:latin typeface="+mn-lt"/>
                  <a:sym typeface="Helvetica Neue"/>
                  <a:hlinkClick r:id="rId7">
                    <a:extLst>
                      <a:ext uri="{A12FA001-AC4F-418D-AE19-62706E023703}">
                        <ahyp:hlinkClr xmlns:ahyp="http://schemas.microsoft.com/office/drawing/2018/hyperlinkcolor" val="tx"/>
                      </a:ext>
                    </a:extLst>
                  </a:hlinkClick>
                </a:rPr>
                <a:t> Platform Case Studies </a:t>
              </a:r>
              <a:endParaRPr lang="en-US" sz="900" kern="0" dirty="0">
                <a:latin typeface="+mn-lt"/>
                <a:sym typeface="Helvetica Neue"/>
              </a:endParaRPr>
            </a:p>
          </p:txBody>
        </p:sp>
      </p:grpSp>
      <p:grpSp>
        <p:nvGrpSpPr>
          <p:cNvPr id="78" name="Group 77">
            <a:extLst>
              <a:ext uri="{FF2B5EF4-FFF2-40B4-BE49-F238E27FC236}">
                <a16:creationId xmlns:a16="http://schemas.microsoft.com/office/drawing/2014/main" id="{CBAA1DFE-F580-4A27-10F3-3022D0A68E1D}"/>
              </a:ext>
            </a:extLst>
          </p:cNvPr>
          <p:cNvGrpSpPr>
            <a:grpSpLocks/>
          </p:cNvGrpSpPr>
          <p:nvPr/>
        </p:nvGrpSpPr>
        <p:grpSpPr>
          <a:xfrm>
            <a:off x="592916" y="3707891"/>
            <a:ext cx="6255393" cy="690748"/>
            <a:chOff x="592916" y="3640327"/>
            <a:chExt cx="6255393" cy="690748"/>
          </a:xfrm>
        </p:grpSpPr>
        <p:sp>
          <p:nvSpPr>
            <p:cNvPr id="79" name="Content Placeholder 47">
              <a:extLst>
                <a:ext uri="{FF2B5EF4-FFF2-40B4-BE49-F238E27FC236}">
                  <a16:creationId xmlns:a16="http://schemas.microsoft.com/office/drawing/2014/main" id="{E99E6775-4D66-FEFB-B1E9-A85F6979E2CE}"/>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86" name="Content Placeholder 47">
              <a:extLst>
                <a:ext uri="{FF2B5EF4-FFF2-40B4-BE49-F238E27FC236}">
                  <a16:creationId xmlns:a16="http://schemas.microsoft.com/office/drawing/2014/main" id="{9F6ADD1B-7C8C-D20A-B09A-7C9EB5D6EE39}"/>
                </a:ext>
              </a:extLst>
            </p:cNvPr>
            <p:cNvSpPr txBox="1">
              <a:spLocks/>
            </p:cNvSpPr>
            <p:nvPr/>
          </p:nvSpPr>
          <p:spPr>
            <a:xfrm>
              <a:off x="592916" y="3837694"/>
              <a:ext cx="6255393" cy="493381"/>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Xeon® Processors</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Neural Compute Stick</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a:t>
              </a:r>
              <a:r>
                <a:rPr lang="en-US" sz="900" kern="0" dirty="0" err="1">
                  <a:latin typeface="+mn-lt"/>
                  <a:sym typeface="Helvetica"/>
                </a:rPr>
                <a:t>Movidius</a:t>
              </a:r>
              <a:r>
                <a:rPr lang="en-US" sz="900" kern="0" dirty="0">
                  <a:latin typeface="+mn-lt"/>
                  <a:sym typeface="Helvetica"/>
                </a:rPr>
                <a:t>™ VPUs</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Distribution of </a:t>
              </a:r>
              <a:br>
                <a:rPr lang="en-US" sz="900" kern="0" dirty="0">
                  <a:latin typeface="+mn-lt"/>
                  <a:sym typeface="Helvetica"/>
                </a:rPr>
              </a:br>
              <a:r>
                <a:rPr lang="en-US" sz="900" kern="0" dirty="0" err="1">
                  <a:latin typeface="+mn-lt"/>
                  <a:sym typeface="Helvetica"/>
                </a:rPr>
                <a:t>OpenVINO</a:t>
              </a:r>
              <a:r>
                <a:rPr lang="en-US" sz="900" kern="0" dirty="0">
                  <a:latin typeface="+mn-lt"/>
                  <a:sym typeface="Helvetica"/>
                </a:rPr>
                <a:t>™ toolkit</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Core™ i3, i5, i7, and i9 Processors</a:t>
              </a:r>
            </a:p>
          </p:txBody>
        </p:sp>
      </p:grpSp>
      <p:cxnSp>
        <p:nvCxnSpPr>
          <p:cNvPr id="87" name="Straight Connector 86">
            <a:extLst>
              <a:ext uri="{FF2B5EF4-FFF2-40B4-BE49-F238E27FC236}">
                <a16:creationId xmlns:a16="http://schemas.microsoft.com/office/drawing/2014/main" id="{50FC81B7-D31D-A36A-0716-A22563263619}"/>
              </a:ext>
            </a:extLst>
          </p:cNvPr>
          <p:cNvCxnSpPr>
            <a:cxnSpLocks/>
          </p:cNvCxnSpPr>
          <p:nvPr/>
        </p:nvCxnSpPr>
        <p:spPr>
          <a:xfrm>
            <a:off x="592917" y="4533840"/>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pic>
        <p:nvPicPr>
          <p:cNvPr id="22530" name="Picture 2" descr="AI Machine Vision | Vision Systems For Quality Inspection">
            <a:extLst>
              <a:ext uri="{FF2B5EF4-FFF2-40B4-BE49-F238E27FC236}">
                <a16:creationId xmlns:a16="http://schemas.microsoft.com/office/drawing/2014/main" id="{364FC2BF-F555-3C59-E8A6-07FBC19254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589" y="204787"/>
            <a:ext cx="1170847" cy="301859"/>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B138ED99-CAF2-CA09-9360-7A9CD3EB1C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48185" y="2489050"/>
            <a:ext cx="290600" cy="290600"/>
          </a:xfrm>
          <a:prstGeom prst="rect">
            <a:avLst/>
          </a:prstGeom>
        </p:spPr>
      </p:pic>
      <p:pic>
        <p:nvPicPr>
          <p:cNvPr id="3" name="Graphic 2">
            <a:extLst>
              <a:ext uri="{FF2B5EF4-FFF2-40B4-BE49-F238E27FC236}">
                <a16:creationId xmlns:a16="http://schemas.microsoft.com/office/drawing/2014/main" id="{611EBBDE-0F50-85B1-1815-E59FBAEFEB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31582" y="2478207"/>
            <a:ext cx="357131" cy="288095"/>
          </a:xfrm>
          <a:prstGeom prst="rect">
            <a:avLst/>
          </a:prstGeom>
        </p:spPr>
      </p:pic>
      <p:pic>
        <p:nvPicPr>
          <p:cNvPr id="4" name="Graphic 3">
            <a:extLst>
              <a:ext uri="{FF2B5EF4-FFF2-40B4-BE49-F238E27FC236}">
                <a16:creationId xmlns:a16="http://schemas.microsoft.com/office/drawing/2014/main" id="{69DF6D19-B133-0C97-78D4-9E67136177A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9589" y="2478206"/>
            <a:ext cx="297049" cy="275639"/>
          </a:xfrm>
          <a:prstGeom prst="rect">
            <a:avLst/>
          </a:prstGeom>
        </p:spPr>
      </p:pic>
      <p:cxnSp>
        <p:nvCxnSpPr>
          <p:cNvPr id="90" name="Straight Connector 89">
            <a:extLst>
              <a:ext uri="{FF2B5EF4-FFF2-40B4-BE49-F238E27FC236}">
                <a16:creationId xmlns:a16="http://schemas.microsoft.com/office/drawing/2014/main" id="{BF20CCF0-820D-5782-3456-86AA1B614F13}"/>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91" name="Text Placeholder 49">
            <a:extLst>
              <a:ext uri="{FF2B5EF4-FFF2-40B4-BE49-F238E27FC236}">
                <a16:creationId xmlns:a16="http://schemas.microsoft.com/office/drawing/2014/main" id="{B5E401C6-2E62-8D61-28B2-FB51365FDBA4}"/>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Automation/Robotics</a:t>
            </a:r>
            <a:endParaRPr lang="en-US" sz="900" b="0" kern="0" dirty="0">
              <a:latin typeface="IntelOne Text" panose="020B0503020203020204" pitchFamily="34" charset="0"/>
              <a:ea typeface="+mn-ea"/>
              <a:cs typeface="+mn-cs"/>
            </a:endParaRPr>
          </a:p>
        </p:txBody>
      </p:sp>
      <p:grpSp>
        <p:nvGrpSpPr>
          <p:cNvPr id="5" name="Group 4">
            <a:extLst>
              <a:ext uri="{FF2B5EF4-FFF2-40B4-BE49-F238E27FC236}">
                <a16:creationId xmlns:a16="http://schemas.microsoft.com/office/drawing/2014/main" id="{5B4AF0F4-D32F-0C0F-5035-117B4B030811}"/>
              </a:ext>
            </a:extLst>
          </p:cNvPr>
          <p:cNvGrpSpPr/>
          <p:nvPr/>
        </p:nvGrpSpPr>
        <p:grpSpPr>
          <a:xfrm>
            <a:off x="9057016" y="87630"/>
            <a:ext cx="2525384" cy="384440"/>
            <a:chOff x="9057016" y="87630"/>
            <a:chExt cx="2525384" cy="384440"/>
          </a:xfrm>
        </p:grpSpPr>
        <p:pic>
          <p:nvPicPr>
            <p:cNvPr id="6" name="Picture 5">
              <a:hlinkClick r:id="rId15" action="ppaction://hlinksldjump"/>
              <a:extLst>
                <a:ext uri="{FF2B5EF4-FFF2-40B4-BE49-F238E27FC236}">
                  <a16:creationId xmlns:a16="http://schemas.microsoft.com/office/drawing/2014/main" id="{2849DF6B-CEFD-F41D-A89C-EB848E6E5BFC}"/>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7" name="Rectangle 6">
              <a:extLst>
                <a:ext uri="{FF2B5EF4-FFF2-40B4-BE49-F238E27FC236}">
                  <a16:creationId xmlns:a16="http://schemas.microsoft.com/office/drawing/2014/main" id="{C2AFB27B-813A-FA45-C679-BE596502A764}"/>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43706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247D089D-C336-B6B2-B49D-17A6D262C78E}"/>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8" name="Rectangle 37">
            <a:extLst>
              <a:ext uri="{FF2B5EF4-FFF2-40B4-BE49-F238E27FC236}">
                <a16:creationId xmlns:a16="http://schemas.microsoft.com/office/drawing/2014/main" id="{826A283D-77D9-B8A7-3292-96B2FBCD0C33}"/>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1" name="Rectangle 40">
            <a:extLst>
              <a:ext uri="{FF2B5EF4-FFF2-40B4-BE49-F238E27FC236}">
                <a16:creationId xmlns:a16="http://schemas.microsoft.com/office/drawing/2014/main" id="{4E8367DE-FA8F-57A4-E811-4CB79DB33BD0}"/>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43" name="Picture 42">
            <a:extLst>
              <a:ext uri="{FF2B5EF4-FFF2-40B4-BE49-F238E27FC236}">
                <a16:creationId xmlns:a16="http://schemas.microsoft.com/office/drawing/2014/main" id="{4B19F643-3B12-6548-2673-1A4ACFDBCA4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149237" y="3048001"/>
            <a:ext cx="1593762" cy="1328738"/>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sp>
        <p:nvSpPr>
          <p:cNvPr id="44" name="Rectangle 43">
            <a:extLst>
              <a:ext uri="{FF2B5EF4-FFF2-40B4-BE49-F238E27FC236}">
                <a16:creationId xmlns:a16="http://schemas.microsoft.com/office/drawing/2014/main" id="{B9B670A2-2659-4159-1F53-3FAB09A4BE0C}"/>
              </a:ext>
            </a:extLst>
          </p:cNvPr>
          <p:cNvSpPr>
            <a:spLocks/>
          </p:cNvSpPr>
          <p:nvPr/>
        </p:nvSpPr>
        <p:spPr>
          <a:xfrm>
            <a:off x="8743000" y="3048001"/>
            <a:ext cx="2839400" cy="1774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1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satisfaction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Increased quality vs. yield </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Get as much value from operational </a:t>
            </a:r>
            <a:br>
              <a:rPr lang="en-US" sz="900" dirty="0">
                <a:solidFill>
                  <a:schemeClr val="bg2"/>
                </a:solidFill>
                <a:latin typeface="IntelOne Text"/>
              </a:rPr>
            </a:br>
            <a:r>
              <a:rPr lang="en-US" sz="900" dirty="0">
                <a:solidFill>
                  <a:schemeClr val="bg2"/>
                </a:solidFill>
                <a:latin typeface="IntelOne Text"/>
              </a:rPr>
              <a:t>data as possible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Meet standards for reliability, durability, and functionality</a:t>
            </a:r>
          </a:p>
        </p:txBody>
      </p:sp>
      <p:sp>
        <p:nvSpPr>
          <p:cNvPr id="45" name="Rectangle 44">
            <a:extLst>
              <a:ext uri="{FF2B5EF4-FFF2-40B4-BE49-F238E27FC236}">
                <a16:creationId xmlns:a16="http://schemas.microsoft.com/office/drawing/2014/main" id="{3F43D3B5-F484-50F4-E2A3-7C3AC2D2BE81}"/>
              </a:ext>
            </a:extLst>
          </p:cNvPr>
          <p:cNvSpPr>
            <a:spLocks/>
          </p:cNvSpPr>
          <p:nvPr/>
        </p:nvSpPr>
        <p:spPr>
          <a:xfrm>
            <a:off x="7144336" y="4864907"/>
            <a:ext cx="4438063" cy="112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re-work, scrap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Keep pace with tightening industry standards, consumer expectations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the rate of human errors during inspections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Unlock visibility into cross-plant production</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and mitigate shortages, especially skilled labor</a:t>
            </a:r>
          </a:p>
        </p:txBody>
      </p:sp>
      <p:sp>
        <p:nvSpPr>
          <p:cNvPr id="46" name="Text Placeholder 49">
            <a:extLst>
              <a:ext uri="{FF2B5EF4-FFF2-40B4-BE49-F238E27FC236}">
                <a16:creationId xmlns:a16="http://schemas.microsoft.com/office/drawing/2014/main" id="{7A71CE3A-AF4A-EFB2-0557-9874B7B01FF4}"/>
              </a:ext>
            </a:extLst>
          </p:cNvPr>
          <p:cNvSpPr txBox="1">
            <a:spLocks/>
          </p:cNvSpPr>
          <p:nvPr/>
        </p:nvSpPr>
        <p:spPr>
          <a:xfrm>
            <a:off x="7133540" y="628590"/>
            <a:ext cx="2243048"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lvl="0" indent="-171450" defTabSz="914400" fontAlgn="auto">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4" action="ppaction://hlinksldjump"/>
              </a:rPr>
              <a:t>Product Inspection</a:t>
            </a:r>
            <a:endParaRPr lang="en-US" sz="900" b="0" dirty="0">
              <a:solidFill>
                <a:srgbClr val="525252"/>
              </a:solidFill>
              <a:latin typeface="IntelOne Text" panose="020B0503020203020204" pitchFamily="34" charset="0"/>
              <a:sym typeface="Helvetica Neue"/>
            </a:endParaRPr>
          </a:p>
        </p:txBody>
      </p:sp>
      <p:sp>
        <p:nvSpPr>
          <p:cNvPr id="50" name="Text Placeholder 49" descr="Target Vertical: &#10;Manufacturing&#10;&#10;&#10;">
            <a:extLst>
              <a:ext uri="{FF2B5EF4-FFF2-40B4-BE49-F238E27FC236}">
                <a16:creationId xmlns:a16="http://schemas.microsoft.com/office/drawing/2014/main" id="{B3EA2264-CA64-74F8-ED27-D4AAC1D5B4D2}"/>
              </a:ext>
            </a:extLst>
          </p:cNvPr>
          <p:cNvSpPr txBox="1">
            <a:spLocks/>
          </p:cNvSpPr>
          <p:nvPr/>
        </p:nvSpPr>
        <p:spPr>
          <a:xfrm>
            <a:off x="7144337" y="1686845"/>
            <a:ext cx="4361854"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Available in USA, EMEA,</a:t>
            </a:r>
            <a:b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b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and APJ</a:t>
            </a:r>
          </a:p>
        </p:txBody>
      </p:sp>
      <p:sp>
        <p:nvSpPr>
          <p:cNvPr id="51" name="Title 66">
            <a:extLst>
              <a:ext uri="{FF2B5EF4-FFF2-40B4-BE49-F238E27FC236}">
                <a16:creationId xmlns:a16="http://schemas.microsoft.com/office/drawing/2014/main" id="{DF47B12C-228E-BF5D-3516-B6257A64D679}"/>
              </a:ext>
            </a:extLst>
          </p:cNvPr>
          <p:cNvSpPr>
            <a:spLocks noGrp="1"/>
          </p:cNvSpPr>
          <p:nvPr>
            <p:ph type="title"/>
          </p:nvPr>
        </p:nvSpPr>
        <p:spPr>
          <a:xfrm>
            <a:off x="592917" y="571500"/>
            <a:ext cx="6255392" cy="886397"/>
          </a:xfrm>
        </p:spPr>
        <p:txBody>
          <a:bodyPr/>
          <a:lstStyle/>
          <a:p>
            <a:r>
              <a:rPr lang="en-US" sz="3200" noProof="0" dirty="0">
                <a:sym typeface="Helvetica"/>
              </a:rPr>
              <a:t>AI-Based QA Automation System for Electronics Assembly</a:t>
            </a:r>
            <a:endParaRPr lang="en-US" sz="3200" dirty="0"/>
          </a:p>
        </p:txBody>
      </p:sp>
      <p:grpSp>
        <p:nvGrpSpPr>
          <p:cNvPr id="52" name="Group 51">
            <a:extLst>
              <a:ext uri="{FF2B5EF4-FFF2-40B4-BE49-F238E27FC236}">
                <a16:creationId xmlns:a16="http://schemas.microsoft.com/office/drawing/2014/main" id="{1A012810-DD60-DCB0-E566-E7913DEF4B3C}"/>
              </a:ext>
            </a:extLst>
          </p:cNvPr>
          <p:cNvGrpSpPr/>
          <p:nvPr/>
        </p:nvGrpSpPr>
        <p:grpSpPr>
          <a:xfrm>
            <a:off x="592917" y="1621155"/>
            <a:ext cx="6255394" cy="461665"/>
            <a:chOff x="592917" y="1621155"/>
            <a:chExt cx="6255394" cy="461665"/>
          </a:xfrm>
        </p:grpSpPr>
        <p:sp>
          <p:nvSpPr>
            <p:cNvPr id="53"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4E454730-78B9-72A7-56D5-960F0B14F666}"/>
                </a:ext>
              </a:extLst>
            </p:cNvPr>
            <p:cNvSpPr txBox="1">
              <a:spLocks/>
            </p:cNvSpPr>
            <p:nvPr/>
          </p:nvSpPr>
          <p:spPr>
            <a:xfrm>
              <a:off x="592917" y="1805821"/>
              <a:ext cx="6255394" cy="276999"/>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 closed-loop optical quality control system using AI-based video analytics in real-time at the edge that automates and digitizes visual inspections in-line, creating full traceability of quality in all stages of production</a:t>
              </a:r>
            </a:p>
          </p:txBody>
        </p:sp>
        <p:sp>
          <p:nvSpPr>
            <p:cNvPr id="54" name="Content Placeholder 47">
              <a:extLst>
                <a:ext uri="{FF2B5EF4-FFF2-40B4-BE49-F238E27FC236}">
                  <a16:creationId xmlns:a16="http://schemas.microsoft.com/office/drawing/2014/main" id="{C4AED09D-20AD-2564-A59D-696683079B5E}"/>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55" name="Straight Connector 54">
            <a:extLst>
              <a:ext uri="{FF2B5EF4-FFF2-40B4-BE49-F238E27FC236}">
                <a16:creationId xmlns:a16="http://schemas.microsoft.com/office/drawing/2014/main" id="{2BF1BD8D-21D4-B369-D0CA-3DF539AA4C4D}"/>
              </a:ext>
            </a:extLst>
          </p:cNvPr>
          <p:cNvCxnSpPr>
            <a:cxnSpLocks/>
          </p:cNvCxnSpPr>
          <p:nvPr/>
        </p:nvCxnSpPr>
        <p:spPr>
          <a:xfrm>
            <a:off x="592917" y="227297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56" name="Content Placeholder 47">
            <a:extLst>
              <a:ext uri="{FF2B5EF4-FFF2-40B4-BE49-F238E27FC236}">
                <a16:creationId xmlns:a16="http://schemas.microsoft.com/office/drawing/2014/main" id="{AD22DE9D-A728-9645-A8E2-1D173AC20C77}"/>
              </a:ext>
            </a:extLst>
          </p:cNvPr>
          <p:cNvSpPr txBox="1">
            <a:spLocks/>
          </p:cNvSpPr>
          <p:nvPr/>
        </p:nvSpPr>
        <p:spPr>
          <a:xfrm>
            <a:off x="592917" y="2354896"/>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57" name="Rectangle 56">
            <a:extLst>
              <a:ext uri="{FF2B5EF4-FFF2-40B4-BE49-F238E27FC236}">
                <a16:creationId xmlns:a16="http://schemas.microsoft.com/office/drawing/2014/main" id="{6EC5BAF1-C7C7-4061-B035-2B8882C81C5D}"/>
              </a:ext>
            </a:extLst>
          </p:cNvPr>
          <p:cNvSpPr>
            <a:spLocks/>
          </p:cNvSpPr>
          <p:nvPr/>
        </p:nvSpPr>
        <p:spPr>
          <a:xfrm>
            <a:off x="913615" y="2588643"/>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09600">
              <a:spcBef>
                <a:spcPts val="200"/>
              </a:spcBef>
              <a:defRPr/>
            </a:pPr>
            <a:r>
              <a:rPr lang="en-US" sz="900" kern="0" dirty="0">
                <a:solidFill>
                  <a:schemeClr val="bg2"/>
                </a:solidFill>
                <a:latin typeface="IntelOne Text" panose="020B0503020203020204" pitchFamily="34" charset="0"/>
                <a:sym typeface="Helvetica"/>
              </a:rPr>
              <a:t>Maximize operational efficiency with a solution that fully digitizes quality audits</a:t>
            </a:r>
          </a:p>
        </p:txBody>
      </p:sp>
      <p:sp>
        <p:nvSpPr>
          <p:cNvPr id="58" name="Rectangle 57">
            <a:extLst>
              <a:ext uri="{FF2B5EF4-FFF2-40B4-BE49-F238E27FC236}">
                <a16:creationId xmlns:a16="http://schemas.microsoft.com/office/drawing/2014/main" id="{475365B4-1164-9021-DC5C-C96C78433A2E}"/>
              </a:ext>
            </a:extLst>
          </p:cNvPr>
          <p:cNvSpPr>
            <a:spLocks/>
          </p:cNvSpPr>
          <p:nvPr/>
        </p:nvSpPr>
        <p:spPr>
          <a:xfrm>
            <a:off x="3063688" y="2588643"/>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09600">
              <a:spcBef>
                <a:spcPts val="200"/>
              </a:spcBef>
              <a:defRPr/>
            </a:pPr>
            <a:r>
              <a:rPr lang="en-US" sz="900" kern="0" dirty="0">
                <a:solidFill>
                  <a:schemeClr val="bg2"/>
                </a:solidFill>
                <a:latin typeface="IntelOne Text" panose="020B0503020203020204" pitchFamily="34" charset="0"/>
                <a:sym typeface="Helvetica"/>
              </a:rPr>
              <a:t>Improve QA accuracy and detect product defects instantaneously</a:t>
            </a:r>
          </a:p>
        </p:txBody>
      </p:sp>
      <p:sp>
        <p:nvSpPr>
          <p:cNvPr id="59" name="Rectangle 58">
            <a:extLst>
              <a:ext uri="{FF2B5EF4-FFF2-40B4-BE49-F238E27FC236}">
                <a16:creationId xmlns:a16="http://schemas.microsoft.com/office/drawing/2014/main" id="{00E88627-E5BB-5BAD-9D3B-6B40E8867AF8}"/>
              </a:ext>
            </a:extLst>
          </p:cNvPr>
          <p:cNvSpPr>
            <a:spLocks/>
          </p:cNvSpPr>
          <p:nvPr/>
        </p:nvSpPr>
        <p:spPr>
          <a:xfrm>
            <a:off x="5213760" y="2588643"/>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09600">
              <a:spcBef>
                <a:spcPts val="200"/>
              </a:spcBef>
              <a:defRPr/>
            </a:pPr>
            <a:r>
              <a:rPr lang="en-US" sz="900" kern="0" dirty="0">
                <a:solidFill>
                  <a:schemeClr val="bg2"/>
                </a:solidFill>
                <a:latin typeface="IntelOne Text" panose="020B0503020203020204" pitchFamily="34" charset="0"/>
                <a:sym typeface="Helvetica"/>
              </a:rPr>
              <a:t>Deploy easily as the solution can be rapidly integrated with existing infrastructure</a:t>
            </a:r>
          </a:p>
        </p:txBody>
      </p:sp>
      <p:cxnSp>
        <p:nvCxnSpPr>
          <p:cNvPr id="72" name="Straight Connector 71">
            <a:extLst>
              <a:ext uri="{FF2B5EF4-FFF2-40B4-BE49-F238E27FC236}">
                <a16:creationId xmlns:a16="http://schemas.microsoft.com/office/drawing/2014/main" id="{50AB021E-A64A-E470-F7C2-22715CF8A84F}"/>
              </a:ext>
            </a:extLst>
          </p:cNvPr>
          <p:cNvCxnSpPr>
            <a:cxnSpLocks/>
          </p:cNvCxnSpPr>
          <p:nvPr/>
        </p:nvCxnSpPr>
        <p:spPr>
          <a:xfrm>
            <a:off x="592917" y="327623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73" name="Group 72">
            <a:extLst>
              <a:ext uri="{FF2B5EF4-FFF2-40B4-BE49-F238E27FC236}">
                <a16:creationId xmlns:a16="http://schemas.microsoft.com/office/drawing/2014/main" id="{E32E3A23-0870-3A60-3064-382F7BD6DA0A}"/>
              </a:ext>
            </a:extLst>
          </p:cNvPr>
          <p:cNvGrpSpPr>
            <a:grpSpLocks/>
          </p:cNvGrpSpPr>
          <p:nvPr/>
        </p:nvGrpSpPr>
        <p:grpSpPr>
          <a:xfrm>
            <a:off x="592916" y="4475544"/>
            <a:ext cx="6255393" cy="335866"/>
            <a:chOff x="592916" y="3640327"/>
            <a:chExt cx="6255393" cy="335866"/>
          </a:xfrm>
        </p:grpSpPr>
        <p:sp>
          <p:nvSpPr>
            <p:cNvPr id="74" name="Content Placeholder 47">
              <a:extLst>
                <a:ext uri="{FF2B5EF4-FFF2-40B4-BE49-F238E27FC236}">
                  <a16:creationId xmlns:a16="http://schemas.microsoft.com/office/drawing/2014/main" id="{30556125-A66E-1B6D-6E46-0A178ED26568}"/>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75" name="Content Placeholder 47">
              <a:extLst>
                <a:ext uri="{FF2B5EF4-FFF2-40B4-BE49-F238E27FC236}">
                  <a16:creationId xmlns:a16="http://schemas.microsoft.com/office/drawing/2014/main" id="{BBE27761-C18F-2C14-8328-4740E49F51F6}"/>
                </a:ext>
              </a:extLst>
            </p:cNvPr>
            <p:cNvSpPr txBox="1">
              <a:spLocks/>
            </p:cNvSpPr>
            <p:nvPr/>
          </p:nvSpPr>
          <p:spPr>
            <a:xfrm>
              <a:off x="592916" y="3837694"/>
              <a:ext cx="6255393" cy="138499"/>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1" indent="-128016" defTabSz="1219169" fontAlgn="ctr" hangingPunct="0">
                <a:lnSpc>
                  <a:spcPct val="100000"/>
                </a:lnSpc>
                <a:spcBef>
                  <a:spcPts val="200"/>
                </a:spcBef>
                <a:spcAft>
                  <a:spcPts val="100"/>
                </a:spcAft>
                <a:buClr>
                  <a:srgbClr val="525252"/>
                </a:buClr>
                <a:buSzTx/>
                <a:tabLst/>
                <a:defRPr/>
              </a:pPr>
              <a:r>
                <a:rPr lang="en-US" sz="900" kern="0" dirty="0">
                  <a:latin typeface="+mn-lt"/>
                  <a:sym typeface="Helvetica Neue"/>
                </a:rPr>
                <a:t>The </a:t>
              </a:r>
              <a:r>
                <a:rPr lang="en-US" sz="900" kern="0" dirty="0" err="1">
                  <a:latin typeface="+mn-lt"/>
                  <a:sym typeface="Helvetica Neue"/>
                </a:rPr>
                <a:t>Relimetrics</a:t>
              </a:r>
              <a:r>
                <a:rPr lang="en-US" sz="900" kern="0" dirty="0">
                  <a:latin typeface="+mn-lt"/>
                  <a:sym typeface="Helvetica Neue"/>
                </a:rPr>
                <a:t> official </a:t>
              </a:r>
              <a:r>
                <a:rPr lang="en-US" sz="900" kern="0" dirty="0">
                  <a:latin typeface="+mn-lt"/>
                  <a:sym typeface="Helvetica Neue"/>
                  <a:hlinkClick r:id="rId5">
                    <a:extLst>
                      <a:ext uri="{A12FA001-AC4F-418D-AE19-62706E023703}">
                        <ahyp:hlinkClr xmlns:ahyp="http://schemas.microsoft.com/office/drawing/2018/hyperlinkcolor" val="tx"/>
                      </a:ext>
                    </a:extLst>
                  </a:hlinkClick>
                </a:rPr>
                <a:t>website</a:t>
              </a:r>
              <a:endParaRPr lang="en-US" sz="900" kern="0" dirty="0">
                <a:latin typeface="+mn-lt"/>
                <a:sym typeface="Helvetica Neue"/>
              </a:endParaRPr>
            </a:p>
            <a:p>
              <a:pPr marL="128016" marR="0" lvl="1" indent="-128016" defTabSz="1219169" fontAlgn="ctr" hangingPunct="0">
                <a:lnSpc>
                  <a:spcPct val="100000"/>
                </a:lnSpc>
                <a:spcBef>
                  <a:spcPts val="200"/>
                </a:spcBef>
                <a:spcAft>
                  <a:spcPts val="100"/>
                </a:spcAft>
                <a:buClr>
                  <a:srgbClr val="525252"/>
                </a:buClr>
                <a:buSzTx/>
                <a:tabLst/>
                <a:defRPr/>
              </a:pPr>
              <a:r>
                <a:rPr lang="en-US" sz="900" kern="0" dirty="0">
                  <a:latin typeface="+mn-lt"/>
                  <a:sym typeface="Helvetica Neue"/>
                </a:rPr>
                <a:t>The </a:t>
              </a:r>
              <a:r>
                <a:rPr lang="en-US" sz="900" kern="0" dirty="0" err="1">
                  <a:latin typeface="+mn-lt"/>
                  <a:sym typeface="Helvetica Neue"/>
                </a:rPr>
                <a:t>Relimetrics</a:t>
              </a:r>
              <a:r>
                <a:rPr lang="en-US" sz="900" kern="0" dirty="0">
                  <a:latin typeface="+mn-lt"/>
                  <a:sym typeface="Helvetica Neue"/>
                </a:rPr>
                <a:t> server quality audit system </a:t>
              </a:r>
              <a:r>
                <a:rPr lang="en-US" sz="900" kern="0" dirty="0">
                  <a:latin typeface="+mn-lt"/>
                  <a:sym typeface="Helvetica Neue"/>
                  <a:hlinkClick r:id="rId6">
                    <a:extLst>
                      <a:ext uri="{A12FA001-AC4F-418D-AE19-62706E023703}">
                        <ahyp:hlinkClr xmlns:ahyp="http://schemas.microsoft.com/office/drawing/2018/hyperlinkcolor" val="tx"/>
                      </a:ext>
                    </a:extLst>
                  </a:hlinkClick>
                </a:rPr>
                <a:t>video</a:t>
              </a:r>
              <a:endParaRPr lang="en-US" sz="900" kern="0" dirty="0">
                <a:latin typeface="+mn-lt"/>
                <a:sym typeface="Helvetica Neue"/>
              </a:endParaRPr>
            </a:p>
          </p:txBody>
        </p:sp>
      </p:grpSp>
      <p:cxnSp>
        <p:nvCxnSpPr>
          <p:cNvPr id="76" name="Straight Connector 75">
            <a:extLst>
              <a:ext uri="{FF2B5EF4-FFF2-40B4-BE49-F238E27FC236}">
                <a16:creationId xmlns:a16="http://schemas.microsoft.com/office/drawing/2014/main" id="{3446BB23-4EB2-87EF-31EB-CEF52ADFCCFB}"/>
              </a:ext>
            </a:extLst>
          </p:cNvPr>
          <p:cNvCxnSpPr>
            <a:cxnSpLocks/>
          </p:cNvCxnSpPr>
          <p:nvPr/>
        </p:nvCxnSpPr>
        <p:spPr>
          <a:xfrm>
            <a:off x="592917" y="4263150"/>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77" name="Group 76">
            <a:extLst>
              <a:ext uri="{FF2B5EF4-FFF2-40B4-BE49-F238E27FC236}">
                <a16:creationId xmlns:a16="http://schemas.microsoft.com/office/drawing/2014/main" id="{9944C284-7BDB-1DF8-A0FD-D2AB3D2851EF}"/>
              </a:ext>
            </a:extLst>
          </p:cNvPr>
          <p:cNvGrpSpPr>
            <a:grpSpLocks/>
          </p:cNvGrpSpPr>
          <p:nvPr/>
        </p:nvGrpSpPr>
        <p:grpSpPr>
          <a:xfrm>
            <a:off x="592915" y="3488630"/>
            <a:ext cx="6255393" cy="562127"/>
            <a:chOff x="592916" y="3640327"/>
            <a:chExt cx="6255393" cy="562127"/>
          </a:xfrm>
        </p:grpSpPr>
        <p:sp>
          <p:nvSpPr>
            <p:cNvPr id="78" name="Content Placeholder 47">
              <a:extLst>
                <a:ext uri="{FF2B5EF4-FFF2-40B4-BE49-F238E27FC236}">
                  <a16:creationId xmlns:a16="http://schemas.microsoft.com/office/drawing/2014/main" id="{85BA08D1-2BA5-29D9-D124-94394C4C3C1A}"/>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79" name="Content Placeholder 47">
              <a:extLst>
                <a:ext uri="{FF2B5EF4-FFF2-40B4-BE49-F238E27FC236}">
                  <a16:creationId xmlns:a16="http://schemas.microsoft.com/office/drawing/2014/main" id="{AFD33CFF-A03A-CCC4-1C82-5D1745FACB6D}"/>
                </a:ext>
              </a:extLst>
            </p:cNvPr>
            <p:cNvSpPr txBox="1">
              <a:spLocks/>
            </p:cNvSpPr>
            <p:nvPr/>
          </p:nvSpPr>
          <p:spPr>
            <a:xfrm>
              <a:off x="592916" y="3837694"/>
              <a:ext cx="6255393" cy="364760"/>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Xeon® Processors</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Core™ i7 Processors</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Distribution of OpenVINO™ Toolkit</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Movidius™ VPUs</a:t>
              </a:r>
            </a:p>
          </p:txBody>
        </p:sp>
      </p:grpSp>
      <p:pic>
        <p:nvPicPr>
          <p:cNvPr id="24578" name="Picture 2" descr="Relimetrics - No-Code Quality Automation Revolution">
            <a:extLst>
              <a:ext uri="{FF2B5EF4-FFF2-40B4-BE49-F238E27FC236}">
                <a16:creationId xmlns:a16="http://schemas.microsoft.com/office/drawing/2014/main" id="{133A08FE-C2D0-2D09-0414-83686F609EF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119" t="37281" r="10872" b="37061"/>
          <a:stretch/>
        </p:blipFill>
        <p:spPr bwMode="auto">
          <a:xfrm>
            <a:off x="508791" y="174626"/>
            <a:ext cx="1630658" cy="297872"/>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3A65BBB7-F2B1-DF46-B8CB-57740892CF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4511" y="2616187"/>
            <a:ext cx="297762" cy="248940"/>
          </a:xfrm>
          <a:prstGeom prst="rect">
            <a:avLst/>
          </a:prstGeom>
        </p:spPr>
      </p:pic>
      <p:pic>
        <p:nvPicPr>
          <p:cNvPr id="3" name="Graphic 2">
            <a:extLst>
              <a:ext uri="{FF2B5EF4-FFF2-40B4-BE49-F238E27FC236}">
                <a16:creationId xmlns:a16="http://schemas.microsoft.com/office/drawing/2014/main" id="{5FFC7597-14E5-9538-BF96-196DC869ABF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34394" y="2606914"/>
            <a:ext cx="272175" cy="275166"/>
          </a:xfrm>
          <a:prstGeom prst="rect">
            <a:avLst/>
          </a:prstGeom>
        </p:spPr>
      </p:pic>
      <p:grpSp>
        <p:nvGrpSpPr>
          <p:cNvPr id="4" name="Group 3">
            <a:extLst>
              <a:ext uri="{FF2B5EF4-FFF2-40B4-BE49-F238E27FC236}">
                <a16:creationId xmlns:a16="http://schemas.microsoft.com/office/drawing/2014/main" id="{91382AA4-4353-0574-A0B7-346B8D600EDF}"/>
              </a:ext>
            </a:extLst>
          </p:cNvPr>
          <p:cNvGrpSpPr/>
          <p:nvPr/>
        </p:nvGrpSpPr>
        <p:grpSpPr>
          <a:xfrm>
            <a:off x="4855409" y="2585368"/>
            <a:ext cx="290460" cy="324360"/>
            <a:chOff x="3566414" y="4653343"/>
            <a:chExt cx="505288" cy="564258"/>
          </a:xfrm>
        </p:grpSpPr>
        <p:sp>
          <p:nvSpPr>
            <p:cNvPr id="5" name="Freeform: Shape 4">
              <a:extLst>
                <a:ext uri="{FF2B5EF4-FFF2-40B4-BE49-F238E27FC236}">
                  <a16:creationId xmlns:a16="http://schemas.microsoft.com/office/drawing/2014/main" id="{9BFE89B3-F2E6-5EEB-3715-64011490CD95}"/>
                </a:ext>
              </a:extLst>
            </p:cNvPr>
            <p:cNvSpPr/>
            <p:nvPr/>
          </p:nvSpPr>
          <p:spPr>
            <a:xfrm>
              <a:off x="3795443" y="4687038"/>
              <a:ext cx="47241" cy="116214"/>
            </a:xfrm>
            <a:custGeom>
              <a:avLst/>
              <a:gdLst>
                <a:gd name="connsiteX0" fmla="*/ 0 w 47241"/>
                <a:gd name="connsiteY0" fmla="*/ 0 h 116214"/>
                <a:gd name="connsiteX1" fmla="*/ 47242 w 47241"/>
                <a:gd name="connsiteY1" fmla="*/ 0 h 116214"/>
                <a:gd name="connsiteX2" fmla="*/ 47242 w 47241"/>
                <a:gd name="connsiteY2" fmla="*/ 116214 h 116214"/>
                <a:gd name="connsiteX3" fmla="*/ 0 w 47241"/>
                <a:gd name="connsiteY3" fmla="*/ 116214 h 116214"/>
              </a:gdLst>
              <a:ahLst/>
              <a:cxnLst>
                <a:cxn ang="0">
                  <a:pos x="connsiteX0" y="connsiteY0"/>
                </a:cxn>
                <a:cxn ang="0">
                  <a:pos x="connsiteX1" y="connsiteY1"/>
                </a:cxn>
                <a:cxn ang="0">
                  <a:pos x="connsiteX2" y="connsiteY2"/>
                </a:cxn>
                <a:cxn ang="0">
                  <a:pos x="connsiteX3" y="connsiteY3"/>
                </a:cxn>
              </a:cxnLst>
              <a:rect l="l" t="t" r="r" b="b"/>
              <a:pathLst>
                <a:path w="47241" h="116214">
                  <a:moveTo>
                    <a:pt x="0" y="0"/>
                  </a:moveTo>
                  <a:lnTo>
                    <a:pt x="47242" y="0"/>
                  </a:lnTo>
                  <a:lnTo>
                    <a:pt x="47242" y="116214"/>
                  </a:lnTo>
                  <a:lnTo>
                    <a:pt x="0" y="116214"/>
                  </a:lnTo>
                  <a:close/>
                </a:path>
              </a:pathLst>
            </a:custGeom>
            <a:solidFill>
              <a:schemeClr val="accent1"/>
            </a:solidFill>
            <a:ln w="1026"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125254A6-88DD-1982-8AB8-D94298EF46E7}"/>
                </a:ext>
              </a:extLst>
            </p:cNvPr>
            <p:cNvSpPr/>
            <p:nvPr/>
          </p:nvSpPr>
          <p:spPr>
            <a:xfrm>
              <a:off x="3742614" y="4653343"/>
              <a:ext cx="152898" cy="111171"/>
            </a:xfrm>
            <a:custGeom>
              <a:avLst/>
              <a:gdLst>
                <a:gd name="connsiteX0" fmla="*/ 119203 w 152898"/>
                <a:gd name="connsiteY0" fmla="*/ 111172 h 111171"/>
                <a:gd name="connsiteX1" fmla="*/ 76192 w 152898"/>
                <a:gd name="connsiteY1" fmla="*/ 67401 h 111171"/>
                <a:gd name="connsiteX2" fmla="*/ 33696 w 152898"/>
                <a:gd name="connsiteY2" fmla="*/ 110638 h 111171"/>
                <a:gd name="connsiteX3" fmla="*/ 0 w 152898"/>
                <a:gd name="connsiteY3" fmla="*/ 77527 h 111171"/>
                <a:gd name="connsiteX4" fmla="*/ 76192 w 152898"/>
                <a:gd name="connsiteY4" fmla="*/ 0 h 111171"/>
                <a:gd name="connsiteX5" fmla="*/ 152898 w 152898"/>
                <a:gd name="connsiteY5" fmla="*/ 78061 h 111171"/>
                <a:gd name="connsiteX6" fmla="*/ 119203 w 152898"/>
                <a:gd name="connsiteY6" fmla="*/ 111172 h 11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898" h="111171">
                  <a:moveTo>
                    <a:pt x="119203" y="111172"/>
                  </a:moveTo>
                  <a:lnTo>
                    <a:pt x="76192" y="67401"/>
                  </a:lnTo>
                  <a:lnTo>
                    <a:pt x="33696" y="110638"/>
                  </a:lnTo>
                  <a:lnTo>
                    <a:pt x="0" y="77527"/>
                  </a:lnTo>
                  <a:lnTo>
                    <a:pt x="76192" y="0"/>
                  </a:lnTo>
                  <a:lnTo>
                    <a:pt x="152898" y="78061"/>
                  </a:lnTo>
                  <a:lnTo>
                    <a:pt x="119203" y="111172"/>
                  </a:lnTo>
                  <a:close/>
                </a:path>
              </a:pathLst>
            </a:custGeom>
            <a:solidFill>
              <a:schemeClr val="accent1"/>
            </a:solidFill>
            <a:ln w="1026" cap="flat">
              <a:noFill/>
              <a:prstDash val="solid"/>
              <a:miter/>
            </a:ln>
          </p:spPr>
          <p:txBody>
            <a:bodyPr rtlCol="0" anchor="ctr"/>
            <a:lstStyle/>
            <a:p>
              <a:endParaRPr lang="en-US"/>
            </a:p>
          </p:txBody>
        </p:sp>
        <p:grpSp>
          <p:nvGrpSpPr>
            <p:cNvPr id="7" name="Graphic 1455">
              <a:extLst>
                <a:ext uri="{FF2B5EF4-FFF2-40B4-BE49-F238E27FC236}">
                  <a16:creationId xmlns:a16="http://schemas.microsoft.com/office/drawing/2014/main" id="{F1A4CCAA-111C-3787-AEB2-CA31DFC3961D}"/>
                </a:ext>
              </a:extLst>
            </p:cNvPr>
            <p:cNvGrpSpPr/>
            <p:nvPr/>
          </p:nvGrpSpPr>
          <p:grpSpPr>
            <a:xfrm>
              <a:off x="3566414" y="4800572"/>
              <a:ext cx="168487" cy="152898"/>
              <a:chOff x="3566414" y="4800572"/>
              <a:chExt cx="168487" cy="152898"/>
            </a:xfrm>
            <a:solidFill>
              <a:schemeClr val="accent1"/>
            </a:solidFill>
          </p:grpSpPr>
          <p:sp>
            <p:nvSpPr>
              <p:cNvPr id="13" name="Freeform: Shape 12">
                <a:extLst>
                  <a:ext uri="{FF2B5EF4-FFF2-40B4-BE49-F238E27FC236}">
                    <a16:creationId xmlns:a16="http://schemas.microsoft.com/office/drawing/2014/main" id="{8FF96A5B-077A-862D-7515-76DF63EBFE9C}"/>
                  </a:ext>
                </a:extLst>
              </p:cNvPr>
              <p:cNvSpPr/>
              <p:nvPr/>
            </p:nvSpPr>
            <p:spPr>
              <a:xfrm>
                <a:off x="3600109" y="4853400"/>
                <a:ext cx="134792" cy="47241"/>
              </a:xfrm>
              <a:custGeom>
                <a:avLst/>
                <a:gdLst>
                  <a:gd name="connsiteX0" fmla="*/ 0 w 134792"/>
                  <a:gd name="connsiteY0" fmla="*/ 0 h 47241"/>
                  <a:gd name="connsiteX1" fmla="*/ 134792 w 134792"/>
                  <a:gd name="connsiteY1" fmla="*/ 0 h 47241"/>
                  <a:gd name="connsiteX2" fmla="*/ 134792 w 134792"/>
                  <a:gd name="connsiteY2" fmla="*/ 47242 h 47241"/>
                  <a:gd name="connsiteX3" fmla="*/ 0 w 134792"/>
                  <a:gd name="connsiteY3" fmla="*/ 47242 h 47241"/>
                </a:gdLst>
                <a:ahLst/>
                <a:cxnLst>
                  <a:cxn ang="0">
                    <a:pos x="connsiteX0" y="connsiteY0"/>
                  </a:cxn>
                  <a:cxn ang="0">
                    <a:pos x="connsiteX1" y="connsiteY1"/>
                  </a:cxn>
                  <a:cxn ang="0">
                    <a:pos x="connsiteX2" y="connsiteY2"/>
                  </a:cxn>
                  <a:cxn ang="0">
                    <a:pos x="connsiteX3" y="connsiteY3"/>
                  </a:cxn>
                </a:cxnLst>
                <a:rect l="l" t="t" r="r" b="b"/>
                <a:pathLst>
                  <a:path w="134792" h="47241">
                    <a:moveTo>
                      <a:pt x="0" y="0"/>
                    </a:moveTo>
                    <a:lnTo>
                      <a:pt x="134792" y="0"/>
                    </a:lnTo>
                    <a:lnTo>
                      <a:pt x="134792" y="47242"/>
                    </a:lnTo>
                    <a:lnTo>
                      <a:pt x="0" y="47242"/>
                    </a:lnTo>
                    <a:close/>
                  </a:path>
                </a:pathLst>
              </a:custGeom>
              <a:grpFill/>
              <a:ln w="102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B312FAA9-1707-6BCD-6FC1-E360E8A7D78E}"/>
                  </a:ext>
                </a:extLst>
              </p:cNvPr>
              <p:cNvSpPr/>
              <p:nvPr/>
            </p:nvSpPr>
            <p:spPr>
              <a:xfrm>
                <a:off x="3566414" y="4800572"/>
                <a:ext cx="111171" cy="152898"/>
              </a:xfrm>
              <a:custGeom>
                <a:avLst/>
                <a:gdLst>
                  <a:gd name="connsiteX0" fmla="*/ 77527 w 111171"/>
                  <a:gd name="connsiteY0" fmla="*/ 152898 h 152898"/>
                  <a:gd name="connsiteX1" fmla="*/ 0 w 111171"/>
                  <a:gd name="connsiteY1" fmla="*/ 76716 h 152898"/>
                  <a:gd name="connsiteX2" fmla="*/ 78062 w 111171"/>
                  <a:gd name="connsiteY2" fmla="*/ 0 h 152898"/>
                  <a:gd name="connsiteX3" fmla="*/ 111172 w 111171"/>
                  <a:gd name="connsiteY3" fmla="*/ 33696 h 152898"/>
                  <a:gd name="connsiteX4" fmla="*/ 67401 w 111171"/>
                  <a:gd name="connsiteY4" fmla="*/ 76716 h 152898"/>
                  <a:gd name="connsiteX5" fmla="*/ 110638 w 111171"/>
                  <a:gd name="connsiteY5" fmla="*/ 119203 h 152898"/>
                  <a:gd name="connsiteX6" fmla="*/ 77527 w 111171"/>
                  <a:gd name="connsiteY6" fmla="*/ 152898 h 15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71" h="152898">
                    <a:moveTo>
                      <a:pt x="77527" y="152898"/>
                    </a:moveTo>
                    <a:lnTo>
                      <a:pt x="0" y="76716"/>
                    </a:lnTo>
                    <a:lnTo>
                      <a:pt x="78062" y="0"/>
                    </a:lnTo>
                    <a:lnTo>
                      <a:pt x="111172" y="33696"/>
                    </a:lnTo>
                    <a:lnTo>
                      <a:pt x="67401" y="76716"/>
                    </a:lnTo>
                    <a:lnTo>
                      <a:pt x="110638" y="119203"/>
                    </a:lnTo>
                    <a:lnTo>
                      <a:pt x="77527" y="152898"/>
                    </a:lnTo>
                    <a:close/>
                  </a:path>
                </a:pathLst>
              </a:custGeom>
              <a:grpFill/>
              <a:ln w="1026" cap="flat">
                <a:noFill/>
                <a:prstDash val="solid"/>
                <a:miter/>
              </a:ln>
            </p:spPr>
            <p:txBody>
              <a:bodyPr rtlCol="0" anchor="ctr"/>
              <a:lstStyle/>
              <a:p>
                <a:endParaRPr lang="en-US"/>
              </a:p>
            </p:txBody>
          </p:sp>
        </p:grpSp>
        <p:grpSp>
          <p:nvGrpSpPr>
            <p:cNvPr id="8" name="Graphic 1455">
              <a:extLst>
                <a:ext uri="{FF2B5EF4-FFF2-40B4-BE49-F238E27FC236}">
                  <a16:creationId xmlns:a16="http://schemas.microsoft.com/office/drawing/2014/main" id="{AFB9A293-BE3D-DB3D-16E7-EBA9C73B4415}"/>
                </a:ext>
              </a:extLst>
            </p:cNvPr>
            <p:cNvGrpSpPr/>
            <p:nvPr/>
          </p:nvGrpSpPr>
          <p:grpSpPr>
            <a:xfrm>
              <a:off x="3903205" y="4800572"/>
              <a:ext cx="168497" cy="152898"/>
              <a:chOff x="3903205" y="4800572"/>
              <a:chExt cx="168497" cy="152898"/>
            </a:xfrm>
            <a:solidFill>
              <a:schemeClr val="accent1"/>
            </a:solidFill>
          </p:grpSpPr>
          <p:sp>
            <p:nvSpPr>
              <p:cNvPr id="11" name="Freeform: Shape 10">
                <a:extLst>
                  <a:ext uri="{FF2B5EF4-FFF2-40B4-BE49-F238E27FC236}">
                    <a16:creationId xmlns:a16="http://schemas.microsoft.com/office/drawing/2014/main" id="{D7C77388-FD3F-C2DD-C798-856E14947143}"/>
                  </a:ext>
                </a:extLst>
              </p:cNvPr>
              <p:cNvSpPr/>
              <p:nvPr/>
            </p:nvSpPr>
            <p:spPr>
              <a:xfrm>
                <a:off x="3903205" y="4853400"/>
                <a:ext cx="134792" cy="47241"/>
              </a:xfrm>
              <a:custGeom>
                <a:avLst/>
                <a:gdLst>
                  <a:gd name="connsiteX0" fmla="*/ 0 w 134792"/>
                  <a:gd name="connsiteY0" fmla="*/ 0 h 47241"/>
                  <a:gd name="connsiteX1" fmla="*/ 134792 w 134792"/>
                  <a:gd name="connsiteY1" fmla="*/ 0 h 47241"/>
                  <a:gd name="connsiteX2" fmla="*/ 134792 w 134792"/>
                  <a:gd name="connsiteY2" fmla="*/ 47242 h 47241"/>
                  <a:gd name="connsiteX3" fmla="*/ 0 w 134792"/>
                  <a:gd name="connsiteY3" fmla="*/ 47242 h 47241"/>
                </a:gdLst>
                <a:ahLst/>
                <a:cxnLst>
                  <a:cxn ang="0">
                    <a:pos x="connsiteX0" y="connsiteY0"/>
                  </a:cxn>
                  <a:cxn ang="0">
                    <a:pos x="connsiteX1" y="connsiteY1"/>
                  </a:cxn>
                  <a:cxn ang="0">
                    <a:pos x="connsiteX2" y="connsiteY2"/>
                  </a:cxn>
                  <a:cxn ang="0">
                    <a:pos x="connsiteX3" y="connsiteY3"/>
                  </a:cxn>
                </a:cxnLst>
                <a:rect l="l" t="t" r="r" b="b"/>
                <a:pathLst>
                  <a:path w="134792" h="47241">
                    <a:moveTo>
                      <a:pt x="0" y="0"/>
                    </a:moveTo>
                    <a:lnTo>
                      <a:pt x="134792" y="0"/>
                    </a:lnTo>
                    <a:lnTo>
                      <a:pt x="134792" y="47242"/>
                    </a:lnTo>
                    <a:lnTo>
                      <a:pt x="0" y="47242"/>
                    </a:lnTo>
                    <a:close/>
                  </a:path>
                </a:pathLst>
              </a:custGeom>
              <a:grpFill/>
              <a:ln w="102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CC52963-6CEC-D630-C29B-B2C0D2A0E6D7}"/>
                  </a:ext>
                </a:extLst>
              </p:cNvPr>
              <p:cNvSpPr/>
              <p:nvPr/>
            </p:nvSpPr>
            <p:spPr>
              <a:xfrm>
                <a:off x="3960521" y="4800572"/>
                <a:ext cx="111181" cy="152898"/>
              </a:xfrm>
              <a:custGeom>
                <a:avLst/>
                <a:gdLst>
                  <a:gd name="connsiteX0" fmla="*/ 33654 w 111181"/>
                  <a:gd name="connsiteY0" fmla="*/ 152898 h 152898"/>
                  <a:gd name="connsiteX1" fmla="*/ 544 w 111181"/>
                  <a:gd name="connsiteY1" fmla="*/ 119203 h 152898"/>
                  <a:gd name="connsiteX2" fmla="*/ 43781 w 111181"/>
                  <a:gd name="connsiteY2" fmla="*/ 76716 h 152898"/>
                  <a:gd name="connsiteX3" fmla="*/ 0 w 111181"/>
                  <a:gd name="connsiteY3" fmla="*/ 33696 h 152898"/>
                  <a:gd name="connsiteX4" fmla="*/ 33110 w 111181"/>
                  <a:gd name="connsiteY4" fmla="*/ 0 h 152898"/>
                  <a:gd name="connsiteX5" fmla="*/ 111182 w 111181"/>
                  <a:gd name="connsiteY5" fmla="*/ 76716 h 152898"/>
                  <a:gd name="connsiteX6" fmla="*/ 33654 w 111181"/>
                  <a:gd name="connsiteY6" fmla="*/ 152898 h 15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81" h="152898">
                    <a:moveTo>
                      <a:pt x="33654" y="152898"/>
                    </a:moveTo>
                    <a:lnTo>
                      <a:pt x="544" y="119203"/>
                    </a:lnTo>
                    <a:lnTo>
                      <a:pt x="43781" y="76716"/>
                    </a:lnTo>
                    <a:lnTo>
                      <a:pt x="0" y="33696"/>
                    </a:lnTo>
                    <a:lnTo>
                      <a:pt x="33110" y="0"/>
                    </a:lnTo>
                    <a:lnTo>
                      <a:pt x="111182" y="76716"/>
                    </a:lnTo>
                    <a:lnTo>
                      <a:pt x="33654" y="152898"/>
                    </a:lnTo>
                    <a:close/>
                  </a:path>
                </a:pathLst>
              </a:custGeom>
              <a:grpFill/>
              <a:ln w="1026" cap="flat">
                <a:noFill/>
                <a:prstDash val="solid"/>
                <a:miter/>
              </a:ln>
            </p:spPr>
            <p:txBody>
              <a:bodyPr rtlCol="0" anchor="ctr"/>
              <a:lstStyle/>
              <a:p>
                <a:endParaRPr lang="en-US"/>
              </a:p>
            </p:txBody>
          </p:sp>
        </p:grpSp>
        <p:sp>
          <p:nvSpPr>
            <p:cNvPr id="9" name="Freeform: Shape 8">
              <a:extLst>
                <a:ext uri="{FF2B5EF4-FFF2-40B4-BE49-F238E27FC236}">
                  <a16:creationId xmlns:a16="http://schemas.microsoft.com/office/drawing/2014/main" id="{861CA230-F8CF-E918-BA9A-EF74CB0E6570}"/>
                </a:ext>
              </a:extLst>
            </p:cNvPr>
            <p:cNvSpPr/>
            <p:nvPr/>
          </p:nvSpPr>
          <p:spPr>
            <a:xfrm>
              <a:off x="3674073" y="4836280"/>
              <a:ext cx="348467" cy="381321"/>
            </a:xfrm>
            <a:custGeom>
              <a:avLst/>
              <a:gdLst>
                <a:gd name="connsiteX0" fmla="*/ 286869 w 348467"/>
                <a:gd name="connsiteY0" fmla="*/ 147815 h 381321"/>
                <a:gd name="connsiteX1" fmla="*/ 200099 w 348467"/>
                <a:gd name="connsiteY1" fmla="*/ 127254 h 381321"/>
                <a:gd name="connsiteX2" fmla="*/ 200099 w 348467"/>
                <a:gd name="connsiteY2" fmla="*/ 53085 h 381321"/>
                <a:gd name="connsiteX3" fmla="*/ 147014 w 348467"/>
                <a:gd name="connsiteY3" fmla="*/ 0 h 381321"/>
                <a:gd name="connsiteX4" fmla="*/ 146593 w 348467"/>
                <a:gd name="connsiteY4" fmla="*/ 0 h 381321"/>
                <a:gd name="connsiteX5" fmla="*/ 93507 w 348467"/>
                <a:gd name="connsiteY5" fmla="*/ 53085 h 381321"/>
                <a:gd name="connsiteX6" fmla="*/ 93507 w 348467"/>
                <a:gd name="connsiteY6" fmla="*/ 181746 h 381321"/>
                <a:gd name="connsiteX7" fmla="*/ 90889 w 348467"/>
                <a:gd name="connsiteY7" fmla="*/ 179127 h 381321"/>
                <a:gd name="connsiteX8" fmla="*/ 53342 w 348467"/>
                <a:gd name="connsiteY8" fmla="*/ 163610 h 381321"/>
                <a:gd name="connsiteX9" fmla="*/ 16021 w 348467"/>
                <a:gd name="connsiteY9" fmla="*/ 178912 h 381321"/>
                <a:gd name="connsiteX10" fmla="*/ 15508 w 348467"/>
                <a:gd name="connsiteY10" fmla="*/ 179405 h 381321"/>
                <a:gd name="connsiteX11" fmla="*/ 0 w 348467"/>
                <a:gd name="connsiteY11" fmla="*/ 216951 h 381321"/>
                <a:gd name="connsiteX12" fmla="*/ 15508 w 348467"/>
                <a:gd name="connsiteY12" fmla="*/ 254488 h 381321"/>
                <a:gd name="connsiteX13" fmla="*/ 89584 w 348467"/>
                <a:gd name="connsiteY13" fmla="*/ 328565 h 381321"/>
                <a:gd name="connsiteX14" fmla="*/ 91813 w 348467"/>
                <a:gd name="connsiteY14" fmla="*/ 330670 h 381321"/>
                <a:gd name="connsiteX15" fmla="*/ 109847 w 348467"/>
                <a:gd name="connsiteY15" fmla="*/ 349351 h 381321"/>
                <a:gd name="connsiteX16" fmla="*/ 173068 w 348467"/>
                <a:gd name="connsiteY16" fmla="*/ 381321 h 381321"/>
                <a:gd name="connsiteX17" fmla="*/ 186604 w 348467"/>
                <a:gd name="connsiteY17" fmla="*/ 381321 h 381321"/>
                <a:gd name="connsiteX18" fmla="*/ 186604 w 348467"/>
                <a:gd name="connsiteY18" fmla="*/ 334080 h 381321"/>
                <a:gd name="connsiteX19" fmla="*/ 173068 w 348467"/>
                <a:gd name="connsiteY19" fmla="*/ 334080 h 381321"/>
                <a:gd name="connsiteX20" fmla="*/ 147681 w 348467"/>
                <a:gd name="connsiteY20" fmla="*/ 321057 h 381321"/>
                <a:gd name="connsiteX21" fmla="*/ 123229 w 348467"/>
                <a:gd name="connsiteY21" fmla="*/ 295383 h 381321"/>
                <a:gd name="connsiteX22" fmla="*/ 122992 w 348467"/>
                <a:gd name="connsiteY22" fmla="*/ 295157 h 381321"/>
                <a:gd name="connsiteX23" fmla="*/ 48905 w 348467"/>
                <a:gd name="connsiteY23" fmla="*/ 221070 h 381321"/>
                <a:gd name="connsiteX24" fmla="*/ 47242 w 348467"/>
                <a:gd name="connsiteY24" fmla="*/ 216951 h 381321"/>
                <a:gd name="connsiteX25" fmla="*/ 48803 w 348467"/>
                <a:gd name="connsiteY25" fmla="*/ 212936 h 381321"/>
                <a:gd name="connsiteX26" fmla="*/ 49213 w 348467"/>
                <a:gd name="connsiteY26" fmla="*/ 212535 h 381321"/>
                <a:gd name="connsiteX27" fmla="*/ 53342 w 348467"/>
                <a:gd name="connsiteY27" fmla="*/ 210851 h 381321"/>
                <a:gd name="connsiteX28" fmla="*/ 57481 w 348467"/>
                <a:gd name="connsiteY28" fmla="*/ 212535 h 381321"/>
                <a:gd name="connsiteX29" fmla="*/ 86555 w 348467"/>
                <a:gd name="connsiteY29" fmla="*/ 241599 h 381321"/>
                <a:gd name="connsiteX30" fmla="*/ 121154 w 348467"/>
                <a:gd name="connsiteY30" fmla="*/ 248480 h 381321"/>
                <a:gd name="connsiteX31" fmla="*/ 140749 w 348467"/>
                <a:gd name="connsiteY31" fmla="*/ 219149 h 381321"/>
                <a:gd name="connsiteX32" fmla="*/ 140749 w 348467"/>
                <a:gd name="connsiteY32" fmla="*/ 53085 h 381321"/>
                <a:gd name="connsiteX33" fmla="*/ 146593 w 348467"/>
                <a:gd name="connsiteY33" fmla="*/ 47241 h 381321"/>
                <a:gd name="connsiteX34" fmla="*/ 147014 w 348467"/>
                <a:gd name="connsiteY34" fmla="*/ 47241 h 381321"/>
                <a:gd name="connsiteX35" fmla="*/ 152857 w 348467"/>
                <a:gd name="connsiteY35" fmla="*/ 53085 h 381321"/>
                <a:gd name="connsiteX36" fmla="*/ 152857 w 348467"/>
                <a:gd name="connsiteY36" fmla="*/ 164616 h 381321"/>
                <a:gd name="connsiteX37" fmla="*/ 275973 w 348467"/>
                <a:gd name="connsiteY37" fmla="*/ 193783 h 381321"/>
                <a:gd name="connsiteX38" fmla="*/ 301226 w 348467"/>
                <a:gd name="connsiteY38" fmla="*/ 227119 h 381321"/>
                <a:gd name="connsiteX39" fmla="*/ 301226 w 348467"/>
                <a:gd name="connsiteY39" fmla="*/ 334080 h 381321"/>
                <a:gd name="connsiteX40" fmla="*/ 283038 w 348467"/>
                <a:gd name="connsiteY40" fmla="*/ 334080 h 381321"/>
                <a:gd name="connsiteX41" fmla="*/ 283038 w 348467"/>
                <a:gd name="connsiteY41" fmla="*/ 381321 h 381321"/>
                <a:gd name="connsiteX42" fmla="*/ 310767 w 348467"/>
                <a:gd name="connsiteY42" fmla="*/ 381321 h 381321"/>
                <a:gd name="connsiteX43" fmla="*/ 348468 w 348467"/>
                <a:gd name="connsiteY43" fmla="*/ 343158 h 381321"/>
                <a:gd name="connsiteX44" fmla="*/ 348468 w 348467"/>
                <a:gd name="connsiteY44" fmla="*/ 227119 h 381321"/>
                <a:gd name="connsiteX45" fmla="*/ 286869 w 348467"/>
                <a:gd name="connsiteY45" fmla="*/ 147815 h 38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8467" h="381321">
                  <a:moveTo>
                    <a:pt x="286869" y="147815"/>
                  </a:moveTo>
                  <a:lnTo>
                    <a:pt x="200099" y="127254"/>
                  </a:lnTo>
                  <a:lnTo>
                    <a:pt x="200099" y="53085"/>
                  </a:lnTo>
                  <a:cubicBezTo>
                    <a:pt x="200099" y="23816"/>
                    <a:pt x="176283" y="0"/>
                    <a:pt x="147014" y="0"/>
                  </a:cubicBezTo>
                  <a:lnTo>
                    <a:pt x="146593" y="0"/>
                  </a:lnTo>
                  <a:cubicBezTo>
                    <a:pt x="117323" y="0"/>
                    <a:pt x="93507" y="23816"/>
                    <a:pt x="93507" y="53085"/>
                  </a:cubicBezTo>
                  <a:lnTo>
                    <a:pt x="93507" y="181746"/>
                  </a:lnTo>
                  <a:lnTo>
                    <a:pt x="90889" y="179127"/>
                  </a:lnTo>
                  <a:cubicBezTo>
                    <a:pt x="80875" y="169125"/>
                    <a:pt x="67545" y="163610"/>
                    <a:pt x="53342" y="163610"/>
                  </a:cubicBezTo>
                  <a:cubicBezTo>
                    <a:pt x="39139" y="163610"/>
                    <a:pt x="26003" y="169042"/>
                    <a:pt x="16021" y="178912"/>
                  </a:cubicBezTo>
                  <a:lnTo>
                    <a:pt x="15508" y="179405"/>
                  </a:lnTo>
                  <a:cubicBezTo>
                    <a:pt x="5505" y="189418"/>
                    <a:pt x="0" y="202748"/>
                    <a:pt x="0" y="216951"/>
                  </a:cubicBezTo>
                  <a:cubicBezTo>
                    <a:pt x="0" y="231155"/>
                    <a:pt x="5505" y="244495"/>
                    <a:pt x="15508" y="254488"/>
                  </a:cubicBezTo>
                  <a:lnTo>
                    <a:pt x="89584" y="328565"/>
                  </a:lnTo>
                  <a:cubicBezTo>
                    <a:pt x="90313" y="329294"/>
                    <a:pt x="91073" y="330002"/>
                    <a:pt x="91813" y="330670"/>
                  </a:cubicBezTo>
                  <a:cubicBezTo>
                    <a:pt x="97831" y="336021"/>
                    <a:pt x="104671" y="342429"/>
                    <a:pt x="109847" y="349351"/>
                  </a:cubicBezTo>
                  <a:cubicBezTo>
                    <a:pt x="125046" y="369665"/>
                    <a:pt x="148092" y="381321"/>
                    <a:pt x="173068" y="381321"/>
                  </a:cubicBezTo>
                  <a:lnTo>
                    <a:pt x="186604" y="381321"/>
                  </a:lnTo>
                  <a:lnTo>
                    <a:pt x="186604" y="334080"/>
                  </a:lnTo>
                  <a:lnTo>
                    <a:pt x="173068" y="334080"/>
                  </a:lnTo>
                  <a:cubicBezTo>
                    <a:pt x="163127" y="334080"/>
                    <a:pt x="153874" y="329335"/>
                    <a:pt x="147681" y="321057"/>
                  </a:cubicBezTo>
                  <a:cubicBezTo>
                    <a:pt x="139989" y="310777"/>
                    <a:pt x="131013" y="302315"/>
                    <a:pt x="123229" y="295383"/>
                  </a:cubicBezTo>
                  <a:cubicBezTo>
                    <a:pt x="123146" y="295311"/>
                    <a:pt x="123064" y="295229"/>
                    <a:pt x="122992" y="295157"/>
                  </a:cubicBezTo>
                  <a:lnTo>
                    <a:pt x="48905" y="221070"/>
                  </a:lnTo>
                  <a:cubicBezTo>
                    <a:pt x="47457" y="219622"/>
                    <a:pt x="47242" y="217865"/>
                    <a:pt x="47242" y="216951"/>
                  </a:cubicBezTo>
                  <a:cubicBezTo>
                    <a:pt x="47242" y="216037"/>
                    <a:pt x="47447" y="214363"/>
                    <a:pt x="48803" y="212936"/>
                  </a:cubicBezTo>
                  <a:lnTo>
                    <a:pt x="49213" y="212535"/>
                  </a:lnTo>
                  <a:cubicBezTo>
                    <a:pt x="50672" y="211067"/>
                    <a:pt x="52428" y="210851"/>
                    <a:pt x="53342" y="210851"/>
                  </a:cubicBezTo>
                  <a:cubicBezTo>
                    <a:pt x="54256" y="210851"/>
                    <a:pt x="56022" y="211067"/>
                    <a:pt x="57481" y="212535"/>
                  </a:cubicBezTo>
                  <a:lnTo>
                    <a:pt x="86555" y="241599"/>
                  </a:lnTo>
                  <a:cubicBezTo>
                    <a:pt x="95664" y="250709"/>
                    <a:pt x="109241" y="253410"/>
                    <a:pt x="121154" y="248480"/>
                  </a:cubicBezTo>
                  <a:cubicBezTo>
                    <a:pt x="133057" y="243540"/>
                    <a:pt x="140749" y="232028"/>
                    <a:pt x="140749" y="219149"/>
                  </a:cubicBezTo>
                  <a:lnTo>
                    <a:pt x="140749" y="53085"/>
                  </a:lnTo>
                  <a:cubicBezTo>
                    <a:pt x="140749" y="49922"/>
                    <a:pt x="143419" y="47241"/>
                    <a:pt x="146593" y="47241"/>
                  </a:cubicBezTo>
                  <a:lnTo>
                    <a:pt x="147014" y="47241"/>
                  </a:lnTo>
                  <a:cubicBezTo>
                    <a:pt x="150187" y="47241"/>
                    <a:pt x="152857" y="49922"/>
                    <a:pt x="152857" y="53085"/>
                  </a:cubicBezTo>
                  <a:lnTo>
                    <a:pt x="152857" y="164616"/>
                  </a:lnTo>
                  <a:lnTo>
                    <a:pt x="275973" y="193783"/>
                  </a:lnTo>
                  <a:cubicBezTo>
                    <a:pt x="290844" y="197305"/>
                    <a:pt x="301226" y="211015"/>
                    <a:pt x="301226" y="227119"/>
                  </a:cubicBezTo>
                  <a:lnTo>
                    <a:pt x="301226" y="334080"/>
                  </a:lnTo>
                  <a:lnTo>
                    <a:pt x="283038" y="334080"/>
                  </a:lnTo>
                  <a:lnTo>
                    <a:pt x="283038" y="381321"/>
                  </a:lnTo>
                  <a:lnTo>
                    <a:pt x="310767" y="381321"/>
                  </a:lnTo>
                  <a:cubicBezTo>
                    <a:pt x="331553" y="381321"/>
                    <a:pt x="348468" y="364201"/>
                    <a:pt x="348468" y="343158"/>
                  </a:cubicBezTo>
                  <a:lnTo>
                    <a:pt x="348468" y="227119"/>
                  </a:lnTo>
                  <a:cubicBezTo>
                    <a:pt x="348468" y="189028"/>
                    <a:pt x="323142" y="156421"/>
                    <a:pt x="286869" y="147815"/>
                  </a:cubicBezTo>
                  <a:close/>
                </a:path>
              </a:pathLst>
            </a:custGeom>
            <a:solidFill>
              <a:schemeClr val="accent1"/>
            </a:solidFill>
            <a:ln w="102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002370D-FD22-D84E-D087-22F6FBCDC7BF}"/>
                </a:ext>
              </a:extLst>
            </p:cNvPr>
            <p:cNvSpPr/>
            <p:nvPr/>
          </p:nvSpPr>
          <p:spPr>
            <a:xfrm>
              <a:off x="3885191" y="5171027"/>
              <a:ext cx="47395" cy="45896"/>
            </a:xfrm>
            <a:custGeom>
              <a:avLst/>
              <a:gdLst>
                <a:gd name="connsiteX0" fmla="*/ 0 w 47395"/>
                <a:gd name="connsiteY0" fmla="*/ 0 h 45896"/>
                <a:gd name="connsiteX1" fmla="*/ 47396 w 47395"/>
                <a:gd name="connsiteY1" fmla="*/ 0 h 45896"/>
                <a:gd name="connsiteX2" fmla="*/ 47396 w 47395"/>
                <a:gd name="connsiteY2" fmla="*/ 45896 h 45896"/>
                <a:gd name="connsiteX3" fmla="*/ 0 w 47395"/>
                <a:gd name="connsiteY3" fmla="*/ 45896 h 45896"/>
              </a:gdLst>
              <a:ahLst/>
              <a:cxnLst>
                <a:cxn ang="0">
                  <a:pos x="connsiteX0" y="connsiteY0"/>
                </a:cxn>
                <a:cxn ang="0">
                  <a:pos x="connsiteX1" y="connsiteY1"/>
                </a:cxn>
                <a:cxn ang="0">
                  <a:pos x="connsiteX2" y="connsiteY2"/>
                </a:cxn>
                <a:cxn ang="0">
                  <a:pos x="connsiteX3" y="connsiteY3"/>
                </a:cxn>
              </a:cxnLst>
              <a:rect l="l" t="t" r="r" b="b"/>
              <a:pathLst>
                <a:path w="47395" h="45896">
                  <a:moveTo>
                    <a:pt x="0" y="0"/>
                  </a:moveTo>
                  <a:lnTo>
                    <a:pt x="47396" y="0"/>
                  </a:lnTo>
                  <a:lnTo>
                    <a:pt x="47396" y="45896"/>
                  </a:lnTo>
                  <a:lnTo>
                    <a:pt x="0" y="45896"/>
                  </a:lnTo>
                  <a:close/>
                </a:path>
              </a:pathLst>
            </a:custGeom>
            <a:solidFill>
              <a:schemeClr val="accent2"/>
            </a:solidFill>
            <a:ln w="1026" cap="flat">
              <a:noFill/>
              <a:prstDash val="solid"/>
              <a:miter/>
            </a:ln>
          </p:spPr>
          <p:txBody>
            <a:bodyPr rtlCol="0" anchor="ctr"/>
            <a:lstStyle/>
            <a:p>
              <a:endParaRPr lang="en-US"/>
            </a:p>
          </p:txBody>
        </p:sp>
      </p:grpSp>
      <p:cxnSp>
        <p:nvCxnSpPr>
          <p:cNvPr id="87" name="Straight Connector 86">
            <a:extLst>
              <a:ext uri="{FF2B5EF4-FFF2-40B4-BE49-F238E27FC236}">
                <a16:creationId xmlns:a16="http://schemas.microsoft.com/office/drawing/2014/main" id="{1DC889CE-ABCF-F4B2-B637-6E5ECBA17DCE}"/>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88" name="Text Placeholder 49">
            <a:extLst>
              <a:ext uri="{FF2B5EF4-FFF2-40B4-BE49-F238E27FC236}">
                <a16:creationId xmlns:a16="http://schemas.microsoft.com/office/drawing/2014/main" id="{397966BA-083D-1863-9C94-C157187B82BC}"/>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Automation/Robotics</a:t>
            </a:r>
            <a:endParaRPr lang="en-US" sz="900" b="0" kern="0" dirty="0">
              <a:latin typeface="IntelOne Text" panose="020B0503020203020204" pitchFamily="34" charset="0"/>
              <a:ea typeface="+mn-ea"/>
              <a:cs typeface="+mn-cs"/>
            </a:endParaRPr>
          </a:p>
        </p:txBody>
      </p:sp>
      <p:grpSp>
        <p:nvGrpSpPr>
          <p:cNvPr id="15" name="Group 14">
            <a:extLst>
              <a:ext uri="{FF2B5EF4-FFF2-40B4-BE49-F238E27FC236}">
                <a16:creationId xmlns:a16="http://schemas.microsoft.com/office/drawing/2014/main" id="{3C402DEF-5D30-3858-EC54-780B2A34A891}"/>
              </a:ext>
            </a:extLst>
          </p:cNvPr>
          <p:cNvGrpSpPr/>
          <p:nvPr/>
        </p:nvGrpSpPr>
        <p:grpSpPr>
          <a:xfrm>
            <a:off x="9057016" y="87630"/>
            <a:ext cx="2525384" cy="384440"/>
            <a:chOff x="9057016" y="87630"/>
            <a:chExt cx="2525384" cy="384440"/>
          </a:xfrm>
        </p:grpSpPr>
        <p:pic>
          <p:nvPicPr>
            <p:cNvPr id="16" name="Picture 15">
              <a:hlinkClick r:id="rId12" action="ppaction://hlinksldjump"/>
              <a:extLst>
                <a:ext uri="{FF2B5EF4-FFF2-40B4-BE49-F238E27FC236}">
                  <a16:creationId xmlns:a16="http://schemas.microsoft.com/office/drawing/2014/main" id="{101983DB-CC46-AA61-1B73-1181AB517C8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17" name="Rectangle 16">
              <a:extLst>
                <a:ext uri="{FF2B5EF4-FFF2-40B4-BE49-F238E27FC236}">
                  <a16:creationId xmlns:a16="http://schemas.microsoft.com/office/drawing/2014/main" id="{F8619DA2-9ECB-C3C1-251D-2F1D8BA59CE3}"/>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199105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22455CF-D0F1-2B5F-D637-4FDFBF7ABC26}"/>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6" name="Rectangle 35">
            <a:extLst>
              <a:ext uri="{FF2B5EF4-FFF2-40B4-BE49-F238E27FC236}">
                <a16:creationId xmlns:a16="http://schemas.microsoft.com/office/drawing/2014/main" id="{CE0BDF53-7F1B-6B08-2CE7-FCFC98EE75E0}"/>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0" name="Rectangle 39">
            <a:extLst>
              <a:ext uri="{FF2B5EF4-FFF2-40B4-BE49-F238E27FC236}">
                <a16:creationId xmlns:a16="http://schemas.microsoft.com/office/drawing/2014/main" id="{A975264E-79CF-22EE-F3C9-35C6FE355D27}"/>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41" name="Straight Connector 40">
            <a:extLst>
              <a:ext uri="{FF2B5EF4-FFF2-40B4-BE49-F238E27FC236}">
                <a16:creationId xmlns:a16="http://schemas.microsoft.com/office/drawing/2014/main" id="{090F2D66-BAF0-93E6-CC4F-E82CF5EF2ECE}"/>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42" name="Picture 41">
            <a:extLst>
              <a:ext uri="{FF2B5EF4-FFF2-40B4-BE49-F238E27FC236}">
                <a16:creationId xmlns:a16="http://schemas.microsoft.com/office/drawing/2014/main" id="{A1BC6AC4-DF83-E0C1-CD79-AFA31997001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149237" y="3048001"/>
            <a:ext cx="1593762" cy="1328738"/>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sp>
        <p:nvSpPr>
          <p:cNvPr id="43" name="Rectangle 42">
            <a:extLst>
              <a:ext uri="{FF2B5EF4-FFF2-40B4-BE49-F238E27FC236}">
                <a16:creationId xmlns:a16="http://schemas.microsoft.com/office/drawing/2014/main" id="{0FBEEB28-5C12-3823-DE01-9FD09EC4116C}"/>
              </a:ext>
            </a:extLst>
          </p:cNvPr>
          <p:cNvSpPr>
            <a:spLocks/>
          </p:cNvSpPr>
          <p:nvPr/>
        </p:nvSpPr>
        <p:spPr>
          <a:xfrm>
            <a:off x="8743000" y="3048001"/>
            <a:ext cx="2839400" cy="1774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1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satisfaction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Increased quality vs. yield </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Get as much value from operational </a:t>
            </a:r>
            <a:br>
              <a:rPr lang="en-US" sz="900" dirty="0">
                <a:solidFill>
                  <a:schemeClr val="bg2"/>
                </a:solidFill>
                <a:latin typeface="IntelOne Text"/>
              </a:rPr>
            </a:br>
            <a:r>
              <a:rPr lang="en-US" sz="900" dirty="0">
                <a:solidFill>
                  <a:schemeClr val="bg2"/>
                </a:solidFill>
                <a:latin typeface="IntelOne Text"/>
              </a:rPr>
              <a:t>data as possible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Meet standards for reliability, durability, and functionality</a:t>
            </a:r>
          </a:p>
        </p:txBody>
      </p:sp>
      <p:sp>
        <p:nvSpPr>
          <p:cNvPr id="44" name="Rectangle 43">
            <a:extLst>
              <a:ext uri="{FF2B5EF4-FFF2-40B4-BE49-F238E27FC236}">
                <a16:creationId xmlns:a16="http://schemas.microsoft.com/office/drawing/2014/main" id="{86DC5AE9-A993-3405-6F41-A8DA9953A0E9}"/>
              </a:ext>
            </a:extLst>
          </p:cNvPr>
          <p:cNvSpPr>
            <a:spLocks/>
          </p:cNvSpPr>
          <p:nvPr/>
        </p:nvSpPr>
        <p:spPr>
          <a:xfrm>
            <a:off x="7144336" y="4864907"/>
            <a:ext cx="4438063" cy="112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re-work, scrap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Keep pace with tightening industry standards, consumer expectations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the rate of human errors during inspections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Unlock visibility into cross-plant production</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and mitigate shortages, especially skilled labor</a:t>
            </a:r>
          </a:p>
        </p:txBody>
      </p:sp>
      <p:sp>
        <p:nvSpPr>
          <p:cNvPr id="45" name="Text Placeholder 49">
            <a:extLst>
              <a:ext uri="{FF2B5EF4-FFF2-40B4-BE49-F238E27FC236}">
                <a16:creationId xmlns:a16="http://schemas.microsoft.com/office/drawing/2014/main" id="{9E610624-07CD-F7F6-E434-DBF20B34B680}"/>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lvl="0" indent="-171450" defTabSz="914400" fontAlgn="auto">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4" action="ppaction://hlinksldjump"/>
              </a:rPr>
              <a:t>Product Inspection</a:t>
            </a:r>
            <a:endParaRPr lang="en-US" sz="900" b="0" dirty="0">
              <a:solidFill>
                <a:srgbClr val="525252"/>
              </a:solidFill>
              <a:latin typeface="IntelOne Text" panose="020B0503020203020204" pitchFamily="34" charset="0"/>
              <a:sym typeface="Helvetica Neue"/>
            </a:endParaRP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Machine Condition Monitoring, </a:t>
            </a:r>
            <a:br>
              <a:rPr lang="en-US" sz="900" b="0" dirty="0">
                <a:solidFill>
                  <a:srgbClr val="525252"/>
                </a:solidFill>
                <a:latin typeface="IntelOne Text" panose="020B0503020203020204" pitchFamily="34" charset="0"/>
                <a:sym typeface="Helvetica Neue"/>
              </a:rPr>
            </a:br>
            <a:r>
              <a:rPr lang="en-US" sz="900" b="0" dirty="0">
                <a:solidFill>
                  <a:srgbClr val="525252"/>
                </a:solidFill>
                <a:latin typeface="IntelOne Text" panose="020B0503020203020204" pitchFamily="34" charset="0"/>
                <a:sym typeface="Helvetica Neue"/>
              </a:rPr>
              <a:t>Asset &amp; Operations Optimization</a:t>
            </a:r>
          </a:p>
        </p:txBody>
      </p:sp>
      <p:sp>
        <p:nvSpPr>
          <p:cNvPr id="49" name="Text Placeholder 49" descr="Target Vertical: &#10;Manufacturing&#10;&#10;&#10;">
            <a:extLst>
              <a:ext uri="{FF2B5EF4-FFF2-40B4-BE49-F238E27FC236}">
                <a16:creationId xmlns:a16="http://schemas.microsoft.com/office/drawing/2014/main" id="{4C0146B6-56E1-9A6F-4A8C-10433BBB9125}"/>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Available in Germany and India</a:t>
            </a:r>
          </a:p>
        </p:txBody>
      </p:sp>
      <p:sp>
        <p:nvSpPr>
          <p:cNvPr id="50" name="Title 66">
            <a:extLst>
              <a:ext uri="{FF2B5EF4-FFF2-40B4-BE49-F238E27FC236}">
                <a16:creationId xmlns:a16="http://schemas.microsoft.com/office/drawing/2014/main" id="{705BDEF7-4C11-FB65-4604-B555A99002A2}"/>
              </a:ext>
            </a:extLst>
          </p:cNvPr>
          <p:cNvSpPr>
            <a:spLocks noGrp="1"/>
          </p:cNvSpPr>
          <p:nvPr>
            <p:ph type="title"/>
          </p:nvPr>
        </p:nvSpPr>
        <p:spPr>
          <a:xfrm>
            <a:off x="592917" y="571500"/>
            <a:ext cx="6255392" cy="443198"/>
          </a:xfrm>
        </p:spPr>
        <p:txBody>
          <a:bodyPr/>
          <a:lstStyle/>
          <a:p>
            <a:r>
              <a:rPr lang="en-US" sz="3200" noProof="0" dirty="0">
                <a:sym typeface="Helvetica"/>
              </a:rPr>
              <a:t>Industrial AI Solution</a:t>
            </a:r>
            <a:endParaRPr lang="en-US" sz="3200" dirty="0"/>
          </a:p>
        </p:txBody>
      </p:sp>
      <p:grpSp>
        <p:nvGrpSpPr>
          <p:cNvPr id="51" name="Group 50">
            <a:extLst>
              <a:ext uri="{FF2B5EF4-FFF2-40B4-BE49-F238E27FC236}">
                <a16:creationId xmlns:a16="http://schemas.microsoft.com/office/drawing/2014/main" id="{DFAFC5CF-09BE-3564-8205-4E49C1CEEC79}"/>
              </a:ext>
            </a:extLst>
          </p:cNvPr>
          <p:cNvGrpSpPr/>
          <p:nvPr/>
        </p:nvGrpSpPr>
        <p:grpSpPr>
          <a:xfrm>
            <a:off x="592917" y="1268730"/>
            <a:ext cx="6255394" cy="461665"/>
            <a:chOff x="592917" y="1621155"/>
            <a:chExt cx="6255394" cy="461665"/>
          </a:xfrm>
        </p:grpSpPr>
        <p:sp>
          <p:nvSpPr>
            <p:cNvPr id="52"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3FFF9EE8-6882-D92F-65C2-70A2F8731252}"/>
                </a:ext>
              </a:extLst>
            </p:cNvPr>
            <p:cNvSpPr txBox="1">
              <a:spLocks/>
            </p:cNvSpPr>
            <p:nvPr/>
          </p:nvSpPr>
          <p:spPr>
            <a:xfrm>
              <a:off x="592917" y="1805821"/>
              <a:ext cx="6255394" cy="276999"/>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The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Tvarit</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AI Solution helps businesses decrease quality defect rates in metal coil production and provides complete, intelligent, and connected control over production processes</a:t>
              </a:r>
            </a:p>
          </p:txBody>
        </p:sp>
        <p:sp>
          <p:nvSpPr>
            <p:cNvPr id="53" name="Content Placeholder 47">
              <a:extLst>
                <a:ext uri="{FF2B5EF4-FFF2-40B4-BE49-F238E27FC236}">
                  <a16:creationId xmlns:a16="http://schemas.microsoft.com/office/drawing/2014/main" id="{F7AE05CC-DB05-9EF1-8E8D-A19161A1A05E}"/>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54" name="Content Placeholder 47">
            <a:extLst>
              <a:ext uri="{FF2B5EF4-FFF2-40B4-BE49-F238E27FC236}">
                <a16:creationId xmlns:a16="http://schemas.microsoft.com/office/drawing/2014/main" id="{B4E2C16E-E92E-8BDA-B03C-2DC0B41A426C}"/>
              </a:ext>
            </a:extLst>
          </p:cNvPr>
          <p:cNvSpPr txBox="1">
            <a:spLocks/>
          </p:cNvSpPr>
          <p:nvPr/>
        </p:nvSpPr>
        <p:spPr>
          <a:xfrm>
            <a:off x="592917" y="1951442"/>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55" name="Rectangle 54">
            <a:extLst>
              <a:ext uri="{FF2B5EF4-FFF2-40B4-BE49-F238E27FC236}">
                <a16:creationId xmlns:a16="http://schemas.microsoft.com/office/drawing/2014/main" id="{8DD6303F-1652-1E31-D6DD-3DBDFF1EFD4C}"/>
              </a:ext>
            </a:extLst>
          </p:cNvPr>
          <p:cNvSpPr>
            <a:spLocks/>
          </p:cNvSpPr>
          <p:nvPr/>
        </p:nvSpPr>
        <p:spPr>
          <a:xfrm>
            <a:off x="913615" y="2185189"/>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bg2"/>
                </a:solidFill>
                <a:latin typeface="IntelOne Text" panose="020B0503020203020204" pitchFamily="34" charset="0"/>
              </a:rPr>
              <a:t>Optimize overall equipment effectiveness (OEE) for aluminum and metal manufacturing </a:t>
            </a:r>
          </a:p>
        </p:txBody>
      </p:sp>
      <p:sp>
        <p:nvSpPr>
          <p:cNvPr id="56" name="Rectangle 55">
            <a:extLst>
              <a:ext uri="{FF2B5EF4-FFF2-40B4-BE49-F238E27FC236}">
                <a16:creationId xmlns:a16="http://schemas.microsoft.com/office/drawing/2014/main" id="{1FA0E0A7-3F8C-2FBF-6306-D8491FE58502}"/>
              </a:ext>
            </a:extLst>
          </p:cNvPr>
          <p:cNvSpPr>
            <a:spLocks/>
          </p:cNvSpPr>
          <p:nvPr/>
        </p:nvSpPr>
        <p:spPr>
          <a:xfrm>
            <a:off x="3063688" y="2185189"/>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bg2"/>
                </a:solidFill>
                <a:latin typeface="IntelOne Text" panose="020B0503020203020204" pitchFamily="34" charset="0"/>
              </a:rPr>
              <a:t>Improve defect detection accuracy and reduce the number of quality defects </a:t>
            </a:r>
          </a:p>
        </p:txBody>
      </p:sp>
      <p:sp>
        <p:nvSpPr>
          <p:cNvPr id="57" name="Rectangle 56">
            <a:extLst>
              <a:ext uri="{FF2B5EF4-FFF2-40B4-BE49-F238E27FC236}">
                <a16:creationId xmlns:a16="http://schemas.microsoft.com/office/drawing/2014/main" id="{67C2B3A4-5542-DEEC-A635-B5581742BA5F}"/>
              </a:ext>
            </a:extLst>
          </p:cNvPr>
          <p:cNvSpPr>
            <a:spLocks/>
          </p:cNvSpPr>
          <p:nvPr/>
        </p:nvSpPr>
        <p:spPr>
          <a:xfrm>
            <a:off x="5213760" y="2185189"/>
            <a:ext cx="1634548" cy="276999"/>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bg2"/>
                </a:solidFill>
                <a:latin typeface="IntelOne Text" panose="020B0503020203020204" pitchFamily="34" charset="0"/>
              </a:rPr>
              <a:t>Reduce downtime and waste through root cause analysis</a:t>
            </a:r>
          </a:p>
        </p:txBody>
      </p:sp>
      <p:cxnSp>
        <p:nvCxnSpPr>
          <p:cNvPr id="58" name="Straight Connector 57">
            <a:extLst>
              <a:ext uri="{FF2B5EF4-FFF2-40B4-BE49-F238E27FC236}">
                <a16:creationId xmlns:a16="http://schemas.microsoft.com/office/drawing/2014/main" id="{D23B3820-6AFC-9FD2-C72F-EC5A79F8306D}"/>
              </a:ext>
            </a:extLst>
          </p:cNvPr>
          <p:cNvCxnSpPr>
            <a:cxnSpLocks/>
          </p:cNvCxnSpPr>
          <p:nvPr/>
        </p:nvCxnSpPr>
        <p:spPr>
          <a:xfrm>
            <a:off x="592917" y="184768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F39479C9-5D34-760A-DCC0-BAB71ECDB917}"/>
              </a:ext>
            </a:extLst>
          </p:cNvPr>
          <p:cNvCxnSpPr>
            <a:cxnSpLocks/>
          </p:cNvCxnSpPr>
          <p:nvPr/>
        </p:nvCxnSpPr>
        <p:spPr>
          <a:xfrm>
            <a:off x="592917" y="2873648"/>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60" name="Group 59">
            <a:extLst>
              <a:ext uri="{FF2B5EF4-FFF2-40B4-BE49-F238E27FC236}">
                <a16:creationId xmlns:a16="http://schemas.microsoft.com/office/drawing/2014/main" id="{A361584D-524D-115E-E3FE-1AB47E3C0118}"/>
              </a:ext>
            </a:extLst>
          </p:cNvPr>
          <p:cNvGrpSpPr/>
          <p:nvPr/>
        </p:nvGrpSpPr>
        <p:grpSpPr>
          <a:xfrm>
            <a:off x="592916" y="3679225"/>
            <a:ext cx="6255392" cy="734331"/>
            <a:chOff x="5043513" y="3848440"/>
            <a:chExt cx="6255392" cy="734331"/>
          </a:xfrm>
        </p:grpSpPr>
        <p:sp>
          <p:nvSpPr>
            <p:cNvPr id="61" name="Content Placeholder 47">
              <a:extLst>
                <a:ext uri="{FF2B5EF4-FFF2-40B4-BE49-F238E27FC236}">
                  <a16:creationId xmlns:a16="http://schemas.microsoft.com/office/drawing/2014/main" id="{89246594-BAE7-31AB-9060-879E6B7502BE}"/>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62" name="Content Placeholder 47">
              <a:extLst>
                <a:ext uri="{FF2B5EF4-FFF2-40B4-BE49-F238E27FC236}">
                  <a16:creationId xmlns:a16="http://schemas.microsoft.com/office/drawing/2014/main" id="{F43490D2-6740-2177-51F0-41F8D6A6C3E3}"/>
                </a:ext>
              </a:extLst>
            </p:cNvPr>
            <p:cNvSpPr txBox="1">
              <a:spLocks/>
            </p:cNvSpPr>
            <p:nvPr/>
          </p:nvSpPr>
          <p:spPr>
            <a:xfrm>
              <a:off x="5043513" y="4034692"/>
              <a:ext cx="6255392" cy="548079"/>
            </a:xfrm>
            <a:prstGeom prst="rect">
              <a:avLst/>
            </a:prstGeom>
            <a:ln>
              <a:noFill/>
            </a:ln>
          </p:spPr>
          <p:txBody>
            <a:bodyPr wrap="square" lIns="0" tIns="0" rIns="0" bIns="0" numCol="2"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1" indent="-128016" defTabSz="1219169" fontAlgn="ctr" hangingPunct="0">
                <a:lnSpc>
                  <a:spcPct val="100000"/>
                </a:lnSpc>
                <a:spcBef>
                  <a:spcPts val="200"/>
                </a:spcBef>
                <a:spcAft>
                  <a:spcPts val="100"/>
                </a:spcAft>
                <a:buClr>
                  <a:srgbClr val="525252"/>
                </a:buClr>
                <a:buSzTx/>
                <a:tabLst/>
                <a:defRPr/>
              </a:pPr>
              <a:r>
                <a:rPr lang="en-US" sz="900" kern="0" dirty="0" err="1">
                  <a:latin typeface="+mn-lt"/>
                  <a:sym typeface="Helvetica Neue"/>
                  <a:hlinkClick r:id="rId5">
                    <a:extLst>
                      <a:ext uri="{A12FA001-AC4F-418D-AE19-62706E023703}">
                        <ahyp:hlinkClr xmlns:ahyp="http://schemas.microsoft.com/office/drawing/2018/hyperlinkcolor" val="tx"/>
                      </a:ext>
                    </a:extLst>
                  </a:hlinkClick>
                </a:rPr>
                <a:t>Tvarit</a:t>
              </a:r>
              <a:r>
                <a:rPr lang="en-US" sz="900" kern="0" dirty="0">
                  <a:latin typeface="+mn-lt"/>
                  <a:sym typeface="Helvetica Neue"/>
                  <a:hlinkClick r:id="rId5">
                    <a:extLst>
                      <a:ext uri="{A12FA001-AC4F-418D-AE19-62706E023703}">
                        <ahyp:hlinkClr xmlns:ahyp="http://schemas.microsoft.com/office/drawing/2018/hyperlinkcolor" val="tx"/>
                      </a:ext>
                    </a:extLst>
                  </a:hlinkClick>
                </a:rPr>
                <a:t> Website</a:t>
              </a:r>
              <a:endParaRPr lang="en-US" sz="900" kern="0" dirty="0">
                <a:latin typeface="+mn-lt"/>
                <a:sym typeface="Helvetica Neue"/>
              </a:endParaRPr>
            </a:p>
            <a:p>
              <a:pPr marL="128016" marR="0" lvl="1" indent="-128016" defTabSz="1219169" fontAlgn="ctr" hangingPunct="0">
                <a:lnSpc>
                  <a:spcPct val="100000"/>
                </a:lnSpc>
                <a:spcBef>
                  <a:spcPts val="200"/>
                </a:spcBef>
                <a:spcAft>
                  <a:spcPts val="100"/>
                </a:spcAft>
                <a:buClr>
                  <a:srgbClr val="525252"/>
                </a:buClr>
                <a:buSzTx/>
                <a:tabLst/>
                <a:defRPr/>
              </a:pPr>
              <a:r>
                <a:rPr lang="en-US" sz="900" kern="0" dirty="0" err="1">
                  <a:latin typeface="+mn-lt"/>
                  <a:sym typeface="Helvetica Neue"/>
                  <a:hlinkClick r:id="rId6">
                    <a:extLst>
                      <a:ext uri="{A12FA001-AC4F-418D-AE19-62706E023703}">
                        <ahyp:hlinkClr xmlns:ahyp="http://schemas.microsoft.com/office/drawing/2018/hyperlinkcolor" val="tx"/>
                      </a:ext>
                    </a:extLst>
                  </a:hlinkClick>
                </a:rPr>
                <a:t>Tvarit</a:t>
              </a:r>
              <a:r>
                <a:rPr lang="en-US" sz="900" kern="0" dirty="0">
                  <a:latin typeface="+mn-lt"/>
                  <a:sym typeface="Helvetica Neue"/>
                  <a:hlinkClick r:id="rId6">
                    <a:extLst>
                      <a:ext uri="{A12FA001-AC4F-418D-AE19-62706E023703}">
                        <ahyp:hlinkClr xmlns:ahyp="http://schemas.microsoft.com/office/drawing/2018/hyperlinkcolor" val="tx"/>
                      </a:ext>
                    </a:extLst>
                  </a:hlinkClick>
                </a:rPr>
                <a:t> AI Video</a:t>
              </a:r>
              <a:endParaRPr lang="en-US" sz="900" kern="0" dirty="0">
                <a:latin typeface="+mn-lt"/>
                <a:sym typeface="Helvetica Neue"/>
              </a:endParaRPr>
            </a:p>
          </p:txBody>
        </p:sp>
      </p:grpSp>
      <p:grpSp>
        <p:nvGrpSpPr>
          <p:cNvPr id="75" name="Group 74">
            <a:extLst>
              <a:ext uri="{FF2B5EF4-FFF2-40B4-BE49-F238E27FC236}">
                <a16:creationId xmlns:a16="http://schemas.microsoft.com/office/drawing/2014/main" id="{4345CB1E-DF46-9B96-F493-3178B9DD0FC1}"/>
              </a:ext>
            </a:extLst>
          </p:cNvPr>
          <p:cNvGrpSpPr>
            <a:grpSpLocks/>
          </p:cNvGrpSpPr>
          <p:nvPr/>
        </p:nvGrpSpPr>
        <p:grpSpPr>
          <a:xfrm>
            <a:off x="592916" y="3008109"/>
            <a:ext cx="6255393" cy="402196"/>
            <a:chOff x="592916" y="3640327"/>
            <a:chExt cx="6255393" cy="402196"/>
          </a:xfrm>
        </p:grpSpPr>
        <p:sp>
          <p:nvSpPr>
            <p:cNvPr id="76" name="Content Placeholder 47">
              <a:extLst>
                <a:ext uri="{FF2B5EF4-FFF2-40B4-BE49-F238E27FC236}">
                  <a16:creationId xmlns:a16="http://schemas.microsoft.com/office/drawing/2014/main" id="{C43CFA35-12FC-95A9-CA6E-69A0876EEC9B}"/>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77" name="Content Placeholder 47">
              <a:extLst>
                <a:ext uri="{FF2B5EF4-FFF2-40B4-BE49-F238E27FC236}">
                  <a16:creationId xmlns:a16="http://schemas.microsoft.com/office/drawing/2014/main" id="{DA9B05B9-13E6-E59A-9961-F5EB73B25872}"/>
                </a:ext>
              </a:extLst>
            </p:cNvPr>
            <p:cNvSpPr txBox="1">
              <a:spLocks/>
            </p:cNvSpPr>
            <p:nvPr/>
          </p:nvSpPr>
          <p:spPr>
            <a:xfrm>
              <a:off x="592916" y="3837695"/>
              <a:ext cx="6255393" cy="204828"/>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defTabSz="1219169" hangingPunct="0">
                <a:spcBef>
                  <a:spcPts val="200"/>
                </a:spcBef>
                <a:defRPr/>
              </a:pPr>
              <a:r>
                <a:rPr lang="en-US" sz="900" kern="0" dirty="0">
                  <a:latin typeface="+mn-lt"/>
                  <a:sym typeface="Helvetica"/>
                </a:rPr>
                <a:t>Intel® Xeon® Processors</a:t>
              </a:r>
            </a:p>
          </p:txBody>
        </p:sp>
      </p:grpSp>
      <p:cxnSp>
        <p:nvCxnSpPr>
          <p:cNvPr id="78" name="Straight Connector 77">
            <a:extLst>
              <a:ext uri="{FF2B5EF4-FFF2-40B4-BE49-F238E27FC236}">
                <a16:creationId xmlns:a16="http://schemas.microsoft.com/office/drawing/2014/main" id="{38A9F9C1-9FF0-40E2-B6AD-26F8566C0A6B}"/>
              </a:ext>
            </a:extLst>
          </p:cNvPr>
          <p:cNvCxnSpPr>
            <a:cxnSpLocks/>
          </p:cNvCxnSpPr>
          <p:nvPr/>
        </p:nvCxnSpPr>
        <p:spPr>
          <a:xfrm>
            <a:off x="592917" y="354476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pic>
        <p:nvPicPr>
          <p:cNvPr id="25602" name="Picture 2" descr="Tvarit Gmbh">
            <a:extLst>
              <a:ext uri="{FF2B5EF4-FFF2-40B4-BE49-F238E27FC236}">
                <a16:creationId xmlns:a16="http://schemas.microsoft.com/office/drawing/2014/main" id="{4AD4CDB6-CCF1-6288-1E40-C3218FFCBFD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647" b="17065"/>
          <a:stretch/>
        </p:blipFill>
        <p:spPr bwMode="auto">
          <a:xfrm>
            <a:off x="573876" y="154781"/>
            <a:ext cx="1017345" cy="373856"/>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9E39FDC2-B158-D679-96BA-663D759368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2476" y="2199815"/>
            <a:ext cx="274929" cy="292243"/>
          </a:xfrm>
          <a:prstGeom prst="rect">
            <a:avLst/>
          </a:prstGeom>
        </p:spPr>
      </p:pic>
      <p:pic>
        <p:nvPicPr>
          <p:cNvPr id="4" name="Graphic 3">
            <a:extLst>
              <a:ext uri="{FF2B5EF4-FFF2-40B4-BE49-F238E27FC236}">
                <a16:creationId xmlns:a16="http://schemas.microsoft.com/office/drawing/2014/main" id="{78C4F21E-D4CD-67D9-7685-401519EC68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05421" y="2199816"/>
            <a:ext cx="255185" cy="245530"/>
          </a:xfrm>
          <a:prstGeom prst="rect">
            <a:avLst/>
          </a:prstGeom>
        </p:spPr>
      </p:pic>
      <p:pic>
        <p:nvPicPr>
          <p:cNvPr id="5" name="Graphic 4">
            <a:extLst>
              <a:ext uri="{FF2B5EF4-FFF2-40B4-BE49-F238E27FC236}">
                <a16:creationId xmlns:a16="http://schemas.microsoft.com/office/drawing/2014/main" id="{E96E2577-14B2-3212-5F65-B18D0688CA8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17161" y="2216812"/>
            <a:ext cx="301254" cy="304017"/>
          </a:xfrm>
          <a:prstGeom prst="rect">
            <a:avLst/>
          </a:prstGeom>
        </p:spPr>
      </p:pic>
      <p:cxnSp>
        <p:nvCxnSpPr>
          <p:cNvPr id="86" name="Straight Connector 85">
            <a:extLst>
              <a:ext uri="{FF2B5EF4-FFF2-40B4-BE49-F238E27FC236}">
                <a16:creationId xmlns:a16="http://schemas.microsoft.com/office/drawing/2014/main" id="{EA78DDCB-4A2D-F8BA-C6A7-5487261E594C}"/>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87" name="Text Placeholder 49">
            <a:extLst>
              <a:ext uri="{FF2B5EF4-FFF2-40B4-BE49-F238E27FC236}">
                <a16:creationId xmlns:a16="http://schemas.microsoft.com/office/drawing/2014/main" id="{FD21E8CA-58E6-ED00-7666-D51E078A829C}"/>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Automation/Robotics</a:t>
            </a:r>
            <a:endParaRPr lang="en-US" sz="900" b="0" kern="0" dirty="0">
              <a:latin typeface="IntelOne Text" panose="020B0503020203020204" pitchFamily="34" charset="0"/>
              <a:ea typeface="+mn-ea"/>
              <a:cs typeface="+mn-cs"/>
            </a:endParaRPr>
          </a:p>
        </p:txBody>
      </p:sp>
      <p:grpSp>
        <p:nvGrpSpPr>
          <p:cNvPr id="2" name="Group 1">
            <a:extLst>
              <a:ext uri="{FF2B5EF4-FFF2-40B4-BE49-F238E27FC236}">
                <a16:creationId xmlns:a16="http://schemas.microsoft.com/office/drawing/2014/main" id="{E3DE297A-75F6-8B2D-FFBB-59A36921A5BC}"/>
              </a:ext>
            </a:extLst>
          </p:cNvPr>
          <p:cNvGrpSpPr/>
          <p:nvPr/>
        </p:nvGrpSpPr>
        <p:grpSpPr>
          <a:xfrm>
            <a:off x="9057016" y="87630"/>
            <a:ext cx="2525384" cy="384440"/>
            <a:chOff x="9057016" y="87630"/>
            <a:chExt cx="2525384" cy="384440"/>
          </a:xfrm>
        </p:grpSpPr>
        <p:pic>
          <p:nvPicPr>
            <p:cNvPr id="6" name="Picture 5">
              <a:hlinkClick r:id="rId14" action="ppaction://hlinksldjump"/>
              <a:extLst>
                <a:ext uri="{FF2B5EF4-FFF2-40B4-BE49-F238E27FC236}">
                  <a16:creationId xmlns:a16="http://schemas.microsoft.com/office/drawing/2014/main" id="{EA5087BF-179D-2F2C-3C1E-F8764949699B}"/>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7" name="Rectangle 6">
              <a:extLst>
                <a:ext uri="{FF2B5EF4-FFF2-40B4-BE49-F238E27FC236}">
                  <a16:creationId xmlns:a16="http://schemas.microsoft.com/office/drawing/2014/main" id="{EC59993B-BAF4-F40C-70CA-2DA2C29FAEFC}"/>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4521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A picture containing text, miller&#10;&#10;Description automatically generated">
            <a:extLst>
              <a:ext uri="{FF2B5EF4-FFF2-40B4-BE49-F238E27FC236}">
                <a16:creationId xmlns:a16="http://schemas.microsoft.com/office/drawing/2014/main" id="{CAB30A14-B232-12EC-90D8-314F6960185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330034" y="0"/>
            <a:ext cx="4400004" cy="1158411"/>
          </a:xfrm>
          <a:custGeom>
            <a:avLst/>
            <a:gdLst>
              <a:gd name="connsiteX0" fmla="*/ 0 w 4400004"/>
              <a:gd name="connsiteY0" fmla="*/ 0 h 1152299"/>
              <a:gd name="connsiteX1" fmla="*/ 4400004 w 4400004"/>
              <a:gd name="connsiteY1" fmla="*/ 0 h 1152299"/>
              <a:gd name="connsiteX2" fmla="*/ 4400004 w 4400004"/>
              <a:gd name="connsiteY2" fmla="*/ 1152299 h 1152299"/>
              <a:gd name="connsiteX3" fmla="*/ 0 w 4400004"/>
              <a:gd name="connsiteY3" fmla="*/ 1152299 h 1152299"/>
            </a:gdLst>
            <a:ahLst/>
            <a:cxnLst>
              <a:cxn ang="0">
                <a:pos x="connsiteX0" y="connsiteY0"/>
              </a:cxn>
              <a:cxn ang="0">
                <a:pos x="connsiteX1" y="connsiteY1"/>
              </a:cxn>
              <a:cxn ang="0">
                <a:pos x="connsiteX2" y="connsiteY2"/>
              </a:cxn>
              <a:cxn ang="0">
                <a:pos x="connsiteX3" y="connsiteY3"/>
              </a:cxn>
            </a:cxnLst>
            <a:rect l="l" t="t" r="r" b="b"/>
            <a:pathLst>
              <a:path w="4400004" h="1152299">
                <a:moveTo>
                  <a:pt x="0" y="0"/>
                </a:moveTo>
                <a:lnTo>
                  <a:pt x="4400004" y="0"/>
                </a:lnTo>
                <a:lnTo>
                  <a:pt x="4400004" y="1152299"/>
                </a:lnTo>
                <a:lnTo>
                  <a:pt x="0" y="1152299"/>
                </a:lnTo>
                <a:close/>
              </a:path>
            </a:pathLst>
          </a:custGeom>
          <a:ln>
            <a:noFill/>
          </a:ln>
        </p:spPr>
      </p:pic>
      <p:sp>
        <p:nvSpPr>
          <p:cNvPr id="25" name="Rectangle 24">
            <a:extLst>
              <a:ext uri="{FF2B5EF4-FFF2-40B4-BE49-F238E27FC236}">
                <a16:creationId xmlns:a16="http://schemas.microsoft.com/office/drawing/2014/main" id="{5A32A78A-C3E5-7C73-AE4B-AEAA1873F137}"/>
              </a:ext>
            </a:extLst>
          </p:cNvPr>
          <p:cNvSpPr/>
          <p:nvPr/>
        </p:nvSpPr>
        <p:spPr>
          <a:xfrm>
            <a:off x="-1" y="1"/>
            <a:ext cx="11599085" cy="1158412"/>
          </a:xfrm>
          <a:prstGeom prst="rect">
            <a:avLst/>
          </a:prstGeom>
          <a:gradFill flip="none" rotWithShape="1">
            <a:gsLst>
              <a:gs pos="0">
                <a:schemeClr val="bg1"/>
              </a:gs>
              <a:gs pos="78000">
                <a:srgbClr val="FFFFFF">
                  <a:alpha val="14000"/>
                </a:srgbClr>
              </a:gs>
              <a:gs pos="63000">
                <a:srgbClr val="FFFFFF"/>
              </a:gs>
              <a:gs pos="100000">
                <a:schemeClr val="bg1">
                  <a:alpha val="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7030A0"/>
              </a:solidFill>
              <a:effectLst/>
              <a:uFillTx/>
              <a:latin typeface="Helvetica Neue Medium"/>
              <a:ea typeface="Helvetica Neue Medium"/>
              <a:cs typeface="Helvetica Neue Medium"/>
              <a:sym typeface="Helvetica Neue Medium"/>
            </a:endParaRPr>
          </a:p>
        </p:txBody>
      </p:sp>
      <p:sp>
        <p:nvSpPr>
          <p:cNvPr id="9" name="Title 8">
            <a:extLst>
              <a:ext uri="{FF2B5EF4-FFF2-40B4-BE49-F238E27FC236}">
                <a16:creationId xmlns:a16="http://schemas.microsoft.com/office/drawing/2014/main" id="{F3DE2B0E-4367-4F77-87C8-F43A216F6B1A}"/>
              </a:ext>
            </a:extLst>
          </p:cNvPr>
          <p:cNvSpPr>
            <a:spLocks noGrp="1"/>
          </p:cNvSpPr>
          <p:nvPr>
            <p:ph type="title"/>
          </p:nvPr>
        </p:nvSpPr>
        <p:spPr/>
        <p:txBody>
          <a:bodyPr/>
          <a:lstStyle/>
          <a:p>
            <a:pPr lvl="0"/>
            <a:r>
              <a:rPr lang="en-US" dirty="0"/>
              <a:t>Machine Condition Monitoring </a:t>
            </a:r>
          </a:p>
        </p:txBody>
      </p:sp>
      <p:sp>
        <p:nvSpPr>
          <p:cNvPr id="3" name="Rectangle 2">
            <a:extLst>
              <a:ext uri="{FF2B5EF4-FFF2-40B4-BE49-F238E27FC236}">
                <a16:creationId xmlns:a16="http://schemas.microsoft.com/office/drawing/2014/main" id="{59A4C9F3-E1EF-6E7F-5E1F-E267010349B1}"/>
              </a:ext>
            </a:extLst>
          </p:cNvPr>
          <p:cNvSpPr/>
          <p:nvPr/>
        </p:nvSpPr>
        <p:spPr>
          <a:xfrm>
            <a:off x="0" y="1176333"/>
            <a:ext cx="11742345" cy="445937"/>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ntelOne Text"/>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22897A3C-35C2-6288-43B9-6EA52DAA210D}"/>
              </a:ext>
            </a:extLst>
          </p:cNvPr>
          <p:cNvSpPr txBox="1">
            <a:spLocks/>
          </p:cNvSpPr>
          <p:nvPr/>
        </p:nvSpPr>
        <p:spPr>
          <a:xfrm>
            <a:off x="584199" y="1230024"/>
            <a:ext cx="10981517" cy="33855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2"/>
                </a:solidFill>
                <a:effectLst/>
                <a:uLnTx/>
                <a:uFillTx/>
              </a:rPr>
              <a:t>Machine condition monitoring solutions collect operational data from physical equipment to facilitate operational analysis, drive more effective decision making, and expedite maintenance. These solutions are often used to monitor production equipment, engines, and other high-value assets. </a:t>
            </a:r>
          </a:p>
        </p:txBody>
      </p:sp>
      <p:graphicFrame>
        <p:nvGraphicFramePr>
          <p:cNvPr id="2" name="Table 1">
            <a:extLst>
              <a:ext uri="{FF2B5EF4-FFF2-40B4-BE49-F238E27FC236}">
                <a16:creationId xmlns:a16="http://schemas.microsoft.com/office/drawing/2014/main" id="{A052D807-FDE5-7BB7-BEF4-31CFAE67CDA8}"/>
              </a:ext>
            </a:extLst>
          </p:cNvPr>
          <p:cNvGraphicFramePr>
            <a:graphicFrameLocks noGrp="1"/>
          </p:cNvGraphicFramePr>
          <p:nvPr>
            <p:extLst>
              <p:ext uri="{D42A27DB-BD31-4B8C-83A1-F6EECF244321}">
                <p14:modId xmlns:p14="http://schemas.microsoft.com/office/powerpoint/2010/main" val="2407077789"/>
              </p:ext>
            </p:extLst>
          </p:nvPr>
        </p:nvGraphicFramePr>
        <p:xfrm>
          <a:off x="592916" y="1675961"/>
          <a:ext cx="10972800" cy="4592568"/>
        </p:xfrm>
        <a:graphic>
          <a:graphicData uri="http://schemas.openxmlformats.org/drawingml/2006/table">
            <a:tbl>
              <a:tblPr>
                <a:tableStyleId>{72833802-FEF1-4C79-8D5D-14CF1EAF98D9}</a:tableStyleId>
              </a:tblPr>
              <a:tblGrid>
                <a:gridCol w="2231136">
                  <a:extLst>
                    <a:ext uri="{9D8B030D-6E8A-4147-A177-3AD203B41FA5}">
                      <a16:colId xmlns:a16="http://schemas.microsoft.com/office/drawing/2014/main" val="521011276"/>
                    </a:ext>
                  </a:extLst>
                </a:gridCol>
                <a:gridCol w="2962656">
                  <a:extLst>
                    <a:ext uri="{9D8B030D-6E8A-4147-A177-3AD203B41FA5}">
                      <a16:colId xmlns:a16="http://schemas.microsoft.com/office/drawing/2014/main" val="1081494026"/>
                    </a:ext>
                  </a:extLst>
                </a:gridCol>
                <a:gridCol w="731520">
                  <a:extLst>
                    <a:ext uri="{9D8B030D-6E8A-4147-A177-3AD203B41FA5}">
                      <a16:colId xmlns:a16="http://schemas.microsoft.com/office/drawing/2014/main" val="2464497448"/>
                    </a:ext>
                  </a:extLst>
                </a:gridCol>
                <a:gridCol w="1234440">
                  <a:extLst>
                    <a:ext uri="{9D8B030D-6E8A-4147-A177-3AD203B41FA5}">
                      <a16:colId xmlns:a16="http://schemas.microsoft.com/office/drawing/2014/main" val="400016573"/>
                    </a:ext>
                  </a:extLst>
                </a:gridCol>
                <a:gridCol w="1133856">
                  <a:extLst>
                    <a:ext uri="{9D8B030D-6E8A-4147-A177-3AD203B41FA5}">
                      <a16:colId xmlns:a16="http://schemas.microsoft.com/office/drawing/2014/main" val="887739091"/>
                    </a:ext>
                  </a:extLst>
                </a:gridCol>
                <a:gridCol w="2679192">
                  <a:extLst>
                    <a:ext uri="{9D8B030D-6E8A-4147-A177-3AD203B41FA5}">
                      <a16:colId xmlns:a16="http://schemas.microsoft.com/office/drawing/2014/main" val="1851666147"/>
                    </a:ext>
                  </a:extLst>
                </a:gridCol>
              </a:tblGrid>
              <a:tr h="171965">
                <a:tc>
                  <a:txBody>
                    <a:bodyPr/>
                    <a:lstStyle/>
                    <a:p>
                      <a:pPr marL="0" marR="0" indent="0" algn="l"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Solution Name</a:t>
                      </a:r>
                    </a:p>
                  </a:txBody>
                  <a:tcPr marL="18288" marR="18288" marT="18288" marB="18288" anchor="ctr">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GEO</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MRS/RRK</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5G Enabled </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Key Contact</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Other</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09497071"/>
                  </a:ext>
                </a:extLst>
              </a:tr>
              <a:tr h="400043">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 action="ppaction://hlinksldjump">
                            <a:extLst>
                              <a:ext uri="{A12FA001-AC4F-418D-AE19-62706E023703}">
                                <ahyp:hlinkClr xmlns:ahyp="http://schemas.microsoft.com/office/drawing/2018/hyperlinkcolor" val="tx"/>
                              </a:ext>
                            </a:extLst>
                          </a:hlinkClick>
                        </a:rPr>
                        <a:t>CANCOM Smart Product</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fontAlgn="b">
                        <a:lnSpc>
                          <a:spcPct val="96000"/>
                        </a:lnSpc>
                        <a:buFont typeface="Arial" panose="020B0604020202020204" pitchFamily="34" charset="0"/>
                        <a:buNone/>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GER</a:t>
                      </a:r>
                    </a:p>
                  </a:txBody>
                  <a:tcPr marL="18288" marR="18288" marT="18288" marB="18288"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200"/>
                        </a:spcAft>
                        <a:buClrTx/>
                        <a:buSzTx/>
                        <a:buFont typeface="Arial" panose="020B0604020202020204" pitchFamily="34" charset="0"/>
                        <a:buNone/>
                        <a:tabLst/>
                        <a:defRPr/>
                      </a:pPr>
                      <a:r>
                        <a:rPr lang="en-US" sz="700" b="0" i="0" u="none" strike="noStrike" cap="none" spc="0" baseline="0" dirty="0">
                          <a:solidFill>
                            <a:schemeClr val="bg2"/>
                          </a:solidFill>
                          <a:effectLst/>
                          <a:uFillTx/>
                          <a:latin typeface="+mn-lt"/>
                          <a:ea typeface="+mn-ea"/>
                          <a:cs typeface="+mn-cs"/>
                          <a:sym typeface="Intel Clear"/>
                        </a:rPr>
                        <a:t>MRS</a:t>
                      </a: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dirty="0">
                          <a:solidFill>
                            <a:schemeClr val="bg2"/>
                          </a:solidFill>
                          <a:effectLst/>
                          <a:uFillTx/>
                          <a:latin typeface="+mn-lt"/>
                          <a:ea typeface="+mn-ea"/>
                          <a:cs typeface="+mn-cs"/>
                          <a:sym typeface="Intel Clear"/>
                          <a:hlinkClick r:id="rId5">
                            <a:extLst>
                              <a:ext uri="{A12FA001-AC4F-418D-AE19-62706E023703}">
                                <ahyp:hlinkClr xmlns:ahyp="http://schemas.microsoft.com/office/drawing/2018/hyperlinkcolor" val="tx"/>
                              </a:ext>
                            </a:extLst>
                          </a:hlinkClick>
                        </a:rPr>
                        <a:t>Meggie Hakim </a:t>
                      </a:r>
                      <a:endParaRPr lang="en-US" sz="7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Intel Clear"/>
                          <a:hlinkClick r:id="rId6">
                            <a:extLst>
                              <a:ext uri="{A12FA001-AC4F-418D-AE19-62706E023703}">
                                <ahyp:hlinkClr xmlns:ahyp="http://schemas.microsoft.com/office/drawing/2018/hyperlinkcolor" val="tx"/>
                              </a:ext>
                            </a:extLst>
                          </a:hlinkClick>
                        </a:rPr>
                        <a:t>Company website</a:t>
                      </a:r>
                      <a:endPar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4686384"/>
                  </a:ext>
                </a:extLst>
              </a:tr>
              <a:tr h="400043">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7" action="ppaction://hlinksldjump">
                            <a:extLst>
                              <a:ext uri="{A12FA001-AC4F-418D-AE19-62706E023703}">
                                <ahyp:hlinkClr xmlns:ahyp="http://schemas.microsoft.com/office/drawing/2018/hyperlinkcolor" val="tx"/>
                              </a:ext>
                            </a:extLst>
                          </a:hlinkClick>
                        </a:rPr>
                        <a:t>Macnica</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7" action="ppaction://hlinksldjump">
                            <a:extLst>
                              <a:ext uri="{A12FA001-AC4F-418D-AE19-62706E023703}">
                                <ahyp:hlinkClr xmlns:ahyp="http://schemas.microsoft.com/office/drawing/2018/hyperlinkcolor" val="tx"/>
                              </a:ext>
                            </a:extLst>
                          </a:hlinkClick>
                        </a:rPr>
                        <a:t> SENSPIDER</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fontAlgn="b">
                        <a:lnSpc>
                          <a:spcPct val="96000"/>
                        </a:lnSpc>
                        <a:buFont typeface="Arial" panose="020B0604020202020204" pitchFamily="34" charset="0"/>
                        <a:buNone/>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APAC, JPN</a:t>
                      </a:r>
                    </a:p>
                  </a:txBody>
                  <a:tcPr marL="18288" marR="18288" marT="18288" marB="18288"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700" b="0" i="0" u="none" strike="noStrike" cap="none" spc="0" baseline="0">
                          <a:solidFill>
                            <a:schemeClr val="bg2"/>
                          </a:solidFill>
                          <a:effectLst/>
                          <a:uFillTx/>
                          <a:latin typeface="+mn-lt"/>
                          <a:sym typeface="Intel Clear"/>
                        </a:rPr>
                        <a:t>RRK</a:t>
                      </a:r>
                      <a:endParaRPr lang="en-US" sz="700" b="0" i="0" u="none" strike="noStrike" cap="none" spc="0" baseline="0" dirty="0">
                        <a:solidFill>
                          <a:schemeClr val="bg2"/>
                        </a:solidFill>
                        <a:effectLst/>
                        <a:uFillTx/>
                        <a:latin typeface="+mn-lt"/>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a:solidFill>
                            <a:schemeClr val="bg2"/>
                          </a:solidFill>
                          <a:effectLst/>
                          <a:uFillTx/>
                          <a:latin typeface="+mn-lt"/>
                          <a:ea typeface="+mn-ea"/>
                          <a:cs typeface="+mn-cs"/>
                          <a:sym typeface="Intel Clear"/>
                          <a:hlinkClick r:id="rId8">
                            <a:extLst>
                              <a:ext uri="{A12FA001-AC4F-418D-AE19-62706E023703}">
                                <ahyp:hlinkClr xmlns:ahyp="http://schemas.microsoft.com/office/drawing/2018/hyperlinkcolor" val="tx"/>
                              </a:ext>
                            </a:extLst>
                          </a:hlinkClick>
                        </a:rPr>
                        <a:t>Ken Fukasawa </a:t>
                      </a:r>
                      <a:endParaRPr lang="en-US" sz="7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dirty="0" err="1">
                          <a:solidFill>
                            <a:schemeClr val="bg2"/>
                          </a:solidFill>
                          <a:effectLst/>
                          <a:uFillTx/>
                          <a:latin typeface="+mn-lt"/>
                          <a:ea typeface="Intel Clear Light" panose="020B0404020203020204" pitchFamily="34" charset="0"/>
                          <a:cs typeface="Intel Clear Light" panose="020B0404020203020204" pitchFamily="34" charset="0"/>
                          <a:sym typeface="Intel Clear"/>
                          <a:hlinkClick r:id="rId9">
                            <a:extLst>
                              <a:ext uri="{A12FA001-AC4F-418D-AE19-62706E023703}">
                                <ahyp:hlinkClr xmlns:ahyp="http://schemas.microsoft.com/office/drawing/2018/hyperlinkcolor" val="tx"/>
                              </a:ext>
                            </a:extLst>
                          </a:hlinkClick>
                        </a:rPr>
                        <a:t>Macnica</a:t>
                      </a:r>
                      <a:r>
                        <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Intel Clear"/>
                          <a:hlinkClick r:id="rId9">
                            <a:extLst>
                              <a:ext uri="{A12FA001-AC4F-418D-AE19-62706E023703}">
                                <ahyp:hlinkClr xmlns:ahyp="http://schemas.microsoft.com/office/drawing/2018/hyperlinkcolor" val="tx"/>
                              </a:ext>
                            </a:extLst>
                          </a:hlinkClick>
                        </a:rPr>
                        <a:t> Website Kit Overview</a:t>
                      </a:r>
                      <a:endPar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8437404"/>
                  </a:ext>
                </a:extLst>
              </a:tr>
              <a:tr h="400043">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0" action="ppaction://hlinksldjump">
                            <a:extLst>
                              <a:ext uri="{A12FA001-AC4F-418D-AE19-62706E023703}">
                                <ahyp:hlinkClr xmlns:ahyp="http://schemas.microsoft.com/office/drawing/2018/hyperlinkcolor" val="tx"/>
                              </a:ext>
                            </a:extLst>
                          </a:hlinkClick>
                        </a:rPr>
                        <a:t>Shenzhen </a:t>
                      </a: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10" action="ppaction://hlinksldjump">
                            <a:extLst>
                              <a:ext uri="{A12FA001-AC4F-418D-AE19-62706E023703}">
                                <ahyp:hlinkClr xmlns:ahyp="http://schemas.microsoft.com/office/drawing/2018/hyperlinkcolor" val="tx"/>
                              </a:ext>
                            </a:extLst>
                          </a:hlinkClick>
                        </a:rPr>
                        <a:t>Datang</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0" action="ppaction://hlinksldjump">
                            <a:extLst>
                              <a:ext uri="{A12FA001-AC4F-418D-AE19-62706E023703}">
                                <ahyp:hlinkClr xmlns:ahyp="http://schemas.microsoft.com/office/drawing/2018/hyperlinkcolor" val="tx"/>
                              </a:ext>
                            </a:extLst>
                          </a:hlinkClick>
                        </a:rPr>
                        <a:t> Computer </a:t>
                      </a:r>
                      <a:b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0" action="ppaction://hlinksldjump">
                            <a:extLst>
                              <a:ext uri="{A12FA001-AC4F-418D-AE19-62706E023703}">
                                <ahyp:hlinkClr xmlns:ahyp="http://schemas.microsoft.com/office/drawing/2018/hyperlinkcolor" val="tx"/>
                              </a:ext>
                            </a:extLst>
                          </a:hlinkClick>
                        </a:rPr>
                      </a:b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0" action="ppaction://hlinksldjump">
                            <a:extLst>
                              <a:ext uri="{A12FA001-AC4F-418D-AE19-62706E023703}">
                                <ahyp:hlinkClr xmlns:ahyp="http://schemas.microsoft.com/office/drawing/2018/hyperlinkcolor" val="tx"/>
                              </a:ext>
                            </a:extLst>
                          </a:hlinkClick>
                        </a:rPr>
                        <a:t>Smart AI Application Box</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fontAlgn="b">
                        <a:lnSpc>
                          <a:spcPct val="96000"/>
                        </a:lnSpc>
                        <a:buFont typeface="Arial" panose="020B0604020202020204" pitchFamily="34" charset="0"/>
                        <a:buNone/>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PRC, ASMO, APJ</a:t>
                      </a:r>
                    </a:p>
                  </a:txBody>
                  <a:tcPr marL="18288" marR="18288" marT="18288" marB="18288"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sym typeface="Intel Clear"/>
                        </a:rPr>
                        <a:t>RRK</a:t>
                      </a: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mn-ea"/>
                          <a:cs typeface="+mn-cs"/>
                          <a:sym typeface="Helvetica Neue"/>
                          <a:hlinkClick r:id="rId11">
                            <a:extLst>
                              <a:ext uri="{A12FA001-AC4F-418D-AE19-62706E023703}">
                                <ahyp:hlinkClr xmlns:ahyp="http://schemas.microsoft.com/office/drawing/2018/hyperlinkcolor" val="tx"/>
                              </a:ext>
                            </a:extLst>
                          </a:hlinkClick>
                        </a:rPr>
                        <a:t>Jerry Li </a:t>
                      </a:r>
                      <a:endParaRPr lang="en-US" sz="7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219169" fontAlgn="ctr" hangingPunct="0">
                        <a:lnSpc>
                          <a:spcPct val="100000"/>
                        </a:lnSpc>
                        <a:spcBef>
                          <a:spcPts val="200"/>
                        </a:spcBef>
                        <a:spcAft>
                          <a:spcPts val="100"/>
                        </a:spcAft>
                        <a:buClrTx/>
                        <a:buSzTx/>
                        <a:buFont typeface="Arial" panose="020B0604020202020204" pitchFamily="34" charset="0"/>
                        <a:buNone/>
                        <a:tabLst/>
                        <a:defRPr/>
                      </a:pPr>
                      <a:r>
                        <a:rPr lang="en-US" sz="700" b="0" i="0" u="none" strike="noStrike" cap="none" spc="0" baseline="0" dirty="0">
                          <a:solidFill>
                            <a:schemeClr val="bg2"/>
                          </a:solidFill>
                          <a:effectLst/>
                          <a:uFillTx/>
                          <a:latin typeface="+mn-lt"/>
                          <a:sym typeface="Intel Clear"/>
                          <a:hlinkClick r:id="rId12">
                            <a:extLst>
                              <a:ext uri="{A12FA001-AC4F-418D-AE19-62706E023703}">
                                <ahyp:hlinkClr xmlns:ahyp="http://schemas.microsoft.com/office/drawing/2018/hyperlinkcolor" val="tx"/>
                              </a:ext>
                            </a:extLst>
                          </a:hlinkClick>
                        </a:rPr>
                        <a:t>U2board – U2 Box</a:t>
                      </a:r>
                      <a:endParaRPr lang="en-US" sz="700" b="0" i="0" u="none" strike="noStrike" cap="none" spc="0" baseline="0" dirty="0">
                        <a:solidFill>
                          <a:schemeClr val="bg2"/>
                        </a:solidFill>
                        <a:effectLst/>
                        <a:uFillTx/>
                        <a:latin typeface="+mn-lt"/>
                        <a:sym typeface="Intel Clear"/>
                      </a:endParaRPr>
                    </a:p>
                    <a:p>
                      <a:pPr marL="0" marR="0" lvl="1" indent="0" algn="ctr" defTabSz="1219169" fontAlgn="ctr" hangingPunct="0">
                        <a:lnSpc>
                          <a:spcPct val="100000"/>
                        </a:lnSpc>
                        <a:spcBef>
                          <a:spcPts val="200"/>
                        </a:spcBef>
                        <a:spcAft>
                          <a:spcPts val="100"/>
                        </a:spcAft>
                        <a:buClrTx/>
                        <a:buSzTx/>
                        <a:buFont typeface="Arial" panose="020B0604020202020204" pitchFamily="34" charset="0"/>
                        <a:buNone/>
                        <a:tabLst/>
                        <a:defRPr/>
                      </a:pPr>
                      <a:r>
                        <a:rPr lang="en-US" sz="700" b="0" i="0" u="none" strike="noStrike" cap="none" spc="0" baseline="0" dirty="0">
                          <a:solidFill>
                            <a:schemeClr val="bg2"/>
                          </a:solidFill>
                          <a:effectLst/>
                          <a:uFillTx/>
                          <a:latin typeface="+mn-lt"/>
                          <a:sym typeface="Intel Clear"/>
                          <a:hlinkClick r:id="rId13">
                            <a:extLst>
                              <a:ext uri="{A12FA001-AC4F-418D-AE19-62706E023703}">
                                <ahyp:hlinkClr xmlns:ahyp="http://schemas.microsoft.com/office/drawing/2018/hyperlinkcolor" val="tx"/>
                              </a:ext>
                            </a:extLst>
                          </a:hlinkClick>
                        </a:rPr>
                        <a:t>U2Board – U2 Solution</a:t>
                      </a:r>
                    </a:p>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endPar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9858023"/>
                  </a:ext>
                </a:extLst>
              </a:tr>
              <a:tr h="400043">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da-DK"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4" action="ppaction://hlinksldjump">
                            <a:extLst>
                              <a:ext uri="{A12FA001-AC4F-418D-AE19-62706E023703}">
                                <ahyp:hlinkClr xmlns:ahyp="http://schemas.microsoft.com/office/drawing/2018/hyperlinkcolor" val="tx"/>
                              </a:ext>
                            </a:extLst>
                          </a:hlinkClick>
                        </a:rPr>
                        <a:t>Vecow vHub AI Developer</a:t>
                      </a:r>
                      <a:endParaRPr lang="da-DK"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Neue"/>
                        </a:rPr>
                        <a:t>Africa/Middle East; Europe; Americas; Southeast Asia; Asia/Pacific/Japan; PRC; Australia/New Zealand</a:t>
                      </a:r>
                    </a:p>
                  </a:txBody>
                  <a:tcPr marL="18288" marR="18288" marT="18288" marB="18288"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700" b="0" i="0" u="none" strike="noStrike" cap="none" spc="0" baseline="0" noProof="0">
                          <a:solidFill>
                            <a:schemeClr val="bg2"/>
                          </a:solidFill>
                          <a:effectLst/>
                          <a:uFillTx/>
                          <a:latin typeface="+mn-lt"/>
                          <a:sym typeface="Intel Clear"/>
                        </a:rPr>
                        <a:t>RRK</a:t>
                      </a:r>
                      <a:endParaRPr lang="en-US" sz="700" b="0" i="0" u="none" strike="noStrike" cap="none" spc="0" baseline="0" noProof="0" dirty="0">
                        <a:solidFill>
                          <a:schemeClr val="bg2"/>
                        </a:solidFill>
                        <a:effectLst/>
                        <a:uFillTx/>
                        <a:latin typeface="+mn-lt"/>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b">
                        <a:lnSpc>
                          <a:spcPct val="96000"/>
                        </a:lnSpc>
                        <a:buFont typeface="Arial" panose="020B0604020202020204" pitchFamily="34" charset="0"/>
                        <a:buNone/>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dirty="0">
                          <a:solidFill>
                            <a:schemeClr val="bg2"/>
                          </a:solidFill>
                          <a:effectLst/>
                          <a:uFillTx/>
                          <a:latin typeface="+mn-lt"/>
                          <a:ea typeface="+mn-ea"/>
                          <a:cs typeface="+mn-cs"/>
                          <a:sym typeface="Intel Clear"/>
                          <a:hlinkClick r:id="rId15">
                            <a:extLst>
                              <a:ext uri="{A12FA001-AC4F-418D-AE19-62706E023703}">
                                <ahyp:hlinkClr xmlns:ahyp="http://schemas.microsoft.com/office/drawing/2018/hyperlinkcolor" val="tx"/>
                              </a:ext>
                            </a:extLst>
                          </a:hlinkClick>
                        </a:rPr>
                        <a:t>Jason Wang</a:t>
                      </a:r>
                      <a:endParaRPr lang="en-US" sz="7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38100" marR="0" lvl="1" indent="0" algn="ctr" defTabSz="914400" rtl="0" eaLnBrk="1" fontAlgn="ctr" latinLnBrk="0" hangingPunct="1">
                        <a:lnSpc>
                          <a:spcPct val="100000"/>
                        </a:lnSpc>
                        <a:spcBef>
                          <a:spcPts val="0"/>
                        </a:spcBef>
                        <a:spcAft>
                          <a:spcPts val="100"/>
                        </a:spcAft>
                        <a:buClrTx/>
                        <a:buSzTx/>
                        <a:buFont typeface="Wingdings" panose="05000000000000000000" pitchFamily="2" charset="2"/>
                        <a:buNone/>
                        <a:tabLst/>
                        <a:defRPr/>
                      </a:pPr>
                      <a:r>
                        <a:rPr lang="en-US" sz="700" b="0" i="0" u="none" strike="noStrike" cap="none" spc="0" baseline="0" noProof="0" dirty="0">
                          <a:solidFill>
                            <a:schemeClr val="bg2"/>
                          </a:solidFill>
                          <a:effectLst/>
                          <a:uFillTx/>
                          <a:latin typeface="+mn-lt"/>
                          <a:sym typeface="Intel Clear"/>
                          <a:hlinkClick r:id="rId16">
                            <a:extLst>
                              <a:ext uri="{A12FA001-AC4F-418D-AE19-62706E023703}">
                                <ahyp:hlinkClr xmlns:ahyp="http://schemas.microsoft.com/office/drawing/2018/hyperlinkcolor" val="tx"/>
                              </a:ext>
                            </a:extLst>
                          </a:hlinkClick>
                        </a:rPr>
                        <a:t>Intel IoT Kits Overview</a:t>
                      </a:r>
                      <a:endParaRPr lang="en-US" sz="700" b="0" i="0" u="none" strike="noStrike" cap="none" spc="0" baseline="0" noProof="0" dirty="0">
                        <a:solidFill>
                          <a:schemeClr val="bg2"/>
                        </a:solidFill>
                        <a:effectLst/>
                        <a:uFillTx/>
                        <a:latin typeface="+mn-lt"/>
                        <a:sym typeface="Intel Clear"/>
                      </a:endParaRPr>
                    </a:p>
                    <a:p>
                      <a:pPr marL="38100" marR="0" lvl="1" indent="0" algn="ctr" defTabSz="914400" rtl="0" eaLnBrk="1" fontAlgn="ctr" latinLnBrk="0" hangingPunct="1">
                        <a:lnSpc>
                          <a:spcPct val="100000"/>
                        </a:lnSpc>
                        <a:spcBef>
                          <a:spcPts val="0"/>
                        </a:spcBef>
                        <a:spcAft>
                          <a:spcPts val="100"/>
                        </a:spcAft>
                        <a:buClrTx/>
                        <a:buSzTx/>
                        <a:buFont typeface="Wingdings" panose="05000000000000000000" pitchFamily="2" charset="2"/>
                        <a:buNone/>
                        <a:tabLst/>
                        <a:defRPr/>
                      </a:pPr>
                      <a:r>
                        <a:rPr lang="en-US" sz="700" b="0" i="0" u="none" strike="noStrike" cap="none" spc="0" baseline="0" noProof="0" dirty="0">
                          <a:solidFill>
                            <a:schemeClr val="bg2"/>
                          </a:solidFill>
                          <a:effectLst/>
                          <a:uFillTx/>
                          <a:latin typeface="+mn-lt"/>
                          <a:sym typeface="Intel Clear"/>
                          <a:hlinkClick r:id="rId17">
                            <a:extLst>
                              <a:ext uri="{A12FA001-AC4F-418D-AE19-62706E023703}">
                                <ahyp:hlinkClr xmlns:ahyp="http://schemas.microsoft.com/office/drawing/2018/hyperlinkcolor" val="tx"/>
                              </a:ext>
                            </a:extLst>
                          </a:hlinkClick>
                        </a:rPr>
                        <a:t>Kit Overview</a:t>
                      </a:r>
                      <a:endParaRPr lang="en-US" sz="700" b="0" i="0" u="none" strike="noStrike" cap="none" spc="0" baseline="0" noProof="0" dirty="0">
                        <a:solidFill>
                          <a:schemeClr val="bg2"/>
                        </a:solidFill>
                        <a:effectLst/>
                        <a:uFillTx/>
                        <a:latin typeface="+mn-lt"/>
                        <a:sym typeface="Intel Clear"/>
                      </a:endParaRPr>
                    </a:p>
                    <a:p>
                      <a:pPr marL="38100" marR="0" lvl="1" indent="0" algn="ctr" defTabSz="914400" rtl="0" eaLnBrk="1" fontAlgn="ctr" latinLnBrk="0" hangingPunct="1">
                        <a:lnSpc>
                          <a:spcPct val="100000"/>
                        </a:lnSpc>
                        <a:spcBef>
                          <a:spcPts val="0"/>
                        </a:spcBef>
                        <a:spcAft>
                          <a:spcPts val="100"/>
                        </a:spcAft>
                        <a:buClrTx/>
                        <a:buSzTx/>
                        <a:buFont typeface="Wingdings" panose="05000000000000000000" pitchFamily="2" charset="2"/>
                        <a:buNone/>
                        <a:tabLst/>
                        <a:defRPr/>
                      </a:pPr>
                      <a:r>
                        <a:rPr lang="en-US" sz="700" b="0" i="0" u="none" strike="noStrike" cap="none" spc="0" baseline="0" noProof="0" dirty="0">
                          <a:solidFill>
                            <a:schemeClr val="bg2"/>
                          </a:solidFill>
                          <a:effectLst/>
                          <a:uFillTx/>
                          <a:latin typeface="+mn-lt"/>
                          <a:sym typeface="Intel Clear"/>
                          <a:hlinkClick r:id="rId18">
                            <a:extLst>
                              <a:ext uri="{A12FA001-AC4F-418D-AE19-62706E023703}">
                                <ahyp:hlinkClr xmlns:ahyp="http://schemas.microsoft.com/office/drawing/2018/hyperlinkcolor" val="tx"/>
                              </a:ext>
                            </a:extLst>
                          </a:hlinkClick>
                        </a:rPr>
                        <a:t>Kit Unboxing Guide</a:t>
                      </a:r>
                      <a:endPar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036476"/>
                  </a:ext>
                </a:extLst>
              </a:tr>
              <a:tr h="400043">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da-DK"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9" action="ppaction://hlinksldjump">
                            <a:extLst>
                              <a:ext uri="{A12FA001-AC4F-418D-AE19-62706E023703}">
                                <ahyp:hlinkClr xmlns:ahyp="http://schemas.microsoft.com/office/drawing/2018/hyperlinkcolor" val="tx"/>
                              </a:ext>
                            </a:extLst>
                          </a:hlinkClick>
                        </a:rPr>
                        <a:t>Nippon SystemWare Toami </a:t>
                      </a:r>
                      <a:endParaRPr lang="da-DK"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rPr>
                        <a:t>Globally</a:t>
                      </a:r>
                    </a:p>
                  </a:txBody>
                  <a:tcPr marL="18288" marR="18288" marT="18288" marB="18288"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sym typeface="Intel Clear"/>
                        </a:rPr>
                        <a:t>MRS</a:t>
                      </a: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b">
                        <a:lnSpc>
                          <a:spcPct val="96000"/>
                        </a:lnSpc>
                        <a:buFont typeface="Arial" panose="020B0604020202020204" pitchFamily="34" charset="0"/>
                        <a:buNone/>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dirty="0">
                          <a:solidFill>
                            <a:schemeClr val="bg2"/>
                          </a:solidFill>
                          <a:effectLst/>
                          <a:uFillTx/>
                          <a:latin typeface="+mn-lt"/>
                          <a:ea typeface="+mn-ea"/>
                          <a:cs typeface="+mn-cs"/>
                          <a:sym typeface="Intel Clear"/>
                          <a:hlinkClick r:id="rId20">
                            <a:extLst>
                              <a:ext uri="{A12FA001-AC4F-418D-AE19-62706E023703}">
                                <ahyp:hlinkClr xmlns:ahyp="http://schemas.microsoft.com/office/drawing/2018/hyperlinkcolor" val="tx"/>
                              </a:ext>
                            </a:extLst>
                          </a:hlinkClick>
                        </a:rPr>
                        <a:t>Eleanor Sales</a:t>
                      </a:r>
                      <a:endParaRPr lang="en-US" sz="7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16">
                            <a:extLst>
                              <a:ext uri="{A12FA001-AC4F-418D-AE19-62706E023703}">
                                <ahyp:hlinkClr xmlns:ahyp="http://schemas.microsoft.com/office/drawing/2018/hyperlinkcolor" val="tx"/>
                              </a:ext>
                            </a:extLst>
                          </a:hlinkClick>
                        </a:rPr>
                        <a:t>Intel IoT Kits Overview</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1">
                            <a:extLst>
                              <a:ext uri="{A12FA001-AC4F-418D-AE19-62706E023703}">
                                <ahyp:hlinkClr xmlns:ahyp="http://schemas.microsoft.com/office/drawing/2018/hyperlinkcolor" val="tx"/>
                              </a:ext>
                            </a:extLst>
                          </a:hlinkClick>
                        </a:rPr>
                        <a:t>Toami</a:t>
                      </a: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1">
                            <a:extLst>
                              <a:ext uri="{A12FA001-AC4F-418D-AE19-62706E023703}">
                                <ahyp:hlinkClr xmlns:ahyp="http://schemas.microsoft.com/office/drawing/2018/hyperlinkcolor" val="tx"/>
                              </a:ext>
                            </a:extLst>
                          </a:hlinkClick>
                        </a:rPr>
                        <a:t> Powered by </a:t>
                      </a:r>
                      <a:r>
                        <a:rPr lang="en-US" sz="7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1">
                            <a:extLst>
                              <a:ext uri="{A12FA001-AC4F-418D-AE19-62706E023703}">
                                <ahyp:hlinkClr xmlns:ahyp="http://schemas.microsoft.com/office/drawing/2018/hyperlinkcolor" val="tx"/>
                              </a:ext>
                            </a:extLst>
                          </a:hlinkClick>
                        </a:rPr>
                        <a:t>ThingWorx</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9554096"/>
                  </a:ext>
                </a:extLst>
              </a:tr>
              <a:tr h="400043">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da-DK"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2" action="ppaction://hlinksldjump">
                            <a:extLst>
                              <a:ext uri="{A12FA001-AC4F-418D-AE19-62706E023703}">
                                <ahyp:hlinkClr xmlns:ahyp="http://schemas.microsoft.com/office/drawing/2018/hyperlinkcolor" val="tx"/>
                              </a:ext>
                            </a:extLst>
                          </a:hlinkClick>
                        </a:rPr>
                        <a:t>Digital China iSESOL Intelligent Manufacturing Solution</a:t>
                      </a:r>
                      <a:endParaRPr lang="da-DK"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fontAlgn="b">
                        <a:lnSpc>
                          <a:spcPct val="96000"/>
                        </a:lnSpc>
                        <a:buFont typeface="Arial" panose="020B0604020202020204" pitchFamily="34" charset="0"/>
                        <a:buNone/>
                      </a:pPr>
                      <a:r>
                        <a:rPr lang="en-US" sz="700" b="0" i="0" u="none" strike="noStrike" cap="none" spc="0" baseline="0" noProof="0">
                          <a:solidFill>
                            <a:schemeClr val="bg2"/>
                          </a:solidFill>
                          <a:effectLst/>
                          <a:uFillTx/>
                          <a:latin typeface="+mn-lt"/>
                          <a:ea typeface="Intel Clear" panose="020B0604020203020204" pitchFamily="34" charset="0"/>
                          <a:cs typeface="Intel Clear" panose="020B0604020203020204" pitchFamily="34" charset="0"/>
                          <a:sym typeface="Helvetica Neue"/>
                        </a:rPr>
                        <a:t>PRC</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sym typeface="Intel Clear"/>
                        </a:rPr>
                        <a:t>MRS</a:t>
                      </a: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b">
                        <a:lnSpc>
                          <a:spcPct val="96000"/>
                        </a:lnSpc>
                        <a:buFont typeface="Arial" panose="020B0604020202020204" pitchFamily="34" charset="0"/>
                        <a:buNone/>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dirty="0" err="1">
                          <a:solidFill>
                            <a:schemeClr val="bg2"/>
                          </a:solidFill>
                          <a:effectLst/>
                          <a:uFillTx/>
                          <a:latin typeface="+mn-lt"/>
                          <a:ea typeface="+mn-ea"/>
                          <a:cs typeface="+mn-cs"/>
                          <a:sym typeface="Intel Clear"/>
                          <a:hlinkClick r:id="rId23">
                            <a:extLst>
                              <a:ext uri="{A12FA001-AC4F-418D-AE19-62706E023703}">
                                <ahyp:hlinkClr xmlns:ahyp="http://schemas.microsoft.com/office/drawing/2018/hyperlinkcolor" val="tx"/>
                              </a:ext>
                            </a:extLst>
                          </a:hlinkClick>
                        </a:rPr>
                        <a:t>Qiang</a:t>
                      </a:r>
                      <a:r>
                        <a:rPr lang="en-US" sz="700" b="0" i="0" u="none" strike="noStrike" cap="none" spc="0" baseline="0" dirty="0">
                          <a:solidFill>
                            <a:schemeClr val="bg2"/>
                          </a:solidFill>
                          <a:effectLst/>
                          <a:uFillTx/>
                          <a:latin typeface="+mn-lt"/>
                          <a:ea typeface="+mn-ea"/>
                          <a:cs typeface="+mn-cs"/>
                          <a:sym typeface="Intel Clear"/>
                          <a:hlinkClick r:id="rId23">
                            <a:extLst>
                              <a:ext uri="{A12FA001-AC4F-418D-AE19-62706E023703}">
                                <ahyp:hlinkClr xmlns:ahyp="http://schemas.microsoft.com/office/drawing/2018/hyperlinkcolor" val="tx"/>
                              </a:ext>
                            </a:extLst>
                          </a:hlinkClick>
                        </a:rPr>
                        <a:t> Li</a:t>
                      </a:r>
                      <a:endParaRPr lang="en-US" sz="7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4">
                            <a:extLst>
                              <a:ext uri="{A12FA001-AC4F-418D-AE19-62706E023703}">
                                <ahyp:hlinkClr xmlns:ahyp="http://schemas.microsoft.com/office/drawing/2018/hyperlinkcolor" val="tx"/>
                              </a:ext>
                            </a:extLst>
                          </a:hlinkClick>
                        </a:rPr>
                        <a:t>Digit China Website</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266356"/>
                  </a:ext>
                </a:extLst>
              </a:tr>
              <a:tr h="400043">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da-DK"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5" action="ppaction://hlinksldjump">
                            <a:extLst>
                              <a:ext uri="{A12FA001-AC4F-418D-AE19-62706E023703}">
                                <ahyp:hlinkClr xmlns:ahyp="http://schemas.microsoft.com/office/drawing/2018/hyperlinkcolor" val="tx"/>
                              </a:ext>
                            </a:extLst>
                          </a:hlinkClick>
                        </a:rPr>
                        <a:t>ORISOL Production Data </a:t>
                      </a:r>
                      <a:br>
                        <a:rPr lang="da-DK"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5" action="ppaction://hlinksldjump">
                            <a:extLst>
                              <a:ext uri="{A12FA001-AC4F-418D-AE19-62706E023703}">
                                <ahyp:hlinkClr xmlns:ahyp="http://schemas.microsoft.com/office/drawing/2018/hyperlinkcolor" val="tx"/>
                              </a:ext>
                            </a:extLst>
                          </a:hlinkClick>
                        </a:rPr>
                      </a:br>
                      <a:r>
                        <a:rPr lang="da-DK"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5" action="ppaction://hlinksldjump">
                            <a:extLst>
                              <a:ext uri="{A12FA001-AC4F-418D-AE19-62706E023703}">
                                <ahyp:hlinkClr xmlns:ahyp="http://schemas.microsoft.com/office/drawing/2018/hyperlinkcolor" val="tx"/>
                              </a:ext>
                            </a:extLst>
                          </a:hlinkClick>
                        </a:rPr>
                        <a:t>Collection System (PDCS)</a:t>
                      </a:r>
                      <a:endParaRPr lang="da-DK"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fontAlgn="b">
                        <a:lnSpc>
                          <a:spcPct val="96000"/>
                        </a:lnSpc>
                        <a:buFont typeface="Arial" panose="020B0604020202020204" pitchFamily="34" charset="0"/>
                        <a:buNone/>
                      </a:pPr>
                      <a:r>
                        <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rPr>
                        <a:t>Globally</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700" b="0" i="0" u="none" strike="noStrike" cap="none" spc="0" baseline="0" noProof="0">
                          <a:solidFill>
                            <a:schemeClr val="bg2"/>
                          </a:solidFill>
                          <a:effectLst/>
                          <a:uFillTx/>
                          <a:latin typeface="+mn-lt"/>
                          <a:sym typeface="Intel Clear"/>
                        </a:rPr>
                        <a:t>MRS</a:t>
                      </a:r>
                      <a:endParaRPr lang="en-US" sz="700" b="0" i="0" u="none" strike="noStrike" cap="none" spc="0" baseline="0" noProof="0" dirty="0">
                        <a:solidFill>
                          <a:schemeClr val="bg2"/>
                        </a:solidFill>
                        <a:effectLst/>
                        <a:uFillTx/>
                        <a:latin typeface="+mn-lt"/>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b">
                        <a:lnSpc>
                          <a:spcPct val="96000"/>
                        </a:lnSpc>
                        <a:buFont typeface="Arial" panose="020B0604020202020204" pitchFamily="34" charset="0"/>
                        <a:buNone/>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dirty="0">
                          <a:solidFill>
                            <a:schemeClr val="bg2"/>
                          </a:solidFill>
                          <a:effectLst/>
                          <a:uFillTx/>
                          <a:latin typeface="+mn-lt"/>
                          <a:ea typeface="+mn-ea"/>
                          <a:cs typeface="+mn-cs"/>
                          <a:sym typeface="Intel Clear"/>
                          <a:hlinkClick r:id="rId20">
                            <a:extLst>
                              <a:ext uri="{A12FA001-AC4F-418D-AE19-62706E023703}">
                                <ahyp:hlinkClr xmlns:ahyp="http://schemas.microsoft.com/office/drawing/2018/hyperlinkcolor" val="tx"/>
                              </a:ext>
                            </a:extLst>
                          </a:hlinkClick>
                        </a:rPr>
                        <a:t>Eleanor Sales</a:t>
                      </a:r>
                      <a:endParaRPr lang="en-US" sz="7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6">
                            <a:extLst>
                              <a:ext uri="{A12FA001-AC4F-418D-AE19-62706E023703}">
                                <ahyp:hlinkClr xmlns:ahyp="http://schemas.microsoft.com/office/drawing/2018/hyperlinkcolor" val="tx"/>
                              </a:ext>
                            </a:extLst>
                          </a:hlinkClick>
                        </a:rPr>
                        <a:t>PDCS Solution overview</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467032"/>
                  </a:ext>
                </a:extLst>
              </a:tr>
              <a:tr h="400043">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da-DK"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7" action="ppaction://hlinksldjump">
                            <a:extLst>
                              <a:ext uri="{A12FA001-AC4F-418D-AE19-62706E023703}">
                                <ahyp:hlinkClr xmlns:ahyp="http://schemas.microsoft.com/office/drawing/2018/hyperlinkcolor" val="tx"/>
                              </a:ext>
                            </a:extLst>
                          </a:hlinkClick>
                        </a:rPr>
                        <a:t>Sophic Digital Solutions </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7" action="ppaction://hlinksldjump">
                            <a:extLst>
                              <a:ext uri="{A12FA001-AC4F-418D-AE19-62706E023703}">
                                <ahyp:hlinkClr xmlns:ahyp="http://schemas.microsoft.com/office/drawing/2018/hyperlinkcolor" val="tx"/>
                              </a:ext>
                            </a:extLst>
                          </a:hlinkClick>
                        </a:rPr>
                        <a:t>Automation </a:t>
                      </a: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27" action="ppaction://hlinksldjump">
                            <a:extLst>
                              <a:ext uri="{A12FA001-AC4F-418D-AE19-62706E023703}">
                                <ahyp:hlinkClr xmlns:ahyp="http://schemas.microsoft.com/office/drawing/2018/hyperlinkcolor" val="tx"/>
                              </a:ext>
                            </a:extLst>
                          </a:hlinkClick>
                        </a:rPr>
                        <a:t>Sdn</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7" action="ppaction://hlinksldjump">
                            <a:extLst>
                              <a:ext uri="{A12FA001-AC4F-418D-AE19-62706E023703}">
                                <ahyp:hlinkClr xmlns:ahyp="http://schemas.microsoft.com/office/drawing/2018/hyperlinkcolor" val="tx"/>
                              </a:ext>
                            </a:extLst>
                          </a:hlinkClick>
                        </a:rPr>
                        <a:t> </a:t>
                      </a: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27" action="ppaction://hlinksldjump">
                            <a:extLst>
                              <a:ext uri="{A12FA001-AC4F-418D-AE19-62706E023703}">
                                <ahyp:hlinkClr xmlns:ahyp="http://schemas.microsoft.com/office/drawing/2018/hyperlinkcolor" val="tx"/>
                              </a:ext>
                            </a:extLst>
                          </a:hlinkClick>
                        </a:rPr>
                        <a:t>Bhd</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7" action="ppaction://hlinksldjump">
                            <a:extLst>
                              <a:ext uri="{A12FA001-AC4F-418D-AE19-62706E023703}">
                                <ahyp:hlinkClr xmlns:ahyp="http://schemas.microsoft.com/office/drawing/2018/hyperlinkcolor" val="tx"/>
                              </a:ext>
                            </a:extLst>
                          </a:hlinkClick>
                        </a:rPr>
                        <a:t> Manufacturing Lights Off</a:t>
                      </a:r>
                      <a:endParaRPr lang="da-DK"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a:solidFill>
                            <a:schemeClr val="bg2"/>
                          </a:solidFill>
                          <a:effectLst/>
                          <a:uFillTx/>
                          <a:latin typeface="+mn-lt"/>
                          <a:ea typeface="Intel Clear" panose="020B0604020203020204" pitchFamily="34" charset="0"/>
                          <a:cs typeface="Intel Clear" panose="020B0604020203020204" pitchFamily="34" charset="0"/>
                          <a:sym typeface="Helvetica"/>
                        </a:rPr>
                        <a:t>APJ</a:t>
                      </a:r>
                      <a:endPar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endParaRPr>
                    </a:p>
                  </a:txBody>
                  <a:tcPr marL="18288" marR="18288" marT="18288" marB="18288"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700" b="0" i="0" u="none" strike="noStrike" cap="none" spc="0" baseline="0" noProof="0">
                          <a:solidFill>
                            <a:schemeClr val="bg2"/>
                          </a:solidFill>
                          <a:effectLst/>
                          <a:uFillTx/>
                          <a:latin typeface="+mn-lt"/>
                          <a:sym typeface="Intel Clear"/>
                        </a:rPr>
                        <a:t>MRS</a:t>
                      </a:r>
                      <a:endParaRPr lang="en-US" sz="700" b="0" i="0" u="none" strike="noStrike" cap="none" spc="0" baseline="0" noProof="0" dirty="0">
                        <a:solidFill>
                          <a:schemeClr val="bg2"/>
                        </a:solidFill>
                        <a:effectLst/>
                        <a:uFillTx/>
                        <a:latin typeface="+mn-lt"/>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b">
                        <a:lnSpc>
                          <a:spcPct val="96000"/>
                        </a:lnSpc>
                        <a:buFont typeface="Arial" panose="020B0604020202020204" pitchFamily="34" charset="0"/>
                        <a:buNone/>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dirty="0">
                          <a:solidFill>
                            <a:schemeClr val="bg2"/>
                          </a:solidFill>
                          <a:effectLst/>
                          <a:uFillTx/>
                          <a:latin typeface="+mn-lt"/>
                          <a:ea typeface="+mn-ea"/>
                          <a:cs typeface="+mn-cs"/>
                          <a:sym typeface="Intel Clear"/>
                          <a:hlinkClick r:id="rId28">
                            <a:extLst>
                              <a:ext uri="{A12FA001-AC4F-418D-AE19-62706E023703}">
                                <ahyp:hlinkClr xmlns:ahyp="http://schemas.microsoft.com/office/drawing/2018/hyperlinkcolor" val="tx"/>
                              </a:ext>
                            </a:extLst>
                          </a:hlinkClick>
                        </a:rPr>
                        <a:t>Dora Chiang</a:t>
                      </a:r>
                      <a:endParaRPr lang="en-US" sz="7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9">
                            <a:extLst>
                              <a:ext uri="{A12FA001-AC4F-418D-AE19-62706E023703}">
                                <ahyp:hlinkClr xmlns:ahyp="http://schemas.microsoft.com/office/drawing/2018/hyperlinkcolor" val="tx"/>
                              </a:ext>
                            </a:extLst>
                          </a:hlinkClick>
                        </a:rPr>
                        <a:t>Sophic Automation Home</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30">
                            <a:extLst>
                              <a:ext uri="{A12FA001-AC4F-418D-AE19-62706E023703}">
                                <ahyp:hlinkClr xmlns:ahyp="http://schemas.microsoft.com/office/drawing/2018/hyperlinkcolor" val="tx"/>
                              </a:ext>
                            </a:extLst>
                          </a:hlinkClick>
                        </a:rPr>
                        <a:t>SMARTer</a:t>
                      </a: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30">
                            <a:extLst>
                              <a:ext uri="{A12FA001-AC4F-418D-AE19-62706E023703}">
                                <ahyp:hlinkClr xmlns:ahyp="http://schemas.microsoft.com/office/drawing/2018/hyperlinkcolor" val="tx"/>
                              </a:ext>
                            </a:extLst>
                          </a:hlinkClick>
                        </a:rPr>
                        <a:t> Machine Automation</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3297477"/>
                  </a:ext>
                </a:extLst>
              </a:tr>
              <a:tr h="400043">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da-DK"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1" action="ppaction://hlinksldjump">
                            <a:extLst>
                              <a:ext uri="{A12FA001-AC4F-418D-AE19-62706E023703}">
                                <ahyp:hlinkClr xmlns:ahyp="http://schemas.microsoft.com/office/drawing/2018/hyperlinkcolor" val="tx"/>
                              </a:ext>
                            </a:extLst>
                          </a:hlinkClick>
                        </a:rPr>
                        <a:t>TCS Equiptix</a:t>
                      </a:r>
                      <a:endParaRPr lang="da-DK"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fontAlgn="b">
                        <a:lnSpc>
                          <a:spcPct val="96000"/>
                        </a:lnSpc>
                        <a:buFont typeface="Arial" panose="020B0604020202020204" pitchFamily="34" charset="0"/>
                        <a:buNone/>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Globally</a:t>
                      </a:r>
                    </a:p>
                  </a:txBody>
                  <a:tcPr marL="18288" marR="18288" marT="18288" marB="18288"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700" b="0" i="0" u="none" strike="noStrike" cap="none" spc="0" baseline="0" noProof="0">
                          <a:solidFill>
                            <a:schemeClr val="bg2"/>
                          </a:solidFill>
                          <a:effectLst/>
                          <a:uFillTx/>
                          <a:latin typeface="+mn-lt"/>
                          <a:sym typeface="Intel Clear"/>
                        </a:rPr>
                        <a:t>MRS</a:t>
                      </a:r>
                      <a:endParaRPr lang="en-US" sz="700" b="0" i="0" u="none" strike="noStrike" cap="none" spc="0" baseline="0" noProof="0" dirty="0">
                        <a:solidFill>
                          <a:schemeClr val="bg2"/>
                        </a:solidFill>
                        <a:effectLst/>
                        <a:uFillTx/>
                        <a:latin typeface="+mn-lt"/>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b">
                        <a:lnSpc>
                          <a:spcPct val="96000"/>
                        </a:lnSpc>
                        <a:buFont typeface="Arial" panose="020B0604020202020204" pitchFamily="34" charset="0"/>
                        <a:buNone/>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dirty="0">
                          <a:solidFill>
                            <a:schemeClr val="bg2"/>
                          </a:solidFill>
                          <a:effectLst/>
                          <a:uFillTx/>
                          <a:latin typeface="+mn-lt"/>
                          <a:ea typeface="+mn-ea"/>
                          <a:cs typeface="+mn-cs"/>
                          <a:sym typeface="Intel Clear"/>
                          <a:hlinkClick r:id="rId32">
                            <a:extLst>
                              <a:ext uri="{A12FA001-AC4F-418D-AE19-62706E023703}">
                                <ahyp:hlinkClr xmlns:ahyp="http://schemas.microsoft.com/office/drawing/2018/hyperlinkcolor" val="tx"/>
                              </a:ext>
                            </a:extLst>
                          </a:hlinkClick>
                        </a:rPr>
                        <a:t>Anand Kulkarni</a:t>
                      </a:r>
                      <a:endParaRPr lang="en-US" sz="7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33">
                            <a:extLst>
                              <a:ext uri="{A12FA001-AC4F-418D-AE19-62706E023703}">
                                <ahyp:hlinkClr xmlns:ahyp="http://schemas.microsoft.com/office/drawing/2018/hyperlinkcolor" val="tx"/>
                              </a:ext>
                            </a:extLst>
                          </a:hlinkClick>
                        </a:rPr>
                        <a:t>TCS </a:t>
                      </a:r>
                      <a:r>
                        <a:rPr lang="en-US" sz="7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33">
                            <a:extLst>
                              <a:ext uri="{A12FA001-AC4F-418D-AE19-62706E023703}">
                                <ahyp:hlinkClr xmlns:ahyp="http://schemas.microsoft.com/office/drawing/2018/hyperlinkcolor" val="tx"/>
                              </a:ext>
                            </a:extLst>
                          </a:hlinkClick>
                        </a:rPr>
                        <a:t>Equiptix</a:t>
                      </a: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33">
                            <a:extLst>
                              <a:ext uri="{A12FA001-AC4F-418D-AE19-62706E023703}">
                                <ahyp:hlinkClr xmlns:ahyp="http://schemas.microsoft.com/office/drawing/2018/hyperlinkcolor" val="tx"/>
                              </a:ext>
                            </a:extLst>
                          </a:hlinkClick>
                        </a:rPr>
                        <a:t> Webpage</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 action="ppaction://noaction">
                          <a:extLst>
                            <a:ext uri="{A12FA001-AC4F-418D-AE19-62706E023703}">
                              <ahyp:hlinkClr xmlns:ahyp="http://schemas.microsoft.com/office/drawing/2018/hyperlinkcolor" val="tx"/>
                            </a:ext>
                          </a:extLst>
                        </a:hlinkClick>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34">
                            <a:extLst>
                              <a:ext uri="{A12FA001-AC4F-418D-AE19-62706E023703}">
                                <ahyp:hlinkClr xmlns:ahyp="http://schemas.microsoft.com/office/drawing/2018/hyperlinkcolor" val="tx"/>
                              </a:ext>
                            </a:extLst>
                          </a:hlinkClick>
                        </a:rPr>
                        <a:t>TCS </a:t>
                      </a:r>
                      <a:r>
                        <a:rPr lang="en-US" sz="7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34">
                            <a:extLst>
                              <a:ext uri="{A12FA001-AC4F-418D-AE19-62706E023703}">
                                <ahyp:hlinkClr xmlns:ahyp="http://schemas.microsoft.com/office/drawing/2018/hyperlinkcolor" val="tx"/>
                              </a:ext>
                            </a:extLst>
                          </a:hlinkClick>
                        </a:rPr>
                        <a:t>Equiptix</a:t>
                      </a: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34">
                            <a:extLst>
                              <a:ext uri="{A12FA001-AC4F-418D-AE19-62706E023703}">
                                <ahyp:hlinkClr xmlns:ahyp="http://schemas.microsoft.com/office/drawing/2018/hyperlinkcolor" val="tx"/>
                              </a:ext>
                            </a:extLst>
                          </a:hlinkClick>
                        </a:rPr>
                        <a:t> Video</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endPar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132153"/>
                  </a:ext>
                </a:extLst>
              </a:tr>
              <a:tr h="400043">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da-DK"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5" action="ppaction://hlinksldjump">
                            <a:extLst>
                              <a:ext uri="{A12FA001-AC4F-418D-AE19-62706E023703}">
                                <ahyp:hlinkClr xmlns:ahyp="http://schemas.microsoft.com/office/drawing/2018/hyperlinkcolor" val="tx"/>
                              </a:ext>
                            </a:extLst>
                          </a:hlinkClick>
                        </a:rPr>
                        <a:t>Yoi System i-X (i-ECS: Intelligent-Edge Control System) </a:t>
                      </a:r>
                      <a:endParaRPr lang="da-DK"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a:solidFill>
                            <a:schemeClr val="bg2"/>
                          </a:solidFill>
                          <a:effectLst/>
                          <a:uFillTx/>
                          <a:latin typeface="+mn-lt"/>
                          <a:ea typeface="Intel Clear" panose="020B0604020203020204" pitchFamily="34" charset="0"/>
                          <a:cs typeface="Intel Clear" panose="020B0604020203020204" pitchFamily="34" charset="0"/>
                          <a:sym typeface="Helvetica"/>
                        </a:rPr>
                        <a:t>Worldwide</a:t>
                      </a:r>
                      <a:endPar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endParaRPr>
                    </a:p>
                  </a:txBody>
                  <a:tcPr marL="18288" marR="18288" marT="18288" marB="18288"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sym typeface="Intel Clear"/>
                        </a:rPr>
                        <a:t>MRS</a:t>
                      </a: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b">
                        <a:lnSpc>
                          <a:spcPct val="96000"/>
                        </a:lnSpc>
                        <a:buFont typeface="Arial" panose="020B0604020202020204" pitchFamily="34" charset="0"/>
                        <a:buNone/>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dirty="0">
                          <a:solidFill>
                            <a:schemeClr val="bg2"/>
                          </a:solidFill>
                          <a:effectLst/>
                          <a:uFillTx/>
                          <a:latin typeface="+mn-lt"/>
                          <a:ea typeface="+mn-ea"/>
                          <a:cs typeface="+mn-cs"/>
                          <a:sym typeface="Intel Clear"/>
                          <a:hlinkClick r:id="rId36">
                            <a:extLst>
                              <a:ext uri="{A12FA001-AC4F-418D-AE19-62706E023703}">
                                <ahyp:hlinkClr xmlns:ahyp="http://schemas.microsoft.com/office/drawing/2018/hyperlinkcolor" val="tx"/>
                              </a:ext>
                            </a:extLst>
                          </a:hlinkClick>
                        </a:rPr>
                        <a:t>Tina Hsu</a:t>
                      </a:r>
                      <a:endParaRPr lang="en-US" sz="7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37">
                            <a:extLst>
                              <a:ext uri="{A12FA001-AC4F-418D-AE19-62706E023703}">
                                <ahyp:hlinkClr xmlns:ahyp="http://schemas.microsoft.com/office/drawing/2018/hyperlinkcolor" val="tx"/>
                              </a:ext>
                            </a:extLst>
                          </a:hlinkClick>
                        </a:rPr>
                        <a:t>Yoi System Website</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38">
                            <a:extLst>
                              <a:ext uri="{A12FA001-AC4F-418D-AE19-62706E023703}">
                                <ahyp:hlinkClr xmlns:ahyp="http://schemas.microsoft.com/office/drawing/2018/hyperlinkcolor" val="tx"/>
                              </a:ext>
                            </a:extLst>
                          </a:hlinkClick>
                        </a:rPr>
                        <a:t>Solution Overview &amp; Demo (Korean)</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9344885"/>
                  </a:ext>
                </a:extLst>
              </a:tr>
              <a:tr h="400043">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da-DK"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9" action="ppaction://hlinksldjump">
                            <a:extLst>
                              <a:ext uri="{A12FA001-AC4F-418D-AE19-62706E023703}">
                                <ahyp:hlinkClr xmlns:ahyp="http://schemas.microsoft.com/office/drawing/2018/hyperlinkcolor" val="tx"/>
                              </a:ext>
                            </a:extLst>
                          </a:hlinkClick>
                        </a:rPr>
                        <a:t>Vecow Machine to Machine Solution</a:t>
                      </a:r>
                      <a:endParaRPr lang="da-DK"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fontAlgn="b">
                        <a:lnSpc>
                          <a:spcPct val="96000"/>
                        </a:lnSpc>
                        <a:buFont typeface="Arial" panose="020B0604020202020204" pitchFamily="34" charset="0"/>
                        <a:buNone/>
                      </a:pPr>
                      <a:r>
                        <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Neue"/>
                        </a:rPr>
                        <a:t>Taiwan, China, Thailand, India, Germany, Denmark </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sym typeface="Intel Clear"/>
                        </a:rPr>
                        <a:t>MRS</a:t>
                      </a: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b">
                        <a:lnSpc>
                          <a:spcPct val="96000"/>
                        </a:lnSpc>
                        <a:buFont typeface="Arial" panose="020B0604020202020204" pitchFamily="34" charset="0"/>
                        <a:buNone/>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dirty="0">
                          <a:solidFill>
                            <a:schemeClr val="bg2"/>
                          </a:solidFill>
                          <a:effectLst/>
                          <a:uFillTx/>
                          <a:latin typeface="+mn-lt"/>
                          <a:ea typeface="+mn-ea"/>
                          <a:cs typeface="+mn-cs"/>
                          <a:sym typeface="Intel Clear"/>
                          <a:hlinkClick r:id="rId15">
                            <a:extLst>
                              <a:ext uri="{A12FA001-AC4F-418D-AE19-62706E023703}">
                                <ahyp:hlinkClr xmlns:ahyp="http://schemas.microsoft.com/office/drawing/2018/hyperlinkcolor" val="tx"/>
                              </a:ext>
                            </a:extLst>
                          </a:hlinkClick>
                        </a:rPr>
                        <a:t>Jason Wang</a:t>
                      </a:r>
                      <a:endParaRPr lang="en-US" sz="7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40">
                            <a:extLst>
                              <a:ext uri="{A12FA001-AC4F-418D-AE19-62706E023703}">
                                <ahyp:hlinkClr xmlns:ahyp="http://schemas.microsoft.com/office/drawing/2018/hyperlinkcolor" val="tx"/>
                              </a:ext>
                            </a:extLst>
                          </a:hlinkClick>
                        </a:rPr>
                        <a:t>Vecow</a:t>
                      </a: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40">
                            <a:extLst>
                              <a:ext uri="{A12FA001-AC4F-418D-AE19-62706E023703}">
                                <ahyp:hlinkClr xmlns:ahyp="http://schemas.microsoft.com/office/drawing/2018/hyperlinkcolor" val="tx"/>
                              </a:ext>
                            </a:extLst>
                          </a:hlinkClick>
                        </a:rPr>
                        <a:t> home page</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41">
                            <a:extLst>
                              <a:ext uri="{A12FA001-AC4F-418D-AE19-62706E023703}">
                                <ahyp:hlinkClr xmlns:ahyp="http://schemas.microsoft.com/office/drawing/2018/hyperlinkcolor" val="tx"/>
                              </a:ext>
                            </a:extLst>
                          </a:hlinkClick>
                        </a:rPr>
                        <a:t>Cosmos partner page</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endPar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0888903"/>
                  </a:ext>
                </a:extLst>
              </a:tr>
            </a:tbl>
          </a:graphicData>
        </a:graphic>
      </p:graphicFrame>
      <p:pic>
        <p:nvPicPr>
          <p:cNvPr id="5" name="Picture 4">
            <a:hlinkClick r:id="rId42" action="ppaction://hlinksldjump"/>
            <a:extLst>
              <a:ext uri="{FF2B5EF4-FFF2-40B4-BE49-F238E27FC236}">
                <a16:creationId xmlns:a16="http://schemas.microsoft.com/office/drawing/2014/main" id="{8DFF15EB-F84E-3C80-164F-558EDE80D500}"/>
              </a:ext>
            </a:extLst>
          </p:cNvPr>
          <p:cNvPicPr>
            <a:picLocks noChangeAspect="1"/>
          </p:cNvPicPr>
          <p:nvPr/>
        </p:nvPicPr>
        <p:blipFill rotWithShape="1">
          <a:blip r:embed="rId43" cstate="hqprint">
            <a:extLst>
              <a:ext uri="{28A0092B-C50C-407E-A947-70E740481C1C}">
                <a14:useLocalDpi xmlns:a14="http://schemas.microsoft.com/office/drawing/2010/main"/>
              </a:ext>
            </a:extLst>
          </a:blip>
          <a:srcRect/>
          <a:stretch/>
        </p:blipFill>
        <p:spPr>
          <a:xfrm>
            <a:off x="1322075" y="87630"/>
            <a:ext cx="715633" cy="384440"/>
          </a:xfrm>
          <a:prstGeom prst="rect">
            <a:avLst/>
          </a:prstGeom>
        </p:spPr>
      </p:pic>
      <p:sp>
        <p:nvSpPr>
          <p:cNvPr id="6" name="Rectangle 5">
            <a:extLst>
              <a:ext uri="{FF2B5EF4-FFF2-40B4-BE49-F238E27FC236}">
                <a16:creationId xmlns:a16="http://schemas.microsoft.com/office/drawing/2014/main" id="{6C5A201D-F61D-6E5F-E4C0-B623AFC085AB}"/>
              </a:ext>
            </a:extLst>
          </p:cNvPr>
          <p:cNvSpPr/>
          <p:nvPr/>
        </p:nvSpPr>
        <p:spPr>
          <a:xfrm>
            <a:off x="-48767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42"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42"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42"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spTree>
    <p:extLst>
      <p:ext uri="{BB962C8B-B14F-4D97-AF65-F5344CB8AC3E}">
        <p14:creationId xmlns:p14="http://schemas.microsoft.com/office/powerpoint/2010/main" val="795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A picture containing text, miller&#10;&#10;Description automatically generated">
            <a:extLst>
              <a:ext uri="{FF2B5EF4-FFF2-40B4-BE49-F238E27FC236}">
                <a16:creationId xmlns:a16="http://schemas.microsoft.com/office/drawing/2014/main" id="{CAB30A14-B232-12EC-90D8-314F6960185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330034" y="0"/>
            <a:ext cx="4400004" cy="1158411"/>
          </a:xfrm>
          <a:custGeom>
            <a:avLst/>
            <a:gdLst>
              <a:gd name="connsiteX0" fmla="*/ 0 w 4400004"/>
              <a:gd name="connsiteY0" fmla="*/ 0 h 1152299"/>
              <a:gd name="connsiteX1" fmla="*/ 4400004 w 4400004"/>
              <a:gd name="connsiteY1" fmla="*/ 0 h 1152299"/>
              <a:gd name="connsiteX2" fmla="*/ 4400004 w 4400004"/>
              <a:gd name="connsiteY2" fmla="*/ 1152299 h 1152299"/>
              <a:gd name="connsiteX3" fmla="*/ 0 w 4400004"/>
              <a:gd name="connsiteY3" fmla="*/ 1152299 h 1152299"/>
            </a:gdLst>
            <a:ahLst/>
            <a:cxnLst>
              <a:cxn ang="0">
                <a:pos x="connsiteX0" y="connsiteY0"/>
              </a:cxn>
              <a:cxn ang="0">
                <a:pos x="connsiteX1" y="connsiteY1"/>
              </a:cxn>
              <a:cxn ang="0">
                <a:pos x="connsiteX2" y="connsiteY2"/>
              </a:cxn>
              <a:cxn ang="0">
                <a:pos x="connsiteX3" y="connsiteY3"/>
              </a:cxn>
            </a:cxnLst>
            <a:rect l="l" t="t" r="r" b="b"/>
            <a:pathLst>
              <a:path w="4400004" h="1152299">
                <a:moveTo>
                  <a:pt x="0" y="0"/>
                </a:moveTo>
                <a:lnTo>
                  <a:pt x="4400004" y="0"/>
                </a:lnTo>
                <a:lnTo>
                  <a:pt x="4400004" y="1152299"/>
                </a:lnTo>
                <a:lnTo>
                  <a:pt x="0" y="1152299"/>
                </a:lnTo>
                <a:close/>
              </a:path>
            </a:pathLst>
          </a:custGeom>
          <a:ln>
            <a:noFill/>
          </a:ln>
        </p:spPr>
      </p:pic>
      <p:sp>
        <p:nvSpPr>
          <p:cNvPr id="25" name="Rectangle 24">
            <a:extLst>
              <a:ext uri="{FF2B5EF4-FFF2-40B4-BE49-F238E27FC236}">
                <a16:creationId xmlns:a16="http://schemas.microsoft.com/office/drawing/2014/main" id="{5A32A78A-C3E5-7C73-AE4B-AEAA1873F137}"/>
              </a:ext>
            </a:extLst>
          </p:cNvPr>
          <p:cNvSpPr/>
          <p:nvPr/>
        </p:nvSpPr>
        <p:spPr>
          <a:xfrm>
            <a:off x="-1" y="1"/>
            <a:ext cx="11599085" cy="1158412"/>
          </a:xfrm>
          <a:prstGeom prst="rect">
            <a:avLst/>
          </a:prstGeom>
          <a:gradFill flip="none" rotWithShape="1">
            <a:gsLst>
              <a:gs pos="0">
                <a:schemeClr val="bg1"/>
              </a:gs>
              <a:gs pos="78000">
                <a:srgbClr val="FFFFFF">
                  <a:alpha val="14000"/>
                </a:srgbClr>
              </a:gs>
              <a:gs pos="63000">
                <a:srgbClr val="FFFFFF"/>
              </a:gs>
              <a:gs pos="100000">
                <a:schemeClr val="bg1">
                  <a:alpha val="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Title 8">
            <a:extLst>
              <a:ext uri="{FF2B5EF4-FFF2-40B4-BE49-F238E27FC236}">
                <a16:creationId xmlns:a16="http://schemas.microsoft.com/office/drawing/2014/main" id="{F3DE2B0E-4367-4F77-87C8-F43A216F6B1A}"/>
              </a:ext>
            </a:extLst>
          </p:cNvPr>
          <p:cNvSpPr>
            <a:spLocks noGrp="1"/>
          </p:cNvSpPr>
          <p:nvPr>
            <p:ph type="title"/>
          </p:nvPr>
        </p:nvSpPr>
        <p:spPr/>
        <p:txBody>
          <a:bodyPr/>
          <a:lstStyle/>
          <a:p>
            <a:pPr lvl="0"/>
            <a:r>
              <a:rPr lang="en-US" dirty="0"/>
              <a:t>Machine Condition Monitoring </a:t>
            </a:r>
          </a:p>
        </p:txBody>
      </p:sp>
      <p:sp>
        <p:nvSpPr>
          <p:cNvPr id="3" name="Rectangle 2">
            <a:extLst>
              <a:ext uri="{FF2B5EF4-FFF2-40B4-BE49-F238E27FC236}">
                <a16:creationId xmlns:a16="http://schemas.microsoft.com/office/drawing/2014/main" id="{59A4C9F3-E1EF-6E7F-5E1F-E267010349B1}"/>
              </a:ext>
            </a:extLst>
          </p:cNvPr>
          <p:cNvSpPr/>
          <p:nvPr/>
        </p:nvSpPr>
        <p:spPr>
          <a:xfrm>
            <a:off x="0" y="1176333"/>
            <a:ext cx="11742345" cy="445937"/>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ntelOne Text"/>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22897A3C-35C2-6288-43B9-6EA52DAA210D}"/>
              </a:ext>
            </a:extLst>
          </p:cNvPr>
          <p:cNvSpPr txBox="1">
            <a:spLocks/>
          </p:cNvSpPr>
          <p:nvPr/>
        </p:nvSpPr>
        <p:spPr>
          <a:xfrm>
            <a:off x="584199" y="1230024"/>
            <a:ext cx="10981517" cy="33855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2"/>
                </a:solidFill>
                <a:effectLst/>
                <a:uLnTx/>
                <a:uFillTx/>
              </a:rPr>
              <a:t>Machine condition monitoring solutions collect operational data from physical equipment to facilitate operational analysis, drive more effective decision making, and expedite maintenance. These solutions are often used to monitor production equipment, engines, and other high-value assets. </a:t>
            </a:r>
          </a:p>
        </p:txBody>
      </p:sp>
      <p:graphicFrame>
        <p:nvGraphicFramePr>
          <p:cNvPr id="5" name="Table 4">
            <a:extLst>
              <a:ext uri="{FF2B5EF4-FFF2-40B4-BE49-F238E27FC236}">
                <a16:creationId xmlns:a16="http://schemas.microsoft.com/office/drawing/2014/main" id="{D7FE8248-4E33-8370-5EE0-6025E1492990}"/>
              </a:ext>
            </a:extLst>
          </p:cNvPr>
          <p:cNvGraphicFramePr>
            <a:graphicFrameLocks noGrp="1"/>
          </p:cNvGraphicFramePr>
          <p:nvPr>
            <p:extLst>
              <p:ext uri="{D42A27DB-BD31-4B8C-83A1-F6EECF244321}">
                <p14:modId xmlns:p14="http://schemas.microsoft.com/office/powerpoint/2010/main" val="1362161960"/>
              </p:ext>
            </p:extLst>
          </p:nvPr>
        </p:nvGraphicFramePr>
        <p:xfrm>
          <a:off x="584199" y="1675963"/>
          <a:ext cx="10981518" cy="4717171"/>
        </p:xfrm>
        <a:graphic>
          <a:graphicData uri="http://schemas.openxmlformats.org/drawingml/2006/table">
            <a:tbl>
              <a:tblPr>
                <a:tableStyleId>{72833802-FEF1-4C79-8D5D-14CF1EAF98D9}</a:tableStyleId>
              </a:tblPr>
              <a:tblGrid>
                <a:gridCol w="2232909">
                  <a:extLst>
                    <a:ext uri="{9D8B030D-6E8A-4147-A177-3AD203B41FA5}">
                      <a16:colId xmlns:a16="http://schemas.microsoft.com/office/drawing/2014/main" val="521011276"/>
                    </a:ext>
                  </a:extLst>
                </a:gridCol>
                <a:gridCol w="2965010">
                  <a:extLst>
                    <a:ext uri="{9D8B030D-6E8A-4147-A177-3AD203B41FA5}">
                      <a16:colId xmlns:a16="http://schemas.microsoft.com/office/drawing/2014/main" val="1081494026"/>
                    </a:ext>
                  </a:extLst>
                </a:gridCol>
                <a:gridCol w="732101">
                  <a:extLst>
                    <a:ext uri="{9D8B030D-6E8A-4147-A177-3AD203B41FA5}">
                      <a16:colId xmlns:a16="http://schemas.microsoft.com/office/drawing/2014/main" val="2464497448"/>
                    </a:ext>
                  </a:extLst>
                </a:gridCol>
                <a:gridCol w="1235421">
                  <a:extLst>
                    <a:ext uri="{9D8B030D-6E8A-4147-A177-3AD203B41FA5}">
                      <a16:colId xmlns:a16="http://schemas.microsoft.com/office/drawing/2014/main" val="400016573"/>
                    </a:ext>
                  </a:extLst>
                </a:gridCol>
                <a:gridCol w="1134757">
                  <a:extLst>
                    <a:ext uri="{9D8B030D-6E8A-4147-A177-3AD203B41FA5}">
                      <a16:colId xmlns:a16="http://schemas.microsoft.com/office/drawing/2014/main" val="887739091"/>
                    </a:ext>
                  </a:extLst>
                </a:gridCol>
                <a:gridCol w="2681320">
                  <a:extLst>
                    <a:ext uri="{9D8B030D-6E8A-4147-A177-3AD203B41FA5}">
                      <a16:colId xmlns:a16="http://schemas.microsoft.com/office/drawing/2014/main" val="1851666147"/>
                    </a:ext>
                  </a:extLst>
                </a:gridCol>
              </a:tblGrid>
              <a:tr h="200260">
                <a:tc gridSpan="6">
                  <a:txBody>
                    <a:bodyPr/>
                    <a:lstStyle/>
                    <a:p>
                      <a:pPr marL="0" marR="0" indent="0" algn="l" defTabSz="609600" fontAlgn="b" latinLnBrk="0">
                        <a:lnSpc>
                          <a:spcPct val="100000"/>
                        </a:lnSpc>
                        <a:spcBef>
                          <a:spcPts val="0"/>
                        </a:spcBef>
                        <a:spcAft>
                          <a:spcPts val="0"/>
                        </a:spcAft>
                        <a:buClrTx/>
                        <a:buSzTx/>
                        <a:buFontTx/>
                        <a:buNone/>
                        <a:tabLst/>
                      </a:pPr>
                      <a:r>
                        <a:rPr lang="en-US" sz="1100" b="0" i="0" u="none" strike="noStrike" cap="none" spc="0" baseline="0" dirty="0">
                          <a:solidFill>
                            <a:schemeClr val="tx2"/>
                          </a:solidFill>
                          <a:effectLst/>
                          <a:uFillTx/>
                          <a:latin typeface="IntelOne Text Bold" panose="020B0803020203020204" pitchFamily="34" charset="0"/>
                          <a:ea typeface="+mn-ea"/>
                          <a:cs typeface="+mn-cs"/>
                          <a:sym typeface="Intel Clear"/>
                        </a:rPr>
                        <a:t>Secondary Applicability</a:t>
                      </a:r>
                    </a:p>
                  </a:txBody>
                  <a:tcPr marL="0" marR="18288" marT="18288" marB="18288" anchor="ctr">
                    <a:lnL w="12700" cap="flat" cmpd="sng" algn="ctr">
                      <a:noFill/>
                      <a:prstDash val="solid"/>
                      <a:round/>
                      <a:headEnd type="none" w="med" len="med"/>
                      <a:tailEnd type="none" w="med" len="med"/>
                    </a:lnL>
                    <a:lnR w="3175" cap="flat" cmpd="sng" algn="ctr">
                      <a:noFill/>
                      <a:prstDash val="lgDash"/>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13215989"/>
                  </a:ext>
                </a:extLst>
              </a:tr>
              <a:tr h="155426">
                <a:tc>
                  <a:txBody>
                    <a:bodyPr/>
                    <a:lstStyle/>
                    <a:p>
                      <a:pPr marL="0" marR="0" indent="0" algn="l"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Solution Name</a:t>
                      </a:r>
                    </a:p>
                  </a:txBody>
                  <a:tcPr marL="18288" marR="18288" marT="18288" marB="18288" anchor="ctr">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GEO</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MRS/RRK</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5G Enabled </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Key Contact</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Other</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09497071"/>
                  </a:ext>
                </a:extLst>
              </a:tr>
              <a:tr h="311848">
                <a:tc>
                  <a:txBody>
                    <a:bodyPr/>
                    <a:lstStyle/>
                    <a:p>
                      <a:pPr marL="0" marR="0" lvl="0" indent="0" algn="l">
                        <a:lnSpc>
                          <a:spcPct val="100000"/>
                        </a:lnSpc>
                        <a:spcBef>
                          <a:spcPts val="0"/>
                        </a:spcBef>
                        <a:spcAft>
                          <a:spcPts val="0"/>
                        </a:spcAft>
                        <a:buClrTx/>
                        <a:buSzTx/>
                        <a:buFontTx/>
                        <a:buNone/>
                      </a:pPr>
                      <a:r>
                        <a:rPr lang="en-US" sz="600" b="0" i="0" u="none" strike="noStrike" cap="none" spc="0" baseline="0" dirty="0">
                          <a:solidFill>
                            <a:schemeClr val="accent1"/>
                          </a:solidFill>
                          <a:uFillTx/>
                          <a:latin typeface="IntelOne Text Medium" panose="020B0703020203020204" pitchFamily="34" charset="0"/>
                          <a:ea typeface="+mn-ea"/>
                          <a:cs typeface="+mn-cs"/>
                          <a:hlinkClick r:id="rId4" action="ppaction://hlinksldjump">
                            <a:extLst>
                              <a:ext uri="{A12FA001-AC4F-418D-AE19-62706E023703}">
                                <ahyp:hlinkClr xmlns:ahyp="http://schemas.microsoft.com/office/drawing/2018/hyperlinkcolor" val="tx"/>
                              </a:ext>
                            </a:extLst>
                          </a:hlinkClick>
                        </a:rPr>
                        <a:t>Smart Connect Technologies IoT Sensor Gateway</a:t>
                      </a:r>
                      <a:endParaRPr lang="en-US" sz="600" dirty="0">
                        <a:solidFill>
                          <a:schemeClr val="accent1"/>
                        </a:solidFill>
                        <a:latin typeface="IntelOne Text Medium" panose="020B0703020203020204" pitchFamily="34" charset="0"/>
                        <a:sym typeface="Intel Clear"/>
                      </a:endParaRPr>
                    </a:p>
                  </a:txBody>
                  <a:tcPr marL="18288" marR="18288" marT="9144" marB="9144"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lnSpc>
                          <a:spcPct val="100000"/>
                        </a:lnSpc>
                        <a:spcBef>
                          <a:spcPts val="0"/>
                        </a:spcBef>
                        <a:spcAft>
                          <a:spcPts val="0"/>
                        </a:spcAft>
                        <a:buNone/>
                      </a:pPr>
                      <a:r>
                        <a:rPr lang="en-US" sz="600" b="0" i="0" u="none" strike="noStrike" dirty="0">
                          <a:solidFill>
                            <a:schemeClr val="bg2"/>
                          </a:solidFill>
                          <a:effectLst/>
                          <a:latin typeface="+mn-lt"/>
                        </a:rPr>
                        <a:t>EMEA, AMER, AU, APJ, PRC</a:t>
                      </a:r>
                      <a:endParaRPr lang="en-US" sz="600" dirty="0">
                        <a:solidFill>
                          <a:schemeClr val="bg2"/>
                        </a:solidFill>
                        <a:latin typeface="+mn-lt"/>
                      </a:endParaRPr>
                    </a:p>
                  </a:txBody>
                  <a:tcPr marL="18288" marR="18288" marT="9144" marB="9144"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dirty="0">
                          <a:solidFill>
                            <a:schemeClr val="bg2"/>
                          </a:solidFill>
                          <a:latin typeface="+mn-lt"/>
                        </a:rPr>
                        <a:t>RRK</a:t>
                      </a: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a:lnSpc>
                          <a:spcPct val="100000"/>
                        </a:lnSpc>
                        <a:spcBef>
                          <a:spcPts val="0"/>
                        </a:spcBef>
                        <a:spcAft>
                          <a:spcPts val="0"/>
                        </a:spcAft>
                        <a:buClrTx/>
                        <a:buSzTx/>
                        <a:buFontTx/>
                        <a:buNone/>
                      </a:pPr>
                      <a:r>
                        <a:rPr lang="en-US" sz="600" b="0" i="0" u="none" strike="noStrike" dirty="0">
                          <a:solidFill>
                            <a:schemeClr val="bg2"/>
                          </a:solidFill>
                          <a:effectLst/>
                          <a:latin typeface="+mn-lt"/>
                          <a:ea typeface="Intel Clear" panose="020B0604020203020204" pitchFamily="34" charset="0"/>
                          <a:cs typeface="Intel Clear" panose="020B0604020203020204" pitchFamily="34" charset="0"/>
                          <a:hlinkClick r:id="rId5">
                            <a:extLst>
                              <a:ext uri="{A12FA001-AC4F-418D-AE19-62706E023703}">
                                <ahyp:hlinkClr xmlns:ahyp="http://schemas.microsoft.com/office/drawing/2018/hyperlinkcolor" val="tx"/>
                              </a:ext>
                            </a:extLst>
                          </a:hlinkClick>
                        </a:rPr>
                        <a:t>Eleanor Sales</a:t>
                      </a: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rtl="0" eaLnBrk="1"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Intel Clear"/>
                          <a:hlinkClick r:id="rId6">
                            <a:extLst>
                              <a:ext uri="{A12FA001-AC4F-418D-AE19-62706E023703}">
                                <ahyp:hlinkClr xmlns:ahyp="http://schemas.microsoft.com/office/drawing/2018/hyperlinkcolor" val="tx"/>
                              </a:ext>
                            </a:extLst>
                          </a:hlinkClick>
                        </a:rPr>
                        <a:t>Kit impact video</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Intel Clear"/>
                      </a:endParaRPr>
                    </a:p>
                    <a:p>
                      <a:pPr marL="0" marR="0" lvl="1" indent="0" algn="ctr" rtl="0" eaLnBrk="1"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dirty="0">
                          <a:ln>
                            <a:noFill/>
                          </a:ln>
                          <a:solidFill>
                            <a:schemeClr val="bg2"/>
                          </a:solidFill>
                          <a:effectLst/>
                          <a:uLnTx/>
                          <a:uFillTx/>
                          <a:latin typeface="+mn-lt"/>
                          <a:ea typeface="+mn-ea"/>
                          <a:cs typeface="+mn-cs"/>
                          <a:sym typeface="Intel Clear"/>
                          <a:hlinkClick r:id="rId7">
                            <a:extLst>
                              <a:ext uri="{A12FA001-AC4F-418D-AE19-62706E023703}">
                                <ahyp:hlinkClr xmlns:ahyp="http://schemas.microsoft.com/office/drawing/2018/hyperlinkcolor" val="tx"/>
                              </a:ext>
                            </a:extLst>
                          </a:hlinkClick>
                        </a:rPr>
                        <a:t>Kit discussion with Smart Connect CEO</a:t>
                      </a:r>
                      <a:endParaRPr kumimoji="0" lang="en-US" sz="600" b="0" i="0" u="none" strike="noStrike" kern="1200" cap="none" spc="0" normalizeH="0" baseline="0" dirty="0">
                        <a:ln>
                          <a:noFill/>
                        </a:ln>
                        <a:solidFill>
                          <a:schemeClr val="bg2"/>
                        </a:solidFill>
                        <a:effectLst/>
                        <a:uLnTx/>
                        <a:uFillTx/>
                        <a:latin typeface="+mn-lt"/>
                        <a:ea typeface="+mn-ea"/>
                        <a:cs typeface="+mn-cs"/>
                        <a:sym typeface="Intel Clear"/>
                      </a:endParaRPr>
                    </a:p>
                    <a:p>
                      <a:pPr marL="0" marR="0" lvl="1" indent="0" algn="ctr" rtl="0" eaLnBrk="1"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dirty="0">
                          <a:ln>
                            <a:noFill/>
                          </a:ln>
                          <a:solidFill>
                            <a:schemeClr val="bg2"/>
                          </a:solidFill>
                          <a:effectLst/>
                          <a:uLnTx/>
                          <a:uFillTx/>
                          <a:latin typeface="+mn-lt"/>
                          <a:ea typeface="+mn-ea"/>
                          <a:cs typeface="+mn-cs"/>
                          <a:sym typeface="Intel Clear"/>
                          <a:hlinkClick r:id="rId8">
                            <a:extLst>
                              <a:ext uri="{A12FA001-AC4F-418D-AE19-62706E023703}">
                                <ahyp:hlinkClr xmlns:ahyp="http://schemas.microsoft.com/office/drawing/2018/hyperlinkcolor" val="tx"/>
                              </a:ext>
                            </a:extLst>
                          </a:hlinkClick>
                        </a:rPr>
                        <a:t>Solution technical briefs</a:t>
                      </a:r>
                      <a:endParaRPr kumimoji="0" lang="en-US" sz="600" b="0" i="0" u="none" strike="noStrike" kern="1200" cap="none" spc="0" normalizeH="0" baseline="0" dirty="0">
                        <a:ln>
                          <a:noFill/>
                        </a:ln>
                        <a:solidFill>
                          <a:schemeClr val="bg2"/>
                        </a:solidFill>
                        <a:effectLst/>
                        <a:uLnTx/>
                        <a:uFillTx/>
                        <a:latin typeface="+mn-lt"/>
                        <a:ea typeface="+mn-ea"/>
                        <a:cs typeface="+mn-cs"/>
                        <a:sym typeface="Intel Clear"/>
                      </a:endParaRPr>
                    </a:p>
                  </a:txBody>
                  <a:tcPr marL="18288" marR="18288" marT="9144" marB="9144"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3907779"/>
                  </a:ext>
                </a:extLst>
              </a:tr>
              <a:tr h="209725">
                <a:tc>
                  <a:txBody>
                    <a:bodyPr/>
                    <a:lstStyle/>
                    <a:p>
                      <a:pPr marL="0" marR="0" lvl="0" indent="0" algn="l">
                        <a:lnSpc>
                          <a:spcPct val="100000"/>
                        </a:lnSpc>
                        <a:spcBef>
                          <a:spcPts val="0"/>
                        </a:spcBef>
                        <a:spcAft>
                          <a:spcPts val="0"/>
                        </a:spcAft>
                        <a:buClrTx/>
                        <a:buSzTx/>
                        <a:buFontTx/>
                        <a:buNone/>
                      </a:pPr>
                      <a:r>
                        <a:rPr lang="en-US" sz="600" dirty="0">
                          <a:solidFill>
                            <a:schemeClr val="accent1"/>
                          </a:solidFill>
                          <a:latin typeface="IntelOne Text Medium" panose="020B0703020203020204" pitchFamily="34" charset="0"/>
                          <a:sym typeface="Intel Clear"/>
                          <a:hlinkClick r:id="rId9" action="ppaction://hlinksldjump">
                            <a:extLst>
                              <a:ext uri="{A12FA001-AC4F-418D-AE19-62706E023703}">
                                <ahyp:hlinkClr xmlns:ahyp="http://schemas.microsoft.com/office/drawing/2018/hyperlinkcolor" val="tx"/>
                              </a:ext>
                            </a:extLst>
                          </a:hlinkClick>
                        </a:rPr>
                        <a:t>ADLINK 5G Small Cell Solution</a:t>
                      </a:r>
                      <a:endParaRPr lang="en-US" sz="600" dirty="0">
                        <a:solidFill>
                          <a:schemeClr val="accent1"/>
                        </a:solidFill>
                        <a:latin typeface="IntelOne Text Medium" panose="020B0703020203020204" pitchFamily="34" charset="0"/>
                        <a:sym typeface="Intel Clear"/>
                      </a:endParaRPr>
                    </a:p>
                  </a:txBody>
                  <a:tcPr marL="18288" marR="18288" marT="9144" marB="9144"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rPr>
                        <a:t>Global</a:t>
                      </a:r>
                    </a:p>
                  </a:txBody>
                  <a:tcPr marL="18288" marR="18288" marT="9144" marB="9144"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dirty="0">
                          <a:solidFill>
                            <a:schemeClr val="bg2"/>
                          </a:solidFill>
                          <a:latin typeface="+mn-lt"/>
                        </a:rPr>
                        <a:t>RRK</a:t>
                      </a: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10">
                            <a:extLst>
                              <a:ext uri="{A12FA001-AC4F-418D-AE19-62706E023703}">
                                <ahyp:hlinkClr xmlns:ahyp="http://schemas.microsoft.com/office/drawing/2018/hyperlinkcolor" val="tx"/>
                              </a:ext>
                            </a:extLst>
                          </a:hlinkClick>
                        </a:rPr>
                        <a:t>Tina Hsu</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54"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Intel Clear"/>
                          <a:hlinkClick r:id="rId11">
                            <a:extLst>
                              <a:ext uri="{A12FA001-AC4F-418D-AE19-62706E023703}">
                                <ahyp:hlinkClr xmlns:ahyp="http://schemas.microsoft.com/office/drawing/2018/hyperlinkcolor" val="tx"/>
                              </a:ext>
                            </a:extLst>
                          </a:hlinkClick>
                        </a:rPr>
                        <a:t>Intel IoT Kits Overview</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a:endParaRPr>
                    </a:p>
                    <a:p>
                      <a:pPr marL="0" marR="0" lvl="0" indent="0" algn="ctr" defTabSz="914354"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Intel Clear"/>
                          <a:hlinkClick r:id="rId12">
                            <a:extLst>
                              <a:ext uri="{A12FA001-AC4F-418D-AE19-62706E023703}">
                                <ahyp:hlinkClr xmlns:ahyp="http://schemas.microsoft.com/office/drawing/2018/hyperlinkcolor" val="tx"/>
                              </a:ext>
                            </a:extLst>
                          </a:hlinkClick>
                        </a:rPr>
                        <a:t>ADLINK Luggage-shaped 5G Small Cell Solution</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Intel Clear"/>
                      </a:endParaRPr>
                    </a:p>
                  </a:txBody>
                  <a:tcPr marL="18288" marR="18288" marT="9144" marB="9144"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9858023"/>
                  </a:ext>
                </a:extLst>
              </a:tr>
              <a:tr h="311848">
                <a:tc>
                  <a:txBody>
                    <a:bodyPr/>
                    <a:lstStyle/>
                    <a:p>
                      <a:pPr marL="0" marR="0" lvl="0" indent="0" algn="l">
                        <a:lnSpc>
                          <a:spcPct val="100000"/>
                        </a:lnSpc>
                        <a:spcBef>
                          <a:spcPts val="0"/>
                        </a:spcBef>
                        <a:spcAft>
                          <a:spcPts val="0"/>
                        </a:spcAft>
                        <a:buClrTx/>
                        <a:buSzTx/>
                        <a:buFontTx/>
                        <a:buNone/>
                      </a:pPr>
                      <a:r>
                        <a:rPr lang="fr-FR" sz="600" dirty="0">
                          <a:solidFill>
                            <a:schemeClr val="accent1"/>
                          </a:solidFill>
                          <a:latin typeface="IntelOne Text Medium" panose="020B0703020203020204" pitchFamily="34" charset="0"/>
                          <a:sym typeface="Intel Clear"/>
                          <a:hlinkClick r:id="rId13" action="ppaction://hlinksldjump">
                            <a:extLst>
                              <a:ext uri="{A12FA001-AC4F-418D-AE19-62706E023703}">
                                <ahyp:hlinkClr xmlns:ahyp="http://schemas.microsoft.com/office/drawing/2018/hyperlinkcolor" val="tx"/>
                              </a:ext>
                            </a:extLst>
                          </a:hlinkClick>
                        </a:rPr>
                        <a:t>T4U CUVE Compact Unit for VDI Environment</a:t>
                      </a:r>
                      <a:endParaRPr lang="en-US" sz="600" dirty="0">
                        <a:solidFill>
                          <a:schemeClr val="accent1"/>
                        </a:solidFill>
                        <a:latin typeface="IntelOne Text Medium" panose="020B0703020203020204" pitchFamily="34" charset="0"/>
                        <a:sym typeface="Intel Clear"/>
                      </a:endParaRPr>
                    </a:p>
                  </a:txBody>
                  <a:tcPr marL="18288" marR="18288" marT="9144" marB="9144"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lnSpc>
                          <a:spcPct val="100000"/>
                        </a:lnSpc>
                        <a:spcBef>
                          <a:spcPts val="0"/>
                        </a:spcBef>
                        <a:spcAft>
                          <a:spcPts val="0"/>
                        </a:spcAft>
                        <a:buNone/>
                      </a:pPr>
                      <a:r>
                        <a:rPr kumimoji="0" lang="en-US" sz="600" b="0" i="0" u="none" strike="noStrike" kern="120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rPr>
                        <a:t>Japan</a:t>
                      </a:r>
                      <a:endParaRPr lang="en-US" sz="600" dirty="0">
                        <a:solidFill>
                          <a:schemeClr val="bg2"/>
                        </a:solidFill>
                        <a:latin typeface="+mn-lt"/>
                      </a:endParaRPr>
                    </a:p>
                  </a:txBody>
                  <a:tcPr marL="18288" marR="18288" marT="9144" marB="9144"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a:solidFill>
                            <a:schemeClr val="bg2"/>
                          </a:solidFill>
                          <a:latin typeface="+mn-lt"/>
                        </a:rPr>
                        <a:t>RRK</a:t>
                      </a:r>
                      <a:endParaRPr lang="en-US" sz="600" dirty="0">
                        <a:solidFill>
                          <a:schemeClr val="bg2"/>
                        </a:solidFill>
                        <a:latin typeface="+mn-lt"/>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5">
                            <a:extLst>
                              <a:ext uri="{A12FA001-AC4F-418D-AE19-62706E023703}">
                                <ahyp:hlinkClr xmlns:ahyp="http://schemas.microsoft.com/office/drawing/2018/hyperlinkcolor" val="tx"/>
                              </a:ext>
                            </a:extLst>
                          </a:hlinkClick>
                        </a:rPr>
                        <a:t>Eleanor Sales</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9144" marB="9144">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219169"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fr-FR" sz="600" b="0" i="0" u="none" strike="noStrike" kern="1200" cap="none" spc="0" normalizeH="0" baseline="0" noProof="0" dirty="0">
                          <a:ln>
                            <a:noFill/>
                          </a:ln>
                          <a:solidFill>
                            <a:schemeClr val="bg2"/>
                          </a:solidFill>
                          <a:effectLst/>
                          <a:uLnTx/>
                          <a:uFillTx/>
                          <a:latin typeface="+mn-lt"/>
                          <a:ea typeface="+mn-ea"/>
                          <a:cs typeface="+mn-cs"/>
                          <a:sym typeface="Helvetica Neue"/>
                          <a:hlinkClick r:id="rId14">
                            <a:extLst>
                              <a:ext uri="{A12FA001-AC4F-418D-AE19-62706E023703}">
                                <ahyp:hlinkClr xmlns:ahyp="http://schemas.microsoft.com/office/drawing/2018/hyperlinkcolor" val="tx"/>
                              </a:ext>
                            </a:extLst>
                          </a:hlinkClick>
                        </a:rPr>
                        <a:t>T4U </a:t>
                      </a:r>
                      <a:r>
                        <a:rPr kumimoji="0" lang="fr-FR" sz="600" b="0" i="0" u="none" strike="noStrike" kern="1200" cap="none" spc="0" normalizeH="0" baseline="0" noProof="0" dirty="0" err="1">
                          <a:ln>
                            <a:noFill/>
                          </a:ln>
                          <a:solidFill>
                            <a:schemeClr val="bg2"/>
                          </a:solidFill>
                          <a:effectLst/>
                          <a:uLnTx/>
                          <a:uFillTx/>
                          <a:latin typeface="+mn-lt"/>
                          <a:ea typeface="+mn-ea"/>
                          <a:cs typeface="+mn-cs"/>
                          <a:sym typeface="Helvetica Neue"/>
                          <a:hlinkClick r:id="rId14">
                            <a:extLst>
                              <a:ext uri="{A12FA001-AC4F-418D-AE19-62706E023703}">
                                <ahyp:hlinkClr xmlns:ahyp="http://schemas.microsoft.com/office/drawing/2018/hyperlinkcolor" val="tx"/>
                              </a:ext>
                            </a:extLst>
                          </a:hlinkClick>
                        </a:rPr>
                        <a:t>Website</a:t>
                      </a:r>
                      <a:endParaRPr kumimoji="0" lang="fr-FR" sz="6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1" indent="0" algn="ctr" defTabSz="1219169"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fr-FR" sz="600" b="0" i="0" u="none" strike="noStrike" kern="1200" cap="none" spc="0" normalizeH="0" baseline="0" noProof="0" dirty="0">
                          <a:ln>
                            <a:noFill/>
                          </a:ln>
                          <a:solidFill>
                            <a:schemeClr val="bg2"/>
                          </a:solidFill>
                          <a:effectLst/>
                          <a:uLnTx/>
                          <a:uFillTx/>
                          <a:latin typeface="+mn-lt"/>
                          <a:ea typeface="+mn-ea"/>
                          <a:cs typeface="+mn-cs"/>
                          <a:sym typeface="Helvetica Neue"/>
                          <a:hlinkClick r:id="rId15">
                            <a:extLst>
                              <a:ext uri="{A12FA001-AC4F-418D-AE19-62706E023703}">
                                <ahyp:hlinkClr xmlns:ahyp="http://schemas.microsoft.com/office/drawing/2018/hyperlinkcolor" val="tx"/>
                              </a:ext>
                            </a:extLst>
                          </a:hlinkClick>
                        </a:rPr>
                        <a:t>T4U Verde CUVE Product Page</a:t>
                      </a:r>
                      <a:endParaRPr kumimoji="0" lang="fr-FR" sz="6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1" indent="0" algn="ctr" defTabSz="1219169"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fr-FR" sz="600" b="0" i="0" u="none" strike="noStrike" kern="1200" cap="none" spc="0" normalizeH="0" baseline="0" noProof="0" dirty="0">
                          <a:ln>
                            <a:noFill/>
                          </a:ln>
                          <a:solidFill>
                            <a:schemeClr val="bg2"/>
                          </a:solidFill>
                          <a:effectLst/>
                          <a:uLnTx/>
                          <a:uFillTx/>
                          <a:latin typeface="+mn-lt"/>
                          <a:ea typeface="+mn-ea"/>
                          <a:cs typeface="+mn-cs"/>
                          <a:sym typeface="Helvetica Neue"/>
                          <a:hlinkClick r:id="rId11">
                            <a:extLst>
                              <a:ext uri="{A12FA001-AC4F-418D-AE19-62706E023703}">
                                <ahyp:hlinkClr xmlns:ahyp="http://schemas.microsoft.com/office/drawing/2018/hyperlinkcolor" val="tx"/>
                              </a:ext>
                            </a:extLst>
                          </a:hlinkClick>
                        </a:rPr>
                        <a:t>Intel IoT Kits </a:t>
                      </a:r>
                      <a:r>
                        <a:rPr kumimoji="0" lang="fr-FR" sz="600" b="0" i="0" u="none" strike="noStrike" kern="1200" cap="none" spc="0" normalizeH="0" baseline="0" noProof="0" dirty="0" err="1">
                          <a:ln>
                            <a:noFill/>
                          </a:ln>
                          <a:solidFill>
                            <a:schemeClr val="bg2"/>
                          </a:solidFill>
                          <a:effectLst/>
                          <a:uLnTx/>
                          <a:uFillTx/>
                          <a:latin typeface="+mn-lt"/>
                          <a:ea typeface="+mn-ea"/>
                          <a:cs typeface="+mn-cs"/>
                          <a:sym typeface="Helvetica Neue"/>
                          <a:hlinkClick r:id="rId11">
                            <a:extLst>
                              <a:ext uri="{A12FA001-AC4F-418D-AE19-62706E023703}">
                                <ahyp:hlinkClr xmlns:ahyp="http://schemas.microsoft.com/office/drawing/2018/hyperlinkcolor" val="tx"/>
                              </a:ext>
                            </a:extLst>
                          </a:hlinkClick>
                        </a:rPr>
                        <a:t>Overview</a:t>
                      </a:r>
                      <a:endParaRPr kumimoji="0" lang="fr-FR" sz="6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9144" marB="9144"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8886500"/>
                  </a:ext>
                </a:extLst>
              </a:tr>
              <a:tr h="286940">
                <a:tc>
                  <a:txBody>
                    <a:bodyPr/>
                    <a:lstStyle/>
                    <a:p>
                      <a:pPr marL="0" marR="0" lvl="0" indent="0" algn="l">
                        <a:lnSpc>
                          <a:spcPct val="100000"/>
                        </a:lnSpc>
                        <a:spcBef>
                          <a:spcPts val="0"/>
                        </a:spcBef>
                        <a:spcAft>
                          <a:spcPts val="0"/>
                        </a:spcAft>
                        <a:buClrTx/>
                        <a:buSzTx/>
                        <a:buFontTx/>
                        <a:buNone/>
                      </a:pPr>
                      <a:r>
                        <a:rPr lang="en-US" sz="600" dirty="0" err="1">
                          <a:solidFill>
                            <a:schemeClr val="accent1"/>
                          </a:solidFill>
                          <a:latin typeface="IntelOne Text Medium" panose="020B0703020203020204" pitchFamily="34" charset="0"/>
                          <a:sym typeface="Intel Clear"/>
                          <a:hlinkClick r:id="rId16" action="ppaction://hlinksldjump">
                            <a:extLst>
                              <a:ext uri="{A12FA001-AC4F-418D-AE19-62706E023703}">
                                <ahyp:hlinkClr xmlns:ahyp="http://schemas.microsoft.com/office/drawing/2018/hyperlinkcolor" val="tx"/>
                              </a:ext>
                            </a:extLst>
                          </a:hlinkClick>
                        </a:rPr>
                        <a:t>BirminD</a:t>
                      </a:r>
                      <a:r>
                        <a:rPr lang="en-US" sz="600" dirty="0">
                          <a:solidFill>
                            <a:schemeClr val="accent1"/>
                          </a:solidFill>
                          <a:latin typeface="IntelOne Text Medium" panose="020B0703020203020204" pitchFamily="34" charset="0"/>
                          <a:sym typeface="Intel Clear"/>
                          <a:hlinkClick r:id="rId16" action="ppaction://hlinksldjump">
                            <a:extLst>
                              <a:ext uri="{A12FA001-AC4F-418D-AE19-62706E023703}">
                                <ahyp:hlinkClr xmlns:ahyp="http://schemas.microsoft.com/office/drawing/2018/hyperlinkcolor" val="tx"/>
                              </a:ext>
                            </a:extLst>
                          </a:hlinkClick>
                        </a:rPr>
                        <a:t> B-Cloud </a:t>
                      </a:r>
                      <a:r>
                        <a:rPr lang="en-US" sz="600" dirty="0" err="1">
                          <a:solidFill>
                            <a:schemeClr val="accent1"/>
                          </a:solidFill>
                          <a:latin typeface="IntelOne Text Medium" panose="020B0703020203020204" pitchFamily="34" charset="0"/>
                          <a:sym typeface="Intel Clear"/>
                          <a:hlinkClick r:id="rId16" action="ppaction://hlinksldjump">
                            <a:extLst>
                              <a:ext uri="{A12FA001-AC4F-418D-AE19-62706E023703}">
                                <ahyp:hlinkClr xmlns:ahyp="http://schemas.microsoft.com/office/drawing/2018/hyperlinkcolor" val="tx"/>
                              </a:ext>
                            </a:extLst>
                          </a:hlinkClick>
                        </a:rPr>
                        <a:t>AutoML</a:t>
                      </a:r>
                      <a:endParaRPr lang="en-US" sz="600" dirty="0">
                        <a:solidFill>
                          <a:schemeClr val="accent1"/>
                        </a:solidFill>
                        <a:latin typeface="IntelOne Text Medium" panose="020B0703020203020204" pitchFamily="34" charset="0"/>
                        <a:sym typeface="Intel Clear"/>
                      </a:endParaRPr>
                    </a:p>
                  </a:txBody>
                  <a:tcPr marL="18288" marR="18288" marT="9144" marB="9144"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lnSpc>
                          <a:spcPct val="100000"/>
                        </a:lnSpc>
                        <a:spcBef>
                          <a:spcPts val="0"/>
                        </a:spcBef>
                        <a:spcAft>
                          <a:spcPts val="0"/>
                        </a:spcAft>
                        <a:buNone/>
                      </a:pPr>
                      <a:r>
                        <a:rPr kumimoji="0" lang="en-US" sz="600" b="0" i="0" u="none"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Neue"/>
                        </a:rPr>
                        <a:t>Brazil, Canada, Mexico, United States, Other Americas, Australia, New Zealand, India, Japan, South Korea, China, Taiwan, Germany, Israel, Middle East, North Africa, Turkey Russia, Sub-Saharan Africa, United Kingdom</a:t>
                      </a:r>
                      <a:endParaRPr lang="en-US" sz="600" dirty="0">
                        <a:solidFill>
                          <a:schemeClr val="bg2"/>
                        </a:solidFill>
                        <a:latin typeface="+mn-lt"/>
                      </a:endParaRPr>
                    </a:p>
                  </a:txBody>
                  <a:tcPr marL="18288" marR="18288" marT="9144" marB="9144"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a:solidFill>
                            <a:schemeClr val="bg2"/>
                          </a:solidFill>
                          <a:latin typeface="+mn-lt"/>
                        </a:rPr>
                        <a:t>MRS</a:t>
                      </a:r>
                      <a:endParaRPr lang="en-US" sz="600" dirty="0">
                        <a:solidFill>
                          <a:schemeClr val="bg2"/>
                        </a:solidFill>
                        <a:latin typeface="+mn-lt"/>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17">
                            <a:extLst>
                              <a:ext uri="{A12FA001-AC4F-418D-AE19-62706E023703}">
                                <ahyp:hlinkClr xmlns:ahyp="http://schemas.microsoft.com/office/drawing/2018/hyperlinkcolor" val="tx"/>
                              </a:ext>
                            </a:extLst>
                          </a:hlinkClick>
                        </a:rPr>
                        <a:t>Daniel Rodrigues</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609600"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err="1">
                          <a:ln>
                            <a:noFill/>
                          </a:ln>
                          <a:solidFill>
                            <a:schemeClr val="bg2"/>
                          </a:solidFill>
                          <a:effectLst/>
                          <a:uLnTx/>
                          <a:uFillTx/>
                          <a:latin typeface="+mn-lt"/>
                          <a:ea typeface="+mn-ea"/>
                          <a:cs typeface="+mn-cs"/>
                          <a:sym typeface="Helvetica Neue"/>
                          <a:hlinkClick r:id="rId18">
                            <a:extLst>
                              <a:ext uri="{A12FA001-AC4F-418D-AE19-62706E023703}">
                                <ahyp:hlinkClr xmlns:ahyp="http://schemas.microsoft.com/office/drawing/2018/hyperlinkcolor" val="tx"/>
                              </a:ext>
                            </a:extLst>
                          </a:hlinkClick>
                        </a:rPr>
                        <a:t>BirminD</a:t>
                      </a: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18">
                            <a:extLst>
                              <a:ext uri="{A12FA001-AC4F-418D-AE19-62706E023703}">
                                <ahyp:hlinkClr xmlns:ahyp="http://schemas.microsoft.com/office/drawing/2018/hyperlinkcolor" val="tx"/>
                              </a:ext>
                            </a:extLst>
                          </a:hlinkClick>
                        </a:rPr>
                        <a:t> Webpage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9144" marB="9144"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9758539"/>
                  </a:ext>
                </a:extLst>
              </a:tr>
              <a:tr h="209725">
                <a:tc>
                  <a:txBody>
                    <a:bodyPr/>
                    <a:lstStyle/>
                    <a:p>
                      <a:pPr marL="0" marR="0" lvl="0" indent="0" algn="l">
                        <a:lnSpc>
                          <a:spcPct val="100000"/>
                        </a:lnSpc>
                        <a:spcBef>
                          <a:spcPts val="0"/>
                        </a:spcBef>
                        <a:spcAft>
                          <a:spcPts val="0"/>
                        </a:spcAft>
                        <a:buClrTx/>
                        <a:buSzTx/>
                        <a:buFontTx/>
                        <a:buNone/>
                      </a:pPr>
                      <a:r>
                        <a:rPr lang="en-US" sz="600" dirty="0">
                          <a:solidFill>
                            <a:schemeClr val="accent1"/>
                          </a:solidFill>
                          <a:latin typeface="IntelOne Text Medium" panose="020B0703020203020204" pitchFamily="34" charset="0"/>
                          <a:sym typeface="Intel Clear"/>
                          <a:hlinkClick r:id="rId19" action="ppaction://hlinksldjump">
                            <a:extLst>
                              <a:ext uri="{A12FA001-AC4F-418D-AE19-62706E023703}">
                                <ahyp:hlinkClr xmlns:ahyp="http://schemas.microsoft.com/office/drawing/2018/hyperlinkcolor" val="tx"/>
                              </a:ext>
                            </a:extLst>
                          </a:hlinkClick>
                        </a:rPr>
                        <a:t>Dot Zero Connect ZPS</a:t>
                      </a:r>
                      <a:endParaRPr lang="en-US" sz="600" dirty="0">
                        <a:solidFill>
                          <a:schemeClr val="accent1"/>
                        </a:solidFill>
                        <a:latin typeface="IntelOne Text Medium" panose="020B0703020203020204" pitchFamily="34" charset="0"/>
                        <a:sym typeface="Intel Clear"/>
                      </a:endParaRPr>
                    </a:p>
                  </a:txBody>
                  <a:tcPr marL="18288" marR="18288" marT="9144" marB="9144"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rPr>
                        <a:t>APJ and Americas</a:t>
                      </a:r>
                    </a:p>
                  </a:txBody>
                  <a:tcPr marL="18288" marR="18288" marT="9144" marB="9144"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a:solidFill>
                            <a:schemeClr val="bg2"/>
                          </a:solidFill>
                          <a:latin typeface="+mn-lt"/>
                        </a:rPr>
                        <a:t>MRS</a:t>
                      </a:r>
                      <a:endParaRPr lang="en-US" sz="600" dirty="0">
                        <a:solidFill>
                          <a:schemeClr val="bg2"/>
                        </a:solidFill>
                        <a:latin typeface="+mn-lt"/>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20">
                            <a:extLst>
                              <a:ext uri="{A12FA001-AC4F-418D-AE19-62706E023703}">
                                <ahyp:hlinkClr xmlns:ahyp="http://schemas.microsoft.com/office/drawing/2018/hyperlinkcolor" val="tx"/>
                              </a:ext>
                            </a:extLst>
                          </a:hlinkClick>
                        </a:rPr>
                        <a:t>Jocelyn Lin</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rtl="0" eaLnBrk="1" fontAlgn="ctr"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21">
                            <a:extLst>
                              <a:ext uri="{A12FA001-AC4F-418D-AE19-62706E023703}">
                                <ahyp:hlinkClr xmlns:ahyp="http://schemas.microsoft.com/office/drawing/2018/hyperlinkcolor" val="tx"/>
                              </a:ext>
                            </a:extLst>
                          </a:hlinkClick>
                        </a:rPr>
                        <a:t>Dot Zero – Home page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22">
                          <a:extLst>
                            <a:ext uri="{A12FA001-AC4F-418D-AE19-62706E023703}">
                              <ahyp:hlinkClr xmlns:ahyp="http://schemas.microsoft.com/office/drawing/2018/hyperlinkcolor" val="tx"/>
                            </a:ext>
                          </a:extLst>
                        </a:hlinkClick>
                      </a:endParaRPr>
                    </a:p>
                    <a:p>
                      <a:pPr marL="0" marR="0" lvl="1" indent="0" algn="ctr" defTabSz="914400" rtl="0" eaLnBrk="1" fontAlgn="ctr"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22">
                            <a:extLst>
                              <a:ext uri="{A12FA001-AC4F-418D-AE19-62706E023703}">
                                <ahyp:hlinkClr xmlns:ahyp="http://schemas.microsoft.com/office/drawing/2018/hyperlinkcolor" val="tx"/>
                              </a:ext>
                            </a:extLst>
                          </a:hlinkClick>
                        </a:rPr>
                        <a:t>Microsoft Azure Marketplace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9144" marB="9144"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6584092"/>
                  </a:ext>
                </a:extLst>
              </a:tr>
              <a:tr h="311848">
                <a:tc>
                  <a:txBody>
                    <a:bodyPr/>
                    <a:lstStyle/>
                    <a:p>
                      <a:pPr marL="0" marR="0" lvl="0" indent="0" algn="l">
                        <a:lnSpc>
                          <a:spcPct val="100000"/>
                        </a:lnSpc>
                        <a:spcBef>
                          <a:spcPts val="0"/>
                        </a:spcBef>
                        <a:spcAft>
                          <a:spcPts val="0"/>
                        </a:spcAft>
                        <a:buClrTx/>
                        <a:buSzTx/>
                        <a:buFontTx/>
                        <a:buNone/>
                      </a:pPr>
                      <a:r>
                        <a:rPr lang="en-US" sz="600" dirty="0" err="1">
                          <a:solidFill>
                            <a:schemeClr val="accent1"/>
                          </a:solidFill>
                          <a:latin typeface="IntelOne Text Medium" panose="020B0703020203020204" pitchFamily="34" charset="0"/>
                          <a:sym typeface="Intel Clear"/>
                          <a:hlinkClick r:id="rId23" action="ppaction://hlinksldjump">
                            <a:extLst>
                              <a:ext uri="{A12FA001-AC4F-418D-AE19-62706E023703}">
                                <ahyp:hlinkClr xmlns:ahyp="http://schemas.microsoft.com/office/drawing/2018/hyperlinkcolor" val="tx"/>
                              </a:ext>
                            </a:extLst>
                          </a:hlinkClick>
                        </a:rPr>
                        <a:t>Ectron</a:t>
                      </a:r>
                      <a:r>
                        <a:rPr lang="en-US" sz="600" dirty="0">
                          <a:solidFill>
                            <a:schemeClr val="accent1"/>
                          </a:solidFill>
                          <a:latin typeface="IntelOne Text Medium" panose="020B0703020203020204" pitchFamily="34" charset="0"/>
                          <a:sym typeface="Intel Clear"/>
                          <a:hlinkClick r:id="rId23" action="ppaction://hlinksldjump">
                            <a:extLst>
                              <a:ext uri="{A12FA001-AC4F-418D-AE19-62706E023703}">
                                <ahyp:hlinkClr xmlns:ahyp="http://schemas.microsoft.com/office/drawing/2018/hyperlinkcolor" val="tx"/>
                              </a:ext>
                            </a:extLst>
                          </a:hlinkClick>
                        </a:rPr>
                        <a:t> Corporation </a:t>
                      </a:r>
                      <a:r>
                        <a:rPr lang="en-US" sz="600" dirty="0" err="1">
                          <a:solidFill>
                            <a:schemeClr val="accent1"/>
                          </a:solidFill>
                          <a:latin typeface="IntelOne Text Medium" panose="020B0703020203020204" pitchFamily="34" charset="0"/>
                          <a:sym typeface="Intel Clear"/>
                          <a:hlinkClick r:id="rId23" action="ppaction://hlinksldjump">
                            <a:extLst>
                              <a:ext uri="{A12FA001-AC4F-418D-AE19-62706E023703}">
                                <ahyp:hlinkClr xmlns:ahyp="http://schemas.microsoft.com/office/drawing/2018/hyperlinkcolor" val="tx"/>
                              </a:ext>
                            </a:extLst>
                          </a:hlinkClick>
                        </a:rPr>
                        <a:t>SmartEYE</a:t>
                      </a:r>
                      <a:r>
                        <a:rPr lang="en-US" sz="600" dirty="0">
                          <a:solidFill>
                            <a:schemeClr val="accent1"/>
                          </a:solidFill>
                          <a:latin typeface="IntelOne Text Medium" panose="020B0703020203020204" pitchFamily="34" charset="0"/>
                          <a:sym typeface="Intel Clear"/>
                          <a:hlinkClick r:id="rId23" action="ppaction://hlinksldjump">
                            <a:extLst>
                              <a:ext uri="{A12FA001-AC4F-418D-AE19-62706E023703}">
                                <ahyp:hlinkClr xmlns:ahyp="http://schemas.microsoft.com/office/drawing/2018/hyperlinkcolor" val="tx"/>
                              </a:ext>
                            </a:extLst>
                          </a:hlinkClick>
                        </a:rPr>
                        <a:t>™ Intelligent Edge Node</a:t>
                      </a:r>
                      <a:endParaRPr lang="en-US" sz="600" dirty="0">
                        <a:solidFill>
                          <a:schemeClr val="accent1"/>
                        </a:solidFill>
                        <a:latin typeface="IntelOne Text Medium" panose="020B0703020203020204" pitchFamily="34" charset="0"/>
                        <a:sym typeface="Intel Clear"/>
                      </a:endParaRPr>
                    </a:p>
                  </a:txBody>
                  <a:tcPr marL="18288" marR="18288" marT="9144" marB="9144"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Neue"/>
                        </a:rPr>
                        <a:t>APJ, EMEA, Americas</a:t>
                      </a:r>
                      <a:endParaRPr kumimoji="0" lang="en-US" sz="600" b="0" i="0" u="none" strike="noStrike" kern="120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endParaRPr>
                    </a:p>
                  </a:txBody>
                  <a:tcPr marL="18288" marR="18288" marT="9144" marB="9144"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dirty="0">
                          <a:solidFill>
                            <a:schemeClr val="bg2"/>
                          </a:solidFill>
                          <a:latin typeface="+mn-lt"/>
                        </a:rPr>
                        <a:t>MRS</a:t>
                      </a: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6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24">
                            <a:extLst>
                              <a:ext uri="{A12FA001-AC4F-418D-AE19-62706E023703}">
                                <ahyp:hlinkClr xmlns:ahyp="http://schemas.microsoft.com/office/drawing/2018/hyperlinkcolor" val="tx"/>
                              </a:ext>
                            </a:extLst>
                          </a:hlinkClick>
                        </a:rPr>
                        <a:t>Niladri</a:t>
                      </a: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24">
                            <a:extLst>
                              <a:ext uri="{A12FA001-AC4F-418D-AE19-62706E023703}">
                                <ahyp:hlinkClr xmlns:ahyp="http://schemas.microsoft.com/office/drawing/2018/hyperlinkcolor" val="tx"/>
                              </a:ext>
                            </a:extLst>
                          </a:hlinkClick>
                        </a:rPr>
                        <a:t> Roy</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rtl="0" eaLnBrk="1" fontAlgn="ctr"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25">
                            <a:extLst>
                              <a:ext uri="{A12FA001-AC4F-418D-AE19-62706E023703}">
                                <ahyp:hlinkClr xmlns:ahyp="http://schemas.microsoft.com/office/drawing/2018/hyperlinkcolor" val="tx"/>
                              </a:ext>
                            </a:extLst>
                          </a:hlinkClick>
                        </a:rPr>
                        <a:t>SMARTEYE Solution Home Page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1" indent="0" algn="ctr" defTabSz="914400" rtl="0" eaLnBrk="1" fontAlgn="ctr"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26">
                            <a:extLst>
                              <a:ext uri="{A12FA001-AC4F-418D-AE19-62706E023703}">
                                <ahyp:hlinkClr xmlns:ahyp="http://schemas.microsoft.com/office/drawing/2018/hyperlinkcolor" val="tx"/>
                              </a:ext>
                            </a:extLst>
                          </a:hlinkClick>
                        </a:rPr>
                        <a:t>Product Video Overview</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1" indent="0" algn="ctr" defTabSz="914400" rtl="0" eaLnBrk="1" fontAlgn="ctr"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27">
                            <a:extLst>
                              <a:ext uri="{A12FA001-AC4F-418D-AE19-62706E023703}">
                                <ahyp:hlinkClr xmlns:ahyp="http://schemas.microsoft.com/office/drawing/2018/hyperlinkcolor" val="tx"/>
                              </a:ext>
                            </a:extLst>
                          </a:hlinkClick>
                        </a:rPr>
                        <a:t>Injection Molding Use Case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9144" marB="9144"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532596"/>
                  </a:ext>
                </a:extLst>
              </a:tr>
              <a:tr h="197271">
                <a:tc>
                  <a:txBody>
                    <a:bodyPr/>
                    <a:lstStyle/>
                    <a:p>
                      <a:pPr marL="0" marR="0" lvl="0" indent="0" algn="l">
                        <a:lnSpc>
                          <a:spcPct val="100000"/>
                        </a:lnSpc>
                        <a:spcBef>
                          <a:spcPts val="0"/>
                        </a:spcBef>
                        <a:spcAft>
                          <a:spcPts val="0"/>
                        </a:spcAft>
                        <a:buClrTx/>
                        <a:buSzTx/>
                        <a:buFontTx/>
                        <a:buNone/>
                      </a:pPr>
                      <a:r>
                        <a:rPr lang="en-US" sz="600" dirty="0" err="1">
                          <a:solidFill>
                            <a:schemeClr val="accent1"/>
                          </a:solidFill>
                          <a:latin typeface="IntelOne Text Medium" panose="020B0703020203020204" pitchFamily="34" charset="0"/>
                          <a:hlinkClick r:id="rId28" action="ppaction://hlinksldjump">
                            <a:extLst>
                              <a:ext uri="{A12FA001-AC4F-418D-AE19-62706E023703}">
                                <ahyp:hlinkClr xmlns:ahyp="http://schemas.microsoft.com/office/drawing/2018/hyperlinkcolor" val="tx"/>
                              </a:ext>
                            </a:extLst>
                          </a:hlinkClick>
                        </a:rPr>
                        <a:t>Iprod</a:t>
                      </a:r>
                      <a:r>
                        <a:rPr lang="en-US" sz="600" dirty="0">
                          <a:solidFill>
                            <a:schemeClr val="accent1"/>
                          </a:solidFill>
                          <a:latin typeface="IntelOne Text Medium" panose="020B0703020203020204" pitchFamily="34" charset="0"/>
                          <a:hlinkClick r:id="rId28" action="ppaction://hlinksldjump">
                            <a:extLst>
                              <a:ext uri="{A12FA001-AC4F-418D-AE19-62706E023703}">
                                <ahyp:hlinkClr xmlns:ahyp="http://schemas.microsoft.com/office/drawing/2018/hyperlinkcolor" val="tx"/>
                              </a:ext>
                            </a:extLst>
                          </a:hlinkClick>
                        </a:rPr>
                        <a:t> MOP Manufacturing Optimization Platform </a:t>
                      </a:r>
                      <a:endParaRPr lang="en-US" sz="600" dirty="0">
                        <a:solidFill>
                          <a:schemeClr val="accent1"/>
                        </a:solidFill>
                        <a:latin typeface="IntelOne Text Medium" panose="020B0703020203020204" pitchFamily="34" charset="0"/>
                        <a:sym typeface="Intel Clear"/>
                      </a:endParaRPr>
                    </a:p>
                  </a:txBody>
                  <a:tcPr marL="18288" marR="18288" marT="9144" marB="9144"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lnSpc>
                          <a:spcPct val="100000"/>
                        </a:lnSpc>
                        <a:spcBef>
                          <a:spcPts val="0"/>
                        </a:spcBef>
                        <a:spcAft>
                          <a:spcPts val="0"/>
                        </a:spcAft>
                        <a:buNone/>
                      </a:pPr>
                      <a:r>
                        <a:rPr kumimoji="0" lang="en-US" sz="600" b="0" i="0" u="none"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rPr>
                        <a:t>Italy, Canada, United States, Germany, France, Switzerland, Austria, United Kingdom</a:t>
                      </a:r>
                      <a:endParaRPr lang="en-US" sz="600" dirty="0">
                        <a:solidFill>
                          <a:schemeClr val="bg2"/>
                        </a:solidFill>
                        <a:latin typeface="+mn-lt"/>
                      </a:endParaRPr>
                    </a:p>
                  </a:txBody>
                  <a:tcPr marL="18288" marR="18288" marT="9144" marB="9144"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dirty="0">
                          <a:solidFill>
                            <a:schemeClr val="bg2"/>
                          </a:solidFill>
                          <a:latin typeface="+mn-lt"/>
                        </a:rPr>
                        <a:t>MRS</a:t>
                      </a: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6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29">
                            <a:extLst>
                              <a:ext uri="{A12FA001-AC4F-418D-AE19-62706E023703}">
                                <ahyp:hlinkClr xmlns:ahyp="http://schemas.microsoft.com/office/drawing/2018/hyperlinkcolor" val="tx"/>
                              </a:ext>
                            </a:extLst>
                          </a:hlinkClick>
                        </a:rPr>
                        <a:t>Aneta</a:t>
                      </a: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29">
                            <a:extLst>
                              <a:ext uri="{A12FA001-AC4F-418D-AE19-62706E023703}">
                                <ahyp:hlinkClr xmlns:ahyp="http://schemas.microsoft.com/office/drawing/2018/hyperlinkcolor" val="tx"/>
                              </a:ext>
                            </a:extLst>
                          </a:hlinkClick>
                        </a:rPr>
                        <a:t> </a:t>
                      </a:r>
                      <a:r>
                        <a:rPr lang="en-US" sz="6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29">
                            <a:extLst>
                              <a:ext uri="{A12FA001-AC4F-418D-AE19-62706E023703}">
                                <ahyp:hlinkClr xmlns:ahyp="http://schemas.microsoft.com/office/drawing/2018/hyperlinkcolor" val="tx"/>
                              </a:ext>
                            </a:extLst>
                          </a:hlinkClick>
                        </a:rPr>
                        <a:t>Zonenberg</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609600"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err="1">
                          <a:ln>
                            <a:noFill/>
                          </a:ln>
                          <a:solidFill>
                            <a:schemeClr val="bg2"/>
                          </a:solidFill>
                          <a:effectLst/>
                          <a:uLnTx/>
                          <a:uFillTx/>
                          <a:latin typeface="+mn-lt"/>
                          <a:ea typeface="+mn-ea"/>
                          <a:cs typeface="+mn-cs"/>
                          <a:sym typeface="Helvetica Neue"/>
                          <a:hlinkClick r:id="rId30">
                            <a:extLst>
                              <a:ext uri="{A12FA001-AC4F-418D-AE19-62706E023703}">
                                <ahyp:hlinkClr xmlns:ahyp="http://schemas.microsoft.com/office/drawing/2018/hyperlinkcolor" val="tx"/>
                              </a:ext>
                            </a:extLst>
                          </a:hlinkClick>
                        </a:rPr>
                        <a:t>iProd</a:t>
                      </a: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30">
                            <a:extLst>
                              <a:ext uri="{A12FA001-AC4F-418D-AE19-62706E023703}">
                                <ahyp:hlinkClr xmlns:ahyp="http://schemas.microsoft.com/office/drawing/2018/hyperlinkcolor" val="tx"/>
                              </a:ext>
                            </a:extLst>
                          </a:hlinkClick>
                        </a:rPr>
                        <a:t> website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9144" marB="9144"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1587667"/>
                  </a:ext>
                </a:extLst>
              </a:tr>
              <a:tr h="151005">
                <a:tc>
                  <a:txBody>
                    <a:bodyPr/>
                    <a:lstStyle/>
                    <a:p>
                      <a:pPr marL="0" marR="0" lvl="0" indent="0" algn="l">
                        <a:lnSpc>
                          <a:spcPct val="100000"/>
                        </a:lnSpc>
                        <a:spcBef>
                          <a:spcPts val="0"/>
                        </a:spcBef>
                        <a:spcAft>
                          <a:spcPts val="0"/>
                        </a:spcAft>
                        <a:buClrTx/>
                        <a:buSzTx/>
                        <a:buFontTx/>
                        <a:buNone/>
                      </a:pPr>
                      <a:r>
                        <a:rPr lang="en-US" sz="600" dirty="0" err="1">
                          <a:solidFill>
                            <a:schemeClr val="accent1"/>
                          </a:solidFill>
                          <a:latin typeface="IntelOne Text Medium" panose="020B0703020203020204" pitchFamily="34" charset="0"/>
                          <a:sym typeface="Intel Clear"/>
                          <a:hlinkClick r:id="rId31" action="ppaction://hlinksldjump">
                            <a:extLst>
                              <a:ext uri="{A12FA001-AC4F-418D-AE19-62706E023703}">
                                <ahyp:hlinkClr xmlns:ahyp="http://schemas.microsoft.com/office/drawing/2018/hyperlinkcolor" val="tx"/>
                              </a:ext>
                            </a:extLst>
                          </a:hlinkClick>
                        </a:rPr>
                        <a:t>Sewio</a:t>
                      </a:r>
                      <a:r>
                        <a:rPr lang="en-US" sz="600" dirty="0">
                          <a:solidFill>
                            <a:schemeClr val="accent1"/>
                          </a:solidFill>
                          <a:latin typeface="IntelOne Text Medium" panose="020B0703020203020204" pitchFamily="34" charset="0"/>
                          <a:sym typeface="Intel Clear"/>
                          <a:hlinkClick r:id="rId31" action="ppaction://hlinksldjump">
                            <a:extLst>
                              <a:ext uri="{A12FA001-AC4F-418D-AE19-62706E023703}">
                                <ahyp:hlinkClr xmlns:ahyp="http://schemas.microsoft.com/office/drawing/2018/hyperlinkcolor" val="tx"/>
                              </a:ext>
                            </a:extLst>
                          </a:hlinkClick>
                        </a:rPr>
                        <a:t> </a:t>
                      </a:r>
                      <a:r>
                        <a:rPr lang="en-IN" sz="600" dirty="0">
                          <a:solidFill>
                            <a:schemeClr val="accent1"/>
                          </a:solidFill>
                          <a:latin typeface="IntelOne Text Medium" panose="020B0703020203020204" pitchFamily="34" charset="0"/>
                          <a:hlinkClick r:id="rId31" action="ppaction://hlinksldjump">
                            <a:extLst>
                              <a:ext uri="{A12FA001-AC4F-418D-AE19-62706E023703}">
                                <ahyp:hlinkClr xmlns:ahyp="http://schemas.microsoft.com/office/drawing/2018/hyperlinkcolor" val="tx"/>
                              </a:ext>
                            </a:extLst>
                          </a:hlinkClick>
                        </a:rPr>
                        <a:t>Real-Time Location System</a:t>
                      </a:r>
                      <a:endParaRPr lang="en-US" sz="600" dirty="0">
                        <a:solidFill>
                          <a:schemeClr val="accent1"/>
                        </a:solidFill>
                        <a:latin typeface="IntelOne Text Medium" panose="020B0703020203020204" pitchFamily="34" charset="0"/>
                        <a:sym typeface="Intel Clear"/>
                      </a:endParaRPr>
                    </a:p>
                  </a:txBody>
                  <a:tcPr marL="18288" marR="18288" marT="9144" marB="9144"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rPr>
                        <a:t>Europe, Asia, Pacific, Americas, Middle East</a:t>
                      </a:r>
                    </a:p>
                  </a:txBody>
                  <a:tcPr marL="18288" marR="18288" marT="9144" marB="9144"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dirty="0">
                          <a:solidFill>
                            <a:schemeClr val="bg2"/>
                          </a:solidFill>
                          <a:latin typeface="+mn-lt"/>
                        </a:rPr>
                        <a:t>MRS</a:t>
                      </a: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6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29">
                            <a:extLst>
                              <a:ext uri="{A12FA001-AC4F-418D-AE19-62706E023703}">
                                <ahyp:hlinkClr xmlns:ahyp="http://schemas.microsoft.com/office/drawing/2018/hyperlinkcolor" val="tx"/>
                              </a:ext>
                            </a:extLst>
                          </a:hlinkClick>
                        </a:rPr>
                        <a:t>Aneta</a:t>
                      </a: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29">
                            <a:extLst>
                              <a:ext uri="{A12FA001-AC4F-418D-AE19-62706E023703}">
                                <ahyp:hlinkClr xmlns:ahyp="http://schemas.microsoft.com/office/drawing/2018/hyperlinkcolor" val="tx"/>
                              </a:ext>
                            </a:extLst>
                          </a:hlinkClick>
                        </a:rPr>
                        <a:t> </a:t>
                      </a:r>
                      <a:r>
                        <a:rPr lang="en-US" sz="6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29">
                            <a:extLst>
                              <a:ext uri="{A12FA001-AC4F-418D-AE19-62706E023703}">
                                <ahyp:hlinkClr xmlns:ahyp="http://schemas.microsoft.com/office/drawing/2018/hyperlinkcolor" val="tx"/>
                              </a:ext>
                            </a:extLst>
                          </a:hlinkClick>
                        </a:rPr>
                        <a:t>Zonenberg</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609600"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0" cap="none" spc="0" normalizeH="0" baseline="0" noProof="0" dirty="0" err="1">
                          <a:ln>
                            <a:noFill/>
                          </a:ln>
                          <a:solidFill>
                            <a:schemeClr val="bg2"/>
                          </a:solidFill>
                          <a:effectLst/>
                          <a:uLnTx/>
                          <a:uFillTx/>
                          <a:latin typeface="+mn-lt"/>
                          <a:sym typeface="Helvetica Neue"/>
                          <a:hlinkClick r:id="rId32">
                            <a:extLst>
                              <a:ext uri="{A12FA001-AC4F-418D-AE19-62706E023703}">
                                <ahyp:hlinkClr xmlns:ahyp="http://schemas.microsoft.com/office/drawing/2018/hyperlinkcolor" val="tx"/>
                              </a:ext>
                            </a:extLst>
                          </a:hlinkClick>
                        </a:rPr>
                        <a:t>Sewio</a:t>
                      </a:r>
                      <a:r>
                        <a:rPr kumimoji="0" lang="en-US" sz="600" b="0" i="0" u="none" strike="noStrike" kern="0" cap="none" spc="0" normalizeH="0" baseline="0" noProof="0" dirty="0">
                          <a:ln>
                            <a:noFill/>
                          </a:ln>
                          <a:solidFill>
                            <a:schemeClr val="bg2"/>
                          </a:solidFill>
                          <a:effectLst/>
                          <a:uLnTx/>
                          <a:uFillTx/>
                          <a:latin typeface="+mn-lt"/>
                          <a:sym typeface="Helvetica Neue"/>
                          <a:hlinkClick r:id="rId32">
                            <a:extLst>
                              <a:ext uri="{A12FA001-AC4F-418D-AE19-62706E023703}">
                                <ahyp:hlinkClr xmlns:ahyp="http://schemas.microsoft.com/office/drawing/2018/hyperlinkcolor" val="tx"/>
                              </a:ext>
                            </a:extLst>
                          </a:hlinkClick>
                        </a:rPr>
                        <a:t> RTLS</a:t>
                      </a:r>
                      <a:endParaRPr kumimoji="0" lang="en-US" sz="600" b="0" i="0" u="none" strike="noStrike" kern="1200" cap="none" spc="0" normalizeH="0" baseline="0" noProof="0" dirty="0">
                        <a:ln>
                          <a:noFill/>
                        </a:ln>
                        <a:solidFill>
                          <a:schemeClr val="bg2"/>
                        </a:solidFill>
                        <a:effectLst/>
                        <a:uLnTx/>
                        <a:uFillTx/>
                        <a:latin typeface="+mn-lt"/>
                        <a:sym typeface="Helvetica Neue"/>
                      </a:endParaRPr>
                    </a:p>
                  </a:txBody>
                  <a:tcPr marL="18288" marR="18288" marT="9144" marB="9144"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0880959"/>
                  </a:ext>
                </a:extLst>
              </a:tr>
              <a:tr h="151005">
                <a:tc>
                  <a:txBody>
                    <a:bodyPr/>
                    <a:lstStyle/>
                    <a:p>
                      <a:pPr marL="0" marR="0" lvl="0" indent="0" algn="l">
                        <a:lnSpc>
                          <a:spcPct val="100000"/>
                        </a:lnSpc>
                        <a:spcBef>
                          <a:spcPts val="0"/>
                        </a:spcBef>
                        <a:spcAft>
                          <a:spcPts val="0"/>
                        </a:spcAft>
                        <a:buClrTx/>
                        <a:buSzTx/>
                        <a:buFontTx/>
                        <a:buNone/>
                      </a:pPr>
                      <a:r>
                        <a:rPr lang="en-IN" sz="600" dirty="0" err="1">
                          <a:solidFill>
                            <a:schemeClr val="accent1"/>
                          </a:solidFill>
                          <a:latin typeface="IntelOne Text Medium" panose="020B0703020203020204" pitchFamily="34" charset="0"/>
                          <a:hlinkClick r:id="rId33" action="ppaction://hlinksldjump">
                            <a:extLst>
                              <a:ext uri="{A12FA001-AC4F-418D-AE19-62706E023703}">
                                <ahyp:hlinkClr xmlns:ahyp="http://schemas.microsoft.com/office/drawing/2018/hyperlinkcolor" val="tx"/>
                              </a:ext>
                            </a:extLst>
                          </a:hlinkClick>
                        </a:rPr>
                        <a:t>TTTech</a:t>
                      </a:r>
                      <a:r>
                        <a:rPr lang="en-IN" sz="600" dirty="0">
                          <a:solidFill>
                            <a:schemeClr val="accent1"/>
                          </a:solidFill>
                          <a:latin typeface="IntelOne Text Medium" panose="020B0703020203020204" pitchFamily="34" charset="0"/>
                          <a:hlinkClick r:id="rId33" action="ppaction://hlinksldjump">
                            <a:extLst>
                              <a:ext uri="{A12FA001-AC4F-418D-AE19-62706E023703}">
                                <ahyp:hlinkClr xmlns:ahyp="http://schemas.microsoft.com/office/drawing/2018/hyperlinkcolor" val="tx"/>
                              </a:ext>
                            </a:extLst>
                          </a:hlinkClick>
                        </a:rPr>
                        <a:t> Industrial Nerve Blue</a:t>
                      </a:r>
                      <a:endParaRPr lang="en-US" sz="600" dirty="0">
                        <a:solidFill>
                          <a:schemeClr val="accent1"/>
                        </a:solidFill>
                        <a:latin typeface="IntelOne Text Medium" panose="020B0703020203020204" pitchFamily="34" charset="0"/>
                        <a:sym typeface="Intel Clear"/>
                      </a:endParaRPr>
                    </a:p>
                  </a:txBody>
                  <a:tcPr marL="18288" marR="18288" marT="9144" marB="9144"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lnSpc>
                          <a:spcPct val="100000"/>
                        </a:lnSpc>
                        <a:spcBef>
                          <a:spcPts val="0"/>
                        </a:spcBef>
                        <a:spcAft>
                          <a:spcPts val="0"/>
                        </a:spcAft>
                        <a:buNone/>
                      </a:pPr>
                      <a:r>
                        <a:rPr kumimoji="0" lang="en-US" sz="600" b="0" i="0" u="none"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Neue"/>
                        </a:rPr>
                        <a:t>North America, Europe, China, and Japan</a:t>
                      </a:r>
                      <a:endParaRPr lang="en-US" sz="600" dirty="0">
                        <a:solidFill>
                          <a:schemeClr val="bg2"/>
                        </a:solidFill>
                        <a:latin typeface="+mn-lt"/>
                      </a:endParaRPr>
                    </a:p>
                  </a:txBody>
                  <a:tcPr marL="18288" marR="18288" marT="9144" marB="9144"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dirty="0">
                          <a:solidFill>
                            <a:schemeClr val="bg2"/>
                          </a:solidFill>
                          <a:latin typeface="+mn-lt"/>
                        </a:rPr>
                        <a:t>MRS</a:t>
                      </a: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6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29">
                            <a:extLst>
                              <a:ext uri="{A12FA001-AC4F-418D-AE19-62706E023703}">
                                <ahyp:hlinkClr xmlns:ahyp="http://schemas.microsoft.com/office/drawing/2018/hyperlinkcolor" val="tx"/>
                              </a:ext>
                            </a:extLst>
                          </a:hlinkClick>
                        </a:rPr>
                        <a:t>Aneta</a:t>
                      </a: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29">
                            <a:extLst>
                              <a:ext uri="{A12FA001-AC4F-418D-AE19-62706E023703}">
                                <ahyp:hlinkClr xmlns:ahyp="http://schemas.microsoft.com/office/drawing/2018/hyperlinkcolor" val="tx"/>
                              </a:ext>
                            </a:extLst>
                          </a:hlinkClick>
                        </a:rPr>
                        <a:t> </a:t>
                      </a:r>
                      <a:r>
                        <a:rPr lang="en-US" sz="6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29">
                            <a:extLst>
                              <a:ext uri="{A12FA001-AC4F-418D-AE19-62706E023703}">
                                <ahyp:hlinkClr xmlns:ahyp="http://schemas.microsoft.com/office/drawing/2018/hyperlinkcolor" val="tx"/>
                              </a:ext>
                            </a:extLst>
                          </a:hlinkClick>
                        </a:rPr>
                        <a:t>Zonenberg</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609600"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err="1">
                          <a:ln>
                            <a:noFill/>
                          </a:ln>
                          <a:solidFill>
                            <a:schemeClr val="bg2"/>
                          </a:solidFill>
                          <a:effectLst/>
                          <a:uLnTx/>
                          <a:uFillTx/>
                          <a:latin typeface="+mn-lt"/>
                          <a:sym typeface="Helvetica Neue"/>
                          <a:hlinkClick r:id="rId34">
                            <a:extLst>
                              <a:ext uri="{A12FA001-AC4F-418D-AE19-62706E023703}">
                                <ahyp:hlinkClr xmlns:ahyp="http://schemas.microsoft.com/office/drawing/2018/hyperlinkcolor" val="tx"/>
                              </a:ext>
                            </a:extLst>
                          </a:hlinkClick>
                        </a:rPr>
                        <a:t>TTTech</a:t>
                      </a:r>
                      <a:r>
                        <a:rPr kumimoji="0" lang="en-US" sz="600" b="0" i="0" u="none" strike="noStrike" kern="1200" cap="none" spc="0" normalizeH="0" baseline="0" noProof="0" dirty="0">
                          <a:ln>
                            <a:noFill/>
                          </a:ln>
                          <a:solidFill>
                            <a:schemeClr val="bg2"/>
                          </a:solidFill>
                          <a:effectLst/>
                          <a:uLnTx/>
                          <a:uFillTx/>
                          <a:latin typeface="+mn-lt"/>
                          <a:sym typeface="Helvetica Neue"/>
                          <a:hlinkClick r:id="rId34">
                            <a:extLst>
                              <a:ext uri="{A12FA001-AC4F-418D-AE19-62706E023703}">
                                <ahyp:hlinkClr xmlns:ahyp="http://schemas.microsoft.com/office/drawing/2018/hyperlinkcolor" val="tx"/>
                              </a:ext>
                            </a:extLst>
                          </a:hlinkClick>
                        </a:rPr>
                        <a:t> Industrial Home Page</a:t>
                      </a:r>
                      <a:endParaRPr kumimoji="0" lang="en-US" sz="600" b="0" i="0" u="none" strike="noStrike" kern="1200" cap="none" spc="0" normalizeH="0" baseline="0" noProof="0" dirty="0">
                        <a:ln>
                          <a:noFill/>
                        </a:ln>
                        <a:solidFill>
                          <a:schemeClr val="bg2"/>
                        </a:solidFill>
                        <a:effectLst/>
                        <a:uLnTx/>
                        <a:uFillTx/>
                        <a:latin typeface="+mn-lt"/>
                        <a:sym typeface="Helvetica Neue"/>
                      </a:endParaRPr>
                    </a:p>
                  </a:txBody>
                  <a:tcPr marL="18288" marR="18288" marT="9144" marB="9144"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5365241"/>
                  </a:ext>
                </a:extLst>
              </a:tr>
              <a:tr h="197271">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6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35" action="ppaction://hlinksldjump">
                            <a:extLst>
                              <a:ext uri="{A12FA001-AC4F-418D-AE19-62706E023703}">
                                <ahyp:hlinkClr xmlns:ahyp="http://schemas.microsoft.com/office/drawing/2018/hyperlinkcolor" val="tx"/>
                              </a:ext>
                            </a:extLst>
                          </a:hlinkClick>
                        </a:rPr>
                        <a:t>byteLAKE</a:t>
                      </a:r>
                      <a:r>
                        <a:rPr lang="en-US"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35" action="ppaction://hlinksldjump">
                            <a:extLst>
                              <a:ext uri="{A12FA001-AC4F-418D-AE19-62706E023703}">
                                <ahyp:hlinkClr xmlns:ahyp="http://schemas.microsoft.com/office/drawing/2018/hyperlinkcolor" val="tx"/>
                              </a:ext>
                            </a:extLst>
                          </a:hlinkClick>
                        </a:rPr>
                        <a:t> Cognitive Services (AI for Industry 4.0)</a:t>
                      </a:r>
                      <a:endParaRPr lang="en-US" sz="6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9144" marB="9144"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600" b="0" i="0" u="none" strike="noStrike" dirty="0">
                          <a:solidFill>
                            <a:schemeClr val="bg2"/>
                          </a:solidFill>
                          <a:effectLst/>
                          <a:latin typeface="+mn-lt"/>
                          <a:ea typeface="Intel Clear" panose="020B0604020203020204" pitchFamily="34" charset="0"/>
                          <a:cs typeface="Intel Clear" panose="020B0604020203020204" pitchFamily="34" charset="0"/>
                        </a:rPr>
                        <a:t>WW</a:t>
                      </a:r>
                    </a:p>
                  </a:txBody>
                  <a:tcPr marL="18288" marR="18288" marT="9144" marB="9144"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600" b="0" i="0" u="none" strike="noStrike" kern="0" cap="none" spc="0" normalizeH="0" baseline="0" noProof="0" dirty="0">
                          <a:ln>
                            <a:noFill/>
                          </a:ln>
                          <a:solidFill>
                            <a:schemeClr val="bg2"/>
                          </a:solidFill>
                          <a:effectLst/>
                          <a:uLnTx/>
                          <a:uFillTx/>
                          <a:latin typeface="+mn-lt"/>
                          <a:ea typeface="+mn-ea"/>
                          <a:cs typeface="+mn-cs"/>
                          <a:sym typeface="Intel Clear"/>
                        </a:rPr>
                        <a:t>RRK</a:t>
                      </a: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r>
                        <a:rPr lang="en-US" sz="600" dirty="0">
                          <a:solidFill>
                            <a:schemeClr val="bg2"/>
                          </a:solidFill>
                          <a:latin typeface="+mn-lt"/>
                          <a:hlinkClick r:id="rId36">
                            <a:extLst>
                              <a:ext uri="{A12FA001-AC4F-418D-AE19-62706E023703}">
                                <ahyp:hlinkClr xmlns:ahyp="http://schemas.microsoft.com/office/drawing/2018/hyperlinkcolor" val="tx"/>
                              </a:ext>
                            </a:extLst>
                          </a:hlinkClick>
                        </a:rPr>
                        <a:t>Andrzej Jankowski</a:t>
                      </a: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23" rtl="0" eaLnBrk="1" fontAlgn="ctr" latinLnBrk="0" hangingPunct="1">
                        <a:lnSpc>
                          <a:spcPct val="100000"/>
                        </a:lnSpc>
                        <a:spcBef>
                          <a:spcPts val="0"/>
                        </a:spcBef>
                        <a:spcAft>
                          <a:spcPts val="0"/>
                        </a:spcAft>
                        <a:buClrTx/>
                        <a:buSzTx/>
                        <a:buFont typeface="Wingdings" panose="05000000000000000000" pitchFamily="2" charset="2"/>
                        <a:buNone/>
                        <a:tabLst/>
                        <a:defRPr/>
                      </a:pPr>
                      <a:r>
                        <a:rPr kumimoji="0" lang="en-US" sz="600" b="0" i="0" u="none" strike="noStrike" kern="1200" cap="none" spc="0" normalizeH="0" baseline="0" noProof="0" dirty="0" err="1">
                          <a:ln>
                            <a:noFill/>
                          </a:ln>
                          <a:solidFill>
                            <a:schemeClr val="bg2"/>
                          </a:solidFill>
                          <a:effectLst/>
                          <a:uLnTx/>
                          <a:uFillTx/>
                          <a:latin typeface="+mn-lt"/>
                          <a:ea typeface="+mn-ea"/>
                          <a:cs typeface="+mn-cs"/>
                          <a:hlinkClick r:id="rId37">
                            <a:extLst>
                              <a:ext uri="{A12FA001-AC4F-418D-AE19-62706E023703}">
                                <ahyp:hlinkClr xmlns:ahyp="http://schemas.microsoft.com/office/drawing/2018/hyperlinkcolor" val="tx"/>
                              </a:ext>
                            </a:extLst>
                          </a:hlinkClick>
                        </a:rPr>
                        <a:t>byteLAKE</a:t>
                      </a:r>
                      <a:r>
                        <a:rPr kumimoji="0" lang="en-US" sz="600" b="0" i="0" u="none" strike="noStrike" kern="1200" cap="none" spc="0" normalizeH="0" baseline="0" noProof="0" dirty="0">
                          <a:ln>
                            <a:noFill/>
                          </a:ln>
                          <a:solidFill>
                            <a:schemeClr val="bg2"/>
                          </a:solidFill>
                          <a:effectLst/>
                          <a:uLnTx/>
                          <a:uFillTx/>
                          <a:latin typeface="+mn-lt"/>
                          <a:ea typeface="+mn-ea"/>
                          <a:cs typeface="+mn-cs"/>
                          <a:hlinkClick r:id="rId37">
                            <a:extLst>
                              <a:ext uri="{A12FA001-AC4F-418D-AE19-62706E023703}">
                                <ahyp:hlinkClr xmlns:ahyp="http://schemas.microsoft.com/office/drawing/2018/hyperlinkcolor" val="tx"/>
                              </a:ext>
                            </a:extLst>
                          </a:hlinkClick>
                        </a:rPr>
                        <a:t> website</a:t>
                      </a:r>
                      <a:endParaRPr kumimoji="0" lang="en-US" sz="600" b="0" i="0" u="none" strike="noStrike" kern="1200" cap="none" spc="0" normalizeH="0" baseline="0" noProof="0" dirty="0">
                        <a:ln>
                          <a:noFill/>
                        </a:ln>
                        <a:solidFill>
                          <a:schemeClr val="bg2"/>
                        </a:solidFill>
                        <a:effectLst/>
                        <a:uLnTx/>
                        <a:uFillTx/>
                        <a:latin typeface="+mn-lt"/>
                        <a:ea typeface="+mn-ea"/>
                        <a:cs typeface="+mn-cs"/>
                      </a:endParaRPr>
                    </a:p>
                    <a:p>
                      <a:pPr marL="0" marR="0" lvl="1" indent="0" algn="ctr" rtl="0" eaLnBrk="1" fontAlgn="ctr" latinLnBrk="0" hangingPunct="1">
                        <a:lnSpc>
                          <a:spcPct val="100000"/>
                        </a:lnSpc>
                        <a:spcBef>
                          <a:spcPts val="0"/>
                        </a:spcBef>
                        <a:spcAft>
                          <a:spcPts val="0"/>
                        </a:spcAft>
                        <a:buClrTx/>
                        <a:buSzTx/>
                        <a:buFont typeface="Wingdings" panose="05000000000000000000" pitchFamily="2" charset="2"/>
                        <a:buNone/>
                      </a:pPr>
                      <a:r>
                        <a:rPr lang="en-US" sz="600" kern="1200" dirty="0" err="1">
                          <a:solidFill>
                            <a:schemeClr val="bg2"/>
                          </a:solidFill>
                          <a:latin typeface="+mn-lt"/>
                          <a:hlinkClick r:id="rId38">
                            <a:extLst>
                              <a:ext uri="{A12FA001-AC4F-418D-AE19-62706E023703}">
                                <ahyp:hlinkClr xmlns:ahyp="http://schemas.microsoft.com/office/drawing/2018/hyperlinkcolor" val="tx"/>
                              </a:ext>
                            </a:extLst>
                          </a:hlinkClick>
                        </a:rPr>
                        <a:t>byteLAKE</a:t>
                      </a:r>
                      <a:r>
                        <a:rPr lang="en-US" sz="600" kern="1200" dirty="0">
                          <a:solidFill>
                            <a:schemeClr val="bg2"/>
                          </a:solidFill>
                          <a:latin typeface="+mn-lt"/>
                          <a:hlinkClick r:id="rId38">
                            <a:extLst>
                              <a:ext uri="{A12FA001-AC4F-418D-AE19-62706E023703}">
                                <ahyp:hlinkClr xmlns:ahyp="http://schemas.microsoft.com/office/drawing/2018/hyperlinkcolor" val="tx"/>
                              </a:ext>
                            </a:extLst>
                          </a:hlinkClick>
                        </a:rPr>
                        <a:t> support</a:t>
                      </a:r>
                      <a:r>
                        <a:rPr lang="en-US" sz="600" kern="1200" dirty="0">
                          <a:solidFill>
                            <a:schemeClr val="bg2"/>
                          </a:solidFill>
                          <a:latin typeface="+mn-lt"/>
                        </a:rPr>
                        <a:t> </a:t>
                      </a:r>
                    </a:p>
                  </a:txBody>
                  <a:tcPr marL="18288" marR="18288" marT="9144" marB="9144"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7016543"/>
                  </a:ext>
                </a:extLst>
              </a:tr>
              <a:tr h="197271">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39" action="ppaction://hlinksldjump">
                            <a:extLst>
                              <a:ext uri="{A12FA001-AC4F-418D-AE19-62706E023703}">
                                <ahyp:hlinkClr xmlns:ahyp="http://schemas.microsoft.com/office/drawing/2018/hyperlinkcolor" val="tx"/>
                              </a:ext>
                            </a:extLst>
                          </a:hlinkClick>
                        </a:rPr>
                        <a:t>Hitachi, Ltd. Industrial Edge Computer CE series Embedded AI model </a:t>
                      </a:r>
                      <a:endParaRPr lang="en-US" sz="6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9144" marB="9144"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600" b="0" i="0" u="none" strike="noStrike" dirty="0">
                          <a:solidFill>
                            <a:schemeClr val="bg2"/>
                          </a:solidFill>
                          <a:effectLst/>
                          <a:latin typeface="+mn-lt"/>
                          <a:ea typeface="Intel Clear" panose="020B0604020203020204" pitchFamily="34" charset="0"/>
                          <a:cs typeface="Intel Clear" panose="020B0604020203020204" pitchFamily="34" charset="0"/>
                        </a:rPr>
                        <a:t>USA, AU, JPN</a:t>
                      </a:r>
                    </a:p>
                  </a:txBody>
                  <a:tcPr marL="18288" marR="18288" marT="9144" marB="9144"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600" b="0" i="0" u="none" strike="noStrike" kern="0" cap="none" spc="0" normalizeH="0" baseline="0" noProof="0" dirty="0">
                          <a:ln>
                            <a:noFill/>
                          </a:ln>
                          <a:solidFill>
                            <a:schemeClr val="bg2"/>
                          </a:solidFill>
                          <a:effectLst/>
                          <a:uLnTx/>
                          <a:uFillTx/>
                          <a:latin typeface="+mn-lt"/>
                          <a:ea typeface="+mn-ea"/>
                          <a:cs typeface="+mn-cs"/>
                          <a:sym typeface="Intel Clear"/>
                        </a:rPr>
                        <a:t>RRK</a:t>
                      </a: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600" b="0" i="0" u="none" strike="noStrike" dirty="0">
                          <a:solidFill>
                            <a:schemeClr val="bg2"/>
                          </a:solidFill>
                          <a:effectLst/>
                          <a:latin typeface="+mn-lt"/>
                          <a:ea typeface="Intel Clear" panose="020B0604020203020204" pitchFamily="34" charset="0"/>
                          <a:cs typeface="Intel Clear" panose="020B0604020203020204" pitchFamily="34" charset="0"/>
                          <a:hlinkClick r:id="rId5">
                            <a:extLst>
                              <a:ext uri="{A12FA001-AC4F-418D-AE19-62706E023703}">
                                <ahyp:hlinkClr xmlns:ahyp="http://schemas.microsoft.com/office/drawing/2018/hyperlinkcolor" val="tx"/>
                              </a:ext>
                            </a:extLst>
                          </a:hlinkClick>
                        </a:rPr>
                        <a:t>Eleanor Sales</a:t>
                      </a: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hlinkClick r:id="rId40">
                            <a:extLst>
                              <a:ext uri="{A12FA001-AC4F-418D-AE19-62706E023703}">
                                <ahyp:hlinkClr xmlns:ahyp="http://schemas.microsoft.com/office/drawing/2018/hyperlinkcolor" val="tx"/>
                              </a:ext>
                            </a:extLst>
                          </a:hlinkClick>
                        </a:rPr>
                        <a:t>Hitachi Industrial Edge Computer CE50-10 Product Page</a:t>
                      </a:r>
                      <a:endParaRPr kumimoji="0" lang="en-US" sz="600" b="0" i="0" u="none" strike="noStrike" kern="1200" cap="none" spc="0" normalizeH="0" baseline="0" noProof="0" dirty="0">
                        <a:ln>
                          <a:noFill/>
                        </a:ln>
                        <a:solidFill>
                          <a:schemeClr val="bg2"/>
                        </a:solidFill>
                        <a:effectLst/>
                        <a:uLnTx/>
                        <a:uFillTx/>
                        <a:latin typeface="+mn-lt"/>
                        <a:ea typeface="+mn-ea"/>
                        <a:cs typeface="+mn-cs"/>
                      </a:endParaRPr>
                    </a:p>
                  </a:txBody>
                  <a:tcPr marL="18288" marR="18288" marT="9144" marB="9144"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399714"/>
                  </a:ext>
                </a:extLst>
              </a:tr>
              <a:tr h="151005">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41" action="ppaction://hlinksldjump">
                            <a:extLst>
                              <a:ext uri="{A12FA001-AC4F-418D-AE19-62706E023703}">
                                <ahyp:hlinkClr xmlns:ahyp="http://schemas.microsoft.com/office/drawing/2018/hyperlinkcolor" val="tx"/>
                              </a:ext>
                            </a:extLst>
                          </a:hlinkClick>
                        </a:rPr>
                        <a:t>JWIPC AI Ready Vision kit for Smart Manufacturing </a:t>
                      </a:r>
                      <a:endParaRPr lang="en-US" sz="6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9144" marB="9144"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600" b="0" i="0" u="none" strike="noStrike" dirty="0">
                          <a:solidFill>
                            <a:schemeClr val="bg2"/>
                          </a:solidFill>
                          <a:effectLst/>
                          <a:latin typeface="+mn-lt"/>
                          <a:ea typeface="Intel Clear" panose="020B0604020203020204" pitchFamily="34" charset="0"/>
                          <a:cs typeface="Intel Clear" panose="020B0604020203020204" pitchFamily="34" charset="0"/>
                        </a:rPr>
                        <a:t>PRC</a:t>
                      </a:r>
                    </a:p>
                  </a:txBody>
                  <a:tcPr marL="18288" marR="18288" marT="9144" marB="9144"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600" b="0" i="0" u="none" strike="noStrike" kern="0" cap="none" spc="0" normalizeH="0" baseline="0" noProof="0" dirty="0">
                          <a:ln>
                            <a:noFill/>
                          </a:ln>
                          <a:solidFill>
                            <a:schemeClr val="bg2"/>
                          </a:solidFill>
                          <a:effectLst/>
                          <a:uLnTx/>
                          <a:uFillTx/>
                          <a:latin typeface="+mn-lt"/>
                          <a:ea typeface="+mn-ea"/>
                          <a:cs typeface="+mn-cs"/>
                          <a:sym typeface="Intel Clear"/>
                        </a:rPr>
                        <a:t>RRK</a:t>
                      </a: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600" b="0" i="0" u="none" strike="noStrike" dirty="0">
                          <a:solidFill>
                            <a:schemeClr val="bg2"/>
                          </a:solidFill>
                          <a:effectLst/>
                          <a:latin typeface="+mn-lt"/>
                          <a:ea typeface="Intel Clear" panose="020B0604020203020204" pitchFamily="34" charset="0"/>
                          <a:cs typeface="Intel Clear" panose="020B0604020203020204" pitchFamily="34" charset="0"/>
                          <a:hlinkClick r:id="rId5">
                            <a:extLst>
                              <a:ext uri="{A12FA001-AC4F-418D-AE19-62706E023703}">
                                <ahyp:hlinkClr xmlns:ahyp="http://schemas.microsoft.com/office/drawing/2018/hyperlinkcolor" val="tx"/>
                              </a:ext>
                            </a:extLst>
                          </a:hlinkClick>
                        </a:rPr>
                        <a:t>Eleanor Sales</a:t>
                      </a: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600" dirty="0">
                          <a:solidFill>
                            <a:schemeClr val="bg2"/>
                          </a:solidFill>
                          <a:latin typeface="+mn-lt"/>
                          <a:hlinkClick r:id="rId42">
                            <a:extLst>
                              <a:ext uri="{A12FA001-AC4F-418D-AE19-62706E023703}">
                                <ahyp:hlinkClr xmlns:ahyp="http://schemas.microsoft.com/office/drawing/2018/hyperlinkcolor" val="tx"/>
                              </a:ext>
                            </a:extLst>
                          </a:hlinkClick>
                        </a:rPr>
                        <a:t>Solution FAQ</a:t>
                      </a:r>
                      <a:endParaRPr lang="en-US" sz="600" dirty="0">
                        <a:solidFill>
                          <a:schemeClr val="bg2"/>
                        </a:solidFill>
                        <a:latin typeface="+mn-lt"/>
                      </a:endParaRPr>
                    </a:p>
                  </a:txBody>
                  <a:tcPr marL="18288" marR="18288" marT="9144" marB="9144"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4130165"/>
                  </a:ext>
                </a:extLst>
              </a:tr>
              <a:tr h="190048">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IN"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43" action="ppaction://hlinksldjump">
                            <a:extLst>
                              <a:ext uri="{A12FA001-AC4F-418D-AE19-62706E023703}">
                                <ahyp:hlinkClr xmlns:ahyp="http://schemas.microsoft.com/office/drawing/2018/hyperlinkcolor" val="tx"/>
                              </a:ext>
                            </a:extLst>
                          </a:hlinkClick>
                        </a:rPr>
                        <a:t>TVARIT Industrial AI Solution</a:t>
                      </a:r>
                      <a:endParaRPr lang="en-US" sz="6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9144" marB="9144"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kumimoji="0" lang="en-US" sz="600" b="0" i="0" u="none" strike="noStrike" kern="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Germany</a:t>
                      </a:r>
                      <a:br>
                        <a:rPr kumimoji="0" lang="en-US" sz="600" b="0" i="0" u="none" strike="noStrike" kern="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br>
                      <a:r>
                        <a:rPr kumimoji="0" lang="en-US" sz="600" b="0" i="0" u="none" strike="noStrike" kern="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and India</a:t>
                      </a: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9144" marB="9144"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600" b="0" i="0" u="none" strike="noStrike" kern="0" cap="none" spc="0" normalizeH="0" baseline="0" noProof="0" dirty="0">
                          <a:ln>
                            <a:noFill/>
                          </a:ln>
                          <a:solidFill>
                            <a:schemeClr val="bg2"/>
                          </a:solidFill>
                          <a:effectLst/>
                          <a:uLnTx/>
                          <a:uFillTx/>
                          <a:latin typeface="IntelOne Text"/>
                          <a:ea typeface="+mn-ea"/>
                          <a:cs typeface="+mn-cs"/>
                          <a:sym typeface="Intel Clear"/>
                        </a:rPr>
                        <a:t>MRS</a:t>
                      </a: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6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29">
                            <a:extLst>
                              <a:ext uri="{A12FA001-AC4F-418D-AE19-62706E023703}">
                                <ahyp:hlinkClr xmlns:ahyp="http://schemas.microsoft.com/office/drawing/2018/hyperlinkcolor" val="tx"/>
                              </a:ext>
                            </a:extLst>
                          </a:hlinkClick>
                        </a:rPr>
                        <a:t>Aneta</a:t>
                      </a: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29">
                            <a:extLst>
                              <a:ext uri="{A12FA001-AC4F-418D-AE19-62706E023703}">
                                <ahyp:hlinkClr xmlns:ahyp="http://schemas.microsoft.com/office/drawing/2018/hyperlinkcolor" val="tx"/>
                              </a:ext>
                            </a:extLst>
                          </a:hlinkClick>
                        </a:rPr>
                        <a:t> </a:t>
                      </a:r>
                      <a:r>
                        <a:rPr lang="en-US" sz="6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29">
                            <a:extLst>
                              <a:ext uri="{A12FA001-AC4F-418D-AE19-62706E023703}">
                                <ahyp:hlinkClr xmlns:ahyp="http://schemas.microsoft.com/office/drawing/2018/hyperlinkcolor" val="tx"/>
                              </a:ext>
                            </a:extLst>
                          </a:hlinkClick>
                        </a:rPr>
                        <a:t>Zonenberg</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dirty="0" err="1">
                          <a:ln>
                            <a:noFill/>
                          </a:ln>
                          <a:solidFill>
                            <a:schemeClr val="bg2"/>
                          </a:solidFill>
                          <a:effectLst/>
                          <a:uLnTx/>
                          <a:uFillTx/>
                          <a:latin typeface="+mn-lt"/>
                          <a:ea typeface="+mn-ea"/>
                          <a:cs typeface="+mn-cs"/>
                          <a:sym typeface="Helvetica Neue"/>
                          <a:hlinkClick r:id="rId44">
                            <a:extLst>
                              <a:ext uri="{A12FA001-AC4F-418D-AE19-62706E023703}">
                                <ahyp:hlinkClr xmlns:ahyp="http://schemas.microsoft.com/office/drawing/2018/hyperlinkcolor" val="tx"/>
                              </a:ext>
                            </a:extLst>
                          </a:hlinkClick>
                        </a:rPr>
                        <a:t>Tvarit</a:t>
                      </a: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44">
                            <a:extLst>
                              <a:ext uri="{A12FA001-AC4F-418D-AE19-62706E023703}">
                                <ahyp:hlinkClr xmlns:ahyp="http://schemas.microsoft.com/office/drawing/2018/hyperlinkcolor" val="tx"/>
                              </a:ext>
                            </a:extLst>
                          </a:hlinkClick>
                        </a:rPr>
                        <a:t> Website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dirty="0" err="1">
                          <a:ln>
                            <a:noFill/>
                          </a:ln>
                          <a:solidFill>
                            <a:schemeClr val="bg2"/>
                          </a:solidFill>
                          <a:effectLst/>
                          <a:uLnTx/>
                          <a:uFillTx/>
                          <a:latin typeface="+mn-lt"/>
                          <a:ea typeface="+mn-ea"/>
                          <a:cs typeface="+mn-cs"/>
                          <a:sym typeface="Helvetica Neue"/>
                          <a:hlinkClick r:id="rId45">
                            <a:extLst>
                              <a:ext uri="{A12FA001-AC4F-418D-AE19-62706E023703}">
                                <ahyp:hlinkClr xmlns:ahyp="http://schemas.microsoft.com/office/drawing/2018/hyperlinkcolor" val="tx"/>
                              </a:ext>
                            </a:extLst>
                          </a:hlinkClick>
                        </a:rPr>
                        <a:t>Tvarit</a:t>
                      </a: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45">
                            <a:extLst>
                              <a:ext uri="{A12FA001-AC4F-418D-AE19-62706E023703}">
                                <ahyp:hlinkClr xmlns:ahyp="http://schemas.microsoft.com/office/drawing/2018/hyperlinkcolor" val="tx"/>
                              </a:ext>
                            </a:extLst>
                          </a:hlinkClick>
                        </a:rPr>
                        <a:t> AI Video</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9144" marB="9144"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4720720"/>
                  </a:ext>
                </a:extLst>
              </a:tr>
              <a:tr h="151005">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46" action="ppaction://hlinksldjump">
                            <a:extLst>
                              <a:ext uri="{A12FA001-AC4F-418D-AE19-62706E023703}">
                                <ahyp:hlinkClr xmlns:ahyp="http://schemas.microsoft.com/office/drawing/2018/hyperlinkcolor" val="tx"/>
                              </a:ext>
                            </a:extLst>
                          </a:hlinkClick>
                        </a:rPr>
                        <a:t>Industrial Network Security with Monitor for </a:t>
                      </a:r>
                      <a:r>
                        <a:rPr lang="en-US" sz="6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46" action="ppaction://hlinksldjump">
                            <a:extLst>
                              <a:ext uri="{A12FA001-AC4F-418D-AE19-62706E023703}">
                                <ahyp:hlinkClr xmlns:ahyp="http://schemas.microsoft.com/office/drawing/2018/hyperlinkcolor" val="tx"/>
                              </a:ext>
                            </a:extLst>
                          </a:hlinkClick>
                        </a:rPr>
                        <a:t>Secunet</a:t>
                      </a:r>
                      <a:r>
                        <a:rPr lang="en-US"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46" action="ppaction://hlinksldjump">
                            <a:extLst>
                              <a:ext uri="{A12FA001-AC4F-418D-AE19-62706E023703}">
                                <ahyp:hlinkClr xmlns:ahyp="http://schemas.microsoft.com/office/drawing/2018/hyperlinkcolor" val="tx"/>
                              </a:ext>
                            </a:extLst>
                          </a:hlinkClick>
                        </a:rPr>
                        <a:t> edge</a:t>
                      </a:r>
                      <a:endParaRPr lang="en-US" sz="6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9144" marB="9144"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600" b="0" i="0" u="none" strike="noStrike" dirty="0">
                          <a:solidFill>
                            <a:schemeClr val="bg2"/>
                          </a:solidFill>
                          <a:effectLst/>
                          <a:latin typeface="+mn-lt"/>
                          <a:ea typeface="Intel Clear" panose="020B0604020203020204" pitchFamily="34" charset="0"/>
                          <a:cs typeface="Intel Clear" panose="020B0604020203020204" pitchFamily="34" charset="0"/>
                        </a:rPr>
                        <a:t>AMEA, AU</a:t>
                      </a:r>
                    </a:p>
                  </a:txBody>
                  <a:tcPr marL="18288" marR="18288" marT="9144" marB="9144"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lang="en-US" sz="600" b="0" i="0" u="none" strike="noStrike" cap="none" spc="0" baseline="0">
                          <a:solidFill>
                            <a:schemeClr val="bg2"/>
                          </a:solidFill>
                          <a:uFillTx/>
                          <a:latin typeface="+mn-lt"/>
                          <a:ea typeface="+mn-ea"/>
                          <a:cs typeface="+mn-cs"/>
                          <a:sym typeface="Intel Clear"/>
                        </a:rPr>
                        <a:t>MRS</a:t>
                      </a:r>
                      <a:endParaRPr lang="en-US" sz="600" b="0" i="0" u="none" strike="noStrike" cap="none" spc="0" baseline="0" dirty="0">
                        <a:solidFill>
                          <a:schemeClr val="bg2"/>
                        </a:solidFill>
                        <a:uFillTx/>
                        <a:latin typeface="+mn-lt"/>
                        <a:ea typeface="+mn-ea"/>
                        <a:cs typeface="+mn-cs"/>
                        <a:sym typeface="Intel Clear"/>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r>
                        <a:rPr lang="en-US" sz="600" kern="1200" dirty="0">
                          <a:solidFill>
                            <a:schemeClr val="bg2"/>
                          </a:solidFill>
                          <a:latin typeface="+mn-lt"/>
                          <a:hlinkClick r:id="rId47">
                            <a:extLst>
                              <a:ext uri="{A12FA001-AC4F-418D-AE19-62706E023703}">
                                <ahyp:hlinkClr xmlns:ahyp="http://schemas.microsoft.com/office/drawing/2018/hyperlinkcolor" val="tx"/>
                              </a:ext>
                            </a:extLst>
                          </a:hlinkClick>
                        </a:rPr>
                        <a:t>Dorian Witkowski </a:t>
                      </a: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600" kern="1200" dirty="0" err="1">
                          <a:solidFill>
                            <a:schemeClr val="bg2"/>
                          </a:solidFill>
                          <a:latin typeface="+mn-lt"/>
                          <a:ea typeface="Intel Clear Light" panose="020B0404020203020204" pitchFamily="34" charset="0"/>
                          <a:cs typeface="Intel Clear Light" panose="020B0404020203020204" pitchFamily="34" charset="0"/>
                          <a:hlinkClick r:id="rId48">
                            <a:extLst>
                              <a:ext uri="{A12FA001-AC4F-418D-AE19-62706E023703}">
                                <ahyp:hlinkClr xmlns:ahyp="http://schemas.microsoft.com/office/drawing/2018/hyperlinkcolor" val="tx"/>
                              </a:ext>
                            </a:extLst>
                          </a:hlinkClick>
                        </a:rPr>
                        <a:t>secunet</a:t>
                      </a:r>
                      <a:r>
                        <a:rPr lang="en-US" sz="600" kern="1200" dirty="0">
                          <a:solidFill>
                            <a:schemeClr val="bg2"/>
                          </a:solidFill>
                          <a:latin typeface="+mn-lt"/>
                          <a:ea typeface="Intel Clear Light" panose="020B0404020203020204" pitchFamily="34" charset="0"/>
                          <a:cs typeface="Intel Clear Light" panose="020B0404020203020204" pitchFamily="34" charset="0"/>
                          <a:hlinkClick r:id="rId48">
                            <a:extLst>
                              <a:ext uri="{A12FA001-AC4F-418D-AE19-62706E023703}">
                                <ahyp:hlinkClr xmlns:ahyp="http://schemas.microsoft.com/office/drawing/2018/hyperlinkcolor" val="tx"/>
                              </a:ext>
                            </a:extLst>
                          </a:hlinkClick>
                        </a:rPr>
                        <a:t> website</a:t>
                      </a:r>
                      <a:endParaRPr lang="en-US" sz="600" kern="1200" dirty="0">
                        <a:solidFill>
                          <a:schemeClr val="bg2"/>
                        </a:solidFill>
                        <a:latin typeface="+mn-lt"/>
                        <a:ea typeface="Intel Clear Light" panose="020B0404020203020204" pitchFamily="34" charset="0"/>
                        <a:cs typeface="Intel Clear Light" panose="020B0404020203020204" pitchFamily="34" charset="0"/>
                      </a:endParaRPr>
                    </a:p>
                  </a:txBody>
                  <a:tcPr marL="18288" marR="18288" marT="9144" marB="9144"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5321885"/>
                  </a:ext>
                </a:extLst>
              </a:tr>
              <a:tr h="151005">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da-DK"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49" action="ppaction://hlinksldjump">
                            <a:extLst>
                              <a:ext uri="{A12FA001-AC4F-418D-AE19-62706E023703}">
                                <ahyp:hlinkClr xmlns:ahyp="http://schemas.microsoft.com/office/drawing/2018/hyperlinkcolor" val="tx"/>
                              </a:ext>
                            </a:extLst>
                          </a:hlinkClick>
                        </a:rPr>
                        <a:t>SkyLab Multi-Access Edge Computing (MEC)</a:t>
                      </a:r>
                      <a:endParaRPr lang="da-DK" sz="6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9144" marB="9144"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fontAlgn="b" latinLnBrk="0">
                        <a:lnSpc>
                          <a:spcPct val="96000"/>
                        </a:lnSpc>
                        <a:spcBef>
                          <a:spcPts val="0"/>
                        </a:spcBef>
                        <a:spcAft>
                          <a:spcPts val="0"/>
                        </a:spcAft>
                        <a:buClrTx/>
                        <a:buSzTx/>
                        <a:buFontTx/>
                        <a:buNone/>
                        <a:tabLst/>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AMEA, APJ, PRC, AU, </a:t>
                      </a:r>
                    </a:p>
                  </a:txBody>
                  <a:tcPr marL="18288" marR="18288" marT="9144" marB="9144"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fontAlgn="b" latinLnBrk="0">
                        <a:lnSpc>
                          <a:spcPct val="96000"/>
                        </a:lnSpc>
                        <a:spcBef>
                          <a:spcPts val="0"/>
                        </a:spcBef>
                        <a:spcAft>
                          <a:spcPts val="0"/>
                        </a:spcAft>
                        <a:buClrTx/>
                        <a:buSzTx/>
                        <a:buFontTx/>
                        <a:buNone/>
                        <a:tabLst/>
                        <a:defRPr/>
                      </a:pPr>
                      <a:r>
                        <a:rPr lang="en-US" sz="600" b="0" i="0" u="none" strike="noStrike" cap="none" spc="0" baseline="0" dirty="0">
                          <a:solidFill>
                            <a:schemeClr val="bg2"/>
                          </a:solidFill>
                          <a:effectLst/>
                          <a:uFillTx/>
                          <a:latin typeface="+mn-lt"/>
                          <a:sym typeface="Intel Clear"/>
                        </a:rPr>
                        <a:t>RRK</a:t>
                      </a: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600" b="0" i="0" u="none" strike="noStrike" cap="none" spc="0" baseline="0" dirty="0">
                          <a:solidFill>
                            <a:schemeClr val="bg2"/>
                          </a:solidFill>
                          <a:uFillTx/>
                          <a:latin typeface="+mn-lt"/>
                          <a:ea typeface="+mn-ea"/>
                          <a:cs typeface="+mn-cs"/>
                          <a:sym typeface="Intel Clear"/>
                          <a:hlinkClick r:id="rId50">
                            <a:extLst>
                              <a:ext uri="{A12FA001-AC4F-418D-AE19-62706E023703}">
                                <ahyp:hlinkClr xmlns:ahyp="http://schemas.microsoft.com/office/drawing/2018/hyperlinkcolor" val="tx"/>
                              </a:ext>
                            </a:extLst>
                          </a:hlinkClick>
                        </a:rPr>
                        <a:t>Brandon Koh </a:t>
                      </a:r>
                      <a:endParaRPr lang="en-US" sz="600" b="0" i="0" u="none" strike="noStrike" cap="none" spc="0" baseline="0" dirty="0">
                        <a:solidFill>
                          <a:schemeClr val="bg2"/>
                        </a:solidFill>
                        <a:uFillTx/>
                        <a:latin typeface="+mn-lt"/>
                        <a:ea typeface="+mn-ea"/>
                        <a:cs typeface="+mn-cs"/>
                        <a:sym typeface="Intel Clear"/>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600" b="0" i="0" u="none" strike="noStrike" cap="none" spc="0" baseline="0" dirty="0">
                          <a:solidFill>
                            <a:schemeClr val="bg2"/>
                          </a:solidFill>
                          <a:uFillTx/>
                          <a:latin typeface="+mn-lt"/>
                          <a:ea typeface="+mn-ea"/>
                          <a:cs typeface="+mn-cs"/>
                          <a:sym typeface="Intel Clear"/>
                          <a:hlinkClick r:id="rId51">
                            <a:extLst>
                              <a:ext uri="{A12FA001-AC4F-418D-AE19-62706E023703}">
                                <ahyp:hlinkClr xmlns:ahyp="http://schemas.microsoft.com/office/drawing/2018/hyperlinkcolor" val="tx"/>
                              </a:ext>
                            </a:extLst>
                          </a:hlinkClick>
                        </a:rPr>
                        <a:t>Customer Videos</a:t>
                      </a:r>
                      <a:r>
                        <a:rPr lang="en-US" sz="600" b="0" i="0" u="none" strike="noStrike" cap="none" spc="0" baseline="0" dirty="0">
                          <a:solidFill>
                            <a:schemeClr val="bg2"/>
                          </a:solidFill>
                          <a:uFillTx/>
                          <a:latin typeface="+mn-lt"/>
                          <a:ea typeface="+mn-ea"/>
                          <a:cs typeface="+mn-cs"/>
                          <a:sym typeface="Intel Clear"/>
                        </a:rPr>
                        <a:t> </a:t>
                      </a:r>
                    </a:p>
                  </a:txBody>
                  <a:tcPr marL="18288" marR="18288" marT="9144" marB="9144"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8586701"/>
                  </a:ext>
                </a:extLst>
              </a:tr>
              <a:tr h="197271">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600" b="0" i="0" u="none" strike="noStrike" cap="none" spc="0" baseline="0" dirty="0" err="1">
                          <a:solidFill>
                            <a:schemeClr val="accent1"/>
                          </a:solidFill>
                          <a:uFillTx/>
                          <a:latin typeface="IntelOne Text Medium" panose="020B0703020203020204" pitchFamily="34" charset="0"/>
                          <a:ea typeface="+mn-ea"/>
                          <a:cs typeface="+mn-cs"/>
                          <a:sym typeface="Helvetica"/>
                          <a:hlinkClick r:id="rId52" action="ppaction://hlinksldjump">
                            <a:extLst>
                              <a:ext uri="{A12FA001-AC4F-418D-AE19-62706E023703}">
                                <ahyp:hlinkClr xmlns:ahyp="http://schemas.microsoft.com/office/drawing/2018/hyperlinkcolor" val="tx"/>
                              </a:ext>
                            </a:extLst>
                          </a:hlinkClick>
                        </a:rPr>
                        <a:t>Adapdix</a:t>
                      </a:r>
                      <a:r>
                        <a:rPr lang="en-US" sz="600" b="0" i="0" u="none" strike="noStrike" cap="none" spc="0" baseline="0" dirty="0">
                          <a:solidFill>
                            <a:schemeClr val="accent1"/>
                          </a:solidFill>
                          <a:uFillTx/>
                          <a:latin typeface="IntelOne Text Medium" panose="020B0703020203020204" pitchFamily="34" charset="0"/>
                          <a:ea typeface="+mn-ea"/>
                          <a:cs typeface="+mn-cs"/>
                          <a:sym typeface="Helvetica"/>
                          <a:hlinkClick r:id="rId52" action="ppaction://hlinksldjump">
                            <a:extLst>
                              <a:ext uri="{A12FA001-AC4F-418D-AE19-62706E023703}">
                                <ahyp:hlinkClr xmlns:ahyp="http://schemas.microsoft.com/office/drawing/2018/hyperlinkcolor" val="tx"/>
                              </a:ext>
                            </a:extLst>
                          </a:hlinkClick>
                        </a:rPr>
                        <a:t> </a:t>
                      </a:r>
                      <a:r>
                        <a:rPr lang="en-US" sz="600" b="0" i="0" u="none" strike="noStrike" cap="none" spc="0" baseline="0" dirty="0" err="1">
                          <a:solidFill>
                            <a:schemeClr val="accent1"/>
                          </a:solidFill>
                          <a:uFillTx/>
                          <a:latin typeface="IntelOne Text Medium" panose="020B0703020203020204" pitchFamily="34" charset="0"/>
                          <a:ea typeface="+mn-ea"/>
                          <a:cs typeface="+mn-cs"/>
                          <a:sym typeface="Helvetica"/>
                          <a:hlinkClick r:id="rId52" action="ppaction://hlinksldjump">
                            <a:extLst>
                              <a:ext uri="{A12FA001-AC4F-418D-AE19-62706E023703}">
                                <ahyp:hlinkClr xmlns:ahyp="http://schemas.microsoft.com/office/drawing/2018/hyperlinkcolor" val="tx"/>
                              </a:ext>
                            </a:extLst>
                          </a:hlinkClick>
                        </a:rPr>
                        <a:t>EdgeOps</a:t>
                      </a:r>
                      <a:endParaRPr lang="en-US" sz="600" b="0" i="0" u="none" strike="noStrike" cap="none" spc="0" baseline="0" dirty="0">
                        <a:solidFill>
                          <a:schemeClr val="accent1"/>
                        </a:solidFill>
                        <a:uFillTx/>
                        <a:latin typeface="IntelOne Text Medium" panose="020B0703020203020204" pitchFamily="34" charset="0"/>
                        <a:ea typeface="+mn-ea"/>
                        <a:cs typeface="+mn-cs"/>
                        <a:sym typeface="Helvetica"/>
                      </a:endParaRPr>
                    </a:p>
                  </a:txBody>
                  <a:tcPr marL="18288" marR="18288" marT="9144" marB="9144"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APJ, AMER, EU, ME, AF</a:t>
                      </a:r>
                    </a:p>
                  </a:txBody>
                  <a:tcPr marL="18288" marR="18288" marT="9144" marB="9144"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600" b="0" i="0" u="none" strike="noStrike" cap="none" spc="0" baseline="0" dirty="0">
                          <a:solidFill>
                            <a:schemeClr val="bg2"/>
                          </a:solidFill>
                          <a:effectLst/>
                          <a:uFillTx/>
                          <a:latin typeface="+mn-lt"/>
                          <a:ea typeface="+mn-ea"/>
                          <a:cs typeface="+mn-cs"/>
                          <a:sym typeface="Intel Clear"/>
                        </a:rPr>
                        <a:t>MRS</a:t>
                      </a: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600" b="0" i="0" u="none" strike="noStrike" cap="none" spc="0" baseline="0" noProof="0" dirty="0" err="1">
                          <a:solidFill>
                            <a:schemeClr val="bg2"/>
                          </a:solidFill>
                          <a:effectLst/>
                          <a:uFillTx/>
                          <a:latin typeface="+mn-lt"/>
                          <a:sym typeface="Helvetica Neue"/>
                          <a:hlinkClick r:id="rId53">
                            <a:extLst>
                              <a:ext uri="{A12FA001-AC4F-418D-AE19-62706E023703}">
                                <ahyp:hlinkClr xmlns:ahyp="http://schemas.microsoft.com/office/drawing/2018/hyperlinkcolor" val="tx"/>
                              </a:ext>
                            </a:extLst>
                          </a:hlinkClick>
                        </a:rPr>
                        <a:t>Malhar</a:t>
                      </a:r>
                      <a:r>
                        <a:rPr lang="en-US" sz="600" b="0" i="0" u="none" strike="noStrike" cap="none" spc="0" baseline="0" noProof="0" dirty="0">
                          <a:solidFill>
                            <a:schemeClr val="bg2"/>
                          </a:solidFill>
                          <a:effectLst/>
                          <a:uFillTx/>
                          <a:latin typeface="+mn-lt"/>
                          <a:sym typeface="Helvetica Neue"/>
                          <a:hlinkClick r:id="rId53">
                            <a:extLst>
                              <a:ext uri="{A12FA001-AC4F-418D-AE19-62706E023703}">
                                <ahyp:hlinkClr xmlns:ahyp="http://schemas.microsoft.com/office/drawing/2018/hyperlinkcolor" val="tx"/>
                              </a:ext>
                            </a:extLst>
                          </a:hlinkClick>
                        </a:rPr>
                        <a:t> Thakkar </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6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54">
                            <a:extLst>
                              <a:ext uri="{A12FA001-AC4F-418D-AE19-62706E023703}">
                                <ahyp:hlinkClr xmlns:ahyp="http://schemas.microsoft.com/office/drawing/2018/hyperlinkcolor" val="tx"/>
                              </a:ext>
                            </a:extLst>
                          </a:hlinkClick>
                        </a:rPr>
                        <a:t>Adapdix</a:t>
                      </a:r>
                      <a:r>
                        <a:rPr lang="en-US" sz="6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54">
                            <a:extLst>
                              <a:ext uri="{A12FA001-AC4F-418D-AE19-62706E023703}">
                                <ahyp:hlinkClr xmlns:ahyp="http://schemas.microsoft.com/office/drawing/2018/hyperlinkcolor" val="tx"/>
                              </a:ext>
                            </a:extLst>
                          </a:hlinkClick>
                        </a:rPr>
                        <a:t> </a:t>
                      </a:r>
                      <a:r>
                        <a:rPr lang="en-US" sz="6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54">
                            <a:extLst>
                              <a:ext uri="{A12FA001-AC4F-418D-AE19-62706E023703}">
                                <ahyp:hlinkClr xmlns:ahyp="http://schemas.microsoft.com/office/drawing/2018/hyperlinkcolor" val="tx"/>
                              </a:ext>
                            </a:extLst>
                          </a:hlinkClick>
                        </a:rPr>
                        <a:t>EdgeOps</a:t>
                      </a:r>
                      <a:r>
                        <a:rPr lang="en-US" sz="6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54">
                            <a:extLst>
                              <a:ext uri="{A12FA001-AC4F-418D-AE19-62706E023703}">
                                <ahyp:hlinkClr xmlns:ahyp="http://schemas.microsoft.com/office/drawing/2018/hyperlinkcolor" val="tx"/>
                              </a:ext>
                            </a:extLst>
                          </a:hlinkClick>
                        </a:rPr>
                        <a:t>™ Webpage</a:t>
                      </a:r>
                      <a:endParaRPr lang="en-US" sz="6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p>
                      <a:pPr marL="0" marR="0" lvl="0" indent="0" algn="ctr" defTabSz="609600" rtl="0" eaLnBrk="1" fontAlgn="b" latinLnBrk="0" hangingPunct="1">
                        <a:lnSpc>
                          <a:spcPct val="100000"/>
                        </a:lnSpc>
                        <a:spcBef>
                          <a:spcPts val="0"/>
                        </a:spcBef>
                        <a:spcAft>
                          <a:spcPts val="0"/>
                        </a:spcAft>
                        <a:buClrTx/>
                        <a:buSzTx/>
                        <a:buFontTx/>
                        <a:buNone/>
                        <a:tabLst/>
                        <a:defRPr/>
                      </a:pPr>
                      <a:r>
                        <a:rPr lang="en-US" sz="600" b="0" i="0" u="none" strike="noStrike" cap="none" spc="0" baseline="0" dirty="0" err="1">
                          <a:solidFill>
                            <a:schemeClr val="bg2"/>
                          </a:solidFill>
                          <a:effectLst/>
                          <a:uFillTx/>
                          <a:latin typeface="+mn-lt"/>
                          <a:ea typeface="Intel Clear Light" panose="020B0404020203020204" pitchFamily="34" charset="0"/>
                          <a:cs typeface="Intel Clear Light" panose="020B0404020203020204" pitchFamily="34" charset="0"/>
                          <a:sym typeface="Intel Clear"/>
                          <a:hlinkClick r:id="rId55">
                            <a:extLst>
                              <a:ext uri="{A12FA001-AC4F-418D-AE19-62706E023703}">
                                <ahyp:hlinkClr xmlns:ahyp="http://schemas.microsoft.com/office/drawing/2018/hyperlinkcolor" val="tx"/>
                              </a:ext>
                            </a:extLst>
                          </a:hlinkClick>
                        </a:rPr>
                        <a:t>Adapdix</a:t>
                      </a:r>
                      <a:r>
                        <a:rPr lang="en-US" sz="6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Intel Clear"/>
                          <a:hlinkClick r:id="rId55">
                            <a:extLst>
                              <a:ext uri="{A12FA001-AC4F-418D-AE19-62706E023703}">
                                <ahyp:hlinkClr xmlns:ahyp="http://schemas.microsoft.com/office/drawing/2018/hyperlinkcolor" val="tx"/>
                              </a:ext>
                            </a:extLst>
                          </a:hlinkClick>
                        </a:rPr>
                        <a:t> </a:t>
                      </a:r>
                      <a:r>
                        <a:rPr lang="en-US" sz="600" b="0" i="0" u="none" strike="noStrike" cap="none" spc="0" baseline="0" dirty="0" err="1">
                          <a:solidFill>
                            <a:schemeClr val="bg2"/>
                          </a:solidFill>
                          <a:effectLst/>
                          <a:uFillTx/>
                          <a:latin typeface="+mn-lt"/>
                          <a:ea typeface="Intel Clear Light" panose="020B0404020203020204" pitchFamily="34" charset="0"/>
                          <a:cs typeface="Intel Clear Light" panose="020B0404020203020204" pitchFamily="34" charset="0"/>
                          <a:sym typeface="Intel Clear"/>
                          <a:hlinkClick r:id="rId55">
                            <a:extLst>
                              <a:ext uri="{A12FA001-AC4F-418D-AE19-62706E023703}">
                                <ahyp:hlinkClr xmlns:ahyp="http://schemas.microsoft.com/office/drawing/2018/hyperlinkcolor" val="tx"/>
                              </a:ext>
                            </a:extLst>
                          </a:hlinkClick>
                        </a:rPr>
                        <a:t>EdgeOps</a:t>
                      </a:r>
                      <a:r>
                        <a:rPr lang="en-US" sz="6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Intel Clear"/>
                          <a:hlinkClick r:id="rId55">
                            <a:extLst>
                              <a:ext uri="{A12FA001-AC4F-418D-AE19-62706E023703}">
                                <ahyp:hlinkClr xmlns:ahyp="http://schemas.microsoft.com/office/drawing/2018/hyperlinkcolor" val="tx"/>
                              </a:ext>
                            </a:extLst>
                          </a:hlinkClick>
                        </a:rPr>
                        <a:t>™ Solution Overview</a:t>
                      </a:r>
                      <a:endParaRPr lang="en-US" sz="600" b="0" i="0" u="none" strike="noStrike" cap="none" spc="0" baseline="0" noProof="0" dirty="0">
                        <a:solidFill>
                          <a:schemeClr val="bg2"/>
                        </a:solidFill>
                        <a:effectLst/>
                        <a:uFillTx/>
                        <a:latin typeface="+mn-lt"/>
                        <a:sym typeface="Helvetica Neue"/>
                      </a:endParaRPr>
                    </a:p>
                  </a:txBody>
                  <a:tcPr marL="18288" marR="18288" marT="9144" marB="9144"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4029583"/>
                  </a:ext>
                </a:extLst>
              </a:tr>
              <a:tr h="197271">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6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56" action="ppaction://hlinksldjump">
                            <a:extLst>
                              <a:ext uri="{A12FA001-AC4F-418D-AE19-62706E023703}">
                                <ahyp:hlinkClr xmlns:ahyp="http://schemas.microsoft.com/office/drawing/2018/hyperlinkcolor" val="tx"/>
                              </a:ext>
                            </a:extLst>
                          </a:hlinkClick>
                        </a:rPr>
                        <a:t>ForwardX</a:t>
                      </a:r>
                      <a:r>
                        <a:rPr lang="en-US"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56" action="ppaction://hlinksldjump">
                            <a:extLst>
                              <a:ext uri="{A12FA001-AC4F-418D-AE19-62706E023703}">
                                <ahyp:hlinkClr xmlns:ahyp="http://schemas.microsoft.com/office/drawing/2018/hyperlinkcolor" val="tx"/>
                              </a:ext>
                            </a:extLst>
                          </a:hlinkClick>
                        </a:rPr>
                        <a:t> Robotics Visual</a:t>
                      </a:r>
                      <a:br>
                        <a:rPr lang="en-US"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56" action="ppaction://hlinksldjump">
                            <a:extLst>
                              <a:ext uri="{A12FA001-AC4F-418D-AE19-62706E023703}">
                                <ahyp:hlinkClr xmlns:ahyp="http://schemas.microsoft.com/office/drawing/2018/hyperlinkcolor" val="tx"/>
                              </a:ext>
                            </a:extLst>
                          </a:hlinkClick>
                        </a:rPr>
                      </a:br>
                      <a:r>
                        <a:rPr lang="en-US"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56" action="ppaction://hlinksldjump">
                            <a:extLst>
                              <a:ext uri="{A12FA001-AC4F-418D-AE19-62706E023703}">
                                <ahyp:hlinkClr xmlns:ahyp="http://schemas.microsoft.com/office/drawing/2018/hyperlinkcolor" val="tx"/>
                              </a:ext>
                            </a:extLst>
                          </a:hlinkClick>
                        </a:rPr>
                        <a:t>Autonomous Mobile Robots</a:t>
                      </a:r>
                      <a:endParaRPr lang="en-US" sz="6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9144" marB="9144"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AP, SA, EU, NA</a:t>
                      </a:r>
                    </a:p>
                  </a:txBody>
                  <a:tcPr marL="18288" marR="18288" marT="9144" marB="9144"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600" b="0" i="0" u="none" strike="noStrike" cap="none" spc="0" baseline="0" dirty="0">
                          <a:solidFill>
                            <a:schemeClr val="bg2"/>
                          </a:solidFill>
                          <a:effectLst/>
                          <a:uFillTx/>
                          <a:latin typeface="+mn-lt"/>
                          <a:ea typeface="+mn-ea"/>
                          <a:cs typeface="+mn-cs"/>
                          <a:sym typeface="Intel Clear"/>
                        </a:rPr>
                        <a:t>MRS</a:t>
                      </a: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5">
                            <a:extLst>
                              <a:ext uri="{A12FA001-AC4F-418D-AE19-62706E023703}">
                                <ahyp:hlinkClr xmlns:ahyp="http://schemas.microsoft.com/office/drawing/2018/hyperlinkcolor" val="tx"/>
                              </a:ext>
                            </a:extLst>
                          </a:hlinkClick>
                        </a:rPr>
                        <a:t>Eleanor Sales</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600" b="0" i="0" u="none" strike="noStrike" cap="none" spc="0" baseline="0" noProof="0" dirty="0" err="1">
                          <a:solidFill>
                            <a:schemeClr val="bg2"/>
                          </a:solidFill>
                          <a:effectLst/>
                          <a:uFillTx/>
                          <a:latin typeface="+mn-lt"/>
                          <a:ea typeface="Intel Clear" panose="020B0604020203020204" pitchFamily="34" charset="0"/>
                          <a:cs typeface="Intel Clear" panose="020B0604020203020204" pitchFamily="34" charset="0"/>
                          <a:sym typeface="Helvetica"/>
                          <a:hlinkClick r:id="rId57">
                            <a:extLst>
                              <a:ext uri="{A12FA001-AC4F-418D-AE19-62706E023703}">
                                <ahyp:hlinkClr xmlns:ahyp="http://schemas.microsoft.com/office/drawing/2018/hyperlinkcolor" val="tx"/>
                              </a:ext>
                            </a:extLst>
                          </a:hlinkClick>
                        </a:rPr>
                        <a:t>ForwardX</a:t>
                      </a:r>
                      <a:r>
                        <a:rPr lang="en-US" sz="6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hlinkClick r:id="rId57">
                            <a:extLst>
                              <a:ext uri="{A12FA001-AC4F-418D-AE19-62706E023703}">
                                <ahyp:hlinkClr xmlns:ahyp="http://schemas.microsoft.com/office/drawing/2018/hyperlinkcolor" val="tx"/>
                              </a:ext>
                            </a:extLst>
                          </a:hlinkClick>
                        </a:rPr>
                        <a:t> Website</a:t>
                      </a:r>
                      <a:endParaRPr lang="en-US" sz="6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endParaRPr>
                    </a:p>
                  </a:txBody>
                  <a:tcPr marL="18288" marR="18288" marT="9144" marB="9144"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9589353"/>
                  </a:ext>
                </a:extLst>
              </a:tr>
              <a:tr h="28694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58" action="ppaction://hlinksldjump">
                            <a:extLst>
                              <a:ext uri="{A12FA001-AC4F-418D-AE19-62706E023703}">
                                <ahyp:hlinkClr xmlns:ahyp="http://schemas.microsoft.com/office/drawing/2018/hyperlinkcolor" val="tx"/>
                              </a:ext>
                            </a:extLst>
                          </a:hlinkClick>
                        </a:rPr>
                        <a:t>EXOR EDGE eXware707AI &amp; eX710AI</a:t>
                      </a:r>
                      <a:endParaRPr lang="en-US" sz="6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9144" marB="9144"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EMEA, APAC, NA</a:t>
                      </a:r>
                    </a:p>
                  </a:txBody>
                  <a:tcPr marL="18288" marR="18288" marT="9144" marB="9144"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600" b="0" i="0" u="none" strike="noStrike" cap="none" spc="0" baseline="0" dirty="0">
                          <a:solidFill>
                            <a:schemeClr val="bg2"/>
                          </a:solidFill>
                          <a:effectLst/>
                          <a:uFillTx/>
                          <a:latin typeface="+mn-lt"/>
                          <a:sym typeface="Intel Clear"/>
                        </a:rPr>
                        <a:t>RRK</a:t>
                      </a: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5">
                            <a:extLst>
                              <a:ext uri="{A12FA001-AC4F-418D-AE19-62706E023703}">
                                <ahyp:hlinkClr xmlns:ahyp="http://schemas.microsoft.com/office/drawing/2018/hyperlinkcolor" val="tx"/>
                              </a:ext>
                            </a:extLst>
                          </a:hlinkClick>
                        </a:rPr>
                        <a:t>Eleanor Sales</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600" b="0" i="0" u="none" strike="noStrike" cap="none" spc="0" baseline="0" noProof="0" dirty="0">
                          <a:solidFill>
                            <a:schemeClr val="bg2"/>
                          </a:solidFill>
                          <a:effectLst/>
                          <a:uFillTx/>
                          <a:latin typeface="+mn-lt"/>
                          <a:ea typeface="+mn-ea"/>
                          <a:cs typeface="+mn-cs"/>
                          <a:sym typeface="Intel Clear"/>
                          <a:hlinkClick r:id="rId59">
                            <a:extLst>
                              <a:ext uri="{A12FA001-AC4F-418D-AE19-62706E023703}">
                                <ahyp:hlinkClr xmlns:ahyp="http://schemas.microsoft.com/office/drawing/2018/hyperlinkcolor" val="tx"/>
                              </a:ext>
                            </a:extLst>
                          </a:hlinkClick>
                        </a:rPr>
                        <a:t>EXOR Webpage</a:t>
                      </a:r>
                      <a:endParaRPr lang="en-US" sz="600" b="0" i="0" u="none" strike="noStrike" cap="none" spc="0" baseline="0" noProof="0" dirty="0">
                        <a:solidFill>
                          <a:schemeClr val="bg2"/>
                        </a:solidFill>
                        <a:effectLst/>
                        <a:uFillTx/>
                        <a:latin typeface="+mn-lt"/>
                        <a:ea typeface="+mn-ea"/>
                        <a:cs typeface="+mn-cs"/>
                        <a:sym typeface="Intel Clear"/>
                      </a:endParaRPr>
                    </a:p>
                    <a:p>
                      <a:pPr marL="0" marR="0" lvl="0" indent="0" algn="ctr" defTabSz="609600" rtl="0" eaLnBrk="1" fontAlgn="b" latinLnBrk="0" hangingPunct="1">
                        <a:lnSpc>
                          <a:spcPct val="100000"/>
                        </a:lnSpc>
                        <a:spcBef>
                          <a:spcPts val="0"/>
                        </a:spcBef>
                        <a:spcAft>
                          <a:spcPts val="0"/>
                        </a:spcAft>
                        <a:buClrTx/>
                        <a:buSzTx/>
                        <a:buFontTx/>
                        <a:buNone/>
                        <a:tabLst/>
                        <a:defRPr/>
                      </a:pPr>
                      <a:r>
                        <a:rPr lang="en-US" sz="600" b="0" i="0" u="none" strike="noStrike" cap="none" spc="0" baseline="0" dirty="0">
                          <a:solidFill>
                            <a:schemeClr val="bg2"/>
                          </a:solidFill>
                          <a:effectLst/>
                          <a:uFillTx/>
                          <a:latin typeface="+mn-lt"/>
                          <a:sym typeface="Intel Clear"/>
                          <a:hlinkClick r:id="rId60">
                            <a:extLst>
                              <a:ext uri="{A12FA001-AC4F-418D-AE19-62706E023703}">
                                <ahyp:hlinkClr xmlns:ahyp="http://schemas.microsoft.com/office/drawing/2018/hyperlinkcolor" val="tx"/>
                              </a:ext>
                            </a:extLst>
                          </a:hlinkClick>
                        </a:rPr>
                        <a:t>EXOR Edge AI </a:t>
                      </a:r>
                      <a:br>
                        <a:rPr lang="en-US" sz="600" b="0" i="0" u="none" strike="noStrike" cap="none" spc="0" baseline="0" dirty="0">
                          <a:solidFill>
                            <a:schemeClr val="bg2"/>
                          </a:solidFill>
                          <a:effectLst/>
                          <a:uFillTx/>
                          <a:latin typeface="+mn-lt"/>
                          <a:sym typeface="Intel Clear"/>
                          <a:hlinkClick r:id="rId60">
                            <a:extLst>
                              <a:ext uri="{A12FA001-AC4F-418D-AE19-62706E023703}">
                                <ahyp:hlinkClr xmlns:ahyp="http://schemas.microsoft.com/office/drawing/2018/hyperlinkcolor" val="tx"/>
                              </a:ext>
                            </a:extLst>
                          </a:hlinkClick>
                        </a:rPr>
                      </a:br>
                      <a:r>
                        <a:rPr lang="en-US" sz="600" b="0" i="0" u="none" strike="noStrike" cap="none" spc="0" baseline="0" dirty="0">
                          <a:solidFill>
                            <a:schemeClr val="bg2"/>
                          </a:solidFill>
                          <a:effectLst/>
                          <a:uFillTx/>
                          <a:latin typeface="+mn-lt"/>
                          <a:sym typeface="Intel Clear"/>
                          <a:hlinkClick r:id="rId60">
                            <a:extLst>
                              <a:ext uri="{A12FA001-AC4F-418D-AE19-62706E023703}">
                                <ahyp:hlinkClr xmlns:ahyp="http://schemas.microsoft.com/office/drawing/2018/hyperlinkcolor" val="tx"/>
                              </a:ext>
                            </a:extLst>
                          </a:hlinkClick>
                        </a:rPr>
                        <a:t>Solution Webpage</a:t>
                      </a:r>
                      <a:endParaRPr lang="en-US" sz="600" b="0" i="0" u="none" strike="noStrike" cap="none" spc="0" baseline="0" noProof="0" dirty="0">
                        <a:solidFill>
                          <a:schemeClr val="bg2"/>
                        </a:solidFill>
                        <a:effectLst/>
                        <a:uFillTx/>
                        <a:latin typeface="+mn-lt"/>
                        <a:ea typeface="+mn-ea"/>
                        <a:cs typeface="+mn-cs"/>
                        <a:sym typeface="Intel Clear"/>
                      </a:endParaRPr>
                    </a:p>
                  </a:txBody>
                  <a:tcPr marL="18288" marR="18288" marT="9144" marB="9144"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8824050"/>
                  </a:ext>
                </a:extLst>
              </a:tr>
              <a:tr h="197271">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61" action="ppaction://hlinksldjump">
                            <a:extLst>
                              <a:ext uri="{A12FA001-AC4F-418D-AE19-62706E023703}">
                                <ahyp:hlinkClr xmlns:ahyp="http://schemas.microsoft.com/office/drawing/2018/hyperlinkcolor" val="tx"/>
                              </a:ext>
                            </a:extLst>
                          </a:hlinkClick>
                        </a:rPr>
                        <a:t>IBEX Technology Ultra Low Latency Video Transmission IoT System</a:t>
                      </a:r>
                      <a:endParaRPr lang="en-US" sz="6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9144" marB="9144"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APJ, AMEA, PRC, AMER</a:t>
                      </a:r>
                    </a:p>
                  </a:txBody>
                  <a:tcPr marL="18288" marR="18288" marT="9144" marB="9144"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600" b="0" i="0" u="none" strike="noStrike" cap="none" spc="0" baseline="0" dirty="0">
                          <a:solidFill>
                            <a:schemeClr val="bg2"/>
                          </a:solidFill>
                          <a:effectLst/>
                          <a:uFillTx/>
                          <a:latin typeface="+mn-lt"/>
                          <a:sym typeface="Intel Clear"/>
                        </a:rPr>
                        <a:t>RRK</a:t>
                      </a: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5">
                            <a:extLst>
                              <a:ext uri="{A12FA001-AC4F-418D-AE19-62706E023703}">
                                <ahyp:hlinkClr xmlns:ahyp="http://schemas.microsoft.com/office/drawing/2018/hyperlinkcolor" val="tx"/>
                              </a:ext>
                            </a:extLst>
                          </a:hlinkClick>
                        </a:rPr>
                        <a:t>Eleanor Sales</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62">
                            <a:extLst>
                              <a:ext uri="{A12FA001-AC4F-418D-AE19-62706E023703}">
                                <ahyp:hlinkClr xmlns:ahyp="http://schemas.microsoft.com/office/drawing/2018/hyperlinkcolor" val="tx"/>
                              </a:ext>
                            </a:extLst>
                          </a:hlinkClick>
                        </a:rPr>
                        <a:t>IBEX Website</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9144" marB="9144"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3135153"/>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6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63" action="ppaction://hlinksldjump">
                            <a:extLst>
                              <a:ext uri="{A12FA001-AC4F-418D-AE19-62706E023703}">
                                <ahyp:hlinkClr xmlns:ahyp="http://schemas.microsoft.com/office/drawing/2018/hyperlinkcolor" val="tx"/>
                              </a:ext>
                            </a:extLst>
                          </a:hlinkClick>
                        </a:rPr>
                        <a:t>Vecow</a:t>
                      </a:r>
                      <a:r>
                        <a:rPr lang="en-US"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63" action="ppaction://hlinksldjump">
                            <a:extLst>
                              <a:ext uri="{A12FA001-AC4F-418D-AE19-62706E023703}">
                                <ahyp:hlinkClr xmlns:ahyp="http://schemas.microsoft.com/office/drawing/2018/hyperlinkcolor" val="tx"/>
                              </a:ext>
                            </a:extLst>
                          </a:hlinkClick>
                        </a:rPr>
                        <a:t> Smart Factory Solution (SFS) </a:t>
                      </a:r>
                      <a:endParaRPr lang="en-US" sz="6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9144" marB="9144"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600" b="0" i="0" u="none" strike="noStrike" cap="none" spc="0" baseline="0" noProof="0" dirty="0">
                          <a:solidFill>
                            <a:schemeClr val="bg2"/>
                          </a:solidFill>
                          <a:effectLst/>
                          <a:uFillTx/>
                          <a:latin typeface="+mn-lt"/>
                          <a:ea typeface="+mn-ea"/>
                          <a:cs typeface="+mn-cs"/>
                          <a:sym typeface="Helvetica Neue"/>
                        </a:rPr>
                        <a:t>Taiwan, China, Germany, India, Thailand, Denmark</a:t>
                      </a:r>
                    </a:p>
                  </a:txBody>
                  <a:tcPr marL="18288" marR="18288" marT="9144" marB="9144"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600" b="0" i="0" u="none" strike="noStrike" cap="none" spc="0" baseline="0" dirty="0">
                          <a:solidFill>
                            <a:schemeClr val="bg2"/>
                          </a:solidFill>
                          <a:effectLst/>
                          <a:uFillTx/>
                          <a:latin typeface="+mn-lt"/>
                          <a:sym typeface="Intel Clear"/>
                        </a:rPr>
                        <a:t>RRK</a:t>
                      </a: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64">
                            <a:extLst>
                              <a:ext uri="{A12FA001-AC4F-418D-AE19-62706E023703}">
                                <ahyp:hlinkClr xmlns:ahyp="http://schemas.microsoft.com/office/drawing/2018/hyperlinkcolor" val="tx"/>
                              </a:ext>
                            </a:extLst>
                          </a:hlinkClick>
                        </a:rPr>
                        <a:t>Jason Wang</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9144" marB="9144"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600" b="0" i="0" u="none" strike="noStrike" cap="none" spc="0" baseline="0" noProof="0" dirty="0">
                          <a:solidFill>
                            <a:schemeClr val="bg2"/>
                          </a:solidFill>
                          <a:effectLst/>
                          <a:uFillTx/>
                          <a:latin typeface="+mn-lt"/>
                          <a:ea typeface="+mn-ea"/>
                          <a:cs typeface="+mn-cs"/>
                          <a:sym typeface="Intel Clear"/>
                          <a:hlinkClick r:id="rId11">
                            <a:extLst>
                              <a:ext uri="{A12FA001-AC4F-418D-AE19-62706E023703}">
                                <ahyp:hlinkClr xmlns:ahyp="http://schemas.microsoft.com/office/drawing/2018/hyperlinkcolor" val="tx"/>
                              </a:ext>
                            </a:extLst>
                          </a:hlinkClick>
                        </a:rPr>
                        <a:t>IoT Kits Overview</a:t>
                      </a:r>
                      <a:r>
                        <a:rPr lang="en-US" sz="600" b="0" i="0" u="none" strike="noStrike" cap="none" spc="0" baseline="0" noProof="0" dirty="0">
                          <a:solidFill>
                            <a:schemeClr val="bg2"/>
                          </a:solidFill>
                          <a:effectLst/>
                          <a:uFillTx/>
                          <a:latin typeface="+mn-lt"/>
                          <a:ea typeface="+mn-ea"/>
                          <a:cs typeface="+mn-cs"/>
                          <a:sym typeface="Intel Clear"/>
                        </a:rPr>
                        <a:t>, </a:t>
                      </a:r>
                      <a:r>
                        <a:rPr lang="en-US" sz="600" b="0" i="0" u="none" strike="noStrike" cap="none" spc="0" baseline="0" noProof="0" dirty="0">
                          <a:solidFill>
                            <a:schemeClr val="bg2"/>
                          </a:solidFill>
                          <a:effectLst/>
                          <a:uFillTx/>
                          <a:latin typeface="+mn-lt"/>
                          <a:ea typeface="+mn-ea"/>
                          <a:cs typeface="+mn-cs"/>
                          <a:sym typeface="Intel Clear"/>
                          <a:hlinkClick r:id="rId65">
                            <a:extLst>
                              <a:ext uri="{A12FA001-AC4F-418D-AE19-62706E023703}">
                                <ahyp:hlinkClr xmlns:ahyp="http://schemas.microsoft.com/office/drawing/2018/hyperlinkcolor" val="tx"/>
                              </a:ext>
                            </a:extLst>
                          </a:hlinkClick>
                        </a:rPr>
                        <a:t>Datasheet</a:t>
                      </a:r>
                      <a:r>
                        <a:rPr lang="en-US" sz="600" b="0" i="0" u="none" strike="noStrike" cap="none" spc="0" baseline="0" noProof="0" dirty="0">
                          <a:solidFill>
                            <a:schemeClr val="bg2"/>
                          </a:solidFill>
                          <a:effectLst/>
                          <a:uFillTx/>
                          <a:latin typeface="+mn-lt"/>
                          <a:ea typeface="+mn-ea"/>
                          <a:cs typeface="+mn-cs"/>
                          <a:sym typeface="Intel Clear"/>
                        </a:rPr>
                        <a:t>, </a:t>
                      </a:r>
                      <a:r>
                        <a:rPr lang="en-US" sz="600" b="0" i="0" u="none" strike="noStrike" cap="none" spc="0" baseline="0" noProof="0" dirty="0">
                          <a:solidFill>
                            <a:schemeClr val="bg2"/>
                          </a:solidFill>
                          <a:effectLst/>
                          <a:uFillTx/>
                          <a:latin typeface="+mn-lt"/>
                          <a:ea typeface="+mn-ea"/>
                          <a:cs typeface="+mn-cs"/>
                          <a:sym typeface="Intel Clear"/>
                          <a:hlinkClick r:id="rId66">
                            <a:extLst>
                              <a:ext uri="{A12FA001-AC4F-418D-AE19-62706E023703}">
                                <ahyp:hlinkClr xmlns:ahyp="http://schemas.microsoft.com/office/drawing/2018/hyperlinkcolor" val="tx"/>
                              </a:ext>
                            </a:extLst>
                          </a:hlinkClick>
                        </a:rPr>
                        <a:t>User Guide</a:t>
                      </a:r>
                      <a:endParaRPr lang="en-US" sz="600" b="0" i="0" u="none" strike="noStrike" cap="none" spc="0" baseline="0" noProof="0" dirty="0">
                        <a:solidFill>
                          <a:schemeClr val="bg2"/>
                        </a:solidFill>
                        <a:effectLst/>
                        <a:uFillTx/>
                        <a:latin typeface="+mn-lt"/>
                        <a:ea typeface="+mn-ea"/>
                        <a:cs typeface="+mn-cs"/>
                        <a:sym typeface="Intel Clear"/>
                      </a:endParaRPr>
                    </a:p>
                    <a:p>
                      <a:pPr marL="0" marR="0" lvl="0" indent="0" algn="ctr" defTabSz="609600" rtl="0" eaLnBrk="1" fontAlgn="b" latinLnBrk="0" hangingPunct="1">
                        <a:lnSpc>
                          <a:spcPct val="100000"/>
                        </a:lnSpc>
                        <a:spcBef>
                          <a:spcPts val="0"/>
                        </a:spcBef>
                        <a:spcAft>
                          <a:spcPts val="0"/>
                        </a:spcAft>
                        <a:buClrTx/>
                        <a:buSzTx/>
                        <a:buFontTx/>
                        <a:buNone/>
                        <a:tabLst/>
                        <a:defRPr/>
                      </a:pPr>
                      <a:r>
                        <a:rPr lang="en-US" sz="600" b="0" i="0" u="none" strike="noStrike" cap="none" spc="0" baseline="0" noProof="0" dirty="0">
                          <a:solidFill>
                            <a:schemeClr val="bg2"/>
                          </a:solidFill>
                          <a:effectLst/>
                          <a:uFillTx/>
                          <a:latin typeface="+mn-lt"/>
                          <a:ea typeface="+mn-ea"/>
                          <a:cs typeface="+mn-cs"/>
                          <a:sym typeface="Intel Clear"/>
                          <a:hlinkClick r:id="rId67">
                            <a:extLst>
                              <a:ext uri="{A12FA001-AC4F-418D-AE19-62706E023703}">
                                <ahyp:hlinkClr xmlns:ahyp="http://schemas.microsoft.com/office/drawing/2018/hyperlinkcolor" val="tx"/>
                              </a:ext>
                            </a:extLst>
                          </a:hlinkClick>
                        </a:rPr>
                        <a:t>API/SDK</a:t>
                      </a:r>
                      <a:r>
                        <a:rPr lang="en-US" sz="600" b="0" i="0" u="none" strike="noStrike" cap="none" spc="0" baseline="0" noProof="0" dirty="0">
                          <a:solidFill>
                            <a:schemeClr val="bg2"/>
                          </a:solidFill>
                          <a:effectLst/>
                          <a:uFillTx/>
                          <a:latin typeface="+mn-lt"/>
                          <a:ea typeface="+mn-ea"/>
                          <a:cs typeface="+mn-cs"/>
                          <a:sym typeface="Intel Clear"/>
                        </a:rPr>
                        <a:t>, </a:t>
                      </a:r>
                      <a:r>
                        <a:rPr lang="en-US" sz="600" b="0" i="0" u="none" strike="noStrike" cap="none" spc="0" baseline="0" noProof="0" dirty="0">
                          <a:solidFill>
                            <a:schemeClr val="bg2"/>
                          </a:solidFill>
                          <a:effectLst/>
                          <a:uFillTx/>
                          <a:latin typeface="+mn-lt"/>
                          <a:ea typeface="+mn-ea"/>
                          <a:cs typeface="+mn-cs"/>
                          <a:sym typeface="Intel Clear"/>
                          <a:hlinkClick r:id="rId68">
                            <a:extLst>
                              <a:ext uri="{A12FA001-AC4F-418D-AE19-62706E023703}">
                                <ahyp:hlinkClr xmlns:ahyp="http://schemas.microsoft.com/office/drawing/2018/hyperlinkcolor" val="tx"/>
                              </a:ext>
                            </a:extLst>
                          </a:hlinkClick>
                        </a:rPr>
                        <a:t>ORDER here today</a:t>
                      </a:r>
                      <a:endParaRPr lang="en-US" sz="600" b="0" i="0" u="none" strike="noStrike" cap="none" spc="0" baseline="0" noProof="0" dirty="0">
                        <a:solidFill>
                          <a:schemeClr val="bg2"/>
                        </a:solidFill>
                        <a:effectLst/>
                        <a:uFillTx/>
                        <a:latin typeface="+mn-lt"/>
                        <a:ea typeface="+mn-ea"/>
                        <a:cs typeface="+mn-cs"/>
                        <a:sym typeface="Intel Clear"/>
                      </a:endParaRPr>
                    </a:p>
                  </a:txBody>
                  <a:tcPr marL="18288" marR="18288" marT="9144" marB="9144"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2561995"/>
                  </a:ext>
                </a:extLst>
              </a:tr>
            </a:tbl>
          </a:graphicData>
        </a:graphic>
      </p:graphicFrame>
      <p:pic>
        <p:nvPicPr>
          <p:cNvPr id="2" name="Picture 1">
            <a:hlinkClick r:id="rId69" action="ppaction://hlinksldjump"/>
            <a:extLst>
              <a:ext uri="{FF2B5EF4-FFF2-40B4-BE49-F238E27FC236}">
                <a16:creationId xmlns:a16="http://schemas.microsoft.com/office/drawing/2014/main" id="{29034FFE-A311-A439-2AE1-89E8CB0075ED}"/>
              </a:ext>
            </a:extLst>
          </p:cNvPr>
          <p:cNvPicPr>
            <a:picLocks noChangeAspect="1"/>
          </p:cNvPicPr>
          <p:nvPr/>
        </p:nvPicPr>
        <p:blipFill rotWithShape="1">
          <a:blip r:embed="rId70" cstate="hqprint">
            <a:extLst>
              <a:ext uri="{28A0092B-C50C-407E-A947-70E740481C1C}">
                <a14:useLocalDpi xmlns:a14="http://schemas.microsoft.com/office/drawing/2010/main"/>
              </a:ext>
            </a:extLst>
          </a:blip>
          <a:srcRect/>
          <a:stretch/>
        </p:blipFill>
        <p:spPr>
          <a:xfrm>
            <a:off x="1322075" y="87630"/>
            <a:ext cx="715633" cy="384440"/>
          </a:xfrm>
          <a:prstGeom prst="rect">
            <a:avLst/>
          </a:prstGeom>
        </p:spPr>
      </p:pic>
      <p:sp>
        <p:nvSpPr>
          <p:cNvPr id="6" name="Rectangle 5">
            <a:extLst>
              <a:ext uri="{FF2B5EF4-FFF2-40B4-BE49-F238E27FC236}">
                <a16:creationId xmlns:a16="http://schemas.microsoft.com/office/drawing/2014/main" id="{94A697D3-3766-D199-7A3F-8621CA22C891}"/>
              </a:ext>
            </a:extLst>
          </p:cNvPr>
          <p:cNvSpPr/>
          <p:nvPr/>
        </p:nvSpPr>
        <p:spPr>
          <a:xfrm>
            <a:off x="-48767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69"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69"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69"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spTree>
    <p:extLst>
      <p:ext uri="{BB962C8B-B14F-4D97-AF65-F5344CB8AC3E}">
        <p14:creationId xmlns:p14="http://schemas.microsoft.com/office/powerpoint/2010/main" val="119131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descr="CANCOM Smart Product">
            <a:extLst>
              <a:ext uri="{FF2B5EF4-FFF2-40B4-BE49-F238E27FC236}">
                <a16:creationId xmlns:a16="http://schemas.microsoft.com/office/drawing/2014/main" id="{8A370C1F-DA71-4792-9278-CC4501943AD1}"/>
              </a:ext>
            </a:extLst>
          </p:cNvPr>
          <p:cNvSpPr>
            <a:spLocks noGrp="1"/>
          </p:cNvSpPr>
          <p:nvPr>
            <p:ph type="title"/>
          </p:nvPr>
        </p:nvSpPr>
        <p:spPr>
          <a:xfrm>
            <a:off x="592138" y="571500"/>
            <a:ext cx="10972800" cy="443198"/>
          </a:xfrm>
        </p:spPr>
        <p:txBody>
          <a:bodyPr/>
          <a:lstStyle/>
          <a:p>
            <a:r>
              <a:rPr lang="en-IN" sz="3200" dirty="0"/>
              <a:t>Smart Product</a:t>
            </a:r>
            <a:endParaRPr lang="en-US" sz="3200" dirty="0"/>
          </a:p>
        </p:txBody>
      </p:sp>
      <p:grpSp>
        <p:nvGrpSpPr>
          <p:cNvPr id="4" name="Group 3">
            <a:extLst>
              <a:ext uri="{FF2B5EF4-FFF2-40B4-BE49-F238E27FC236}">
                <a16:creationId xmlns:a16="http://schemas.microsoft.com/office/drawing/2014/main" id="{F7F2C046-985B-8D32-D4BD-EA84271717B0}"/>
              </a:ext>
            </a:extLst>
          </p:cNvPr>
          <p:cNvGrpSpPr/>
          <p:nvPr/>
        </p:nvGrpSpPr>
        <p:grpSpPr>
          <a:xfrm>
            <a:off x="592917" y="1268730"/>
            <a:ext cx="6255394" cy="600164"/>
            <a:chOff x="592917" y="1268730"/>
            <a:chExt cx="6255394" cy="600164"/>
          </a:xfrm>
        </p:grpSpPr>
        <p:sp>
          <p:nvSpPr>
            <p:cNvPr id="5"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B5C2B6A6-6723-9518-97AC-FAD713993446}"/>
                </a:ext>
              </a:extLst>
            </p:cNvPr>
            <p:cNvSpPr txBox="1">
              <a:spLocks/>
            </p:cNvSpPr>
            <p:nvPr/>
          </p:nvSpPr>
          <p:spPr>
            <a:xfrm>
              <a:off x="592917" y="1453396"/>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lnSpc>
                  <a:spcPct val="100000"/>
                </a:lnSpc>
                <a:spcBef>
                  <a:spcPts val="120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rPr>
                <a:t>The CANCOM Smart Product Solution collects, aggregates, and visualizes sensor data, and runs that data against machine learning algorithms to identify quality issues and maintenance cases. These predictive insights, coupled with cutting-edge technology, allow companies to optimize and lengthen the life of their machines.</a:t>
              </a:r>
            </a:p>
          </p:txBody>
        </p:sp>
        <p:sp>
          <p:nvSpPr>
            <p:cNvPr id="6" name="Content Placeholder 47">
              <a:extLst>
                <a:ext uri="{FF2B5EF4-FFF2-40B4-BE49-F238E27FC236}">
                  <a16:creationId xmlns:a16="http://schemas.microsoft.com/office/drawing/2014/main" id="{9B6D98A4-DEE9-953D-32F6-F9AF6A50FD3D}"/>
                </a:ext>
                <a:ext uri="{C183D7F6-B498-43B3-948B-1728B52AA6E4}">
                  <adec:decorative xmlns:adec="http://schemas.microsoft.com/office/drawing/2017/decorative" val="1"/>
                </a:ext>
              </a:extLst>
            </p:cNvPr>
            <p:cNvSpPr txBox="1">
              <a:spLocks/>
            </p:cNvSpPr>
            <p:nvPr/>
          </p:nvSpPr>
          <p:spPr>
            <a:xfrm>
              <a:off x="592917" y="1268730"/>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grpSp>
        <p:nvGrpSpPr>
          <p:cNvPr id="26" name="Group 25">
            <a:extLst>
              <a:ext uri="{FF2B5EF4-FFF2-40B4-BE49-F238E27FC236}">
                <a16:creationId xmlns:a16="http://schemas.microsoft.com/office/drawing/2014/main" id="{85EF576D-0C43-1EBA-C4DD-B944E0111B40}"/>
              </a:ext>
            </a:extLst>
          </p:cNvPr>
          <p:cNvGrpSpPr/>
          <p:nvPr/>
        </p:nvGrpSpPr>
        <p:grpSpPr>
          <a:xfrm>
            <a:off x="592915" y="3650441"/>
            <a:ext cx="6255393" cy="828309"/>
            <a:chOff x="592915" y="4064094"/>
            <a:chExt cx="6255393" cy="828309"/>
          </a:xfrm>
        </p:grpSpPr>
        <p:sp>
          <p:nvSpPr>
            <p:cNvPr id="27" name="Content Placeholder 47">
              <a:extLst>
                <a:ext uri="{FF2B5EF4-FFF2-40B4-BE49-F238E27FC236}">
                  <a16:creationId xmlns:a16="http://schemas.microsoft.com/office/drawing/2014/main" id="{4A4465F1-CE06-4BD1-F7A2-0487E30FA940}"/>
                </a:ext>
              </a:extLst>
            </p:cNvPr>
            <p:cNvSpPr txBox="1">
              <a:spLocks/>
            </p:cNvSpPr>
            <p:nvPr/>
          </p:nvSpPr>
          <p:spPr>
            <a:xfrm>
              <a:off x="592915" y="4064094"/>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33" name="Content Placeholder 47">
              <a:extLst>
                <a:ext uri="{FF2B5EF4-FFF2-40B4-BE49-F238E27FC236}">
                  <a16:creationId xmlns:a16="http://schemas.microsoft.com/office/drawing/2014/main" id="{AAE58C20-82EA-37DA-CA92-529CB6E7291D}"/>
                </a:ext>
              </a:extLst>
            </p:cNvPr>
            <p:cNvSpPr txBox="1">
              <a:spLocks/>
            </p:cNvSpPr>
            <p:nvPr/>
          </p:nvSpPr>
          <p:spPr>
            <a:xfrm>
              <a:off x="592915" y="4261461"/>
              <a:ext cx="6255393" cy="630942"/>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spcAft>
                  <a:spcPts val="0"/>
                </a:spcAft>
                <a:buFont typeface="Wingdings" panose="05000000000000000000" pitchFamily="2" charset="2"/>
                <a:buChar char="§"/>
                <a:defRPr/>
              </a:pPr>
              <a:r>
                <a:rPr lang="en-US" sz="900" kern="0" dirty="0">
                  <a:latin typeface="+mn-lt"/>
                  <a:sym typeface="Helvetica Neue"/>
                </a:rPr>
                <a:t>Intel® Core™ i3 Processors</a:t>
              </a:r>
            </a:p>
            <a:p>
              <a:pPr marL="128016" indent="-128016" defTabSz="1219169" hangingPunct="0">
                <a:spcBef>
                  <a:spcPts val="200"/>
                </a:spcBef>
                <a:spcAft>
                  <a:spcPts val="0"/>
                </a:spcAft>
                <a:buFont typeface="Wingdings" panose="05000000000000000000" pitchFamily="2" charset="2"/>
                <a:buChar char="§"/>
                <a:defRPr/>
              </a:pPr>
              <a:r>
                <a:rPr lang="en-US" sz="900" kern="0" dirty="0">
                  <a:latin typeface="+mn-lt"/>
                  <a:sym typeface="Helvetica Neue"/>
                </a:rPr>
                <a:t>Intel® Core™ i5 Processors</a:t>
              </a:r>
            </a:p>
            <a:p>
              <a:pPr marL="128016" indent="-128016" defTabSz="1219169" hangingPunct="0">
                <a:spcBef>
                  <a:spcPts val="200"/>
                </a:spcBef>
                <a:spcAft>
                  <a:spcPts val="0"/>
                </a:spcAft>
                <a:buFont typeface="Wingdings" panose="05000000000000000000" pitchFamily="2" charset="2"/>
                <a:buChar char="§"/>
                <a:defRPr/>
              </a:pPr>
              <a:r>
                <a:rPr lang="en-US" sz="900" kern="0" dirty="0">
                  <a:latin typeface="+mn-lt"/>
                  <a:sym typeface="Helvetica Neue"/>
                </a:rPr>
                <a:t>Intel® Atom™ Processors</a:t>
              </a:r>
            </a:p>
            <a:p>
              <a:pPr marL="128016" indent="-128016" defTabSz="1219169" hangingPunct="0">
                <a:spcBef>
                  <a:spcPts val="200"/>
                </a:spcBef>
                <a:spcAft>
                  <a:spcPts val="0"/>
                </a:spcAft>
                <a:buFont typeface="Wingdings" panose="05000000000000000000" pitchFamily="2" charset="2"/>
                <a:buChar char="§"/>
                <a:defRPr/>
              </a:pPr>
              <a:r>
                <a:rPr lang="en-US" sz="900" kern="0" dirty="0">
                  <a:latin typeface="+mn-lt"/>
                  <a:sym typeface="Helvetica Neue"/>
                </a:rPr>
                <a:t>Intel® Xeon® Processors</a:t>
              </a:r>
            </a:p>
          </p:txBody>
        </p:sp>
      </p:grpSp>
      <p:grpSp>
        <p:nvGrpSpPr>
          <p:cNvPr id="34" name="Group 33">
            <a:extLst>
              <a:ext uri="{FF2B5EF4-FFF2-40B4-BE49-F238E27FC236}">
                <a16:creationId xmlns:a16="http://schemas.microsoft.com/office/drawing/2014/main" id="{FF7A7ABD-EE87-A781-E242-6E65B2AC9C93}"/>
              </a:ext>
            </a:extLst>
          </p:cNvPr>
          <p:cNvGrpSpPr/>
          <p:nvPr/>
        </p:nvGrpSpPr>
        <p:grpSpPr>
          <a:xfrm>
            <a:off x="592916" y="4959699"/>
            <a:ext cx="6318424" cy="324752"/>
            <a:chOff x="592916" y="5260702"/>
            <a:chExt cx="6318424" cy="324752"/>
          </a:xfrm>
        </p:grpSpPr>
        <p:sp>
          <p:nvSpPr>
            <p:cNvPr id="35" name="Content Placeholder 47">
              <a:extLst>
                <a:ext uri="{FF2B5EF4-FFF2-40B4-BE49-F238E27FC236}">
                  <a16:creationId xmlns:a16="http://schemas.microsoft.com/office/drawing/2014/main" id="{3E4E1B93-EB6C-0D6A-FD5B-040AF6C75096}"/>
                </a:ext>
              </a:extLst>
            </p:cNvPr>
            <p:cNvSpPr txBox="1">
              <a:spLocks/>
            </p:cNvSpPr>
            <p:nvPr/>
          </p:nvSpPr>
          <p:spPr>
            <a:xfrm>
              <a:off x="592916" y="5260702"/>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36" name="Content Placeholder 47">
              <a:extLst>
                <a:ext uri="{FF2B5EF4-FFF2-40B4-BE49-F238E27FC236}">
                  <a16:creationId xmlns:a16="http://schemas.microsoft.com/office/drawing/2014/main" id="{90E7DE52-1FAC-8BBC-9C90-F27EF8D7EF54}"/>
                </a:ext>
              </a:extLst>
            </p:cNvPr>
            <p:cNvSpPr txBox="1">
              <a:spLocks/>
            </p:cNvSpPr>
            <p:nvPr/>
          </p:nvSpPr>
          <p:spPr>
            <a:xfrm>
              <a:off x="592916" y="5446955"/>
              <a:ext cx="6318424" cy="138499"/>
            </a:xfrm>
            <a:prstGeom prst="rect">
              <a:avLst/>
            </a:prstGeom>
            <a:ln>
              <a:noFill/>
            </a:ln>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lnSpc>
                  <a:spcPct val="100000"/>
                </a:lnSpc>
                <a:spcBef>
                  <a:spcPts val="200"/>
                </a:spcBef>
                <a:spcAft>
                  <a:spcPts val="100"/>
                </a:spcAft>
                <a:buNone/>
                <a:defRPr/>
              </a:pPr>
              <a:r>
                <a:rPr lang="en-US" sz="900" dirty="0">
                  <a:latin typeface="+mn-lt"/>
                  <a:sym typeface="Helvetica Neue"/>
                  <a:hlinkClick r:id="rId3">
                    <a:extLst>
                      <a:ext uri="{A12FA001-AC4F-418D-AE19-62706E023703}">
                        <ahyp:hlinkClr xmlns:ahyp="http://schemas.microsoft.com/office/drawing/2018/hyperlinkcolor" val="tx"/>
                      </a:ext>
                    </a:extLst>
                  </a:hlinkClick>
                </a:rPr>
                <a:t>CANCOM website</a:t>
              </a:r>
              <a:endParaRPr lang="en-US" sz="900" dirty="0">
                <a:latin typeface="+mn-lt"/>
                <a:sym typeface="Helvetica Neue"/>
              </a:endParaRPr>
            </a:p>
          </p:txBody>
        </p:sp>
      </p:grpSp>
      <p:cxnSp>
        <p:nvCxnSpPr>
          <p:cNvPr id="37" name="Straight Connector 36">
            <a:extLst>
              <a:ext uri="{FF2B5EF4-FFF2-40B4-BE49-F238E27FC236}">
                <a16:creationId xmlns:a16="http://schemas.microsoft.com/office/drawing/2014/main" id="{940A9309-99F0-52F5-02B9-AF0665160D3F}"/>
              </a:ext>
            </a:extLst>
          </p:cNvPr>
          <p:cNvCxnSpPr>
            <a:cxnSpLocks/>
          </p:cNvCxnSpPr>
          <p:nvPr/>
        </p:nvCxnSpPr>
        <p:spPr>
          <a:xfrm>
            <a:off x="592917" y="2066948"/>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D0837673-8BF9-B92A-0E73-4A3742DFD474}"/>
              </a:ext>
            </a:extLst>
          </p:cNvPr>
          <p:cNvCxnSpPr>
            <a:cxnSpLocks/>
          </p:cNvCxnSpPr>
          <p:nvPr/>
        </p:nvCxnSpPr>
        <p:spPr>
          <a:xfrm>
            <a:off x="592917" y="348066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1E51E3E0-2156-9D9B-6D2B-0F5B22A9BA41}"/>
              </a:ext>
            </a:extLst>
          </p:cNvPr>
          <p:cNvCxnSpPr>
            <a:cxnSpLocks/>
          </p:cNvCxnSpPr>
          <p:nvPr/>
        </p:nvCxnSpPr>
        <p:spPr>
          <a:xfrm>
            <a:off x="592917" y="464852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53" name="Rectangle 52">
            <a:extLst>
              <a:ext uri="{FF2B5EF4-FFF2-40B4-BE49-F238E27FC236}">
                <a16:creationId xmlns:a16="http://schemas.microsoft.com/office/drawing/2014/main" id="{DDD12567-ABE1-5E70-1FD1-FACEC5A0B46E}"/>
              </a:ext>
            </a:extLst>
          </p:cNvPr>
          <p:cNvSpPr/>
          <p:nvPr/>
        </p:nvSpPr>
        <p:spPr>
          <a:xfrm>
            <a:off x="7066292" y="1621155"/>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56" name="Rectangle 55">
            <a:extLst>
              <a:ext uri="{FF2B5EF4-FFF2-40B4-BE49-F238E27FC236}">
                <a16:creationId xmlns:a16="http://schemas.microsoft.com/office/drawing/2014/main" id="{C02E5314-EE73-3451-4E7A-E46F7D8FD615}"/>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7" name="Rectangle 56">
            <a:extLst>
              <a:ext uri="{FF2B5EF4-FFF2-40B4-BE49-F238E27FC236}">
                <a16:creationId xmlns:a16="http://schemas.microsoft.com/office/drawing/2014/main" id="{06A9422D-F3EE-79A2-5302-02502E1BC6FF}"/>
              </a:ext>
            </a:extLst>
          </p:cNvPr>
          <p:cNvSpPr>
            <a:spLocks/>
          </p:cNvSpPr>
          <p:nvPr/>
        </p:nvSpPr>
        <p:spPr>
          <a:xfrm>
            <a:off x="8743000" y="3048001"/>
            <a:ext cx="2839400" cy="1256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a:spcAft>
                <a:spcPts val="200"/>
              </a:spcAf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rPr>
              <a:t>Increase uptime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rPr>
              <a:t>Maximize machine outputs</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rPr>
              <a:t>Increase overall equipment effectiveness (OEE)</a:t>
            </a:r>
          </a:p>
        </p:txBody>
      </p:sp>
      <p:sp>
        <p:nvSpPr>
          <p:cNvPr id="58" name="Rectangle 57">
            <a:extLst>
              <a:ext uri="{FF2B5EF4-FFF2-40B4-BE49-F238E27FC236}">
                <a16:creationId xmlns:a16="http://schemas.microsoft.com/office/drawing/2014/main" id="{780963B4-E020-82BE-A76A-C95B9F4DEBEF}"/>
              </a:ext>
            </a:extLst>
          </p:cNvPr>
          <p:cNvSpPr>
            <a:spLocks/>
          </p:cNvSpPr>
          <p:nvPr/>
        </p:nvSpPr>
        <p:spPr>
          <a:xfrm>
            <a:off x="7144336" y="4438187"/>
            <a:ext cx="4438063" cy="1526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Reduce damage to site, other machines</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Improve visibility into machine risk</a:t>
            </a:r>
          </a:p>
          <a:p>
            <a:pPr marL="0" lvl="1">
              <a:spcBef>
                <a:spcPts val="200"/>
              </a:spcBef>
              <a:defRPr/>
            </a:pPr>
            <a:r>
              <a:rPr lang="en-US" sz="900" dirty="0">
                <a:solidFill>
                  <a:schemeClr val="bg2"/>
                </a:solidFill>
                <a:latin typeface="IntelOne Text Medium" panose="020B0703020203020204" pitchFamily="34" charset="0"/>
              </a:rPr>
              <a:t>Cost </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Reduce unplanned downtime</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Reduce scrap</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Unlock visibility of asset performance, availability, and reliability</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Extend machine lifecycle</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Reduce initial capital cost: Option to lease (SaaS)</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Improve maintenance and management of all assets</a:t>
            </a:r>
          </a:p>
        </p:txBody>
      </p:sp>
      <p:pic>
        <p:nvPicPr>
          <p:cNvPr id="59" name="Picture 58" descr="A picture containing screenshot, cartoon, design&#10;&#10;Description automatically generated">
            <a:extLst>
              <a:ext uri="{FF2B5EF4-FFF2-40B4-BE49-F238E27FC236}">
                <a16:creationId xmlns:a16="http://schemas.microsoft.com/office/drawing/2014/main" id="{3BB5565F-6644-5B7B-4495-1E051477F117}"/>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7149239" y="3048003"/>
            <a:ext cx="1593761" cy="1328737"/>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60" name="Rectangle 59">
            <a:extLst>
              <a:ext uri="{FF2B5EF4-FFF2-40B4-BE49-F238E27FC236}">
                <a16:creationId xmlns:a16="http://schemas.microsoft.com/office/drawing/2014/main" id="{A1CC2F6A-1C72-AAE6-60A9-5469A76C9B05}"/>
              </a:ext>
            </a:extLst>
          </p:cNvPr>
          <p:cNvSpPr/>
          <p:nvPr/>
        </p:nvSpPr>
        <p:spPr>
          <a:xfrm>
            <a:off x="7066292" y="1621155"/>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61" name="Text Placeholder 49" descr="Target Vertical: &#10;Manufacturing&#10;&#10;&#10;">
            <a:extLst>
              <a:ext uri="{FF2B5EF4-FFF2-40B4-BE49-F238E27FC236}">
                <a16:creationId xmlns:a16="http://schemas.microsoft.com/office/drawing/2014/main" id="{9BD5B392-8B25-1693-AD8B-948C1DE86087}"/>
              </a:ext>
            </a:extLst>
          </p:cNvPr>
          <p:cNvSpPr txBox="1">
            <a:spLocks/>
          </p:cNvSpPr>
          <p:nvPr/>
        </p:nvSpPr>
        <p:spPr>
          <a:xfrm>
            <a:off x="7144338" y="1686845"/>
            <a:ext cx="2030977" cy="351505"/>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100"/>
              </a:spcAft>
              <a:buClrTx/>
              <a:buSzTx/>
              <a:buFont typeface="Wingdings" pitchFamily="2" charset="2"/>
              <a:buNone/>
              <a:tabLst/>
              <a:defRPr/>
            </a:pP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rPr>
              <a:t>Germany</a:t>
            </a:r>
          </a:p>
        </p:txBody>
      </p:sp>
      <p:pic>
        <p:nvPicPr>
          <p:cNvPr id="65" name="Picture 64">
            <a:extLst>
              <a:ext uri="{FF2B5EF4-FFF2-40B4-BE49-F238E27FC236}">
                <a16:creationId xmlns:a16="http://schemas.microsoft.com/office/drawing/2014/main" id="{767C19CB-9307-EF7D-51D4-ABEEBCC2B112}"/>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t="21921" b="21921"/>
          <a:stretch/>
        </p:blipFill>
        <p:spPr>
          <a:xfrm>
            <a:off x="592138" y="156216"/>
            <a:ext cx="1278522" cy="348734"/>
          </a:xfrm>
          <a:prstGeom prst="rect">
            <a:avLst/>
          </a:prstGeom>
        </p:spPr>
      </p:pic>
      <p:sp>
        <p:nvSpPr>
          <p:cNvPr id="8" name="Content Placeholder 47">
            <a:extLst>
              <a:ext uri="{FF2B5EF4-FFF2-40B4-BE49-F238E27FC236}">
                <a16:creationId xmlns:a16="http://schemas.microsoft.com/office/drawing/2014/main" id="{9A4D6195-481A-B0E9-92CA-FE6A816FE324}"/>
              </a:ext>
            </a:extLst>
          </p:cNvPr>
          <p:cNvSpPr txBox="1">
            <a:spLocks/>
          </p:cNvSpPr>
          <p:nvPr/>
        </p:nvSpPr>
        <p:spPr>
          <a:xfrm>
            <a:off x="592917" y="2236722"/>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9" name="Rectangle 8">
            <a:extLst>
              <a:ext uri="{FF2B5EF4-FFF2-40B4-BE49-F238E27FC236}">
                <a16:creationId xmlns:a16="http://schemas.microsoft.com/office/drawing/2014/main" id="{285404C7-3D00-C74C-A188-F3BC94BA382C}"/>
              </a:ext>
            </a:extLst>
          </p:cNvPr>
          <p:cNvSpPr>
            <a:spLocks/>
          </p:cNvSpPr>
          <p:nvPr/>
        </p:nvSpPr>
        <p:spPr>
          <a:xfrm>
            <a:off x="913615" y="2470469"/>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defRPr/>
            </a:pPr>
            <a:r>
              <a:rPr lang="en-US" sz="900" dirty="0">
                <a:solidFill>
                  <a:schemeClr val="accent1"/>
                </a:solidFill>
                <a:latin typeface="IntelOne Text Medium" panose="020B0703020203020204" pitchFamily="34" charset="0"/>
                <a:sym typeface="Helvetica Neue"/>
              </a:rPr>
              <a:t>Achieve better machine performance and </a:t>
            </a:r>
            <a:r>
              <a:rPr lang="en-US" sz="900" dirty="0">
                <a:solidFill>
                  <a:schemeClr val="bg2"/>
                </a:solidFill>
                <a:sym typeface="Helvetica Neue"/>
              </a:rPr>
              <a:t>longevity from better insights into machine and plant operations via real-time and predictive analytics</a:t>
            </a:r>
          </a:p>
        </p:txBody>
      </p:sp>
      <p:sp>
        <p:nvSpPr>
          <p:cNvPr id="10" name="Rectangle 9">
            <a:extLst>
              <a:ext uri="{FF2B5EF4-FFF2-40B4-BE49-F238E27FC236}">
                <a16:creationId xmlns:a16="http://schemas.microsoft.com/office/drawing/2014/main" id="{9938E1D1-338E-2F3A-F383-AE26258528B2}"/>
              </a:ext>
            </a:extLst>
          </p:cNvPr>
          <p:cNvSpPr>
            <a:spLocks/>
          </p:cNvSpPr>
          <p:nvPr/>
        </p:nvSpPr>
        <p:spPr>
          <a:xfrm>
            <a:off x="3063688" y="2470469"/>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Improve operational efficiencies </a:t>
            </a:r>
            <a:r>
              <a:rPr lang="en-US" sz="900" dirty="0">
                <a:solidFill>
                  <a:schemeClr val="bg2"/>
                </a:solidFill>
                <a:sym typeface="Helvetica Neue"/>
              </a:rPr>
              <a:t>via one centralized dashboard</a:t>
            </a:r>
          </a:p>
        </p:txBody>
      </p:sp>
      <p:sp>
        <p:nvSpPr>
          <p:cNvPr id="12" name="Rectangle 11">
            <a:extLst>
              <a:ext uri="{FF2B5EF4-FFF2-40B4-BE49-F238E27FC236}">
                <a16:creationId xmlns:a16="http://schemas.microsoft.com/office/drawing/2014/main" id="{9E6F1773-83AD-5B2F-99E1-01EA48610685}"/>
              </a:ext>
            </a:extLst>
          </p:cNvPr>
          <p:cNvSpPr>
            <a:spLocks/>
          </p:cNvSpPr>
          <p:nvPr/>
        </p:nvSpPr>
        <p:spPr>
          <a:xfrm>
            <a:off x="5213760" y="2470469"/>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Reduce costs of machine downtime </a:t>
            </a:r>
            <a:r>
              <a:rPr lang="en-US" sz="900" dirty="0">
                <a:solidFill>
                  <a:schemeClr val="bg2"/>
                </a:solidFill>
                <a:sym typeface="Helvetica Neue"/>
              </a:rPr>
              <a:t>with predictive maintenance that allows you to be readily equipped to handle maintenance more efficiently </a:t>
            </a:r>
          </a:p>
        </p:txBody>
      </p:sp>
      <p:pic>
        <p:nvPicPr>
          <p:cNvPr id="66" name="Graphic 65">
            <a:extLst>
              <a:ext uri="{FF2B5EF4-FFF2-40B4-BE49-F238E27FC236}">
                <a16:creationId xmlns:a16="http://schemas.microsoft.com/office/drawing/2014/main" id="{CD0632E9-8294-F80C-90D8-50098A47C4BA}"/>
              </a:ext>
            </a:extLst>
          </p:cNvPr>
          <p:cNvPicPr>
            <a:picLocks/>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83450" y="2470469"/>
            <a:ext cx="229794" cy="228962"/>
          </a:xfrm>
          <a:prstGeom prst="rect">
            <a:avLst/>
          </a:prstGeom>
        </p:spPr>
      </p:pic>
      <p:pic>
        <p:nvPicPr>
          <p:cNvPr id="67" name="Graphic 66">
            <a:extLst>
              <a:ext uri="{FF2B5EF4-FFF2-40B4-BE49-F238E27FC236}">
                <a16:creationId xmlns:a16="http://schemas.microsoft.com/office/drawing/2014/main" id="{5CACD9D4-A6D9-B552-3CAF-E1153920F704}"/>
              </a:ext>
            </a:extLst>
          </p:cNvPr>
          <p:cNvPicPr>
            <a:picLocks/>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754720" y="2470469"/>
            <a:ext cx="230816" cy="246990"/>
          </a:xfrm>
          <a:prstGeom prst="rect">
            <a:avLst/>
          </a:prstGeom>
        </p:spPr>
      </p:pic>
      <p:pic>
        <p:nvPicPr>
          <p:cNvPr id="68" name="Graphic 67">
            <a:extLst>
              <a:ext uri="{FF2B5EF4-FFF2-40B4-BE49-F238E27FC236}">
                <a16:creationId xmlns:a16="http://schemas.microsoft.com/office/drawing/2014/main" id="{DA4BABB4-CE2E-BEB2-FEB3-7F52394A58DD}"/>
              </a:ext>
            </a:extLst>
          </p:cNvPr>
          <p:cNvPicPr>
            <a:picLocks/>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901567" y="2470469"/>
            <a:ext cx="252932" cy="211818"/>
          </a:xfrm>
          <a:prstGeom prst="rect">
            <a:avLst/>
          </a:prstGeom>
        </p:spPr>
      </p:pic>
      <p:sp>
        <p:nvSpPr>
          <p:cNvPr id="2" name="Rectangle 1">
            <a:extLst>
              <a:ext uri="{FF2B5EF4-FFF2-40B4-BE49-F238E27FC236}">
                <a16:creationId xmlns:a16="http://schemas.microsoft.com/office/drawing/2014/main" id="{3C2AC202-3559-BEBF-D28E-C0D6D9CB3BC3}"/>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3" name="Straight Connector 2">
            <a:extLst>
              <a:ext uri="{FF2B5EF4-FFF2-40B4-BE49-F238E27FC236}">
                <a16:creationId xmlns:a16="http://schemas.microsoft.com/office/drawing/2014/main" id="{860050C5-F5D7-8437-1C90-358FE2D3EBA7}"/>
              </a:ext>
              <a:ext uri="{C183D7F6-B498-43B3-948B-1728B52AA6E4}">
                <adec:decorative xmlns:adec="http://schemas.microsoft.com/office/drawing/2017/decorative" val="1"/>
              </a:ext>
            </a:extLst>
          </p:cNvPr>
          <p:cNvCxnSpPr>
            <a:cxnSpLocks/>
          </p:cNvCxnSpPr>
          <p:nvPr/>
        </p:nvCxnSpPr>
        <p:spPr>
          <a:xfrm flipV="1">
            <a:off x="9465174"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49" name="Text Placeholder 49">
            <a:extLst>
              <a:ext uri="{FF2B5EF4-FFF2-40B4-BE49-F238E27FC236}">
                <a16:creationId xmlns:a16="http://schemas.microsoft.com/office/drawing/2014/main" id="{93A8F6C4-1781-D5B9-DA86-D844B75E7A62}"/>
              </a:ext>
            </a:extLst>
          </p:cNvPr>
          <p:cNvSpPr txBox="1">
            <a:spLocks/>
          </p:cNvSpPr>
          <p:nvPr/>
        </p:nvSpPr>
        <p:spPr>
          <a:xfrm>
            <a:off x="9518533" y="628590"/>
            <a:ext cx="1987660"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kumimoji="0" lang="en-US" sz="1000" b="0" i="0" u="none" strike="noStrike" kern="1200" cap="none" spc="0" normalizeH="0" baseline="0" noProof="0" dirty="0">
                <a:ln>
                  <a:noFill/>
                </a:ln>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Automation / Robotics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Quality Assurance</a:t>
            </a:r>
          </a:p>
        </p:txBody>
      </p:sp>
      <p:sp>
        <p:nvSpPr>
          <p:cNvPr id="48" name="Text Placeholder 49">
            <a:extLst>
              <a:ext uri="{FF2B5EF4-FFF2-40B4-BE49-F238E27FC236}">
                <a16:creationId xmlns:a16="http://schemas.microsoft.com/office/drawing/2014/main" id="{7E92138C-FD0B-E17E-BE23-429C28AA4B3C}"/>
              </a:ext>
            </a:extLst>
          </p:cNvPr>
          <p:cNvSpPr txBox="1">
            <a:spLocks/>
          </p:cNvSpPr>
          <p:nvPr/>
        </p:nvSpPr>
        <p:spPr>
          <a:xfrm>
            <a:off x="7133538"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defTabSz="914400">
              <a:spcBef>
                <a:spcPts val="0"/>
              </a:spcBef>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kumimoji="0" lang="en-US" sz="90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Primary: </a:t>
            </a:r>
            <a:r>
              <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hlinkClick r:id="rId12" action="ppaction://hlinksldjump"/>
              </a:rPr>
              <a:t>Machine Condition Monitoring</a:t>
            </a:r>
            <a:endPar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228600" indent="-171450" defTabSz="914400">
              <a:spcBef>
                <a:spcPts val="0"/>
              </a:spcBef>
              <a:buFont typeface="Wingdings" panose="05000000000000000000" pitchFamily="2" charset="2"/>
              <a:buChar char="§"/>
              <a:defRPr/>
            </a:pPr>
            <a:r>
              <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Product Inspection</a:t>
            </a:r>
          </a:p>
        </p:txBody>
      </p:sp>
      <p:grpSp>
        <p:nvGrpSpPr>
          <p:cNvPr id="103" name="Group 102">
            <a:extLst>
              <a:ext uri="{FF2B5EF4-FFF2-40B4-BE49-F238E27FC236}">
                <a16:creationId xmlns:a16="http://schemas.microsoft.com/office/drawing/2014/main" id="{971C5E5D-D96D-552A-07C2-C3B9CF53C23C}"/>
              </a:ext>
            </a:extLst>
          </p:cNvPr>
          <p:cNvGrpSpPr/>
          <p:nvPr/>
        </p:nvGrpSpPr>
        <p:grpSpPr>
          <a:xfrm>
            <a:off x="9057016" y="87630"/>
            <a:ext cx="2525384" cy="384440"/>
            <a:chOff x="9057016" y="87630"/>
            <a:chExt cx="2525384" cy="384440"/>
          </a:xfrm>
        </p:grpSpPr>
        <p:pic>
          <p:nvPicPr>
            <p:cNvPr id="104" name="Picture 103">
              <a:hlinkClick r:id="rId13" action="ppaction://hlinksldjump"/>
              <a:extLst>
                <a:ext uri="{FF2B5EF4-FFF2-40B4-BE49-F238E27FC236}">
                  <a16:creationId xmlns:a16="http://schemas.microsoft.com/office/drawing/2014/main" id="{4798CFEA-91E2-3AA9-7E3D-1189B945D58D}"/>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105" name="Rectangle 104">
              <a:extLst>
                <a:ext uri="{FF2B5EF4-FFF2-40B4-BE49-F238E27FC236}">
                  <a16:creationId xmlns:a16="http://schemas.microsoft.com/office/drawing/2014/main" id="{665AAF3C-A73F-F4B1-DE5D-9B1D0436F9FC}"/>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25868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Cepton | Macnica">
            <a:extLst>
              <a:ext uri="{FF2B5EF4-FFF2-40B4-BE49-F238E27FC236}">
                <a16:creationId xmlns:a16="http://schemas.microsoft.com/office/drawing/2014/main" id="{7B4376F1-EAE5-361A-2A27-D99548671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38" y="191726"/>
            <a:ext cx="1398587" cy="2777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4546356-E73F-4962-91BA-16AE3D754969}"/>
              </a:ext>
            </a:extLst>
          </p:cNvPr>
          <p:cNvSpPr>
            <a:spLocks noGrp="1"/>
          </p:cNvSpPr>
          <p:nvPr>
            <p:ph type="title"/>
          </p:nvPr>
        </p:nvSpPr>
        <p:spPr>
          <a:xfrm>
            <a:off x="592916" y="571500"/>
            <a:ext cx="6410201" cy="443198"/>
          </a:xfrm>
        </p:spPr>
        <p:txBody>
          <a:bodyPr/>
          <a:lstStyle/>
          <a:p>
            <a:pPr>
              <a:tabLst>
                <a:tab pos="2857500" algn="l"/>
              </a:tabLst>
            </a:pPr>
            <a:r>
              <a:rPr lang="it-IT" sz="3200" dirty="0"/>
              <a:t>SENSPIDER</a:t>
            </a:r>
            <a:endParaRPr lang="en-US" sz="3200" dirty="0"/>
          </a:p>
        </p:txBody>
      </p:sp>
      <p:grpSp>
        <p:nvGrpSpPr>
          <p:cNvPr id="4" name="Group 3">
            <a:extLst>
              <a:ext uri="{FF2B5EF4-FFF2-40B4-BE49-F238E27FC236}">
                <a16:creationId xmlns:a16="http://schemas.microsoft.com/office/drawing/2014/main" id="{B468292E-D189-46A1-5CC4-3D8960241BED}"/>
              </a:ext>
            </a:extLst>
          </p:cNvPr>
          <p:cNvGrpSpPr/>
          <p:nvPr/>
        </p:nvGrpSpPr>
        <p:grpSpPr>
          <a:xfrm>
            <a:off x="592917" y="1268730"/>
            <a:ext cx="6255394" cy="600164"/>
            <a:chOff x="592917" y="1268730"/>
            <a:chExt cx="6255394" cy="600164"/>
          </a:xfrm>
        </p:grpSpPr>
        <p:sp>
          <p:nvSpPr>
            <p:cNvPr id="5"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D4051999-CFF6-3002-2311-D63438043F72}"/>
                </a:ext>
              </a:extLst>
            </p:cNvPr>
            <p:cNvSpPr txBox="1">
              <a:spLocks/>
            </p:cNvSpPr>
            <p:nvPr/>
          </p:nvSpPr>
          <p:spPr>
            <a:xfrm>
              <a:off x="592917" y="1453396"/>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lnSpc>
                  <a:spcPct val="100000"/>
                </a:lnSpc>
                <a:spcBef>
                  <a:spcPts val="120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rPr>
                <a:t>The kit enables systems integrators to build customized solutions for their customers across industrial use cases that include machine condition monitoring, abnormality detection, and predictive maintenance. Users can deploy a compact sensor gateway designed for hyper-efficient analog data acquisition and local AI analysis. </a:t>
              </a:r>
            </a:p>
          </p:txBody>
        </p:sp>
        <p:sp>
          <p:nvSpPr>
            <p:cNvPr id="6" name="Content Placeholder 47">
              <a:extLst>
                <a:ext uri="{FF2B5EF4-FFF2-40B4-BE49-F238E27FC236}">
                  <a16:creationId xmlns:a16="http://schemas.microsoft.com/office/drawing/2014/main" id="{03AEB30D-B7C5-754E-B8BB-5324F2BC982F}"/>
                </a:ext>
                <a:ext uri="{C183D7F6-B498-43B3-948B-1728B52AA6E4}">
                  <adec:decorative xmlns:adec="http://schemas.microsoft.com/office/drawing/2017/decorative" val="1"/>
                </a:ext>
              </a:extLst>
            </p:cNvPr>
            <p:cNvSpPr txBox="1">
              <a:spLocks/>
            </p:cNvSpPr>
            <p:nvPr/>
          </p:nvSpPr>
          <p:spPr>
            <a:xfrm>
              <a:off x="592917" y="1268730"/>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8" name="Content Placeholder 47">
            <a:extLst>
              <a:ext uri="{FF2B5EF4-FFF2-40B4-BE49-F238E27FC236}">
                <a16:creationId xmlns:a16="http://schemas.microsoft.com/office/drawing/2014/main" id="{509A0D2D-9ABC-2BC8-2EF1-325BCFDFDD3D}"/>
              </a:ext>
            </a:extLst>
          </p:cNvPr>
          <p:cNvSpPr txBox="1">
            <a:spLocks/>
          </p:cNvSpPr>
          <p:nvPr/>
        </p:nvSpPr>
        <p:spPr>
          <a:xfrm>
            <a:off x="592917" y="2045338"/>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9" name="Rectangle 8">
            <a:extLst>
              <a:ext uri="{FF2B5EF4-FFF2-40B4-BE49-F238E27FC236}">
                <a16:creationId xmlns:a16="http://schemas.microsoft.com/office/drawing/2014/main" id="{F005605D-13B1-1E1B-68B3-C7996BE83972}"/>
              </a:ext>
            </a:extLst>
          </p:cNvPr>
          <p:cNvSpPr>
            <a:spLocks/>
          </p:cNvSpPr>
          <p:nvPr/>
        </p:nvSpPr>
        <p:spPr>
          <a:xfrm>
            <a:off x="913615" y="2279085"/>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defRPr/>
            </a:pPr>
            <a:r>
              <a:rPr lang="en-US" sz="900" dirty="0">
                <a:solidFill>
                  <a:schemeClr val="accent1"/>
                </a:solidFill>
                <a:latin typeface="IntelOne Text Medium" panose="020B0703020203020204" pitchFamily="34" charset="0"/>
                <a:sym typeface="Helvetica Neue"/>
              </a:rPr>
              <a:t>Deploy a highly compatible kit that works </a:t>
            </a:r>
            <a:r>
              <a:rPr lang="en-US" sz="900" dirty="0">
                <a:solidFill>
                  <a:schemeClr val="bg2"/>
                </a:solidFill>
                <a:sym typeface="Helvetica Neue"/>
              </a:rPr>
              <a:t>with nearly all analog sensors</a:t>
            </a:r>
          </a:p>
        </p:txBody>
      </p:sp>
      <p:sp>
        <p:nvSpPr>
          <p:cNvPr id="10" name="Rectangle 9">
            <a:extLst>
              <a:ext uri="{FF2B5EF4-FFF2-40B4-BE49-F238E27FC236}">
                <a16:creationId xmlns:a16="http://schemas.microsoft.com/office/drawing/2014/main" id="{E92F25B1-0D2D-7ADF-14E1-3B0B0C2899FE}"/>
              </a:ext>
            </a:extLst>
          </p:cNvPr>
          <p:cNvSpPr>
            <a:spLocks/>
          </p:cNvSpPr>
          <p:nvPr/>
        </p:nvSpPr>
        <p:spPr>
          <a:xfrm>
            <a:off x="3063688" y="2279085"/>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Lower service costs </a:t>
            </a:r>
            <a:r>
              <a:rPr lang="en-US" sz="900" dirty="0">
                <a:solidFill>
                  <a:schemeClr val="bg2"/>
                </a:solidFill>
                <a:sym typeface="Helvetica Neue"/>
              </a:rPr>
              <a:t>with real-time monitoring of machines and production</a:t>
            </a:r>
          </a:p>
        </p:txBody>
      </p:sp>
      <p:sp>
        <p:nvSpPr>
          <p:cNvPr id="11" name="Rectangle 10">
            <a:extLst>
              <a:ext uri="{FF2B5EF4-FFF2-40B4-BE49-F238E27FC236}">
                <a16:creationId xmlns:a16="http://schemas.microsoft.com/office/drawing/2014/main" id="{39078F0D-B438-920B-9396-EC53A95A0BFF}"/>
              </a:ext>
            </a:extLst>
          </p:cNvPr>
          <p:cNvSpPr>
            <a:spLocks/>
          </p:cNvSpPr>
          <p:nvPr/>
        </p:nvSpPr>
        <p:spPr>
          <a:xfrm>
            <a:off x="5213760" y="2279085"/>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Improve operational efficiency </a:t>
            </a:r>
            <a:r>
              <a:rPr lang="en-US" sz="900" dirty="0">
                <a:solidFill>
                  <a:schemeClr val="bg2"/>
                </a:solidFill>
                <a:sym typeface="Helvetica Neue"/>
              </a:rPr>
              <a:t>with flexible AI models that simplify data acquisition </a:t>
            </a:r>
          </a:p>
        </p:txBody>
      </p:sp>
      <p:grpSp>
        <p:nvGrpSpPr>
          <p:cNvPr id="41" name="Group 40">
            <a:extLst>
              <a:ext uri="{FF2B5EF4-FFF2-40B4-BE49-F238E27FC236}">
                <a16:creationId xmlns:a16="http://schemas.microsoft.com/office/drawing/2014/main" id="{1F725BDD-6018-FD17-B6BF-BADBE8482859}"/>
              </a:ext>
            </a:extLst>
          </p:cNvPr>
          <p:cNvGrpSpPr/>
          <p:nvPr/>
        </p:nvGrpSpPr>
        <p:grpSpPr>
          <a:xfrm>
            <a:off x="592915" y="3009527"/>
            <a:ext cx="6255393" cy="500014"/>
            <a:chOff x="592915" y="4064094"/>
            <a:chExt cx="6255393" cy="500014"/>
          </a:xfrm>
        </p:grpSpPr>
        <p:sp>
          <p:nvSpPr>
            <p:cNvPr id="42" name="Content Placeholder 47">
              <a:extLst>
                <a:ext uri="{FF2B5EF4-FFF2-40B4-BE49-F238E27FC236}">
                  <a16:creationId xmlns:a16="http://schemas.microsoft.com/office/drawing/2014/main" id="{8EDFA61F-F29E-E3C5-6EDD-63FEDFFE544C}"/>
                </a:ext>
              </a:extLst>
            </p:cNvPr>
            <p:cNvSpPr txBox="1">
              <a:spLocks/>
            </p:cNvSpPr>
            <p:nvPr/>
          </p:nvSpPr>
          <p:spPr>
            <a:xfrm>
              <a:off x="592915" y="4064094"/>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43" name="Content Placeholder 47">
              <a:extLst>
                <a:ext uri="{FF2B5EF4-FFF2-40B4-BE49-F238E27FC236}">
                  <a16:creationId xmlns:a16="http://schemas.microsoft.com/office/drawing/2014/main" id="{43B33617-C8D9-7D5A-D235-6DA477E4CB33}"/>
                </a:ext>
              </a:extLst>
            </p:cNvPr>
            <p:cNvSpPr txBox="1">
              <a:spLocks/>
            </p:cNvSpPr>
            <p:nvPr/>
          </p:nvSpPr>
          <p:spPr>
            <a:xfrm>
              <a:off x="592915" y="4261461"/>
              <a:ext cx="6255393" cy="302647"/>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spcAft>
                  <a:spcPts val="0"/>
                </a:spcAft>
                <a:buFont typeface="Wingdings" panose="05000000000000000000" pitchFamily="2" charset="2"/>
                <a:buChar char="§"/>
                <a:defRPr/>
              </a:pPr>
              <a:r>
                <a:rPr lang="it-IT" sz="900" kern="0" dirty="0">
                  <a:latin typeface="+mn-lt"/>
                  <a:sym typeface="Helvetica Neue"/>
                </a:rPr>
                <a:t>Intel® Cyclone® V SoC FPGAs</a:t>
              </a:r>
            </a:p>
            <a:p>
              <a:pPr marL="128016" indent="-128016" defTabSz="1219169" hangingPunct="0">
                <a:spcBef>
                  <a:spcPts val="200"/>
                </a:spcBef>
                <a:spcAft>
                  <a:spcPts val="0"/>
                </a:spcAft>
                <a:buFont typeface="Wingdings" panose="05000000000000000000" pitchFamily="2" charset="2"/>
                <a:buChar char="§"/>
                <a:defRPr/>
              </a:pPr>
              <a:r>
                <a:rPr lang="it-IT" sz="900" kern="0" dirty="0">
                  <a:latin typeface="+mn-lt"/>
                  <a:sym typeface="Helvetica Neue"/>
                </a:rPr>
                <a:t>Intel® Core™ i5 Processors</a:t>
              </a:r>
            </a:p>
          </p:txBody>
        </p:sp>
      </p:grpSp>
      <p:grpSp>
        <p:nvGrpSpPr>
          <p:cNvPr id="1354" name="Group 1353">
            <a:extLst>
              <a:ext uri="{FF2B5EF4-FFF2-40B4-BE49-F238E27FC236}">
                <a16:creationId xmlns:a16="http://schemas.microsoft.com/office/drawing/2014/main" id="{CD2189D3-15E6-5642-B303-06CFFF1A9D6C}"/>
              </a:ext>
            </a:extLst>
          </p:cNvPr>
          <p:cNvGrpSpPr/>
          <p:nvPr/>
        </p:nvGrpSpPr>
        <p:grpSpPr>
          <a:xfrm>
            <a:off x="592915" y="3685985"/>
            <a:ext cx="6255393" cy="828309"/>
            <a:chOff x="592915" y="3757426"/>
            <a:chExt cx="6255393" cy="828309"/>
          </a:xfrm>
        </p:grpSpPr>
        <p:sp>
          <p:nvSpPr>
            <p:cNvPr id="45" name="Content Placeholder 47">
              <a:extLst>
                <a:ext uri="{FF2B5EF4-FFF2-40B4-BE49-F238E27FC236}">
                  <a16:creationId xmlns:a16="http://schemas.microsoft.com/office/drawing/2014/main" id="{A2C7BEFD-1F36-EE61-720F-B174FDC315E0}"/>
                </a:ext>
              </a:extLst>
            </p:cNvPr>
            <p:cNvSpPr txBox="1">
              <a:spLocks/>
            </p:cNvSpPr>
            <p:nvPr/>
          </p:nvSpPr>
          <p:spPr>
            <a:xfrm>
              <a:off x="592915" y="3757426"/>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err="1">
                  <a:solidFill>
                    <a:schemeClr val="tx2"/>
                  </a:solidFill>
                  <a:latin typeface="IntelOne Text Bold" panose="020B0803020203020204" pitchFamily="34" charset="0"/>
                </a:rPr>
                <a:t>Macnica</a:t>
              </a:r>
              <a:r>
                <a:rPr lang="en-US" sz="1000" dirty="0">
                  <a:solidFill>
                    <a:schemeClr val="tx2"/>
                  </a:solidFill>
                  <a:latin typeface="IntelOne Text Bold" panose="020B0803020203020204" pitchFamily="34" charset="0"/>
                </a:rPr>
                <a:t> Hardware</a:t>
              </a:r>
            </a:p>
          </p:txBody>
        </p:sp>
        <p:sp>
          <p:nvSpPr>
            <p:cNvPr id="47" name="Content Placeholder 47">
              <a:extLst>
                <a:ext uri="{FF2B5EF4-FFF2-40B4-BE49-F238E27FC236}">
                  <a16:creationId xmlns:a16="http://schemas.microsoft.com/office/drawing/2014/main" id="{74C9D9AA-F675-E8D3-3C49-772F28981FCE}"/>
                </a:ext>
              </a:extLst>
            </p:cNvPr>
            <p:cNvSpPr txBox="1">
              <a:spLocks/>
            </p:cNvSpPr>
            <p:nvPr/>
          </p:nvSpPr>
          <p:spPr>
            <a:xfrm>
              <a:off x="592915" y="3954793"/>
              <a:ext cx="6255393" cy="630942"/>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spcAft>
                  <a:spcPts val="0"/>
                </a:spcAft>
                <a:buFont typeface="Wingdings" panose="05000000000000000000" pitchFamily="2" charset="2"/>
                <a:buChar char="§"/>
                <a:defRPr/>
              </a:pPr>
              <a:r>
                <a:rPr lang="it-IT" sz="900" kern="0" dirty="0">
                  <a:latin typeface="+mn-lt"/>
                  <a:sym typeface="Helvetica Neue"/>
                </a:rPr>
                <a:t>SENSPIDER</a:t>
              </a:r>
            </a:p>
            <a:p>
              <a:pPr marL="128016" indent="-128016" defTabSz="1219169" hangingPunct="0">
                <a:spcBef>
                  <a:spcPts val="200"/>
                </a:spcBef>
                <a:spcAft>
                  <a:spcPts val="0"/>
                </a:spcAft>
                <a:buFont typeface="Wingdings" panose="05000000000000000000" pitchFamily="2" charset="2"/>
                <a:buChar char="§"/>
                <a:defRPr/>
              </a:pPr>
              <a:r>
                <a:rPr lang="it-IT" sz="900" kern="0" dirty="0">
                  <a:latin typeface="+mn-lt"/>
                  <a:sym typeface="Helvetica Neue"/>
                </a:rPr>
                <a:t>Interface Card</a:t>
              </a:r>
            </a:p>
            <a:p>
              <a:pPr marL="128016" indent="-128016" defTabSz="1219169" hangingPunct="0">
                <a:spcBef>
                  <a:spcPts val="200"/>
                </a:spcBef>
                <a:spcAft>
                  <a:spcPts val="0"/>
                </a:spcAft>
                <a:buFont typeface="Wingdings" panose="05000000000000000000" pitchFamily="2" charset="2"/>
                <a:buChar char="§"/>
                <a:defRPr/>
              </a:pPr>
              <a:r>
                <a:rPr lang="it-IT" sz="900" kern="0" dirty="0">
                  <a:latin typeface="+mn-lt"/>
                  <a:sym typeface="Helvetica Neue"/>
                </a:rPr>
                <a:t>Sensors</a:t>
              </a:r>
            </a:p>
            <a:p>
              <a:pPr marL="128016" indent="-128016" defTabSz="1219169" hangingPunct="0">
                <a:spcBef>
                  <a:spcPts val="200"/>
                </a:spcBef>
                <a:spcAft>
                  <a:spcPts val="0"/>
                </a:spcAft>
                <a:buFont typeface="Wingdings" panose="05000000000000000000" pitchFamily="2" charset="2"/>
                <a:buChar char="§"/>
                <a:defRPr/>
              </a:pPr>
              <a:r>
                <a:rPr lang="it-IT" sz="900" kern="0" dirty="0">
                  <a:latin typeface="+mn-lt"/>
                  <a:sym typeface="Helvetica Neue"/>
                </a:rPr>
                <a:t>IEI FLEX-BX200-Q370</a:t>
              </a:r>
            </a:p>
          </p:txBody>
        </p:sp>
      </p:grpSp>
      <p:grpSp>
        <p:nvGrpSpPr>
          <p:cNvPr id="1353" name="Group 1352">
            <a:extLst>
              <a:ext uri="{FF2B5EF4-FFF2-40B4-BE49-F238E27FC236}">
                <a16:creationId xmlns:a16="http://schemas.microsoft.com/office/drawing/2014/main" id="{2DA4268C-09F7-1877-3833-22B8C67194BA}"/>
              </a:ext>
            </a:extLst>
          </p:cNvPr>
          <p:cNvGrpSpPr/>
          <p:nvPr/>
        </p:nvGrpSpPr>
        <p:grpSpPr>
          <a:xfrm>
            <a:off x="592915" y="4690738"/>
            <a:ext cx="6255393" cy="664161"/>
            <a:chOff x="592915" y="4570226"/>
            <a:chExt cx="6255393" cy="664161"/>
          </a:xfrm>
        </p:grpSpPr>
        <p:sp>
          <p:nvSpPr>
            <p:cNvPr id="53" name="Content Placeholder 47">
              <a:extLst>
                <a:ext uri="{FF2B5EF4-FFF2-40B4-BE49-F238E27FC236}">
                  <a16:creationId xmlns:a16="http://schemas.microsoft.com/office/drawing/2014/main" id="{BC910467-D41A-9B36-3241-6A066CB1B14A}"/>
                </a:ext>
              </a:extLst>
            </p:cNvPr>
            <p:cNvSpPr txBox="1">
              <a:spLocks/>
            </p:cNvSpPr>
            <p:nvPr/>
          </p:nvSpPr>
          <p:spPr>
            <a:xfrm>
              <a:off x="592915" y="4570226"/>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err="1">
                  <a:solidFill>
                    <a:schemeClr val="tx2"/>
                  </a:solidFill>
                  <a:latin typeface="IntelOne Text Bold" panose="020B0803020203020204" pitchFamily="34" charset="0"/>
                </a:rPr>
                <a:t>Macnica</a:t>
              </a:r>
              <a:r>
                <a:rPr lang="en-US" sz="1000" dirty="0">
                  <a:solidFill>
                    <a:schemeClr val="tx2"/>
                  </a:solidFill>
                  <a:latin typeface="IntelOne Text Bold" panose="020B0803020203020204" pitchFamily="34" charset="0"/>
                </a:rPr>
                <a:t> software</a:t>
              </a:r>
            </a:p>
          </p:txBody>
        </p:sp>
        <p:sp>
          <p:nvSpPr>
            <p:cNvPr id="54" name="Content Placeholder 47">
              <a:extLst>
                <a:ext uri="{FF2B5EF4-FFF2-40B4-BE49-F238E27FC236}">
                  <a16:creationId xmlns:a16="http://schemas.microsoft.com/office/drawing/2014/main" id="{58F7F2E5-5362-F139-6451-9FB48AEEDA99}"/>
                </a:ext>
              </a:extLst>
            </p:cNvPr>
            <p:cNvSpPr txBox="1">
              <a:spLocks/>
            </p:cNvSpPr>
            <p:nvPr/>
          </p:nvSpPr>
          <p:spPr>
            <a:xfrm>
              <a:off x="592915" y="4767593"/>
              <a:ext cx="6255393" cy="466794"/>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spcAft>
                  <a:spcPts val="0"/>
                </a:spcAft>
                <a:buFont typeface="Wingdings" panose="05000000000000000000" pitchFamily="2" charset="2"/>
                <a:buChar char="§"/>
                <a:defRPr/>
              </a:pPr>
              <a:r>
                <a:rPr lang="it-IT" sz="900" kern="0" dirty="0">
                  <a:latin typeface="+mn-lt"/>
                  <a:sym typeface="Helvetica Neue"/>
                </a:rPr>
                <a:t>Data capture software</a:t>
              </a:r>
            </a:p>
            <a:p>
              <a:pPr marL="128016" indent="-128016" defTabSz="1219169" hangingPunct="0">
                <a:spcBef>
                  <a:spcPts val="200"/>
                </a:spcBef>
                <a:spcAft>
                  <a:spcPts val="0"/>
                </a:spcAft>
                <a:buFont typeface="Wingdings" panose="05000000000000000000" pitchFamily="2" charset="2"/>
                <a:buChar char="§"/>
                <a:defRPr/>
              </a:pPr>
              <a:r>
                <a:rPr lang="it-IT" sz="900" kern="0" dirty="0">
                  <a:latin typeface="+mn-lt"/>
                  <a:sym typeface="Helvetica Neue"/>
                </a:rPr>
                <a:t>AL module</a:t>
              </a:r>
            </a:p>
            <a:p>
              <a:pPr marL="128016" indent="-128016" defTabSz="1219169" hangingPunct="0">
                <a:spcBef>
                  <a:spcPts val="200"/>
                </a:spcBef>
                <a:spcAft>
                  <a:spcPts val="0"/>
                </a:spcAft>
                <a:buFont typeface="Wingdings" panose="05000000000000000000" pitchFamily="2" charset="2"/>
                <a:buChar char="§"/>
                <a:defRPr/>
              </a:pPr>
              <a:r>
                <a:rPr lang="it-IT" sz="900" kern="0" dirty="0">
                  <a:latin typeface="+mn-lt"/>
                  <a:sym typeface="Helvetica Neue"/>
                </a:rPr>
                <a:t>Data analyze software for Industrial PC</a:t>
              </a:r>
            </a:p>
          </p:txBody>
        </p:sp>
      </p:grpSp>
      <p:grpSp>
        <p:nvGrpSpPr>
          <p:cNvPr id="1355" name="Group 1354">
            <a:extLst>
              <a:ext uri="{FF2B5EF4-FFF2-40B4-BE49-F238E27FC236}">
                <a16:creationId xmlns:a16="http://schemas.microsoft.com/office/drawing/2014/main" id="{C3C94B92-2755-CF18-B9F5-C60FF946D8BD}"/>
              </a:ext>
            </a:extLst>
          </p:cNvPr>
          <p:cNvGrpSpPr/>
          <p:nvPr/>
        </p:nvGrpSpPr>
        <p:grpSpPr>
          <a:xfrm>
            <a:off x="592915" y="5531343"/>
            <a:ext cx="6255393" cy="689810"/>
            <a:chOff x="592915" y="5426568"/>
            <a:chExt cx="6255393" cy="689810"/>
          </a:xfrm>
        </p:grpSpPr>
        <p:sp>
          <p:nvSpPr>
            <p:cNvPr id="56" name="Content Placeholder 47">
              <a:extLst>
                <a:ext uri="{FF2B5EF4-FFF2-40B4-BE49-F238E27FC236}">
                  <a16:creationId xmlns:a16="http://schemas.microsoft.com/office/drawing/2014/main" id="{0121AD55-632C-9BC3-47B8-0FA4CD73B15E}"/>
                </a:ext>
              </a:extLst>
            </p:cNvPr>
            <p:cNvSpPr txBox="1">
              <a:spLocks/>
            </p:cNvSpPr>
            <p:nvPr/>
          </p:nvSpPr>
          <p:spPr>
            <a:xfrm>
              <a:off x="592915" y="5426568"/>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59" name="Content Placeholder 47">
              <a:extLst>
                <a:ext uri="{FF2B5EF4-FFF2-40B4-BE49-F238E27FC236}">
                  <a16:creationId xmlns:a16="http://schemas.microsoft.com/office/drawing/2014/main" id="{B7C7A82F-45D7-778A-F4B9-385D0FF52EC2}"/>
                </a:ext>
              </a:extLst>
            </p:cNvPr>
            <p:cNvSpPr txBox="1">
              <a:spLocks/>
            </p:cNvSpPr>
            <p:nvPr/>
          </p:nvSpPr>
          <p:spPr>
            <a:xfrm>
              <a:off x="592915" y="5623935"/>
              <a:ext cx="6255393" cy="492443"/>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1" indent="-128016" algn="l" defTabSz="914400" rtl="0" eaLnBrk="1" fontAlgn="ctr" latinLnBrk="0" hangingPunct="1">
                <a:lnSpc>
                  <a:spcPct val="100000"/>
                </a:lnSpc>
                <a:spcBef>
                  <a:spcPts val="200"/>
                </a:spcBef>
                <a:spcAft>
                  <a:spcPts val="100"/>
                </a:spcAft>
                <a:buClr>
                  <a:srgbClr val="525252"/>
                </a:buClr>
                <a:buSzTx/>
                <a:buFont typeface="Wingdings" panose="05000000000000000000" pitchFamily="2" charset="2"/>
                <a:buChar char="§"/>
                <a:tabLst/>
                <a:defRPr/>
              </a:pPr>
              <a:r>
                <a:rPr kumimoji="0" lang="en-US" sz="900" b="0" i="0" u="none" strike="noStrike" kern="1200" cap="none" spc="-50" normalizeH="0" baseline="0" noProof="0" dirty="0">
                  <a:ln>
                    <a:noFill/>
                  </a:ln>
                  <a:effectLst/>
                  <a:uLnTx/>
                  <a:uFillTx/>
                  <a:latin typeface="+mn-lt"/>
                  <a:hlinkClick r:id="rId4">
                    <a:extLst>
                      <a:ext uri="{A12FA001-AC4F-418D-AE19-62706E023703}">
                        <ahyp:hlinkClr xmlns:ahyp="http://schemas.microsoft.com/office/drawing/2018/hyperlinkcolor" val="tx"/>
                      </a:ext>
                    </a:extLst>
                  </a:hlinkClick>
                </a:rPr>
                <a:t>Intel IoT Kits Overview</a:t>
              </a:r>
              <a:endParaRPr kumimoji="0" lang="en-US" sz="900" b="0" i="0" u="none" strike="noStrike" kern="1200" cap="none" spc="-50" normalizeH="0" baseline="0" noProof="0" dirty="0">
                <a:ln>
                  <a:noFill/>
                </a:ln>
                <a:effectLst/>
                <a:uLnTx/>
                <a:uFillTx/>
                <a:latin typeface="+mn-lt"/>
              </a:endParaRPr>
            </a:p>
            <a:p>
              <a:pPr marL="128016" marR="0" lvl="1" indent="-128016" algn="l" defTabSz="914423" rtl="0" eaLnBrk="1" fontAlgn="ctr" latinLnBrk="0" hangingPunct="1">
                <a:lnSpc>
                  <a:spcPct val="100000"/>
                </a:lnSpc>
                <a:spcBef>
                  <a:spcPts val="200"/>
                </a:spcBef>
                <a:spcAft>
                  <a:spcPts val="100"/>
                </a:spcAft>
                <a:buClrTx/>
                <a:buSzTx/>
                <a:buFont typeface="Wingdings" panose="05000000000000000000" pitchFamily="2" charset="2"/>
                <a:buChar char="§"/>
                <a:tabLst/>
                <a:defRPr/>
              </a:pPr>
              <a:r>
                <a:rPr kumimoji="0" lang="en-US" sz="900" b="0" i="0" u="none" strike="noStrike" kern="1200" cap="none" spc="0" normalizeH="0" baseline="0" noProof="0" dirty="0" err="1">
                  <a:ln>
                    <a:noFill/>
                  </a:ln>
                  <a:effectLst/>
                  <a:uLnTx/>
                  <a:uFillTx/>
                  <a:latin typeface="+mn-lt"/>
                  <a:hlinkClick r:id="rId5">
                    <a:extLst>
                      <a:ext uri="{A12FA001-AC4F-418D-AE19-62706E023703}">
                        <ahyp:hlinkClr xmlns:ahyp="http://schemas.microsoft.com/office/drawing/2018/hyperlinkcolor" val="tx"/>
                      </a:ext>
                    </a:extLst>
                  </a:hlinkClick>
                </a:rPr>
                <a:t>Macnica</a:t>
              </a:r>
              <a:r>
                <a:rPr kumimoji="0" lang="en-US" sz="900" b="0" i="0" u="none" strike="noStrike" kern="1200" cap="none" spc="0" normalizeH="0" baseline="0" noProof="0" dirty="0">
                  <a:ln>
                    <a:noFill/>
                  </a:ln>
                  <a:effectLst/>
                  <a:uLnTx/>
                  <a:uFillTx/>
                  <a:latin typeface="+mn-lt"/>
                  <a:hlinkClick r:id="rId5">
                    <a:extLst>
                      <a:ext uri="{A12FA001-AC4F-418D-AE19-62706E023703}">
                        <ahyp:hlinkClr xmlns:ahyp="http://schemas.microsoft.com/office/drawing/2018/hyperlinkcolor" val="tx"/>
                      </a:ext>
                    </a:extLst>
                  </a:hlinkClick>
                </a:rPr>
                <a:t> Website Kit Overview</a:t>
              </a:r>
              <a:endParaRPr kumimoji="0" lang="en-US" sz="900" b="0" i="0" u="none" strike="noStrike" kern="1200" cap="none" spc="0" normalizeH="0" baseline="0" noProof="0" dirty="0">
                <a:ln>
                  <a:noFill/>
                </a:ln>
                <a:effectLst/>
                <a:uLnTx/>
                <a:uFillTx/>
                <a:latin typeface="+mn-lt"/>
              </a:endParaRPr>
            </a:p>
            <a:p>
              <a:pPr marL="128016" marR="0" lvl="1" indent="-128016" algn="l" defTabSz="914423" rtl="0" eaLnBrk="1" fontAlgn="ctr" latinLnBrk="0" hangingPunct="1">
                <a:lnSpc>
                  <a:spcPct val="100000"/>
                </a:lnSpc>
                <a:spcBef>
                  <a:spcPts val="200"/>
                </a:spcBef>
                <a:spcAft>
                  <a:spcPts val="100"/>
                </a:spcAft>
                <a:buClrTx/>
                <a:buSzTx/>
                <a:buFont typeface="Wingdings" panose="05000000000000000000" pitchFamily="2" charset="2"/>
                <a:buChar char="§"/>
                <a:tabLst/>
                <a:defRPr/>
              </a:pPr>
              <a:r>
                <a:rPr kumimoji="0" lang="en-US" sz="900" b="0" i="0" u="none" strike="noStrike" kern="1200" cap="none" spc="0" normalizeH="0" baseline="0" noProof="0" dirty="0">
                  <a:ln>
                    <a:noFill/>
                  </a:ln>
                  <a:effectLst/>
                  <a:uLnTx/>
                  <a:uFillTx/>
                  <a:latin typeface="+mn-lt"/>
                  <a:hlinkClick r:id="rId6">
                    <a:extLst>
                      <a:ext uri="{A12FA001-AC4F-418D-AE19-62706E023703}">
                        <ahyp:hlinkClr xmlns:ahyp="http://schemas.microsoft.com/office/drawing/2018/hyperlinkcolor" val="tx"/>
                      </a:ext>
                    </a:extLst>
                  </a:hlinkClick>
                </a:rPr>
                <a:t>Kit Unboxing Video</a:t>
              </a:r>
              <a:endParaRPr kumimoji="0" lang="en-US" sz="900" b="0" i="0" u="none" strike="noStrike" kern="1200" cap="none" spc="0" normalizeH="0" baseline="0" noProof="0" dirty="0">
                <a:ln>
                  <a:noFill/>
                </a:ln>
                <a:effectLst/>
                <a:uLnTx/>
                <a:uFillTx/>
                <a:latin typeface="+mn-lt"/>
              </a:endParaRPr>
            </a:p>
          </p:txBody>
        </p:sp>
      </p:grpSp>
      <p:sp>
        <p:nvSpPr>
          <p:cNvPr id="1360" name="Rectangle 1359">
            <a:extLst>
              <a:ext uri="{FF2B5EF4-FFF2-40B4-BE49-F238E27FC236}">
                <a16:creationId xmlns:a16="http://schemas.microsoft.com/office/drawing/2014/main" id="{0D0BE1BC-A761-DAFE-D6F0-50C47FFBACB6}"/>
              </a:ext>
            </a:extLst>
          </p:cNvPr>
          <p:cNvSpPr/>
          <p:nvPr/>
        </p:nvSpPr>
        <p:spPr>
          <a:xfrm>
            <a:off x="7066292" y="1621155"/>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361" name="Rectangle 1360">
            <a:extLst>
              <a:ext uri="{FF2B5EF4-FFF2-40B4-BE49-F238E27FC236}">
                <a16:creationId xmlns:a16="http://schemas.microsoft.com/office/drawing/2014/main" id="{892969C3-E558-D441-E47D-7A9695CECCEF}"/>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62" name="Rectangle 1361">
            <a:extLst>
              <a:ext uri="{FF2B5EF4-FFF2-40B4-BE49-F238E27FC236}">
                <a16:creationId xmlns:a16="http://schemas.microsoft.com/office/drawing/2014/main" id="{C81BAE06-6CF4-8FBB-85D1-14203A406BBF}"/>
              </a:ext>
            </a:extLst>
          </p:cNvPr>
          <p:cNvSpPr>
            <a:spLocks/>
          </p:cNvSpPr>
          <p:nvPr/>
        </p:nvSpPr>
        <p:spPr>
          <a:xfrm>
            <a:off x="8743000" y="3048001"/>
            <a:ext cx="2839400" cy="1256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a:spcAft>
                <a:spcPts val="200"/>
              </a:spcAf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algn="l" defTabSz="914400" rtl="0" eaLnBrk="1" fontAlgn="auto" latinLnBrk="0" hangingPunct="1">
              <a:spcAft>
                <a:spcPts val="200"/>
              </a:spcAft>
              <a:buClrTx/>
              <a:buSzTx/>
              <a:buFont typeface="Wingdings" panose="05000000000000000000" pitchFamily="2" charset="2"/>
              <a:buChar char="§"/>
              <a:tabLst/>
              <a:defRPr/>
            </a:pPr>
            <a:r>
              <a:rPr lang="en-US" sz="900" dirty="0">
                <a:solidFill>
                  <a:schemeClr val="bg2"/>
                </a:solidFill>
              </a:rPr>
              <a:t>Increase uptime</a:t>
            </a:r>
          </a:p>
          <a:p>
            <a:pPr marL="171450" marR="0" lvl="1" indent="-114300" algn="l" defTabSz="914400" rtl="0" eaLnBrk="1" fontAlgn="auto" latinLnBrk="0" hangingPunct="1">
              <a:spcAft>
                <a:spcPts val="200"/>
              </a:spcAft>
              <a:buClrTx/>
              <a:buSzTx/>
              <a:buFont typeface="Wingdings" panose="05000000000000000000" pitchFamily="2" charset="2"/>
              <a:buChar char="§"/>
              <a:tabLst/>
              <a:defRPr/>
            </a:pPr>
            <a:r>
              <a:rPr lang="en-US" sz="900" dirty="0">
                <a:solidFill>
                  <a:schemeClr val="bg2"/>
                </a:solidFill>
              </a:rPr>
              <a:t>Maximize machine outputs</a:t>
            </a:r>
          </a:p>
          <a:p>
            <a:pPr marL="171450" marR="0" lvl="1" indent="-114300" algn="l" defTabSz="914400" rtl="0" eaLnBrk="1" fontAlgn="auto" latinLnBrk="0" hangingPunct="1">
              <a:spcAft>
                <a:spcPts val="200"/>
              </a:spcAft>
              <a:buClrTx/>
              <a:buSzTx/>
              <a:buFont typeface="Wingdings" panose="05000000000000000000" pitchFamily="2" charset="2"/>
              <a:buChar char="§"/>
              <a:tabLst/>
              <a:defRPr/>
            </a:pPr>
            <a:r>
              <a:rPr lang="en-US" sz="900" dirty="0">
                <a:solidFill>
                  <a:schemeClr val="bg2"/>
                </a:solidFill>
              </a:rPr>
              <a:t>Increase overall equipment effectiveness (OEE)</a:t>
            </a:r>
            <a:endParaRPr kumimoji="0" lang="en-US" sz="900" b="0" i="0" u="none" strike="noStrike" kern="1200" cap="none" spc="0" normalizeH="0" baseline="0" noProof="0" dirty="0">
              <a:ln>
                <a:noFill/>
              </a:ln>
              <a:solidFill>
                <a:schemeClr val="bg2"/>
              </a:solidFill>
              <a:effectLst/>
              <a:uLnTx/>
              <a:uFillTx/>
            </a:endParaRPr>
          </a:p>
        </p:txBody>
      </p:sp>
      <p:sp>
        <p:nvSpPr>
          <p:cNvPr id="1363" name="Rectangle 1362">
            <a:extLst>
              <a:ext uri="{FF2B5EF4-FFF2-40B4-BE49-F238E27FC236}">
                <a16:creationId xmlns:a16="http://schemas.microsoft.com/office/drawing/2014/main" id="{D514B060-3B8D-9074-2F90-B6A977A7A62D}"/>
              </a:ext>
            </a:extLst>
          </p:cNvPr>
          <p:cNvSpPr>
            <a:spLocks/>
          </p:cNvSpPr>
          <p:nvPr/>
        </p:nvSpPr>
        <p:spPr>
          <a:xfrm>
            <a:off x="7144336" y="4438187"/>
            <a:ext cx="4438063" cy="1526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rPr>
              <a:t>Reduce damage to site, other machines</a:t>
            </a:r>
          </a:p>
          <a:p>
            <a:pPr marL="171450" lvl="1" indent="-114300">
              <a:spcAft>
                <a:spcPts val="100"/>
              </a:spcAft>
              <a:buFont typeface="Wingdings" panose="05000000000000000000" pitchFamily="2" charset="2"/>
              <a:buChar char="§"/>
              <a:defRPr/>
            </a:pPr>
            <a:r>
              <a:rPr lang="en-US" sz="900" dirty="0">
                <a:solidFill>
                  <a:schemeClr val="bg2"/>
                </a:solidFill>
              </a:rPr>
              <a:t>Improve visibility into machine risk</a:t>
            </a:r>
          </a:p>
          <a:p>
            <a:pPr marL="0" lvl="1">
              <a:spcBef>
                <a:spcPts val="200"/>
              </a:spcBef>
              <a:defRPr/>
            </a:pPr>
            <a:r>
              <a:rPr lang="en-US" sz="900" dirty="0">
                <a:solidFill>
                  <a:schemeClr val="bg2"/>
                </a:solidFill>
                <a:latin typeface="IntelOne Text Medium" panose="020B0703020203020204" pitchFamily="34" charset="0"/>
              </a:rPr>
              <a:t>Cost </a:t>
            </a:r>
          </a:p>
          <a:p>
            <a:pPr marL="171450" marR="0" lvl="1" indent="-114300" algn="l" defTabSz="914400" rtl="0" eaLnBrk="1" fontAlgn="auto" latinLnBrk="0" hangingPunct="1">
              <a:spcAft>
                <a:spcPts val="10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525252"/>
                </a:solidFill>
                <a:effectLst/>
                <a:uLnTx/>
                <a:uFillTx/>
              </a:rPr>
              <a:t>Reduce unplanned downtime</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rgbClr val="525252"/>
                </a:solidFill>
                <a:effectLst/>
                <a:uLnTx/>
                <a:uFillTx/>
              </a:rPr>
              <a:t>Reduce scrap</a:t>
            </a:r>
          </a:p>
          <a:p>
            <a:pPr marL="171450" lvl="1" indent="-114300">
              <a:spcAft>
                <a:spcPts val="100"/>
              </a:spcAft>
              <a:buFont typeface="Wingdings" panose="05000000000000000000" pitchFamily="2" charset="2"/>
              <a:buChar char="§"/>
              <a:defRPr/>
            </a:pPr>
            <a:r>
              <a:rPr lang="en-US" sz="900" dirty="0">
                <a:solidFill>
                  <a:srgbClr val="525252"/>
                </a:solidFill>
              </a:rPr>
              <a:t>Unlock </a:t>
            </a:r>
            <a:r>
              <a:rPr kumimoji="0" lang="en-US" sz="900" b="0" i="0" u="none" strike="noStrike" kern="1200" cap="none" spc="0" normalizeH="0" baseline="0" noProof="0" dirty="0">
                <a:ln>
                  <a:noFill/>
                </a:ln>
                <a:solidFill>
                  <a:srgbClr val="525252"/>
                </a:solidFill>
                <a:effectLst/>
                <a:uLnTx/>
                <a:uFillTx/>
              </a:rPr>
              <a:t>visibility of asset performance, availability, and reliability</a:t>
            </a:r>
          </a:p>
          <a:p>
            <a:pPr marL="171450" marR="0" lvl="1" indent="-114300" algn="l" defTabSz="914400" rtl="0" eaLnBrk="1" fontAlgn="auto" latinLnBrk="0" hangingPunct="1">
              <a:spcAft>
                <a:spcPts val="100"/>
              </a:spcAft>
              <a:buClrTx/>
              <a:buSzTx/>
              <a:buFont typeface="Wingdings" panose="05000000000000000000" pitchFamily="2" charset="2"/>
              <a:buChar char="§"/>
              <a:tabLst/>
              <a:defRPr/>
            </a:pPr>
            <a:r>
              <a:rPr lang="en-US" sz="900" dirty="0">
                <a:solidFill>
                  <a:srgbClr val="525252"/>
                </a:solidFill>
              </a:rPr>
              <a:t>Extend machine lifecycle</a:t>
            </a:r>
            <a:endParaRPr kumimoji="0" lang="en-US" sz="900" b="0" i="0" u="none" strike="noStrike" kern="1200" cap="none" spc="0" normalizeH="0" baseline="0" noProof="0" dirty="0">
              <a:ln>
                <a:noFill/>
              </a:ln>
              <a:solidFill>
                <a:srgbClr val="525252"/>
              </a:solidFill>
              <a:effectLst/>
              <a:uLnTx/>
              <a:uFillTx/>
            </a:endParaRPr>
          </a:p>
          <a:p>
            <a:pPr marL="171450" marR="0" lvl="1" indent="-114300" algn="l" defTabSz="914400" rtl="0" eaLnBrk="1" fontAlgn="auto" latinLnBrk="0" hangingPunct="1">
              <a:spcAft>
                <a:spcPts val="10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525252"/>
                </a:solidFill>
                <a:effectLst/>
                <a:uLnTx/>
                <a:uFillTx/>
              </a:rPr>
              <a:t>Reduce initial capital cost: Option to lease (SaaS)</a:t>
            </a:r>
          </a:p>
          <a:p>
            <a:pPr marL="171450" marR="0" lvl="1" indent="-114300" algn="l" defTabSz="914400" rtl="0" eaLnBrk="1" fontAlgn="auto" latinLnBrk="0" hangingPunct="1">
              <a:spcAft>
                <a:spcPts val="10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525252"/>
                </a:solidFill>
                <a:effectLst/>
                <a:uLnTx/>
                <a:uFillTx/>
              </a:rPr>
              <a:t>Improve maintenance and management of all assets</a:t>
            </a:r>
          </a:p>
        </p:txBody>
      </p:sp>
      <p:pic>
        <p:nvPicPr>
          <p:cNvPr id="1364" name="Picture 1363" descr="A picture containing screenshot, cartoon, design&#10;&#10;Description automatically generated">
            <a:extLst>
              <a:ext uri="{FF2B5EF4-FFF2-40B4-BE49-F238E27FC236}">
                <a16:creationId xmlns:a16="http://schemas.microsoft.com/office/drawing/2014/main" id="{A5ADD698-2A56-9E54-7C59-D9FB5416EA40}"/>
              </a:ext>
            </a:extLst>
          </p:cNvPr>
          <p:cNvPicPr>
            <a:picLocks noChangeAspect="1"/>
          </p:cNvPicPr>
          <p:nvPr/>
        </p:nvPicPr>
        <p:blipFill>
          <a:blip r:embed="rId7" cstate="hqprint">
            <a:extLst>
              <a:ext uri="{28A0092B-C50C-407E-A947-70E740481C1C}">
                <a14:useLocalDpi xmlns:a14="http://schemas.microsoft.com/office/drawing/2010/main"/>
              </a:ext>
            </a:extLst>
          </a:blip>
          <a:srcRect/>
          <a:stretch>
            <a:fillRect/>
          </a:stretch>
        </p:blipFill>
        <p:spPr>
          <a:xfrm>
            <a:off x="7149239" y="3048003"/>
            <a:ext cx="1593761" cy="1328737"/>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1365" name="Rectangle 1364">
            <a:extLst>
              <a:ext uri="{FF2B5EF4-FFF2-40B4-BE49-F238E27FC236}">
                <a16:creationId xmlns:a16="http://schemas.microsoft.com/office/drawing/2014/main" id="{94F336B8-FD8A-FE22-2C0D-D7EEA8041415}"/>
              </a:ext>
            </a:extLst>
          </p:cNvPr>
          <p:cNvSpPr/>
          <p:nvPr/>
        </p:nvSpPr>
        <p:spPr>
          <a:xfrm>
            <a:off x="7066292" y="1621155"/>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366" name="Text Placeholder 49" descr="Target Vertical: &#10;Manufacturing&#10;&#10;&#10;">
            <a:extLst>
              <a:ext uri="{FF2B5EF4-FFF2-40B4-BE49-F238E27FC236}">
                <a16:creationId xmlns:a16="http://schemas.microsoft.com/office/drawing/2014/main" id="{0D8F9475-6D80-F3DC-DE60-31EDF4AF0695}"/>
              </a:ext>
            </a:extLst>
          </p:cNvPr>
          <p:cNvSpPr txBox="1">
            <a:spLocks/>
          </p:cNvSpPr>
          <p:nvPr/>
        </p:nvSpPr>
        <p:spPr>
          <a:xfrm>
            <a:off x="7144338" y="1686845"/>
            <a:ext cx="2030977" cy="351505"/>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100"/>
              </a:spcAft>
              <a:buClrTx/>
              <a:buSzTx/>
              <a:buFont typeface="Wingdings" pitchFamily="2" charset="2"/>
              <a:buNone/>
              <a:tabLst/>
              <a:defRPr/>
            </a:pP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rPr>
              <a:t>APAC, Japan</a:t>
            </a:r>
          </a:p>
        </p:txBody>
      </p:sp>
      <p:cxnSp>
        <p:nvCxnSpPr>
          <p:cNvPr id="1367" name="Straight Connector 1366">
            <a:extLst>
              <a:ext uri="{FF2B5EF4-FFF2-40B4-BE49-F238E27FC236}">
                <a16:creationId xmlns:a16="http://schemas.microsoft.com/office/drawing/2014/main" id="{42A0C9F5-7833-B3A0-88DA-FD4D828DCE28}"/>
              </a:ext>
            </a:extLst>
          </p:cNvPr>
          <p:cNvCxnSpPr>
            <a:cxnSpLocks/>
          </p:cNvCxnSpPr>
          <p:nvPr/>
        </p:nvCxnSpPr>
        <p:spPr>
          <a:xfrm>
            <a:off x="592917" y="195711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368" name="Straight Connector 1367">
            <a:extLst>
              <a:ext uri="{FF2B5EF4-FFF2-40B4-BE49-F238E27FC236}">
                <a16:creationId xmlns:a16="http://schemas.microsoft.com/office/drawing/2014/main" id="{CA522255-965A-03EE-951E-1D9FA8736F96}"/>
              </a:ext>
            </a:extLst>
          </p:cNvPr>
          <p:cNvCxnSpPr>
            <a:cxnSpLocks/>
          </p:cNvCxnSpPr>
          <p:nvPr/>
        </p:nvCxnSpPr>
        <p:spPr>
          <a:xfrm>
            <a:off x="592917" y="292130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369" name="Straight Connector 1368">
            <a:extLst>
              <a:ext uri="{FF2B5EF4-FFF2-40B4-BE49-F238E27FC236}">
                <a16:creationId xmlns:a16="http://schemas.microsoft.com/office/drawing/2014/main" id="{1A443FDD-B478-63BD-480F-68EE77669598}"/>
              </a:ext>
            </a:extLst>
          </p:cNvPr>
          <p:cNvCxnSpPr>
            <a:cxnSpLocks/>
          </p:cNvCxnSpPr>
          <p:nvPr/>
        </p:nvCxnSpPr>
        <p:spPr>
          <a:xfrm>
            <a:off x="592917" y="359776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374" name="Straight Connector 1373">
            <a:extLst>
              <a:ext uri="{FF2B5EF4-FFF2-40B4-BE49-F238E27FC236}">
                <a16:creationId xmlns:a16="http://schemas.microsoft.com/office/drawing/2014/main" id="{C19B29F8-F46F-8532-D6EC-1DD35294286F}"/>
              </a:ext>
            </a:extLst>
          </p:cNvPr>
          <p:cNvCxnSpPr>
            <a:cxnSpLocks/>
          </p:cNvCxnSpPr>
          <p:nvPr/>
        </p:nvCxnSpPr>
        <p:spPr>
          <a:xfrm>
            <a:off x="592917" y="460251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375" name="Straight Connector 1374">
            <a:extLst>
              <a:ext uri="{FF2B5EF4-FFF2-40B4-BE49-F238E27FC236}">
                <a16:creationId xmlns:a16="http://schemas.microsoft.com/office/drawing/2014/main" id="{41DE7054-5182-3396-6AEC-207E361DF5BF}"/>
              </a:ext>
            </a:extLst>
          </p:cNvPr>
          <p:cNvCxnSpPr>
            <a:cxnSpLocks/>
          </p:cNvCxnSpPr>
          <p:nvPr/>
        </p:nvCxnSpPr>
        <p:spPr>
          <a:xfrm>
            <a:off x="592917" y="544312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pic>
        <p:nvPicPr>
          <p:cNvPr id="1381" name="Graphic 1380">
            <a:extLst>
              <a:ext uri="{FF2B5EF4-FFF2-40B4-BE49-F238E27FC236}">
                <a16:creationId xmlns:a16="http://schemas.microsoft.com/office/drawing/2014/main" id="{54BD5E20-E4DF-C99A-5052-498408E5AE6B}"/>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80696" y="2279085"/>
            <a:ext cx="235302" cy="235302"/>
          </a:xfrm>
          <a:prstGeom prst="rect">
            <a:avLst/>
          </a:prstGeom>
        </p:spPr>
      </p:pic>
      <p:pic>
        <p:nvPicPr>
          <p:cNvPr id="1382" name="Graphic 1381">
            <a:extLst>
              <a:ext uri="{FF2B5EF4-FFF2-40B4-BE49-F238E27FC236}">
                <a16:creationId xmlns:a16="http://schemas.microsoft.com/office/drawing/2014/main" id="{85B23476-0455-DA41-2DBC-3C9E3F63B229}"/>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754720" y="2279085"/>
            <a:ext cx="230816" cy="234533"/>
          </a:xfrm>
          <a:prstGeom prst="rect">
            <a:avLst/>
          </a:prstGeom>
        </p:spPr>
      </p:pic>
      <p:pic>
        <p:nvPicPr>
          <p:cNvPr id="1383" name="Graphic 1382">
            <a:extLst>
              <a:ext uri="{FF2B5EF4-FFF2-40B4-BE49-F238E27FC236}">
                <a16:creationId xmlns:a16="http://schemas.microsoft.com/office/drawing/2014/main" id="{08B01823-C1C5-3D34-D504-F257175D3A3B}"/>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907788" y="2279085"/>
            <a:ext cx="240489" cy="236530"/>
          </a:xfrm>
          <a:prstGeom prst="rect">
            <a:avLst/>
          </a:prstGeom>
        </p:spPr>
      </p:pic>
      <p:sp>
        <p:nvSpPr>
          <p:cNvPr id="3" name="Rectangle 2">
            <a:extLst>
              <a:ext uri="{FF2B5EF4-FFF2-40B4-BE49-F238E27FC236}">
                <a16:creationId xmlns:a16="http://schemas.microsoft.com/office/drawing/2014/main" id="{36447387-EE3D-23D4-C29D-921780C32507}"/>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7" name="Straight Connector 6">
            <a:extLst>
              <a:ext uri="{FF2B5EF4-FFF2-40B4-BE49-F238E27FC236}">
                <a16:creationId xmlns:a16="http://schemas.microsoft.com/office/drawing/2014/main" id="{4DB6D314-2A3B-376A-0ED1-CA8562D2B5EF}"/>
              </a:ext>
              <a:ext uri="{C183D7F6-B498-43B3-948B-1728B52AA6E4}">
                <adec:decorative xmlns:adec="http://schemas.microsoft.com/office/drawing/2017/decorative" val="1"/>
              </a:ext>
            </a:extLst>
          </p:cNvPr>
          <p:cNvCxnSpPr>
            <a:cxnSpLocks/>
          </p:cNvCxnSpPr>
          <p:nvPr/>
        </p:nvCxnSpPr>
        <p:spPr>
          <a:xfrm flipV="1">
            <a:off x="9465174"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12" name="Text Placeholder 49">
            <a:extLst>
              <a:ext uri="{FF2B5EF4-FFF2-40B4-BE49-F238E27FC236}">
                <a16:creationId xmlns:a16="http://schemas.microsoft.com/office/drawing/2014/main" id="{7D24D494-E91E-3286-4665-1F4A7B9E5F3D}"/>
              </a:ext>
            </a:extLst>
          </p:cNvPr>
          <p:cNvSpPr txBox="1">
            <a:spLocks/>
          </p:cNvSpPr>
          <p:nvPr/>
        </p:nvSpPr>
        <p:spPr>
          <a:xfrm>
            <a:off x="9518533" y="628590"/>
            <a:ext cx="1987660"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kumimoji="0" lang="en-US" sz="1000" b="0" i="0" u="none" strike="noStrike" kern="1200" cap="none" spc="0" normalizeH="0" baseline="0" noProof="0" dirty="0">
                <a:ln>
                  <a:noFill/>
                </a:ln>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Automation / Robotics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Quality Assurance</a:t>
            </a:r>
          </a:p>
        </p:txBody>
      </p:sp>
      <p:sp>
        <p:nvSpPr>
          <p:cNvPr id="1358" name="Text Placeholder 49">
            <a:extLst>
              <a:ext uri="{FF2B5EF4-FFF2-40B4-BE49-F238E27FC236}">
                <a16:creationId xmlns:a16="http://schemas.microsoft.com/office/drawing/2014/main" id="{4036E0C2-8AD2-88E7-5E04-9020DD5D06E4}"/>
              </a:ext>
            </a:extLst>
          </p:cNvPr>
          <p:cNvSpPr txBox="1">
            <a:spLocks/>
          </p:cNvSpPr>
          <p:nvPr/>
        </p:nvSpPr>
        <p:spPr>
          <a:xfrm>
            <a:off x="7133538"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defTabSz="914400">
              <a:spcBef>
                <a:spcPts val="0"/>
              </a:spcBef>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kumimoji="0" lang="en-US" sz="90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Primary: </a:t>
            </a:r>
            <a:r>
              <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hlinkClick r:id="rId14" action="ppaction://hlinksldjump"/>
              </a:rPr>
              <a:t>Machine Condition Monitoring</a:t>
            </a:r>
            <a:endPar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p:txBody>
      </p:sp>
      <p:grpSp>
        <p:nvGrpSpPr>
          <p:cNvPr id="13" name="Group 12">
            <a:extLst>
              <a:ext uri="{FF2B5EF4-FFF2-40B4-BE49-F238E27FC236}">
                <a16:creationId xmlns:a16="http://schemas.microsoft.com/office/drawing/2014/main" id="{9F6631AA-B9BD-6E37-AB83-06E807C51A38}"/>
              </a:ext>
            </a:extLst>
          </p:cNvPr>
          <p:cNvGrpSpPr/>
          <p:nvPr/>
        </p:nvGrpSpPr>
        <p:grpSpPr>
          <a:xfrm>
            <a:off x="9057016" y="87630"/>
            <a:ext cx="2525384" cy="384440"/>
            <a:chOff x="9057016" y="87630"/>
            <a:chExt cx="2525384" cy="384440"/>
          </a:xfrm>
        </p:grpSpPr>
        <p:pic>
          <p:nvPicPr>
            <p:cNvPr id="14" name="Picture 13">
              <a:hlinkClick r:id="rId15" action="ppaction://hlinksldjump"/>
              <a:extLst>
                <a:ext uri="{FF2B5EF4-FFF2-40B4-BE49-F238E27FC236}">
                  <a16:creationId xmlns:a16="http://schemas.microsoft.com/office/drawing/2014/main" id="{32D583A0-7690-EFD7-2368-631906DAEE9A}"/>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15" name="Rectangle 14">
              <a:extLst>
                <a:ext uri="{FF2B5EF4-FFF2-40B4-BE49-F238E27FC236}">
                  <a16:creationId xmlns:a16="http://schemas.microsoft.com/office/drawing/2014/main" id="{4361B7A7-A78D-F9AC-2457-02C86023949A}"/>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235040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C0F80EA-2B12-2ABB-8895-37A7915135E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a:off x="7330034" y="1"/>
            <a:ext cx="4400004" cy="1158411"/>
          </a:xfrm>
          <a:custGeom>
            <a:avLst/>
            <a:gdLst>
              <a:gd name="connsiteX0" fmla="*/ 0 w 4400004"/>
              <a:gd name="connsiteY0" fmla="*/ 0 h 1158411"/>
              <a:gd name="connsiteX1" fmla="*/ 4400004 w 4400004"/>
              <a:gd name="connsiteY1" fmla="*/ 0 h 1158411"/>
              <a:gd name="connsiteX2" fmla="*/ 4400004 w 4400004"/>
              <a:gd name="connsiteY2" fmla="*/ 1158411 h 1158411"/>
              <a:gd name="connsiteX3" fmla="*/ 0 w 4400004"/>
              <a:gd name="connsiteY3" fmla="*/ 1158411 h 1158411"/>
            </a:gdLst>
            <a:ahLst/>
            <a:cxnLst>
              <a:cxn ang="0">
                <a:pos x="connsiteX0" y="connsiteY0"/>
              </a:cxn>
              <a:cxn ang="0">
                <a:pos x="connsiteX1" y="connsiteY1"/>
              </a:cxn>
              <a:cxn ang="0">
                <a:pos x="connsiteX2" y="connsiteY2"/>
              </a:cxn>
              <a:cxn ang="0">
                <a:pos x="connsiteX3" y="connsiteY3"/>
              </a:cxn>
            </a:cxnLst>
            <a:rect l="l" t="t" r="r" b="b"/>
            <a:pathLst>
              <a:path w="4400004" h="1158411">
                <a:moveTo>
                  <a:pt x="0" y="0"/>
                </a:moveTo>
                <a:lnTo>
                  <a:pt x="4400004" y="0"/>
                </a:lnTo>
                <a:lnTo>
                  <a:pt x="4400004" y="1158411"/>
                </a:lnTo>
                <a:lnTo>
                  <a:pt x="0" y="1158411"/>
                </a:lnTo>
                <a:close/>
              </a:path>
            </a:pathLst>
          </a:custGeom>
        </p:spPr>
      </p:pic>
      <p:sp>
        <p:nvSpPr>
          <p:cNvPr id="6" name="Rectangle 5">
            <a:extLst>
              <a:ext uri="{FF2B5EF4-FFF2-40B4-BE49-F238E27FC236}">
                <a16:creationId xmlns:a16="http://schemas.microsoft.com/office/drawing/2014/main" id="{F09D901F-B4E0-9D83-9F9A-FADA7B716CED}"/>
              </a:ext>
            </a:extLst>
          </p:cNvPr>
          <p:cNvSpPr/>
          <p:nvPr/>
        </p:nvSpPr>
        <p:spPr>
          <a:xfrm>
            <a:off x="-1" y="1"/>
            <a:ext cx="11599085" cy="1158412"/>
          </a:xfrm>
          <a:prstGeom prst="rect">
            <a:avLst/>
          </a:prstGeom>
          <a:gradFill flip="none" rotWithShape="1">
            <a:gsLst>
              <a:gs pos="0">
                <a:schemeClr val="bg1"/>
              </a:gs>
              <a:gs pos="78000">
                <a:srgbClr val="FFFFFF">
                  <a:alpha val="14000"/>
                </a:srgbClr>
              </a:gs>
              <a:gs pos="63000">
                <a:srgbClr val="FFFFFF"/>
              </a:gs>
              <a:gs pos="100000">
                <a:schemeClr val="bg1">
                  <a:alpha val="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94C87FF0-D218-1D9B-5503-7884425159B7}"/>
              </a:ext>
            </a:extLst>
          </p:cNvPr>
          <p:cNvSpPr/>
          <p:nvPr/>
        </p:nvSpPr>
        <p:spPr>
          <a:xfrm>
            <a:off x="0" y="1176333"/>
            <a:ext cx="11742345" cy="445937"/>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ntelOne Text"/>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0566518A-82C8-A625-612F-0F21A9FDC183}"/>
              </a:ext>
            </a:extLst>
          </p:cNvPr>
          <p:cNvSpPr txBox="1">
            <a:spLocks/>
          </p:cNvSpPr>
          <p:nvPr/>
        </p:nvSpPr>
        <p:spPr>
          <a:xfrm>
            <a:off x="584199" y="1230024"/>
            <a:ext cx="10981517" cy="33855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2"/>
                </a:solidFill>
                <a:effectLst/>
                <a:uLnTx/>
                <a:uFillTx/>
              </a:rPr>
              <a:t>Asset &amp; operations optimization solutions help organizations streamline processes and manage resources effectively. They often focus on streamlining production processes, optimizing vehicle routes, regulating building systems, and improving network operations or business processes. </a:t>
            </a:r>
            <a:r>
              <a:rPr kumimoji="0" lang="en-US" sz="1100" b="0" i="0" u="none" strike="noStrike" kern="1200" cap="none" spc="0" normalizeH="0" baseline="0" noProof="0" dirty="0">
                <a:ln>
                  <a:noFill/>
                </a:ln>
                <a:solidFill>
                  <a:schemeClr val="tx2"/>
                </a:solidFill>
                <a:effectLst/>
                <a:uLnTx/>
                <a:uFillTx/>
                <a:latin typeface="IntelOne Text Bold" panose="020B0803020203020204" pitchFamily="34" charset="0"/>
              </a:rPr>
              <a:t>Click below for solutions</a:t>
            </a:r>
            <a:r>
              <a:rPr lang="en-US" sz="1100" dirty="0">
                <a:solidFill>
                  <a:schemeClr val="bg2"/>
                </a:solidFill>
              </a:rPr>
              <a:t>.</a:t>
            </a:r>
          </a:p>
        </p:txBody>
      </p:sp>
      <p:sp>
        <p:nvSpPr>
          <p:cNvPr id="9" name="Title 8">
            <a:extLst>
              <a:ext uri="{FF2B5EF4-FFF2-40B4-BE49-F238E27FC236}">
                <a16:creationId xmlns:a16="http://schemas.microsoft.com/office/drawing/2014/main" id="{F3DE2B0E-4367-4F77-87C8-F43A216F6B1A}"/>
              </a:ext>
            </a:extLst>
          </p:cNvPr>
          <p:cNvSpPr>
            <a:spLocks noGrp="1"/>
          </p:cNvSpPr>
          <p:nvPr>
            <p:ph type="title"/>
          </p:nvPr>
        </p:nvSpPr>
        <p:spPr>
          <a:xfrm>
            <a:off x="592917" y="571500"/>
            <a:ext cx="10227484" cy="498598"/>
          </a:xfrm>
        </p:spPr>
        <p:txBody>
          <a:bodyPr/>
          <a:lstStyle/>
          <a:p>
            <a:pPr lvl="0"/>
            <a:r>
              <a:rPr lang="en-US" dirty="0"/>
              <a:t>Asset &amp; Operations Optimization</a:t>
            </a:r>
          </a:p>
        </p:txBody>
      </p:sp>
      <p:graphicFrame>
        <p:nvGraphicFramePr>
          <p:cNvPr id="2" name="Table 1">
            <a:extLst>
              <a:ext uri="{FF2B5EF4-FFF2-40B4-BE49-F238E27FC236}">
                <a16:creationId xmlns:a16="http://schemas.microsoft.com/office/drawing/2014/main" id="{C8AE6234-CF26-85C6-105A-0D32E874F80B}"/>
              </a:ext>
            </a:extLst>
          </p:cNvPr>
          <p:cNvGraphicFramePr>
            <a:graphicFrameLocks noGrp="1"/>
          </p:cNvGraphicFramePr>
          <p:nvPr>
            <p:extLst>
              <p:ext uri="{D42A27DB-BD31-4B8C-83A1-F6EECF244321}">
                <p14:modId xmlns:p14="http://schemas.microsoft.com/office/powerpoint/2010/main" val="3299631556"/>
              </p:ext>
            </p:extLst>
          </p:nvPr>
        </p:nvGraphicFramePr>
        <p:xfrm>
          <a:off x="584199" y="1675961"/>
          <a:ext cx="10981517" cy="4714748"/>
        </p:xfrm>
        <a:graphic>
          <a:graphicData uri="http://schemas.openxmlformats.org/drawingml/2006/table">
            <a:tbl>
              <a:tblPr>
                <a:tableStyleId>{72833802-FEF1-4C79-8D5D-14CF1EAF98D9}</a:tableStyleId>
              </a:tblPr>
              <a:tblGrid>
                <a:gridCol w="2317751">
                  <a:extLst>
                    <a:ext uri="{9D8B030D-6E8A-4147-A177-3AD203B41FA5}">
                      <a16:colId xmlns:a16="http://schemas.microsoft.com/office/drawing/2014/main" val="521011276"/>
                    </a:ext>
                  </a:extLst>
                </a:gridCol>
                <a:gridCol w="2879725">
                  <a:extLst>
                    <a:ext uri="{9D8B030D-6E8A-4147-A177-3AD203B41FA5}">
                      <a16:colId xmlns:a16="http://schemas.microsoft.com/office/drawing/2014/main" val="1081494026"/>
                    </a:ext>
                  </a:extLst>
                </a:gridCol>
                <a:gridCol w="733425">
                  <a:extLst>
                    <a:ext uri="{9D8B030D-6E8A-4147-A177-3AD203B41FA5}">
                      <a16:colId xmlns:a16="http://schemas.microsoft.com/office/drawing/2014/main" val="2464497448"/>
                    </a:ext>
                  </a:extLst>
                </a:gridCol>
                <a:gridCol w="1238250">
                  <a:extLst>
                    <a:ext uri="{9D8B030D-6E8A-4147-A177-3AD203B41FA5}">
                      <a16:colId xmlns:a16="http://schemas.microsoft.com/office/drawing/2014/main" val="400016573"/>
                    </a:ext>
                  </a:extLst>
                </a:gridCol>
                <a:gridCol w="1133475">
                  <a:extLst>
                    <a:ext uri="{9D8B030D-6E8A-4147-A177-3AD203B41FA5}">
                      <a16:colId xmlns:a16="http://schemas.microsoft.com/office/drawing/2014/main" val="887739091"/>
                    </a:ext>
                  </a:extLst>
                </a:gridCol>
                <a:gridCol w="2678891">
                  <a:extLst>
                    <a:ext uri="{9D8B030D-6E8A-4147-A177-3AD203B41FA5}">
                      <a16:colId xmlns:a16="http://schemas.microsoft.com/office/drawing/2014/main" val="1851666147"/>
                    </a:ext>
                  </a:extLst>
                </a:gridCol>
              </a:tblGrid>
              <a:tr h="0">
                <a:tc>
                  <a:txBody>
                    <a:bodyPr/>
                    <a:lstStyle/>
                    <a:p>
                      <a:pPr algn="l" fontAlgn="b">
                        <a:lnSpc>
                          <a:spcPct val="100000"/>
                        </a:lnSpc>
                        <a:spcBef>
                          <a:spcPts val="0"/>
                        </a:spcBef>
                        <a:spcAft>
                          <a:spcPts val="0"/>
                        </a:spcAft>
                      </a:pPr>
                      <a:r>
                        <a:rPr lang="en-US" sz="1000" b="0" u="none" strike="noStrike" dirty="0">
                          <a:solidFill>
                            <a:schemeClr val="bg1"/>
                          </a:solidFill>
                          <a:effectLst/>
                          <a:latin typeface="IntelOne Text Bold" panose="020B0803020203020204" pitchFamily="34" charset="0"/>
                        </a:rPr>
                        <a:t>Solution Name</a:t>
                      </a:r>
                      <a:endParaRPr lang="en-US" sz="1000" b="0" i="0" u="none" strike="noStrike" dirty="0">
                        <a:solidFill>
                          <a:schemeClr val="bg1"/>
                        </a:solidFill>
                        <a:effectLst/>
                        <a:latin typeface="IntelOne Text Bold" panose="020B0803020203020204" pitchFamily="34" charset="0"/>
                        <a:ea typeface="Intel Clear" panose="020B0604020203020204" pitchFamily="34" charset="0"/>
                        <a:cs typeface="Intel Clear" panose="020B0604020203020204" pitchFamily="34" charset="0"/>
                      </a:endParaRPr>
                    </a:p>
                  </a:txBody>
                  <a:tcPr marL="18288" marR="18288" marT="18288" marB="18288" anchor="ctr">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b">
                        <a:lnSpc>
                          <a:spcPct val="100000"/>
                        </a:lnSpc>
                        <a:spcBef>
                          <a:spcPts val="0"/>
                        </a:spcBef>
                        <a:spcAft>
                          <a:spcPts val="0"/>
                        </a:spcAft>
                      </a:pPr>
                      <a:r>
                        <a:rPr lang="en-US" sz="1000" b="0" u="none" strike="noStrike" dirty="0">
                          <a:solidFill>
                            <a:schemeClr val="bg1"/>
                          </a:solidFill>
                          <a:effectLst/>
                          <a:latin typeface="IntelOne Text Bold" panose="020B0803020203020204" pitchFamily="34" charset="0"/>
                        </a:rPr>
                        <a:t>GEO</a:t>
                      </a:r>
                      <a:endParaRPr lang="en-US" sz="1000" b="0" i="0" u="none" strike="noStrike" dirty="0">
                        <a:solidFill>
                          <a:schemeClr val="bg1"/>
                        </a:solidFill>
                        <a:effectLst/>
                        <a:latin typeface="IntelOne Text Bold" panose="020B0803020203020204" pitchFamily="34" charset="0"/>
                        <a:ea typeface="Intel Clear" panose="020B0604020203020204" pitchFamily="34" charset="0"/>
                        <a:cs typeface="Intel Clear" panose="020B0604020203020204" pitchFamily="34" charset="0"/>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b">
                        <a:lnSpc>
                          <a:spcPct val="100000"/>
                        </a:lnSpc>
                        <a:spcBef>
                          <a:spcPts val="0"/>
                        </a:spcBef>
                        <a:spcAft>
                          <a:spcPts val="0"/>
                        </a:spcAft>
                      </a:pPr>
                      <a:r>
                        <a:rPr lang="en-US" sz="1000" b="0" u="none" strike="noStrike" dirty="0">
                          <a:solidFill>
                            <a:schemeClr val="bg1"/>
                          </a:solidFill>
                          <a:effectLst/>
                          <a:latin typeface="IntelOne Text Bold" panose="020B0803020203020204" pitchFamily="34" charset="0"/>
                        </a:rPr>
                        <a:t>MRS/RRK</a:t>
                      </a:r>
                      <a:endParaRPr lang="en-US" sz="1000" b="0" i="0" u="none" strike="noStrike" dirty="0">
                        <a:solidFill>
                          <a:schemeClr val="bg1"/>
                        </a:solidFill>
                        <a:effectLst/>
                        <a:latin typeface="IntelOne Text Bold" panose="020B0803020203020204" pitchFamily="34" charset="0"/>
                        <a:ea typeface="Intel Clear" panose="020B0604020203020204" pitchFamily="34" charset="0"/>
                        <a:cs typeface="Intel Clear" panose="020B0604020203020204" pitchFamily="34" charset="0"/>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b">
                        <a:lnSpc>
                          <a:spcPct val="100000"/>
                        </a:lnSpc>
                        <a:spcBef>
                          <a:spcPts val="0"/>
                        </a:spcBef>
                        <a:spcAft>
                          <a:spcPts val="0"/>
                        </a:spcAft>
                      </a:pPr>
                      <a:r>
                        <a:rPr lang="en-US" sz="1000" b="0" i="0" u="none" strike="noStrike" dirty="0">
                          <a:solidFill>
                            <a:schemeClr val="bg1"/>
                          </a:solidFill>
                          <a:effectLst/>
                          <a:latin typeface="IntelOne Text Bold" panose="020B0803020203020204" pitchFamily="34" charset="0"/>
                          <a:ea typeface="Intel Clear" panose="020B0604020203020204" pitchFamily="34" charset="0"/>
                          <a:cs typeface="Intel Clear" panose="020B0604020203020204" pitchFamily="34" charset="0"/>
                        </a:rPr>
                        <a:t>5G Enabled </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b">
                        <a:lnSpc>
                          <a:spcPct val="100000"/>
                        </a:lnSpc>
                        <a:spcBef>
                          <a:spcPts val="0"/>
                        </a:spcBef>
                        <a:spcAft>
                          <a:spcPts val="0"/>
                        </a:spcAft>
                      </a:pPr>
                      <a:r>
                        <a:rPr lang="en-US" sz="1000" b="0" u="none" strike="noStrike" dirty="0">
                          <a:solidFill>
                            <a:schemeClr val="bg1"/>
                          </a:solidFill>
                          <a:effectLst/>
                          <a:latin typeface="IntelOne Text Bold" panose="020B0803020203020204" pitchFamily="34" charset="0"/>
                        </a:rPr>
                        <a:t>Key Contact</a:t>
                      </a:r>
                      <a:endParaRPr lang="en-US" sz="1000" b="0" i="0" u="none" strike="noStrike" dirty="0">
                        <a:solidFill>
                          <a:schemeClr val="bg1"/>
                        </a:solidFill>
                        <a:effectLst/>
                        <a:latin typeface="IntelOne Text Bold" panose="020B0803020203020204" pitchFamily="34" charset="0"/>
                        <a:ea typeface="Intel Clear" panose="020B0604020203020204" pitchFamily="34" charset="0"/>
                        <a:cs typeface="Intel Clear" panose="020B0604020203020204" pitchFamily="34" charset="0"/>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b">
                        <a:lnSpc>
                          <a:spcPct val="100000"/>
                        </a:lnSpc>
                        <a:spcBef>
                          <a:spcPts val="0"/>
                        </a:spcBef>
                        <a:spcAft>
                          <a:spcPts val="0"/>
                        </a:spcAft>
                      </a:pPr>
                      <a:r>
                        <a:rPr lang="en-US" sz="1000" b="0" u="none" strike="noStrike" dirty="0">
                          <a:solidFill>
                            <a:schemeClr val="bg1"/>
                          </a:solidFill>
                          <a:effectLst/>
                          <a:latin typeface="IntelOne Text Bold" panose="020B0803020203020204" pitchFamily="34" charset="0"/>
                        </a:rPr>
                        <a:t>Other</a:t>
                      </a:r>
                      <a:endParaRPr lang="en-US" sz="1000" b="0" i="0" u="none" strike="noStrike" dirty="0">
                        <a:solidFill>
                          <a:schemeClr val="bg1"/>
                        </a:solidFill>
                        <a:effectLst/>
                        <a:latin typeface="IntelOne Text Bold" panose="020B0803020203020204" pitchFamily="34" charset="0"/>
                        <a:ea typeface="Intel Clear" panose="020B0604020203020204" pitchFamily="34" charset="0"/>
                        <a:cs typeface="Intel Clear" panose="020B0604020203020204" pitchFamily="34" charset="0"/>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09497071"/>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 action="ppaction://hlinksldjump">
                            <a:extLst>
                              <a:ext uri="{A12FA001-AC4F-418D-AE19-62706E023703}">
                                <ahyp:hlinkClr xmlns:ahyp="http://schemas.microsoft.com/office/drawing/2018/hyperlinkcolor" val="tx"/>
                              </a:ext>
                            </a:extLst>
                          </a:hlinkClick>
                        </a:rPr>
                        <a:t>Advantech Intelligent Platform with Edge Service </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100000"/>
                        </a:lnSpc>
                        <a:spcBef>
                          <a:spcPts val="0"/>
                        </a:spcBef>
                        <a:spcAft>
                          <a:spcPts val="0"/>
                        </a:spcAft>
                      </a:pPr>
                      <a:r>
                        <a:rPr lang="en-US" sz="600" b="0" i="0" u="none" strike="noStrike">
                          <a:solidFill>
                            <a:schemeClr val="bg2"/>
                          </a:solidFill>
                          <a:effectLst/>
                          <a:latin typeface="+mn-lt"/>
                          <a:ea typeface="Intel Clear" panose="020B0604020203020204" pitchFamily="34" charset="0"/>
                          <a:cs typeface="Intel Clear" panose="020B0604020203020204" pitchFamily="34" charset="0"/>
                        </a:rPr>
                        <a:t>EMEA, AMER, APJ, PRC, AUS, NZ</a:t>
                      </a: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600">
                          <a:solidFill>
                            <a:schemeClr val="bg2"/>
                          </a:solidFill>
                          <a:latin typeface="+mn-lt"/>
                        </a:rPr>
                        <a:t>RRK</a:t>
                      </a:r>
                      <a:endParaRPr lang="en-US" sz="600" dirty="0">
                        <a:solidFill>
                          <a:schemeClr val="bg2"/>
                        </a:solidFill>
                        <a:latin typeface="+mn-lt"/>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600" b="0" i="0" u="none" strike="noStrike">
                          <a:solidFill>
                            <a:schemeClr val="bg2"/>
                          </a:solidFill>
                          <a:effectLst/>
                          <a:latin typeface="+mn-lt"/>
                          <a:ea typeface="Intel Clear" panose="020B0604020203020204" pitchFamily="34" charset="0"/>
                          <a:cs typeface="Intel Clear" panose="020B0604020203020204" pitchFamily="34" charset="0"/>
                          <a:hlinkClick r:id="rId5">
                            <a:extLst>
                              <a:ext uri="{A12FA001-AC4F-418D-AE19-62706E023703}">
                                <ahyp:hlinkClr xmlns:ahyp="http://schemas.microsoft.com/office/drawing/2018/hyperlinkcolor" val="tx"/>
                              </a:ext>
                            </a:extLst>
                          </a:hlinkClick>
                        </a:rPr>
                        <a:t>Eleanor Sales</a:t>
                      </a: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6">
                            <a:extLst>
                              <a:ext uri="{A12FA001-AC4F-418D-AE19-62706E023703}">
                                <ahyp:hlinkClr xmlns:ahyp="http://schemas.microsoft.com/office/drawing/2018/hyperlinkcolor" val="tx"/>
                              </a:ext>
                            </a:extLst>
                          </a:hlinkClick>
                        </a:rPr>
                        <a:t>Advantech Website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1" indent="0" algn="ctr" defTabSz="914423" rtl="0" eaLnBrk="1" fontAlgn="ctr"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7">
                            <a:extLst>
                              <a:ext uri="{A12FA001-AC4F-418D-AE19-62706E023703}">
                                <ahyp:hlinkClr xmlns:ahyp="http://schemas.microsoft.com/office/drawing/2018/hyperlinkcolor" val="tx"/>
                              </a:ext>
                            </a:extLst>
                          </a:hlinkClick>
                        </a:rPr>
                        <a:t>User Guide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1" indent="0" algn="ctr" defTabSz="914423" rtl="0" eaLnBrk="1" fontAlgn="ctr"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8">
                            <a:extLst>
                              <a:ext uri="{A12FA001-AC4F-418D-AE19-62706E023703}">
                                <ahyp:hlinkClr xmlns:ahyp="http://schemas.microsoft.com/office/drawing/2018/hyperlinkcolor" val="tx"/>
                              </a:ext>
                            </a:extLst>
                          </a:hlinkClick>
                        </a:rPr>
                        <a:t>Configuration Guide </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9858023"/>
                  </a:ext>
                </a:extLst>
              </a:tr>
              <a:tr h="0">
                <a:tc>
                  <a:txBody>
                    <a:bodyPr/>
                    <a:lstStyle/>
                    <a:p>
                      <a:pPr marL="0" marR="0" lvl="0" indent="0" algn="l">
                        <a:lnSpc>
                          <a:spcPct val="100000"/>
                        </a:lnSpc>
                        <a:spcBef>
                          <a:spcPts val="0"/>
                        </a:spcBef>
                        <a:spcAft>
                          <a:spcPts val="0"/>
                        </a:spcAft>
                        <a:buClrTx/>
                        <a:buSzTx/>
                        <a:buFontTx/>
                        <a:buNone/>
                      </a:pPr>
                      <a:r>
                        <a:rPr lang="en-US" sz="700" b="0" i="0" u="none" strike="noStrike" cap="none" spc="0" baseline="0" dirty="0">
                          <a:solidFill>
                            <a:schemeClr val="accent1"/>
                          </a:solidFill>
                          <a:uFillTx/>
                          <a:latin typeface="IntelOne Text Medium" panose="020B0703020203020204" pitchFamily="34" charset="0"/>
                          <a:ea typeface="+mn-ea"/>
                          <a:cs typeface="+mn-cs"/>
                          <a:hlinkClick r:id="rId9" action="ppaction://hlinksldjump">
                            <a:extLst>
                              <a:ext uri="{A12FA001-AC4F-418D-AE19-62706E023703}">
                                <ahyp:hlinkClr xmlns:ahyp="http://schemas.microsoft.com/office/drawing/2018/hyperlinkcolor" val="tx"/>
                              </a:ext>
                            </a:extLst>
                          </a:hlinkClick>
                        </a:rPr>
                        <a:t>Smart Connect Technologies IoT Sensor Gateway</a:t>
                      </a:r>
                      <a:endParaRPr lang="en-US" sz="7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lnSpc>
                          <a:spcPct val="100000"/>
                        </a:lnSpc>
                        <a:spcBef>
                          <a:spcPts val="0"/>
                        </a:spcBef>
                        <a:spcAft>
                          <a:spcPts val="0"/>
                        </a:spcAft>
                        <a:buNone/>
                      </a:pPr>
                      <a:r>
                        <a:rPr lang="en-US" sz="600" b="0" i="0" u="none" strike="noStrike" dirty="0">
                          <a:solidFill>
                            <a:schemeClr val="bg2"/>
                          </a:solidFill>
                          <a:effectLst/>
                          <a:latin typeface="+mn-lt"/>
                        </a:rPr>
                        <a:t>EMEA, AMER, AU, APJ, PRC</a:t>
                      </a:r>
                      <a:endParaRPr lang="en-US" sz="600" dirty="0">
                        <a:solidFill>
                          <a:schemeClr val="bg2"/>
                        </a:solidFill>
                        <a:latin typeface="+mn-lt"/>
                      </a:endParaRP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a:solidFill>
                            <a:schemeClr val="bg2"/>
                          </a:solidFill>
                          <a:latin typeface="+mn-lt"/>
                        </a:rPr>
                        <a:t>RRK</a:t>
                      </a:r>
                      <a:endParaRPr lang="en-US" sz="600" dirty="0">
                        <a:solidFill>
                          <a:schemeClr val="bg2"/>
                        </a:solidFill>
                        <a:latin typeface="+mn-lt"/>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a:lnSpc>
                          <a:spcPct val="100000"/>
                        </a:lnSpc>
                        <a:spcBef>
                          <a:spcPts val="0"/>
                        </a:spcBef>
                        <a:spcAft>
                          <a:spcPts val="0"/>
                        </a:spcAft>
                        <a:buClrTx/>
                        <a:buSzTx/>
                        <a:buFontTx/>
                        <a:buNone/>
                      </a:pPr>
                      <a:r>
                        <a:rPr lang="en-US" sz="600" b="0" i="0" u="none" strike="noStrike" dirty="0">
                          <a:solidFill>
                            <a:schemeClr val="bg2"/>
                          </a:solidFill>
                          <a:effectLst/>
                          <a:latin typeface="+mn-lt"/>
                          <a:ea typeface="Intel Clear" panose="020B0604020203020204" pitchFamily="34" charset="0"/>
                          <a:cs typeface="Intel Clear" panose="020B0604020203020204" pitchFamily="34" charset="0"/>
                          <a:hlinkClick r:id="rId5">
                            <a:extLst>
                              <a:ext uri="{A12FA001-AC4F-418D-AE19-62706E023703}">
                                <ahyp:hlinkClr xmlns:ahyp="http://schemas.microsoft.com/office/drawing/2018/hyperlinkcolor" val="tx"/>
                              </a:ext>
                            </a:extLst>
                          </a:hlinkClick>
                        </a:rPr>
                        <a:t>Eleanor Sales</a:t>
                      </a: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rtl="0" eaLnBrk="1"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Intel Clear"/>
                          <a:hlinkClick r:id="rId10">
                            <a:extLst>
                              <a:ext uri="{A12FA001-AC4F-418D-AE19-62706E023703}">
                                <ahyp:hlinkClr xmlns:ahyp="http://schemas.microsoft.com/office/drawing/2018/hyperlinkcolor" val="tx"/>
                              </a:ext>
                            </a:extLst>
                          </a:hlinkClick>
                        </a:rPr>
                        <a:t>Kit impact video</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Intel Clear"/>
                      </a:endParaRPr>
                    </a:p>
                    <a:p>
                      <a:pPr marL="0" marR="0" lvl="1" indent="0" algn="ctr" rtl="0" eaLnBrk="1"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dirty="0">
                          <a:ln>
                            <a:noFill/>
                          </a:ln>
                          <a:solidFill>
                            <a:schemeClr val="bg2"/>
                          </a:solidFill>
                          <a:effectLst/>
                          <a:uLnTx/>
                          <a:uFillTx/>
                          <a:latin typeface="+mn-lt"/>
                          <a:ea typeface="+mn-ea"/>
                          <a:cs typeface="+mn-cs"/>
                          <a:sym typeface="Intel Clear"/>
                          <a:hlinkClick r:id="rId11">
                            <a:extLst>
                              <a:ext uri="{A12FA001-AC4F-418D-AE19-62706E023703}">
                                <ahyp:hlinkClr xmlns:ahyp="http://schemas.microsoft.com/office/drawing/2018/hyperlinkcolor" val="tx"/>
                              </a:ext>
                            </a:extLst>
                          </a:hlinkClick>
                        </a:rPr>
                        <a:t>Kit discussion with Smart Connect CEO</a:t>
                      </a:r>
                      <a:endParaRPr kumimoji="0" lang="en-US" sz="600" b="0" i="0" u="none" strike="noStrike" kern="1200" cap="none" spc="0" normalizeH="0" baseline="0" dirty="0">
                        <a:ln>
                          <a:noFill/>
                        </a:ln>
                        <a:solidFill>
                          <a:schemeClr val="bg2"/>
                        </a:solidFill>
                        <a:effectLst/>
                        <a:uLnTx/>
                        <a:uFillTx/>
                        <a:latin typeface="+mn-lt"/>
                        <a:ea typeface="+mn-ea"/>
                        <a:cs typeface="+mn-cs"/>
                        <a:sym typeface="Intel Clear"/>
                      </a:endParaRPr>
                    </a:p>
                    <a:p>
                      <a:pPr marL="0" marR="0" lvl="1" indent="0" algn="ctr" rtl="0" eaLnBrk="1"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dirty="0">
                          <a:ln>
                            <a:noFill/>
                          </a:ln>
                          <a:solidFill>
                            <a:schemeClr val="bg2"/>
                          </a:solidFill>
                          <a:effectLst/>
                          <a:uLnTx/>
                          <a:uFillTx/>
                          <a:latin typeface="+mn-lt"/>
                          <a:ea typeface="+mn-ea"/>
                          <a:cs typeface="+mn-cs"/>
                          <a:sym typeface="Intel Clear"/>
                          <a:hlinkClick r:id="rId12">
                            <a:extLst>
                              <a:ext uri="{A12FA001-AC4F-418D-AE19-62706E023703}">
                                <ahyp:hlinkClr xmlns:ahyp="http://schemas.microsoft.com/office/drawing/2018/hyperlinkcolor" val="tx"/>
                              </a:ext>
                            </a:extLst>
                          </a:hlinkClick>
                        </a:rPr>
                        <a:t>Solution technical briefs</a:t>
                      </a:r>
                      <a:endParaRPr kumimoji="0" lang="en-US" sz="600" b="0" i="0" u="none" strike="noStrike" kern="1200" cap="none" spc="0" normalizeH="0" baseline="0" dirty="0">
                        <a:ln>
                          <a:noFill/>
                        </a:ln>
                        <a:solidFill>
                          <a:schemeClr val="bg2"/>
                        </a:solidFill>
                        <a:effectLst/>
                        <a:uLnTx/>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6493601"/>
                  </a:ext>
                </a:extLst>
              </a:tr>
              <a:tr h="0">
                <a:tc>
                  <a:txBody>
                    <a:bodyPr/>
                    <a:lstStyle/>
                    <a:p>
                      <a:pPr marL="0" marR="0" lvl="0" indent="0" algn="l">
                        <a:lnSpc>
                          <a:spcPct val="100000"/>
                        </a:lnSpc>
                        <a:spcBef>
                          <a:spcPts val="0"/>
                        </a:spcBef>
                        <a:spcAft>
                          <a:spcPts val="0"/>
                        </a:spcAft>
                        <a:buClrTx/>
                        <a:buSzTx/>
                        <a:buFontTx/>
                        <a:buNone/>
                      </a:pPr>
                      <a:r>
                        <a:rPr lang="en-US" sz="700" b="0" i="0" u="none" strike="noStrike" cap="none" spc="0" baseline="0" dirty="0">
                          <a:solidFill>
                            <a:schemeClr val="accent1"/>
                          </a:solidFill>
                          <a:uFillTx/>
                          <a:latin typeface="IntelOne Text Medium" panose="020B0703020203020204" pitchFamily="34" charset="0"/>
                          <a:ea typeface="+mn-ea"/>
                          <a:cs typeface="+mn-cs"/>
                          <a:hlinkClick r:id="rId13" action="ppaction://hlinksldjump">
                            <a:extLst>
                              <a:ext uri="{A12FA001-AC4F-418D-AE19-62706E023703}">
                                <ahyp:hlinkClr xmlns:ahyp="http://schemas.microsoft.com/office/drawing/2018/hyperlinkcolor" val="tx"/>
                              </a:ext>
                            </a:extLst>
                          </a:hlinkClick>
                        </a:rPr>
                        <a:t>TRIDIUM, INC. Niagara Framework</a:t>
                      </a:r>
                      <a:endParaRPr lang="en-US" sz="7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0">
                      <a:noFill/>
                    </a:lnTlToBr>
                    <a:lnBlToTr w="0">
                      <a:noFill/>
                    </a:lnBlToTr>
                    <a:solidFill>
                      <a:schemeClr val="bg1">
                        <a:lumMod val="95000"/>
                      </a:schemeClr>
                    </a:solidFill>
                  </a:tcPr>
                </a:tc>
                <a:tc>
                  <a:txBody>
                    <a:bodyPr/>
                    <a:lstStyle/>
                    <a:p>
                      <a:pPr lvl="0" algn="ctr">
                        <a:lnSpc>
                          <a:spcPct val="100000"/>
                        </a:lnSpc>
                        <a:spcBef>
                          <a:spcPts val="0"/>
                        </a:spcBef>
                        <a:spcAft>
                          <a:spcPts val="0"/>
                        </a:spcAft>
                        <a:buNone/>
                      </a:pPr>
                      <a:r>
                        <a:rPr lang="en-US" sz="600" b="0" i="0" u="none" strike="noStrike" dirty="0">
                          <a:solidFill>
                            <a:schemeClr val="bg2"/>
                          </a:solidFill>
                          <a:effectLst/>
                          <a:latin typeface="+mn-lt"/>
                        </a:rPr>
                        <a:t>AMEA, APJ, AMER, PRC</a:t>
                      </a:r>
                      <a:endParaRPr lang="en-US" sz="600" dirty="0">
                        <a:solidFill>
                          <a:schemeClr val="bg2"/>
                        </a:solidFill>
                        <a:latin typeface="+mn-lt"/>
                      </a:endParaRP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a:solidFill>
                            <a:schemeClr val="bg2"/>
                          </a:solidFill>
                          <a:latin typeface="+mn-lt"/>
                        </a:rPr>
                        <a:t>RRK</a:t>
                      </a:r>
                      <a:endParaRPr lang="en-US" sz="600" dirty="0">
                        <a:solidFill>
                          <a:schemeClr val="bg2"/>
                        </a:solidFill>
                        <a:latin typeface="+mn-lt"/>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6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14">
                            <a:extLst>
                              <a:ext uri="{A12FA001-AC4F-418D-AE19-62706E023703}">
                                <ahyp:hlinkClr xmlns:ahyp="http://schemas.microsoft.com/office/drawing/2018/hyperlinkcolor" val="tx"/>
                              </a:ext>
                            </a:extLst>
                          </a:hlinkClick>
                        </a:rPr>
                        <a:t>Jose Ramirez</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1" indent="0" algn="ctr" rtl="0" eaLnBrk="1"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Intel Clear"/>
                          <a:hlinkClick r:id="rId15">
                            <a:extLst>
                              <a:ext uri="{A12FA001-AC4F-418D-AE19-62706E023703}">
                                <ahyp:hlinkClr xmlns:ahyp="http://schemas.microsoft.com/office/drawing/2018/hyperlinkcolor" val="tx"/>
                              </a:ext>
                            </a:extLst>
                          </a:hlinkClick>
                        </a:rPr>
                        <a:t>Niagara Framework webpage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Intel Clear"/>
                      </a:endParaRPr>
                    </a:p>
                    <a:p>
                      <a:pPr marL="0" marR="0" lvl="1" indent="0" algn="ctr" rtl="0" eaLnBrk="1"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Intel Clear"/>
                          <a:hlinkClick r:id="rId16">
                            <a:extLst>
                              <a:ext uri="{A12FA001-AC4F-418D-AE19-62706E023703}">
                                <ahyp:hlinkClr xmlns:ahyp="http://schemas.microsoft.com/office/drawing/2018/hyperlinkcolor" val="tx"/>
                              </a:ext>
                            </a:extLst>
                          </a:hlinkClick>
                        </a:rPr>
                        <a:t>TRIDIUM Website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extLst>
                  <a:ext uri="{0D108BD9-81ED-4DB2-BD59-A6C34878D82A}">
                    <a16:rowId xmlns:a16="http://schemas.microsoft.com/office/drawing/2014/main" val="3231182174"/>
                  </a:ext>
                </a:extLst>
              </a:tr>
              <a:tr h="0">
                <a:tc>
                  <a:txBody>
                    <a:bodyPr/>
                    <a:lstStyle/>
                    <a:p>
                      <a:pPr marL="0" marR="0" lvl="0" indent="0" algn="l">
                        <a:lnSpc>
                          <a:spcPct val="100000"/>
                        </a:lnSpc>
                        <a:spcBef>
                          <a:spcPts val="0"/>
                        </a:spcBef>
                        <a:spcAft>
                          <a:spcPts val="0"/>
                        </a:spcAft>
                        <a:buClrTx/>
                        <a:buSzTx/>
                        <a:buFontTx/>
                        <a:buNone/>
                      </a:pPr>
                      <a:r>
                        <a:rPr lang="nb-NO" sz="700" dirty="0">
                          <a:solidFill>
                            <a:schemeClr val="accent1"/>
                          </a:solidFill>
                          <a:latin typeface="IntelOne Text Medium" panose="020B0703020203020204" pitchFamily="34" charset="0"/>
                          <a:sym typeface="Intel Clear"/>
                          <a:hlinkClick r:id="rId17" action="ppaction://hlinksldjump">
                            <a:extLst>
                              <a:ext uri="{A12FA001-AC4F-418D-AE19-62706E023703}">
                                <ahyp:hlinkClr xmlns:ahyp="http://schemas.microsoft.com/office/drawing/2018/hyperlinkcolor" val="tx"/>
                              </a:ext>
                            </a:extLst>
                          </a:hlinkClick>
                        </a:rPr>
                        <a:t>ADLINK Private 5G Networks for Smart Mining</a:t>
                      </a:r>
                      <a:endParaRPr lang="en-US" sz="7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0">
                      <a:noFill/>
                    </a:lnTlToBr>
                    <a:lnBlToTr w="0">
                      <a:noFill/>
                    </a:lnBlToTr>
                    <a:solidFill>
                      <a:schemeClr val="bg1">
                        <a:lumMod val="95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chemeClr val="bg2"/>
                          </a:solidFill>
                          <a:effectLst/>
                          <a:uLnTx/>
                          <a:uFillTx/>
                          <a:latin typeface="+mn-lt"/>
                          <a:ea typeface="Intel Clear" panose="020B0604020203020204" pitchFamily="34" charset="0"/>
                          <a:cs typeface="Intel Clear" panose="020B0604020203020204" pitchFamily="34" charset="0"/>
                          <a:sym typeface="Helvetica"/>
                        </a:rPr>
                        <a:t>APJ, Americas, EMEA, PRC</a:t>
                      </a:r>
                      <a:endParaRPr kumimoji="0" lang="en-US" sz="600" b="0" i="0" u="none"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endParaRP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a:solidFill>
                            <a:schemeClr val="bg2"/>
                          </a:solidFill>
                          <a:latin typeface="+mn-lt"/>
                        </a:rPr>
                        <a:t>RRK</a:t>
                      </a:r>
                      <a:endParaRPr lang="en-US" sz="600" dirty="0">
                        <a:solidFill>
                          <a:schemeClr val="bg2"/>
                        </a:solidFill>
                        <a:latin typeface="+mn-lt"/>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600" b="1" i="0" u="none" strike="noStrike" dirty="0">
                          <a:solidFill>
                            <a:schemeClr val="bg2"/>
                          </a:solidFill>
                          <a:effectLst/>
                          <a:latin typeface="+mn-lt"/>
                          <a:ea typeface="Intel Clear" panose="020B0604020203020204" pitchFamily="34" charset="0"/>
                          <a:cs typeface="Intel Clear" panose="020B0604020203020204" pitchFamily="34" charset="0"/>
                        </a:rPr>
                        <a:t>✓</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18">
                            <a:extLst>
                              <a:ext uri="{A12FA001-AC4F-418D-AE19-62706E023703}">
                                <ahyp:hlinkClr xmlns:ahyp="http://schemas.microsoft.com/office/drawing/2018/hyperlinkcolor" val="tx"/>
                              </a:ext>
                            </a:extLst>
                          </a:hlinkClick>
                        </a:rPr>
                        <a:t>Howard Chang</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1" indent="0" algn="ctr" defTabSz="609600"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a:ln>
                            <a:noFill/>
                          </a:ln>
                          <a:solidFill>
                            <a:schemeClr val="bg2"/>
                          </a:solidFill>
                          <a:effectLst/>
                          <a:uLnTx/>
                          <a:uFillTx/>
                          <a:latin typeface="+mn-lt"/>
                          <a:ea typeface="+mn-ea"/>
                          <a:cs typeface="+mn-cs"/>
                          <a:sym typeface="Helvetica Neue"/>
                          <a:hlinkClick r:id="rId19">
                            <a:extLst>
                              <a:ext uri="{A12FA001-AC4F-418D-AE19-62706E023703}">
                                <ahyp:hlinkClr xmlns:ahyp="http://schemas.microsoft.com/office/drawing/2018/hyperlinkcolor" val="tx"/>
                              </a:ext>
                            </a:extLst>
                          </a:hlinkClick>
                        </a:rPr>
                        <a:t>5G and MEC | Open RAN | DU Servers</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extLst>
                  <a:ext uri="{0D108BD9-81ED-4DB2-BD59-A6C34878D82A}">
                    <a16:rowId xmlns:a16="http://schemas.microsoft.com/office/drawing/2014/main" val="1151919635"/>
                  </a:ext>
                </a:extLst>
              </a:tr>
              <a:tr h="0">
                <a:tc>
                  <a:txBody>
                    <a:bodyPr/>
                    <a:lstStyle/>
                    <a:p>
                      <a:pPr marL="0" marR="0" lvl="0" indent="0" algn="l">
                        <a:lnSpc>
                          <a:spcPct val="100000"/>
                        </a:lnSpc>
                        <a:spcBef>
                          <a:spcPts val="0"/>
                        </a:spcBef>
                        <a:spcAft>
                          <a:spcPts val="0"/>
                        </a:spcAft>
                        <a:buClrTx/>
                        <a:buSzTx/>
                        <a:buFontTx/>
                        <a:buNone/>
                      </a:pPr>
                      <a:r>
                        <a:rPr lang="en-US" sz="700" dirty="0">
                          <a:solidFill>
                            <a:schemeClr val="accent1"/>
                          </a:solidFill>
                          <a:latin typeface="IntelOne Text Medium" panose="020B0703020203020204" pitchFamily="34" charset="0"/>
                          <a:sym typeface="Intel Clear"/>
                          <a:hlinkClick r:id="rId20" action="ppaction://hlinksldjump">
                            <a:extLst>
                              <a:ext uri="{A12FA001-AC4F-418D-AE19-62706E023703}">
                                <ahyp:hlinkClr xmlns:ahyp="http://schemas.microsoft.com/office/drawing/2018/hyperlinkcolor" val="tx"/>
                              </a:ext>
                            </a:extLst>
                          </a:hlinkClick>
                        </a:rPr>
                        <a:t>ADLINK 5G Small Cell Solution</a:t>
                      </a:r>
                      <a:endParaRPr lang="en-US" sz="7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0">
                      <a:noFill/>
                    </a:lnTlToBr>
                    <a:lnBlToTr w="0">
                      <a:noFill/>
                    </a:lnBlToTr>
                    <a:solidFill>
                      <a:schemeClr val="bg1">
                        <a:lumMod val="95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rPr>
                        <a:t>Global</a:t>
                      </a: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dirty="0">
                          <a:solidFill>
                            <a:schemeClr val="bg2"/>
                          </a:solidFill>
                          <a:latin typeface="+mn-lt"/>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21">
                            <a:extLst>
                              <a:ext uri="{A12FA001-AC4F-418D-AE19-62706E023703}">
                                <ahyp:hlinkClr xmlns:ahyp="http://schemas.microsoft.com/office/drawing/2018/hyperlinkcolor" val="tx"/>
                              </a:ext>
                            </a:extLst>
                          </a:hlinkClick>
                        </a:rPr>
                        <a:t>Tina Hsu</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914354"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Intel Clear"/>
                          <a:hlinkClick r:id="rId22">
                            <a:extLst>
                              <a:ext uri="{A12FA001-AC4F-418D-AE19-62706E023703}">
                                <ahyp:hlinkClr xmlns:ahyp="http://schemas.microsoft.com/office/drawing/2018/hyperlinkcolor" val="tx"/>
                              </a:ext>
                            </a:extLst>
                          </a:hlinkClick>
                        </a:rPr>
                        <a:t>Intel IoT Kits Overview</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a:endParaRPr>
                    </a:p>
                    <a:p>
                      <a:pPr marL="0" marR="0" lvl="0" indent="0" algn="ctr" defTabSz="914354"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Intel Clear"/>
                          <a:hlinkClick r:id="rId23">
                            <a:extLst>
                              <a:ext uri="{A12FA001-AC4F-418D-AE19-62706E023703}">
                                <ahyp:hlinkClr xmlns:ahyp="http://schemas.microsoft.com/office/drawing/2018/hyperlinkcolor" val="tx"/>
                              </a:ext>
                            </a:extLst>
                          </a:hlinkClick>
                        </a:rPr>
                        <a:t>ADLINK Luggage-shaped 5G Small Cell Solution</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extLst>
                  <a:ext uri="{0D108BD9-81ED-4DB2-BD59-A6C34878D82A}">
                    <a16:rowId xmlns:a16="http://schemas.microsoft.com/office/drawing/2014/main" val="737535240"/>
                  </a:ext>
                </a:extLst>
              </a:tr>
              <a:tr h="0">
                <a:tc>
                  <a:txBody>
                    <a:bodyPr/>
                    <a:lstStyle/>
                    <a:p>
                      <a:pPr marL="0" marR="0" lvl="0" indent="0" algn="l">
                        <a:lnSpc>
                          <a:spcPct val="100000"/>
                        </a:lnSpc>
                        <a:spcBef>
                          <a:spcPts val="0"/>
                        </a:spcBef>
                        <a:spcAft>
                          <a:spcPts val="0"/>
                        </a:spcAft>
                        <a:buClrTx/>
                        <a:buSzTx/>
                        <a:buFontTx/>
                        <a:buNone/>
                      </a:pPr>
                      <a:r>
                        <a:rPr lang="fr-FR" sz="700" dirty="0">
                          <a:solidFill>
                            <a:schemeClr val="accent1"/>
                          </a:solidFill>
                          <a:latin typeface="IntelOne Text Medium" panose="020B0703020203020204" pitchFamily="34" charset="0"/>
                          <a:sym typeface="Intel Clear"/>
                          <a:hlinkClick r:id="rId24" action="ppaction://hlinksldjump">
                            <a:extLst>
                              <a:ext uri="{A12FA001-AC4F-418D-AE19-62706E023703}">
                                <ahyp:hlinkClr xmlns:ahyp="http://schemas.microsoft.com/office/drawing/2018/hyperlinkcolor" val="tx"/>
                              </a:ext>
                            </a:extLst>
                          </a:hlinkClick>
                        </a:rPr>
                        <a:t>T4U CUVE Compact Unit for VDI Environment</a:t>
                      </a:r>
                      <a:endParaRPr lang="en-US" sz="7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0">
                      <a:noFill/>
                    </a:lnTlToBr>
                    <a:lnBlToTr w="0">
                      <a:noFill/>
                    </a:lnBlToTr>
                    <a:solidFill>
                      <a:schemeClr val="bg1">
                        <a:lumMod val="95000"/>
                      </a:schemeClr>
                    </a:solidFill>
                  </a:tcPr>
                </a:tc>
                <a:tc>
                  <a:txBody>
                    <a:bodyPr/>
                    <a:lstStyle/>
                    <a:p>
                      <a:pPr lvl="0" algn="ctr">
                        <a:lnSpc>
                          <a:spcPct val="100000"/>
                        </a:lnSpc>
                        <a:spcBef>
                          <a:spcPts val="0"/>
                        </a:spcBef>
                        <a:spcAft>
                          <a:spcPts val="0"/>
                        </a:spcAft>
                        <a:buNone/>
                      </a:pPr>
                      <a:r>
                        <a:rPr kumimoji="0" lang="en-US" sz="600" b="0" i="0" u="none" strike="noStrike" kern="120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rPr>
                        <a:t>Japan</a:t>
                      </a:r>
                      <a:endParaRPr lang="en-US" sz="600" dirty="0">
                        <a:solidFill>
                          <a:schemeClr val="bg2"/>
                        </a:solidFill>
                        <a:latin typeface="+mn-lt"/>
                      </a:endParaRP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a:solidFill>
                            <a:schemeClr val="bg2"/>
                          </a:solidFill>
                          <a:latin typeface="+mn-lt"/>
                        </a:rPr>
                        <a:t>RRK</a:t>
                      </a:r>
                      <a:endParaRPr lang="en-US" sz="600" dirty="0">
                        <a:solidFill>
                          <a:schemeClr val="bg2"/>
                        </a:solidFill>
                        <a:latin typeface="+mn-lt"/>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5">
                            <a:extLst>
                              <a:ext uri="{A12FA001-AC4F-418D-AE19-62706E023703}">
                                <ahyp:hlinkClr xmlns:ahyp="http://schemas.microsoft.com/office/drawing/2018/hyperlinkcolor" val="tx"/>
                              </a:ext>
                            </a:extLst>
                          </a:hlinkClick>
                        </a:rPr>
                        <a:t>Eleanor Sales</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6350" marT="6350" marB="0">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1" indent="0" algn="ctr" defTabSz="1219169"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fr-FR" sz="600" b="0" i="0" u="none" strike="noStrike" kern="1200" cap="none" spc="0" normalizeH="0" baseline="0" noProof="0" dirty="0">
                          <a:ln>
                            <a:noFill/>
                          </a:ln>
                          <a:solidFill>
                            <a:schemeClr val="bg2"/>
                          </a:solidFill>
                          <a:effectLst/>
                          <a:uLnTx/>
                          <a:uFillTx/>
                          <a:latin typeface="+mn-lt"/>
                          <a:ea typeface="+mn-ea"/>
                          <a:cs typeface="+mn-cs"/>
                          <a:sym typeface="Helvetica Neue"/>
                          <a:hlinkClick r:id="rId25">
                            <a:extLst>
                              <a:ext uri="{A12FA001-AC4F-418D-AE19-62706E023703}">
                                <ahyp:hlinkClr xmlns:ahyp="http://schemas.microsoft.com/office/drawing/2018/hyperlinkcolor" val="tx"/>
                              </a:ext>
                            </a:extLst>
                          </a:hlinkClick>
                        </a:rPr>
                        <a:t>T4U </a:t>
                      </a:r>
                      <a:r>
                        <a:rPr kumimoji="0" lang="fr-FR" sz="600" b="0" i="0" u="none" strike="noStrike" kern="1200" cap="none" spc="0" normalizeH="0" baseline="0" noProof="0" dirty="0" err="1">
                          <a:ln>
                            <a:noFill/>
                          </a:ln>
                          <a:solidFill>
                            <a:schemeClr val="bg2"/>
                          </a:solidFill>
                          <a:effectLst/>
                          <a:uLnTx/>
                          <a:uFillTx/>
                          <a:latin typeface="+mn-lt"/>
                          <a:ea typeface="+mn-ea"/>
                          <a:cs typeface="+mn-cs"/>
                          <a:sym typeface="Helvetica Neue"/>
                          <a:hlinkClick r:id="rId25">
                            <a:extLst>
                              <a:ext uri="{A12FA001-AC4F-418D-AE19-62706E023703}">
                                <ahyp:hlinkClr xmlns:ahyp="http://schemas.microsoft.com/office/drawing/2018/hyperlinkcolor" val="tx"/>
                              </a:ext>
                            </a:extLst>
                          </a:hlinkClick>
                        </a:rPr>
                        <a:t>Website</a:t>
                      </a:r>
                      <a:endParaRPr kumimoji="0" lang="fr-FR" sz="6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1" indent="0" algn="ctr" defTabSz="1219169"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fr-FR" sz="600" b="0" i="0" u="none" strike="noStrike" kern="1200" cap="none" spc="0" normalizeH="0" baseline="0" noProof="0" dirty="0">
                          <a:ln>
                            <a:noFill/>
                          </a:ln>
                          <a:solidFill>
                            <a:schemeClr val="bg2"/>
                          </a:solidFill>
                          <a:effectLst/>
                          <a:uLnTx/>
                          <a:uFillTx/>
                          <a:latin typeface="+mn-lt"/>
                          <a:ea typeface="+mn-ea"/>
                          <a:cs typeface="+mn-cs"/>
                          <a:sym typeface="Helvetica Neue"/>
                          <a:hlinkClick r:id="rId26">
                            <a:extLst>
                              <a:ext uri="{A12FA001-AC4F-418D-AE19-62706E023703}">
                                <ahyp:hlinkClr xmlns:ahyp="http://schemas.microsoft.com/office/drawing/2018/hyperlinkcolor" val="tx"/>
                              </a:ext>
                            </a:extLst>
                          </a:hlinkClick>
                        </a:rPr>
                        <a:t>T4U Verde CUVE Product Page</a:t>
                      </a:r>
                      <a:endParaRPr kumimoji="0" lang="fr-FR" sz="6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1" indent="0" algn="ctr" defTabSz="1219169"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fr-FR" sz="600" b="0" i="0" u="none" strike="noStrike" kern="1200" cap="none" spc="0" normalizeH="0" baseline="0" noProof="0" dirty="0">
                          <a:ln>
                            <a:noFill/>
                          </a:ln>
                          <a:solidFill>
                            <a:schemeClr val="bg2"/>
                          </a:solidFill>
                          <a:effectLst/>
                          <a:uLnTx/>
                          <a:uFillTx/>
                          <a:latin typeface="+mn-lt"/>
                          <a:ea typeface="+mn-ea"/>
                          <a:cs typeface="+mn-cs"/>
                          <a:sym typeface="Helvetica Neue"/>
                          <a:hlinkClick r:id="rId22">
                            <a:extLst>
                              <a:ext uri="{A12FA001-AC4F-418D-AE19-62706E023703}">
                                <ahyp:hlinkClr xmlns:ahyp="http://schemas.microsoft.com/office/drawing/2018/hyperlinkcolor" val="tx"/>
                              </a:ext>
                            </a:extLst>
                          </a:hlinkClick>
                        </a:rPr>
                        <a:t>Intel IoT Kits </a:t>
                      </a:r>
                      <a:r>
                        <a:rPr kumimoji="0" lang="fr-FR" sz="600" b="0" i="0" u="none" strike="noStrike" kern="1200" cap="none" spc="0" normalizeH="0" baseline="0" noProof="0" dirty="0" err="1">
                          <a:ln>
                            <a:noFill/>
                          </a:ln>
                          <a:solidFill>
                            <a:schemeClr val="bg2"/>
                          </a:solidFill>
                          <a:effectLst/>
                          <a:uLnTx/>
                          <a:uFillTx/>
                          <a:latin typeface="+mn-lt"/>
                          <a:ea typeface="+mn-ea"/>
                          <a:cs typeface="+mn-cs"/>
                          <a:sym typeface="Helvetica Neue"/>
                          <a:hlinkClick r:id="rId22">
                            <a:extLst>
                              <a:ext uri="{A12FA001-AC4F-418D-AE19-62706E023703}">
                                <ahyp:hlinkClr xmlns:ahyp="http://schemas.microsoft.com/office/drawing/2018/hyperlinkcolor" val="tx"/>
                              </a:ext>
                            </a:extLst>
                          </a:hlinkClick>
                        </a:rPr>
                        <a:t>Overview</a:t>
                      </a:r>
                      <a:endParaRPr kumimoji="0" lang="fr-FR" sz="6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extLst>
                  <a:ext uri="{0D108BD9-81ED-4DB2-BD59-A6C34878D82A}">
                    <a16:rowId xmlns:a16="http://schemas.microsoft.com/office/drawing/2014/main" val="2808962378"/>
                  </a:ext>
                </a:extLst>
              </a:tr>
              <a:tr h="0">
                <a:tc>
                  <a:txBody>
                    <a:bodyPr/>
                    <a:lstStyle/>
                    <a:p>
                      <a:pPr marL="0" marR="0" lvl="0" indent="0" algn="l">
                        <a:lnSpc>
                          <a:spcPct val="100000"/>
                        </a:lnSpc>
                        <a:spcBef>
                          <a:spcPts val="0"/>
                        </a:spcBef>
                        <a:spcAft>
                          <a:spcPts val="0"/>
                        </a:spcAft>
                        <a:buClrTx/>
                        <a:buSzTx/>
                        <a:buFontTx/>
                        <a:buNone/>
                      </a:pPr>
                      <a:r>
                        <a:rPr lang="en-US" sz="700" dirty="0" err="1">
                          <a:solidFill>
                            <a:schemeClr val="accent1"/>
                          </a:solidFill>
                          <a:latin typeface="IntelOne Text Medium" panose="020B0703020203020204" pitchFamily="34" charset="0"/>
                          <a:sym typeface="Intel Clear"/>
                          <a:hlinkClick r:id="rId27" action="ppaction://hlinksldjump">
                            <a:extLst>
                              <a:ext uri="{A12FA001-AC4F-418D-AE19-62706E023703}">
                                <ahyp:hlinkClr xmlns:ahyp="http://schemas.microsoft.com/office/drawing/2018/hyperlinkcolor" val="tx"/>
                              </a:ext>
                            </a:extLst>
                          </a:hlinkClick>
                        </a:rPr>
                        <a:t>BirminD</a:t>
                      </a:r>
                      <a:r>
                        <a:rPr lang="en-US" sz="700" dirty="0">
                          <a:solidFill>
                            <a:schemeClr val="accent1"/>
                          </a:solidFill>
                          <a:latin typeface="IntelOne Text Medium" panose="020B0703020203020204" pitchFamily="34" charset="0"/>
                          <a:sym typeface="Intel Clear"/>
                          <a:hlinkClick r:id="rId27" action="ppaction://hlinksldjump">
                            <a:extLst>
                              <a:ext uri="{A12FA001-AC4F-418D-AE19-62706E023703}">
                                <ahyp:hlinkClr xmlns:ahyp="http://schemas.microsoft.com/office/drawing/2018/hyperlinkcolor" val="tx"/>
                              </a:ext>
                            </a:extLst>
                          </a:hlinkClick>
                        </a:rPr>
                        <a:t> B-Cloud </a:t>
                      </a:r>
                      <a:r>
                        <a:rPr lang="en-US" sz="700" dirty="0" err="1">
                          <a:solidFill>
                            <a:schemeClr val="accent1"/>
                          </a:solidFill>
                          <a:latin typeface="IntelOne Text Medium" panose="020B0703020203020204" pitchFamily="34" charset="0"/>
                          <a:sym typeface="Intel Clear"/>
                          <a:hlinkClick r:id="rId27" action="ppaction://hlinksldjump">
                            <a:extLst>
                              <a:ext uri="{A12FA001-AC4F-418D-AE19-62706E023703}">
                                <ahyp:hlinkClr xmlns:ahyp="http://schemas.microsoft.com/office/drawing/2018/hyperlinkcolor" val="tx"/>
                              </a:ext>
                            </a:extLst>
                          </a:hlinkClick>
                        </a:rPr>
                        <a:t>AutoML</a:t>
                      </a:r>
                      <a:endParaRPr lang="en-US" sz="7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0">
                      <a:noFill/>
                    </a:lnTlToBr>
                    <a:lnBlToTr w="0">
                      <a:noFill/>
                    </a:lnBlToTr>
                    <a:solidFill>
                      <a:schemeClr val="bg1">
                        <a:lumMod val="95000"/>
                      </a:schemeClr>
                    </a:solidFill>
                  </a:tcPr>
                </a:tc>
                <a:tc>
                  <a:txBody>
                    <a:bodyPr/>
                    <a:lstStyle/>
                    <a:p>
                      <a:pPr lvl="0" algn="ctr">
                        <a:lnSpc>
                          <a:spcPct val="100000"/>
                        </a:lnSpc>
                        <a:spcBef>
                          <a:spcPts val="0"/>
                        </a:spcBef>
                        <a:spcAft>
                          <a:spcPts val="0"/>
                        </a:spcAft>
                        <a:buNone/>
                      </a:pPr>
                      <a:r>
                        <a:rPr kumimoji="0" lang="en-US" sz="600" b="0" i="0" u="none"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Neue"/>
                        </a:rPr>
                        <a:t>Brazil, Canada, Mexico, United States, Other Americas, Australia, New Zealand, India, Japan, South Korea, China, Taiwan, Germany, Israel, Middle East, North Africa, Turkey Russia, Sub-Saharan Africa, United Kingdom</a:t>
                      </a:r>
                      <a:endParaRPr lang="en-US" sz="600" dirty="0">
                        <a:solidFill>
                          <a:schemeClr val="bg2"/>
                        </a:solidFill>
                        <a:latin typeface="+mn-lt"/>
                      </a:endParaRP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a:solidFill>
                            <a:schemeClr val="bg2"/>
                          </a:solidFill>
                          <a:latin typeface="+mn-lt"/>
                        </a:rPr>
                        <a:t>MRS</a:t>
                      </a:r>
                      <a:endParaRPr lang="en-US" sz="600" dirty="0">
                        <a:solidFill>
                          <a:schemeClr val="bg2"/>
                        </a:solidFill>
                        <a:latin typeface="+mn-lt"/>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28">
                            <a:extLst>
                              <a:ext uri="{A12FA001-AC4F-418D-AE19-62706E023703}">
                                <ahyp:hlinkClr xmlns:ahyp="http://schemas.microsoft.com/office/drawing/2018/hyperlinkcolor" val="tx"/>
                              </a:ext>
                            </a:extLst>
                          </a:hlinkClick>
                        </a:rPr>
                        <a:t>Daniel Rodrigues</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1" indent="0" algn="ctr" defTabSz="609600"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err="1">
                          <a:ln>
                            <a:noFill/>
                          </a:ln>
                          <a:solidFill>
                            <a:schemeClr val="bg2"/>
                          </a:solidFill>
                          <a:effectLst/>
                          <a:uLnTx/>
                          <a:uFillTx/>
                          <a:latin typeface="+mn-lt"/>
                          <a:ea typeface="+mn-ea"/>
                          <a:cs typeface="+mn-cs"/>
                          <a:sym typeface="Helvetica Neue"/>
                          <a:hlinkClick r:id="rId29">
                            <a:extLst>
                              <a:ext uri="{A12FA001-AC4F-418D-AE19-62706E023703}">
                                <ahyp:hlinkClr xmlns:ahyp="http://schemas.microsoft.com/office/drawing/2018/hyperlinkcolor" val="tx"/>
                              </a:ext>
                            </a:extLst>
                          </a:hlinkClick>
                        </a:rPr>
                        <a:t>BirminD</a:t>
                      </a: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29">
                            <a:extLst>
                              <a:ext uri="{A12FA001-AC4F-418D-AE19-62706E023703}">
                                <ahyp:hlinkClr xmlns:ahyp="http://schemas.microsoft.com/office/drawing/2018/hyperlinkcolor" val="tx"/>
                              </a:ext>
                            </a:extLst>
                          </a:hlinkClick>
                        </a:rPr>
                        <a:t> Webpage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extLst>
                  <a:ext uri="{0D108BD9-81ED-4DB2-BD59-A6C34878D82A}">
                    <a16:rowId xmlns:a16="http://schemas.microsoft.com/office/drawing/2014/main" val="2383429883"/>
                  </a:ext>
                </a:extLst>
              </a:tr>
              <a:tr h="0">
                <a:tc>
                  <a:txBody>
                    <a:bodyPr/>
                    <a:lstStyle/>
                    <a:p>
                      <a:pPr marL="0" marR="0" lvl="0" indent="0" algn="l">
                        <a:lnSpc>
                          <a:spcPct val="100000"/>
                        </a:lnSpc>
                        <a:spcBef>
                          <a:spcPts val="0"/>
                        </a:spcBef>
                        <a:spcAft>
                          <a:spcPts val="0"/>
                        </a:spcAft>
                        <a:buClrTx/>
                        <a:buSzTx/>
                        <a:buFontTx/>
                        <a:buNone/>
                      </a:pPr>
                      <a:r>
                        <a:rPr lang="en-US" sz="700" dirty="0">
                          <a:solidFill>
                            <a:schemeClr val="accent1"/>
                          </a:solidFill>
                          <a:latin typeface="IntelOne Text Medium" panose="020B0703020203020204" pitchFamily="34" charset="0"/>
                          <a:sym typeface="Intel Clear"/>
                          <a:hlinkClick r:id="rId30" action="ppaction://hlinksldjump">
                            <a:extLst>
                              <a:ext uri="{A12FA001-AC4F-418D-AE19-62706E023703}">
                                <ahyp:hlinkClr xmlns:ahyp="http://schemas.microsoft.com/office/drawing/2018/hyperlinkcolor" val="tx"/>
                              </a:ext>
                            </a:extLst>
                          </a:hlinkClick>
                        </a:rPr>
                        <a:t>Dot Zero Connect ZPS</a:t>
                      </a:r>
                      <a:endParaRPr lang="en-US" sz="7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0">
                      <a:noFill/>
                    </a:lnTlToBr>
                    <a:lnBlToTr w="0">
                      <a:noFill/>
                    </a:lnBlToTr>
                    <a:solidFill>
                      <a:schemeClr val="bg1">
                        <a:lumMod val="95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rPr>
                        <a:t>APJ and Americas</a:t>
                      </a: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a:solidFill>
                            <a:schemeClr val="bg2"/>
                          </a:solidFill>
                          <a:latin typeface="+mn-lt"/>
                        </a:rPr>
                        <a:t>MRS</a:t>
                      </a:r>
                      <a:endParaRPr lang="en-US" sz="600" dirty="0">
                        <a:solidFill>
                          <a:schemeClr val="bg2"/>
                        </a:solidFill>
                        <a:latin typeface="+mn-lt"/>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31">
                            <a:extLst>
                              <a:ext uri="{A12FA001-AC4F-418D-AE19-62706E023703}">
                                <ahyp:hlinkClr xmlns:ahyp="http://schemas.microsoft.com/office/drawing/2018/hyperlinkcolor" val="tx"/>
                              </a:ext>
                            </a:extLst>
                          </a:hlinkClick>
                        </a:rPr>
                        <a:t>Jocelyn Lin</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1" indent="0" algn="ctr" defTabSz="914400" rtl="0" eaLnBrk="1" fontAlgn="ctr"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32">
                            <a:extLst>
                              <a:ext uri="{A12FA001-AC4F-418D-AE19-62706E023703}">
                                <ahyp:hlinkClr xmlns:ahyp="http://schemas.microsoft.com/office/drawing/2018/hyperlinkcolor" val="tx"/>
                              </a:ext>
                            </a:extLst>
                          </a:hlinkClick>
                        </a:rPr>
                        <a:t>Dot Zero – Home page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33">
                          <a:extLst>
                            <a:ext uri="{A12FA001-AC4F-418D-AE19-62706E023703}">
                              <ahyp:hlinkClr xmlns:ahyp="http://schemas.microsoft.com/office/drawing/2018/hyperlinkcolor" val="tx"/>
                            </a:ext>
                          </a:extLst>
                        </a:hlinkClick>
                      </a:endParaRPr>
                    </a:p>
                    <a:p>
                      <a:pPr marL="0" marR="0" lvl="1" indent="0" algn="ctr" defTabSz="914400" rtl="0" eaLnBrk="1" fontAlgn="ctr"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33">
                            <a:extLst>
                              <a:ext uri="{A12FA001-AC4F-418D-AE19-62706E023703}">
                                <ahyp:hlinkClr xmlns:ahyp="http://schemas.microsoft.com/office/drawing/2018/hyperlinkcolor" val="tx"/>
                              </a:ext>
                            </a:extLst>
                          </a:hlinkClick>
                        </a:rPr>
                        <a:t>Microsoft Azure Marketplace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extLst>
                  <a:ext uri="{0D108BD9-81ED-4DB2-BD59-A6C34878D82A}">
                    <a16:rowId xmlns:a16="http://schemas.microsoft.com/office/drawing/2014/main" val="4216054778"/>
                  </a:ext>
                </a:extLst>
              </a:tr>
              <a:tr h="0">
                <a:tc>
                  <a:txBody>
                    <a:bodyPr/>
                    <a:lstStyle/>
                    <a:p>
                      <a:pPr marL="0" marR="0" lvl="0" indent="0" algn="l">
                        <a:lnSpc>
                          <a:spcPct val="100000"/>
                        </a:lnSpc>
                        <a:spcBef>
                          <a:spcPts val="0"/>
                        </a:spcBef>
                        <a:spcAft>
                          <a:spcPts val="0"/>
                        </a:spcAft>
                        <a:buClrTx/>
                        <a:buSzTx/>
                        <a:buFontTx/>
                        <a:buNone/>
                      </a:pPr>
                      <a:r>
                        <a:rPr lang="en-US" sz="700" dirty="0" err="1">
                          <a:solidFill>
                            <a:schemeClr val="accent1"/>
                          </a:solidFill>
                          <a:latin typeface="IntelOne Text Medium" panose="020B0703020203020204" pitchFamily="34" charset="0"/>
                          <a:sym typeface="Intel Clear"/>
                          <a:hlinkClick r:id="rId34" action="ppaction://hlinksldjump">
                            <a:extLst>
                              <a:ext uri="{A12FA001-AC4F-418D-AE19-62706E023703}">
                                <ahyp:hlinkClr xmlns:ahyp="http://schemas.microsoft.com/office/drawing/2018/hyperlinkcolor" val="tx"/>
                              </a:ext>
                            </a:extLst>
                          </a:hlinkClick>
                        </a:rPr>
                        <a:t>Ectron</a:t>
                      </a:r>
                      <a:r>
                        <a:rPr lang="en-US" sz="700" dirty="0">
                          <a:solidFill>
                            <a:schemeClr val="accent1"/>
                          </a:solidFill>
                          <a:latin typeface="IntelOne Text Medium" panose="020B0703020203020204" pitchFamily="34" charset="0"/>
                          <a:sym typeface="Intel Clear"/>
                          <a:hlinkClick r:id="rId34" action="ppaction://hlinksldjump">
                            <a:extLst>
                              <a:ext uri="{A12FA001-AC4F-418D-AE19-62706E023703}">
                                <ahyp:hlinkClr xmlns:ahyp="http://schemas.microsoft.com/office/drawing/2018/hyperlinkcolor" val="tx"/>
                              </a:ext>
                            </a:extLst>
                          </a:hlinkClick>
                        </a:rPr>
                        <a:t> Corporation </a:t>
                      </a:r>
                      <a:r>
                        <a:rPr lang="en-US" sz="700" dirty="0" err="1">
                          <a:solidFill>
                            <a:schemeClr val="accent1"/>
                          </a:solidFill>
                          <a:latin typeface="IntelOne Text Medium" panose="020B0703020203020204" pitchFamily="34" charset="0"/>
                          <a:sym typeface="Intel Clear"/>
                          <a:hlinkClick r:id="rId34" action="ppaction://hlinksldjump">
                            <a:extLst>
                              <a:ext uri="{A12FA001-AC4F-418D-AE19-62706E023703}">
                                <ahyp:hlinkClr xmlns:ahyp="http://schemas.microsoft.com/office/drawing/2018/hyperlinkcolor" val="tx"/>
                              </a:ext>
                            </a:extLst>
                          </a:hlinkClick>
                        </a:rPr>
                        <a:t>SmartEYE</a:t>
                      </a:r>
                      <a:r>
                        <a:rPr lang="en-US" sz="700" dirty="0">
                          <a:solidFill>
                            <a:schemeClr val="accent1"/>
                          </a:solidFill>
                          <a:latin typeface="IntelOne Text Medium" panose="020B0703020203020204" pitchFamily="34" charset="0"/>
                          <a:sym typeface="Intel Clear"/>
                          <a:hlinkClick r:id="rId34" action="ppaction://hlinksldjump">
                            <a:extLst>
                              <a:ext uri="{A12FA001-AC4F-418D-AE19-62706E023703}">
                                <ahyp:hlinkClr xmlns:ahyp="http://schemas.microsoft.com/office/drawing/2018/hyperlinkcolor" val="tx"/>
                              </a:ext>
                            </a:extLst>
                          </a:hlinkClick>
                        </a:rPr>
                        <a:t>™ Intelligent Edge Node</a:t>
                      </a:r>
                      <a:endParaRPr lang="en-US" sz="7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0">
                      <a:noFill/>
                    </a:lnTlToBr>
                    <a:lnBlToTr w="0">
                      <a:noFill/>
                    </a:lnBlToTr>
                    <a:solidFill>
                      <a:schemeClr val="bg1">
                        <a:lumMod val="95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Neue"/>
                        </a:rPr>
                        <a:t>APJ, EMEA, Americas</a:t>
                      </a:r>
                      <a:endParaRPr kumimoji="0" lang="en-US" sz="600" b="0" i="0" u="none" strike="noStrike" kern="120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endParaRPr>
                    </a:p>
                    <a:p>
                      <a:pPr lvl="0" algn="ctr">
                        <a:lnSpc>
                          <a:spcPct val="100000"/>
                        </a:lnSpc>
                        <a:spcBef>
                          <a:spcPts val="0"/>
                        </a:spcBef>
                        <a:spcAft>
                          <a:spcPts val="0"/>
                        </a:spcAft>
                        <a:buNone/>
                      </a:pPr>
                      <a:endParaRPr lang="en-US" sz="600" dirty="0">
                        <a:solidFill>
                          <a:schemeClr val="bg2"/>
                        </a:solidFill>
                        <a:latin typeface="+mn-lt"/>
                      </a:endParaRP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a:solidFill>
                            <a:schemeClr val="bg2"/>
                          </a:solidFill>
                          <a:latin typeface="+mn-lt"/>
                        </a:rPr>
                        <a:t>MRS</a:t>
                      </a:r>
                      <a:endParaRPr lang="en-US" sz="600" dirty="0">
                        <a:solidFill>
                          <a:schemeClr val="bg2"/>
                        </a:solidFill>
                        <a:latin typeface="+mn-lt"/>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6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35">
                            <a:extLst>
                              <a:ext uri="{A12FA001-AC4F-418D-AE19-62706E023703}">
                                <ahyp:hlinkClr xmlns:ahyp="http://schemas.microsoft.com/office/drawing/2018/hyperlinkcolor" val="tx"/>
                              </a:ext>
                            </a:extLst>
                          </a:hlinkClick>
                        </a:rPr>
                        <a:t>Niladri</a:t>
                      </a: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35">
                            <a:extLst>
                              <a:ext uri="{A12FA001-AC4F-418D-AE19-62706E023703}">
                                <ahyp:hlinkClr xmlns:ahyp="http://schemas.microsoft.com/office/drawing/2018/hyperlinkcolor" val="tx"/>
                              </a:ext>
                            </a:extLst>
                          </a:hlinkClick>
                        </a:rPr>
                        <a:t> Roy</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1" indent="0" algn="ctr" defTabSz="914400" rtl="0" eaLnBrk="1" fontAlgn="ctr"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36">
                            <a:extLst>
                              <a:ext uri="{A12FA001-AC4F-418D-AE19-62706E023703}">
                                <ahyp:hlinkClr xmlns:ahyp="http://schemas.microsoft.com/office/drawing/2018/hyperlinkcolor" val="tx"/>
                              </a:ext>
                            </a:extLst>
                          </a:hlinkClick>
                        </a:rPr>
                        <a:t>SMARTEYE Solution Home Page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1" indent="0" algn="ctr" defTabSz="914400" rtl="0" eaLnBrk="1" fontAlgn="ctr"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37">
                            <a:extLst>
                              <a:ext uri="{A12FA001-AC4F-418D-AE19-62706E023703}">
                                <ahyp:hlinkClr xmlns:ahyp="http://schemas.microsoft.com/office/drawing/2018/hyperlinkcolor" val="tx"/>
                              </a:ext>
                            </a:extLst>
                          </a:hlinkClick>
                        </a:rPr>
                        <a:t>Product Video Overview</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1" indent="0" algn="ctr" defTabSz="914400" rtl="0" eaLnBrk="1" fontAlgn="ctr"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38">
                            <a:extLst>
                              <a:ext uri="{A12FA001-AC4F-418D-AE19-62706E023703}">
                                <ahyp:hlinkClr xmlns:ahyp="http://schemas.microsoft.com/office/drawing/2018/hyperlinkcolor" val="tx"/>
                              </a:ext>
                            </a:extLst>
                          </a:hlinkClick>
                        </a:rPr>
                        <a:t>Injection Molding Use Case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extLst>
                  <a:ext uri="{0D108BD9-81ED-4DB2-BD59-A6C34878D82A}">
                    <a16:rowId xmlns:a16="http://schemas.microsoft.com/office/drawing/2014/main" val="1461792937"/>
                  </a:ext>
                </a:extLst>
              </a:tr>
              <a:tr h="0">
                <a:tc>
                  <a:txBody>
                    <a:bodyPr/>
                    <a:lstStyle/>
                    <a:p>
                      <a:pPr marL="0" marR="0" lvl="0" indent="0" algn="l">
                        <a:lnSpc>
                          <a:spcPct val="100000"/>
                        </a:lnSpc>
                        <a:spcBef>
                          <a:spcPts val="0"/>
                        </a:spcBef>
                        <a:spcAft>
                          <a:spcPts val="0"/>
                        </a:spcAft>
                        <a:buClrTx/>
                        <a:buSzTx/>
                        <a:buFontTx/>
                        <a:buNone/>
                      </a:pPr>
                      <a:r>
                        <a:rPr lang="en-US" sz="700" dirty="0">
                          <a:solidFill>
                            <a:schemeClr val="accent1"/>
                          </a:solidFill>
                          <a:latin typeface="IntelOne Text Medium" panose="020B0703020203020204" pitchFamily="34" charset="0"/>
                          <a:sym typeface="Intel Clear"/>
                          <a:hlinkClick r:id="rId39" action="ppaction://hlinksldjump">
                            <a:extLst>
                              <a:ext uri="{A12FA001-AC4F-418D-AE19-62706E023703}">
                                <ahyp:hlinkClr xmlns:ahyp="http://schemas.microsoft.com/office/drawing/2018/hyperlinkcolor" val="tx"/>
                              </a:ext>
                            </a:extLst>
                          </a:hlinkClick>
                        </a:rPr>
                        <a:t>Eigen Innovations Machine Vision</a:t>
                      </a:r>
                      <a:endParaRPr lang="en-US" sz="7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0">
                      <a:noFill/>
                    </a:lnTlToBr>
                    <a:lnBlToTr w="0">
                      <a:noFill/>
                    </a:lnBlToTr>
                    <a:solidFill>
                      <a:schemeClr val="bg1">
                        <a:lumMod val="95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chemeClr val="bg2"/>
                          </a:solidFill>
                          <a:effectLst/>
                          <a:uLnTx/>
                          <a:uFillTx/>
                          <a:latin typeface="+mn-lt"/>
                          <a:sym typeface="Arial"/>
                        </a:rPr>
                        <a:t>APJ, Americas, Europe, Middle East, and Africa</a:t>
                      </a:r>
                      <a:endParaRPr kumimoji="0" lang="en-US" sz="600" b="0" i="0" u="none" strike="noStrike" kern="0" cap="none" spc="0" normalizeH="0" baseline="0" noProof="0" dirty="0">
                        <a:ln>
                          <a:noFill/>
                        </a:ln>
                        <a:solidFill>
                          <a:schemeClr val="bg2"/>
                        </a:solidFill>
                        <a:effectLst/>
                        <a:uLnTx/>
                        <a:uFillTx/>
                        <a:latin typeface="+mn-lt"/>
                        <a:sym typeface="Helvetica Neue"/>
                      </a:endParaRP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dirty="0">
                          <a:solidFill>
                            <a:schemeClr val="bg2"/>
                          </a:solidFill>
                          <a:latin typeface="+mn-lt"/>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40">
                            <a:extLst>
                              <a:ext uri="{A12FA001-AC4F-418D-AE19-62706E023703}">
                                <ahyp:hlinkClr xmlns:ahyp="http://schemas.microsoft.com/office/drawing/2018/hyperlinkcolor" val="tx"/>
                              </a:ext>
                            </a:extLst>
                          </a:hlinkClick>
                        </a:rPr>
                        <a:t>Johnny Chen</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1" indent="0" algn="ctr" defTabSz="609600"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Arial"/>
                          <a:hlinkClick r:id="rId41">
                            <a:extLst>
                              <a:ext uri="{A12FA001-AC4F-418D-AE19-62706E023703}">
                                <ahyp:hlinkClr xmlns:ahyp="http://schemas.microsoft.com/office/drawing/2018/hyperlinkcolor" val="tx"/>
                              </a:ext>
                            </a:extLst>
                          </a:hlinkClick>
                        </a:rPr>
                        <a:t>Eigen Innovations Website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Arial"/>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extLst>
                  <a:ext uri="{0D108BD9-81ED-4DB2-BD59-A6C34878D82A}">
                    <a16:rowId xmlns:a16="http://schemas.microsoft.com/office/drawing/2014/main" val="2856666750"/>
                  </a:ext>
                </a:extLst>
              </a:tr>
              <a:tr h="0">
                <a:tc>
                  <a:txBody>
                    <a:bodyPr/>
                    <a:lstStyle/>
                    <a:p>
                      <a:pPr marL="0" marR="0" lvl="0" indent="0" algn="l">
                        <a:lnSpc>
                          <a:spcPct val="100000"/>
                        </a:lnSpc>
                        <a:spcBef>
                          <a:spcPts val="0"/>
                        </a:spcBef>
                        <a:spcAft>
                          <a:spcPts val="0"/>
                        </a:spcAft>
                        <a:buClrTx/>
                        <a:buSzTx/>
                        <a:buFontTx/>
                        <a:buNone/>
                      </a:pPr>
                      <a:r>
                        <a:rPr lang="en-US" sz="700" dirty="0">
                          <a:solidFill>
                            <a:schemeClr val="accent1"/>
                          </a:solidFill>
                          <a:latin typeface="IntelOne Text Medium" panose="020B0703020203020204" pitchFamily="34" charset="0"/>
                          <a:sym typeface="Intel Clear"/>
                          <a:hlinkClick r:id="rId42" action="ppaction://hlinksldjump">
                            <a:extLst>
                              <a:ext uri="{A12FA001-AC4F-418D-AE19-62706E023703}">
                                <ahyp:hlinkClr xmlns:ahyp="http://schemas.microsoft.com/office/drawing/2018/hyperlinkcolor" val="tx"/>
                              </a:ext>
                            </a:extLst>
                          </a:hlinkClick>
                        </a:rPr>
                        <a:t>Extra Computer GMBH Calmo IOT Terminal for Manufacturing and POS</a:t>
                      </a:r>
                      <a:endParaRPr lang="en-US" sz="7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0">
                      <a:noFill/>
                    </a:lnTlToBr>
                    <a:lnBlToTr w="0">
                      <a:noFill/>
                    </a:lnBlToTr>
                    <a:solidFill>
                      <a:schemeClr val="bg1">
                        <a:lumMod val="95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rPr>
                        <a:t>EMEA, Americas, APJ</a:t>
                      </a: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dirty="0">
                          <a:solidFill>
                            <a:schemeClr val="bg2"/>
                          </a:solidFill>
                          <a:latin typeface="+mn-lt"/>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6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43">
                            <a:extLst>
                              <a:ext uri="{A12FA001-AC4F-418D-AE19-62706E023703}">
                                <ahyp:hlinkClr xmlns:ahyp="http://schemas.microsoft.com/office/drawing/2018/hyperlinkcolor" val="tx"/>
                              </a:ext>
                            </a:extLst>
                          </a:hlinkClick>
                        </a:rPr>
                        <a:t>Aneta</a:t>
                      </a: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43">
                            <a:extLst>
                              <a:ext uri="{A12FA001-AC4F-418D-AE19-62706E023703}">
                                <ahyp:hlinkClr xmlns:ahyp="http://schemas.microsoft.com/office/drawing/2018/hyperlinkcolor" val="tx"/>
                              </a:ext>
                            </a:extLst>
                          </a:hlinkClick>
                        </a:rPr>
                        <a:t> </a:t>
                      </a:r>
                      <a:r>
                        <a:rPr lang="en-US" sz="6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43">
                            <a:extLst>
                              <a:ext uri="{A12FA001-AC4F-418D-AE19-62706E023703}">
                                <ahyp:hlinkClr xmlns:ahyp="http://schemas.microsoft.com/office/drawing/2018/hyperlinkcolor" val="tx"/>
                              </a:ext>
                            </a:extLst>
                          </a:hlinkClick>
                        </a:rPr>
                        <a:t>Zonenberg</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1" indent="0" algn="ctr" defTabSz="914400" rtl="0" eaLnBrk="1" fontAlgn="ctr"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44">
                            <a:extLst>
                              <a:ext uri="{A12FA001-AC4F-418D-AE19-62706E023703}">
                                <ahyp:hlinkClr xmlns:ahyp="http://schemas.microsoft.com/office/drawing/2018/hyperlinkcolor" val="tx"/>
                              </a:ext>
                            </a:extLst>
                          </a:hlinkClick>
                        </a:rPr>
                        <a:t>Calmo IOT Terminal Home Page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1" indent="0" algn="ctr" defTabSz="914400" rtl="0" eaLnBrk="1" fontAlgn="ctr"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45">
                            <a:extLst>
                              <a:ext uri="{A12FA001-AC4F-418D-AE19-62706E023703}">
                                <ahyp:hlinkClr xmlns:ahyp="http://schemas.microsoft.com/office/drawing/2018/hyperlinkcolor" val="tx"/>
                              </a:ext>
                            </a:extLst>
                          </a:hlinkClick>
                        </a:rPr>
                        <a:t>EXTRA Computer GmbH</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extLst>
                  <a:ext uri="{0D108BD9-81ED-4DB2-BD59-A6C34878D82A}">
                    <a16:rowId xmlns:a16="http://schemas.microsoft.com/office/drawing/2014/main" val="1725159282"/>
                  </a:ext>
                </a:extLst>
              </a:tr>
              <a:tr h="0">
                <a:tc>
                  <a:txBody>
                    <a:bodyPr/>
                    <a:lstStyle/>
                    <a:p>
                      <a:pPr marL="0" marR="0" lvl="0" indent="0" algn="l">
                        <a:lnSpc>
                          <a:spcPct val="100000"/>
                        </a:lnSpc>
                        <a:spcBef>
                          <a:spcPts val="0"/>
                        </a:spcBef>
                        <a:spcAft>
                          <a:spcPts val="0"/>
                        </a:spcAft>
                        <a:buClrTx/>
                        <a:buSzTx/>
                        <a:buFontTx/>
                        <a:buNone/>
                      </a:pPr>
                      <a:r>
                        <a:rPr lang="en-US" sz="700" dirty="0" err="1">
                          <a:solidFill>
                            <a:schemeClr val="accent1"/>
                          </a:solidFill>
                          <a:latin typeface="IntelOne Text Medium" panose="020B0703020203020204" pitchFamily="34" charset="0"/>
                          <a:hlinkClick r:id="rId46" action="ppaction://hlinksldjump">
                            <a:extLst>
                              <a:ext uri="{A12FA001-AC4F-418D-AE19-62706E023703}">
                                <ahyp:hlinkClr xmlns:ahyp="http://schemas.microsoft.com/office/drawing/2018/hyperlinkcolor" val="tx"/>
                              </a:ext>
                            </a:extLst>
                          </a:hlinkClick>
                        </a:rPr>
                        <a:t>Iprod</a:t>
                      </a:r>
                      <a:r>
                        <a:rPr lang="en-US" sz="700" dirty="0">
                          <a:solidFill>
                            <a:schemeClr val="accent1"/>
                          </a:solidFill>
                          <a:latin typeface="IntelOne Text Medium" panose="020B0703020203020204" pitchFamily="34" charset="0"/>
                          <a:hlinkClick r:id="rId46" action="ppaction://hlinksldjump">
                            <a:extLst>
                              <a:ext uri="{A12FA001-AC4F-418D-AE19-62706E023703}">
                                <ahyp:hlinkClr xmlns:ahyp="http://schemas.microsoft.com/office/drawing/2018/hyperlinkcolor" val="tx"/>
                              </a:ext>
                            </a:extLst>
                          </a:hlinkClick>
                        </a:rPr>
                        <a:t> MOP Manufacturing Optimization Platform </a:t>
                      </a:r>
                      <a:endParaRPr lang="en-US" sz="7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0">
                      <a:noFill/>
                    </a:lnTlToBr>
                    <a:lnBlToTr w="0">
                      <a:noFill/>
                    </a:lnBlToTr>
                    <a:solidFill>
                      <a:schemeClr val="bg1">
                        <a:lumMod val="95000"/>
                      </a:schemeClr>
                    </a:solidFill>
                  </a:tcPr>
                </a:tc>
                <a:tc>
                  <a:txBody>
                    <a:bodyPr/>
                    <a:lstStyle/>
                    <a:p>
                      <a:pPr lvl="0" algn="ctr">
                        <a:lnSpc>
                          <a:spcPct val="100000"/>
                        </a:lnSpc>
                        <a:spcBef>
                          <a:spcPts val="0"/>
                        </a:spcBef>
                        <a:spcAft>
                          <a:spcPts val="0"/>
                        </a:spcAft>
                        <a:buNone/>
                      </a:pPr>
                      <a:r>
                        <a:rPr kumimoji="0" lang="en-US" sz="600" b="0" i="0" u="none"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rPr>
                        <a:t>Italy, Canada, United States, Germany, France, Switzerland, Austria, United Kingdom</a:t>
                      </a:r>
                      <a:endParaRPr lang="en-US" sz="600" dirty="0">
                        <a:solidFill>
                          <a:schemeClr val="bg2"/>
                        </a:solidFill>
                        <a:latin typeface="+mn-lt"/>
                      </a:endParaRP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a:solidFill>
                            <a:schemeClr val="bg2"/>
                          </a:solidFill>
                          <a:latin typeface="+mn-lt"/>
                        </a:rPr>
                        <a:t>MRS</a:t>
                      </a:r>
                      <a:endParaRPr lang="en-US" sz="600" dirty="0">
                        <a:solidFill>
                          <a:schemeClr val="bg2"/>
                        </a:solidFill>
                        <a:latin typeface="+mn-lt"/>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6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43">
                            <a:extLst>
                              <a:ext uri="{A12FA001-AC4F-418D-AE19-62706E023703}">
                                <ahyp:hlinkClr xmlns:ahyp="http://schemas.microsoft.com/office/drawing/2018/hyperlinkcolor" val="tx"/>
                              </a:ext>
                            </a:extLst>
                          </a:hlinkClick>
                        </a:rPr>
                        <a:t>Aneta</a:t>
                      </a: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43">
                            <a:extLst>
                              <a:ext uri="{A12FA001-AC4F-418D-AE19-62706E023703}">
                                <ahyp:hlinkClr xmlns:ahyp="http://schemas.microsoft.com/office/drawing/2018/hyperlinkcolor" val="tx"/>
                              </a:ext>
                            </a:extLst>
                          </a:hlinkClick>
                        </a:rPr>
                        <a:t> </a:t>
                      </a:r>
                      <a:r>
                        <a:rPr lang="en-US" sz="6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43">
                            <a:extLst>
                              <a:ext uri="{A12FA001-AC4F-418D-AE19-62706E023703}">
                                <ahyp:hlinkClr xmlns:ahyp="http://schemas.microsoft.com/office/drawing/2018/hyperlinkcolor" val="tx"/>
                              </a:ext>
                            </a:extLst>
                          </a:hlinkClick>
                        </a:rPr>
                        <a:t>Zonenberg</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1" indent="0" algn="ctr" defTabSz="609600"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err="1">
                          <a:ln>
                            <a:noFill/>
                          </a:ln>
                          <a:solidFill>
                            <a:schemeClr val="bg2"/>
                          </a:solidFill>
                          <a:effectLst/>
                          <a:uLnTx/>
                          <a:uFillTx/>
                          <a:latin typeface="+mn-lt"/>
                          <a:ea typeface="+mn-ea"/>
                          <a:cs typeface="+mn-cs"/>
                          <a:sym typeface="Helvetica Neue"/>
                          <a:hlinkClick r:id="rId47">
                            <a:extLst>
                              <a:ext uri="{A12FA001-AC4F-418D-AE19-62706E023703}">
                                <ahyp:hlinkClr xmlns:ahyp="http://schemas.microsoft.com/office/drawing/2018/hyperlinkcolor" val="tx"/>
                              </a:ext>
                            </a:extLst>
                          </a:hlinkClick>
                        </a:rPr>
                        <a:t>iProd</a:t>
                      </a: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47">
                            <a:extLst>
                              <a:ext uri="{A12FA001-AC4F-418D-AE19-62706E023703}">
                                <ahyp:hlinkClr xmlns:ahyp="http://schemas.microsoft.com/office/drawing/2018/hyperlinkcolor" val="tx"/>
                              </a:ext>
                            </a:extLst>
                          </a:hlinkClick>
                        </a:rPr>
                        <a:t> website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extLst>
                  <a:ext uri="{0D108BD9-81ED-4DB2-BD59-A6C34878D82A}">
                    <a16:rowId xmlns:a16="http://schemas.microsoft.com/office/drawing/2014/main" val="4112462869"/>
                  </a:ext>
                </a:extLst>
              </a:tr>
              <a:tr h="164963">
                <a:tc>
                  <a:txBody>
                    <a:bodyPr/>
                    <a:lstStyle/>
                    <a:p>
                      <a:pPr marL="0" marR="0" lvl="0" indent="0" algn="l">
                        <a:lnSpc>
                          <a:spcPct val="100000"/>
                        </a:lnSpc>
                        <a:spcBef>
                          <a:spcPts val="0"/>
                        </a:spcBef>
                        <a:spcAft>
                          <a:spcPts val="0"/>
                        </a:spcAft>
                        <a:buClrTx/>
                        <a:buSzTx/>
                        <a:buFontTx/>
                        <a:buNone/>
                      </a:pPr>
                      <a:r>
                        <a:rPr lang="en-US" sz="700" dirty="0" err="1">
                          <a:solidFill>
                            <a:schemeClr val="accent1"/>
                          </a:solidFill>
                          <a:latin typeface="IntelOne Text Medium" panose="020B0703020203020204" pitchFamily="34" charset="0"/>
                          <a:sym typeface="Intel Clear"/>
                          <a:hlinkClick r:id="rId48" action="ppaction://hlinksldjump">
                            <a:extLst>
                              <a:ext uri="{A12FA001-AC4F-418D-AE19-62706E023703}">
                                <ahyp:hlinkClr xmlns:ahyp="http://schemas.microsoft.com/office/drawing/2018/hyperlinkcolor" val="tx"/>
                              </a:ext>
                            </a:extLst>
                          </a:hlinkClick>
                        </a:rPr>
                        <a:t>OnLogic</a:t>
                      </a:r>
                      <a:r>
                        <a:rPr lang="en-US" sz="700" dirty="0">
                          <a:solidFill>
                            <a:schemeClr val="accent1"/>
                          </a:solidFill>
                          <a:latin typeface="IntelOne Text Medium" panose="020B0703020203020204" pitchFamily="34" charset="0"/>
                          <a:sym typeface="Intel Clear"/>
                          <a:hlinkClick r:id="rId48" action="ppaction://hlinksldjump">
                            <a:extLst>
                              <a:ext uri="{A12FA001-AC4F-418D-AE19-62706E023703}">
                                <ahyp:hlinkClr xmlns:ahyp="http://schemas.microsoft.com/office/drawing/2018/hyperlinkcolor" val="tx"/>
                              </a:ext>
                            </a:extLst>
                          </a:hlinkClick>
                        </a:rPr>
                        <a:t> Ignition SCADA Solution</a:t>
                      </a:r>
                      <a:endParaRPr lang="en-US" sz="7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0">
                      <a:noFill/>
                    </a:lnTlToBr>
                    <a:lnBlToTr w="0">
                      <a:noFill/>
                    </a:lnBlToTr>
                    <a:solidFill>
                      <a:schemeClr val="bg1">
                        <a:lumMod val="95000"/>
                      </a:schemeClr>
                    </a:solidFill>
                  </a:tcPr>
                </a:tc>
                <a:tc>
                  <a:txBody>
                    <a:bodyPr/>
                    <a:lstStyle/>
                    <a:p>
                      <a:pPr lvl="0" algn="ctr">
                        <a:lnSpc>
                          <a:spcPct val="100000"/>
                        </a:lnSpc>
                        <a:spcBef>
                          <a:spcPts val="0"/>
                        </a:spcBef>
                        <a:spcAft>
                          <a:spcPts val="0"/>
                        </a:spcAft>
                        <a:buNone/>
                      </a:pPr>
                      <a:r>
                        <a:rPr kumimoji="0" lang="en-US" sz="600" b="0" i="0" u="none"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rPr>
                        <a:t>US and EMEA</a:t>
                      </a:r>
                      <a:endParaRPr lang="en-US" sz="600" dirty="0">
                        <a:solidFill>
                          <a:schemeClr val="bg2"/>
                        </a:solidFill>
                        <a:latin typeface="+mn-lt"/>
                      </a:endParaRP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dirty="0">
                          <a:solidFill>
                            <a:schemeClr val="bg2"/>
                          </a:solidFill>
                          <a:latin typeface="+mn-lt"/>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49">
                            <a:extLst>
                              <a:ext uri="{A12FA001-AC4F-418D-AE19-62706E023703}">
                                <ahyp:hlinkClr xmlns:ahyp="http://schemas.microsoft.com/office/drawing/2018/hyperlinkcolor" val="tx"/>
                              </a:ext>
                            </a:extLst>
                          </a:hlinkClick>
                        </a:rPr>
                        <a:t>Will Stewart</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459"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50">
                            <a:extLst>
                              <a:ext uri="{A12FA001-AC4F-418D-AE19-62706E023703}">
                                <ahyp:hlinkClr xmlns:ahyp="http://schemas.microsoft.com/office/drawing/2018/hyperlinkcolor" val="tx"/>
                              </a:ext>
                            </a:extLst>
                          </a:hlinkClick>
                        </a:rPr>
                        <a:t>Hardware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0" indent="0" algn="ctr" defTabSz="609459"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51">
                            <a:extLst>
                              <a:ext uri="{A12FA001-AC4F-418D-AE19-62706E023703}">
                                <ahyp:hlinkClr xmlns:ahyp="http://schemas.microsoft.com/office/drawing/2018/hyperlinkcolor" val="tx"/>
                              </a:ext>
                            </a:extLst>
                          </a:hlinkClick>
                        </a:rPr>
                        <a:t>User Manual</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0" indent="0" algn="ctr" defTabSz="609459"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52">
                            <a:extLst>
                              <a:ext uri="{A12FA001-AC4F-418D-AE19-62706E023703}">
                                <ahyp:hlinkClr xmlns:ahyp="http://schemas.microsoft.com/office/drawing/2018/hyperlinkcolor" val="tx"/>
                              </a:ext>
                            </a:extLst>
                          </a:hlinkClick>
                        </a:rPr>
                        <a:t>Knowledge Base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0" indent="0" algn="ctr" defTabSz="609459"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53">
                            <a:extLst>
                              <a:ext uri="{A12FA001-AC4F-418D-AE19-62706E023703}">
                                <ahyp:hlinkClr xmlns:ahyp="http://schemas.microsoft.com/office/drawing/2018/hyperlinkcolor" val="tx"/>
                              </a:ext>
                            </a:extLst>
                          </a:hlinkClick>
                        </a:rPr>
                        <a:t>Forum</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0" indent="0" algn="ctr" defTabSz="609459"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50">
                            <a:extLst>
                              <a:ext uri="{A12FA001-AC4F-418D-AE19-62706E023703}">
                                <ahyp:hlinkClr xmlns:ahyp="http://schemas.microsoft.com/office/drawing/2018/hyperlinkcolor" val="tx"/>
                              </a:ext>
                            </a:extLst>
                          </a:hlinkClick>
                        </a:rPr>
                        <a:t>Product Page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0" indent="0" algn="ctr" defTabSz="609459"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54">
                            <a:extLst>
                              <a:ext uri="{A12FA001-AC4F-418D-AE19-62706E023703}">
                                <ahyp:hlinkClr xmlns:ahyp="http://schemas.microsoft.com/office/drawing/2018/hyperlinkcolor" val="tx"/>
                              </a:ext>
                            </a:extLst>
                          </a:hlinkClick>
                        </a:rPr>
                        <a:t>Case Study</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extLst>
                  <a:ext uri="{0D108BD9-81ED-4DB2-BD59-A6C34878D82A}">
                    <a16:rowId xmlns:a16="http://schemas.microsoft.com/office/drawing/2014/main" val="229627090"/>
                  </a:ext>
                </a:extLst>
              </a:tr>
              <a:tr h="0">
                <a:tc>
                  <a:txBody>
                    <a:bodyPr/>
                    <a:lstStyle/>
                    <a:p>
                      <a:pPr marL="0" marR="0" lvl="0" indent="0" algn="l">
                        <a:lnSpc>
                          <a:spcPct val="100000"/>
                        </a:lnSpc>
                        <a:spcBef>
                          <a:spcPts val="0"/>
                        </a:spcBef>
                        <a:spcAft>
                          <a:spcPts val="0"/>
                        </a:spcAft>
                        <a:buClrTx/>
                        <a:buSzTx/>
                        <a:buFontTx/>
                        <a:buNone/>
                      </a:pPr>
                      <a:r>
                        <a:rPr lang="en-US" sz="700" dirty="0" err="1">
                          <a:solidFill>
                            <a:schemeClr val="accent1"/>
                          </a:solidFill>
                          <a:latin typeface="IntelOne Text Medium" panose="020B0703020203020204" pitchFamily="34" charset="0"/>
                          <a:sym typeface="Intel Clear"/>
                          <a:hlinkClick r:id="rId55" action="ppaction://hlinksldjump">
                            <a:extLst>
                              <a:ext uri="{A12FA001-AC4F-418D-AE19-62706E023703}">
                                <ahyp:hlinkClr xmlns:ahyp="http://schemas.microsoft.com/office/drawing/2018/hyperlinkcolor" val="tx"/>
                              </a:ext>
                            </a:extLst>
                          </a:hlinkClick>
                        </a:rPr>
                        <a:t>Sewio</a:t>
                      </a:r>
                      <a:r>
                        <a:rPr lang="en-US" sz="700" dirty="0">
                          <a:solidFill>
                            <a:schemeClr val="accent1"/>
                          </a:solidFill>
                          <a:latin typeface="IntelOne Text Medium" panose="020B0703020203020204" pitchFamily="34" charset="0"/>
                          <a:sym typeface="Intel Clear"/>
                          <a:hlinkClick r:id="rId55" action="ppaction://hlinksldjump">
                            <a:extLst>
                              <a:ext uri="{A12FA001-AC4F-418D-AE19-62706E023703}">
                                <ahyp:hlinkClr xmlns:ahyp="http://schemas.microsoft.com/office/drawing/2018/hyperlinkcolor" val="tx"/>
                              </a:ext>
                            </a:extLst>
                          </a:hlinkClick>
                        </a:rPr>
                        <a:t> </a:t>
                      </a:r>
                      <a:r>
                        <a:rPr lang="en-IN" sz="700" dirty="0">
                          <a:solidFill>
                            <a:schemeClr val="accent1"/>
                          </a:solidFill>
                          <a:latin typeface="IntelOne Text Medium" panose="020B0703020203020204" pitchFamily="34" charset="0"/>
                          <a:hlinkClick r:id="rId55" action="ppaction://hlinksldjump">
                            <a:extLst>
                              <a:ext uri="{A12FA001-AC4F-418D-AE19-62706E023703}">
                                <ahyp:hlinkClr xmlns:ahyp="http://schemas.microsoft.com/office/drawing/2018/hyperlinkcolor" val="tx"/>
                              </a:ext>
                            </a:extLst>
                          </a:hlinkClick>
                        </a:rPr>
                        <a:t>Real-Time Location System</a:t>
                      </a:r>
                      <a:endParaRPr lang="en-US" sz="7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0">
                      <a:noFill/>
                    </a:lnTlToBr>
                    <a:lnBlToTr w="0">
                      <a:noFill/>
                    </a:lnBlToTr>
                    <a:solidFill>
                      <a:schemeClr val="bg1">
                        <a:lumMod val="95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chemeClr val="bg2"/>
                          </a:solidFill>
                          <a:effectLst/>
                          <a:uLnTx/>
                          <a:uFillTx/>
                          <a:latin typeface="+mn-lt"/>
                          <a:ea typeface="Intel Clear" panose="020B0604020203020204" pitchFamily="34" charset="0"/>
                          <a:cs typeface="Intel Clear" panose="020B0604020203020204" pitchFamily="34" charset="0"/>
                          <a:sym typeface="Helvetica"/>
                        </a:rPr>
                        <a:t>Europe, Asia, Pacific, Americas, Middle East</a:t>
                      </a:r>
                      <a:endParaRPr kumimoji="0" lang="en-US" sz="600" b="0" i="0" u="none"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endParaRP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a:solidFill>
                            <a:schemeClr val="bg2"/>
                          </a:solidFill>
                          <a:latin typeface="+mn-lt"/>
                        </a:rPr>
                        <a:t>MRS</a:t>
                      </a:r>
                      <a:endParaRPr lang="en-US" sz="600" dirty="0">
                        <a:solidFill>
                          <a:schemeClr val="bg2"/>
                        </a:solidFill>
                        <a:latin typeface="+mn-lt"/>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6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43">
                            <a:extLst>
                              <a:ext uri="{A12FA001-AC4F-418D-AE19-62706E023703}">
                                <ahyp:hlinkClr xmlns:ahyp="http://schemas.microsoft.com/office/drawing/2018/hyperlinkcolor" val="tx"/>
                              </a:ext>
                            </a:extLst>
                          </a:hlinkClick>
                        </a:rPr>
                        <a:t>Aneta</a:t>
                      </a: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43">
                            <a:extLst>
                              <a:ext uri="{A12FA001-AC4F-418D-AE19-62706E023703}">
                                <ahyp:hlinkClr xmlns:ahyp="http://schemas.microsoft.com/office/drawing/2018/hyperlinkcolor" val="tx"/>
                              </a:ext>
                            </a:extLst>
                          </a:hlinkClick>
                        </a:rPr>
                        <a:t> </a:t>
                      </a:r>
                      <a:r>
                        <a:rPr lang="en-US" sz="6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43">
                            <a:extLst>
                              <a:ext uri="{A12FA001-AC4F-418D-AE19-62706E023703}">
                                <ahyp:hlinkClr xmlns:ahyp="http://schemas.microsoft.com/office/drawing/2018/hyperlinkcolor" val="tx"/>
                              </a:ext>
                            </a:extLst>
                          </a:hlinkClick>
                        </a:rPr>
                        <a:t>Zonenberg</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1" indent="0" algn="ctr" defTabSz="609600"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0" cap="none" spc="0" normalizeH="0" baseline="0" noProof="0" dirty="0" err="1">
                          <a:ln>
                            <a:noFill/>
                          </a:ln>
                          <a:solidFill>
                            <a:schemeClr val="bg2"/>
                          </a:solidFill>
                          <a:effectLst/>
                          <a:uLnTx/>
                          <a:uFillTx/>
                          <a:latin typeface="+mn-lt"/>
                          <a:sym typeface="Helvetica Neue"/>
                          <a:hlinkClick r:id="rId56">
                            <a:extLst>
                              <a:ext uri="{A12FA001-AC4F-418D-AE19-62706E023703}">
                                <ahyp:hlinkClr xmlns:ahyp="http://schemas.microsoft.com/office/drawing/2018/hyperlinkcolor" val="tx"/>
                              </a:ext>
                            </a:extLst>
                          </a:hlinkClick>
                        </a:rPr>
                        <a:t>Sewio</a:t>
                      </a:r>
                      <a:r>
                        <a:rPr kumimoji="0" lang="en-US" sz="600" b="0" i="0" u="none" strike="noStrike" kern="0" cap="none" spc="0" normalizeH="0" baseline="0" noProof="0" dirty="0">
                          <a:ln>
                            <a:noFill/>
                          </a:ln>
                          <a:solidFill>
                            <a:schemeClr val="bg2"/>
                          </a:solidFill>
                          <a:effectLst/>
                          <a:uLnTx/>
                          <a:uFillTx/>
                          <a:latin typeface="+mn-lt"/>
                          <a:sym typeface="Helvetica Neue"/>
                          <a:hlinkClick r:id="rId56">
                            <a:extLst>
                              <a:ext uri="{A12FA001-AC4F-418D-AE19-62706E023703}">
                                <ahyp:hlinkClr xmlns:ahyp="http://schemas.microsoft.com/office/drawing/2018/hyperlinkcolor" val="tx"/>
                              </a:ext>
                            </a:extLst>
                          </a:hlinkClick>
                        </a:rPr>
                        <a:t> RTLS</a:t>
                      </a:r>
                      <a:endParaRPr kumimoji="0" lang="en-US" sz="600" b="0" i="0" u="none" strike="noStrike" kern="1200" cap="none" spc="0" normalizeH="0" baseline="0" noProof="0" dirty="0">
                        <a:ln>
                          <a:noFill/>
                        </a:ln>
                        <a:solidFill>
                          <a:schemeClr val="bg2"/>
                        </a:solidFill>
                        <a:effectLst/>
                        <a:uLnTx/>
                        <a:uFillTx/>
                        <a:latin typeface="+mn-lt"/>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extLst>
                  <a:ext uri="{0D108BD9-81ED-4DB2-BD59-A6C34878D82A}">
                    <a16:rowId xmlns:a16="http://schemas.microsoft.com/office/drawing/2014/main" val="291403351"/>
                  </a:ext>
                </a:extLst>
              </a:tr>
              <a:tr h="0">
                <a:tc>
                  <a:txBody>
                    <a:bodyPr/>
                    <a:lstStyle/>
                    <a:p>
                      <a:pPr marL="0" marR="0" lvl="0" indent="0" algn="l">
                        <a:lnSpc>
                          <a:spcPct val="100000"/>
                        </a:lnSpc>
                        <a:spcBef>
                          <a:spcPts val="0"/>
                        </a:spcBef>
                        <a:spcAft>
                          <a:spcPts val="0"/>
                        </a:spcAft>
                        <a:buClrTx/>
                        <a:buSzTx/>
                        <a:buFontTx/>
                        <a:buNone/>
                      </a:pPr>
                      <a:r>
                        <a:rPr lang="en-US" sz="700" dirty="0" err="1">
                          <a:solidFill>
                            <a:schemeClr val="accent1"/>
                          </a:solidFill>
                          <a:latin typeface="IntelOne Text Medium" panose="020B0703020203020204" pitchFamily="34" charset="0"/>
                          <a:sym typeface="Intel Clear"/>
                          <a:hlinkClick r:id="rId57" action="ppaction://hlinksldjump">
                            <a:extLst>
                              <a:ext uri="{A12FA001-AC4F-418D-AE19-62706E023703}">
                                <ahyp:hlinkClr xmlns:ahyp="http://schemas.microsoft.com/office/drawing/2018/hyperlinkcolor" val="tx"/>
                              </a:ext>
                            </a:extLst>
                          </a:hlinkClick>
                        </a:rPr>
                        <a:t>ShareTech</a:t>
                      </a:r>
                      <a:r>
                        <a:rPr lang="en-US" sz="700" dirty="0">
                          <a:solidFill>
                            <a:schemeClr val="accent1"/>
                          </a:solidFill>
                          <a:latin typeface="IntelOne Text Medium" panose="020B0703020203020204" pitchFamily="34" charset="0"/>
                          <a:sym typeface="Intel Clear"/>
                          <a:hlinkClick r:id="rId57" action="ppaction://hlinksldjump">
                            <a:extLst>
                              <a:ext uri="{A12FA001-AC4F-418D-AE19-62706E023703}">
                                <ahyp:hlinkClr xmlns:ahyp="http://schemas.microsoft.com/office/drawing/2018/hyperlinkcolor" val="tx"/>
                              </a:ext>
                            </a:extLst>
                          </a:hlinkClick>
                        </a:rPr>
                        <a:t> </a:t>
                      </a:r>
                      <a:r>
                        <a:rPr lang="en-IN" sz="700" dirty="0">
                          <a:solidFill>
                            <a:schemeClr val="accent1"/>
                          </a:solidFill>
                          <a:latin typeface="IntelOne Text Medium" panose="020B0703020203020204" pitchFamily="34" charset="0"/>
                          <a:hlinkClick r:id="rId57" action="ppaction://hlinksldjump">
                            <a:extLst>
                              <a:ext uri="{A12FA001-AC4F-418D-AE19-62706E023703}">
                                <ahyp:hlinkClr xmlns:ahyp="http://schemas.microsoft.com/office/drawing/2018/hyperlinkcolor" val="tx"/>
                              </a:ext>
                            </a:extLst>
                          </a:hlinkClick>
                        </a:rPr>
                        <a:t>Information OT Security Solution</a:t>
                      </a:r>
                      <a:endParaRPr lang="en-US" sz="7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0">
                      <a:noFill/>
                    </a:lnTlToBr>
                    <a:lnBlToTr w="0">
                      <a:noFill/>
                    </a:lnBlToTr>
                    <a:solidFill>
                      <a:schemeClr val="bg1">
                        <a:lumMod val="95000"/>
                      </a:schemeClr>
                    </a:solidFill>
                  </a:tcPr>
                </a:tc>
                <a:tc>
                  <a:txBody>
                    <a:bodyPr/>
                    <a:lstStyle/>
                    <a:p>
                      <a:pPr lvl="0" algn="ctr">
                        <a:lnSpc>
                          <a:spcPct val="100000"/>
                        </a:lnSpc>
                        <a:spcBef>
                          <a:spcPts val="0"/>
                        </a:spcBef>
                        <a:spcAft>
                          <a:spcPts val="0"/>
                        </a:spcAft>
                        <a:buNone/>
                      </a:pPr>
                      <a:r>
                        <a:rPr lang="en-IN" sz="600" dirty="0">
                          <a:solidFill>
                            <a:schemeClr val="bg2"/>
                          </a:solidFill>
                          <a:latin typeface="+mn-lt"/>
                        </a:rPr>
                        <a:t>Information OT Security Solution</a:t>
                      </a:r>
                      <a:endParaRPr lang="en-US" sz="600" dirty="0">
                        <a:solidFill>
                          <a:schemeClr val="bg2"/>
                        </a:solidFill>
                        <a:latin typeface="+mn-lt"/>
                      </a:endParaRP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dirty="0">
                          <a:solidFill>
                            <a:schemeClr val="bg2"/>
                          </a:solidFill>
                          <a:latin typeface="+mn-lt"/>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58">
                            <a:extLst>
                              <a:ext uri="{A12FA001-AC4F-418D-AE19-62706E023703}">
                                <ahyp:hlinkClr xmlns:ahyp="http://schemas.microsoft.com/office/drawing/2018/hyperlinkcolor" val="tx"/>
                              </a:ext>
                            </a:extLst>
                          </a:hlinkClick>
                        </a:rPr>
                        <a:t>Joseph Chiu</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459" rtl="0" eaLnBrk="1" fontAlgn="auto" latinLnBrk="0" hangingPunct="1">
                        <a:lnSpc>
                          <a:spcPct val="100000"/>
                        </a:lnSpc>
                        <a:spcBef>
                          <a:spcPts val="0"/>
                        </a:spcBef>
                        <a:spcAft>
                          <a:spcPts val="100"/>
                        </a:spcAft>
                        <a:buClr>
                          <a:srgbClr val="525252"/>
                        </a:buClr>
                        <a:buSzTx/>
                        <a:buFont typeface="Wingdings" panose="05000000000000000000" pitchFamily="2" charset="2"/>
                        <a:buNone/>
                        <a:tabLst/>
                        <a:defRPr/>
                      </a:pPr>
                      <a:r>
                        <a:rPr kumimoji="0" lang="en-US" sz="600" b="0" i="0" u="none" strike="noStrike" kern="1200" cap="none" spc="0" normalizeH="0" baseline="0" noProof="0" dirty="0" err="1">
                          <a:ln>
                            <a:noFill/>
                          </a:ln>
                          <a:solidFill>
                            <a:schemeClr val="bg2"/>
                          </a:solidFill>
                          <a:effectLst/>
                          <a:uLnTx/>
                          <a:uFillTx/>
                          <a:latin typeface="+mn-lt"/>
                          <a:sym typeface="Helvetica Neue"/>
                          <a:hlinkClick r:id="rId59">
                            <a:extLst>
                              <a:ext uri="{A12FA001-AC4F-418D-AE19-62706E023703}">
                                <ahyp:hlinkClr xmlns:ahyp="http://schemas.microsoft.com/office/drawing/2018/hyperlinkcolor" val="tx"/>
                              </a:ext>
                            </a:extLst>
                          </a:hlinkClick>
                        </a:rPr>
                        <a:t>ShareTech</a:t>
                      </a:r>
                      <a:r>
                        <a:rPr kumimoji="0" lang="en-US" sz="600" b="0" i="0" u="none" strike="noStrike" kern="1200" cap="none" spc="0" normalizeH="0" baseline="0" noProof="0" dirty="0">
                          <a:ln>
                            <a:noFill/>
                          </a:ln>
                          <a:solidFill>
                            <a:schemeClr val="bg2"/>
                          </a:solidFill>
                          <a:effectLst/>
                          <a:uLnTx/>
                          <a:uFillTx/>
                          <a:latin typeface="+mn-lt"/>
                          <a:sym typeface="Helvetica Neue"/>
                          <a:hlinkClick r:id="rId59">
                            <a:extLst>
                              <a:ext uri="{A12FA001-AC4F-418D-AE19-62706E023703}">
                                <ahyp:hlinkClr xmlns:ahyp="http://schemas.microsoft.com/office/drawing/2018/hyperlinkcolor" val="tx"/>
                              </a:ext>
                            </a:extLst>
                          </a:hlinkClick>
                        </a:rPr>
                        <a:t> home page</a:t>
                      </a:r>
                      <a:endParaRPr kumimoji="0" lang="en-US" sz="600" b="0" i="0" u="none" strike="noStrike" kern="1200" cap="none" spc="0" normalizeH="0" baseline="0" noProof="0" dirty="0">
                        <a:ln>
                          <a:noFill/>
                        </a:ln>
                        <a:solidFill>
                          <a:schemeClr val="bg2"/>
                        </a:solidFill>
                        <a:effectLst/>
                        <a:uLnTx/>
                        <a:uFillTx/>
                        <a:latin typeface="+mn-lt"/>
                        <a:sym typeface="Helvetica Neue"/>
                      </a:endParaRPr>
                    </a:p>
                    <a:p>
                      <a:pPr marL="0" marR="0" lvl="0" indent="0" algn="ctr" defTabSz="609459" rtl="0" eaLnBrk="1" fontAlgn="auto" latinLnBrk="0" hangingPunct="1">
                        <a:lnSpc>
                          <a:spcPct val="100000"/>
                        </a:lnSpc>
                        <a:spcBef>
                          <a:spcPts val="0"/>
                        </a:spcBef>
                        <a:spcAft>
                          <a:spcPts val="100"/>
                        </a:spcAft>
                        <a:buClr>
                          <a:srgbClr val="525252"/>
                        </a:buClr>
                        <a:buSzTx/>
                        <a:buFont typeface="Wingdings" panose="05000000000000000000" pitchFamily="2" charset="2"/>
                        <a:buNone/>
                        <a:tabLst/>
                        <a:defRPr/>
                      </a:pPr>
                      <a:r>
                        <a:rPr kumimoji="0" lang="en-US" sz="600" b="0" i="0" u="none" strike="noStrike" kern="1200" cap="none" spc="0" normalizeH="0" baseline="0" noProof="0" dirty="0">
                          <a:ln>
                            <a:noFill/>
                          </a:ln>
                          <a:solidFill>
                            <a:schemeClr val="bg2"/>
                          </a:solidFill>
                          <a:effectLst/>
                          <a:uLnTx/>
                          <a:uFillTx/>
                          <a:latin typeface="+mn-lt"/>
                          <a:sym typeface="Helvetica Neue"/>
                          <a:hlinkClick r:id="rId60">
                            <a:extLst>
                              <a:ext uri="{A12FA001-AC4F-418D-AE19-62706E023703}">
                                <ahyp:hlinkClr xmlns:ahyp="http://schemas.microsoft.com/office/drawing/2018/hyperlinkcolor" val="tx"/>
                              </a:ext>
                            </a:extLst>
                          </a:hlinkClick>
                        </a:rPr>
                        <a:t>OTS Series (sharetech.com.tw)</a:t>
                      </a:r>
                      <a:endParaRPr kumimoji="0" lang="en-US" sz="600" b="0" i="0" u="none" strike="noStrike" kern="1200" cap="none" spc="0" normalizeH="0" baseline="0" noProof="0" dirty="0">
                        <a:ln>
                          <a:noFill/>
                        </a:ln>
                        <a:solidFill>
                          <a:schemeClr val="bg2"/>
                        </a:solidFill>
                        <a:effectLst/>
                        <a:uLnTx/>
                        <a:uFillTx/>
                        <a:latin typeface="+mn-lt"/>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extLst>
                  <a:ext uri="{0D108BD9-81ED-4DB2-BD59-A6C34878D82A}">
                    <a16:rowId xmlns:a16="http://schemas.microsoft.com/office/drawing/2014/main" val="3367537460"/>
                  </a:ext>
                </a:extLst>
              </a:tr>
              <a:tr h="0">
                <a:tc>
                  <a:txBody>
                    <a:bodyPr/>
                    <a:lstStyle/>
                    <a:p>
                      <a:pPr marL="0" marR="0" lvl="0" indent="0" algn="l">
                        <a:lnSpc>
                          <a:spcPct val="100000"/>
                        </a:lnSpc>
                        <a:spcBef>
                          <a:spcPts val="0"/>
                        </a:spcBef>
                        <a:spcAft>
                          <a:spcPts val="0"/>
                        </a:spcAft>
                        <a:buClrTx/>
                        <a:buSzTx/>
                        <a:buFontTx/>
                        <a:buNone/>
                      </a:pPr>
                      <a:r>
                        <a:rPr lang="en-IN" sz="700" dirty="0" err="1">
                          <a:solidFill>
                            <a:schemeClr val="accent1"/>
                          </a:solidFill>
                          <a:latin typeface="IntelOne Text Medium" panose="020B0703020203020204" pitchFamily="34" charset="0"/>
                          <a:hlinkClick r:id="rId61" action="ppaction://hlinksldjump">
                            <a:extLst>
                              <a:ext uri="{A12FA001-AC4F-418D-AE19-62706E023703}">
                                <ahyp:hlinkClr xmlns:ahyp="http://schemas.microsoft.com/office/drawing/2018/hyperlinkcolor" val="tx"/>
                              </a:ext>
                            </a:extLst>
                          </a:hlinkClick>
                        </a:rPr>
                        <a:t>SuperMicro</a:t>
                      </a:r>
                      <a:r>
                        <a:rPr lang="en-IN" sz="700" dirty="0">
                          <a:solidFill>
                            <a:schemeClr val="accent1"/>
                          </a:solidFill>
                          <a:latin typeface="IntelOne Text Medium" panose="020B0703020203020204" pitchFamily="34" charset="0"/>
                          <a:hlinkClick r:id="rId61" action="ppaction://hlinksldjump">
                            <a:extLst>
                              <a:ext uri="{A12FA001-AC4F-418D-AE19-62706E023703}">
                                <ahyp:hlinkClr xmlns:ahyp="http://schemas.microsoft.com/office/drawing/2018/hyperlinkcolor" val="tx"/>
                              </a:ext>
                            </a:extLst>
                          </a:hlinkClick>
                        </a:rPr>
                        <a:t> Smart Digitalized Production Process Enhances Quality Control </a:t>
                      </a:r>
                      <a:endParaRPr lang="en-US" sz="7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0">
                      <a:noFill/>
                    </a:lnTlToBr>
                    <a:lnBlToTr w="0">
                      <a:noFill/>
                    </a:lnBlToTr>
                    <a:solidFill>
                      <a:schemeClr val="bg1">
                        <a:lumMod val="95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rPr>
                        <a:t>Asia, Pacific, and Japan, Americas, Europe, Middle East, and Africa, PRC</a:t>
                      </a: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dirty="0">
                          <a:solidFill>
                            <a:schemeClr val="bg2"/>
                          </a:solidFill>
                          <a:latin typeface="+mn-lt"/>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62">
                            <a:extLst>
                              <a:ext uri="{A12FA001-AC4F-418D-AE19-62706E023703}">
                                <ahyp:hlinkClr xmlns:ahyp="http://schemas.microsoft.com/office/drawing/2018/hyperlinkcolor" val="tx"/>
                              </a:ext>
                            </a:extLst>
                          </a:hlinkClick>
                        </a:rPr>
                        <a:t>Stacy Chen</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tc>
                  <a:txBody>
                    <a:bodyPr/>
                    <a:lstStyle/>
                    <a:p>
                      <a:pPr marL="0" marR="0" lvl="1" indent="0" algn="ctr" defTabSz="1219169" rtl="0" eaLnBrk="1" fontAlgn="auto" latinLnBrk="0" hangingPunct="1">
                        <a:lnSpc>
                          <a:spcPct val="100000"/>
                        </a:lnSpc>
                        <a:spcBef>
                          <a:spcPts val="0"/>
                        </a:spcBef>
                        <a:spcAft>
                          <a:spcPts val="100"/>
                        </a:spcAft>
                        <a:buClrTx/>
                        <a:buSzTx/>
                        <a:buFont typeface="Wingdings" panose="05000000000000000000" pitchFamily="2" charset="2"/>
                        <a:buNone/>
                        <a:tabLst/>
                        <a:defRPr/>
                      </a:pPr>
                      <a:r>
                        <a:rPr kumimoji="0" lang="en-US" sz="600" b="0" i="0" u="sng"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Neue"/>
                          <a:hlinkClick r:id="rId63">
                            <a:extLst>
                              <a:ext uri="{A12FA001-AC4F-418D-AE19-62706E023703}">
                                <ahyp:hlinkClr xmlns:ahyp="http://schemas.microsoft.com/office/drawing/2018/hyperlinkcolor" val="tx"/>
                              </a:ext>
                            </a:extLst>
                          </a:hlinkClick>
                        </a:rPr>
                        <a:t>Supermicro Solutions for Industry 4.0 – Video</a:t>
                      </a:r>
                      <a:endParaRPr kumimoji="0" lang="en-US" sz="600" b="0" i="0" u="sng"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Neue"/>
                      </a:endParaRPr>
                    </a:p>
                    <a:p>
                      <a:pPr marL="0" marR="0" lvl="1" indent="0" algn="ctr" defTabSz="1219169" rtl="0" eaLnBrk="1" fontAlgn="auto" latinLnBrk="0" hangingPunct="1">
                        <a:lnSpc>
                          <a:spcPct val="100000"/>
                        </a:lnSpc>
                        <a:spcBef>
                          <a:spcPts val="0"/>
                        </a:spcBef>
                        <a:spcAft>
                          <a:spcPts val="100"/>
                        </a:spcAft>
                        <a:buClrTx/>
                        <a:buSzTx/>
                        <a:buFont typeface="Wingdings" panose="05000000000000000000" pitchFamily="2" charset="2"/>
                        <a:buNone/>
                        <a:tabLst/>
                        <a:defRPr/>
                      </a:pPr>
                      <a:r>
                        <a:rPr kumimoji="0" lang="en-US" sz="600" b="0" i="0" u="sng"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Neue"/>
                          <a:hlinkClick r:id="rId64">
                            <a:extLst>
                              <a:ext uri="{A12FA001-AC4F-418D-AE19-62706E023703}">
                                <ahyp:hlinkClr xmlns:ahyp="http://schemas.microsoft.com/office/drawing/2018/hyperlinkcolor" val="tx"/>
                              </a:ext>
                            </a:extLst>
                          </a:hlinkClick>
                        </a:rPr>
                        <a:t>T-Systems Edge Platform Delivers Low Latency with Supermicro – Video</a:t>
                      </a:r>
                      <a:endParaRPr kumimoji="0" lang="en-US" sz="600" b="0" i="0" u="sng"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0">
                      <a:noFill/>
                    </a:lnTlToBr>
                    <a:lnBlToTr w="0">
                      <a:noFill/>
                    </a:lnBlToTr>
                    <a:noFill/>
                  </a:tcPr>
                </a:tc>
                <a:extLst>
                  <a:ext uri="{0D108BD9-81ED-4DB2-BD59-A6C34878D82A}">
                    <a16:rowId xmlns:a16="http://schemas.microsoft.com/office/drawing/2014/main" val="1951292827"/>
                  </a:ext>
                </a:extLst>
              </a:tr>
              <a:tr h="0">
                <a:tc>
                  <a:txBody>
                    <a:bodyPr/>
                    <a:lstStyle/>
                    <a:p>
                      <a:pPr marL="0" marR="0" lvl="0" indent="0" algn="l">
                        <a:lnSpc>
                          <a:spcPct val="100000"/>
                        </a:lnSpc>
                        <a:spcBef>
                          <a:spcPts val="0"/>
                        </a:spcBef>
                        <a:spcAft>
                          <a:spcPts val="0"/>
                        </a:spcAft>
                        <a:buClrTx/>
                        <a:buSzTx/>
                        <a:buFontTx/>
                        <a:buNone/>
                      </a:pPr>
                      <a:r>
                        <a:rPr lang="en-IN" sz="700" dirty="0" err="1">
                          <a:solidFill>
                            <a:schemeClr val="accent1"/>
                          </a:solidFill>
                          <a:latin typeface="IntelOne Text Medium" panose="020B0703020203020204" pitchFamily="34" charset="0"/>
                          <a:hlinkClick r:id="rId65" action="ppaction://hlinksldjump">
                            <a:extLst>
                              <a:ext uri="{A12FA001-AC4F-418D-AE19-62706E023703}">
                                <ahyp:hlinkClr xmlns:ahyp="http://schemas.microsoft.com/office/drawing/2018/hyperlinkcolor" val="tx"/>
                              </a:ext>
                            </a:extLst>
                          </a:hlinkClick>
                        </a:rPr>
                        <a:t>TTTech</a:t>
                      </a:r>
                      <a:r>
                        <a:rPr lang="en-IN" sz="700" dirty="0">
                          <a:solidFill>
                            <a:schemeClr val="accent1"/>
                          </a:solidFill>
                          <a:latin typeface="IntelOne Text Medium" panose="020B0703020203020204" pitchFamily="34" charset="0"/>
                          <a:hlinkClick r:id="rId65" action="ppaction://hlinksldjump">
                            <a:extLst>
                              <a:ext uri="{A12FA001-AC4F-418D-AE19-62706E023703}">
                                <ahyp:hlinkClr xmlns:ahyp="http://schemas.microsoft.com/office/drawing/2018/hyperlinkcolor" val="tx"/>
                              </a:ext>
                            </a:extLst>
                          </a:hlinkClick>
                        </a:rPr>
                        <a:t> Industrial Nerve Blue</a:t>
                      </a:r>
                      <a:endParaRPr lang="en-US" sz="7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0">
                      <a:noFill/>
                    </a:lnTlToBr>
                    <a:lnBlToTr w="0">
                      <a:noFill/>
                    </a:lnBlToTr>
                    <a:solidFill>
                      <a:schemeClr val="bg1">
                        <a:lumMod val="95000"/>
                      </a:schemeClr>
                    </a:solidFill>
                  </a:tcPr>
                </a:tc>
                <a:tc>
                  <a:txBody>
                    <a:bodyPr/>
                    <a:lstStyle/>
                    <a:p>
                      <a:pPr lvl="0" algn="ctr">
                        <a:lnSpc>
                          <a:spcPct val="100000"/>
                        </a:lnSpc>
                        <a:spcBef>
                          <a:spcPts val="0"/>
                        </a:spcBef>
                        <a:spcAft>
                          <a:spcPts val="0"/>
                        </a:spcAft>
                        <a:buNone/>
                      </a:pPr>
                      <a:r>
                        <a:rPr kumimoji="0" lang="en-US" sz="600" b="0" i="0" u="none"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Neue"/>
                        </a:rPr>
                        <a:t>North America, Europe, China, and Japan</a:t>
                      </a:r>
                      <a:endParaRPr lang="en-US" sz="600" dirty="0">
                        <a:solidFill>
                          <a:schemeClr val="bg2"/>
                        </a:solidFill>
                        <a:latin typeface="+mn-lt"/>
                      </a:endParaRP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solid"/>
                      <a:round/>
                      <a:headEnd type="none" w="med" len="med"/>
                      <a:tailEnd type="none" w="med" len="med"/>
                    </a:lnB>
                    <a:lnTlToBr w="0">
                      <a:noFill/>
                    </a:lnTlToBr>
                    <a:lnBlToTr w="0">
                      <a:noFill/>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dirty="0">
                          <a:solidFill>
                            <a:schemeClr val="bg2"/>
                          </a:solidFill>
                          <a:latin typeface="+mn-lt"/>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solid"/>
                      <a:round/>
                      <a:headEnd type="none" w="med" len="med"/>
                      <a:tailEnd type="none" w="med" len="med"/>
                    </a:lnB>
                    <a:lnTlToBr w="0">
                      <a:noFill/>
                    </a:lnTlToBr>
                    <a:lnBlToTr w="0">
                      <a:noFill/>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solid"/>
                      <a:round/>
                      <a:headEnd type="none" w="med" len="med"/>
                      <a:tailEnd type="none" w="med" len="med"/>
                    </a:lnB>
                    <a:lnTlToBr w="0">
                      <a:noFill/>
                    </a:lnTlToBr>
                    <a:lnBlToTr w="0">
                      <a:noFill/>
                    </a:lnBlToTr>
                    <a:no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6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43">
                            <a:extLst>
                              <a:ext uri="{A12FA001-AC4F-418D-AE19-62706E023703}">
                                <ahyp:hlinkClr xmlns:ahyp="http://schemas.microsoft.com/office/drawing/2018/hyperlinkcolor" val="tx"/>
                              </a:ext>
                            </a:extLst>
                          </a:hlinkClick>
                        </a:rPr>
                        <a:t>Aneta</a:t>
                      </a: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43">
                            <a:extLst>
                              <a:ext uri="{A12FA001-AC4F-418D-AE19-62706E023703}">
                                <ahyp:hlinkClr xmlns:ahyp="http://schemas.microsoft.com/office/drawing/2018/hyperlinkcolor" val="tx"/>
                              </a:ext>
                            </a:extLst>
                          </a:hlinkClick>
                        </a:rPr>
                        <a:t> </a:t>
                      </a:r>
                      <a:r>
                        <a:rPr lang="en-US" sz="6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43">
                            <a:extLst>
                              <a:ext uri="{A12FA001-AC4F-418D-AE19-62706E023703}">
                                <ahyp:hlinkClr xmlns:ahyp="http://schemas.microsoft.com/office/drawing/2018/hyperlinkcolor" val="tx"/>
                              </a:ext>
                            </a:extLst>
                          </a:hlinkClick>
                        </a:rPr>
                        <a:t>Zonenberg</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solid"/>
                      <a:round/>
                      <a:headEnd type="none" w="med" len="med"/>
                      <a:tailEnd type="none" w="med" len="med"/>
                    </a:lnB>
                    <a:lnTlToBr w="0">
                      <a:noFill/>
                    </a:lnTlToBr>
                    <a:lnBlToTr w="0">
                      <a:noFill/>
                    </a:lnBlToTr>
                    <a:noFill/>
                  </a:tcPr>
                </a:tc>
                <a:tc>
                  <a:txBody>
                    <a:bodyPr/>
                    <a:lstStyle/>
                    <a:p>
                      <a:pPr marL="0" marR="0" lvl="1" indent="0" algn="ctr" defTabSz="609600"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err="1">
                          <a:ln>
                            <a:noFill/>
                          </a:ln>
                          <a:solidFill>
                            <a:schemeClr val="bg2"/>
                          </a:solidFill>
                          <a:effectLst/>
                          <a:uLnTx/>
                          <a:uFillTx/>
                          <a:latin typeface="+mn-lt"/>
                          <a:sym typeface="Helvetica Neue"/>
                          <a:hlinkClick r:id="rId66">
                            <a:extLst>
                              <a:ext uri="{A12FA001-AC4F-418D-AE19-62706E023703}">
                                <ahyp:hlinkClr xmlns:ahyp="http://schemas.microsoft.com/office/drawing/2018/hyperlinkcolor" val="tx"/>
                              </a:ext>
                            </a:extLst>
                          </a:hlinkClick>
                        </a:rPr>
                        <a:t>TTTech</a:t>
                      </a:r>
                      <a:r>
                        <a:rPr kumimoji="0" lang="en-US" sz="600" b="0" i="0" u="none" strike="noStrike" kern="1200" cap="none" spc="0" normalizeH="0" baseline="0" noProof="0" dirty="0">
                          <a:ln>
                            <a:noFill/>
                          </a:ln>
                          <a:solidFill>
                            <a:schemeClr val="bg2"/>
                          </a:solidFill>
                          <a:effectLst/>
                          <a:uLnTx/>
                          <a:uFillTx/>
                          <a:latin typeface="+mn-lt"/>
                          <a:sym typeface="Helvetica Neue"/>
                          <a:hlinkClick r:id="rId66">
                            <a:extLst>
                              <a:ext uri="{A12FA001-AC4F-418D-AE19-62706E023703}">
                                <ahyp:hlinkClr xmlns:ahyp="http://schemas.microsoft.com/office/drawing/2018/hyperlinkcolor" val="tx"/>
                              </a:ext>
                            </a:extLst>
                          </a:hlinkClick>
                        </a:rPr>
                        <a:t> Industrial Home Page</a:t>
                      </a:r>
                      <a:endParaRPr kumimoji="0" lang="en-US" sz="600" b="0" i="0" u="none" strike="noStrike" kern="1200" cap="none" spc="0" normalizeH="0" baseline="0" noProof="0" dirty="0">
                        <a:ln>
                          <a:noFill/>
                        </a:ln>
                        <a:solidFill>
                          <a:schemeClr val="bg2"/>
                        </a:solidFill>
                        <a:effectLst/>
                        <a:uLnTx/>
                        <a:uFillTx/>
                        <a:latin typeface="+mn-lt"/>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solid"/>
                      <a:round/>
                      <a:headEnd type="none" w="med" len="med"/>
                      <a:tailEnd type="none" w="med" len="med"/>
                    </a:lnB>
                    <a:lnTlToBr w="0">
                      <a:noFill/>
                    </a:lnTlToBr>
                    <a:lnBlToTr w="0">
                      <a:noFill/>
                    </a:lnBlToTr>
                    <a:noFill/>
                  </a:tcPr>
                </a:tc>
                <a:extLst>
                  <a:ext uri="{0D108BD9-81ED-4DB2-BD59-A6C34878D82A}">
                    <a16:rowId xmlns:a16="http://schemas.microsoft.com/office/drawing/2014/main" val="3999309619"/>
                  </a:ext>
                </a:extLst>
              </a:tr>
            </a:tbl>
          </a:graphicData>
        </a:graphic>
      </p:graphicFrame>
      <p:pic>
        <p:nvPicPr>
          <p:cNvPr id="3" name="Picture 2">
            <a:hlinkClick r:id="rId67" action="ppaction://hlinksldjump"/>
            <a:extLst>
              <a:ext uri="{FF2B5EF4-FFF2-40B4-BE49-F238E27FC236}">
                <a16:creationId xmlns:a16="http://schemas.microsoft.com/office/drawing/2014/main" id="{1BB1E8F1-16D2-F080-A5CD-976FB1F0E19A}"/>
              </a:ext>
            </a:extLst>
          </p:cNvPr>
          <p:cNvPicPr>
            <a:picLocks noChangeAspect="1"/>
          </p:cNvPicPr>
          <p:nvPr/>
        </p:nvPicPr>
        <p:blipFill rotWithShape="1">
          <a:blip r:embed="rId68" cstate="hqprint">
            <a:extLst>
              <a:ext uri="{28A0092B-C50C-407E-A947-70E740481C1C}">
                <a14:useLocalDpi xmlns:a14="http://schemas.microsoft.com/office/drawing/2010/main"/>
              </a:ext>
            </a:extLst>
          </a:blip>
          <a:srcRect/>
          <a:stretch/>
        </p:blipFill>
        <p:spPr>
          <a:xfrm>
            <a:off x="1322075" y="87630"/>
            <a:ext cx="715633" cy="384440"/>
          </a:xfrm>
          <a:prstGeom prst="rect">
            <a:avLst/>
          </a:prstGeom>
        </p:spPr>
      </p:pic>
      <p:sp>
        <p:nvSpPr>
          <p:cNvPr id="4" name="Rectangle 3">
            <a:extLst>
              <a:ext uri="{FF2B5EF4-FFF2-40B4-BE49-F238E27FC236}">
                <a16:creationId xmlns:a16="http://schemas.microsoft.com/office/drawing/2014/main" id="{0018D7CF-1181-58B8-F4A7-34D41541598F}"/>
              </a:ext>
            </a:extLst>
          </p:cNvPr>
          <p:cNvSpPr/>
          <p:nvPr/>
        </p:nvSpPr>
        <p:spPr>
          <a:xfrm>
            <a:off x="-48767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67"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67"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67"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spTree>
    <p:extLst>
      <p:ext uri="{BB962C8B-B14F-4D97-AF65-F5344CB8AC3E}">
        <p14:creationId xmlns:p14="http://schemas.microsoft.com/office/powerpoint/2010/main" val="55661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6803E-A3AD-4D0E-92D9-6DF4689FC4D5}"/>
              </a:ext>
            </a:extLst>
          </p:cNvPr>
          <p:cNvSpPr>
            <a:spLocks noGrp="1"/>
          </p:cNvSpPr>
          <p:nvPr>
            <p:ph type="title"/>
          </p:nvPr>
        </p:nvSpPr>
        <p:spPr>
          <a:xfrm>
            <a:off x="592138" y="571500"/>
            <a:ext cx="10972800" cy="443198"/>
          </a:xfrm>
        </p:spPr>
        <p:txBody>
          <a:bodyPr/>
          <a:lstStyle/>
          <a:p>
            <a:pPr lvl="0"/>
            <a:r>
              <a:rPr lang="en-IN" sz="3200" dirty="0"/>
              <a:t>Smart AI Application Box</a:t>
            </a:r>
            <a:endParaRPr lang="en-US" sz="3200" dirty="0"/>
          </a:p>
        </p:txBody>
      </p:sp>
      <p:grpSp>
        <p:nvGrpSpPr>
          <p:cNvPr id="5" name="Group 4">
            <a:extLst>
              <a:ext uri="{FF2B5EF4-FFF2-40B4-BE49-F238E27FC236}">
                <a16:creationId xmlns:a16="http://schemas.microsoft.com/office/drawing/2014/main" id="{1B727A26-4D29-650F-8298-45ABBB82F62D}"/>
              </a:ext>
            </a:extLst>
          </p:cNvPr>
          <p:cNvGrpSpPr/>
          <p:nvPr/>
        </p:nvGrpSpPr>
        <p:grpSpPr>
          <a:xfrm>
            <a:off x="592917" y="1268730"/>
            <a:ext cx="6255394" cy="1292662"/>
            <a:chOff x="592917" y="1268730"/>
            <a:chExt cx="6255394" cy="1292662"/>
          </a:xfrm>
        </p:grpSpPr>
        <p:sp>
          <p:nvSpPr>
            <p:cNvPr id="6"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A90406CF-7E6C-2AF8-493E-A1862D7D4B1C}"/>
                </a:ext>
              </a:extLst>
            </p:cNvPr>
            <p:cNvSpPr txBox="1">
              <a:spLocks/>
            </p:cNvSpPr>
            <p:nvPr/>
          </p:nvSpPr>
          <p:spPr>
            <a:xfrm>
              <a:off x="592917" y="1453396"/>
              <a:ext cx="6255394" cy="1107996"/>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lnSpc>
                  <a:spcPct val="100000"/>
                </a:lnSpc>
                <a:spcBef>
                  <a:spcPts val="120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rPr>
                <a:t>The </a:t>
              </a:r>
              <a:r>
                <a:rPr kumimoji="0" lang="en-US" sz="900" b="0" i="0" u="none" strike="noStrike" kern="0" cap="none" spc="0" normalizeH="0" baseline="0" noProof="0" dirty="0" err="1">
                  <a:ln>
                    <a:noFill/>
                  </a:ln>
                  <a:effectLst/>
                  <a:uLnTx/>
                  <a:uFillTx/>
                  <a:latin typeface="+mn-lt"/>
                  <a:ea typeface="Intel Clear" panose="020B0604020203020204" pitchFamily="34" charset="0"/>
                  <a:cs typeface="Intel Clear" panose="020B0604020203020204" pitchFamily="34" charset="0"/>
                  <a:sym typeface="Helvetica Neue"/>
                </a:rPr>
                <a:t>Maxtang</a:t>
              </a: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rPr>
                <a:t> Shenzhen </a:t>
              </a:r>
              <a:r>
                <a:rPr kumimoji="0" lang="en-US" sz="900" b="0" i="0" u="none" strike="noStrike" kern="0" cap="none" spc="0" normalizeH="0" baseline="0" noProof="0" dirty="0" err="1">
                  <a:ln>
                    <a:noFill/>
                  </a:ln>
                  <a:effectLst/>
                  <a:uLnTx/>
                  <a:uFillTx/>
                  <a:latin typeface="+mn-lt"/>
                  <a:ea typeface="Intel Clear" panose="020B0604020203020204" pitchFamily="34" charset="0"/>
                  <a:cs typeface="Intel Clear" panose="020B0604020203020204" pitchFamily="34" charset="0"/>
                  <a:sym typeface="Helvetica Neue"/>
                </a:rPr>
                <a:t>Datang</a:t>
              </a: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rPr>
                <a:t> Computer Co. Smart AI Application Box is a customizable industrial device management and environmental monitoring system that allows end-users to realize industry 4.0 capabilities. The system monitors on-site equipment, supervises industrial environments, and provides remote-control of industrial assets all in real-time. Powered by Intel AI technologies, the solution analyzes environmental data and device status readings to reduce monitoring time and increase detection accuracy, enabling users to quickly react and respond to anomalies in industrial production cycles. The solution’s flexible and open design allows it to seamlessly integrate with different combinations of industrial devices and technologies and can be easily deployed across a wide range of use-cases.</a:t>
              </a:r>
            </a:p>
          </p:txBody>
        </p:sp>
        <p:sp>
          <p:nvSpPr>
            <p:cNvPr id="7" name="Content Placeholder 47">
              <a:extLst>
                <a:ext uri="{FF2B5EF4-FFF2-40B4-BE49-F238E27FC236}">
                  <a16:creationId xmlns:a16="http://schemas.microsoft.com/office/drawing/2014/main" id="{05F3942A-DC2F-A8B8-1B8A-0ECAF9943A12}"/>
                </a:ext>
                <a:ext uri="{C183D7F6-B498-43B3-948B-1728B52AA6E4}">
                  <adec:decorative xmlns:adec="http://schemas.microsoft.com/office/drawing/2017/decorative" val="1"/>
                </a:ext>
              </a:extLst>
            </p:cNvPr>
            <p:cNvSpPr txBox="1">
              <a:spLocks/>
            </p:cNvSpPr>
            <p:nvPr/>
          </p:nvSpPr>
          <p:spPr>
            <a:xfrm>
              <a:off x="592917" y="1268730"/>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grpSp>
        <p:nvGrpSpPr>
          <p:cNvPr id="23" name="Group 22">
            <a:extLst>
              <a:ext uri="{FF2B5EF4-FFF2-40B4-BE49-F238E27FC236}">
                <a16:creationId xmlns:a16="http://schemas.microsoft.com/office/drawing/2014/main" id="{529A16BE-5354-4A64-B8C4-8F652CFA222C}"/>
              </a:ext>
            </a:extLst>
          </p:cNvPr>
          <p:cNvGrpSpPr/>
          <p:nvPr/>
        </p:nvGrpSpPr>
        <p:grpSpPr>
          <a:xfrm>
            <a:off x="592915" y="4609099"/>
            <a:ext cx="6255393" cy="500014"/>
            <a:chOff x="592915" y="4570226"/>
            <a:chExt cx="6255393" cy="500014"/>
          </a:xfrm>
        </p:grpSpPr>
        <p:sp>
          <p:nvSpPr>
            <p:cNvPr id="26" name="Content Placeholder 47">
              <a:extLst>
                <a:ext uri="{FF2B5EF4-FFF2-40B4-BE49-F238E27FC236}">
                  <a16:creationId xmlns:a16="http://schemas.microsoft.com/office/drawing/2014/main" id="{F8EFA556-8C22-FA1C-B16F-AF12CB0802E5}"/>
                </a:ext>
              </a:extLst>
            </p:cNvPr>
            <p:cNvSpPr txBox="1">
              <a:spLocks/>
            </p:cNvSpPr>
            <p:nvPr/>
          </p:nvSpPr>
          <p:spPr>
            <a:xfrm>
              <a:off x="592915" y="4570226"/>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29" name="Content Placeholder 47">
              <a:extLst>
                <a:ext uri="{FF2B5EF4-FFF2-40B4-BE49-F238E27FC236}">
                  <a16:creationId xmlns:a16="http://schemas.microsoft.com/office/drawing/2014/main" id="{A8BABCC6-F6EC-2937-71FE-62087E1AAC60}"/>
                </a:ext>
              </a:extLst>
            </p:cNvPr>
            <p:cNvSpPr txBox="1">
              <a:spLocks/>
            </p:cNvSpPr>
            <p:nvPr/>
          </p:nvSpPr>
          <p:spPr>
            <a:xfrm>
              <a:off x="592915" y="4767593"/>
              <a:ext cx="6255393" cy="302647"/>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spcAft>
                  <a:spcPts val="0"/>
                </a:spcAft>
                <a:buFont typeface="Wingdings" panose="05000000000000000000" pitchFamily="2" charset="2"/>
                <a:buChar char="§"/>
                <a:defRPr/>
              </a:pPr>
              <a:r>
                <a:rPr lang="en-US" sz="900" kern="0" dirty="0">
                  <a:latin typeface="+mn-lt"/>
                  <a:sym typeface="Helvetica Neue"/>
                </a:rPr>
                <a:t>Intel® Distribution of </a:t>
              </a:r>
              <a:r>
                <a:rPr lang="en-US" sz="900" kern="0" dirty="0" err="1">
                  <a:latin typeface="+mn-lt"/>
                  <a:sym typeface="Helvetica Neue"/>
                </a:rPr>
                <a:t>OpenVINO</a:t>
              </a:r>
              <a:r>
                <a:rPr lang="en-US" sz="900" kern="0" dirty="0">
                  <a:latin typeface="+mn-lt"/>
                  <a:sym typeface="Helvetica Neue"/>
                </a:rPr>
                <a:t>™ Toolkit</a:t>
              </a:r>
            </a:p>
            <a:p>
              <a:pPr marL="128016" indent="-128016" defTabSz="1219169" hangingPunct="0">
                <a:spcBef>
                  <a:spcPts val="200"/>
                </a:spcBef>
                <a:spcAft>
                  <a:spcPts val="0"/>
                </a:spcAft>
                <a:buFont typeface="Wingdings" panose="05000000000000000000" pitchFamily="2" charset="2"/>
                <a:buChar char="§"/>
                <a:defRPr/>
              </a:pPr>
              <a:r>
                <a:rPr lang="en-US" sz="900" kern="0" dirty="0">
                  <a:latin typeface="+mn-lt"/>
                  <a:sym typeface="Helvetica Neue"/>
                </a:rPr>
                <a:t>Intel® Core™ i5 Processors</a:t>
              </a:r>
            </a:p>
          </p:txBody>
        </p:sp>
      </p:grpSp>
      <p:grpSp>
        <p:nvGrpSpPr>
          <p:cNvPr id="30" name="Group 29">
            <a:extLst>
              <a:ext uri="{FF2B5EF4-FFF2-40B4-BE49-F238E27FC236}">
                <a16:creationId xmlns:a16="http://schemas.microsoft.com/office/drawing/2014/main" id="{96F5BDE3-56F7-1265-BEA5-B7038F2266B5}"/>
              </a:ext>
            </a:extLst>
          </p:cNvPr>
          <p:cNvGrpSpPr/>
          <p:nvPr/>
        </p:nvGrpSpPr>
        <p:grpSpPr>
          <a:xfrm>
            <a:off x="592915" y="5531343"/>
            <a:ext cx="6255393" cy="512838"/>
            <a:chOff x="592915" y="5426568"/>
            <a:chExt cx="6255393" cy="512838"/>
          </a:xfrm>
        </p:grpSpPr>
        <p:sp>
          <p:nvSpPr>
            <p:cNvPr id="31" name="Content Placeholder 47">
              <a:extLst>
                <a:ext uri="{FF2B5EF4-FFF2-40B4-BE49-F238E27FC236}">
                  <a16:creationId xmlns:a16="http://schemas.microsoft.com/office/drawing/2014/main" id="{D048CF62-A5A1-9496-914D-D2D7744AE503}"/>
                </a:ext>
              </a:extLst>
            </p:cNvPr>
            <p:cNvSpPr txBox="1">
              <a:spLocks/>
            </p:cNvSpPr>
            <p:nvPr/>
          </p:nvSpPr>
          <p:spPr>
            <a:xfrm>
              <a:off x="592915" y="5426568"/>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32" name="Content Placeholder 47">
              <a:extLst>
                <a:ext uri="{FF2B5EF4-FFF2-40B4-BE49-F238E27FC236}">
                  <a16:creationId xmlns:a16="http://schemas.microsoft.com/office/drawing/2014/main" id="{0887BBB8-E2EB-3B09-92A2-7E16D50263EE}"/>
                </a:ext>
              </a:extLst>
            </p:cNvPr>
            <p:cNvSpPr txBox="1">
              <a:spLocks/>
            </p:cNvSpPr>
            <p:nvPr/>
          </p:nvSpPr>
          <p:spPr>
            <a:xfrm>
              <a:off x="592915" y="5623935"/>
              <a:ext cx="6255393" cy="315471"/>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1" indent="-128016" defTabSz="1219169" fontAlgn="ctr" hangingPunct="0">
                <a:lnSpc>
                  <a:spcPct val="100000"/>
                </a:lnSpc>
                <a:spcBef>
                  <a:spcPts val="200"/>
                </a:spcBef>
                <a:spcAft>
                  <a:spcPts val="100"/>
                </a:spcAft>
                <a:buClrTx/>
                <a:buSzTx/>
                <a:tabLst/>
                <a:defRPr/>
              </a:pPr>
              <a:r>
                <a:rPr lang="en-US" sz="900" kern="0" dirty="0">
                  <a:latin typeface="+mn-lt"/>
                  <a:hlinkClick r:id="rId3">
                    <a:extLst>
                      <a:ext uri="{A12FA001-AC4F-418D-AE19-62706E023703}">
                        <ahyp:hlinkClr xmlns:ahyp="http://schemas.microsoft.com/office/drawing/2018/hyperlinkcolor" val="tx"/>
                      </a:ext>
                    </a:extLst>
                  </a:hlinkClick>
                </a:rPr>
                <a:t>U2board – U2 Box</a:t>
              </a:r>
              <a:endParaRPr lang="en-US" sz="900" kern="0" dirty="0">
                <a:latin typeface="+mn-lt"/>
              </a:endParaRPr>
            </a:p>
            <a:p>
              <a:pPr marL="128016" marR="0" lvl="1" indent="-128016" defTabSz="1219169" fontAlgn="ctr" hangingPunct="0">
                <a:lnSpc>
                  <a:spcPct val="100000"/>
                </a:lnSpc>
                <a:spcBef>
                  <a:spcPts val="200"/>
                </a:spcBef>
                <a:spcAft>
                  <a:spcPts val="100"/>
                </a:spcAft>
                <a:buClrTx/>
                <a:buSzTx/>
                <a:tabLst/>
                <a:defRPr/>
              </a:pPr>
              <a:r>
                <a:rPr lang="en-US" sz="900" kern="0" dirty="0">
                  <a:latin typeface="+mn-lt"/>
                  <a:hlinkClick r:id="rId4">
                    <a:extLst>
                      <a:ext uri="{A12FA001-AC4F-418D-AE19-62706E023703}">
                        <ahyp:hlinkClr xmlns:ahyp="http://schemas.microsoft.com/office/drawing/2018/hyperlinkcolor" val="tx"/>
                      </a:ext>
                    </a:extLst>
                  </a:hlinkClick>
                </a:rPr>
                <a:t>U2Board – U2 Solution</a:t>
              </a:r>
            </a:p>
          </p:txBody>
        </p:sp>
      </p:grpSp>
      <p:grpSp>
        <p:nvGrpSpPr>
          <p:cNvPr id="38" name="Group 37">
            <a:extLst>
              <a:ext uri="{FF2B5EF4-FFF2-40B4-BE49-F238E27FC236}">
                <a16:creationId xmlns:a16="http://schemas.microsoft.com/office/drawing/2014/main" id="{388AC49E-A97A-F0CA-08A9-BFB8D04013DE}"/>
              </a:ext>
            </a:extLst>
          </p:cNvPr>
          <p:cNvGrpSpPr/>
          <p:nvPr/>
        </p:nvGrpSpPr>
        <p:grpSpPr>
          <a:xfrm>
            <a:off x="591712" y="2983624"/>
            <a:ext cx="6256596" cy="1203243"/>
            <a:chOff x="591712" y="2841766"/>
            <a:chExt cx="6256596" cy="1203243"/>
          </a:xfrm>
        </p:grpSpPr>
        <p:grpSp>
          <p:nvGrpSpPr>
            <p:cNvPr id="59" name="Group 58">
              <a:extLst>
                <a:ext uri="{FF2B5EF4-FFF2-40B4-BE49-F238E27FC236}">
                  <a16:creationId xmlns:a16="http://schemas.microsoft.com/office/drawing/2014/main" id="{75100DBC-BE52-E41D-F16E-FD29EDF00567}"/>
                </a:ext>
              </a:extLst>
            </p:cNvPr>
            <p:cNvGrpSpPr/>
            <p:nvPr/>
          </p:nvGrpSpPr>
          <p:grpSpPr>
            <a:xfrm>
              <a:off x="2751667" y="3075530"/>
              <a:ext cx="236840" cy="264486"/>
              <a:chOff x="3566414" y="4653343"/>
              <a:chExt cx="505288" cy="564258"/>
            </a:xfrm>
          </p:grpSpPr>
          <p:sp>
            <p:nvSpPr>
              <p:cNvPr id="62" name="Freeform: Shape 61">
                <a:extLst>
                  <a:ext uri="{FF2B5EF4-FFF2-40B4-BE49-F238E27FC236}">
                    <a16:creationId xmlns:a16="http://schemas.microsoft.com/office/drawing/2014/main" id="{03D070CE-A7BB-3257-3204-C84BCD8B9735}"/>
                  </a:ext>
                </a:extLst>
              </p:cNvPr>
              <p:cNvSpPr/>
              <p:nvPr/>
            </p:nvSpPr>
            <p:spPr>
              <a:xfrm>
                <a:off x="3795443" y="4687038"/>
                <a:ext cx="47241" cy="116214"/>
              </a:xfrm>
              <a:custGeom>
                <a:avLst/>
                <a:gdLst>
                  <a:gd name="connsiteX0" fmla="*/ 0 w 47241"/>
                  <a:gd name="connsiteY0" fmla="*/ 0 h 116214"/>
                  <a:gd name="connsiteX1" fmla="*/ 47242 w 47241"/>
                  <a:gd name="connsiteY1" fmla="*/ 0 h 116214"/>
                  <a:gd name="connsiteX2" fmla="*/ 47242 w 47241"/>
                  <a:gd name="connsiteY2" fmla="*/ 116214 h 116214"/>
                  <a:gd name="connsiteX3" fmla="*/ 0 w 47241"/>
                  <a:gd name="connsiteY3" fmla="*/ 116214 h 116214"/>
                </a:gdLst>
                <a:ahLst/>
                <a:cxnLst>
                  <a:cxn ang="0">
                    <a:pos x="connsiteX0" y="connsiteY0"/>
                  </a:cxn>
                  <a:cxn ang="0">
                    <a:pos x="connsiteX1" y="connsiteY1"/>
                  </a:cxn>
                  <a:cxn ang="0">
                    <a:pos x="connsiteX2" y="connsiteY2"/>
                  </a:cxn>
                  <a:cxn ang="0">
                    <a:pos x="connsiteX3" y="connsiteY3"/>
                  </a:cxn>
                </a:cxnLst>
                <a:rect l="l" t="t" r="r" b="b"/>
                <a:pathLst>
                  <a:path w="47241" h="116214">
                    <a:moveTo>
                      <a:pt x="0" y="0"/>
                    </a:moveTo>
                    <a:lnTo>
                      <a:pt x="47242" y="0"/>
                    </a:lnTo>
                    <a:lnTo>
                      <a:pt x="47242" y="116214"/>
                    </a:lnTo>
                    <a:lnTo>
                      <a:pt x="0" y="116214"/>
                    </a:lnTo>
                    <a:close/>
                  </a:path>
                </a:pathLst>
              </a:custGeom>
              <a:solidFill>
                <a:schemeClr val="accent1"/>
              </a:solidFill>
              <a:ln w="1026"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6A91D1E-B44E-63D7-A31D-10029EC8471B}"/>
                  </a:ext>
                </a:extLst>
              </p:cNvPr>
              <p:cNvSpPr/>
              <p:nvPr/>
            </p:nvSpPr>
            <p:spPr>
              <a:xfrm>
                <a:off x="3742614" y="4653343"/>
                <a:ext cx="152898" cy="111171"/>
              </a:xfrm>
              <a:custGeom>
                <a:avLst/>
                <a:gdLst>
                  <a:gd name="connsiteX0" fmla="*/ 119203 w 152898"/>
                  <a:gd name="connsiteY0" fmla="*/ 111172 h 111171"/>
                  <a:gd name="connsiteX1" fmla="*/ 76192 w 152898"/>
                  <a:gd name="connsiteY1" fmla="*/ 67401 h 111171"/>
                  <a:gd name="connsiteX2" fmla="*/ 33696 w 152898"/>
                  <a:gd name="connsiteY2" fmla="*/ 110638 h 111171"/>
                  <a:gd name="connsiteX3" fmla="*/ 0 w 152898"/>
                  <a:gd name="connsiteY3" fmla="*/ 77527 h 111171"/>
                  <a:gd name="connsiteX4" fmla="*/ 76192 w 152898"/>
                  <a:gd name="connsiteY4" fmla="*/ 0 h 111171"/>
                  <a:gd name="connsiteX5" fmla="*/ 152898 w 152898"/>
                  <a:gd name="connsiteY5" fmla="*/ 78061 h 111171"/>
                  <a:gd name="connsiteX6" fmla="*/ 119203 w 152898"/>
                  <a:gd name="connsiteY6" fmla="*/ 111172 h 11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898" h="111171">
                    <a:moveTo>
                      <a:pt x="119203" y="111172"/>
                    </a:moveTo>
                    <a:lnTo>
                      <a:pt x="76192" y="67401"/>
                    </a:lnTo>
                    <a:lnTo>
                      <a:pt x="33696" y="110638"/>
                    </a:lnTo>
                    <a:lnTo>
                      <a:pt x="0" y="77527"/>
                    </a:lnTo>
                    <a:lnTo>
                      <a:pt x="76192" y="0"/>
                    </a:lnTo>
                    <a:lnTo>
                      <a:pt x="152898" y="78061"/>
                    </a:lnTo>
                    <a:lnTo>
                      <a:pt x="119203" y="111172"/>
                    </a:lnTo>
                    <a:close/>
                  </a:path>
                </a:pathLst>
              </a:custGeom>
              <a:solidFill>
                <a:schemeClr val="accent1"/>
              </a:solidFill>
              <a:ln w="1026" cap="flat">
                <a:noFill/>
                <a:prstDash val="solid"/>
                <a:miter/>
              </a:ln>
            </p:spPr>
            <p:txBody>
              <a:bodyPr rtlCol="0" anchor="ctr"/>
              <a:lstStyle/>
              <a:p>
                <a:endParaRPr lang="en-US"/>
              </a:p>
            </p:txBody>
          </p:sp>
          <p:grpSp>
            <p:nvGrpSpPr>
              <p:cNvPr id="64" name="Graphic 1455">
                <a:extLst>
                  <a:ext uri="{FF2B5EF4-FFF2-40B4-BE49-F238E27FC236}">
                    <a16:creationId xmlns:a16="http://schemas.microsoft.com/office/drawing/2014/main" id="{F888BE4B-B833-AB03-5D9F-5E8ADF0E2E5C}"/>
                  </a:ext>
                </a:extLst>
              </p:cNvPr>
              <p:cNvGrpSpPr/>
              <p:nvPr/>
            </p:nvGrpSpPr>
            <p:grpSpPr>
              <a:xfrm>
                <a:off x="3566414" y="4800572"/>
                <a:ext cx="168487" cy="152898"/>
                <a:chOff x="3566414" y="4800572"/>
                <a:chExt cx="168487" cy="152898"/>
              </a:xfrm>
              <a:solidFill>
                <a:schemeClr val="accent1"/>
              </a:solidFill>
            </p:grpSpPr>
            <p:sp>
              <p:nvSpPr>
                <p:cNvPr id="81" name="Freeform: Shape 80">
                  <a:extLst>
                    <a:ext uri="{FF2B5EF4-FFF2-40B4-BE49-F238E27FC236}">
                      <a16:creationId xmlns:a16="http://schemas.microsoft.com/office/drawing/2014/main" id="{5D811B35-E580-6253-8620-FD3F2033EA7B}"/>
                    </a:ext>
                  </a:extLst>
                </p:cNvPr>
                <p:cNvSpPr/>
                <p:nvPr/>
              </p:nvSpPr>
              <p:spPr>
                <a:xfrm>
                  <a:off x="3600109" y="4853400"/>
                  <a:ext cx="134792" cy="47241"/>
                </a:xfrm>
                <a:custGeom>
                  <a:avLst/>
                  <a:gdLst>
                    <a:gd name="connsiteX0" fmla="*/ 0 w 134792"/>
                    <a:gd name="connsiteY0" fmla="*/ 0 h 47241"/>
                    <a:gd name="connsiteX1" fmla="*/ 134792 w 134792"/>
                    <a:gd name="connsiteY1" fmla="*/ 0 h 47241"/>
                    <a:gd name="connsiteX2" fmla="*/ 134792 w 134792"/>
                    <a:gd name="connsiteY2" fmla="*/ 47242 h 47241"/>
                    <a:gd name="connsiteX3" fmla="*/ 0 w 134792"/>
                    <a:gd name="connsiteY3" fmla="*/ 47242 h 47241"/>
                  </a:gdLst>
                  <a:ahLst/>
                  <a:cxnLst>
                    <a:cxn ang="0">
                      <a:pos x="connsiteX0" y="connsiteY0"/>
                    </a:cxn>
                    <a:cxn ang="0">
                      <a:pos x="connsiteX1" y="connsiteY1"/>
                    </a:cxn>
                    <a:cxn ang="0">
                      <a:pos x="connsiteX2" y="connsiteY2"/>
                    </a:cxn>
                    <a:cxn ang="0">
                      <a:pos x="connsiteX3" y="connsiteY3"/>
                    </a:cxn>
                  </a:cxnLst>
                  <a:rect l="l" t="t" r="r" b="b"/>
                  <a:pathLst>
                    <a:path w="134792" h="47241">
                      <a:moveTo>
                        <a:pt x="0" y="0"/>
                      </a:moveTo>
                      <a:lnTo>
                        <a:pt x="134792" y="0"/>
                      </a:lnTo>
                      <a:lnTo>
                        <a:pt x="134792" y="47242"/>
                      </a:lnTo>
                      <a:lnTo>
                        <a:pt x="0" y="47242"/>
                      </a:lnTo>
                      <a:close/>
                    </a:path>
                  </a:pathLst>
                </a:custGeom>
                <a:grpFill/>
                <a:ln w="1026"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99F6ECF2-5E3D-1668-3AB1-C5379D9F4938}"/>
                    </a:ext>
                  </a:extLst>
                </p:cNvPr>
                <p:cNvSpPr/>
                <p:nvPr/>
              </p:nvSpPr>
              <p:spPr>
                <a:xfrm>
                  <a:off x="3566414" y="4800572"/>
                  <a:ext cx="111171" cy="152898"/>
                </a:xfrm>
                <a:custGeom>
                  <a:avLst/>
                  <a:gdLst>
                    <a:gd name="connsiteX0" fmla="*/ 77527 w 111171"/>
                    <a:gd name="connsiteY0" fmla="*/ 152898 h 152898"/>
                    <a:gd name="connsiteX1" fmla="*/ 0 w 111171"/>
                    <a:gd name="connsiteY1" fmla="*/ 76716 h 152898"/>
                    <a:gd name="connsiteX2" fmla="*/ 78062 w 111171"/>
                    <a:gd name="connsiteY2" fmla="*/ 0 h 152898"/>
                    <a:gd name="connsiteX3" fmla="*/ 111172 w 111171"/>
                    <a:gd name="connsiteY3" fmla="*/ 33696 h 152898"/>
                    <a:gd name="connsiteX4" fmla="*/ 67401 w 111171"/>
                    <a:gd name="connsiteY4" fmla="*/ 76716 h 152898"/>
                    <a:gd name="connsiteX5" fmla="*/ 110638 w 111171"/>
                    <a:gd name="connsiteY5" fmla="*/ 119203 h 152898"/>
                    <a:gd name="connsiteX6" fmla="*/ 77527 w 111171"/>
                    <a:gd name="connsiteY6" fmla="*/ 152898 h 15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71" h="152898">
                      <a:moveTo>
                        <a:pt x="77527" y="152898"/>
                      </a:moveTo>
                      <a:lnTo>
                        <a:pt x="0" y="76716"/>
                      </a:lnTo>
                      <a:lnTo>
                        <a:pt x="78062" y="0"/>
                      </a:lnTo>
                      <a:lnTo>
                        <a:pt x="111172" y="33696"/>
                      </a:lnTo>
                      <a:lnTo>
                        <a:pt x="67401" y="76716"/>
                      </a:lnTo>
                      <a:lnTo>
                        <a:pt x="110638" y="119203"/>
                      </a:lnTo>
                      <a:lnTo>
                        <a:pt x="77527" y="152898"/>
                      </a:lnTo>
                      <a:close/>
                    </a:path>
                  </a:pathLst>
                </a:custGeom>
                <a:grpFill/>
                <a:ln w="1026" cap="flat">
                  <a:noFill/>
                  <a:prstDash val="solid"/>
                  <a:miter/>
                </a:ln>
              </p:spPr>
              <p:txBody>
                <a:bodyPr rtlCol="0" anchor="ctr"/>
                <a:lstStyle/>
                <a:p>
                  <a:endParaRPr lang="en-US"/>
                </a:p>
              </p:txBody>
            </p:sp>
          </p:grpSp>
          <p:grpSp>
            <p:nvGrpSpPr>
              <p:cNvPr id="65" name="Graphic 1455">
                <a:extLst>
                  <a:ext uri="{FF2B5EF4-FFF2-40B4-BE49-F238E27FC236}">
                    <a16:creationId xmlns:a16="http://schemas.microsoft.com/office/drawing/2014/main" id="{E1726DF7-62AE-6AF0-6A2C-44DE3ED582A2}"/>
                  </a:ext>
                </a:extLst>
              </p:cNvPr>
              <p:cNvGrpSpPr/>
              <p:nvPr/>
            </p:nvGrpSpPr>
            <p:grpSpPr>
              <a:xfrm>
                <a:off x="3903205" y="4800572"/>
                <a:ext cx="168497" cy="152898"/>
                <a:chOff x="3903205" y="4800572"/>
                <a:chExt cx="168497" cy="152898"/>
              </a:xfrm>
              <a:solidFill>
                <a:schemeClr val="accent1"/>
              </a:solidFill>
            </p:grpSpPr>
            <p:sp>
              <p:nvSpPr>
                <p:cNvPr id="79" name="Freeform: Shape 78">
                  <a:extLst>
                    <a:ext uri="{FF2B5EF4-FFF2-40B4-BE49-F238E27FC236}">
                      <a16:creationId xmlns:a16="http://schemas.microsoft.com/office/drawing/2014/main" id="{07FCB0BB-7CE5-E4DE-2589-4B93933B44F6}"/>
                    </a:ext>
                  </a:extLst>
                </p:cNvPr>
                <p:cNvSpPr/>
                <p:nvPr/>
              </p:nvSpPr>
              <p:spPr>
                <a:xfrm>
                  <a:off x="3903205" y="4853400"/>
                  <a:ext cx="134792" cy="47241"/>
                </a:xfrm>
                <a:custGeom>
                  <a:avLst/>
                  <a:gdLst>
                    <a:gd name="connsiteX0" fmla="*/ 0 w 134792"/>
                    <a:gd name="connsiteY0" fmla="*/ 0 h 47241"/>
                    <a:gd name="connsiteX1" fmla="*/ 134792 w 134792"/>
                    <a:gd name="connsiteY1" fmla="*/ 0 h 47241"/>
                    <a:gd name="connsiteX2" fmla="*/ 134792 w 134792"/>
                    <a:gd name="connsiteY2" fmla="*/ 47242 h 47241"/>
                    <a:gd name="connsiteX3" fmla="*/ 0 w 134792"/>
                    <a:gd name="connsiteY3" fmla="*/ 47242 h 47241"/>
                  </a:gdLst>
                  <a:ahLst/>
                  <a:cxnLst>
                    <a:cxn ang="0">
                      <a:pos x="connsiteX0" y="connsiteY0"/>
                    </a:cxn>
                    <a:cxn ang="0">
                      <a:pos x="connsiteX1" y="connsiteY1"/>
                    </a:cxn>
                    <a:cxn ang="0">
                      <a:pos x="connsiteX2" y="connsiteY2"/>
                    </a:cxn>
                    <a:cxn ang="0">
                      <a:pos x="connsiteX3" y="connsiteY3"/>
                    </a:cxn>
                  </a:cxnLst>
                  <a:rect l="l" t="t" r="r" b="b"/>
                  <a:pathLst>
                    <a:path w="134792" h="47241">
                      <a:moveTo>
                        <a:pt x="0" y="0"/>
                      </a:moveTo>
                      <a:lnTo>
                        <a:pt x="134792" y="0"/>
                      </a:lnTo>
                      <a:lnTo>
                        <a:pt x="134792" y="47242"/>
                      </a:lnTo>
                      <a:lnTo>
                        <a:pt x="0" y="47242"/>
                      </a:lnTo>
                      <a:close/>
                    </a:path>
                  </a:pathLst>
                </a:custGeom>
                <a:grpFill/>
                <a:ln w="1026"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5A285074-6BB5-8C0F-259C-7D1508ED4DF9}"/>
                    </a:ext>
                  </a:extLst>
                </p:cNvPr>
                <p:cNvSpPr/>
                <p:nvPr/>
              </p:nvSpPr>
              <p:spPr>
                <a:xfrm>
                  <a:off x="3960521" y="4800572"/>
                  <a:ext cx="111181" cy="152898"/>
                </a:xfrm>
                <a:custGeom>
                  <a:avLst/>
                  <a:gdLst>
                    <a:gd name="connsiteX0" fmla="*/ 33654 w 111181"/>
                    <a:gd name="connsiteY0" fmla="*/ 152898 h 152898"/>
                    <a:gd name="connsiteX1" fmla="*/ 544 w 111181"/>
                    <a:gd name="connsiteY1" fmla="*/ 119203 h 152898"/>
                    <a:gd name="connsiteX2" fmla="*/ 43781 w 111181"/>
                    <a:gd name="connsiteY2" fmla="*/ 76716 h 152898"/>
                    <a:gd name="connsiteX3" fmla="*/ 0 w 111181"/>
                    <a:gd name="connsiteY3" fmla="*/ 33696 h 152898"/>
                    <a:gd name="connsiteX4" fmla="*/ 33110 w 111181"/>
                    <a:gd name="connsiteY4" fmla="*/ 0 h 152898"/>
                    <a:gd name="connsiteX5" fmla="*/ 111182 w 111181"/>
                    <a:gd name="connsiteY5" fmla="*/ 76716 h 152898"/>
                    <a:gd name="connsiteX6" fmla="*/ 33654 w 111181"/>
                    <a:gd name="connsiteY6" fmla="*/ 152898 h 15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81" h="152898">
                      <a:moveTo>
                        <a:pt x="33654" y="152898"/>
                      </a:moveTo>
                      <a:lnTo>
                        <a:pt x="544" y="119203"/>
                      </a:lnTo>
                      <a:lnTo>
                        <a:pt x="43781" y="76716"/>
                      </a:lnTo>
                      <a:lnTo>
                        <a:pt x="0" y="33696"/>
                      </a:lnTo>
                      <a:lnTo>
                        <a:pt x="33110" y="0"/>
                      </a:lnTo>
                      <a:lnTo>
                        <a:pt x="111182" y="76716"/>
                      </a:lnTo>
                      <a:lnTo>
                        <a:pt x="33654" y="152898"/>
                      </a:lnTo>
                      <a:close/>
                    </a:path>
                  </a:pathLst>
                </a:custGeom>
                <a:grpFill/>
                <a:ln w="1026" cap="flat">
                  <a:noFill/>
                  <a:prstDash val="solid"/>
                  <a:miter/>
                </a:ln>
              </p:spPr>
              <p:txBody>
                <a:bodyPr rtlCol="0" anchor="ctr"/>
                <a:lstStyle/>
                <a:p>
                  <a:endParaRPr lang="en-US"/>
                </a:p>
              </p:txBody>
            </p:sp>
          </p:grpSp>
          <p:sp>
            <p:nvSpPr>
              <p:cNvPr id="77" name="Freeform: Shape 76">
                <a:extLst>
                  <a:ext uri="{FF2B5EF4-FFF2-40B4-BE49-F238E27FC236}">
                    <a16:creationId xmlns:a16="http://schemas.microsoft.com/office/drawing/2014/main" id="{9F74C2C3-BDB4-CB67-C9B1-75C7A4895820}"/>
                  </a:ext>
                </a:extLst>
              </p:cNvPr>
              <p:cNvSpPr/>
              <p:nvPr/>
            </p:nvSpPr>
            <p:spPr>
              <a:xfrm>
                <a:off x="3674073" y="4836280"/>
                <a:ext cx="348467" cy="381321"/>
              </a:xfrm>
              <a:custGeom>
                <a:avLst/>
                <a:gdLst>
                  <a:gd name="connsiteX0" fmla="*/ 286869 w 348467"/>
                  <a:gd name="connsiteY0" fmla="*/ 147815 h 381321"/>
                  <a:gd name="connsiteX1" fmla="*/ 200099 w 348467"/>
                  <a:gd name="connsiteY1" fmla="*/ 127254 h 381321"/>
                  <a:gd name="connsiteX2" fmla="*/ 200099 w 348467"/>
                  <a:gd name="connsiteY2" fmla="*/ 53085 h 381321"/>
                  <a:gd name="connsiteX3" fmla="*/ 147014 w 348467"/>
                  <a:gd name="connsiteY3" fmla="*/ 0 h 381321"/>
                  <a:gd name="connsiteX4" fmla="*/ 146593 w 348467"/>
                  <a:gd name="connsiteY4" fmla="*/ 0 h 381321"/>
                  <a:gd name="connsiteX5" fmla="*/ 93507 w 348467"/>
                  <a:gd name="connsiteY5" fmla="*/ 53085 h 381321"/>
                  <a:gd name="connsiteX6" fmla="*/ 93507 w 348467"/>
                  <a:gd name="connsiteY6" fmla="*/ 181746 h 381321"/>
                  <a:gd name="connsiteX7" fmla="*/ 90889 w 348467"/>
                  <a:gd name="connsiteY7" fmla="*/ 179127 h 381321"/>
                  <a:gd name="connsiteX8" fmla="*/ 53342 w 348467"/>
                  <a:gd name="connsiteY8" fmla="*/ 163610 h 381321"/>
                  <a:gd name="connsiteX9" fmla="*/ 16021 w 348467"/>
                  <a:gd name="connsiteY9" fmla="*/ 178912 h 381321"/>
                  <a:gd name="connsiteX10" fmla="*/ 15508 w 348467"/>
                  <a:gd name="connsiteY10" fmla="*/ 179405 h 381321"/>
                  <a:gd name="connsiteX11" fmla="*/ 0 w 348467"/>
                  <a:gd name="connsiteY11" fmla="*/ 216951 h 381321"/>
                  <a:gd name="connsiteX12" fmla="*/ 15508 w 348467"/>
                  <a:gd name="connsiteY12" fmla="*/ 254488 h 381321"/>
                  <a:gd name="connsiteX13" fmla="*/ 89584 w 348467"/>
                  <a:gd name="connsiteY13" fmla="*/ 328565 h 381321"/>
                  <a:gd name="connsiteX14" fmla="*/ 91813 w 348467"/>
                  <a:gd name="connsiteY14" fmla="*/ 330670 h 381321"/>
                  <a:gd name="connsiteX15" fmla="*/ 109847 w 348467"/>
                  <a:gd name="connsiteY15" fmla="*/ 349351 h 381321"/>
                  <a:gd name="connsiteX16" fmla="*/ 173068 w 348467"/>
                  <a:gd name="connsiteY16" fmla="*/ 381321 h 381321"/>
                  <a:gd name="connsiteX17" fmla="*/ 186604 w 348467"/>
                  <a:gd name="connsiteY17" fmla="*/ 381321 h 381321"/>
                  <a:gd name="connsiteX18" fmla="*/ 186604 w 348467"/>
                  <a:gd name="connsiteY18" fmla="*/ 334080 h 381321"/>
                  <a:gd name="connsiteX19" fmla="*/ 173068 w 348467"/>
                  <a:gd name="connsiteY19" fmla="*/ 334080 h 381321"/>
                  <a:gd name="connsiteX20" fmla="*/ 147681 w 348467"/>
                  <a:gd name="connsiteY20" fmla="*/ 321057 h 381321"/>
                  <a:gd name="connsiteX21" fmla="*/ 123229 w 348467"/>
                  <a:gd name="connsiteY21" fmla="*/ 295383 h 381321"/>
                  <a:gd name="connsiteX22" fmla="*/ 122992 w 348467"/>
                  <a:gd name="connsiteY22" fmla="*/ 295157 h 381321"/>
                  <a:gd name="connsiteX23" fmla="*/ 48905 w 348467"/>
                  <a:gd name="connsiteY23" fmla="*/ 221070 h 381321"/>
                  <a:gd name="connsiteX24" fmla="*/ 47242 w 348467"/>
                  <a:gd name="connsiteY24" fmla="*/ 216951 h 381321"/>
                  <a:gd name="connsiteX25" fmla="*/ 48803 w 348467"/>
                  <a:gd name="connsiteY25" fmla="*/ 212936 h 381321"/>
                  <a:gd name="connsiteX26" fmla="*/ 49213 w 348467"/>
                  <a:gd name="connsiteY26" fmla="*/ 212535 h 381321"/>
                  <a:gd name="connsiteX27" fmla="*/ 53342 w 348467"/>
                  <a:gd name="connsiteY27" fmla="*/ 210851 h 381321"/>
                  <a:gd name="connsiteX28" fmla="*/ 57481 w 348467"/>
                  <a:gd name="connsiteY28" fmla="*/ 212535 h 381321"/>
                  <a:gd name="connsiteX29" fmla="*/ 86555 w 348467"/>
                  <a:gd name="connsiteY29" fmla="*/ 241599 h 381321"/>
                  <a:gd name="connsiteX30" fmla="*/ 121154 w 348467"/>
                  <a:gd name="connsiteY30" fmla="*/ 248480 h 381321"/>
                  <a:gd name="connsiteX31" fmla="*/ 140749 w 348467"/>
                  <a:gd name="connsiteY31" fmla="*/ 219149 h 381321"/>
                  <a:gd name="connsiteX32" fmla="*/ 140749 w 348467"/>
                  <a:gd name="connsiteY32" fmla="*/ 53085 h 381321"/>
                  <a:gd name="connsiteX33" fmla="*/ 146593 w 348467"/>
                  <a:gd name="connsiteY33" fmla="*/ 47241 h 381321"/>
                  <a:gd name="connsiteX34" fmla="*/ 147014 w 348467"/>
                  <a:gd name="connsiteY34" fmla="*/ 47241 h 381321"/>
                  <a:gd name="connsiteX35" fmla="*/ 152857 w 348467"/>
                  <a:gd name="connsiteY35" fmla="*/ 53085 h 381321"/>
                  <a:gd name="connsiteX36" fmla="*/ 152857 w 348467"/>
                  <a:gd name="connsiteY36" fmla="*/ 164616 h 381321"/>
                  <a:gd name="connsiteX37" fmla="*/ 275973 w 348467"/>
                  <a:gd name="connsiteY37" fmla="*/ 193783 h 381321"/>
                  <a:gd name="connsiteX38" fmla="*/ 301226 w 348467"/>
                  <a:gd name="connsiteY38" fmla="*/ 227119 h 381321"/>
                  <a:gd name="connsiteX39" fmla="*/ 301226 w 348467"/>
                  <a:gd name="connsiteY39" fmla="*/ 334080 h 381321"/>
                  <a:gd name="connsiteX40" fmla="*/ 283038 w 348467"/>
                  <a:gd name="connsiteY40" fmla="*/ 334080 h 381321"/>
                  <a:gd name="connsiteX41" fmla="*/ 283038 w 348467"/>
                  <a:gd name="connsiteY41" fmla="*/ 381321 h 381321"/>
                  <a:gd name="connsiteX42" fmla="*/ 310767 w 348467"/>
                  <a:gd name="connsiteY42" fmla="*/ 381321 h 381321"/>
                  <a:gd name="connsiteX43" fmla="*/ 348468 w 348467"/>
                  <a:gd name="connsiteY43" fmla="*/ 343158 h 381321"/>
                  <a:gd name="connsiteX44" fmla="*/ 348468 w 348467"/>
                  <a:gd name="connsiteY44" fmla="*/ 227119 h 381321"/>
                  <a:gd name="connsiteX45" fmla="*/ 286869 w 348467"/>
                  <a:gd name="connsiteY45" fmla="*/ 147815 h 38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8467" h="381321">
                    <a:moveTo>
                      <a:pt x="286869" y="147815"/>
                    </a:moveTo>
                    <a:lnTo>
                      <a:pt x="200099" y="127254"/>
                    </a:lnTo>
                    <a:lnTo>
                      <a:pt x="200099" y="53085"/>
                    </a:lnTo>
                    <a:cubicBezTo>
                      <a:pt x="200099" y="23816"/>
                      <a:pt x="176283" y="0"/>
                      <a:pt x="147014" y="0"/>
                    </a:cubicBezTo>
                    <a:lnTo>
                      <a:pt x="146593" y="0"/>
                    </a:lnTo>
                    <a:cubicBezTo>
                      <a:pt x="117323" y="0"/>
                      <a:pt x="93507" y="23816"/>
                      <a:pt x="93507" y="53085"/>
                    </a:cubicBezTo>
                    <a:lnTo>
                      <a:pt x="93507" y="181746"/>
                    </a:lnTo>
                    <a:lnTo>
                      <a:pt x="90889" y="179127"/>
                    </a:lnTo>
                    <a:cubicBezTo>
                      <a:pt x="80875" y="169125"/>
                      <a:pt x="67545" y="163610"/>
                      <a:pt x="53342" y="163610"/>
                    </a:cubicBezTo>
                    <a:cubicBezTo>
                      <a:pt x="39139" y="163610"/>
                      <a:pt x="26003" y="169042"/>
                      <a:pt x="16021" y="178912"/>
                    </a:cubicBezTo>
                    <a:lnTo>
                      <a:pt x="15508" y="179405"/>
                    </a:lnTo>
                    <a:cubicBezTo>
                      <a:pt x="5505" y="189418"/>
                      <a:pt x="0" y="202748"/>
                      <a:pt x="0" y="216951"/>
                    </a:cubicBezTo>
                    <a:cubicBezTo>
                      <a:pt x="0" y="231155"/>
                      <a:pt x="5505" y="244495"/>
                      <a:pt x="15508" y="254488"/>
                    </a:cubicBezTo>
                    <a:lnTo>
                      <a:pt x="89584" y="328565"/>
                    </a:lnTo>
                    <a:cubicBezTo>
                      <a:pt x="90313" y="329294"/>
                      <a:pt x="91073" y="330002"/>
                      <a:pt x="91813" y="330670"/>
                    </a:cubicBezTo>
                    <a:cubicBezTo>
                      <a:pt x="97831" y="336021"/>
                      <a:pt x="104671" y="342429"/>
                      <a:pt x="109847" y="349351"/>
                    </a:cubicBezTo>
                    <a:cubicBezTo>
                      <a:pt x="125046" y="369665"/>
                      <a:pt x="148092" y="381321"/>
                      <a:pt x="173068" y="381321"/>
                    </a:cubicBezTo>
                    <a:lnTo>
                      <a:pt x="186604" y="381321"/>
                    </a:lnTo>
                    <a:lnTo>
                      <a:pt x="186604" y="334080"/>
                    </a:lnTo>
                    <a:lnTo>
                      <a:pt x="173068" y="334080"/>
                    </a:lnTo>
                    <a:cubicBezTo>
                      <a:pt x="163127" y="334080"/>
                      <a:pt x="153874" y="329335"/>
                      <a:pt x="147681" y="321057"/>
                    </a:cubicBezTo>
                    <a:cubicBezTo>
                      <a:pt x="139989" y="310777"/>
                      <a:pt x="131013" y="302315"/>
                      <a:pt x="123229" y="295383"/>
                    </a:cubicBezTo>
                    <a:cubicBezTo>
                      <a:pt x="123146" y="295311"/>
                      <a:pt x="123064" y="295229"/>
                      <a:pt x="122992" y="295157"/>
                    </a:cubicBezTo>
                    <a:lnTo>
                      <a:pt x="48905" y="221070"/>
                    </a:lnTo>
                    <a:cubicBezTo>
                      <a:pt x="47457" y="219622"/>
                      <a:pt x="47242" y="217865"/>
                      <a:pt x="47242" y="216951"/>
                    </a:cubicBezTo>
                    <a:cubicBezTo>
                      <a:pt x="47242" y="216037"/>
                      <a:pt x="47447" y="214363"/>
                      <a:pt x="48803" y="212936"/>
                    </a:cubicBezTo>
                    <a:lnTo>
                      <a:pt x="49213" y="212535"/>
                    </a:lnTo>
                    <a:cubicBezTo>
                      <a:pt x="50672" y="211067"/>
                      <a:pt x="52428" y="210851"/>
                      <a:pt x="53342" y="210851"/>
                    </a:cubicBezTo>
                    <a:cubicBezTo>
                      <a:pt x="54256" y="210851"/>
                      <a:pt x="56022" y="211067"/>
                      <a:pt x="57481" y="212535"/>
                    </a:cubicBezTo>
                    <a:lnTo>
                      <a:pt x="86555" y="241599"/>
                    </a:lnTo>
                    <a:cubicBezTo>
                      <a:pt x="95664" y="250709"/>
                      <a:pt x="109241" y="253410"/>
                      <a:pt x="121154" y="248480"/>
                    </a:cubicBezTo>
                    <a:cubicBezTo>
                      <a:pt x="133057" y="243540"/>
                      <a:pt x="140749" y="232028"/>
                      <a:pt x="140749" y="219149"/>
                    </a:cubicBezTo>
                    <a:lnTo>
                      <a:pt x="140749" y="53085"/>
                    </a:lnTo>
                    <a:cubicBezTo>
                      <a:pt x="140749" y="49922"/>
                      <a:pt x="143419" y="47241"/>
                      <a:pt x="146593" y="47241"/>
                    </a:cubicBezTo>
                    <a:lnTo>
                      <a:pt x="147014" y="47241"/>
                    </a:lnTo>
                    <a:cubicBezTo>
                      <a:pt x="150187" y="47241"/>
                      <a:pt x="152857" y="49922"/>
                      <a:pt x="152857" y="53085"/>
                    </a:cubicBezTo>
                    <a:lnTo>
                      <a:pt x="152857" y="164616"/>
                    </a:lnTo>
                    <a:lnTo>
                      <a:pt x="275973" y="193783"/>
                    </a:lnTo>
                    <a:cubicBezTo>
                      <a:pt x="290844" y="197305"/>
                      <a:pt x="301226" y="211015"/>
                      <a:pt x="301226" y="227119"/>
                    </a:cubicBezTo>
                    <a:lnTo>
                      <a:pt x="301226" y="334080"/>
                    </a:lnTo>
                    <a:lnTo>
                      <a:pt x="283038" y="334080"/>
                    </a:lnTo>
                    <a:lnTo>
                      <a:pt x="283038" y="381321"/>
                    </a:lnTo>
                    <a:lnTo>
                      <a:pt x="310767" y="381321"/>
                    </a:lnTo>
                    <a:cubicBezTo>
                      <a:pt x="331553" y="381321"/>
                      <a:pt x="348468" y="364201"/>
                      <a:pt x="348468" y="343158"/>
                    </a:cubicBezTo>
                    <a:lnTo>
                      <a:pt x="348468" y="227119"/>
                    </a:lnTo>
                    <a:cubicBezTo>
                      <a:pt x="348468" y="189028"/>
                      <a:pt x="323142" y="156421"/>
                      <a:pt x="286869" y="147815"/>
                    </a:cubicBezTo>
                    <a:close/>
                  </a:path>
                </a:pathLst>
              </a:custGeom>
              <a:solidFill>
                <a:schemeClr val="accent1"/>
              </a:solidFill>
              <a:ln w="102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478FB791-6BF5-F3A0-786E-8734F224426E}"/>
                  </a:ext>
                </a:extLst>
              </p:cNvPr>
              <p:cNvSpPr/>
              <p:nvPr/>
            </p:nvSpPr>
            <p:spPr>
              <a:xfrm>
                <a:off x="3885191" y="5171027"/>
                <a:ext cx="47395" cy="45896"/>
              </a:xfrm>
              <a:custGeom>
                <a:avLst/>
                <a:gdLst>
                  <a:gd name="connsiteX0" fmla="*/ 0 w 47395"/>
                  <a:gd name="connsiteY0" fmla="*/ 0 h 45896"/>
                  <a:gd name="connsiteX1" fmla="*/ 47396 w 47395"/>
                  <a:gd name="connsiteY1" fmla="*/ 0 h 45896"/>
                  <a:gd name="connsiteX2" fmla="*/ 47396 w 47395"/>
                  <a:gd name="connsiteY2" fmla="*/ 45896 h 45896"/>
                  <a:gd name="connsiteX3" fmla="*/ 0 w 47395"/>
                  <a:gd name="connsiteY3" fmla="*/ 45896 h 45896"/>
                </a:gdLst>
                <a:ahLst/>
                <a:cxnLst>
                  <a:cxn ang="0">
                    <a:pos x="connsiteX0" y="connsiteY0"/>
                  </a:cxn>
                  <a:cxn ang="0">
                    <a:pos x="connsiteX1" y="connsiteY1"/>
                  </a:cxn>
                  <a:cxn ang="0">
                    <a:pos x="connsiteX2" y="connsiteY2"/>
                  </a:cxn>
                  <a:cxn ang="0">
                    <a:pos x="connsiteX3" y="connsiteY3"/>
                  </a:cxn>
                </a:cxnLst>
                <a:rect l="l" t="t" r="r" b="b"/>
                <a:pathLst>
                  <a:path w="47395" h="45896">
                    <a:moveTo>
                      <a:pt x="0" y="0"/>
                    </a:moveTo>
                    <a:lnTo>
                      <a:pt x="47396" y="0"/>
                    </a:lnTo>
                    <a:lnTo>
                      <a:pt x="47396" y="45896"/>
                    </a:lnTo>
                    <a:lnTo>
                      <a:pt x="0" y="45896"/>
                    </a:lnTo>
                    <a:close/>
                  </a:path>
                </a:pathLst>
              </a:custGeom>
              <a:solidFill>
                <a:schemeClr val="accent2"/>
              </a:solidFill>
              <a:ln w="1026" cap="flat">
                <a:noFill/>
                <a:prstDash val="solid"/>
                <a:miter/>
              </a:ln>
            </p:spPr>
            <p:txBody>
              <a:bodyPr rtlCol="0" anchor="ctr"/>
              <a:lstStyle/>
              <a:p>
                <a:endParaRPr lang="en-US"/>
              </a:p>
            </p:txBody>
          </p:sp>
        </p:grpSp>
        <p:pic>
          <p:nvPicPr>
            <p:cNvPr id="66" name="Graphic 65">
              <a:extLst>
                <a:ext uri="{FF2B5EF4-FFF2-40B4-BE49-F238E27FC236}">
                  <a16:creationId xmlns:a16="http://schemas.microsoft.com/office/drawing/2014/main" id="{0F396191-A56C-C247-C297-C43019BD9F31}"/>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91712" y="3075513"/>
              <a:ext cx="213270" cy="249948"/>
            </a:xfrm>
            <a:prstGeom prst="rect">
              <a:avLst/>
            </a:prstGeom>
          </p:spPr>
        </p:pic>
        <p:sp>
          <p:nvSpPr>
            <p:cNvPr id="9" name="Content Placeholder 47">
              <a:extLst>
                <a:ext uri="{FF2B5EF4-FFF2-40B4-BE49-F238E27FC236}">
                  <a16:creationId xmlns:a16="http://schemas.microsoft.com/office/drawing/2014/main" id="{DE4692DC-F2F2-7102-5C03-FAF0B5012E37}"/>
                </a:ext>
              </a:extLst>
            </p:cNvPr>
            <p:cNvSpPr txBox="1">
              <a:spLocks/>
            </p:cNvSpPr>
            <p:nvPr/>
          </p:nvSpPr>
          <p:spPr>
            <a:xfrm>
              <a:off x="592917" y="2841766"/>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11" name="Rectangle 10">
              <a:extLst>
                <a:ext uri="{FF2B5EF4-FFF2-40B4-BE49-F238E27FC236}">
                  <a16:creationId xmlns:a16="http://schemas.microsoft.com/office/drawing/2014/main" id="{900A4A91-4288-9508-09F9-9965E11E2CF1}"/>
                </a:ext>
              </a:extLst>
            </p:cNvPr>
            <p:cNvSpPr>
              <a:spLocks/>
            </p:cNvSpPr>
            <p:nvPr/>
          </p:nvSpPr>
          <p:spPr>
            <a:xfrm>
              <a:off x="913615" y="3075513"/>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defRPr/>
              </a:pPr>
              <a:r>
                <a:rPr lang="en-US" sz="900" dirty="0">
                  <a:solidFill>
                    <a:schemeClr val="accent1"/>
                  </a:solidFill>
                  <a:latin typeface="IntelOne Text Medium" panose="020B0703020203020204" pitchFamily="34" charset="0"/>
                  <a:sym typeface="Helvetica Neue"/>
                </a:rPr>
                <a:t>Help customers reduce downtime </a:t>
              </a:r>
              <a:r>
                <a:rPr lang="en-US" sz="900" dirty="0">
                  <a:solidFill>
                    <a:schemeClr val="bg2"/>
                  </a:solidFill>
                  <a:sym typeface="Helvetica Neue"/>
                </a:rPr>
                <a:t>with a solution that accurately identifies anomalies and notifies operators in real-time</a:t>
              </a:r>
            </a:p>
          </p:txBody>
        </p:sp>
        <p:sp>
          <p:nvSpPr>
            <p:cNvPr id="12" name="Rectangle 11">
              <a:extLst>
                <a:ext uri="{FF2B5EF4-FFF2-40B4-BE49-F238E27FC236}">
                  <a16:creationId xmlns:a16="http://schemas.microsoft.com/office/drawing/2014/main" id="{6D21D675-B5D1-5463-6506-C21161905CC6}"/>
                </a:ext>
              </a:extLst>
            </p:cNvPr>
            <p:cNvSpPr>
              <a:spLocks/>
            </p:cNvSpPr>
            <p:nvPr/>
          </p:nvSpPr>
          <p:spPr>
            <a:xfrm>
              <a:off x="3063688" y="3075513"/>
              <a:ext cx="1634548" cy="969496"/>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Allow customers to scale easily </a:t>
              </a:r>
              <a:r>
                <a:rPr lang="en-US" sz="900" dirty="0">
                  <a:solidFill>
                    <a:schemeClr val="bg2"/>
                  </a:solidFill>
                  <a:sym typeface="Helvetica Neue"/>
                </a:rPr>
                <a:t>with a solution that integrates seamlessly with existing assets and new technologies and lays the foundation for impactful and cost-effective future upgrades</a:t>
              </a:r>
            </a:p>
          </p:txBody>
        </p:sp>
        <p:sp>
          <p:nvSpPr>
            <p:cNvPr id="13" name="Rectangle 12">
              <a:extLst>
                <a:ext uri="{FF2B5EF4-FFF2-40B4-BE49-F238E27FC236}">
                  <a16:creationId xmlns:a16="http://schemas.microsoft.com/office/drawing/2014/main" id="{8B481179-CBD0-06AB-9926-87D73F48984C}"/>
                </a:ext>
              </a:extLst>
            </p:cNvPr>
            <p:cNvSpPr>
              <a:spLocks/>
            </p:cNvSpPr>
            <p:nvPr/>
          </p:nvSpPr>
          <p:spPr>
            <a:xfrm>
              <a:off x="5213760" y="3075513"/>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Enable customers to make informed decisions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bg2"/>
                  </a:solidFill>
                  <a:sym typeface="Helvetica Neue"/>
                </a:rPr>
                <a:t>with the insights gained from collecting and analyzing equipment and environmental data across the entire site</a:t>
              </a:r>
            </a:p>
          </p:txBody>
        </p:sp>
        <p:pic>
          <p:nvPicPr>
            <p:cNvPr id="33" name="Graphic 32">
              <a:extLst>
                <a:ext uri="{FF2B5EF4-FFF2-40B4-BE49-F238E27FC236}">
                  <a16:creationId xmlns:a16="http://schemas.microsoft.com/office/drawing/2014/main" id="{BDC34955-A998-4FD5-25B9-30BF85D65FF8}"/>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906023" y="3075513"/>
              <a:ext cx="244022" cy="271606"/>
            </a:xfrm>
            <a:prstGeom prst="rect">
              <a:avLst/>
            </a:prstGeom>
          </p:spPr>
        </p:pic>
      </p:grpSp>
      <p:cxnSp>
        <p:nvCxnSpPr>
          <p:cNvPr id="34" name="Straight Connector 33">
            <a:extLst>
              <a:ext uri="{FF2B5EF4-FFF2-40B4-BE49-F238E27FC236}">
                <a16:creationId xmlns:a16="http://schemas.microsoft.com/office/drawing/2014/main" id="{4B5F67BA-89F0-E875-3CD3-77E3EB154B9F}"/>
              </a:ext>
            </a:extLst>
          </p:cNvPr>
          <p:cNvCxnSpPr>
            <a:cxnSpLocks/>
          </p:cNvCxnSpPr>
          <p:nvPr/>
        </p:nvCxnSpPr>
        <p:spPr>
          <a:xfrm>
            <a:off x="592917" y="2772508"/>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D5360C7F-D0B8-B920-78A8-2209A0F0D6EC}"/>
              </a:ext>
            </a:extLst>
          </p:cNvPr>
          <p:cNvCxnSpPr>
            <a:cxnSpLocks/>
          </p:cNvCxnSpPr>
          <p:nvPr/>
        </p:nvCxnSpPr>
        <p:spPr>
          <a:xfrm>
            <a:off x="592917" y="439798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4FC5CCE9-43DF-3310-2D07-40EAE8B3A3B0}"/>
              </a:ext>
            </a:extLst>
          </p:cNvPr>
          <p:cNvCxnSpPr>
            <a:cxnSpLocks/>
          </p:cNvCxnSpPr>
          <p:nvPr/>
        </p:nvCxnSpPr>
        <p:spPr>
          <a:xfrm>
            <a:off x="592917" y="532022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46" name="Rectangle 45">
            <a:extLst>
              <a:ext uri="{FF2B5EF4-FFF2-40B4-BE49-F238E27FC236}">
                <a16:creationId xmlns:a16="http://schemas.microsoft.com/office/drawing/2014/main" id="{F83F36EA-A0EC-AE9D-337B-EEEBD6D34DF1}"/>
              </a:ext>
            </a:extLst>
          </p:cNvPr>
          <p:cNvSpPr/>
          <p:nvPr/>
        </p:nvSpPr>
        <p:spPr>
          <a:xfrm>
            <a:off x="7066292" y="1621155"/>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47" name="Rectangle 46">
            <a:extLst>
              <a:ext uri="{FF2B5EF4-FFF2-40B4-BE49-F238E27FC236}">
                <a16:creationId xmlns:a16="http://schemas.microsoft.com/office/drawing/2014/main" id="{561AA80F-2AF9-31F3-9F81-DAD80F9A9B73}"/>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8" name="Rectangle 47">
            <a:extLst>
              <a:ext uri="{FF2B5EF4-FFF2-40B4-BE49-F238E27FC236}">
                <a16:creationId xmlns:a16="http://schemas.microsoft.com/office/drawing/2014/main" id="{EFB94D8E-B88D-9740-DCEF-9C6762DA9464}"/>
              </a:ext>
            </a:extLst>
          </p:cNvPr>
          <p:cNvSpPr>
            <a:spLocks/>
          </p:cNvSpPr>
          <p:nvPr/>
        </p:nvSpPr>
        <p:spPr>
          <a:xfrm>
            <a:off x="8743000" y="3048001"/>
            <a:ext cx="2839400" cy="1256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a:spcAft>
                <a:spcPts val="200"/>
              </a:spcAf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algn="l" defTabSz="914400" rtl="0" eaLnBrk="1" fontAlgn="auto" latinLnBrk="0" hangingPunct="1">
              <a:spcAft>
                <a:spcPts val="200"/>
              </a:spcAft>
              <a:buClrTx/>
              <a:buSzTx/>
              <a:buFont typeface="Wingdings" panose="05000000000000000000" pitchFamily="2" charset="2"/>
              <a:buChar char="§"/>
              <a:tabLst/>
              <a:defRPr/>
            </a:pPr>
            <a:r>
              <a:rPr lang="en-US" sz="900" dirty="0">
                <a:solidFill>
                  <a:schemeClr val="bg2"/>
                </a:solidFill>
              </a:rPr>
              <a:t>Increase uptime</a:t>
            </a:r>
          </a:p>
          <a:p>
            <a:pPr marL="171450" marR="0" lvl="1" indent="-114300" algn="l" defTabSz="914400" rtl="0" eaLnBrk="1" fontAlgn="auto" latinLnBrk="0" hangingPunct="1">
              <a:spcAft>
                <a:spcPts val="200"/>
              </a:spcAft>
              <a:buClrTx/>
              <a:buSzTx/>
              <a:buFont typeface="Wingdings" panose="05000000000000000000" pitchFamily="2" charset="2"/>
              <a:buChar char="§"/>
              <a:tabLst/>
              <a:defRPr/>
            </a:pPr>
            <a:r>
              <a:rPr lang="en-US" sz="900" dirty="0">
                <a:solidFill>
                  <a:schemeClr val="bg2"/>
                </a:solidFill>
              </a:rPr>
              <a:t>Maximize machine outputs</a:t>
            </a:r>
          </a:p>
          <a:p>
            <a:pPr marL="171450" marR="0" lvl="1" indent="-114300" algn="l" defTabSz="914400" rtl="0" eaLnBrk="1" fontAlgn="auto" latinLnBrk="0" hangingPunct="1">
              <a:spcAft>
                <a:spcPts val="200"/>
              </a:spcAft>
              <a:buClrTx/>
              <a:buSzTx/>
              <a:buFont typeface="Wingdings" panose="05000000000000000000" pitchFamily="2" charset="2"/>
              <a:buChar char="§"/>
              <a:tabLst/>
              <a:defRPr/>
            </a:pPr>
            <a:r>
              <a:rPr lang="en-US" sz="900" dirty="0">
                <a:solidFill>
                  <a:schemeClr val="bg2"/>
                </a:solidFill>
              </a:rPr>
              <a:t>Increase overall equipment effectiveness (OEE)</a:t>
            </a:r>
            <a:endParaRPr kumimoji="0" lang="en-US" sz="900" b="0" i="0" u="none" strike="noStrike" kern="1200" cap="none" spc="0" normalizeH="0" baseline="0" noProof="0" dirty="0">
              <a:ln>
                <a:noFill/>
              </a:ln>
              <a:solidFill>
                <a:schemeClr val="bg2"/>
              </a:solidFill>
              <a:effectLst/>
              <a:uLnTx/>
              <a:uFillTx/>
            </a:endParaRPr>
          </a:p>
        </p:txBody>
      </p:sp>
      <p:sp>
        <p:nvSpPr>
          <p:cNvPr id="49" name="Rectangle 48">
            <a:extLst>
              <a:ext uri="{FF2B5EF4-FFF2-40B4-BE49-F238E27FC236}">
                <a16:creationId xmlns:a16="http://schemas.microsoft.com/office/drawing/2014/main" id="{DCFEF448-54EA-D223-2918-07E0FA6439D6}"/>
              </a:ext>
            </a:extLst>
          </p:cNvPr>
          <p:cNvSpPr>
            <a:spLocks/>
          </p:cNvSpPr>
          <p:nvPr/>
        </p:nvSpPr>
        <p:spPr>
          <a:xfrm>
            <a:off x="7144336" y="4438187"/>
            <a:ext cx="4438063" cy="1590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rPr>
              <a:t>Reduce damage to site, other machines</a:t>
            </a:r>
          </a:p>
          <a:p>
            <a:pPr marL="171450" lvl="1" indent="-114300">
              <a:spcAft>
                <a:spcPts val="100"/>
              </a:spcAft>
              <a:buFont typeface="Wingdings" panose="05000000000000000000" pitchFamily="2" charset="2"/>
              <a:buChar char="§"/>
              <a:defRPr/>
            </a:pPr>
            <a:r>
              <a:rPr lang="en-US" sz="900" dirty="0">
                <a:solidFill>
                  <a:schemeClr val="bg2"/>
                </a:solidFill>
              </a:rPr>
              <a:t>Improve visibility into machine risk</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Aft>
                <a:spcPts val="200"/>
              </a:spcAft>
              <a:buFont typeface="Wingdings" panose="05000000000000000000" pitchFamily="2" charset="2"/>
              <a:buChar char="§"/>
              <a:defRPr/>
            </a:pPr>
            <a:r>
              <a:rPr lang="en-US" sz="900" dirty="0">
                <a:solidFill>
                  <a:schemeClr val="bg2"/>
                </a:solidFill>
              </a:rPr>
              <a:t>Reduce unplanned downtime</a:t>
            </a:r>
          </a:p>
          <a:p>
            <a:pPr marL="171450" lvl="1" indent="-114300">
              <a:spcAft>
                <a:spcPts val="200"/>
              </a:spcAft>
              <a:buFont typeface="Wingdings" panose="05000000000000000000" pitchFamily="2" charset="2"/>
              <a:buChar char="§"/>
              <a:defRPr/>
            </a:pPr>
            <a:r>
              <a:rPr lang="en-US" sz="900" dirty="0">
                <a:solidFill>
                  <a:schemeClr val="bg2"/>
                </a:solidFill>
              </a:rPr>
              <a:t>Reduce scrap</a:t>
            </a:r>
          </a:p>
          <a:p>
            <a:pPr marL="171450" lvl="1" indent="-114300">
              <a:spcAft>
                <a:spcPts val="200"/>
              </a:spcAft>
              <a:buFont typeface="Wingdings" panose="05000000000000000000" pitchFamily="2" charset="2"/>
              <a:buChar char="§"/>
              <a:defRPr/>
            </a:pPr>
            <a:r>
              <a:rPr lang="en-US" sz="900" dirty="0">
                <a:solidFill>
                  <a:schemeClr val="bg2"/>
                </a:solidFill>
              </a:rPr>
              <a:t>Unlock visibility of asset performance, availability, and reliability</a:t>
            </a:r>
          </a:p>
          <a:p>
            <a:pPr marL="171450" lvl="1" indent="-114300">
              <a:spcAft>
                <a:spcPts val="200"/>
              </a:spcAft>
              <a:buFont typeface="Wingdings" panose="05000000000000000000" pitchFamily="2" charset="2"/>
              <a:buChar char="§"/>
              <a:defRPr/>
            </a:pPr>
            <a:r>
              <a:rPr lang="en-US" sz="900" dirty="0">
                <a:solidFill>
                  <a:schemeClr val="bg2"/>
                </a:solidFill>
              </a:rPr>
              <a:t>Extend machine lifecycle</a:t>
            </a:r>
          </a:p>
          <a:p>
            <a:pPr marL="171450" lvl="1" indent="-114300">
              <a:spcAft>
                <a:spcPts val="200"/>
              </a:spcAft>
              <a:buFont typeface="Wingdings" panose="05000000000000000000" pitchFamily="2" charset="2"/>
              <a:buChar char="§"/>
              <a:defRPr/>
            </a:pPr>
            <a:r>
              <a:rPr lang="en-US" sz="900" dirty="0">
                <a:solidFill>
                  <a:schemeClr val="bg2"/>
                </a:solidFill>
              </a:rPr>
              <a:t>Reduce initial capital cost: Option to lease (SaaS)</a:t>
            </a:r>
          </a:p>
          <a:p>
            <a:pPr marL="171450" lvl="1" indent="-114300">
              <a:spcAft>
                <a:spcPts val="200"/>
              </a:spcAft>
              <a:buFont typeface="Wingdings" panose="05000000000000000000" pitchFamily="2" charset="2"/>
              <a:buChar char="§"/>
              <a:defRPr/>
            </a:pPr>
            <a:r>
              <a:rPr lang="en-US" sz="900" dirty="0">
                <a:solidFill>
                  <a:schemeClr val="bg2"/>
                </a:solidFill>
              </a:rPr>
              <a:t>Improve maintenance and management of all assets</a:t>
            </a:r>
          </a:p>
        </p:txBody>
      </p:sp>
      <p:pic>
        <p:nvPicPr>
          <p:cNvPr id="50" name="Picture 49" descr="A picture containing screenshot, cartoon, design&#10;&#10;Description automatically generated">
            <a:extLst>
              <a:ext uri="{FF2B5EF4-FFF2-40B4-BE49-F238E27FC236}">
                <a16:creationId xmlns:a16="http://schemas.microsoft.com/office/drawing/2014/main" id="{B943AB74-A197-F961-6473-F8E8D968992B}"/>
              </a:ext>
            </a:extLst>
          </p:cNvPr>
          <p:cNvPicPr>
            <a:picLocks noChangeAspect="1"/>
          </p:cNvPicPr>
          <p:nvPr/>
        </p:nvPicPr>
        <p:blipFill>
          <a:blip r:embed="rId9" cstate="hqprint">
            <a:extLst>
              <a:ext uri="{28A0092B-C50C-407E-A947-70E740481C1C}">
                <a14:useLocalDpi xmlns:a14="http://schemas.microsoft.com/office/drawing/2010/main"/>
              </a:ext>
            </a:extLst>
          </a:blip>
          <a:srcRect/>
          <a:stretch>
            <a:fillRect/>
          </a:stretch>
        </p:blipFill>
        <p:spPr>
          <a:xfrm>
            <a:off x="7149239" y="3048003"/>
            <a:ext cx="1593761" cy="1328737"/>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58" name="Text Placeholder 49" descr="Target Vertical: &#10;Manufacturing&#10;&#10;&#10;">
            <a:extLst>
              <a:ext uri="{FF2B5EF4-FFF2-40B4-BE49-F238E27FC236}">
                <a16:creationId xmlns:a16="http://schemas.microsoft.com/office/drawing/2014/main" id="{228B7027-5D11-FDF5-C296-948BADF8F4D0}"/>
              </a:ext>
            </a:extLst>
          </p:cNvPr>
          <p:cNvSpPr txBox="1">
            <a:spLocks/>
          </p:cNvSpPr>
          <p:nvPr/>
        </p:nvSpPr>
        <p:spPr>
          <a:xfrm>
            <a:off x="7144338" y="1686845"/>
            <a:ext cx="2030977" cy="499479"/>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marR="0" lvl="0" algn="l" defTabSz="914400" rtl="0" eaLnBrk="1" fontAlgn="auto" latinLnBrk="0" hangingPunct="1">
              <a:lnSpc>
                <a:spcPct val="100000"/>
              </a:lnSpc>
              <a:spcBef>
                <a:spcPts val="0"/>
              </a:spcBef>
              <a:spcAft>
                <a:spcPts val="0"/>
              </a:spcAft>
              <a:buClrTx/>
              <a:buSzTx/>
              <a:tabLst/>
              <a:defRPr/>
            </a:pP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rPr>
              <a:t>Agriculture, Energy, Transportation, Government</a:t>
            </a:r>
          </a:p>
        </p:txBody>
      </p:sp>
      <p:sp>
        <p:nvSpPr>
          <p:cNvPr id="60" name="Text Placeholder 49" descr="Target Vertical: &#10;Manufacturing&#10;&#10;&#10;">
            <a:extLst>
              <a:ext uri="{FF2B5EF4-FFF2-40B4-BE49-F238E27FC236}">
                <a16:creationId xmlns:a16="http://schemas.microsoft.com/office/drawing/2014/main" id="{D692D98A-C00E-C53D-1B1F-1A93954DB6E6}"/>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228600" lvl="0" indent="-171450" defTabSz="914400">
              <a:spcBef>
                <a:spcPts val="0"/>
              </a:spcBef>
              <a:buFont typeface="Wingdings" panose="05000000000000000000" pitchFamily="2" charset="2"/>
              <a:buChar char="§"/>
              <a:defRPr/>
            </a:pPr>
            <a:r>
              <a:rPr lang="en-US" sz="900" b="0" dirty="0">
                <a:latin typeface="+mn-lt"/>
                <a:sym typeface="Helvetica Neue"/>
              </a:rPr>
              <a:t>PRC</a:t>
            </a:r>
          </a:p>
          <a:p>
            <a:pPr marL="228600" lvl="0" indent="-171450" defTabSz="914400">
              <a:spcBef>
                <a:spcPts val="0"/>
              </a:spcBef>
              <a:buFont typeface="Wingdings" panose="05000000000000000000" pitchFamily="2" charset="2"/>
              <a:buChar char="§"/>
              <a:defRPr/>
            </a:pPr>
            <a:r>
              <a:rPr lang="en-US" sz="900" b="0" dirty="0">
                <a:latin typeface="+mn-lt"/>
                <a:sym typeface="Helvetica Neue"/>
              </a:rPr>
              <a:t>ASMO </a:t>
            </a:r>
          </a:p>
          <a:p>
            <a:pPr marL="228600" lvl="0" indent="-171450" defTabSz="914400">
              <a:spcBef>
                <a:spcPts val="0"/>
              </a:spcBef>
              <a:buFont typeface="Wingdings" panose="05000000000000000000" pitchFamily="2" charset="2"/>
              <a:buChar char="§"/>
              <a:defRPr/>
            </a:pPr>
            <a:r>
              <a:rPr lang="en-US" sz="900" b="0" dirty="0">
                <a:latin typeface="+mn-lt"/>
                <a:sym typeface="Helvetica Neue"/>
              </a:rPr>
              <a:t>APJ</a:t>
            </a:r>
          </a:p>
        </p:txBody>
      </p:sp>
      <p:cxnSp>
        <p:nvCxnSpPr>
          <p:cNvPr id="61" name="Straight Connector 60">
            <a:extLst>
              <a:ext uri="{FF2B5EF4-FFF2-40B4-BE49-F238E27FC236}">
                <a16:creationId xmlns:a16="http://schemas.microsoft.com/office/drawing/2014/main" id="{3844F5F6-6C11-B58F-7357-A66098C76DF1}"/>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83" name="Picture 2" descr="会社概要 - ExtremeVision">
            <a:extLst>
              <a:ext uri="{FF2B5EF4-FFF2-40B4-BE49-F238E27FC236}">
                <a16:creationId xmlns:a16="http://schemas.microsoft.com/office/drawing/2014/main" id="{102D6C9C-3413-4981-E079-2F38AA6CC5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522" y="103516"/>
            <a:ext cx="1107277" cy="4697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4C3F0F8-9C3E-A2C4-6143-890020AEF3B8}"/>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4" name="Straight Connector 3">
            <a:extLst>
              <a:ext uri="{FF2B5EF4-FFF2-40B4-BE49-F238E27FC236}">
                <a16:creationId xmlns:a16="http://schemas.microsoft.com/office/drawing/2014/main" id="{8E074681-3EB9-8643-7B4C-1016B2C8D406}"/>
              </a:ext>
              <a:ext uri="{C183D7F6-B498-43B3-948B-1728B52AA6E4}">
                <adec:decorative xmlns:adec="http://schemas.microsoft.com/office/drawing/2017/decorative" val="1"/>
              </a:ext>
            </a:extLst>
          </p:cNvPr>
          <p:cNvCxnSpPr>
            <a:cxnSpLocks/>
          </p:cNvCxnSpPr>
          <p:nvPr/>
        </p:nvCxnSpPr>
        <p:spPr>
          <a:xfrm flipV="1">
            <a:off x="9465174"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45" name="Text Placeholder 49">
            <a:extLst>
              <a:ext uri="{FF2B5EF4-FFF2-40B4-BE49-F238E27FC236}">
                <a16:creationId xmlns:a16="http://schemas.microsoft.com/office/drawing/2014/main" id="{785055E8-F9BC-2F9F-FBA3-B2FB43122DB4}"/>
              </a:ext>
            </a:extLst>
          </p:cNvPr>
          <p:cNvSpPr txBox="1">
            <a:spLocks/>
          </p:cNvSpPr>
          <p:nvPr/>
        </p:nvSpPr>
        <p:spPr>
          <a:xfrm>
            <a:off x="9518533" y="628590"/>
            <a:ext cx="1987660"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kumimoji="0" lang="en-US" sz="1000" b="0" i="0" u="none" strike="noStrike" kern="1200" cap="none" spc="0" normalizeH="0" baseline="0" noProof="0" dirty="0">
                <a:ln>
                  <a:noFill/>
                </a:ln>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indent="-171450" defTabSz="914400">
              <a:spcBef>
                <a:spcPts val="0"/>
              </a:spcBef>
              <a:buFont typeface="Wingdings" panose="05000000000000000000" pitchFamily="2" charset="2"/>
              <a:buChar char="§"/>
              <a:defRPr/>
            </a:pPr>
            <a:r>
              <a:rPr lang="en-US" sz="800" b="0" dirty="0">
                <a:latin typeface="+mn-lt"/>
              </a:rPr>
              <a:t>Production Optimization</a:t>
            </a:r>
          </a:p>
          <a:p>
            <a:pPr marL="228600" indent="-171450" defTabSz="914400">
              <a:spcBef>
                <a:spcPts val="0"/>
              </a:spcBef>
              <a:buFont typeface="Wingdings" panose="05000000000000000000" pitchFamily="2" charset="2"/>
              <a:buChar char="§"/>
              <a:defRPr/>
            </a:pPr>
            <a:r>
              <a:rPr lang="en-US" sz="800" b="0" dirty="0">
                <a:latin typeface="+mn-lt"/>
              </a:rPr>
              <a:t>Quality Assurance</a:t>
            </a:r>
          </a:p>
          <a:p>
            <a:pPr marL="228600" indent="-171450" defTabSz="914400">
              <a:spcBef>
                <a:spcPts val="0"/>
              </a:spcBef>
              <a:buFont typeface="Wingdings" panose="05000000000000000000" pitchFamily="2" charset="2"/>
              <a:buChar char="§"/>
              <a:defRPr/>
            </a:pPr>
            <a:r>
              <a:rPr lang="en-US" sz="800" b="0" dirty="0">
                <a:latin typeface="+mn-lt"/>
              </a:rPr>
              <a:t>Asset Optimization</a:t>
            </a:r>
          </a:p>
          <a:p>
            <a:pPr marL="228600" indent="-171450" defTabSz="914400">
              <a:spcBef>
                <a:spcPts val="0"/>
              </a:spcBef>
              <a:buFont typeface="Wingdings" panose="05000000000000000000" pitchFamily="2" charset="2"/>
              <a:buChar char="§"/>
              <a:defRPr/>
            </a:pPr>
            <a:r>
              <a:rPr lang="en-US" sz="800" b="0" dirty="0">
                <a:latin typeface="+mn-lt"/>
              </a:rPr>
              <a:t>Automation / Robotics</a:t>
            </a:r>
          </a:p>
          <a:p>
            <a:pPr marL="228600" indent="-171450" defTabSz="914400">
              <a:spcBef>
                <a:spcPts val="0"/>
              </a:spcBef>
              <a:buFont typeface="Wingdings" panose="05000000000000000000" pitchFamily="2" charset="2"/>
              <a:buChar char="§"/>
              <a:defRPr/>
            </a:pPr>
            <a:r>
              <a:rPr lang="en-US" sz="800" b="0" dirty="0">
                <a:latin typeface="+mn-lt"/>
              </a:rPr>
              <a:t>Sustainability</a:t>
            </a:r>
          </a:p>
        </p:txBody>
      </p:sp>
      <p:sp>
        <p:nvSpPr>
          <p:cNvPr id="44" name="Text Placeholder 49">
            <a:extLst>
              <a:ext uri="{FF2B5EF4-FFF2-40B4-BE49-F238E27FC236}">
                <a16:creationId xmlns:a16="http://schemas.microsoft.com/office/drawing/2014/main" id="{1E66A556-1FAF-2D6F-491F-FC0FE5110C0E}"/>
              </a:ext>
            </a:extLst>
          </p:cNvPr>
          <p:cNvSpPr txBox="1">
            <a:spLocks/>
          </p:cNvSpPr>
          <p:nvPr/>
        </p:nvSpPr>
        <p:spPr>
          <a:xfrm>
            <a:off x="7133538"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defTabSz="914400">
              <a:spcBef>
                <a:spcPts val="0"/>
              </a:spcBef>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kumimoji="0" lang="en-US" sz="80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Primary: </a:t>
            </a:r>
            <a:r>
              <a:rPr kumimoji="0" lang="en-US" sz="8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hlinkClick r:id="rId11" action="ppaction://hlinksldjump"/>
              </a:rPr>
              <a:t>Machine Condition Monitoring</a:t>
            </a:r>
            <a:endParaRPr kumimoji="0" lang="en-US" sz="8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228600" indent="-171450" defTabSz="914400">
              <a:spcBef>
                <a:spcPts val="0"/>
              </a:spcBef>
              <a:buFont typeface="Wingdings" panose="05000000000000000000" pitchFamily="2" charset="2"/>
              <a:buChar char="§"/>
              <a:defRPr/>
            </a:pPr>
            <a:r>
              <a:rPr lang="en-US" sz="800" b="0" dirty="0">
                <a:latin typeface="+mn-lt"/>
              </a:rPr>
              <a:t>Energy Monitoring &amp; Management, Control Optimization &amp; Autonomy, Situational Monitoring, Asset Monitoring &amp; Management</a:t>
            </a:r>
          </a:p>
        </p:txBody>
      </p:sp>
      <p:grpSp>
        <p:nvGrpSpPr>
          <p:cNvPr id="8" name="Group 7">
            <a:extLst>
              <a:ext uri="{FF2B5EF4-FFF2-40B4-BE49-F238E27FC236}">
                <a16:creationId xmlns:a16="http://schemas.microsoft.com/office/drawing/2014/main" id="{21C98474-84E6-E055-D145-E946F23B14EB}"/>
              </a:ext>
            </a:extLst>
          </p:cNvPr>
          <p:cNvGrpSpPr/>
          <p:nvPr/>
        </p:nvGrpSpPr>
        <p:grpSpPr>
          <a:xfrm>
            <a:off x="9057016" y="87630"/>
            <a:ext cx="2525384" cy="384440"/>
            <a:chOff x="9057016" y="87630"/>
            <a:chExt cx="2525384" cy="384440"/>
          </a:xfrm>
        </p:grpSpPr>
        <p:pic>
          <p:nvPicPr>
            <p:cNvPr id="10" name="Picture 9">
              <a:hlinkClick r:id="rId12" action="ppaction://hlinksldjump"/>
              <a:extLst>
                <a:ext uri="{FF2B5EF4-FFF2-40B4-BE49-F238E27FC236}">
                  <a16:creationId xmlns:a16="http://schemas.microsoft.com/office/drawing/2014/main" id="{BA23511C-F490-0A34-938B-F98FC45DA3EE}"/>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14" name="Rectangle 13">
              <a:extLst>
                <a:ext uri="{FF2B5EF4-FFF2-40B4-BE49-F238E27FC236}">
                  <a16:creationId xmlns:a16="http://schemas.microsoft.com/office/drawing/2014/main" id="{6DBE9364-1136-3D66-6382-D923C7424A22}"/>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87605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410AD-9A5A-4680-9C54-EFD8EA72F5B2}"/>
              </a:ext>
            </a:extLst>
          </p:cNvPr>
          <p:cNvSpPr>
            <a:spLocks noGrp="1"/>
          </p:cNvSpPr>
          <p:nvPr>
            <p:ph type="title"/>
          </p:nvPr>
        </p:nvSpPr>
        <p:spPr>
          <a:xfrm>
            <a:off x="592138" y="571500"/>
            <a:ext cx="10972800" cy="443198"/>
          </a:xfrm>
        </p:spPr>
        <p:txBody>
          <a:bodyPr/>
          <a:lstStyle/>
          <a:p>
            <a:pPr>
              <a:tabLst>
                <a:tab pos="2628900" algn="l"/>
              </a:tabLst>
            </a:pPr>
            <a:r>
              <a:rPr lang="en-US" sz="3200" dirty="0"/>
              <a:t>Nippon </a:t>
            </a:r>
            <a:r>
              <a:rPr lang="en-US" sz="3200" dirty="0" err="1"/>
              <a:t>SystemWare</a:t>
            </a:r>
            <a:endParaRPr lang="en-US" sz="3200" dirty="0"/>
          </a:p>
        </p:txBody>
      </p:sp>
      <p:sp>
        <p:nvSpPr>
          <p:cNvPr id="7170" name="Rectangle 7169">
            <a:extLst>
              <a:ext uri="{FF2B5EF4-FFF2-40B4-BE49-F238E27FC236}">
                <a16:creationId xmlns:a16="http://schemas.microsoft.com/office/drawing/2014/main" id="{AFB6E3F6-3584-4BF8-4AD5-65CD3FE4F74D}"/>
              </a:ext>
            </a:extLst>
          </p:cNvPr>
          <p:cNvSpPr/>
          <p:nvPr/>
        </p:nvSpPr>
        <p:spPr>
          <a:xfrm>
            <a:off x="7066292" y="1621155"/>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7253" name="Rectangle 7252">
            <a:extLst>
              <a:ext uri="{FF2B5EF4-FFF2-40B4-BE49-F238E27FC236}">
                <a16:creationId xmlns:a16="http://schemas.microsoft.com/office/drawing/2014/main" id="{DF3491D0-C5BD-EB6A-1659-284FC2C2AF8D}"/>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254" name="Rectangle 7253">
            <a:extLst>
              <a:ext uri="{FF2B5EF4-FFF2-40B4-BE49-F238E27FC236}">
                <a16:creationId xmlns:a16="http://schemas.microsoft.com/office/drawing/2014/main" id="{F0C4E188-E662-0D74-655E-BB1A153ADF9B}"/>
              </a:ext>
            </a:extLst>
          </p:cNvPr>
          <p:cNvSpPr>
            <a:spLocks/>
          </p:cNvSpPr>
          <p:nvPr/>
        </p:nvSpPr>
        <p:spPr>
          <a:xfrm>
            <a:off x="8743000" y="3048001"/>
            <a:ext cx="2839400" cy="1256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algn="l" defTabSz="914400" rtl="0" eaLnBrk="1" fontAlgn="auto" latinLnBrk="0" hangingPunct="1">
              <a:spcAft>
                <a:spcPts val="200"/>
              </a:spcAft>
              <a:buClrTx/>
              <a:buSzTx/>
              <a:buFont typeface="Wingdings" panose="05000000000000000000" pitchFamily="2" charset="2"/>
              <a:buChar char="§"/>
              <a:tabLst/>
              <a:defRPr/>
            </a:pPr>
            <a:r>
              <a:rPr lang="en-US" sz="900" dirty="0">
                <a:solidFill>
                  <a:schemeClr val="bg2"/>
                </a:solidFill>
              </a:rPr>
              <a:t>Increase uptime</a:t>
            </a:r>
          </a:p>
          <a:p>
            <a:pPr marL="171450" marR="0" lvl="1" indent="-114300" algn="l" defTabSz="914400" rtl="0" eaLnBrk="1" fontAlgn="auto" latinLnBrk="0" hangingPunct="1">
              <a:spcAft>
                <a:spcPts val="200"/>
              </a:spcAft>
              <a:buClrTx/>
              <a:buSzTx/>
              <a:buFont typeface="Wingdings" panose="05000000000000000000" pitchFamily="2" charset="2"/>
              <a:buChar char="§"/>
              <a:tabLst/>
              <a:defRPr/>
            </a:pPr>
            <a:r>
              <a:rPr lang="en-US" sz="900" dirty="0">
                <a:solidFill>
                  <a:schemeClr val="bg2"/>
                </a:solidFill>
              </a:rPr>
              <a:t>Maximize machine outputs</a:t>
            </a:r>
          </a:p>
          <a:p>
            <a:pPr marL="171450" marR="0" lvl="1" indent="-114300" algn="l" defTabSz="914400" rtl="0" eaLnBrk="1" fontAlgn="auto" latinLnBrk="0" hangingPunct="1">
              <a:spcAft>
                <a:spcPts val="200"/>
              </a:spcAft>
              <a:buClrTx/>
              <a:buSzTx/>
              <a:buFont typeface="Wingdings" panose="05000000000000000000" pitchFamily="2" charset="2"/>
              <a:buChar char="§"/>
              <a:tabLst/>
              <a:defRPr/>
            </a:pPr>
            <a:r>
              <a:rPr lang="en-US" sz="900" dirty="0">
                <a:solidFill>
                  <a:schemeClr val="bg2"/>
                </a:solidFill>
              </a:rPr>
              <a:t>Increase overall equipment effectiveness (OEE)</a:t>
            </a:r>
            <a:endParaRPr kumimoji="0" lang="en-US" sz="900" b="0" i="0" u="none" strike="noStrike" kern="1200" cap="none" spc="0" normalizeH="0" baseline="0" noProof="0" dirty="0">
              <a:ln>
                <a:noFill/>
              </a:ln>
              <a:solidFill>
                <a:schemeClr val="bg2"/>
              </a:solidFill>
              <a:effectLst/>
              <a:uLnTx/>
              <a:uFillTx/>
            </a:endParaRPr>
          </a:p>
        </p:txBody>
      </p:sp>
      <p:sp>
        <p:nvSpPr>
          <p:cNvPr id="7255" name="Rectangle 7254">
            <a:extLst>
              <a:ext uri="{FF2B5EF4-FFF2-40B4-BE49-F238E27FC236}">
                <a16:creationId xmlns:a16="http://schemas.microsoft.com/office/drawing/2014/main" id="{6C7D431A-BF22-2EE8-B924-18358FE37AF9}"/>
              </a:ext>
            </a:extLst>
          </p:cNvPr>
          <p:cNvSpPr>
            <a:spLocks/>
          </p:cNvSpPr>
          <p:nvPr/>
        </p:nvSpPr>
        <p:spPr>
          <a:xfrm>
            <a:off x="7144336" y="4438187"/>
            <a:ext cx="4438063" cy="1551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rPr>
              <a:t>Reduce damage to site, other machines</a:t>
            </a:r>
          </a:p>
          <a:p>
            <a:pPr marL="171450" lvl="1" indent="-114300">
              <a:spcAft>
                <a:spcPts val="100"/>
              </a:spcAft>
              <a:buFont typeface="Wingdings" panose="05000000000000000000" pitchFamily="2" charset="2"/>
              <a:buChar char="§"/>
              <a:defRPr/>
            </a:pPr>
            <a:r>
              <a:rPr lang="en-US" sz="900" dirty="0">
                <a:solidFill>
                  <a:schemeClr val="bg2"/>
                </a:solidFill>
              </a:rPr>
              <a:t>Improve visibility into machine risk</a:t>
            </a:r>
          </a:p>
          <a:p>
            <a:pPr marL="0" lvl="1">
              <a:spcBef>
                <a:spcPts val="200"/>
              </a:spcBef>
              <a:defRPr/>
            </a:pPr>
            <a:r>
              <a:rPr lang="en-US" sz="900" dirty="0">
                <a:solidFill>
                  <a:schemeClr val="bg2"/>
                </a:solidFill>
                <a:latin typeface="IntelOne Text Medium" panose="020B0703020203020204" pitchFamily="34" charset="0"/>
              </a:rPr>
              <a:t>Cost </a:t>
            </a:r>
          </a:p>
          <a:p>
            <a:pPr marL="171450" marR="0" lvl="1" indent="-114300" algn="l" defTabSz="914400" rtl="0" eaLnBrk="1" fontAlgn="auto" latinLnBrk="0" hangingPunct="1">
              <a:spcAft>
                <a:spcPts val="10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chemeClr val="bg2"/>
                </a:solidFill>
                <a:effectLst/>
                <a:uLnTx/>
                <a:uFillTx/>
              </a:rPr>
              <a:t>Reduce unplanned downtime</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rPr>
              <a:t>Reduce scrap</a:t>
            </a:r>
          </a:p>
          <a:p>
            <a:pPr marL="171450" lvl="1" indent="-114300">
              <a:spcAft>
                <a:spcPts val="100"/>
              </a:spcAft>
              <a:buFont typeface="Wingdings" panose="05000000000000000000" pitchFamily="2" charset="2"/>
              <a:buChar char="§"/>
              <a:defRPr/>
            </a:pPr>
            <a:r>
              <a:rPr lang="en-US" sz="900" dirty="0">
                <a:solidFill>
                  <a:schemeClr val="bg2"/>
                </a:solidFill>
              </a:rPr>
              <a:t>Unlock </a:t>
            </a:r>
            <a:r>
              <a:rPr kumimoji="0" lang="en-US" sz="900" b="0" i="0" u="none" strike="noStrike" kern="1200" cap="none" spc="0" normalizeH="0" baseline="0" noProof="0" dirty="0">
                <a:ln>
                  <a:noFill/>
                </a:ln>
                <a:solidFill>
                  <a:schemeClr val="bg2"/>
                </a:solidFill>
                <a:effectLst/>
                <a:uLnTx/>
                <a:uFillTx/>
              </a:rPr>
              <a:t>visibility of asset performance, availability, and reliability</a:t>
            </a:r>
          </a:p>
          <a:p>
            <a:pPr marL="171450" marR="0" lvl="1" indent="-114300" algn="l" defTabSz="914400" rtl="0" eaLnBrk="1" fontAlgn="auto" latinLnBrk="0" hangingPunct="1">
              <a:spcAft>
                <a:spcPts val="100"/>
              </a:spcAft>
              <a:buClrTx/>
              <a:buSzTx/>
              <a:buFont typeface="Wingdings" panose="05000000000000000000" pitchFamily="2" charset="2"/>
              <a:buChar char="§"/>
              <a:tabLst/>
              <a:defRPr/>
            </a:pPr>
            <a:r>
              <a:rPr lang="en-US" sz="900" dirty="0">
                <a:solidFill>
                  <a:schemeClr val="bg2"/>
                </a:solidFill>
              </a:rPr>
              <a:t>Extend machine lifecycle</a:t>
            </a:r>
            <a:endParaRPr kumimoji="0" lang="en-US" sz="900" b="0" i="0" u="none" strike="noStrike" kern="1200" cap="none" spc="0" normalizeH="0" baseline="0" noProof="0" dirty="0">
              <a:ln>
                <a:noFill/>
              </a:ln>
              <a:solidFill>
                <a:schemeClr val="bg2"/>
              </a:solidFill>
              <a:effectLst/>
              <a:uLnTx/>
              <a:uFillTx/>
            </a:endParaRPr>
          </a:p>
          <a:p>
            <a:pPr marL="171450" marR="0" lvl="1" indent="-114300" algn="l" defTabSz="914400" rtl="0" eaLnBrk="1" fontAlgn="auto" latinLnBrk="0" hangingPunct="1">
              <a:spcAft>
                <a:spcPts val="10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chemeClr val="bg2"/>
                </a:solidFill>
                <a:effectLst/>
                <a:uLnTx/>
                <a:uFillTx/>
              </a:rPr>
              <a:t>Reduce initial capital cost: Option to lease (SaaS)</a:t>
            </a:r>
          </a:p>
          <a:p>
            <a:pPr marL="171450" marR="0" lvl="1" indent="-114300" algn="l" defTabSz="914400" rtl="0" eaLnBrk="1" fontAlgn="auto" latinLnBrk="0" hangingPunct="1">
              <a:spcAft>
                <a:spcPts val="10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chemeClr val="bg2"/>
                </a:solidFill>
                <a:effectLst/>
                <a:uLnTx/>
                <a:uFillTx/>
              </a:rPr>
              <a:t>Improve maintenance and management of all assets</a:t>
            </a:r>
          </a:p>
        </p:txBody>
      </p:sp>
      <p:pic>
        <p:nvPicPr>
          <p:cNvPr id="7256" name="Picture 7255" descr="A picture containing screenshot, cartoon, design&#10;&#10;Description automatically generated">
            <a:extLst>
              <a:ext uri="{FF2B5EF4-FFF2-40B4-BE49-F238E27FC236}">
                <a16:creationId xmlns:a16="http://schemas.microsoft.com/office/drawing/2014/main" id="{35D97744-08D9-D75A-3480-B836866E61B6}"/>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7149239" y="3048003"/>
            <a:ext cx="1593761" cy="1328737"/>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grpSp>
        <p:nvGrpSpPr>
          <p:cNvPr id="34" name="Group 33">
            <a:extLst>
              <a:ext uri="{FF2B5EF4-FFF2-40B4-BE49-F238E27FC236}">
                <a16:creationId xmlns:a16="http://schemas.microsoft.com/office/drawing/2014/main" id="{C5F76878-F520-718D-0538-D53FDCAB27D0}"/>
              </a:ext>
            </a:extLst>
          </p:cNvPr>
          <p:cNvGrpSpPr/>
          <p:nvPr/>
        </p:nvGrpSpPr>
        <p:grpSpPr>
          <a:xfrm>
            <a:off x="592917" y="1268730"/>
            <a:ext cx="6255394" cy="600164"/>
            <a:chOff x="592917" y="1621155"/>
            <a:chExt cx="6255394" cy="600164"/>
          </a:xfrm>
        </p:grpSpPr>
        <p:sp>
          <p:nvSpPr>
            <p:cNvPr id="35"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A99D67D0-578A-B5C7-2B73-5D3347AB691E}"/>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lnSpc>
                  <a:spcPct val="100000"/>
                </a:lnSpc>
                <a:spcBef>
                  <a:spcPts val="20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The </a:t>
              </a:r>
              <a:r>
                <a:rPr kumimoji="0" lang="en-US" sz="900" b="0" i="0" u="none" strike="noStrike" kern="0" cap="none" spc="0" normalizeH="0" baseline="0" noProof="0" dirty="0" err="1">
                  <a:ln>
                    <a:noFill/>
                  </a:ln>
                  <a:effectLst/>
                  <a:uLnTx/>
                  <a:uFillTx/>
                  <a:latin typeface="+mn-lt"/>
                  <a:ea typeface="Intel Clear" panose="020B0604020203020204" pitchFamily="34" charset="0"/>
                  <a:cs typeface="Intel Clear" panose="020B0604020203020204" pitchFamily="34" charset="0"/>
                  <a:sym typeface="Helvetica"/>
                </a:rPr>
                <a:t>Toami</a:t>
              </a: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 IoT platform provides end-to-end solutions across a wide range of industries. </a:t>
              </a:r>
              <a:r>
                <a:rPr kumimoji="0" lang="en-US" sz="900" b="0" i="0" u="none" strike="noStrike" kern="0" cap="none" spc="0" normalizeH="0" baseline="0" noProof="0" dirty="0" err="1">
                  <a:ln>
                    <a:noFill/>
                  </a:ln>
                  <a:effectLst/>
                  <a:uLnTx/>
                  <a:uFillTx/>
                  <a:latin typeface="+mn-lt"/>
                  <a:ea typeface="Intel Clear" panose="020B0604020203020204" pitchFamily="34" charset="0"/>
                  <a:cs typeface="Intel Clear" panose="020B0604020203020204" pitchFamily="34" charset="0"/>
                  <a:sym typeface="Helvetica"/>
                </a:rPr>
                <a:t>Toami</a:t>
              </a: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 is installed on IoT gateways and servers and gathers information, integrates with device control/AI and analytic models, helps provide system security, and links with core systems and a wide array of web services/SNS. </a:t>
              </a:r>
            </a:p>
          </p:txBody>
        </p:sp>
        <p:sp>
          <p:nvSpPr>
            <p:cNvPr id="36" name="Content Placeholder 47">
              <a:extLst>
                <a:ext uri="{FF2B5EF4-FFF2-40B4-BE49-F238E27FC236}">
                  <a16:creationId xmlns:a16="http://schemas.microsoft.com/office/drawing/2014/main" id="{11B59B6A-66D8-3B4C-D419-E185C24D613E}"/>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37" name="Content Placeholder 47">
            <a:extLst>
              <a:ext uri="{FF2B5EF4-FFF2-40B4-BE49-F238E27FC236}">
                <a16:creationId xmlns:a16="http://schemas.microsoft.com/office/drawing/2014/main" id="{5BF7303D-21E9-3375-1D9A-2342B2A2EF00}"/>
              </a:ext>
            </a:extLst>
          </p:cNvPr>
          <p:cNvSpPr txBox="1">
            <a:spLocks/>
          </p:cNvSpPr>
          <p:nvPr/>
        </p:nvSpPr>
        <p:spPr>
          <a:xfrm>
            <a:off x="592917" y="2234246"/>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38" name="Rectangle 37">
            <a:extLst>
              <a:ext uri="{FF2B5EF4-FFF2-40B4-BE49-F238E27FC236}">
                <a16:creationId xmlns:a16="http://schemas.microsoft.com/office/drawing/2014/main" id="{ACC4FFFD-7888-BAE2-F0CB-ECDD958B1983}"/>
              </a:ext>
            </a:extLst>
          </p:cNvPr>
          <p:cNvSpPr>
            <a:spLocks/>
          </p:cNvSpPr>
          <p:nvPr/>
        </p:nvSpPr>
        <p:spPr>
          <a:xfrm>
            <a:off x="913615" y="2467993"/>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1219169" rtl="0" eaLnBrk="1" fontAlgn="ctr" latinLnBrk="0" hangingPunct="0">
              <a:lnSpc>
                <a:spcPct val="100000"/>
              </a:lnSpc>
              <a:spcBef>
                <a:spcPts val="60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Deploy IoT solutions quickly and easily </a:t>
            </a:r>
            <a:r>
              <a:rPr lang="en-US" sz="900" dirty="0">
                <a:solidFill>
                  <a:schemeClr val="bg2"/>
                </a:solidFill>
                <a:sym typeface="Helvetica Neue"/>
              </a:rPr>
              <a:t>with platform services that support agile development within just two weeks </a:t>
            </a:r>
          </a:p>
        </p:txBody>
      </p:sp>
      <p:sp>
        <p:nvSpPr>
          <p:cNvPr id="39" name="Rectangle 38">
            <a:extLst>
              <a:ext uri="{FF2B5EF4-FFF2-40B4-BE49-F238E27FC236}">
                <a16:creationId xmlns:a16="http://schemas.microsoft.com/office/drawing/2014/main" id="{B0EDD8BF-FC95-B509-4611-30AB192B6400}"/>
              </a:ext>
            </a:extLst>
          </p:cNvPr>
          <p:cNvSpPr>
            <a:spLocks/>
          </p:cNvSpPr>
          <p:nvPr/>
        </p:nvSpPr>
        <p:spPr>
          <a:xfrm>
            <a:off x="3063688" y="2467993"/>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1219169" rtl="0" eaLnBrk="1" fontAlgn="ctr" latinLnBrk="0" hangingPunct="0">
              <a:lnSpc>
                <a:spcPct val="100000"/>
              </a:lnSpc>
              <a:spcBef>
                <a:spcPts val="60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Access comprehensive and helpful information </a:t>
            </a:r>
            <a:br>
              <a:rPr kumimoji="0" lang="en-US" sz="900" b="1" i="0" u="none" strike="noStrike" kern="0" cap="none" spc="0" normalizeH="0" baseline="0" noProof="0" dirty="0">
                <a:ln>
                  <a:noFill/>
                </a:ln>
                <a:solidFill>
                  <a:srgbClr val="525252"/>
                </a:solidFill>
                <a:effectLst/>
                <a:uLnTx/>
                <a:uFillTx/>
                <a:latin typeface="IntelOne Text" panose="020B0503020203020204" pitchFamily="34" charset="0"/>
                <a:sym typeface="Helvetica Neue"/>
              </a:rPr>
            </a:br>
            <a:r>
              <a:rPr lang="en-US" sz="900" dirty="0">
                <a:solidFill>
                  <a:schemeClr val="bg2"/>
                </a:solidFill>
                <a:sym typeface="Helvetica Neue"/>
              </a:rPr>
              <a:t>from data collection to real-time detection to reduce volatility, uncertainty, complexity, and ambiguity</a:t>
            </a:r>
          </a:p>
        </p:txBody>
      </p:sp>
      <p:sp>
        <p:nvSpPr>
          <p:cNvPr id="40" name="Rectangle 39">
            <a:extLst>
              <a:ext uri="{FF2B5EF4-FFF2-40B4-BE49-F238E27FC236}">
                <a16:creationId xmlns:a16="http://schemas.microsoft.com/office/drawing/2014/main" id="{CE430E34-97B7-0DDD-92D6-49944407B62F}"/>
              </a:ext>
            </a:extLst>
          </p:cNvPr>
          <p:cNvSpPr>
            <a:spLocks/>
          </p:cNvSpPr>
          <p:nvPr/>
        </p:nvSpPr>
        <p:spPr>
          <a:xfrm>
            <a:off x="5213760" y="2467993"/>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1219169" rtl="0" eaLnBrk="1" fontAlgn="ctr" latinLnBrk="0" hangingPunct="0">
              <a:lnSpc>
                <a:spcPct val="100000"/>
              </a:lnSpc>
              <a:spcBef>
                <a:spcPts val="60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Employ holistic support </a:t>
            </a:r>
            <a:r>
              <a:rPr lang="en-US" sz="900" dirty="0">
                <a:solidFill>
                  <a:schemeClr val="bg2"/>
                </a:solidFill>
                <a:sym typeface="Helvetica Neue"/>
              </a:rPr>
              <a:t>to implement IoT solutions that support global expansion from launch through development </a:t>
            </a:r>
          </a:p>
        </p:txBody>
      </p:sp>
      <p:cxnSp>
        <p:nvCxnSpPr>
          <p:cNvPr id="41" name="Straight Connector 40">
            <a:extLst>
              <a:ext uri="{FF2B5EF4-FFF2-40B4-BE49-F238E27FC236}">
                <a16:creationId xmlns:a16="http://schemas.microsoft.com/office/drawing/2014/main" id="{BFF109B2-8CE1-872E-861F-84384DFA40B8}"/>
              </a:ext>
            </a:extLst>
          </p:cNvPr>
          <p:cNvCxnSpPr>
            <a:cxnSpLocks/>
          </p:cNvCxnSpPr>
          <p:nvPr/>
        </p:nvCxnSpPr>
        <p:spPr>
          <a:xfrm>
            <a:off x="592917" y="2130488"/>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7185" name="Group 7184">
            <a:extLst>
              <a:ext uri="{FF2B5EF4-FFF2-40B4-BE49-F238E27FC236}">
                <a16:creationId xmlns:a16="http://schemas.microsoft.com/office/drawing/2014/main" id="{94048EC1-CCC8-A576-4AF0-9D8931BC97FE}"/>
              </a:ext>
            </a:extLst>
          </p:cNvPr>
          <p:cNvGrpSpPr>
            <a:grpSpLocks/>
          </p:cNvGrpSpPr>
          <p:nvPr/>
        </p:nvGrpSpPr>
        <p:grpSpPr>
          <a:xfrm>
            <a:off x="592915" y="3430379"/>
            <a:ext cx="6255393" cy="562127"/>
            <a:chOff x="592916" y="3640327"/>
            <a:chExt cx="6255393" cy="562127"/>
          </a:xfrm>
        </p:grpSpPr>
        <p:sp>
          <p:nvSpPr>
            <p:cNvPr id="7186" name="Content Placeholder 47">
              <a:extLst>
                <a:ext uri="{FF2B5EF4-FFF2-40B4-BE49-F238E27FC236}">
                  <a16:creationId xmlns:a16="http://schemas.microsoft.com/office/drawing/2014/main" id="{03C5FF70-6A13-4C12-7BDB-46904859EEAF}"/>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Cloud Service Provider</a:t>
              </a:r>
            </a:p>
          </p:txBody>
        </p:sp>
        <p:sp>
          <p:nvSpPr>
            <p:cNvPr id="7222" name="Content Placeholder 47">
              <a:extLst>
                <a:ext uri="{FF2B5EF4-FFF2-40B4-BE49-F238E27FC236}">
                  <a16:creationId xmlns:a16="http://schemas.microsoft.com/office/drawing/2014/main" id="{3E231A83-4888-91A6-9827-FF8B441D6196}"/>
                </a:ext>
              </a:extLst>
            </p:cNvPr>
            <p:cNvSpPr txBox="1">
              <a:spLocks/>
            </p:cNvSpPr>
            <p:nvPr/>
          </p:nvSpPr>
          <p:spPr>
            <a:xfrm>
              <a:off x="592916" y="3837694"/>
              <a:ext cx="6255393" cy="364760"/>
            </a:xfrm>
            <a:prstGeom prst="rect">
              <a:avLst/>
            </a:prstGeom>
            <a:ln>
              <a:noFill/>
            </a:ln>
          </p:spPr>
          <p:txBody>
            <a:bodyPr wrap="square" lIns="0" tIns="0" rIns="0" bIns="0" numCol="3"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0" indent="-128016" algn="l" defTabSz="1219169" rtl="0" eaLnBrk="1" fontAlgn="auto" latinLnBrk="0" hangingPunct="0">
                <a:spcBef>
                  <a:spcPts val="200"/>
                </a:spcBef>
                <a:buClrTx/>
                <a:buSzTx/>
                <a:buFont typeface="Wingdings" panose="05000000000000000000" pitchFamily="2" charset="2"/>
                <a:buChar char="§"/>
                <a:tabLst/>
                <a:defRPr/>
              </a:pPr>
              <a:r>
                <a:rPr kumimoji="0" lang="it-IT"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Alibaba Cloud</a:t>
              </a:r>
            </a:p>
            <a:p>
              <a:pPr marL="128016" marR="0" lvl="0" indent="-128016" algn="l" defTabSz="1219169" rtl="0" eaLnBrk="1" fontAlgn="auto" latinLnBrk="0" hangingPunct="0">
                <a:spcBef>
                  <a:spcPts val="200"/>
                </a:spcBef>
                <a:buClrTx/>
                <a:buSzTx/>
                <a:buFont typeface="Wingdings" panose="05000000000000000000" pitchFamily="2" charset="2"/>
                <a:buChar char="§"/>
                <a:tabLst/>
                <a:defRPr/>
              </a:pPr>
              <a:r>
                <a:rPr kumimoji="0" lang="it-IT"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AWS</a:t>
              </a:r>
            </a:p>
            <a:p>
              <a:pPr marL="128016" marR="0" lvl="0" indent="-128016" algn="l" defTabSz="1219169" rtl="0" eaLnBrk="1" fontAlgn="auto" latinLnBrk="0" hangingPunct="0">
                <a:spcBef>
                  <a:spcPts val="200"/>
                </a:spcBef>
                <a:buClrTx/>
                <a:buSzTx/>
                <a:buFont typeface="Wingdings" panose="05000000000000000000" pitchFamily="2" charset="2"/>
                <a:buChar char="§"/>
                <a:tabLst/>
                <a:defRPr/>
              </a:pPr>
              <a:r>
                <a:rPr kumimoji="0" lang="it-IT"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Google Cloud Platform</a:t>
              </a:r>
            </a:p>
            <a:p>
              <a:pPr marL="128016" marR="0" lvl="0" indent="-128016" algn="l" defTabSz="1219169" rtl="0" eaLnBrk="1" fontAlgn="auto" latinLnBrk="0" hangingPunct="0">
                <a:spcBef>
                  <a:spcPts val="200"/>
                </a:spcBef>
                <a:buClrTx/>
                <a:buSzTx/>
                <a:buFont typeface="Wingdings" panose="05000000000000000000" pitchFamily="2" charset="2"/>
                <a:buChar char="§"/>
                <a:tabLst/>
                <a:defRPr/>
              </a:pPr>
              <a:r>
                <a:rPr kumimoji="0" lang="it-IT"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IBM Cloud</a:t>
              </a:r>
            </a:p>
            <a:p>
              <a:pPr marL="128016" marR="0" lvl="0" indent="-128016" algn="l" defTabSz="1219169" rtl="0" eaLnBrk="1" fontAlgn="auto" latinLnBrk="0" hangingPunct="0">
                <a:spcBef>
                  <a:spcPts val="200"/>
                </a:spcBef>
                <a:buClrTx/>
                <a:buSzTx/>
                <a:buFont typeface="Wingdings" panose="05000000000000000000" pitchFamily="2" charset="2"/>
                <a:buChar char="§"/>
                <a:tabLst/>
                <a:defRPr/>
              </a:pPr>
              <a:r>
                <a:rPr kumimoji="0" lang="it-IT"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Microsoft Azure</a:t>
              </a:r>
            </a:p>
            <a:p>
              <a:pPr marL="128016" marR="0" lvl="0" indent="-128016" algn="l" defTabSz="1219169" rtl="0" eaLnBrk="1" fontAlgn="auto" latinLnBrk="0" hangingPunct="0">
                <a:spcBef>
                  <a:spcPts val="200"/>
                </a:spcBef>
                <a:buClrTx/>
                <a:buSzTx/>
                <a:buFont typeface="Wingdings" panose="05000000000000000000" pitchFamily="2" charset="2"/>
                <a:buChar char="§"/>
                <a:tabLst/>
                <a:defRPr/>
              </a:pPr>
              <a:r>
                <a:rPr kumimoji="0" lang="it-IT"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Private/On-Premises</a:t>
              </a:r>
            </a:p>
          </p:txBody>
        </p:sp>
      </p:grpSp>
      <p:grpSp>
        <p:nvGrpSpPr>
          <p:cNvPr id="7223" name="Group 7222">
            <a:extLst>
              <a:ext uri="{FF2B5EF4-FFF2-40B4-BE49-F238E27FC236}">
                <a16:creationId xmlns:a16="http://schemas.microsoft.com/office/drawing/2014/main" id="{142A78D2-9C42-A189-C423-957AF7E8383E}"/>
              </a:ext>
            </a:extLst>
          </p:cNvPr>
          <p:cNvGrpSpPr/>
          <p:nvPr/>
        </p:nvGrpSpPr>
        <p:grpSpPr>
          <a:xfrm>
            <a:off x="592915" y="4139648"/>
            <a:ext cx="6255391" cy="498404"/>
            <a:chOff x="5043512" y="3848440"/>
            <a:chExt cx="6255391" cy="498404"/>
          </a:xfrm>
        </p:grpSpPr>
        <p:sp>
          <p:nvSpPr>
            <p:cNvPr id="7224" name="Content Placeholder 47">
              <a:extLst>
                <a:ext uri="{FF2B5EF4-FFF2-40B4-BE49-F238E27FC236}">
                  <a16:creationId xmlns:a16="http://schemas.microsoft.com/office/drawing/2014/main" id="{37ED2033-5FD0-F89C-70B4-757DE52BAE0E}"/>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err="1">
                  <a:solidFill>
                    <a:schemeClr val="tx2"/>
                  </a:solidFill>
                  <a:latin typeface="IntelOne Text Bold" panose="020B0803020203020204" pitchFamily="34" charset="0"/>
                </a:rPr>
                <a:t>Toami</a:t>
              </a:r>
              <a:r>
                <a:rPr lang="en-US" sz="1000" dirty="0">
                  <a:solidFill>
                    <a:schemeClr val="tx2"/>
                  </a:solidFill>
                  <a:latin typeface="IntelOne Text Bold" panose="020B0803020203020204" pitchFamily="34" charset="0"/>
                </a:rPr>
                <a:t> Components</a:t>
              </a:r>
            </a:p>
          </p:txBody>
        </p:sp>
        <p:sp>
          <p:nvSpPr>
            <p:cNvPr id="7226" name="Content Placeholder 47">
              <a:extLst>
                <a:ext uri="{FF2B5EF4-FFF2-40B4-BE49-F238E27FC236}">
                  <a16:creationId xmlns:a16="http://schemas.microsoft.com/office/drawing/2014/main" id="{EE57FD0E-7A27-E7C7-293A-8CDFCE8B5D61}"/>
                </a:ext>
              </a:extLst>
            </p:cNvPr>
            <p:cNvSpPr txBox="1">
              <a:spLocks/>
            </p:cNvSpPr>
            <p:nvPr/>
          </p:nvSpPr>
          <p:spPr>
            <a:xfrm>
              <a:off x="5043512" y="4031373"/>
              <a:ext cx="6255391" cy="315471"/>
            </a:xfrm>
            <a:prstGeom prst="rect">
              <a:avLst/>
            </a:prstGeom>
            <a:ln>
              <a:noFill/>
            </a:ln>
          </p:spPr>
          <p:txBody>
            <a:bodyPr wrap="square" lIns="0" tIns="0" rIns="0" bIns="0" numCol="2"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spcAft>
                  <a:spcPts val="100"/>
                </a:spcAft>
                <a:buFont typeface="Wingdings" panose="05000000000000000000" pitchFamily="2" charset="2"/>
                <a:buChar char="§"/>
                <a:defRPr/>
              </a:pPr>
              <a:r>
                <a:rPr lang="en-US" sz="900" kern="0" dirty="0">
                  <a:latin typeface="+mn-lt"/>
                  <a:sym typeface="Helvetica Neue"/>
                </a:rPr>
                <a:t>Tonami Software</a:t>
              </a:r>
            </a:p>
            <a:p>
              <a:pPr marL="128016" indent="-128016" defTabSz="1219169" hangingPunct="0">
                <a:spcBef>
                  <a:spcPts val="200"/>
                </a:spcBef>
                <a:spcAft>
                  <a:spcPts val="100"/>
                </a:spcAft>
                <a:buFont typeface="Wingdings" panose="05000000000000000000" pitchFamily="2" charset="2"/>
                <a:buChar char="§"/>
                <a:defRPr/>
              </a:pPr>
              <a:r>
                <a:rPr lang="en-US" sz="900" kern="0" dirty="0">
                  <a:latin typeface="+mn-lt"/>
                  <a:sym typeface="Helvetica Neue"/>
                </a:rPr>
                <a:t>HPE </a:t>
              </a:r>
              <a:r>
                <a:rPr lang="en-US" sz="900" kern="0" dirty="0" err="1">
                  <a:latin typeface="+mn-lt"/>
                  <a:sym typeface="Helvetica Neue"/>
                </a:rPr>
                <a:t>Edgeline</a:t>
              </a:r>
              <a:r>
                <a:rPr lang="en-US" sz="900" kern="0" dirty="0">
                  <a:latin typeface="+mn-lt"/>
                  <a:sym typeface="Helvetica Neue"/>
                </a:rPr>
                <a:t> EL300 Converged Edge System</a:t>
              </a:r>
            </a:p>
            <a:p>
              <a:pPr marL="128016" indent="-128016" defTabSz="1219169" hangingPunct="0">
                <a:spcBef>
                  <a:spcPts val="200"/>
                </a:spcBef>
                <a:spcAft>
                  <a:spcPts val="100"/>
                </a:spcAft>
                <a:buFont typeface="Wingdings" panose="05000000000000000000" pitchFamily="2" charset="2"/>
                <a:buChar char="§"/>
                <a:defRPr/>
              </a:pPr>
              <a:r>
                <a:rPr lang="en-US" sz="900" kern="0" dirty="0">
                  <a:latin typeface="+mn-lt"/>
                  <a:sym typeface="Helvetica Neue"/>
                </a:rPr>
                <a:t>HPE </a:t>
              </a:r>
              <a:r>
                <a:rPr lang="en-US" sz="900" kern="0" dirty="0" err="1">
                  <a:latin typeface="+mn-lt"/>
                  <a:sym typeface="Helvetica Neue"/>
                </a:rPr>
                <a:t>Edgeline</a:t>
              </a:r>
              <a:r>
                <a:rPr lang="en-US" sz="900" kern="0" dirty="0">
                  <a:latin typeface="+mn-lt"/>
                  <a:sym typeface="Helvetica Neue"/>
                </a:rPr>
                <a:t> EL1000 Converged Edge System</a:t>
              </a:r>
            </a:p>
          </p:txBody>
        </p:sp>
      </p:grpSp>
      <p:grpSp>
        <p:nvGrpSpPr>
          <p:cNvPr id="7229" name="Group 7228">
            <a:extLst>
              <a:ext uri="{FF2B5EF4-FFF2-40B4-BE49-F238E27FC236}">
                <a16:creationId xmlns:a16="http://schemas.microsoft.com/office/drawing/2014/main" id="{AA37DD9D-DF80-ED98-2D57-95CA897DA6AB}"/>
              </a:ext>
            </a:extLst>
          </p:cNvPr>
          <p:cNvGrpSpPr/>
          <p:nvPr/>
        </p:nvGrpSpPr>
        <p:grpSpPr>
          <a:xfrm>
            <a:off x="592915" y="4785194"/>
            <a:ext cx="2399654" cy="538640"/>
            <a:chOff x="5043513" y="3848440"/>
            <a:chExt cx="2399654" cy="538640"/>
          </a:xfrm>
        </p:grpSpPr>
        <p:sp>
          <p:nvSpPr>
            <p:cNvPr id="7233" name="Content Placeholder 47">
              <a:extLst>
                <a:ext uri="{FF2B5EF4-FFF2-40B4-BE49-F238E27FC236}">
                  <a16:creationId xmlns:a16="http://schemas.microsoft.com/office/drawing/2014/main" id="{4EBC82B8-49CE-5B91-0C4F-1157BED42D21}"/>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7234" name="Content Placeholder 47">
              <a:extLst>
                <a:ext uri="{FF2B5EF4-FFF2-40B4-BE49-F238E27FC236}">
                  <a16:creationId xmlns:a16="http://schemas.microsoft.com/office/drawing/2014/main" id="{F43AAB9A-EE87-A0E5-9FA7-B55A498C4B28}"/>
                </a:ext>
              </a:extLst>
            </p:cNvPr>
            <p:cNvSpPr txBox="1">
              <a:spLocks/>
            </p:cNvSpPr>
            <p:nvPr/>
          </p:nvSpPr>
          <p:spPr>
            <a:xfrm>
              <a:off x="5043513" y="4034693"/>
              <a:ext cx="2399654" cy="352387"/>
            </a:xfrm>
            <a:prstGeom prst="rect">
              <a:avLst/>
            </a:prstGeom>
            <a:ln>
              <a:noFill/>
            </a:ln>
          </p:spPr>
          <p:txBody>
            <a:bodyPr wrap="square" lIns="0" tIns="0" rIns="0" bIns="0" numCol="1"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spcAft>
                  <a:spcPts val="100"/>
                </a:spcAft>
                <a:buFont typeface="Wingdings" panose="05000000000000000000" pitchFamily="2" charset="2"/>
                <a:buChar char="§"/>
                <a:defRPr/>
              </a:pPr>
              <a:r>
                <a:rPr lang="en-US" sz="900" kern="0" dirty="0">
                  <a:latin typeface="+mn-lt"/>
                  <a:sym typeface="Helvetica Neue"/>
                </a:rPr>
                <a:t>Intel® Core™ i5 Processors</a:t>
              </a:r>
            </a:p>
            <a:p>
              <a:pPr marL="128016" indent="-128016" defTabSz="1219169" hangingPunct="0">
                <a:spcBef>
                  <a:spcPts val="200"/>
                </a:spcBef>
                <a:spcAft>
                  <a:spcPts val="100"/>
                </a:spcAft>
                <a:buFont typeface="Wingdings" panose="05000000000000000000" pitchFamily="2" charset="2"/>
                <a:buChar char="§"/>
                <a:defRPr/>
              </a:pPr>
              <a:r>
                <a:rPr lang="en-US" sz="900" kern="0" dirty="0">
                  <a:latin typeface="+mn-lt"/>
                  <a:sym typeface="Helvetica Neue"/>
                </a:rPr>
                <a:t>Intel® Xeon® Processors</a:t>
              </a:r>
            </a:p>
          </p:txBody>
        </p:sp>
      </p:grpSp>
      <p:grpSp>
        <p:nvGrpSpPr>
          <p:cNvPr id="7235" name="Group 7234">
            <a:extLst>
              <a:ext uri="{FF2B5EF4-FFF2-40B4-BE49-F238E27FC236}">
                <a16:creationId xmlns:a16="http://schemas.microsoft.com/office/drawing/2014/main" id="{39F1926C-27FA-1B46-3F8F-0AAA890ADDB9}"/>
              </a:ext>
            </a:extLst>
          </p:cNvPr>
          <p:cNvGrpSpPr/>
          <p:nvPr/>
        </p:nvGrpSpPr>
        <p:grpSpPr>
          <a:xfrm>
            <a:off x="592915" y="5470976"/>
            <a:ext cx="2399654" cy="324752"/>
            <a:chOff x="5043513" y="3848440"/>
            <a:chExt cx="2399654" cy="324752"/>
          </a:xfrm>
        </p:grpSpPr>
        <p:sp>
          <p:nvSpPr>
            <p:cNvPr id="7236" name="Content Placeholder 47">
              <a:extLst>
                <a:ext uri="{FF2B5EF4-FFF2-40B4-BE49-F238E27FC236}">
                  <a16:creationId xmlns:a16="http://schemas.microsoft.com/office/drawing/2014/main" id="{1568A55C-C81B-5FEF-FA02-43E21E32602B}"/>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Operating System</a:t>
              </a:r>
            </a:p>
          </p:txBody>
        </p:sp>
        <p:sp>
          <p:nvSpPr>
            <p:cNvPr id="7237" name="Content Placeholder 47">
              <a:extLst>
                <a:ext uri="{FF2B5EF4-FFF2-40B4-BE49-F238E27FC236}">
                  <a16:creationId xmlns:a16="http://schemas.microsoft.com/office/drawing/2014/main" id="{1CA93F6B-B59E-6716-796E-1030109208E7}"/>
                </a:ext>
              </a:extLst>
            </p:cNvPr>
            <p:cNvSpPr txBox="1">
              <a:spLocks/>
            </p:cNvSpPr>
            <p:nvPr/>
          </p:nvSpPr>
          <p:spPr>
            <a:xfrm>
              <a:off x="5043513" y="4034693"/>
              <a:ext cx="2399654" cy="138499"/>
            </a:xfrm>
            <a:prstGeom prst="rect">
              <a:avLst/>
            </a:prstGeom>
            <a:ln>
              <a:noFill/>
            </a:ln>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defTabSz="1219169" hangingPunct="0">
                <a:spcBef>
                  <a:spcPts val="200"/>
                </a:spcBef>
                <a:spcAft>
                  <a:spcPts val="100"/>
                </a:spcAft>
                <a:defRPr/>
              </a:pPr>
              <a:r>
                <a:rPr lang="en-US" sz="900" kern="0" dirty="0">
                  <a:latin typeface="+mn-lt"/>
                  <a:sym typeface="Helvetica Neue"/>
                </a:rPr>
                <a:t>Windows</a:t>
              </a:r>
            </a:p>
          </p:txBody>
        </p:sp>
      </p:grpSp>
      <p:cxnSp>
        <p:nvCxnSpPr>
          <p:cNvPr id="7239" name="Straight Connector 7238">
            <a:extLst>
              <a:ext uri="{FF2B5EF4-FFF2-40B4-BE49-F238E27FC236}">
                <a16:creationId xmlns:a16="http://schemas.microsoft.com/office/drawing/2014/main" id="{58667DC0-8DA6-345E-21F1-9197065D8C36}"/>
              </a:ext>
            </a:extLst>
          </p:cNvPr>
          <p:cNvCxnSpPr>
            <a:cxnSpLocks/>
          </p:cNvCxnSpPr>
          <p:nvPr/>
        </p:nvCxnSpPr>
        <p:spPr>
          <a:xfrm>
            <a:off x="592917" y="586929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7257" name="Group 7256">
            <a:extLst>
              <a:ext uri="{FF2B5EF4-FFF2-40B4-BE49-F238E27FC236}">
                <a16:creationId xmlns:a16="http://schemas.microsoft.com/office/drawing/2014/main" id="{64E7C4DF-ED97-308F-A8ED-65B9F1C0E0AB}"/>
              </a:ext>
            </a:extLst>
          </p:cNvPr>
          <p:cNvGrpSpPr/>
          <p:nvPr/>
        </p:nvGrpSpPr>
        <p:grpSpPr>
          <a:xfrm>
            <a:off x="592916" y="5942873"/>
            <a:ext cx="6318424" cy="337576"/>
            <a:chOff x="592916" y="6005103"/>
            <a:chExt cx="6318424" cy="337576"/>
          </a:xfrm>
        </p:grpSpPr>
        <p:sp>
          <p:nvSpPr>
            <p:cNvPr id="7241" name="Content Placeholder 47">
              <a:extLst>
                <a:ext uri="{FF2B5EF4-FFF2-40B4-BE49-F238E27FC236}">
                  <a16:creationId xmlns:a16="http://schemas.microsoft.com/office/drawing/2014/main" id="{0E571519-512A-1C91-F4B5-4969B2257D50}"/>
                </a:ext>
              </a:extLst>
            </p:cNvPr>
            <p:cNvSpPr txBox="1">
              <a:spLocks/>
            </p:cNvSpPr>
            <p:nvPr/>
          </p:nvSpPr>
          <p:spPr>
            <a:xfrm>
              <a:off x="592916" y="6005103"/>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7243" name="Content Placeholder 47">
              <a:extLst>
                <a:ext uri="{FF2B5EF4-FFF2-40B4-BE49-F238E27FC236}">
                  <a16:creationId xmlns:a16="http://schemas.microsoft.com/office/drawing/2014/main" id="{80E6AF90-47A8-934F-7055-DD9EF418F923}"/>
                </a:ext>
              </a:extLst>
            </p:cNvPr>
            <p:cNvSpPr txBox="1">
              <a:spLocks/>
            </p:cNvSpPr>
            <p:nvPr/>
          </p:nvSpPr>
          <p:spPr>
            <a:xfrm>
              <a:off x="592916" y="6191356"/>
              <a:ext cx="6318424" cy="151323"/>
            </a:xfrm>
            <a:prstGeom prst="rect">
              <a:avLst/>
            </a:prstGeom>
            <a:ln>
              <a:noFill/>
            </a:ln>
          </p:spPr>
          <p:txBody>
            <a:bodyPr wrap="square" lIns="0" tIns="0" rIns="0" bIns="0" numCol="2"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1" indent="-128016" algn="l" defTabSz="1219169" rtl="0" eaLnBrk="1" fontAlgn="auto" latinLnBrk="0" hangingPunct="1">
                <a:lnSpc>
                  <a:spcPct val="100000"/>
                </a:lnSpc>
                <a:spcBef>
                  <a:spcPts val="200"/>
                </a:spcBef>
                <a:spcAft>
                  <a:spcPts val="100"/>
                </a:spcAft>
                <a:buClrTx/>
                <a:buSzTx/>
                <a:buFont typeface="Wingdings" panose="05000000000000000000" pitchFamily="2" charset="2"/>
                <a:buChar char="§"/>
                <a:tabLst/>
                <a:defRPr/>
              </a:pP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hlinkClick r:id="rId4">
                    <a:extLst>
                      <a:ext uri="{A12FA001-AC4F-418D-AE19-62706E023703}">
                        <ahyp:hlinkClr xmlns:ahyp="http://schemas.microsoft.com/office/drawing/2018/hyperlinkcolor" val="tx"/>
                      </a:ext>
                    </a:extLst>
                  </a:hlinkClick>
                </a:rPr>
                <a:t>Intel IoT Kits Overview</a:t>
              </a:r>
              <a:endPar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endParaRPr>
            </a:p>
            <a:p>
              <a:pPr marL="128016" marR="0" lvl="1" indent="-128016" algn="l" defTabSz="1219169" rtl="0" eaLnBrk="1" fontAlgn="auto" latinLnBrk="0" hangingPunct="1">
                <a:lnSpc>
                  <a:spcPct val="100000"/>
                </a:lnSpc>
                <a:spcBef>
                  <a:spcPts val="200"/>
                </a:spcBef>
                <a:spcAft>
                  <a:spcPts val="100"/>
                </a:spcAft>
                <a:buClrTx/>
                <a:buSzTx/>
                <a:buFont typeface="Wingdings" panose="05000000000000000000" pitchFamily="2" charset="2"/>
                <a:buChar char="§"/>
                <a:tabLst/>
                <a:defRPr/>
              </a:pPr>
              <a:r>
                <a:rPr kumimoji="0" lang="en-US" sz="900" b="0" i="0" u="none" strike="noStrike" kern="0" cap="none" spc="0" normalizeH="0" baseline="0" noProof="0" dirty="0" err="1">
                  <a:ln>
                    <a:noFill/>
                  </a:ln>
                  <a:effectLst/>
                  <a:uLnTx/>
                  <a:uFillTx/>
                  <a:latin typeface="+mn-lt"/>
                  <a:ea typeface="Intel Clear" panose="020B0604020203020204" pitchFamily="34" charset="0"/>
                  <a:cs typeface="Intel Clear" panose="020B0604020203020204" pitchFamily="34" charset="0"/>
                  <a:sym typeface="Helvetica Neue"/>
                  <a:hlinkClick r:id="rId5">
                    <a:extLst>
                      <a:ext uri="{A12FA001-AC4F-418D-AE19-62706E023703}">
                        <ahyp:hlinkClr xmlns:ahyp="http://schemas.microsoft.com/office/drawing/2018/hyperlinkcolor" val="tx"/>
                      </a:ext>
                    </a:extLst>
                  </a:hlinkClick>
                </a:rPr>
                <a:t>Toami</a:t>
              </a: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hlinkClick r:id="rId5">
                    <a:extLst>
                      <a:ext uri="{A12FA001-AC4F-418D-AE19-62706E023703}">
                        <ahyp:hlinkClr xmlns:ahyp="http://schemas.microsoft.com/office/drawing/2018/hyperlinkcolor" val="tx"/>
                      </a:ext>
                    </a:extLst>
                  </a:hlinkClick>
                </a:rPr>
                <a:t> Powered by </a:t>
              </a:r>
              <a:r>
                <a:rPr kumimoji="0" lang="en-US" sz="900" b="0" i="0" u="none" strike="noStrike" kern="0" cap="none" spc="0" normalizeH="0" baseline="0" noProof="0" dirty="0" err="1">
                  <a:ln>
                    <a:noFill/>
                  </a:ln>
                  <a:effectLst/>
                  <a:uLnTx/>
                  <a:uFillTx/>
                  <a:latin typeface="+mn-lt"/>
                  <a:ea typeface="Intel Clear" panose="020B0604020203020204" pitchFamily="34" charset="0"/>
                  <a:cs typeface="Intel Clear" panose="020B0604020203020204" pitchFamily="34" charset="0"/>
                  <a:sym typeface="Helvetica Neue"/>
                  <a:hlinkClick r:id="rId5">
                    <a:extLst>
                      <a:ext uri="{A12FA001-AC4F-418D-AE19-62706E023703}">
                        <ahyp:hlinkClr xmlns:ahyp="http://schemas.microsoft.com/office/drawing/2018/hyperlinkcolor" val="tx"/>
                      </a:ext>
                    </a:extLst>
                  </a:hlinkClick>
                </a:rPr>
                <a:t>ThingWorx</a:t>
              </a:r>
              <a:endPar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endParaRPr>
            </a:p>
          </p:txBody>
        </p:sp>
      </p:grpSp>
      <p:cxnSp>
        <p:nvCxnSpPr>
          <p:cNvPr id="7258" name="Straight Connector 7257">
            <a:extLst>
              <a:ext uri="{FF2B5EF4-FFF2-40B4-BE49-F238E27FC236}">
                <a16:creationId xmlns:a16="http://schemas.microsoft.com/office/drawing/2014/main" id="{B1C0F01B-D2DD-DA13-C250-A5A0FA7AE784}"/>
              </a:ext>
            </a:extLst>
          </p:cNvPr>
          <p:cNvCxnSpPr>
            <a:cxnSpLocks/>
          </p:cNvCxnSpPr>
          <p:nvPr/>
        </p:nvCxnSpPr>
        <p:spPr>
          <a:xfrm>
            <a:off x="592917" y="539740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7259" name="Straight Connector 7258">
            <a:extLst>
              <a:ext uri="{FF2B5EF4-FFF2-40B4-BE49-F238E27FC236}">
                <a16:creationId xmlns:a16="http://schemas.microsoft.com/office/drawing/2014/main" id="{4948FB1B-0492-5604-39D4-0F683C484E1A}"/>
              </a:ext>
            </a:extLst>
          </p:cNvPr>
          <p:cNvCxnSpPr>
            <a:cxnSpLocks/>
          </p:cNvCxnSpPr>
          <p:nvPr/>
        </p:nvCxnSpPr>
        <p:spPr>
          <a:xfrm>
            <a:off x="592917" y="471162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7260" name="Straight Connector 7259">
            <a:extLst>
              <a:ext uri="{FF2B5EF4-FFF2-40B4-BE49-F238E27FC236}">
                <a16:creationId xmlns:a16="http://schemas.microsoft.com/office/drawing/2014/main" id="{D3C3E31A-3983-8A89-176C-F719406B2C5C}"/>
              </a:ext>
            </a:extLst>
          </p:cNvPr>
          <p:cNvCxnSpPr>
            <a:cxnSpLocks/>
          </p:cNvCxnSpPr>
          <p:nvPr/>
        </p:nvCxnSpPr>
        <p:spPr>
          <a:xfrm>
            <a:off x="592917" y="406607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7261" name="Straight Connector 7260">
            <a:extLst>
              <a:ext uri="{FF2B5EF4-FFF2-40B4-BE49-F238E27FC236}">
                <a16:creationId xmlns:a16="http://schemas.microsoft.com/office/drawing/2014/main" id="{04E8F774-FD76-3728-636C-F3B01A7CEC97}"/>
              </a:ext>
            </a:extLst>
          </p:cNvPr>
          <p:cNvCxnSpPr>
            <a:cxnSpLocks/>
          </p:cNvCxnSpPr>
          <p:nvPr/>
        </p:nvCxnSpPr>
        <p:spPr>
          <a:xfrm>
            <a:off x="592917" y="3350140"/>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pic>
        <p:nvPicPr>
          <p:cNvPr id="1028" name="Picture 4">
            <a:extLst>
              <a:ext uri="{FF2B5EF4-FFF2-40B4-BE49-F238E27FC236}">
                <a16:creationId xmlns:a16="http://schemas.microsoft.com/office/drawing/2014/main" id="{62A25852-FDD0-77A6-95B6-F90CA4C02C2F}"/>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9366" t="31632" b="31632"/>
          <a:stretch/>
        </p:blipFill>
        <p:spPr bwMode="auto">
          <a:xfrm>
            <a:off x="592138" y="123816"/>
            <a:ext cx="1020253" cy="413535"/>
          </a:xfrm>
          <a:prstGeom prst="rect">
            <a:avLst/>
          </a:prstGeom>
          <a:noFill/>
          <a:extLst>
            <a:ext uri="{909E8E84-426E-40DD-AFC4-6F175D3DCCD1}">
              <a14:hiddenFill xmlns:a14="http://schemas.microsoft.com/office/drawing/2010/main">
                <a:solidFill>
                  <a:srgbClr val="FFFFFF"/>
                </a:solidFill>
              </a14:hiddenFill>
            </a:ext>
          </a:extLst>
        </p:spPr>
      </p:pic>
      <p:sp>
        <p:nvSpPr>
          <p:cNvPr id="7266" name="Text Placeholder 49" descr="Target Vertical: &#10;Manufacturing&#10;&#10;&#10;">
            <a:extLst>
              <a:ext uri="{FF2B5EF4-FFF2-40B4-BE49-F238E27FC236}">
                <a16:creationId xmlns:a16="http://schemas.microsoft.com/office/drawing/2014/main" id="{F425D87C-923D-EAC0-D069-0793DF28A638}"/>
              </a:ext>
            </a:extLst>
          </p:cNvPr>
          <p:cNvSpPr txBox="1">
            <a:spLocks/>
          </p:cNvSpPr>
          <p:nvPr/>
        </p:nvSpPr>
        <p:spPr>
          <a:xfrm>
            <a:off x="9475213" y="1685290"/>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mn-lt"/>
                <a:ea typeface="+mn-ea"/>
                <a:cs typeface="+mn-cs"/>
                <a:sym typeface="Helvetica Neue"/>
              </a:rPr>
              <a:t>Globally</a:t>
            </a:r>
          </a:p>
        </p:txBody>
      </p:sp>
      <p:sp>
        <p:nvSpPr>
          <p:cNvPr id="7269" name="Text Placeholder 49" descr="Target Vertical: &#10;Manufacturing&#10;&#10;&#10;">
            <a:extLst>
              <a:ext uri="{FF2B5EF4-FFF2-40B4-BE49-F238E27FC236}">
                <a16:creationId xmlns:a16="http://schemas.microsoft.com/office/drawing/2014/main" id="{05E73038-679C-F91E-FCA6-3F6F05DEF8C4}"/>
              </a:ext>
            </a:extLst>
          </p:cNvPr>
          <p:cNvSpPr txBox="1">
            <a:spLocks/>
          </p:cNvSpPr>
          <p:nvPr/>
        </p:nvSpPr>
        <p:spPr>
          <a:xfrm>
            <a:off x="7144338" y="1685290"/>
            <a:ext cx="2030977" cy="351505"/>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defTabSz="914400" hangingPunct="0">
              <a:spcBef>
                <a:spcPts val="0"/>
              </a:spcBef>
              <a:spcAft>
                <a:spcPts val="100"/>
              </a:spcAft>
              <a:defRPr/>
            </a:pP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rPr>
              <a:t>Agriculture, Banking/Financial Services, Government, Energy, Health &amp; Life Sciences, Hospitality, Retail, Transportation</a:t>
            </a:r>
          </a:p>
        </p:txBody>
      </p:sp>
      <p:cxnSp>
        <p:nvCxnSpPr>
          <p:cNvPr id="7270" name="Straight Connector 7269">
            <a:extLst>
              <a:ext uri="{FF2B5EF4-FFF2-40B4-BE49-F238E27FC236}">
                <a16:creationId xmlns:a16="http://schemas.microsoft.com/office/drawing/2014/main" id="{B18B3028-4E9D-0BBA-F999-8697B7F03D23}"/>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grpSp>
        <p:nvGrpSpPr>
          <p:cNvPr id="15" name="Group 14">
            <a:extLst>
              <a:ext uri="{FF2B5EF4-FFF2-40B4-BE49-F238E27FC236}">
                <a16:creationId xmlns:a16="http://schemas.microsoft.com/office/drawing/2014/main" id="{1AEA8E6B-BD3E-CAD5-B62F-F7AFA476F380}"/>
              </a:ext>
            </a:extLst>
          </p:cNvPr>
          <p:cNvGrpSpPr/>
          <p:nvPr/>
        </p:nvGrpSpPr>
        <p:grpSpPr>
          <a:xfrm>
            <a:off x="563759" y="2467996"/>
            <a:ext cx="269176" cy="268659"/>
            <a:chOff x="5390752" y="1359895"/>
            <a:chExt cx="420135" cy="419329"/>
          </a:xfrm>
        </p:grpSpPr>
        <p:sp>
          <p:nvSpPr>
            <p:cNvPr id="16" name="Freeform: Shape 15">
              <a:extLst>
                <a:ext uri="{FF2B5EF4-FFF2-40B4-BE49-F238E27FC236}">
                  <a16:creationId xmlns:a16="http://schemas.microsoft.com/office/drawing/2014/main" id="{B4B1C74C-0E6B-1597-56F5-B2DBA9A40FB6}"/>
                </a:ext>
              </a:extLst>
            </p:cNvPr>
            <p:cNvSpPr/>
            <p:nvPr/>
          </p:nvSpPr>
          <p:spPr>
            <a:xfrm>
              <a:off x="5523801" y="1446149"/>
              <a:ext cx="152503" cy="129976"/>
            </a:xfrm>
            <a:custGeom>
              <a:avLst/>
              <a:gdLst>
                <a:gd name="connsiteX0" fmla="*/ 131461 w 152503"/>
                <a:gd name="connsiteY0" fmla="*/ 0 h 129976"/>
                <a:gd name="connsiteX1" fmla="*/ 124987 w 152503"/>
                <a:gd name="connsiteY1" fmla="*/ 18688 h 129976"/>
                <a:gd name="connsiteX2" fmla="*/ 27333 w 152503"/>
                <a:gd name="connsiteY2" fmla="*/ 18097 h 129976"/>
                <a:gd name="connsiteX3" fmla="*/ 21059 w 152503"/>
                <a:gd name="connsiteY3" fmla="*/ 0 h 129976"/>
                <a:gd name="connsiteX4" fmla="*/ 0 w 152503"/>
                <a:gd name="connsiteY4" fmla="*/ 7344 h 129976"/>
                <a:gd name="connsiteX5" fmla="*/ 42485 w 152503"/>
                <a:gd name="connsiteY5" fmla="*/ 129976 h 129976"/>
                <a:gd name="connsiteX6" fmla="*/ 63543 w 152503"/>
                <a:gd name="connsiteY6" fmla="*/ 122632 h 129976"/>
                <a:gd name="connsiteX7" fmla="*/ 34677 w 152503"/>
                <a:gd name="connsiteY7" fmla="*/ 39323 h 129976"/>
                <a:gd name="connsiteX8" fmla="*/ 117635 w 152503"/>
                <a:gd name="connsiteY8" fmla="*/ 39874 h 129976"/>
                <a:gd name="connsiteX9" fmla="*/ 88960 w 152503"/>
                <a:gd name="connsiteY9" fmla="*/ 122632 h 129976"/>
                <a:gd name="connsiteX10" fmla="*/ 110019 w 152503"/>
                <a:gd name="connsiteY10" fmla="*/ 129976 h 129976"/>
                <a:gd name="connsiteX11" fmla="*/ 152168 w 152503"/>
                <a:gd name="connsiteY11" fmla="*/ 8310 h 129976"/>
                <a:gd name="connsiteX12" fmla="*/ 152504 w 152503"/>
                <a:gd name="connsiteY12" fmla="*/ 7344 h 129976"/>
                <a:gd name="connsiteX13" fmla="*/ 131445 w 152503"/>
                <a:gd name="connsiteY13" fmla="*/ 0 h 12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503" h="129976">
                  <a:moveTo>
                    <a:pt x="131461" y="0"/>
                  </a:moveTo>
                  <a:lnTo>
                    <a:pt x="124987" y="18688"/>
                  </a:lnTo>
                  <a:cubicBezTo>
                    <a:pt x="93279" y="4925"/>
                    <a:pt x="56087" y="4710"/>
                    <a:pt x="27333" y="18097"/>
                  </a:cubicBezTo>
                  <a:lnTo>
                    <a:pt x="21059" y="0"/>
                  </a:lnTo>
                  <a:lnTo>
                    <a:pt x="0" y="7344"/>
                  </a:lnTo>
                  <a:lnTo>
                    <a:pt x="42485" y="129976"/>
                  </a:lnTo>
                  <a:lnTo>
                    <a:pt x="63543" y="122632"/>
                  </a:lnTo>
                  <a:lnTo>
                    <a:pt x="34677" y="39323"/>
                  </a:lnTo>
                  <a:cubicBezTo>
                    <a:pt x="58219" y="27261"/>
                    <a:pt x="90565" y="27477"/>
                    <a:pt x="117635" y="39874"/>
                  </a:cubicBezTo>
                  <a:lnTo>
                    <a:pt x="88960" y="122632"/>
                  </a:lnTo>
                  <a:lnTo>
                    <a:pt x="110019" y="129976"/>
                  </a:lnTo>
                  <a:lnTo>
                    <a:pt x="152168" y="8310"/>
                  </a:lnTo>
                  <a:lnTo>
                    <a:pt x="152504" y="7344"/>
                  </a:lnTo>
                  <a:lnTo>
                    <a:pt x="131445" y="0"/>
                  </a:lnTo>
                  <a:close/>
                </a:path>
              </a:pathLst>
            </a:custGeom>
            <a:solidFill>
              <a:srgbClr val="2EC5F4"/>
            </a:solidFill>
            <a:ln w="797"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E3F8E5FB-E99E-81A0-100B-D98EB70EECE4}"/>
                </a:ext>
              </a:extLst>
            </p:cNvPr>
            <p:cNvSpPr/>
            <p:nvPr/>
          </p:nvSpPr>
          <p:spPr>
            <a:xfrm>
              <a:off x="5451908" y="1359895"/>
              <a:ext cx="293959" cy="347675"/>
            </a:xfrm>
            <a:custGeom>
              <a:avLst/>
              <a:gdLst>
                <a:gd name="connsiteX0" fmla="*/ 240147 w 293959"/>
                <a:gd name="connsiteY0" fmla="*/ 347668 h 347675"/>
                <a:gd name="connsiteX1" fmla="*/ 54507 w 293959"/>
                <a:gd name="connsiteY1" fmla="*/ 347668 h 347675"/>
                <a:gd name="connsiteX2" fmla="*/ 54507 w 293959"/>
                <a:gd name="connsiteY2" fmla="*/ 261222 h 347675"/>
                <a:gd name="connsiteX3" fmla="*/ 0 w 293959"/>
                <a:gd name="connsiteY3" fmla="*/ 146980 h 347675"/>
                <a:gd name="connsiteX4" fmla="*/ 146980 w 293959"/>
                <a:gd name="connsiteY4" fmla="*/ 0 h 347675"/>
                <a:gd name="connsiteX5" fmla="*/ 293959 w 293959"/>
                <a:gd name="connsiteY5" fmla="*/ 146980 h 347675"/>
                <a:gd name="connsiteX6" fmla="*/ 277275 w 293959"/>
                <a:gd name="connsiteY6" fmla="*/ 215049 h 347675"/>
                <a:gd name="connsiteX7" fmla="*/ 240155 w 293959"/>
                <a:gd name="connsiteY7" fmla="*/ 260647 h 347675"/>
                <a:gd name="connsiteX8" fmla="*/ 240155 w 293959"/>
                <a:gd name="connsiteY8" fmla="*/ 347676 h 347675"/>
                <a:gd name="connsiteX9" fmla="*/ 89631 w 293959"/>
                <a:gd name="connsiteY9" fmla="*/ 312543 h 347675"/>
                <a:gd name="connsiteX10" fmla="*/ 205023 w 293959"/>
                <a:gd name="connsiteY10" fmla="*/ 312543 h 347675"/>
                <a:gd name="connsiteX11" fmla="*/ 205023 w 293959"/>
                <a:gd name="connsiteY11" fmla="*/ 243021 h 347675"/>
                <a:gd name="connsiteX12" fmla="*/ 212311 w 293959"/>
                <a:gd name="connsiteY12" fmla="*/ 237760 h 347675"/>
                <a:gd name="connsiteX13" fmla="*/ 258827 w 293959"/>
                <a:gd name="connsiteY13" fmla="*/ 146972 h 347675"/>
                <a:gd name="connsiteX14" fmla="*/ 146972 w 293959"/>
                <a:gd name="connsiteY14" fmla="*/ 35116 h 347675"/>
                <a:gd name="connsiteX15" fmla="*/ 35124 w 293959"/>
                <a:gd name="connsiteY15" fmla="*/ 146980 h 347675"/>
                <a:gd name="connsiteX16" fmla="*/ 82247 w 293959"/>
                <a:gd name="connsiteY16" fmla="*/ 238207 h 347675"/>
                <a:gd name="connsiteX17" fmla="*/ 89631 w 293959"/>
                <a:gd name="connsiteY17" fmla="*/ 243460 h 347675"/>
                <a:gd name="connsiteX18" fmla="*/ 89631 w 293959"/>
                <a:gd name="connsiteY18" fmla="*/ 312551 h 3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3959" h="347675">
                  <a:moveTo>
                    <a:pt x="240147" y="347668"/>
                  </a:moveTo>
                  <a:lnTo>
                    <a:pt x="54507" y="347668"/>
                  </a:lnTo>
                  <a:lnTo>
                    <a:pt x="54507" y="261222"/>
                  </a:lnTo>
                  <a:cubicBezTo>
                    <a:pt x="20220" y="233418"/>
                    <a:pt x="0" y="191372"/>
                    <a:pt x="0" y="146980"/>
                  </a:cubicBezTo>
                  <a:cubicBezTo>
                    <a:pt x="0" y="65930"/>
                    <a:pt x="65930" y="0"/>
                    <a:pt x="146980" y="0"/>
                  </a:cubicBezTo>
                  <a:cubicBezTo>
                    <a:pt x="228029" y="0"/>
                    <a:pt x="293959" y="65930"/>
                    <a:pt x="293959" y="146980"/>
                  </a:cubicBezTo>
                  <a:cubicBezTo>
                    <a:pt x="293959" y="170657"/>
                    <a:pt x="288188" y="194198"/>
                    <a:pt x="277275" y="215049"/>
                  </a:cubicBezTo>
                  <a:cubicBezTo>
                    <a:pt x="268143" y="232500"/>
                    <a:pt x="255410" y="248114"/>
                    <a:pt x="240155" y="260647"/>
                  </a:cubicBezTo>
                  <a:lnTo>
                    <a:pt x="240155" y="347676"/>
                  </a:lnTo>
                  <a:close/>
                  <a:moveTo>
                    <a:pt x="89631" y="312543"/>
                  </a:moveTo>
                  <a:lnTo>
                    <a:pt x="205023" y="312543"/>
                  </a:lnTo>
                  <a:lnTo>
                    <a:pt x="205023" y="243021"/>
                  </a:lnTo>
                  <a:lnTo>
                    <a:pt x="212311" y="237760"/>
                  </a:lnTo>
                  <a:cubicBezTo>
                    <a:pt x="241440" y="216757"/>
                    <a:pt x="258827" y="182815"/>
                    <a:pt x="258827" y="146972"/>
                  </a:cubicBezTo>
                  <a:cubicBezTo>
                    <a:pt x="258827" y="85296"/>
                    <a:pt x="208647" y="35116"/>
                    <a:pt x="146972" y="35116"/>
                  </a:cubicBezTo>
                  <a:cubicBezTo>
                    <a:pt x="85296" y="35116"/>
                    <a:pt x="35124" y="85304"/>
                    <a:pt x="35124" y="146980"/>
                  </a:cubicBezTo>
                  <a:cubicBezTo>
                    <a:pt x="35124" y="183126"/>
                    <a:pt x="52742" y="217228"/>
                    <a:pt x="82247" y="238207"/>
                  </a:cubicBezTo>
                  <a:lnTo>
                    <a:pt x="89631" y="243460"/>
                  </a:lnTo>
                  <a:lnTo>
                    <a:pt x="89631" y="312551"/>
                  </a:lnTo>
                  <a:close/>
                </a:path>
              </a:pathLst>
            </a:custGeom>
            <a:solidFill>
              <a:srgbClr val="0A69B3"/>
            </a:solidFill>
            <a:ln w="797"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13A82CC4-01BA-412C-4E81-63757A0CCC70}"/>
                </a:ext>
              </a:extLst>
            </p:cNvPr>
            <p:cNvSpPr/>
            <p:nvPr/>
          </p:nvSpPr>
          <p:spPr>
            <a:xfrm>
              <a:off x="5525980" y="1694989"/>
              <a:ext cx="48711" cy="84234"/>
            </a:xfrm>
            <a:custGeom>
              <a:avLst/>
              <a:gdLst>
                <a:gd name="connsiteX0" fmla="*/ 35124 w 48711"/>
                <a:gd name="connsiteY0" fmla="*/ 49110 h 84234"/>
                <a:gd name="connsiteX1" fmla="*/ 48711 w 48711"/>
                <a:gd name="connsiteY1" fmla="*/ 49110 h 84234"/>
                <a:gd name="connsiteX2" fmla="*/ 48711 w 48711"/>
                <a:gd name="connsiteY2" fmla="*/ 84235 h 84234"/>
                <a:gd name="connsiteX3" fmla="*/ 0 w 48711"/>
                <a:gd name="connsiteY3" fmla="*/ 84235 h 84234"/>
                <a:gd name="connsiteX4" fmla="*/ 0 w 48711"/>
                <a:gd name="connsiteY4" fmla="*/ 0 h 84234"/>
                <a:gd name="connsiteX5" fmla="*/ 35124 w 48711"/>
                <a:gd name="connsiteY5" fmla="*/ 0 h 84234"/>
                <a:gd name="connsiteX6" fmla="*/ 35124 w 48711"/>
                <a:gd name="connsiteY6" fmla="*/ 49110 h 8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1" h="84234">
                  <a:moveTo>
                    <a:pt x="35124" y="49110"/>
                  </a:moveTo>
                  <a:lnTo>
                    <a:pt x="48711" y="49110"/>
                  </a:lnTo>
                  <a:lnTo>
                    <a:pt x="48711" y="84235"/>
                  </a:lnTo>
                  <a:lnTo>
                    <a:pt x="0" y="84235"/>
                  </a:lnTo>
                  <a:lnTo>
                    <a:pt x="0" y="0"/>
                  </a:lnTo>
                  <a:lnTo>
                    <a:pt x="35124" y="0"/>
                  </a:lnTo>
                  <a:lnTo>
                    <a:pt x="35124" y="49110"/>
                  </a:lnTo>
                  <a:close/>
                </a:path>
              </a:pathLst>
            </a:custGeom>
            <a:solidFill>
              <a:srgbClr val="0A69B3"/>
            </a:solidFill>
            <a:ln w="797"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E11AFF86-3B61-2EB3-46CB-C6946766014A}"/>
                </a:ext>
              </a:extLst>
            </p:cNvPr>
            <p:cNvSpPr/>
            <p:nvPr/>
          </p:nvSpPr>
          <p:spPr>
            <a:xfrm>
              <a:off x="5623770" y="1694989"/>
              <a:ext cx="48719" cy="84234"/>
            </a:xfrm>
            <a:custGeom>
              <a:avLst/>
              <a:gdLst>
                <a:gd name="connsiteX0" fmla="*/ 48719 w 48719"/>
                <a:gd name="connsiteY0" fmla="*/ 0 h 84234"/>
                <a:gd name="connsiteX1" fmla="*/ 48719 w 48719"/>
                <a:gd name="connsiteY1" fmla="*/ 84235 h 84234"/>
                <a:gd name="connsiteX2" fmla="*/ 0 w 48719"/>
                <a:gd name="connsiteY2" fmla="*/ 84235 h 84234"/>
                <a:gd name="connsiteX3" fmla="*/ 0 w 48719"/>
                <a:gd name="connsiteY3" fmla="*/ 49110 h 84234"/>
                <a:gd name="connsiteX4" fmla="*/ 13595 w 48719"/>
                <a:gd name="connsiteY4" fmla="*/ 49110 h 84234"/>
                <a:gd name="connsiteX5" fmla="*/ 13595 w 48719"/>
                <a:gd name="connsiteY5" fmla="*/ 0 h 84234"/>
                <a:gd name="connsiteX6" fmla="*/ 48719 w 48719"/>
                <a:gd name="connsiteY6" fmla="*/ 0 h 8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9" h="84234">
                  <a:moveTo>
                    <a:pt x="48719" y="0"/>
                  </a:moveTo>
                  <a:lnTo>
                    <a:pt x="48719" y="84235"/>
                  </a:lnTo>
                  <a:lnTo>
                    <a:pt x="0" y="84235"/>
                  </a:lnTo>
                  <a:lnTo>
                    <a:pt x="0" y="49110"/>
                  </a:lnTo>
                  <a:lnTo>
                    <a:pt x="13595" y="49110"/>
                  </a:lnTo>
                  <a:lnTo>
                    <a:pt x="13595" y="0"/>
                  </a:lnTo>
                  <a:lnTo>
                    <a:pt x="48719" y="0"/>
                  </a:lnTo>
                  <a:close/>
                </a:path>
              </a:pathLst>
            </a:custGeom>
            <a:solidFill>
              <a:srgbClr val="0A69B3"/>
            </a:solidFill>
            <a:ln w="797"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C99315E0-79F0-0083-CEEA-A9AFB0D5FD89}"/>
                </a:ext>
              </a:extLst>
            </p:cNvPr>
            <p:cNvSpPr/>
            <p:nvPr/>
          </p:nvSpPr>
          <p:spPr>
            <a:xfrm>
              <a:off x="5399293" y="1422663"/>
              <a:ext cx="44009" cy="44009"/>
            </a:xfrm>
            <a:custGeom>
              <a:avLst/>
              <a:gdLst>
                <a:gd name="connsiteX0" fmla="*/ 0 w 44009"/>
                <a:gd name="connsiteY0" fmla="*/ 11240 h 44009"/>
                <a:gd name="connsiteX1" fmla="*/ 11240 w 44009"/>
                <a:gd name="connsiteY1" fmla="*/ 0 h 44009"/>
                <a:gd name="connsiteX2" fmla="*/ 44009 w 44009"/>
                <a:gd name="connsiteY2" fmla="*/ 32769 h 44009"/>
                <a:gd name="connsiteX3" fmla="*/ 32769 w 44009"/>
                <a:gd name="connsiteY3" fmla="*/ 44009 h 44009"/>
                <a:gd name="connsiteX4" fmla="*/ 0 w 44009"/>
                <a:gd name="connsiteY4" fmla="*/ 11240 h 44009"/>
                <a:gd name="connsiteX5" fmla="*/ 0 w 44009"/>
                <a:gd name="connsiteY5" fmla="*/ 11240 h 4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09" h="44009">
                  <a:moveTo>
                    <a:pt x="0" y="11240"/>
                  </a:moveTo>
                  <a:lnTo>
                    <a:pt x="11240" y="0"/>
                  </a:lnTo>
                  <a:lnTo>
                    <a:pt x="44009" y="32769"/>
                  </a:lnTo>
                  <a:lnTo>
                    <a:pt x="32769" y="44009"/>
                  </a:lnTo>
                  <a:lnTo>
                    <a:pt x="0" y="11240"/>
                  </a:lnTo>
                  <a:lnTo>
                    <a:pt x="0" y="11240"/>
                  </a:lnTo>
                  <a:close/>
                </a:path>
              </a:pathLst>
            </a:custGeom>
            <a:solidFill>
              <a:srgbClr val="2CC5F4"/>
            </a:solidFill>
            <a:ln w="797"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F0D0C2B9-0B17-DC6D-9AD5-7B9DAD922CA4}"/>
                </a:ext>
              </a:extLst>
            </p:cNvPr>
            <p:cNvSpPr/>
            <p:nvPr/>
          </p:nvSpPr>
          <p:spPr>
            <a:xfrm>
              <a:off x="5399349" y="1546908"/>
              <a:ext cx="44017" cy="44017"/>
            </a:xfrm>
            <a:custGeom>
              <a:avLst/>
              <a:gdLst>
                <a:gd name="connsiteX0" fmla="*/ 0 w 44017"/>
                <a:gd name="connsiteY0" fmla="*/ 32769 h 44017"/>
                <a:gd name="connsiteX1" fmla="*/ 32769 w 44017"/>
                <a:gd name="connsiteY1" fmla="*/ 0 h 44017"/>
                <a:gd name="connsiteX2" fmla="*/ 44017 w 44017"/>
                <a:gd name="connsiteY2" fmla="*/ 11240 h 44017"/>
                <a:gd name="connsiteX3" fmla="*/ 11240 w 44017"/>
                <a:gd name="connsiteY3" fmla="*/ 44017 h 44017"/>
                <a:gd name="connsiteX4" fmla="*/ 0 w 44017"/>
                <a:gd name="connsiteY4" fmla="*/ 32769 h 44017"/>
                <a:gd name="connsiteX5" fmla="*/ 0 w 44017"/>
                <a:gd name="connsiteY5" fmla="*/ 32769 h 4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17" h="44017">
                  <a:moveTo>
                    <a:pt x="0" y="32769"/>
                  </a:moveTo>
                  <a:lnTo>
                    <a:pt x="32769" y="0"/>
                  </a:lnTo>
                  <a:lnTo>
                    <a:pt x="44017" y="11240"/>
                  </a:lnTo>
                  <a:lnTo>
                    <a:pt x="11240" y="44017"/>
                  </a:lnTo>
                  <a:lnTo>
                    <a:pt x="0" y="32769"/>
                  </a:lnTo>
                  <a:lnTo>
                    <a:pt x="0" y="32769"/>
                  </a:lnTo>
                  <a:close/>
                </a:path>
              </a:pathLst>
            </a:custGeom>
            <a:solidFill>
              <a:srgbClr val="2CC5F4"/>
            </a:solidFill>
            <a:ln w="797"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5233BBA9-452E-A5C3-97BA-4E1ADC137F55}"/>
                </a:ext>
              </a:extLst>
            </p:cNvPr>
            <p:cNvSpPr/>
            <p:nvPr/>
          </p:nvSpPr>
          <p:spPr>
            <a:xfrm>
              <a:off x="5390752" y="1499985"/>
              <a:ext cx="45869" cy="16564"/>
            </a:xfrm>
            <a:custGeom>
              <a:avLst/>
              <a:gdLst>
                <a:gd name="connsiteX0" fmla="*/ 0 w 45869"/>
                <a:gd name="connsiteY0" fmla="*/ 0 h 16564"/>
                <a:gd name="connsiteX1" fmla="*/ 45869 w 45869"/>
                <a:gd name="connsiteY1" fmla="*/ 0 h 16564"/>
                <a:gd name="connsiteX2" fmla="*/ 45869 w 45869"/>
                <a:gd name="connsiteY2" fmla="*/ 16564 h 16564"/>
                <a:gd name="connsiteX3" fmla="*/ 0 w 45869"/>
                <a:gd name="connsiteY3" fmla="*/ 16564 h 16564"/>
                <a:gd name="connsiteX4" fmla="*/ 0 w 45869"/>
                <a:gd name="connsiteY4" fmla="*/ 0 h 16564"/>
                <a:gd name="connsiteX5" fmla="*/ 0 w 45869"/>
                <a:gd name="connsiteY5" fmla="*/ 0 h 1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69" h="16564">
                  <a:moveTo>
                    <a:pt x="0" y="0"/>
                  </a:moveTo>
                  <a:lnTo>
                    <a:pt x="45869" y="0"/>
                  </a:lnTo>
                  <a:lnTo>
                    <a:pt x="45869" y="16564"/>
                  </a:lnTo>
                  <a:lnTo>
                    <a:pt x="0" y="16564"/>
                  </a:lnTo>
                  <a:lnTo>
                    <a:pt x="0" y="0"/>
                  </a:lnTo>
                  <a:lnTo>
                    <a:pt x="0" y="0"/>
                  </a:lnTo>
                  <a:close/>
                </a:path>
              </a:pathLst>
            </a:custGeom>
            <a:solidFill>
              <a:srgbClr val="2CC5F4"/>
            </a:solidFill>
            <a:ln w="797"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B80B6D4E-999B-47D4-47FA-A243EAC8C5F8}"/>
                </a:ext>
              </a:extLst>
            </p:cNvPr>
            <p:cNvSpPr/>
            <p:nvPr/>
          </p:nvSpPr>
          <p:spPr>
            <a:xfrm>
              <a:off x="5758336" y="1422663"/>
              <a:ext cx="44009" cy="44009"/>
            </a:xfrm>
            <a:custGeom>
              <a:avLst/>
              <a:gdLst>
                <a:gd name="connsiteX0" fmla="*/ 44009 w 44009"/>
                <a:gd name="connsiteY0" fmla="*/ 11240 h 44009"/>
                <a:gd name="connsiteX1" fmla="*/ 32769 w 44009"/>
                <a:gd name="connsiteY1" fmla="*/ 0 h 44009"/>
                <a:gd name="connsiteX2" fmla="*/ 0 w 44009"/>
                <a:gd name="connsiteY2" fmla="*/ 32769 h 44009"/>
                <a:gd name="connsiteX3" fmla="*/ 11240 w 44009"/>
                <a:gd name="connsiteY3" fmla="*/ 44009 h 44009"/>
                <a:gd name="connsiteX4" fmla="*/ 44009 w 44009"/>
                <a:gd name="connsiteY4" fmla="*/ 11240 h 44009"/>
                <a:gd name="connsiteX5" fmla="*/ 44009 w 44009"/>
                <a:gd name="connsiteY5" fmla="*/ 11240 h 4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09" h="44009">
                  <a:moveTo>
                    <a:pt x="44009" y="11240"/>
                  </a:moveTo>
                  <a:lnTo>
                    <a:pt x="32769" y="0"/>
                  </a:lnTo>
                  <a:lnTo>
                    <a:pt x="0" y="32769"/>
                  </a:lnTo>
                  <a:lnTo>
                    <a:pt x="11240" y="44009"/>
                  </a:lnTo>
                  <a:lnTo>
                    <a:pt x="44009" y="11240"/>
                  </a:lnTo>
                  <a:lnTo>
                    <a:pt x="44009" y="11240"/>
                  </a:lnTo>
                  <a:close/>
                </a:path>
              </a:pathLst>
            </a:custGeom>
            <a:solidFill>
              <a:srgbClr val="2CC5F4"/>
            </a:solidFill>
            <a:ln w="797"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E8043DD6-B09A-C654-0D80-A78BEE4F2C96}"/>
                </a:ext>
              </a:extLst>
            </p:cNvPr>
            <p:cNvSpPr/>
            <p:nvPr/>
          </p:nvSpPr>
          <p:spPr>
            <a:xfrm>
              <a:off x="5758280" y="1546908"/>
              <a:ext cx="44009" cy="44017"/>
            </a:xfrm>
            <a:custGeom>
              <a:avLst/>
              <a:gdLst>
                <a:gd name="connsiteX0" fmla="*/ 44009 w 44009"/>
                <a:gd name="connsiteY0" fmla="*/ 32769 h 44017"/>
                <a:gd name="connsiteX1" fmla="*/ 11240 w 44009"/>
                <a:gd name="connsiteY1" fmla="*/ 0 h 44017"/>
                <a:gd name="connsiteX2" fmla="*/ 0 w 44009"/>
                <a:gd name="connsiteY2" fmla="*/ 11240 h 44017"/>
                <a:gd name="connsiteX3" fmla="*/ 32769 w 44009"/>
                <a:gd name="connsiteY3" fmla="*/ 44017 h 44017"/>
                <a:gd name="connsiteX4" fmla="*/ 44009 w 44009"/>
                <a:gd name="connsiteY4" fmla="*/ 32769 h 44017"/>
                <a:gd name="connsiteX5" fmla="*/ 44009 w 44009"/>
                <a:gd name="connsiteY5" fmla="*/ 32769 h 4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09" h="44017">
                  <a:moveTo>
                    <a:pt x="44009" y="32769"/>
                  </a:moveTo>
                  <a:lnTo>
                    <a:pt x="11240" y="0"/>
                  </a:lnTo>
                  <a:lnTo>
                    <a:pt x="0" y="11240"/>
                  </a:lnTo>
                  <a:lnTo>
                    <a:pt x="32769" y="44017"/>
                  </a:lnTo>
                  <a:lnTo>
                    <a:pt x="44009" y="32769"/>
                  </a:lnTo>
                  <a:lnTo>
                    <a:pt x="44009" y="32769"/>
                  </a:lnTo>
                  <a:close/>
                </a:path>
              </a:pathLst>
            </a:custGeom>
            <a:solidFill>
              <a:srgbClr val="2CC5F4"/>
            </a:solidFill>
            <a:ln w="797"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3FEB067B-38BF-122F-3337-CBB258688656}"/>
                </a:ext>
              </a:extLst>
            </p:cNvPr>
            <p:cNvSpPr/>
            <p:nvPr/>
          </p:nvSpPr>
          <p:spPr>
            <a:xfrm>
              <a:off x="5765018" y="1499985"/>
              <a:ext cx="45869" cy="16564"/>
            </a:xfrm>
            <a:custGeom>
              <a:avLst/>
              <a:gdLst>
                <a:gd name="connsiteX0" fmla="*/ 45869 w 45869"/>
                <a:gd name="connsiteY0" fmla="*/ 0 h 16564"/>
                <a:gd name="connsiteX1" fmla="*/ 0 w 45869"/>
                <a:gd name="connsiteY1" fmla="*/ 0 h 16564"/>
                <a:gd name="connsiteX2" fmla="*/ 0 w 45869"/>
                <a:gd name="connsiteY2" fmla="*/ 16564 h 16564"/>
                <a:gd name="connsiteX3" fmla="*/ 45869 w 45869"/>
                <a:gd name="connsiteY3" fmla="*/ 16564 h 16564"/>
                <a:gd name="connsiteX4" fmla="*/ 45869 w 45869"/>
                <a:gd name="connsiteY4" fmla="*/ 0 h 16564"/>
                <a:gd name="connsiteX5" fmla="*/ 45869 w 45869"/>
                <a:gd name="connsiteY5" fmla="*/ 0 h 1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69" h="16564">
                  <a:moveTo>
                    <a:pt x="45869" y="0"/>
                  </a:moveTo>
                  <a:lnTo>
                    <a:pt x="0" y="0"/>
                  </a:lnTo>
                  <a:lnTo>
                    <a:pt x="0" y="16564"/>
                  </a:lnTo>
                  <a:lnTo>
                    <a:pt x="45869" y="16564"/>
                  </a:lnTo>
                  <a:lnTo>
                    <a:pt x="45869" y="0"/>
                  </a:lnTo>
                  <a:lnTo>
                    <a:pt x="45869" y="0"/>
                  </a:lnTo>
                  <a:close/>
                </a:path>
              </a:pathLst>
            </a:custGeom>
            <a:solidFill>
              <a:srgbClr val="2CC5F4"/>
            </a:solidFill>
            <a:ln w="797"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AA732F26-06C1-3CC0-FC38-FF646A138B0A}"/>
                </a:ext>
              </a:extLst>
            </p:cNvPr>
            <p:cNvSpPr/>
            <p:nvPr/>
          </p:nvSpPr>
          <p:spPr>
            <a:xfrm>
              <a:off x="5581653" y="1744068"/>
              <a:ext cx="35156" cy="35156"/>
            </a:xfrm>
            <a:custGeom>
              <a:avLst/>
              <a:gdLst>
                <a:gd name="connsiteX0" fmla="*/ 0 w 35156"/>
                <a:gd name="connsiteY0" fmla="*/ 0 h 35156"/>
                <a:gd name="connsiteX1" fmla="*/ 35156 w 35156"/>
                <a:gd name="connsiteY1" fmla="*/ 0 h 35156"/>
                <a:gd name="connsiteX2" fmla="*/ 35156 w 35156"/>
                <a:gd name="connsiteY2" fmla="*/ 35156 h 35156"/>
                <a:gd name="connsiteX3" fmla="*/ 0 w 35156"/>
                <a:gd name="connsiteY3" fmla="*/ 35156 h 35156"/>
              </a:gdLst>
              <a:ahLst/>
              <a:cxnLst>
                <a:cxn ang="0">
                  <a:pos x="connsiteX0" y="connsiteY0"/>
                </a:cxn>
                <a:cxn ang="0">
                  <a:pos x="connsiteX1" y="connsiteY1"/>
                </a:cxn>
                <a:cxn ang="0">
                  <a:pos x="connsiteX2" y="connsiteY2"/>
                </a:cxn>
                <a:cxn ang="0">
                  <a:pos x="connsiteX3" y="connsiteY3"/>
                </a:cxn>
              </a:cxnLst>
              <a:rect l="l" t="t" r="r" b="b"/>
              <a:pathLst>
                <a:path w="35156" h="35156">
                  <a:moveTo>
                    <a:pt x="0" y="0"/>
                  </a:moveTo>
                  <a:lnTo>
                    <a:pt x="35156" y="0"/>
                  </a:lnTo>
                  <a:lnTo>
                    <a:pt x="35156" y="35156"/>
                  </a:lnTo>
                  <a:lnTo>
                    <a:pt x="0" y="35156"/>
                  </a:lnTo>
                  <a:close/>
                </a:path>
              </a:pathLst>
            </a:custGeom>
            <a:solidFill>
              <a:srgbClr val="2EC5F4"/>
            </a:solidFill>
            <a:ln w="797" cap="flat">
              <a:noFill/>
              <a:prstDash val="solid"/>
              <a:miter/>
            </a:ln>
          </p:spPr>
          <p:txBody>
            <a:bodyPr rtlCol="0" anchor="ctr"/>
            <a:lstStyle/>
            <a:p>
              <a:endParaRPr lang="en-IN"/>
            </a:p>
          </p:txBody>
        </p:sp>
      </p:grpSp>
      <p:grpSp>
        <p:nvGrpSpPr>
          <p:cNvPr id="43" name="Group 42">
            <a:extLst>
              <a:ext uri="{FF2B5EF4-FFF2-40B4-BE49-F238E27FC236}">
                <a16:creationId xmlns:a16="http://schemas.microsoft.com/office/drawing/2014/main" id="{793A7AAB-6FEA-44EF-197B-EB8CB377FE86}"/>
              </a:ext>
            </a:extLst>
          </p:cNvPr>
          <p:cNvGrpSpPr/>
          <p:nvPr/>
        </p:nvGrpSpPr>
        <p:grpSpPr>
          <a:xfrm>
            <a:off x="4912504" y="2467993"/>
            <a:ext cx="231058" cy="279274"/>
            <a:chOff x="7021188" y="3137556"/>
            <a:chExt cx="423984" cy="512459"/>
          </a:xfrm>
        </p:grpSpPr>
        <p:grpSp>
          <p:nvGrpSpPr>
            <p:cNvPr id="44" name="Graphic 49">
              <a:extLst>
                <a:ext uri="{FF2B5EF4-FFF2-40B4-BE49-F238E27FC236}">
                  <a16:creationId xmlns:a16="http://schemas.microsoft.com/office/drawing/2014/main" id="{6D5CBB82-830A-4233-4007-B006969CE6D9}"/>
                </a:ext>
              </a:extLst>
            </p:cNvPr>
            <p:cNvGrpSpPr/>
            <p:nvPr/>
          </p:nvGrpSpPr>
          <p:grpSpPr>
            <a:xfrm>
              <a:off x="7021188" y="3388989"/>
              <a:ext cx="423984" cy="261026"/>
              <a:chOff x="7021188" y="3388989"/>
              <a:chExt cx="423984" cy="261026"/>
            </a:xfrm>
            <a:solidFill>
              <a:srgbClr val="0A6AB2"/>
            </a:solidFill>
          </p:grpSpPr>
          <p:sp>
            <p:nvSpPr>
              <p:cNvPr id="7169" name="Freeform: Shape 7168">
                <a:extLst>
                  <a:ext uri="{FF2B5EF4-FFF2-40B4-BE49-F238E27FC236}">
                    <a16:creationId xmlns:a16="http://schemas.microsoft.com/office/drawing/2014/main" id="{B04D1CC6-C19A-5C27-48F3-C875014C2C9C}"/>
                  </a:ext>
                </a:extLst>
              </p:cNvPr>
              <p:cNvSpPr/>
              <p:nvPr/>
            </p:nvSpPr>
            <p:spPr>
              <a:xfrm>
                <a:off x="7021188" y="3388989"/>
                <a:ext cx="198954" cy="261005"/>
              </a:xfrm>
              <a:custGeom>
                <a:avLst/>
                <a:gdLst>
                  <a:gd name="connsiteX0" fmla="*/ 183117 w 198954"/>
                  <a:gd name="connsiteY0" fmla="*/ 261006 h 261005"/>
                  <a:gd name="connsiteX1" fmla="*/ 182039 w 198954"/>
                  <a:gd name="connsiteY1" fmla="*/ 260976 h 261005"/>
                  <a:gd name="connsiteX2" fmla="*/ 91212 w 198954"/>
                  <a:gd name="connsiteY2" fmla="*/ 260976 h 261005"/>
                  <a:gd name="connsiteX3" fmla="*/ 75752 w 198954"/>
                  <a:gd name="connsiteY3" fmla="*/ 250547 h 261005"/>
                  <a:gd name="connsiteX4" fmla="*/ 75682 w 198954"/>
                  <a:gd name="connsiteY4" fmla="*/ 250320 h 261005"/>
                  <a:gd name="connsiteX5" fmla="*/ 66934 w 198954"/>
                  <a:gd name="connsiteY5" fmla="*/ 236935 h 261005"/>
                  <a:gd name="connsiteX6" fmla="*/ 62466 w 198954"/>
                  <a:gd name="connsiteY6" fmla="*/ 231567 h 261005"/>
                  <a:gd name="connsiteX7" fmla="*/ 62367 w 198954"/>
                  <a:gd name="connsiteY7" fmla="*/ 231449 h 261005"/>
                  <a:gd name="connsiteX8" fmla="*/ 55635 w 198954"/>
                  <a:gd name="connsiteY8" fmla="*/ 222581 h 261005"/>
                  <a:gd name="connsiteX9" fmla="*/ 13394 w 198954"/>
                  <a:gd name="connsiteY9" fmla="*/ 168459 h 261005"/>
                  <a:gd name="connsiteX10" fmla="*/ 19 w 198954"/>
                  <a:gd name="connsiteY10" fmla="*/ 128591 h 261005"/>
                  <a:gd name="connsiteX11" fmla="*/ 79 w 198954"/>
                  <a:gd name="connsiteY11" fmla="*/ 97086 h 261005"/>
                  <a:gd name="connsiteX12" fmla="*/ 19 w 198954"/>
                  <a:gd name="connsiteY12" fmla="*/ 81349 h 261005"/>
                  <a:gd name="connsiteX13" fmla="*/ 19 w 198954"/>
                  <a:gd name="connsiteY13" fmla="*/ 28126 h 261005"/>
                  <a:gd name="connsiteX14" fmla="*/ 21046 w 198954"/>
                  <a:gd name="connsiteY14" fmla="*/ 526 h 261005"/>
                  <a:gd name="connsiteX15" fmla="*/ 53173 w 198954"/>
                  <a:gd name="connsiteY15" fmla="*/ 18744 h 261005"/>
                  <a:gd name="connsiteX16" fmla="*/ 53213 w 198954"/>
                  <a:gd name="connsiteY16" fmla="*/ 18883 h 261005"/>
                  <a:gd name="connsiteX17" fmla="*/ 55279 w 198954"/>
                  <a:gd name="connsiteY17" fmla="*/ 36765 h 261005"/>
                  <a:gd name="connsiteX18" fmla="*/ 55486 w 198954"/>
                  <a:gd name="connsiteY18" fmla="*/ 42964 h 261005"/>
                  <a:gd name="connsiteX19" fmla="*/ 55506 w 198954"/>
                  <a:gd name="connsiteY19" fmla="*/ 43260 h 261005"/>
                  <a:gd name="connsiteX20" fmla="*/ 56604 w 198954"/>
                  <a:gd name="connsiteY20" fmla="*/ 62448 h 261005"/>
                  <a:gd name="connsiteX21" fmla="*/ 58136 w 198954"/>
                  <a:gd name="connsiteY21" fmla="*/ 94941 h 261005"/>
                  <a:gd name="connsiteX22" fmla="*/ 64462 w 198954"/>
                  <a:gd name="connsiteY22" fmla="*/ 116432 h 261005"/>
                  <a:gd name="connsiteX23" fmla="*/ 65461 w 198954"/>
                  <a:gd name="connsiteY23" fmla="*/ 117826 h 261005"/>
                  <a:gd name="connsiteX24" fmla="*/ 76542 w 198954"/>
                  <a:gd name="connsiteY24" fmla="*/ 128878 h 261005"/>
                  <a:gd name="connsiteX25" fmla="*/ 111418 w 198954"/>
                  <a:gd name="connsiteY25" fmla="*/ 163309 h 261005"/>
                  <a:gd name="connsiteX26" fmla="*/ 112792 w 198954"/>
                  <a:gd name="connsiteY26" fmla="*/ 163180 h 261005"/>
                  <a:gd name="connsiteX27" fmla="*/ 112891 w 198954"/>
                  <a:gd name="connsiteY27" fmla="*/ 163061 h 261005"/>
                  <a:gd name="connsiteX28" fmla="*/ 111912 w 198954"/>
                  <a:gd name="connsiteY28" fmla="*/ 161934 h 261005"/>
                  <a:gd name="connsiteX29" fmla="*/ 97747 w 198954"/>
                  <a:gd name="connsiteY29" fmla="*/ 147719 h 261005"/>
                  <a:gd name="connsiteX30" fmla="*/ 69860 w 198954"/>
                  <a:gd name="connsiteY30" fmla="*/ 120080 h 261005"/>
                  <a:gd name="connsiteX31" fmla="*/ 60024 w 198954"/>
                  <a:gd name="connsiteY31" fmla="*/ 93794 h 261005"/>
                  <a:gd name="connsiteX32" fmla="*/ 74279 w 198954"/>
                  <a:gd name="connsiteY32" fmla="*/ 70079 h 261005"/>
                  <a:gd name="connsiteX33" fmla="*/ 74526 w 198954"/>
                  <a:gd name="connsiteY33" fmla="*/ 69921 h 261005"/>
                  <a:gd name="connsiteX34" fmla="*/ 110934 w 198954"/>
                  <a:gd name="connsiteY34" fmla="*/ 74617 h 261005"/>
                  <a:gd name="connsiteX35" fmla="*/ 180310 w 198954"/>
                  <a:gd name="connsiteY35" fmla="*/ 143646 h 261005"/>
                  <a:gd name="connsiteX36" fmla="*/ 198944 w 198954"/>
                  <a:gd name="connsiteY36" fmla="*/ 190849 h 261005"/>
                  <a:gd name="connsiteX37" fmla="*/ 198884 w 198954"/>
                  <a:gd name="connsiteY37" fmla="*/ 226318 h 261005"/>
                  <a:gd name="connsiteX38" fmla="*/ 198944 w 198954"/>
                  <a:gd name="connsiteY38" fmla="*/ 244389 h 261005"/>
                  <a:gd name="connsiteX39" fmla="*/ 194179 w 198954"/>
                  <a:gd name="connsiteY39" fmla="*/ 256983 h 261005"/>
                  <a:gd name="connsiteX40" fmla="*/ 183107 w 198954"/>
                  <a:gd name="connsiteY40" fmla="*/ 261006 h 261005"/>
                  <a:gd name="connsiteX41" fmla="*/ 95404 w 198954"/>
                  <a:gd name="connsiteY41" fmla="*/ 238240 h 261005"/>
                  <a:gd name="connsiteX42" fmla="*/ 176207 w 198954"/>
                  <a:gd name="connsiteY42" fmla="*/ 238240 h 261005"/>
                  <a:gd name="connsiteX43" fmla="*/ 176158 w 198954"/>
                  <a:gd name="connsiteY43" fmla="*/ 226427 h 261005"/>
                  <a:gd name="connsiteX44" fmla="*/ 176217 w 198954"/>
                  <a:gd name="connsiteY44" fmla="*/ 190484 h 261005"/>
                  <a:gd name="connsiteX45" fmla="*/ 163900 w 198954"/>
                  <a:gd name="connsiteY45" fmla="*/ 159374 h 261005"/>
                  <a:gd name="connsiteX46" fmla="*/ 94969 w 198954"/>
                  <a:gd name="connsiteY46" fmla="*/ 90799 h 261005"/>
                  <a:gd name="connsiteX47" fmla="*/ 94692 w 198954"/>
                  <a:gd name="connsiteY47" fmla="*/ 90522 h 261005"/>
                  <a:gd name="connsiteX48" fmla="*/ 86724 w 198954"/>
                  <a:gd name="connsiteY48" fmla="*/ 89119 h 261005"/>
                  <a:gd name="connsiteX49" fmla="*/ 82681 w 198954"/>
                  <a:gd name="connsiteY49" fmla="*/ 95811 h 261005"/>
                  <a:gd name="connsiteX50" fmla="*/ 85627 w 198954"/>
                  <a:gd name="connsiteY50" fmla="*/ 103700 h 261005"/>
                  <a:gd name="connsiteX51" fmla="*/ 113889 w 198954"/>
                  <a:gd name="connsiteY51" fmla="*/ 131705 h 261005"/>
                  <a:gd name="connsiteX52" fmla="*/ 127956 w 198954"/>
                  <a:gd name="connsiteY52" fmla="*/ 145821 h 261005"/>
                  <a:gd name="connsiteX53" fmla="*/ 129578 w 198954"/>
                  <a:gd name="connsiteY53" fmla="*/ 178552 h 261005"/>
                  <a:gd name="connsiteX54" fmla="*/ 113099 w 198954"/>
                  <a:gd name="connsiteY54" fmla="*/ 186025 h 261005"/>
                  <a:gd name="connsiteX55" fmla="*/ 96284 w 198954"/>
                  <a:gd name="connsiteY55" fmla="*/ 180292 h 261005"/>
                  <a:gd name="connsiteX56" fmla="*/ 60498 w 198954"/>
                  <a:gd name="connsiteY56" fmla="*/ 144981 h 261005"/>
                  <a:gd name="connsiteX57" fmla="*/ 48745 w 198954"/>
                  <a:gd name="connsiteY57" fmla="*/ 133247 h 261005"/>
                  <a:gd name="connsiteX58" fmla="*/ 46718 w 198954"/>
                  <a:gd name="connsiteY58" fmla="*/ 130706 h 261005"/>
                  <a:gd name="connsiteX59" fmla="*/ 46688 w 198954"/>
                  <a:gd name="connsiteY59" fmla="*/ 130677 h 261005"/>
                  <a:gd name="connsiteX60" fmla="*/ 46095 w 198954"/>
                  <a:gd name="connsiteY60" fmla="*/ 129817 h 261005"/>
                  <a:gd name="connsiteX61" fmla="*/ 35429 w 198954"/>
                  <a:gd name="connsiteY61" fmla="*/ 95465 h 261005"/>
                  <a:gd name="connsiteX62" fmla="*/ 35429 w 198954"/>
                  <a:gd name="connsiteY62" fmla="*/ 95356 h 261005"/>
                  <a:gd name="connsiteX63" fmla="*/ 33936 w 198954"/>
                  <a:gd name="connsiteY63" fmla="*/ 63891 h 261005"/>
                  <a:gd name="connsiteX64" fmla="*/ 32819 w 198954"/>
                  <a:gd name="connsiteY64" fmla="*/ 44446 h 261005"/>
                  <a:gd name="connsiteX65" fmla="*/ 32562 w 198954"/>
                  <a:gd name="connsiteY65" fmla="*/ 37131 h 261005"/>
                  <a:gd name="connsiteX66" fmla="*/ 31465 w 198954"/>
                  <a:gd name="connsiteY66" fmla="*/ 25476 h 261005"/>
                  <a:gd name="connsiteX67" fmla="*/ 25405 w 198954"/>
                  <a:gd name="connsiteY67" fmla="*/ 22847 h 261005"/>
                  <a:gd name="connsiteX68" fmla="*/ 22756 w 198954"/>
                  <a:gd name="connsiteY68" fmla="*/ 28135 h 261005"/>
                  <a:gd name="connsiteX69" fmla="*/ 22756 w 198954"/>
                  <a:gd name="connsiteY69" fmla="*/ 81359 h 261005"/>
                  <a:gd name="connsiteX70" fmla="*/ 22815 w 198954"/>
                  <a:gd name="connsiteY70" fmla="*/ 96968 h 261005"/>
                  <a:gd name="connsiteX71" fmla="*/ 22756 w 198954"/>
                  <a:gd name="connsiteY71" fmla="*/ 129026 h 261005"/>
                  <a:gd name="connsiteX72" fmla="*/ 30832 w 198954"/>
                  <a:gd name="connsiteY72" fmla="*/ 153868 h 261005"/>
                  <a:gd name="connsiteX73" fmla="*/ 30901 w 198954"/>
                  <a:gd name="connsiteY73" fmla="*/ 153947 h 261005"/>
                  <a:gd name="connsiteX74" fmla="*/ 73765 w 198954"/>
                  <a:gd name="connsiteY74" fmla="*/ 208851 h 261005"/>
                  <a:gd name="connsiteX75" fmla="*/ 80427 w 198954"/>
                  <a:gd name="connsiteY75" fmla="*/ 217639 h 261005"/>
                  <a:gd name="connsiteX76" fmla="*/ 84194 w 198954"/>
                  <a:gd name="connsiteY76" fmla="*/ 222146 h 261005"/>
                  <a:gd name="connsiteX77" fmla="*/ 95404 w 198954"/>
                  <a:gd name="connsiteY77" fmla="*/ 238250 h 26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98954" h="261005">
                    <a:moveTo>
                      <a:pt x="183117" y="261006"/>
                    </a:moveTo>
                    <a:cubicBezTo>
                      <a:pt x="182761" y="261006"/>
                      <a:pt x="182405" y="261006"/>
                      <a:pt x="182039" y="260976"/>
                    </a:cubicBezTo>
                    <a:lnTo>
                      <a:pt x="91212" y="260976"/>
                    </a:lnTo>
                    <a:cubicBezTo>
                      <a:pt x="80526" y="261055"/>
                      <a:pt x="76948" y="254492"/>
                      <a:pt x="75752" y="250547"/>
                    </a:cubicBezTo>
                    <a:lnTo>
                      <a:pt x="75682" y="250320"/>
                    </a:lnTo>
                    <a:cubicBezTo>
                      <a:pt x="74368" y="245605"/>
                      <a:pt x="70918" y="241591"/>
                      <a:pt x="66934" y="236935"/>
                    </a:cubicBezTo>
                    <a:cubicBezTo>
                      <a:pt x="65461" y="235225"/>
                      <a:pt x="63948" y="233455"/>
                      <a:pt x="62466" y="231567"/>
                    </a:cubicBezTo>
                    <a:lnTo>
                      <a:pt x="62367" y="231449"/>
                    </a:lnTo>
                    <a:cubicBezTo>
                      <a:pt x="60123" y="228493"/>
                      <a:pt x="57879" y="225537"/>
                      <a:pt x="55635" y="222581"/>
                    </a:cubicBezTo>
                    <a:cubicBezTo>
                      <a:pt x="42013" y="204610"/>
                      <a:pt x="27916" y="186025"/>
                      <a:pt x="13394" y="168459"/>
                    </a:cubicBezTo>
                    <a:cubicBezTo>
                      <a:pt x="3934" y="157189"/>
                      <a:pt x="-327" y="144526"/>
                      <a:pt x="19" y="128591"/>
                    </a:cubicBezTo>
                    <a:cubicBezTo>
                      <a:pt x="188" y="118142"/>
                      <a:pt x="128" y="107436"/>
                      <a:pt x="79" y="97086"/>
                    </a:cubicBezTo>
                    <a:cubicBezTo>
                      <a:pt x="49" y="91817"/>
                      <a:pt x="19" y="86568"/>
                      <a:pt x="19" y="81349"/>
                    </a:cubicBezTo>
                    <a:lnTo>
                      <a:pt x="19" y="28126"/>
                    </a:lnTo>
                    <a:cubicBezTo>
                      <a:pt x="19" y="14464"/>
                      <a:pt x="8867" y="2858"/>
                      <a:pt x="21046" y="526"/>
                    </a:cubicBezTo>
                    <a:cubicBezTo>
                      <a:pt x="34737" y="-2203"/>
                      <a:pt x="49189" y="5963"/>
                      <a:pt x="53173" y="18744"/>
                    </a:cubicBezTo>
                    <a:lnTo>
                      <a:pt x="53213" y="18883"/>
                    </a:lnTo>
                    <a:cubicBezTo>
                      <a:pt x="55101" y="25229"/>
                      <a:pt x="55200" y="31358"/>
                      <a:pt x="55279" y="36765"/>
                    </a:cubicBezTo>
                    <a:cubicBezTo>
                      <a:pt x="55318" y="38940"/>
                      <a:pt x="55348" y="40996"/>
                      <a:pt x="55486" y="42964"/>
                    </a:cubicBezTo>
                    <a:lnTo>
                      <a:pt x="55506" y="43260"/>
                    </a:lnTo>
                    <a:cubicBezTo>
                      <a:pt x="55803" y="49646"/>
                      <a:pt x="56208" y="56151"/>
                      <a:pt x="56604" y="62448"/>
                    </a:cubicBezTo>
                    <a:cubicBezTo>
                      <a:pt x="57276" y="73025"/>
                      <a:pt x="57968" y="83958"/>
                      <a:pt x="58136" y="94941"/>
                    </a:cubicBezTo>
                    <a:cubicBezTo>
                      <a:pt x="58353" y="103354"/>
                      <a:pt x="60429" y="110392"/>
                      <a:pt x="64462" y="116432"/>
                    </a:cubicBezTo>
                    <a:cubicBezTo>
                      <a:pt x="64878" y="116956"/>
                      <a:pt x="65214" y="117440"/>
                      <a:pt x="65461" y="117826"/>
                    </a:cubicBezTo>
                    <a:cubicBezTo>
                      <a:pt x="69148" y="121503"/>
                      <a:pt x="72845" y="125190"/>
                      <a:pt x="76542" y="128878"/>
                    </a:cubicBezTo>
                    <a:cubicBezTo>
                      <a:pt x="87930" y="140256"/>
                      <a:pt x="99704" y="152019"/>
                      <a:pt x="111418" y="163309"/>
                    </a:cubicBezTo>
                    <a:cubicBezTo>
                      <a:pt x="111843" y="163328"/>
                      <a:pt x="112397" y="163279"/>
                      <a:pt x="112792" y="163180"/>
                    </a:cubicBezTo>
                    <a:cubicBezTo>
                      <a:pt x="112822" y="163140"/>
                      <a:pt x="112861" y="163101"/>
                      <a:pt x="112891" y="163061"/>
                    </a:cubicBezTo>
                    <a:cubicBezTo>
                      <a:pt x="112693" y="162785"/>
                      <a:pt x="112387" y="162409"/>
                      <a:pt x="111912" y="161934"/>
                    </a:cubicBezTo>
                    <a:cubicBezTo>
                      <a:pt x="107167" y="157209"/>
                      <a:pt x="102452" y="152464"/>
                      <a:pt x="97747" y="147719"/>
                    </a:cubicBezTo>
                    <a:cubicBezTo>
                      <a:pt x="88622" y="138526"/>
                      <a:pt x="79182" y="129016"/>
                      <a:pt x="69860" y="120080"/>
                    </a:cubicBezTo>
                    <a:cubicBezTo>
                      <a:pt x="62831" y="113288"/>
                      <a:pt x="59164" y="103472"/>
                      <a:pt x="60024" y="93794"/>
                    </a:cubicBezTo>
                    <a:cubicBezTo>
                      <a:pt x="60874" y="84225"/>
                      <a:pt x="66064" y="75585"/>
                      <a:pt x="74279" y="70079"/>
                    </a:cubicBezTo>
                    <a:lnTo>
                      <a:pt x="74526" y="69921"/>
                    </a:lnTo>
                    <a:cubicBezTo>
                      <a:pt x="85034" y="63268"/>
                      <a:pt x="101987" y="65473"/>
                      <a:pt x="110934" y="74617"/>
                    </a:cubicBezTo>
                    <a:cubicBezTo>
                      <a:pt x="133907" y="96968"/>
                      <a:pt x="157662" y="120070"/>
                      <a:pt x="180310" y="143646"/>
                    </a:cubicBezTo>
                    <a:cubicBezTo>
                      <a:pt x="192993" y="156913"/>
                      <a:pt x="199250" y="172789"/>
                      <a:pt x="198944" y="190849"/>
                    </a:cubicBezTo>
                    <a:cubicBezTo>
                      <a:pt x="198766" y="202534"/>
                      <a:pt x="198825" y="214624"/>
                      <a:pt x="198884" y="226318"/>
                    </a:cubicBezTo>
                    <a:cubicBezTo>
                      <a:pt x="198914" y="232338"/>
                      <a:pt x="198944" y="238368"/>
                      <a:pt x="198944" y="244389"/>
                    </a:cubicBezTo>
                    <a:cubicBezTo>
                      <a:pt x="198944" y="246395"/>
                      <a:pt x="198944" y="252505"/>
                      <a:pt x="194179" y="256983"/>
                    </a:cubicBezTo>
                    <a:cubicBezTo>
                      <a:pt x="191332" y="259652"/>
                      <a:pt x="187615" y="261006"/>
                      <a:pt x="183107" y="261006"/>
                    </a:cubicBezTo>
                    <a:close/>
                    <a:moveTo>
                      <a:pt x="95404" y="238240"/>
                    </a:moveTo>
                    <a:lnTo>
                      <a:pt x="176207" y="238240"/>
                    </a:lnTo>
                    <a:cubicBezTo>
                      <a:pt x="176197" y="234296"/>
                      <a:pt x="176177" y="230361"/>
                      <a:pt x="176158" y="226427"/>
                    </a:cubicBezTo>
                    <a:cubicBezTo>
                      <a:pt x="176098" y="214624"/>
                      <a:pt x="176039" y="202415"/>
                      <a:pt x="176217" y="190484"/>
                    </a:cubicBezTo>
                    <a:cubicBezTo>
                      <a:pt x="176425" y="178433"/>
                      <a:pt x="172391" y="168261"/>
                      <a:pt x="163900" y="159374"/>
                    </a:cubicBezTo>
                    <a:cubicBezTo>
                      <a:pt x="141499" y="136054"/>
                      <a:pt x="117844" y="113041"/>
                      <a:pt x="94969" y="90799"/>
                    </a:cubicBezTo>
                    <a:lnTo>
                      <a:pt x="94692" y="90522"/>
                    </a:lnTo>
                    <a:cubicBezTo>
                      <a:pt x="93021" y="88782"/>
                      <a:pt x="88336" y="88328"/>
                      <a:pt x="86724" y="89119"/>
                    </a:cubicBezTo>
                    <a:cubicBezTo>
                      <a:pt x="83690" y="91254"/>
                      <a:pt x="82849" y="93923"/>
                      <a:pt x="82681" y="95811"/>
                    </a:cubicBezTo>
                    <a:cubicBezTo>
                      <a:pt x="82424" y="98717"/>
                      <a:pt x="83522" y="101663"/>
                      <a:pt x="85627" y="103700"/>
                    </a:cubicBezTo>
                    <a:cubicBezTo>
                      <a:pt x="95127" y="112804"/>
                      <a:pt x="104666" y="122413"/>
                      <a:pt x="113889" y="131705"/>
                    </a:cubicBezTo>
                    <a:cubicBezTo>
                      <a:pt x="118565" y="136410"/>
                      <a:pt x="123251" y="141136"/>
                      <a:pt x="127956" y="145821"/>
                    </a:cubicBezTo>
                    <a:cubicBezTo>
                      <a:pt x="137901" y="155717"/>
                      <a:pt x="138524" y="168538"/>
                      <a:pt x="129578" y="178552"/>
                    </a:cubicBezTo>
                    <a:cubicBezTo>
                      <a:pt x="125841" y="182961"/>
                      <a:pt x="119850" y="185669"/>
                      <a:pt x="113099" y="186025"/>
                    </a:cubicBezTo>
                    <a:cubicBezTo>
                      <a:pt x="106466" y="186361"/>
                      <a:pt x="100346" y="184275"/>
                      <a:pt x="96284" y="180292"/>
                    </a:cubicBezTo>
                    <a:cubicBezTo>
                      <a:pt x="84213" y="168676"/>
                      <a:pt x="72153" y="156626"/>
                      <a:pt x="60498" y="144981"/>
                    </a:cubicBezTo>
                    <a:cubicBezTo>
                      <a:pt x="56574" y="141066"/>
                      <a:pt x="52659" y="137152"/>
                      <a:pt x="48745" y="133247"/>
                    </a:cubicBezTo>
                    <a:cubicBezTo>
                      <a:pt x="47806" y="132308"/>
                      <a:pt x="47143" y="131369"/>
                      <a:pt x="46718" y="130706"/>
                    </a:cubicBezTo>
                    <a:lnTo>
                      <a:pt x="46688" y="130677"/>
                    </a:lnTo>
                    <a:lnTo>
                      <a:pt x="46095" y="129817"/>
                    </a:lnTo>
                    <a:cubicBezTo>
                      <a:pt x="39255" y="119912"/>
                      <a:pt x="35765" y="108672"/>
                      <a:pt x="35429" y="95465"/>
                    </a:cubicBezTo>
                    <a:lnTo>
                      <a:pt x="35429" y="95356"/>
                    </a:lnTo>
                    <a:cubicBezTo>
                      <a:pt x="35271" y="84897"/>
                      <a:pt x="34589" y="74221"/>
                      <a:pt x="33936" y="63891"/>
                    </a:cubicBezTo>
                    <a:cubicBezTo>
                      <a:pt x="33531" y="57545"/>
                      <a:pt x="33116" y="50991"/>
                      <a:pt x="32819" y="44446"/>
                    </a:cubicBezTo>
                    <a:cubicBezTo>
                      <a:pt x="32641" y="41906"/>
                      <a:pt x="32602" y="39484"/>
                      <a:pt x="32562" y="37131"/>
                    </a:cubicBezTo>
                    <a:cubicBezTo>
                      <a:pt x="32493" y="32663"/>
                      <a:pt x="32434" y="28798"/>
                      <a:pt x="31465" y="25476"/>
                    </a:cubicBezTo>
                    <a:cubicBezTo>
                      <a:pt x="30931" y="23895"/>
                      <a:pt x="27926" y="22353"/>
                      <a:pt x="25405" y="22847"/>
                    </a:cubicBezTo>
                    <a:cubicBezTo>
                      <a:pt x="24456" y="23035"/>
                      <a:pt x="22756" y="25041"/>
                      <a:pt x="22756" y="28135"/>
                    </a:cubicBezTo>
                    <a:lnTo>
                      <a:pt x="22756" y="81359"/>
                    </a:lnTo>
                    <a:cubicBezTo>
                      <a:pt x="22756" y="86538"/>
                      <a:pt x="22786" y="91738"/>
                      <a:pt x="22815" y="96968"/>
                    </a:cubicBezTo>
                    <a:cubicBezTo>
                      <a:pt x="22875" y="107446"/>
                      <a:pt x="22934" y="118271"/>
                      <a:pt x="22756" y="129026"/>
                    </a:cubicBezTo>
                    <a:cubicBezTo>
                      <a:pt x="22529" y="139465"/>
                      <a:pt x="24950" y="146879"/>
                      <a:pt x="30832" y="153868"/>
                    </a:cubicBezTo>
                    <a:lnTo>
                      <a:pt x="30901" y="153947"/>
                    </a:lnTo>
                    <a:cubicBezTo>
                      <a:pt x="45739" y="171899"/>
                      <a:pt x="59994" y="190681"/>
                      <a:pt x="73765" y="208851"/>
                    </a:cubicBezTo>
                    <a:cubicBezTo>
                      <a:pt x="75989" y="211777"/>
                      <a:pt x="78203" y="214703"/>
                      <a:pt x="80427" y="217639"/>
                    </a:cubicBezTo>
                    <a:cubicBezTo>
                      <a:pt x="81574" y="219102"/>
                      <a:pt x="82839" y="220585"/>
                      <a:pt x="84194" y="222146"/>
                    </a:cubicBezTo>
                    <a:cubicBezTo>
                      <a:pt x="88098" y="226704"/>
                      <a:pt x="92418" y="231735"/>
                      <a:pt x="95404" y="238250"/>
                    </a:cubicBezTo>
                    <a:close/>
                  </a:path>
                </a:pathLst>
              </a:custGeom>
              <a:solidFill>
                <a:srgbClr val="0A6AB2"/>
              </a:solidFill>
              <a:ln w="977" cap="flat">
                <a:noFill/>
                <a:prstDash val="solid"/>
                <a:miter/>
              </a:ln>
            </p:spPr>
            <p:txBody>
              <a:bodyPr rtlCol="0" anchor="ctr"/>
              <a:lstStyle/>
              <a:p>
                <a:endParaRPr lang="en-IN"/>
              </a:p>
            </p:txBody>
          </p:sp>
          <p:sp>
            <p:nvSpPr>
              <p:cNvPr id="7171" name="Freeform: Shape 7170">
                <a:extLst>
                  <a:ext uri="{FF2B5EF4-FFF2-40B4-BE49-F238E27FC236}">
                    <a16:creationId xmlns:a16="http://schemas.microsoft.com/office/drawing/2014/main" id="{A2B796A0-CBA3-5AD3-0277-DF68B40AC052}"/>
                  </a:ext>
                </a:extLst>
              </p:cNvPr>
              <p:cNvSpPr/>
              <p:nvPr/>
            </p:nvSpPr>
            <p:spPr>
              <a:xfrm>
                <a:off x="7247437" y="3389246"/>
                <a:ext cx="197735" cy="260769"/>
              </a:xfrm>
              <a:custGeom>
                <a:avLst/>
                <a:gdLst>
                  <a:gd name="connsiteX0" fmla="*/ 16200 w 197735"/>
                  <a:gd name="connsiteY0" fmla="*/ 260769 h 260769"/>
                  <a:gd name="connsiteX1" fmla="*/ 4535 w 197735"/>
                  <a:gd name="connsiteY1" fmla="*/ 256321 h 260769"/>
                  <a:gd name="connsiteX2" fmla="*/ 176 w 197735"/>
                  <a:gd name="connsiteY2" fmla="*/ 243302 h 260769"/>
                  <a:gd name="connsiteX3" fmla="*/ 87 w 197735"/>
                  <a:gd name="connsiteY3" fmla="*/ 227604 h 260769"/>
                  <a:gd name="connsiteX4" fmla="*/ 443 w 197735"/>
                  <a:gd name="connsiteY4" fmla="*/ 186787 h 260769"/>
                  <a:gd name="connsiteX5" fmla="*/ 20026 w 197735"/>
                  <a:gd name="connsiteY5" fmla="*/ 141759 h 260769"/>
                  <a:gd name="connsiteX6" fmla="*/ 20125 w 197735"/>
                  <a:gd name="connsiteY6" fmla="*/ 141660 h 260769"/>
                  <a:gd name="connsiteX7" fmla="*/ 41704 w 197735"/>
                  <a:gd name="connsiteY7" fmla="*/ 120060 h 260769"/>
                  <a:gd name="connsiteX8" fmla="*/ 85002 w 197735"/>
                  <a:gd name="connsiteY8" fmla="*/ 76545 h 260769"/>
                  <a:gd name="connsiteX9" fmla="*/ 115756 w 197735"/>
                  <a:gd name="connsiteY9" fmla="*/ 66986 h 260769"/>
                  <a:gd name="connsiteX10" fmla="*/ 115993 w 197735"/>
                  <a:gd name="connsiteY10" fmla="*/ 67055 h 260769"/>
                  <a:gd name="connsiteX11" fmla="*/ 137504 w 197735"/>
                  <a:gd name="connsiteY11" fmla="*/ 89010 h 260769"/>
                  <a:gd name="connsiteX12" fmla="*/ 129665 w 197735"/>
                  <a:gd name="connsiteY12" fmla="*/ 118202 h 260769"/>
                  <a:gd name="connsiteX13" fmla="*/ 100977 w 197735"/>
                  <a:gd name="connsiteY13" fmla="*/ 147117 h 260769"/>
                  <a:gd name="connsiteX14" fmla="*/ 86673 w 197735"/>
                  <a:gd name="connsiteY14" fmla="*/ 161361 h 260769"/>
                  <a:gd name="connsiteX15" fmla="*/ 85685 w 197735"/>
                  <a:gd name="connsiteY15" fmla="*/ 162498 h 260769"/>
                  <a:gd name="connsiteX16" fmla="*/ 86100 w 197735"/>
                  <a:gd name="connsiteY16" fmla="*/ 163477 h 260769"/>
                  <a:gd name="connsiteX17" fmla="*/ 87207 w 197735"/>
                  <a:gd name="connsiteY17" fmla="*/ 163052 h 260769"/>
                  <a:gd name="connsiteX18" fmla="*/ 102450 w 197735"/>
                  <a:gd name="connsiteY18" fmla="*/ 147927 h 260769"/>
                  <a:gd name="connsiteX19" fmla="*/ 132393 w 197735"/>
                  <a:gd name="connsiteY19" fmla="*/ 117708 h 260769"/>
                  <a:gd name="connsiteX20" fmla="*/ 140568 w 197735"/>
                  <a:gd name="connsiteY20" fmla="*/ 95920 h 260769"/>
                  <a:gd name="connsiteX21" fmla="*/ 140568 w 197735"/>
                  <a:gd name="connsiteY21" fmla="*/ 95801 h 260769"/>
                  <a:gd name="connsiteX22" fmla="*/ 142921 w 197735"/>
                  <a:gd name="connsiteY22" fmla="*/ 40957 h 260769"/>
                  <a:gd name="connsiteX23" fmla="*/ 143247 w 197735"/>
                  <a:gd name="connsiteY23" fmla="*/ 35669 h 260769"/>
                  <a:gd name="connsiteX24" fmla="*/ 143682 w 197735"/>
                  <a:gd name="connsiteY24" fmla="*/ 25991 h 260769"/>
                  <a:gd name="connsiteX25" fmla="*/ 143682 w 197735"/>
                  <a:gd name="connsiteY25" fmla="*/ 25655 h 260769"/>
                  <a:gd name="connsiteX26" fmla="*/ 171747 w 197735"/>
                  <a:gd name="connsiteY26" fmla="*/ 12 h 260769"/>
                  <a:gd name="connsiteX27" fmla="*/ 197617 w 197735"/>
                  <a:gd name="connsiteY27" fmla="*/ 26515 h 260769"/>
                  <a:gd name="connsiteX28" fmla="*/ 197617 w 197735"/>
                  <a:gd name="connsiteY28" fmla="*/ 81833 h 260769"/>
                  <a:gd name="connsiteX29" fmla="*/ 197676 w 197735"/>
                  <a:gd name="connsiteY29" fmla="*/ 100566 h 260769"/>
                  <a:gd name="connsiteX30" fmla="*/ 197617 w 197735"/>
                  <a:gd name="connsiteY30" fmla="*/ 138279 h 260769"/>
                  <a:gd name="connsiteX31" fmla="*/ 187079 w 197735"/>
                  <a:gd name="connsiteY31" fmla="*/ 164762 h 260769"/>
                  <a:gd name="connsiteX32" fmla="*/ 186970 w 197735"/>
                  <a:gd name="connsiteY32" fmla="*/ 164910 h 260769"/>
                  <a:gd name="connsiteX33" fmla="*/ 166379 w 197735"/>
                  <a:gd name="connsiteY33" fmla="*/ 191591 h 260769"/>
                  <a:gd name="connsiteX34" fmla="*/ 145887 w 197735"/>
                  <a:gd name="connsiteY34" fmla="*/ 218143 h 260769"/>
                  <a:gd name="connsiteX35" fmla="*/ 145758 w 197735"/>
                  <a:gd name="connsiteY35" fmla="*/ 218311 h 260769"/>
                  <a:gd name="connsiteX36" fmla="*/ 135408 w 197735"/>
                  <a:gd name="connsiteY36" fmla="*/ 231558 h 260769"/>
                  <a:gd name="connsiteX37" fmla="*/ 125029 w 197735"/>
                  <a:gd name="connsiteY37" fmla="*/ 244834 h 260769"/>
                  <a:gd name="connsiteX38" fmla="*/ 124594 w 197735"/>
                  <a:gd name="connsiteY38" fmla="*/ 245407 h 260769"/>
                  <a:gd name="connsiteX39" fmla="*/ 123971 w 197735"/>
                  <a:gd name="connsiteY39" fmla="*/ 246228 h 260769"/>
                  <a:gd name="connsiteX40" fmla="*/ 116399 w 197735"/>
                  <a:gd name="connsiteY40" fmla="*/ 258733 h 260769"/>
                  <a:gd name="connsiteX41" fmla="*/ 106681 w 197735"/>
                  <a:gd name="connsiteY41" fmla="*/ 260720 h 260769"/>
                  <a:gd name="connsiteX42" fmla="*/ 17554 w 197735"/>
                  <a:gd name="connsiteY42" fmla="*/ 260720 h 260769"/>
                  <a:gd name="connsiteX43" fmla="*/ 16190 w 197735"/>
                  <a:gd name="connsiteY43" fmla="*/ 260759 h 260769"/>
                  <a:gd name="connsiteX44" fmla="*/ 22892 w 197735"/>
                  <a:gd name="connsiteY44" fmla="*/ 237993 h 260769"/>
                  <a:gd name="connsiteX45" fmla="*/ 102638 w 197735"/>
                  <a:gd name="connsiteY45" fmla="*/ 237993 h 260769"/>
                  <a:gd name="connsiteX46" fmla="*/ 106503 w 197735"/>
                  <a:gd name="connsiteY46" fmla="*/ 231657 h 260769"/>
                  <a:gd name="connsiteX47" fmla="*/ 107136 w 197735"/>
                  <a:gd name="connsiteY47" fmla="*/ 230826 h 260769"/>
                  <a:gd name="connsiteX48" fmla="*/ 117456 w 197735"/>
                  <a:gd name="connsiteY48" fmla="*/ 217619 h 260769"/>
                  <a:gd name="connsiteX49" fmla="*/ 127866 w 197735"/>
                  <a:gd name="connsiteY49" fmla="*/ 204294 h 260769"/>
                  <a:gd name="connsiteX50" fmla="*/ 148417 w 197735"/>
                  <a:gd name="connsiteY50" fmla="*/ 177653 h 260769"/>
                  <a:gd name="connsiteX51" fmla="*/ 168821 w 197735"/>
                  <a:gd name="connsiteY51" fmla="*/ 151209 h 260769"/>
                  <a:gd name="connsiteX52" fmla="*/ 174871 w 197735"/>
                  <a:gd name="connsiteY52" fmla="*/ 138190 h 260769"/>
                  <a:gd name="connsiteX53" fmla="*/ 174871 w 197735"/>
                  <a:gd name="connsiteY53" fmla="*/ 138032 h 260769"/>
                  <a:gd name="connsiteX54" fmla="*/ 174930 w 197735"/>
                  <a:gd name="connsiteY54" fmla="*/ 100665 h 260769"/>
                  <a:gd name="connsiteX55" fmla="*/ 174871 w 197735"/>
                  <a:gd name="connsiteY55" fmla="*/ 81824 h 260769"/>
                  <a:gd name="connsiteX56" fmla="*/ 174871 w 197735"/>
                  <a:gd name="connsiteY56" fmla="*/ 26505 h 260769"/>
                  <a:gd name="connsiteX57" fmla="*/ 171075 w 197735"/>
                  <a:gd name="connsiteY57" fmla="*/ 22729 h 260769"/>
                  <a:gd name="connsiteX58" fmla="*/ 166409 w 197735"/>
                  <a:gd name="connsiteY58" fmla="*/ 26169 h 260769"/>
                  <a:gd name="connsiteX59" fmla="*/ 165924 w 197735"/>
                  <a:gd name="connsiteY59" fmla="*/ 37161 h 260769"/>
                  <a:gd name="connsiteX60" fmla="*/ 165618 w 197735"/>
                  <a:gd name="connsiteY60" fmla="*/ 42203 h 260769"/>
                  <a:gd name="connsiteX61" fmla="*/ 165598 w 197735"/>
                  <a:gd name="connsiteY61" fmla="*/ 42460 h 260769"/>
                  <a:gd name="connsiteX62" fmla="*/ 163285 w 197735"/>
                  <a:gd name="connsiteY62" fmla="*/ 96434 h 260769"/>
                  <a:gd name="connsiteX63" fmla="*/ 149188 w 197735"/>
                  <a:gd name="connsiteY63" fmla="*/ 133010 h 260769"/>
                  <a:gd name="connsiteX64" fmla="*/ 148991 w 197735"/>
                  <a:gd name="connsiteY64" fmla="*/ 133218 h 260769"/>
                  <a:gd name="connsiteX65" fmla="*/ 118395 w 197735"/>
                  <a:gd name="connsiteY65" fmla="*/ 164100 h 260769"/>
                  <a:gd name="connsiteX66" fmla="*/ 103290 w 197735"/>
                  <a:gd name="connsiteY66" fmla="*/ 179086 h 260769"/>
                  <a:gd name="connsiteX67" fmla="*/ 82897 w 197735"/>
                  <a:gd name="connsiteY67" fmla="*/ 185996 h 260769"/>
                  <a:gd name="connsiteX68" fmla="*/ 82274 w 197735"/>
                  <a:gd name="connsiteY68" fmla="*/ 185897 h 260769"/>
                  <a:gd name="connsiteX69" fmla="*/ 63403 w 197735"/>
                  <a:gd name="connsiteY69" fmla="*/ 167283 h 260769"/>
                  <a:gd name="connsiteX70" fmla="*/ 63363 w 197735"/>
                  <a:gd name="connsiteY70" fmla="*/ 167135 h 260769"/>
                  <a:gd name="connsiteX71" fmla="*/ 70540 w 197735"/>
                  <a:gd name="connsiteY71" fmla="*/ 145298 h 260769"/>
                  <a:gd name="connsiteX72" fmla="*/ 84943 w 197735"/>
                  <a:gd name="connsiteY72" fmla="*/ 130954 h 260769"/>
                  <a:gd name="connsiteX73" fmla="*/ 113285 w 197735"/>
                  <a:gd name="connsiteY73" fmla="*/ 102385 h 260769"/>
                  <a:gd name="connsiteX74" fmla="*/ 115459 w 197735"/>
                  <a:gd name="connsiteY74" fmla="*/ 94645 h 260769"/>
                  <a:gd name="connsiteX75" fmla="*/ 109429 w 197735"/>
                  <a:gd name="connsiteY75" fmla="*/ 88803 h 260769"/>
                  <a:gd name="connsiteX76" fmla="*/ 101392 w 197735"/>
                  <a:gd name="connsiteY76" fmla="*/ 92253 h 260769"/>
                  <a:gd name="connsiteX77" fmla="*/ 101254 w 197735"/>
                  <a:gd name="connsiteY77" fmla="*/ 92391 h 260769"/>
                  <a:gd name="connsiteX78" fmla="*/ 57758 w 197735"/>
                  <a:gd name="connsiteY78" fmla="*/ 136104 h 260769"/>
                  <a:gd name="connsiteX79" fmla="*/ 36267 w 197735"/>
                  <a:gd name="connsiteY79" fmla="*/ 157625 h 260769"/>
                  <a:gd name="connsiteX80" fmla="*/ 23140 w 197735"/>
                  <a:gd name="connsiteY80" fmla="*/ 187647 h 260769"/>
                  <a:gd name="connsiteX81" fmla="*/ 22803 w 197735"/>
                  <a:gd name="connsiteY81" fmla="*/ 227406 h 260769"/>
                  <a:gd name="connsiteX82" fmla="*/ 22873 w 197735"/>
                  <a:gd name="connsiteY82" fmla="*/ 237973 h 26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97735" h="260769">
                    <a:moveTo>
                      <a:pt x="16200" y="260769"/>
                    </a:moveTo>
                    <a:cubicBezTo>
                      <a:pt x="13333" y="260769"/>
                      <a:pt x="8440" y="260235"/>
                      <a:pt x="4535" y="256321"/>
                    </a:cubicBezTo>
                    <a:cubicBezTo>
                      <a:pt x="-61" y="251704"/>
                      <a:pt x="47" y="245694"/>
                      <a:pt x="176" y="243302"/>
                    </a:cubicBezTo>
                    <a:cubicBezTo>
                      <a:pt x="176" y="238072"/>
                      <a:pt x="136" y="232833"/>
                      <a:pt x="87" y="227604"/>
                    </a:cubicBezTo>
                    <a:cubicBezTo>
                      <a:pt x="-22" y="214268"/>
                      <a:pt x="-131" y="200488"/>
                      <a:pt x="443" y="186787"/>
                    </a:cubicBezTo>
                    <a:cubicBezTo>
                      <a:pt x="1056" y="169912"/>
                      <a:pt x="7827" y="154323"/>
                      <a:pt x="20026" y="141759"/>
                    </a:cubicBezTo>
                    <a:lnTo>
                      <a:pt x="20125" y="141660"/>
                    </a:lnTo>
                    <a:cubicBezTo>
                      <a:pt x="27291" y="134463"/>
                      <a:pt x="34498" y="127267"/>
                      <a:pt x="41704" y="120060"/>
                    </a:cubicBezTo>
                    <a:cubicBezTo>
                      <a:pt x="55930" y="105835"/>
                      <a:pt x="70639" y="91126"/>
                      <a:pt x="85002" y="76545"/>
                    </a:cubicBezTo>
                    <a:cubicBezTo>
                      <a:pt x="88472" y="72897"/>
                      <a:pt x="98803" y="62201"/>
                      <a:pt x="115756" y="66986"/>
                    </a:cubicBezTo>
                    <a:lnTo>
                      <a:pt x="115993" y="67055"/>
                    </a:lnTo>
                    <a:cubicBezTo>
                      <a:pt x="126778" y="70356"/>
                      <a:pt x="134815" y="78561"/>
                      <a:pt x="137504" y="89010"/>
                    </a:cubicBezTo>
                    <a:cubicBezTo>
                      <a:pt x="140193" y="99459"/>
                      <a:pt x="137257" y="110373"/>
                      <a:pt x="129665" y="118202"/>
                    </a:cubicBezTo>
                    <a:cubicBezTo>
                      <a:pt x="120254" y="127998"/>
                      <a:pt x="110448" y="137716"/>
                      <a:pt x="100977" y="147117"/>
                    </a:cubicBezTo>
                    <a:cubicBezTo>
                      <a:pt x="96203" y="151852"/>
                      <a:pt x="91418" y="156597"/>
                      <a:pt x="86673" y="161361"/>
                    </a:cubicBezTo>
                    <a:cubicBezTo>
                      <a:pt x="86169" y="161866"/>
                      <a:pt x="85863" y="162251"/>
                      <a:pt x="85685" y="162498"/>
                    </a:cubicBezTo>
                    <a:cubicBezTo>
                      <a:pt x="85853" y="163032"/>
                      <a:pt x="86011" y="163339"/>
                      <a:pt x="86100" y="163477"/>
                    </a:cubicBezTo>
                    <a:cubicBezTo>
                      <a:pt x="86742" y="163477"/>
                      <a:pt x="87049" y="163210"/>
                      <a:pt x="87207" y="163052"/>
                    </a:cubicBezTo>
                    <a:cubicBezTo>
                      <a:pt x="92258" y="157981"/>
                      <a:pt x="97438" y="152870"/>
                      <a:pt x="102450" y="147927"/>
                    </a:cubicBezTo>
                    <a:cubicBezTo>
                      <a:pt x="112395" y="138121"/>
                      <a:pt x="122666" y="127978"/>
                      <a:pt x="132393" y="117708"/>
                    </a:cubicBezTo>
                    <a:cubicBezTo>
                      <a:pt x="137543" y="111934"/>
                      <a:pt x="140371" y="104402"/>
                      <a:pt x="140568" y="95920"/>
                    </a:cubicBezTo>
                    <a:lnTo>
                      <a:pt x="140568" y="95801"/>
                    </a:lnTo>
                    <a:cubicBezTo>
                      <a:pt x="141082" y="77780"/>
                      <a:pt x="141616" y="59156"/>
                      <a:pt x="142921" y="40957"/>
                    </a:cubicBezTo>
                    <a:cubicBezTo>
                      <a:pt x="143010" y="39198"/>
                      <a:pt x="143129" y="37438"/>
                      <a:pt x="143247" y="35669"/>
                    </a:cubicBezTo>
                    <a:cubicBezTo>
                      <a:pt x="143475" y="32288"/>
                      <a:pt x="143682" y="29095"/>
                      <a:pt x="143682" y="25991"/>
                    </a:cubicBezTo>
                    <a:lnTo>
                      <a:pt x="143682" y="25655"/>
                    </a:lnTo>
                    <a:cubicBezTo>
                      <a:pt x="144127" y="10599"/>
                      <a:pt x="156217" y="-413"/>
                      <a:pt x="171747" y="12"/>
                    </a:cubicBezTo>
                    <a:cubicBezTo>
                      <a:pt x="186506" y="457"/>
                      <a:pt x="197617" y="11855"/>
                      <a:pt x="197617" y="26515"/>
                    </a:cubicBezTo>
                    <a:lnTo>
                      <a:pt x="197617" y="81833"/>
                    </a:lnTo>
                    <a:cubicBezTo>
                      <a:pt x="197617" y="88081"/>
                      <a:pt x="197647" y="94329"/>
                      <a:pt x="197676" y="100566"/>
                    </a:cubicBezTo>
                    <a:cubicBezTo>
                      <a:pt x="197736" y="112913"/>
                      <a:pt x="197795" y="125675"/>
                      <a:pt x="197617" y="138279"/>
                    </a:cubicBezTo>
                    <a:cubicBezTo>
                      <a:pt x="197587" y="149015"/>
                      <a:pt x="192536" y="157358"/>
                      <a:pt x="187079" y="164762"/>
                    </a:cubicBezTo>
                    <a:lnTo>
                      <a:pt x="186970" y="164910"/>
                    </a:lnTo>
                    <a:cubicBezTo>
                      <a:pt x="180189" y="173817"/>
                      <a:pt x="173170" y="182852"/>
                      <a:pt x="166379" y="191591"/>
                    </a:cubicBezTo>
                    <a:cubicBezTo>
                      <a:pt x="159618" y="200300"/>
                      <a:pt x="152619" y="209306"/>
                      <a:pt x="145887" y="218143"/>
                    </a:cubicBezTo>
                    <a:lnTo>
                      <a:pt x="145758" y="218311"/>
                    </a:lnTo>
                    <a:cubicBezTo>
                      <a:pt x="142279" y="222710"/>
                      <a:pt x="138789" y="227208"/>
                      <a:pt x="135408" y="231558"/>
                    </a:cubicBezTo>
                    <a:cubicBezTo>
                      <a:pt x="132037" y="235907"/>
                      <a:pt x="128548" y="240395"/>
                      <a:pt x="125029" y="244834"/>
                    </a:cubicBezTo>
                    <a:lnTo>
                      <a:pt x="124594" y="245407"/>
                    </a:lnTo>
                    <a:cubicBezTo>
                      <a:pt x="124396" y="245664"/>
                      <a:pt x="124168" y="245961"/>
                      <a:pt x="123971" y="246228"/>
                    </a:cubicBezTo>
                    <a:cubicBezTo>
                      <a:pt x="123427" y="253750"/>
                      <a:pt x="119068" y="257270"/>
                      <a:pt x="116399" y="258733"/>
                    </a:cubicBezTo>
                    <a:cubicBezTo>
                      <a:pt x="112771" y="260720"/>
                      <a:pt x="109103" y="260720"/>
                      <a:pt x="106681" y="260720"/>
                    </a:cubicBezTo>
                    <a:lnTo>
                      <a:pt x="17554" y="260720"/>
                    </a:lnTo>
                    <a:cubicBezTo>
                      <a:pt x="17179" y="260739"/>
                      <a:pt x="16724" y="260759"/>
                      <a:pt x="16190" y="260759"/>
                    </a:cubicBezTo>
                    <a:close/>
                    <a:moveTo>
                      <a:pt x="22892" y="237993"/>
                    </a:moveTo>
                    <a:lnTo>
                      <a:pt x="102638" y="237993"/>
                    </a:lnTo>
                    <a:cubicBezTo>
                      <a:pt x="103755" y="235265"/>
                      <a:pt x="105357" y="233159"/>
                      <a:pt x="106503" y="231657"/>
                    </a:cubicBezTo>
                    <a:lnTo>
                      <a:pt x="107136" y="230826"/>
                    </a:lnTo>
                    <a:cubicBezTo>
                      <a:pt x="110606" y="226437"/>
                      <a:pt x="114085" y="221949"/>
                      <a:pt x="117456" y="217619"/>
                    </a:cubicBezTo>
                    <a:cubicBezTo>
                      <a:pt x="120847" y="213260"/>
                      <a:pt x="124346" y="208752"/>
                      <a:pt x="127866" y="204294"/>
                    </a:cubicBezTo>
                    <a:cubicBezTo>
                      <a:pt x="134637" y="195397"/>
                      <a:pt x="141646" y="186381"/>
                      <a:pt x="148417" y="177653"/>
                    </a:cubicBezTo>
                    <a:cubicBezTo>
                      <a:pt x="155149" y="168983"/>
                      <a:pt x="162119" y="160017"/>
                      <a:pt x="168821" y="151209"/>
                    </a:cubicBezTo>
                    <a:cubicBezTo>
                      <a:pt x="172558" y="146128"/>
                      <a:pt x="174871" y="142164"/>
                      <a:pt x="174871" y="138190"/>
                    </a:cubicBezTo>
                    <a:lnTo>
                      <a:pt x="174871" y="138032"/>
                    </a:lnTo>
                    <a:cubicBezTo>
                      <a:pt x="175039" y="125606"/>
                      <a:pt x="174989" y="112933"/>
                      <a:pt x="174930" y="100665"/>
                    </a:cubicBezTo>
                    <a:cubicBezTo>
                      <a:pt x="174900" y="94388"/>
                      <a:pt x="174871" y="88101"/>
                      <a:pt x="174871" y="81824"/>
                    </a:cubicBezTo>
                    <a:lnTo>
                      <a:pt x="174871" y="26505"/>
                    </a:lnTo>
                    <a:cubicBezTo>
                      <a:pt x="174871" y="24211"/>
                      <a:pt x="173447" y="22808"/>
                      <a:pt x="171075" y="22729"/>
                    </a:cubicBezTo>
                    <a:cubicBezTo>
                      <a:pt x="166705" y="22610"/>
                      <a:pt x="166448" y="25131"/>
                      <a:pt x="166409" y="26169"/>
                    </a:cubicBezTo>
                    <a:cubicBezTo>
                      <a:pt x="166409" y="29955"/>
                      <a:pt x="166162" y="33622"/>
                      <a:pt x="165924" y="37161"/>
                    </a:cubicBezTo>
                    <a:cubicBezTo>
                      <a:pt x="165816" y="38842"/>
                      <a:pt x="165697" y="40522"/>
                      <a:pt x="165618" y="42203"/>
                    </a:cubicBezTo>
                    <a:lnTo>
                      <a:pt x="165598" y="42460"/>
                    </a:lnTo>
                    <a:cubicBezTo>
                      <a:pt x="164323" y="60194"/>
                      <a:pt x="163789" y="78621"/>
                      <a:pt x="163285" y="96434"/>
                    </a:cubicBezTo>
                    <a:cubicBezTo>
                      <a:pt x="162949" y="110491"/>
                      <a:pt x="158075" y="123135"/>
                      <a:pt x="149188" y="133010"/>
                    </a:cubicBezTo>
                    <a:lnTo>
                      <a:pt x="148991" y="133218"/>
                    </a:lnTo>
                    <a:cubicBezTo>
                      <a:pt x="138967" y="143805"/>
                      <a:pt x="128508" y="154125"/>
                      <a:pt x="118395" y="164100"/>
                    </a:cubicBezTo>
                    <a:cubicBezTo>
                      <a:pt x="113413" y="169013"/>
                      <a:pt x="108273" y="174084"/>
                      <a:pt x="103290" y="179086"/>
                    </a:cubicBezTo>
                    <a:cubicBezTo>
                      <a:pt x="97962" y="184434"/>
                      <a:pt x="90528" y="186955"/>
                      <a:pt x="82897" y="185996"/>
                    </a:cubicBezTo>
                    <a:lnTo>
                      <a:pt x="82274" y="185897"/>
                    </a:lnTo>
                    <a:cubicBezTo>
                      <a:pt x="76709" y="184879"/>
                      <a:pt x="66843" y="181113"/>
                      <a:pt x="63403" y="167283"/>
                    </a:cubicBezTo>
                    <a:lnTo>
                      <a:pt x="63363" y="167135"/>
                    </a:lnTo>
                    <a:cubicBezTo>
                      <a:pt x="62098" y="161727"/>
                      <a:pt x="62315" y="153552"/>
                      <a:pt x="70540" y="145298"/>
                    </a:cubicBezTo>
                    <a:cubicBezTo>
                      <a:pt x="75325" y="140503"/>
                      <a:pt x="80129" y="135729"/>
                      <a:pt x="84943" y="130954"/>
                    </a:cubicBezTo>
                    <a:cubicBezTo>
                      <a:pt x="94324" y="121652"/>
                      <a:pt x="104022" y="112033"/>
                      <a:pt x="113285" y="102385"/>
                    </a:cubicBezTo>
                    <a:cubicBezTo>
                      <a:pt x="115361" y="100250"/>
                      <a:pt x="116161" y="97373"/>
                      <a:pt x="115459" y="94645"/>
                    </a:cubicBezTo>
                    <a:cubicBezTo>
                      <a:pt x="115044" y="93043"/>
                      <a:pt x="113710" y="90157"/>
                      <a:pt x="109429" y="88803"/>
                    </a:cubicBezTo>
                    <a:cubicBezTo>
                      <a:pt x="107027" y="88130"/>
                      <a:pt x="105406" y="88032"/>
                      <a:pt x="101392" y="92253"/>
                    </a:cubicBezTo>
                    <a:lnTo>
                      <a:pt x="101254" y="92391"/>
                    </a:lnTo>
                    <a:cubicBezTo>
                      <a:pt x="86812" y="107061"/>
                      <a:pt x="72043" y="121830"/>
                      <a:pt x="57758" y="136104"/>
                    </a:cubicBezTo>
                    <a:cubicBezTo>
                      <a:pt x="50582" y="143281"/>
                      <a:pt x="43405" y="150448"/>
                      <a:pt x="36267" y="157625"/>
                    </a:cubicBezTo>
                    <a:cubicBezTo>
                      <a:pt x="27974" y="166186"/>
                      <a:pt x="23555" y="176288"/>
                      <a:pt x="23140" y="187647"/>
                    </a:cubicBezTo>
                    <a:cubicBezTo>
                      <a:pt x="22596" y="200844"/>
                      <a:pt x="22695" y="214347"/>
                      <a:pt x="22803" y="227406"/>
                    </a:cubicBezTo>
                    <a:cubicBezTo>
                      <a:pt x="22833" y="230925"/>
                      <a:pt x="22863" y="234454"/>
                      <a:pt x="22873" y="237973"/>
                    </a:cubicBezTo>
                    <a:close/>
                  </a:path>
                </a:pathLst>
              </a:custGeom>
              <a:solidFill>
                <a:srgbClr val="0A6AB2"/>
              </a:solidFill>
              <a:ln w="977" cap="flat">
                <a:noFill/>
                <a:prstDash val="solid"/>
                <a:miter/>
              </a:ln>
            </p:spPr>
            <p:txBody>
              <a:bodyPr rtlCol="0" anchor="ctr"/>
              <a:lstStyle/>
              <a:p>
                <a:endParaRPr lang="en-IN"/>
              </a:p>
            </p:txBody>
          </p:sp>
        </p:grpSp>
        <p:grpSp>
          <p:nvGrpSpPr>
            <p:cNvPr id="45" name="Graphic 49">
              <a:extLst>
                <a:ext uri="{FF2B5EF4-FFF2-40B4-BE49-F238E27FC236}">
                  <a16:creationId xmlns:a16="http://schemas.microsoft.com/office/drawing/2014/main" id="{84AAB064-5C34-C731-693E-B1E0C4E799C0}"/>
                </a:ext>
              </a:extLst>
            </p:cNvPr>
            <p:cNvGrpSpPr/>
            <p:nvPr/>
          </p:nvGrpSpPr>
          <p:grpSpPr>
            <a:xfrm>
              <a:off x="7057259" y="3137556"/>
              <a:ext cx="351831" cy="329312"/>
              <a:chOff x="7057259" y="3137556"/>
              <a:chExt cx="351831" cy="329312"/>
            </a:xfrm>
          </p:grpSpPr>
          <p:sp>
            <p:nvSpPr>
              <p:cNvPr id="59" name="Freeform: Shape 58">
                <a:extLst>
                  <a:ext uri="{FF2B5EF4-FFF2-40B4-BE49-F238E27FC236}">
                    <a16:creationId xmlns:a16="http://schemas.microsoft.com/office/drawing/2014/main" id="{87C2F013-F604-63ED-3F58-13A2B44F8D51}"/>
                  </a:ext>
                </a:extLst>
              </p:cNvPr>
              <p:cNvSpPr/>
              <p:nvPr/>
            </p:nvSpPr>
            <p:spPr>
              <a:xfrm>
                <a:off x="7057259" y="3137556"/>
                <a:ext cx="351831" cy="329312"/>
              </a:xfrm>
              <a:custGeom>
                <a:avLst/>
                <a:gdLst>
                  <a:gd name="connsiteX0" fmla="*/ 314840 w 351831"/>
                  <a:gd name="connsiteY0" fmla="*/ 164661 h 329312"/>
                  <a:gd name="connsiteX1" fmla="*/ 314287 w 351831"/>
                  <a:gd name="connsiteY1" fmla="*/ 152601 h 329312"/>
                  <a:gd name="connsiteX2" fmla="*/ 351832 w 351831"/>
                  <a:gd name="connsiteY2" fmla="*/ 131595 h 329312"/>
                  <a:gd name="connsiteX3" fmla="*/ 293429 w 351831"/>
                  <a:gd name="connsiteY3" fmla="*/ 33591 h 329312"/>
                  <a:gd name="connsiteX4" fmla="*/ 256309 w 351831"/>
                  <a:gd name="connsiteY4" fmla="*/ 54350 h 329312"/>
                  <a:gd name="connsiteX5" fmla="*/ 233770 w 351831"/>
                  <a:gd name="connsiteY5" fmla="*/ 41647 h 329312"/>
                  <a:gd name="connsiteX6" fmla="*/ 233770 w 351831"/>
                  <a:gd name="connsiteY6" fmla="*/ 0 h 329312"/>
                  <a:gd name="connsiteX7" fmla="*/ 221255 w 351831"/>
                  <a:gd name="connsiteY7" fmla="*/ 0 h 329312"/>
                  <a:gd name="connsiteX8" fmla="*/ 221255 w 351831"/>
                  <a:gd name="connsiteY8" fmla="*/ 86141 h 329312"/>
                  <a:gd name="connsiteX9" fmla="*/ 239148 w 351831"/>
                  <a:gd name="connsiteY9" fmla="*/ 98597 h 329312"/>
                  <a:gd name="connsiteX10" fmla="*/ 251238 w 351831"/>
                  <a:gd name="connsiteY10" fmla="*/ 109293 h 329312"/>
                  <a:gd name="connsiteX11" fmla="*/ 277019 w 351831"/>
                  <a:gd name="connsiteY11" fmla="*/ 94870 h 329312"/>
                  <a:gd name="connsiteX12" fmla="*/ 288852 w 351831"/>
                  <a:gd name="connsiteY12" fmla="*/ 114730 h 329312"/>
                  <a:gd name="connsiteX13" fmla="*/ 263446 w 351831"/>
                  <a:gd name="connsiteY13" fmla="*/ 128945 h 329312"/>
                  <a:gd name="connsiteX14" fmla="*/ 267203 w 351831"/>
                  <a:gd name="connsiteY14" fmla="*/ 145523 h 329312"/>
                  <a:gd name="connsiteX15" fmla="*/ 269368 w 351831"/>
                  <a:gd name="connsiteY15" fmla="*/ 164661 h 329312"/>
                  <a:gd name="connsiteX16" fmla="*/ 267203 w 351831"/>
                  <a:gd name="connsiteY16" fmla="*/ 183789 h 329312"/>
                  <a:gd name="connsiteX17" fmla="*/ 263436 w 351831"/>
                  <a:gd name="connsiteY17" fmla="*/ 200367 h 329312"/>
                  <a:gd name="connsiteX18" fmla="*/ 288852 w 351831"/>
                  <a:gd name="connsiteY18" fmla="*/ 214583 h 329312"/>
                  <a:gd name="connsiteX19" fmla="*/ 277019 w 351831"/>
                  <a:gd name="connsiteY19" fmla="*/ 234442 h 329312"/>
                  <a:gd name="connsiteX20" fmla="*/ 251238 w 351831"/>
                  <a:gd name="connsiteY20" fmla="*/ 220019 h 329312"/>
                  <a:gd name="connsiteX21" fmla="*/ 239148 w 351831"/>
                  <a:gd name="connsiteY21" fmla="*/ 230715 h 329312"/>
                  <a:gd name="connsiteX22" fmla="*/ 204341 w 351831"/>
                  <a:gd name="connsiteY22" fmla="*/ 250219 h 329312"/>
                  <a:gd name="connsiteX23" fmla="*/ 188297 w 351831"/>
                  <a:gd name="connsiteY23" fmla="*/ 255162 h 329312"/>
                  <a:gd name="connsiteX24" fmla="*/ 188297 w 351831"/>
                  <a:gd name="connsiteY24" fmla="*/ 283840 h 329312"/>
                  <a:gd name="connsiteX25" fmla="*/ 163534 w 351831"/>
                  <a:gd name="connsiteY25" fmla="*/ 283840 h 329312"/>
                  <a:gd name="connsiteX26" fmla="*/ 163534 w 351831"/>
                  <a:gd name="connsiteY26" fmla="*/ 255152 h 329312"/>
                  <a:gd name="connsiteX27" fmla="*/ 147480 w 351831"/>
                  <a:gd name="connsiteY27" fmla="*/ 250219 h 329312"/>
                  <a:gd name="connsiteX28" fmla="*/ 112684 w 351831"/>
                  <a:gd name="connsiteY28" fmla="*/ 230715 h 329312"/>
                  <a:gd name="connsiteX29" fmla="*/ 100594 w 351831"/>
                  <a:gd name="connsiteY29" fmla="*/ 220019 h 329312"/>
                  <a:gd name="connsiteX30" fmla="*/ 74813 w 351831"/>
                  <a:gd name="connsiteY30" fmla="*/ 234442 h 329312"/>
                  <a:gd name="connsiteX31" fmla="*/ 62980 w 351831"/>
                  <a:gd name="connsiteY31" fmla="*/ 214583 h 329312"/>
                  <a:gd name="connsiteX32" fmla="*/ 88395 w 351831"/>
                  <a:gd name="connsiteY32" fmla="*/ 200367 h 329312"/>
                  <a:gd name="connsiteX33" fmla="*/ 84629 w 351831"/>
                  <a:gd name="connsiteY33" fmla="*/ 183780 h 329312"/>
                  <a:gd name="connsiteX34" fmla="*/ 82464 w 351831"/>
                  <a:gd name="connsiteY34" fmla="*/ 164661 h 329312"/>
                  <a:gd name="connsiteX35" fmla="*/ 84629 w 351831"/>
                  <a:gd name="connsiteY35" fmla="*/ 145513 h 329312"/>
                  <a:gd name="connsiteX36" fmla="*/ 88385 w 351831"/>
                  <a:gd name="connsiteY36" fmla="*/ 128945 h 329312"/>
                  <a:gd name="connsiteX37" fmla="*/ 62980 w 351831"/>
                  <a:gd name="connsiteY37" fmla="*/ 114730 h 329312"/>
                  <a:gd name="connsiteX38" fmla="*/ 74813 w 351831"/>
                  <a:gd name="connsiteY38" fmla="*/ 94870 h 329312"/>
                  <a:gd name="connsiteX39" fmla="*/ 100594 w 351831"/>
                  <a:gd name="connsiteY39" fmla="*/ 109293 h 329312"/>
                  <a:gd name="connsiteX40" fmla="*/ 112684 w 351831"/>
                  <a:gd name="connsiteY40" fmla="*/ 98597 h 329312"/>
                  <a:gd name="connsiteX41" fmla="*/ 130379 w 351831"/>
                  <a:gd name="connsiteY41" fmla="*/ 86280 h 329312"/>
                  <a:gd name="connsiteX42" fmla="*/ 130379 w 351831"/>
                  <a:gd name="connsiteY42" fmla="*/ 0 h 329312"/>
                  <a:gd name="connsiteX43" fmla="*/ 118061 w 351831"/>
                  <a:gd name="connsiteY43" fmla="*/ 0 h 329312"/>
                  <a:gd name="connsiteX44" fmla="*/ 118061 w 351831"/>
                  <a:gd name="connsiteY44" fmla="*/ 41687 h 329312"/>
                  <a:gd name="connsiteX45" fmla="*/ 95552 w 351831"/>
                  <a:gd name="connsiteY45" fmla="*/ 54370 h 329312"/>
                  <a:gd name="connsiteX46" fmla="*/ 58403 w 351831"/>
                  <a:gd name="connsiteY46" fmla="*/ 33591 h 329312"/>
                  <a:gd name="connsiteX47" fmla="*/ 0 w 351831"/>
                  <a:gd name="connsiteY47" fmla="*/ 131595 h 329312"/>
                  <a:gd name="connsiteX48" fmla="*/ 37555 w 351831"/>
                  <a:gd name="connsiteY48" fmla="*/ 152611 h 329312"/>
                  <a:gd name="connsiteX49" fmla="*/ 36991 w 351831"/>
                  <a:gd name="connsiteY49" fmla="*/ 164661 h 329312"/>
                  <a:gd name="connsiteX50" fmla="*/ 37555 w 351831"/>
                  <a:gd name="connsiteY50" fmla="*/ 176712 h 329312"/>
                  <a:gd name="connsiteX51" fmla="*/ 0 w 351831"/>
                  <a:gd name="connsiteY51" fmla="*/ 197718 h 329312"/>
                  <a:gd name="connsiteX52" fmla="*/ 58403 w 351831"/>
                  <a:gd name="connsiteY52" fmla="*/ 295732 h 329312"/>
                  <a:gd name="connsiteX53" fmla="*/ 95523 w 351831"/>
                  <a:gd name="connsiteY53" fmla="*/ 274963 h 329312"/>
                  <a:gd name="connsiteX54" fmla="*/ 118061 w 351831"/>
                  <a:gd name="connsiteY54" fmla="*/ 287665 h 329312"/>
                  <a:gd name="connsiteX55" fmla="*/ 118061 w 351831"/>
                  <a:gd name="connsiteY55" fmla="*/ 329313 h 329312"/>
                  <a:gd name="connsiteX56" fmla="*/ 233770 w 351831"/>
                  <a:gd name="connsiteY56" fmla="*/ 329313 h 329312"/>
                  <a:gd name="connsiteX57" fmla="*/ 233770 w 351831"/>
                  <a:gd name="connsiteY57" fmla="*/ 287626 h 329312"/>
                  <a:gd name="connsiteX58" fmla="*/ 256279 w 351831"/>
                  <a:gd name="connsiteY58" fmla="*/ 274943 h 329312"/>
                  <a:gd name="connsiteX59" fmla="*/ 293429 w 351831"/>
                  <a:gd name="connsiteY59" fmla="*/ 295732 h 329312"/>
                  <a:gd name="connsiteX60" fmla="*/ 351832 w 351831"/>
                  <a:gd name="connsiteY60" fmla="*/ 197718 h 329312"/>
                  <a:gd name="connsiteX61" fmla="*/ 314287 w 351831"/>
                  <a:gd name="connsiteY61" fmla="*/ 176712 h 329312"/>
                  <a:gd name="connsiteX62" fmla="*/ 314840 w 351831"/>
                  <a:gd name="connsiteY62" fmla="*/ 164661 h 32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1831" h="329312">
                    <a:moveTo>
                      <a:pt x="314840" y="164661"/>
                    </a:moveTo>
                    <a:cubicBezTo>
                      <a:pt x="314840" y="160648"/>
                      <a:pt x="314653" y="156624"/>
                      <a:pt x="314287" y="152601"/>
                    </a:cubicBezTo>
                    <a:lnTo>
                      <a:pt x="351832" y="131595"/>
                    </a:lnTo>
                    <a:lnTo>
                      <a:pt x="293429" y="33591"/>
                    </a:lnTo>
                    <a:lnTo>
                      <a:pt x="256309" y="54350"/>
                    </a:lnTo>
                    <a:cubicBezTo>
                      <a:pt x="249211" y="49417"/>
                      <a:pt x="241678" y="45176"/>
                      <a:pt x="233770" y="41647"/>
                    </a:cubicBezTo>
                    <a:lnTo>
                      <a:pt x="233770" y="0"/>
                    </a:lnTo>
                    <a:lnTo>
                      <a:pt x="221255" y="0"/>
                    </a:lnTo>
                    <a:lnTo>
                      <a:pt x="221255" y="86141"/>
                    </a:lnTo>
                    <a:cubicBezTo>
                      <a:pt x="227661" y="89562"/>
                      <a:pt x="233642" y="93733"/>
                      <a:pt x="239148" y="98597"/>
                    </a:cubicBezTo>
                    <a:lnTo>
                      <a:pt x="251238" y="109293"/>
                    </a:lnTo>
                    <a:lnTo>
                      <a:pt x="277019" y="94870"/>
                    </a:lnTo>
                    <a:lnTo>
                      <a:pt x="288852" y="114730"/>
                    </a:lnTo>
                    <a:lnTo>
                      <a:pt x="263446" y="128945"/>
                    </a:lnTo>
                    <a:lnTo>
                      <a:pt x="267203" y="145523"/>
                    </a:lnTo>
                    <a:cubicBezTo>
                      <a:pt x="268646" y="151850"/>
                      <a:pt x="269368" y="158295"/>
                      <a:pt x="269368" y="164661"/>
                    </a:cubicBezTo>
                    <a:cubicBezTo>
                      <a:pt x="269368" y="171027"/>
                      <a:pt x="268646" y="177463"/>
                      <a:pt x="267203" y="183789"/>
                    </a:cubicBezTo>
                    <a:lnTo>
                      <a:pt x="263436" y="200367"/>
                    </a:lnTo>
                    <a:lnTo>
                      <a:pt x="288852" y="214583"/>
                    </a:lnTo>
                    <a:lnTo>
                      <a:pt x="277019" y="234442"/>
                    </a:lnTo>
                    <a:lnTo>
                      <a:pt x="251238" y="220019"/>
                    </a:lnTo>
                    <a:lnTo>
                      <a:pt x="239148" y="230715"/>
                    </a:lnTo>
                    <a:cubicBezTo>
                      <a:pt x="229193" y="239523"/>
                      <a:pt x="217153" y="246265"/>
                      <a:pt x="204341" y="250219"/>
                    </a:cubicBezTo>
                    <a:lnTo>
                      <a:pt x="188297" y="255162"/>
                    </a:lnTo>
                    <a:lnTo>
                      <a:pt x="188297" y="283840"/>
                    </a:lnTo>
                    <a:lnTo>
                      <a:pt x="163534" y="283840"/>
                    </a:lnTo>
                    <a:lnTo>
                      <a:pt x="163534" y="255152"/>
                    </a:lnTo>
                    <a:lnTo>
                      <a:pt x="147480" y="250219"/>
                    </a:lnTo>
                    <a:cubicBezTo>
                      <a:pt x="134501" y="246226"/>
                      <a:pt x="122787" y="239662"/>
                      <a:pt x="112684" y="230715"/>
                    </a:cubicBezTo>
                    <a:lnTo>
                      <a:pt x="100594" y="220019"/>
                    </a:lnTo>
                    <a:lnTo>
                      <a:pt x="74813" y="234442"/>
                    </a:lnTo>
                    <a:lnTo>
                      <a:pt x="62980" y="214583"/>
                    </a:lnTo>
                    <a:lnTo>
                      <a:pt x="88395" y="200367"/>
                    </a:lnTo>
                    <a:lnTo>
                      <a:pt x="84629" y="183780"/>
                    </a:lnTo>
                    <a:cubicBezTo>
                      <a:pt x="83196" y="177473"/>
                      <a:pt x="82464" y="171037"/>
                      <a:pt x="82464" y="164661"/>
                    </a:cubicBezTo>
                    <a:cubicBezTo>
                      <a:pt x="82464" y="158285"/>
                      <a:pt x="83196" y="151860"/>
                      <a:pt x="84629" y="145513"/>
                    </a:cubicBezTo>
                    <a:lnTo>
                      <a:pt x="88385" y="128945"/>
                    </a:lnTo>
                    <a:lnTo>
                      <a:pt x="62980" y="114730"/>
                    </a:lnTo>
                    <a:lnTo>
                      <a:pt x="74813" y="94870"/>
                    </a:lnTo>
                    <a:lnTo>
                      <a:pt x="100594" y="109293"/>
                    </a:lnTo>
                    <a:lnTo>
                      <a:pt x="112684" y="98597"/>
                    </a:lnTo>
                    <a:cubicBezTo>
                      <a:pt x="118042" y="93852"/>
                      <a:pt x="124012" y="89710"/>
                      <a:pt x="130379" y="86280"/>
                    </a:cubicBezTo>
                    <a:lnTo>
                      <a:pt x="130379" y="0"/>
                    </a:lnTo>
                    <a:lnTo>
                      <a:pt x="118061" y="0"/>
                    </a:lnTo>
                    <a:lnTo>
                      <a:pt x="118061" y="41687"/>
                    </a:lnTo>
                    <a:cubicBezTo>
                      <a:pt x="110193" y="45226"/>
                      <a:pt x="102630" y="49476"/>
                      <a:pt x="95552" y="54370"/>
                    </a:cubicBezTo>
                    <a:lnTo>
                      <a:pt x="58403" y="33591"/>
                    </a:lnTo>
                    <a:lnTo>
                      <a:pt x="0" y="131595"/>
                    </a:lnTo>
                    <a:lnTo>
                      <a:pt x="37555" y="152611"/>
                    </a:lnTo>
                    <a:cubicBezTo>
                      <a:pt x="37179" y="156624"/>
                      <a:pt x="36991" y="160648"/>
                      <a:pt x="36991" y="164661"/>
                    </a:cubicBezTo>
                    <a:cubicBezTo>
                      <a:pt x="36991" y="168675"/>
                      <a:pt x="37179" y="172688"/>
                      <a:pt x="37555" y="176712"/>
                    </a:cubicBezTo>
                    <a:lnTo>
                      <a:pt x="0" y="197718"/>
                    </a:lnTo>
                    <a:lnTo>
                      <a:pt x="58403" y="295732"/>
                    </a:lnTo>
                    <a:lnTo>
                      <a:pt x="95523" y="274963"/>
                    </a:lnTo>
                    <a:cubicBezTo>
                      <a:pt x="102620" y="279895"/>
                      <a:pt x="110153" y="284136"/>
                      <a:pt x="118061" y="287665"/>
                    </a:cubicBezTo>
                    <a:lnTo>
                      <a:pt x="118061" y="329313"/>
                    </a:lnTo>
                    <a:lnTo>
                      <a:pt x="233770" y="329313"/>
                    </a:lnTo>
                    <a:lnTo>
                      <a:pt x="233770" y="287626"/>
                    </a:lnTo>
                    <a:cubicBezTo>
                      <a:pt x="241649" y="284097"/>
                      <a:pt x="249201" y="279836"/>
                      <a:pt x="256279" y="274943"/>
                    </a:cubicBezTo>
                    <a:lnTo>
                      <a:pt x="293429" y="295732"/>
                    </a:lnTo>
                    <a:lnTo>
                      <a:pt x="351832" y="197718"/>
                    </a:lnTo>
                    <a:lnTo>
                      <a:pt x="314287" y="176712"/>
                    </a:lnTo>
                    <a:cubicBezTo>
                      <a:pt x="314653" y="172688"/>
                      <a:pt x="314840" y="168665"/>
                      <a:pt x="314840" y="164661"/>
                    </a:cubicBezTo>
                    <a:close/>
                  </a:path>
                </a:pathLst>
              </a:custGeom>
              <a:solidFill>
                <a:srgbClr val="0969B2"/>
              </a:solidFill>
              <a:ln w="977" cap="flat">
                <a:noFill/>
                <a:prstDash val="solid"/>
                <a:miter/>
              </a:ln>
            </p:spPr>
            <p:txBody>
              <a:bodyPr rtlCol="0" anchor="ctr"/>
              <a:lstStyle/>
              <a:p>
                <a:endParaRPr lang="en-IN"/>
              </a:p>
            </p:txBody>
          </p:sp>
          <p:sp>
            <p:nvSpPr>
              <p:cNvPr id="7168" name="Freeform: Shape 7167">
                <a:extLst>
                  <a:ext uri="{FF2B5EF4-FFF2-40B4-BE49-F238E27FC236}">
                    <a16:creationId xmlns:a16="http://schemas.microsoft.com/office/drawing/2014/main" id="{3FCFED10-89F1-F86B-CDB8-966D1A82A4B9}"/>
                  </a:ext>
                </a:extLst>
              </p:cNvPr>
              <p:cNvSpPr/>
              <p:nvPr/>
            </p:nvSpPr>
            <p:spPr>
              <a:xfrm>
                <a:off x="7175874" y="3246335"/>
                <a:ext cx="114601" cy="111754"/>
              </a:xfrm>
              <a:custGeom>
                <a:avLst/>
                <a:gdLst>
                  <a:gd name="connsiteX0" fmla="*/ 57296 w 114601"/>
                  <a:gd name="connsiteY0" fmla="*/ 0 h 111754"/>
                  <a:gd name="connsiteX1" fmla="*/ 0 w 114601"/>
                  <a:gd name="connsiteY1" fmla="*/ 55882 h 111754"/>
                  <a:gd name="connsiteX2" fmla="*/ 57296 w 114601"/>
                  <a:gd name="connsiteY2" fmla="*/ 111755 h 111754"/>
                  <a:gd name="connsiteX3" fmla="*/ 114602 w 114601"/>
                  <a:gd name="connsiteY3" fmla="*/ 55882 h 111754"/>
                  <a:gd name="connsiteX4" fmla="*/ 57296 w 114601"/>
                  <a:gd name="connsiteY4" fmla="*/ 0 h 111754"/>
                  <a:gd name="connsiteX5" fmla="*/ 57296 w 114601"/>
                  <a:gd name="connsiteY5" fmla="*/ 89018 h 111754"/>
                  <a:gd name="connsiteX6" fmla="*/ 22736 w 114601"/>
                  <a:gd name="connsiteY6" fmla="*/ 55882 h 111754"/>
                  <a:gd name="connsiteX7" fmla="*/ 57296 w 114601"/>
                  <a:gd name="connsiteY7" fmla="*/ 22736 h 111754"/>
                  <a:gd name="connsiteX8" fmla="*/ 91865 w 114601"/>
                  <a:gd name="connsiteY8" fmla="*/ 55882 h 111754"/>
                  <a:gd name="connsiteX9" fmla="*/ 57296 w 114601"/>
                  <a:gd name="connsiteY9" fmla="*/ 89018 h 11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601" h="111754">
                    <a:moveTo>
                      <a:pt x="57296" y="0"/>
                    </a:moveTo>
                    <a:cubicBezTo>
                      <a:pt x="25702" y="0"/>
                      <a:pt x="0" y="25069"/>
                      <a:pt x="0" y="55882"/>
                    </a:cubicBezTo>
                    <a:cubicBezTo>
                      <a:pt x="0" y="86695"/>
                      <a:pt x="25702" y="111755"/>
                      <a:pt x="57296" y="111755"/>
                    </a:cubicBezTo>
                    <a:cubicBezTo>
                      <a:pt x="88890" y="111755"/>
                      <a:pt x="114602" y="86685"/>
                      <a:pt x="114602" y="55882"/>
                    </a:cubicBezTo>
                    <a:cubicBezTo>
                      <a:pt x="114602" y="25079"/>
                      <a:pt x="88899" y="0"/>
                      <a:pt x="57296" y="0"/>
                    </a:cubicBezTo>
                    <a:close/>
                    <a:moveTo>
                      <a:pt x="57296" y="89018"/>
                    </a:moveTo>
                    <a:cubicBezTo>
                      <a:pt x="38237" y="89018"/>
                      <a:pt x="22736" y="74150"/>
                      <a:pt x="22736" y="55882"/>
                    </a:cubicBezTo>
                    <a:cubicBezTo>
                      <a:pt x="22736" y="37614"/>
                      <a:pt x="38237" y="22736"/>
                      <a:pt x="57296" y="22736"/>
                    </a:cubicBezTo>
                    <a:cubicBezTo>
                      <a:pt x="76355" y="22736"/>
                      <a:pt x="91865" y="37604"/>
                      <a:pt x="91865" y="55882"/>
                    </a:cubicBezTo>
                    <a:cubicBezTo>
                      <a:pt x="91865" y="74160"/>
                      <a:pt x="76365" y="89018"/>
                      <a:pt x="57296" y="89018"/>
                    </a:cubicBezTo>
                    <a:close/>
                  </a:path>
                </a:pathLst>
              </a:custGeom>
              <a:solidFill>
                <a:srgbClr val="2EC4F3"/>
              </a:solidFill>
              <a:ln w="977" cap="flat">
                <a:noFill/>
                <a:prstDash val="solid"/>
                <a:miter/>
              </a:ln>
            </p:spPr>
            <p:txBody>
              <a:bodyPr rtlCol="0" anchor="ctr"/>
              <a:lstStyle/>
              <a:p>
                <a:endParaRPr lang="en-IN"/>
              </a:p>
            </p:txBody>
          </p:sp>
        </p:grpSp>
        <p:sp>
          <p:nvSpPr>
            <p:cNvPr id="58" name="Freeform: Shape 57">
              <a:extLst>
                <a:ext uri="{FF2B5EF4-FFF2-40B4-BE49-F238E27FC236}">
                  <a16:creationId xmlns:a16="http://schemas.microsoft.com/office/drawing/2014/main" id="{5CADC593-2870-5E60-C82F-6BE2E03AD439}"/>
                </a:ext>
              </a:extLst>
            </p:cNvPr>
            <p:cNvSpPr/>
            <p:nvPr/>
          </p:nvSpPr>
          <p:spPr>
            <a:xfrm>
              <a:off x="7210523" y="3137556"/>
              <a:ext cx="45314" cy="45314"/>
            </a:xfrm>
            <a:custGeom>
              <a:avLst/>
              <a:gdLst>
                <a:gd name="connsiteX0" fmla="*/ 0 w 45314"/>
                <a:gd name="connsiteY0" fmla="*/ 0 h 45314"/>
                <a:gd name="connsiteX1" fmla="*/ 45315 w 45314"/>
                <a:gd name="connsiteY1" fmla="*/ 0 h 45314"/>
                <a:gd name="connsiteX2" fmla="*/ 45315 w 45314"/>
                <a:gd name="connsiteY2" fmla="*/ 45315 h 45314"/>
                <a:gd name="connsiteX3" fmla="*/ 0 w 45314"/>
                <a:gd name="connsiteY3" fmla="*/ 45315 h 45314"/>
              </a:gdLst>
              <a:ahLst/>
              <a:cxnLst>
                <a:cxn ang="0">
                  <a:pos x="connsiteX0" y="connsiteY0"/>
                </a:cxn>
                <a:cxn ang="0">
                  <a:pos x="connsiteX1" y="connsiteY1"/>
                </a:cxn>
                <a:cxn ang="0">
                  <a:pos x="connsiteX2" y="connsiteY2"/>
                </a:cxn>
                <a:cxn ang="0">
                  <a:pos x="connsiteX3" y="connsiteY3"/>
                </a:cxn>
              </a:cxnLst>
              <a:rect l="l" t="t" r="r" b="b"/>
              <a:pathLst>
                <a:path w="45314" h="45314">
                  <a:moveTo>
                    <a:pt x="0" y="0"/>
                  </a:moveTo>
                  <a:lnTo>
                    <a:pt x="45315" y="0"/>
                  </a:lnTo>
                  <a:lnTo>
                    <a:pt x="45315" y="45315"/>
                  </a:lnTo>
                  <a:lnTo>
                    <a:pt x="0" y="45315"/>
                  </a:lnTo>
                  <a:close/>
                </a:path>
              </a:pathLst>
            </a:custGeom>
            <a:solidFill>
              <a:srgbClr val="2AC4F3"/>
            </a:solidFill>
            <a:ln w="977" cap="flat">
              <a:noFill/>
              <a:prstDash val="solid"/>
              <a:miter/>
            </a:ln>
          </p:spPr>
          <p:txBody>
            <a:bodyPr rtlCol="0" anchor="ctr"/>
            <a:lstStyle/>
            <a:p>
              <a:endParaRPr lang="en-IN"/>
            </a:p>
          </p:txBody>
        </p:sp>
      </p:grpSp>
      <p:sp>
        <p:nvSpPr>
          <p:cNvPr id="7172" name="Rectangle 7171">
            <a:extLst>
              <a:ext uri="{FF2B5EF4-FFF2-40B4-BE49-F238E27FC236}">
                <a16:creationId xmlns:a16="http://schemas.microsoft.com/office/drawing/2014/main" id="{1DB6B115-326F-076F-2CF0-37BB8722A5BD}"/>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7173" name="Straight Connector 7172">
            <a:extLst>
              <a:ext uri="{FF2B5EF4-FFF2-40B4-BE49-F238E27FC236}">
                <a16:creationId xmlns:a16="http://schemas.microsoft.com/office/drawing/2014/main" id="{5E7C54A8-1D64-8BD8-72F3-C020778485EF}"/>
              </a:ext>
              <a:ext uri="{C183D7F6-B498-43B3-948B-1728B52AA6E4}">
                <adec:decorative xmlns:adec="http://schemas.microsoft.com/office/drawing/2017/decorative" val="1"/>
              </a:ext>
            </a:extLst>
          </p:cNvPr>
          <p:cNvCxnSpPr>
            <a:cxnSpLocks/>
          </p:cNvCxnSpPr>
          <p:nvPr/>
        </p:nvCxnSpPr>
        <p:spPr>
          <a:xfrm flipV="1">
            <a:off x="977503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7174" name="Text Placeholder 49">
            <a:extLst>
              <a:ext uri="{FF2B5EF4-FFF2-40B4-BE49-F238E27FC236}">
                <a16:creationId xmlns:a16="http://schemas.microsoft.com/office/drawing/2014/main" id="{EA4EE316-48B2-9FED-05AE-A0238FDED7C5}"/>
              </a:ext>
            </a:extLst>
          </p:cNvPr>
          <p:cNvSpPr txBox="1">
            <a:spLocks/>
          </p:cNvSpPr>
          <p:nvPr/>
        </p:nvSpPr>
        <p:spPr>
          <a:xfrm>
            <a:off x="9834563" y="628590"/>
            <a:ext cx="1671630"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Automation / Robotics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Quality Assurance</a:t>
            </a:r>
          </a:p>
        </p:txBody>
      </p:sp>
      <p:sp>
        <p:nvSpPr>
          <p:cNvPr id="62" name="Text Placeholder 49">
            <a:extLst>
              <a:ext uri="{FF2B5EF4-FFF2-40B4-BE49-F238E27FC236}">
                <a16:creationId xmlns:a16="http://schemas.microsoft.com/office/drawing/2014/main" id="{4A738BF0-6DA2-93AD-4B77-30A2F272869E}"/>
              </a:ext>
            </a:extLst>
          </p:cNvPr>
          <p:cNvSpPr txBox="1">
            <a:spLocks/>
          </p:cNvSpPr>
          <p:nvPr/>
        </p:nvSpPr>
        <p:spPr>
          <a:xfrm>
            <a:off x="7133538" y="628590"/>
            <a:ext cx="2624029"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kumimoji="0" lang="en-US" sz="90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Primary: </a:t>
            </a:r>
            <a:r>
              <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hlinkClick r:id="rId7" action="ppaction://hlinksldjump"/>
              </a:rPr>
              <a:t>Machine Condition Monitoring</a:t>
            </a:r>
            <a:endPar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228600" indent="-171450" defTabSz="914400">
              <a:spcBef>
                <a:spcPts val="0"/>
              </a:spcBef>
              <a:buFont typeface="Wingdings" panose="05000000000000000000" pitchFamily="2" charset="2"/>
              <a:buChar char="§"/>
              <a:defRPr/>
            </a:pPr>
            <a:r>
              <a:rPr lang="en-US" sz="900" b="0" dirty="0">
                <a:latin typeface="IntelOne Text" panose="020B0503020203020204" pitchFamily="34" charset="0"/>
              </a:rPr>
              <a:t>Control Optimization &amp; Autonomy, Energy Monitoring &amp; Management, Logistics &amp; Tracking, Product Inspection, Situational Monitoring</a:t>
            </a:r>
          </a:p>
        </p:txBody>
      </p:sp>
      <p:grpSp>
        <p:nvGrpSpPr>
          <p:cNvPr id="7180" name="Group 7179">
            <a:extLst>
              <a:ext uri="{FF2B5EF4-FFF2-40B4-BE49-F238E27FC236}">
                <a16:creationId xmlns:a16="http://schemas.microsoft.com/office/drawing/2014/main" id="{EE51267C-499B-1F19-51BB-D7A302AA4F55}"/>
              </a:ext>
            </a:extLst>
          </p:cNvPr>
          <p:cNvGrpSpPr/>
          <p:nvPr/>
        </p:nvGrpSpPr>
        <p:grpSpPr>
          <a:xfrm>
            <a:off x="2728157" y="2467985"/>
            <a:ext cx="283953" cy="280586"/>
            <a:chOff x="7940980" y="5725097"/>
            <a:chExt cx="1521378" cy="1503347"/>
          </a:xfrm>
        </p:grpSpPr>
        <p:sp>
          <p:nvSpPr>
            <p:cNvPr id="7181" name="Freeform: Shape 7180">
              <a:extLst>
                <a:ext uri="{FF2B5EF4-FFF2-40B4-BE49-F238E27FC236}">
                  <a16:creationId xmlns:a16="http://schemas.microsoft.com/office/drawing/2014/main" id="{9597EB93-AA2D-B451-7D5E-47860D7FE203}"/>
                </a:ext>
              </a:extLst>
            </p:cNvPr>
            <p:cNvSpPr/>
            <p:nvPr/>
          </p:nvSpPr>
          <p:spPr>
            <a:xfrm>
              <a:off x="8151464" y="6038287"/>
              <a:ext cx="208592" cy="131857"/>
            </a:xfrm>
            <a:custGeom>
              <a:avLst/>
              <a:gdLst>
                <a:gd name="connsiteX0" fmla="*/ 0 w 208592"/>
                <a:gd name="connsiteY0" fmla="*/ 0 h 131857"/>
                <a:gd name="connsiteX1" fmla="*/ 208593 w 208592"/>
                <a:gd name="connsiteY1" fmla="*/ 0 h 131857"/>
                <a:gd name="connsiteX2" fmla="*/ 208593 w 208592"/>
                <a:gd name="connsiteY2" fmla="*/ 131858 h 131857"/>
                <a:gd name="connsiteX3" fmla="*/ 0 w 208592"/>
                <a:gd name="connsiteY3" fmla="*/ 131858 h 131857"/>
              </a:gdLst>
              <a:ahLst/>
              <a:cxnLst>
                <a:cxn ang="0">
                  <a:pos x="connsiteX0" y="connsiteY0"/>
                </a:cxn>
                <a:cxn ang="0">
                  <a:pos x="connsiteX1" y="connsiteY1"/>
                </a:cxn>
                <a:cxn ang="0">
                  <a:pos x="connsiteX2" y="connsiteY2"/>
                </a:cxn>
                <a:cxn ang="0">
                  <a:pos x="connsiteX3" y="connsiteY3"/>
                </a:cxn>
              </a:cxnLst>
              <a:rect l="l" t="t" r="r" b="b"/>
              <a:pathLst>
                <a:path w="208592" h="131857">
                  <a:moveTo>
                    <a:pt x="0" y="0"/>
                  </a:moveTo>
                  <a:lnTo>
                    <a:pt x="208593" y="0"/>
                  </a:lnTo>
                  <a:lnTo>
                    <a:pt x="208593" y="131858"/>
                  </a:lnTo>
                  <a:lnTo>
                    <a:pt x="0" y="131858"/>
                  </a:lnTo>
                  <a:close/>
                </a:path>
              </a:pathLst>
            </a:custGeom>
            <a:solidFill>
              <a:schemeClr val="accent2"/>
            </a:solidFill>
            <a:ln w="2852" cap="flat">
              <a:noFill/>
              <a:prstDash val="solid"/>
              <a:miter/>
            </a:ln>
          </p:spPr>
          <p:txBody>
            <a:bodyPr rtlCol="0" anchor="ctr"/>
            <a:lstStyle/>
            <a:p>
              <a:endParaRPr lang="en-US"/>
            </a:p>
          </p:txBody>
        </p:sp>
        <p:sp>
          <p:nvSpPr>
            <p:cNvPr id="7182" name="Freeform: Shape 7181">
              <a:extLst>
                <a:ext uri="{FF2B5EF4-FFF2-40B4-BE49-F238E27FC236}">
                  <a16:creationId xmlns:a16="http://schemas.microsoft.com/office/drawing/2014/main" id="{C0F0220D-EA86-B21B-DF72-768447B87DC4}"/>
                </a:ext>
              </a:extLst>
            </p:cNvPr>
            <p:cNvSpPr/>
            <p:nvPr/>
          </p:nvSpPr>
          <p:spPr>
            <a:xfrm>
              <a:off x="9090348" y="6734954"/>
              <a:ext cx="141718" cy="131857"/>
            </a:xfrm>
            <a:custGeom>
              <a:avLst/>
              <a:gdLst>
                <a:gd name="connsiteX0" fmla="*/ 0 w 141718"/>
                <a:gd name="connsiteY0" fmla="*/ 0 h 131857"/>
                <a:gd name="connsiteX1" fmla="*/ 141718 w 141718"/>
                <a:gd name="connsiteY1" fmla="*/ 0 h 131857"/>
                <a:gd name="connsiteX2" fmla="*/ 141718 w 141718"/>
                <a:gd name="connsiteY2" fmla="*/ 131858 h 131857"/>
                <a:gd name="connsiteX3" fmla="*/ 0 w 141718"/>
                <a:gd name="connsiteY3" fmla="*/ 131858 h 131857"/>
              </a:gdLst>
              <a:ahLst/>
              <a:cxnLst>
                <a:cxn ang="0">
                  <a:pos x="connsiteX0" y="connsiteY0"/>
                </a:cxn>
                <a:cxn ang="0">
                  <a:pos x="connsiteX1" y="connsiteY1"/>
                </a:cxn>
                <a:cxn ang="0">
                  <a:pos x="connsiteX2" y="connsiteY2"/>
                </a:cxn>
                <a:cxn ang="0">
                  <a:pos x="connsiteX3" y="connsiteY3"/>
                </a:cxn>
              </a:cxnLst>
              <a:rect l="l" t="t" r="r" b="b"/>
              <a:pathLst>
                <a:path w="141718" h="131857">
                  <a:moveTo>
                    <a:pt x="0" y="0"/>
                  </a:moveTo>
                  <a:lnTo>
                    <a:pt x="141718" y="0"/>
                  </a:lnTo>
                  <a:lnTo>
                    <a:pt x="141718" y="131858"/>
                  </a:lnTo>
                  <a:lnTo>
                    <a:pt x="0" y="131858"/>
                  </a:lnTo>
                  <a:close/>
                </a:path>
              </a:pathLst>
            </a:custGeom>
            <a:solidFill>
              <a:schemeClr val="accent2"/>
            </a:solidFill>
            <a:ln w="2852" cap="flat">
              <a:noFill/>
              <a:prstDash val="solid"/>
              <a:miter/>
            </a:ln>
          </p:spPr>
          <p:txBody>
            <a:bodyPr rtlCol="0" anchor="ctr"/>
            <a:lstStyle/>
            <a:p>
              <a:endParaRPr lang="en-US"/>
            </a:p>
          </p:txBody>
        </p:sp>
        <p:sp>
          <p:nvSpPr>
            <p:cNvPr id="7183" name="Freeform: Shape 7182">
              <a:extLst>
                <a:ext uri="{FF2B5EF4-FFF2-40B4-BE49-F238E27FC236}">
                  <a16:creationId xmlns:a16="http://schemas.microsoft.com/office/drawing/2014/main" id="{24CF3225-A3EA-0D0E-E81F-4F2D74FA189D}"/>
                </a:ext>
              </a:extLst>
            </p:cNvPr>
            <p:cNvSpPr/>
            <p:nvPr/>
          </p:nvSpPr>
          <p:spPr>
            <a:xfrm>
              <a:off x="8634980" y="6038287"/>
              <a:ext cx="597085" cy="131857"/>
            </a:xfrm>
            <a:custGeom>
              <a:avLst/>
              <a:gdLst>
                <a:gd name="connsiteX0" fmla="*/ 0 w 597085"/>
                <a:gd name="connsiteY0" fmla="*/ 0 h 131857"/>
                <a:gd name="connsiteX1" fmla="*/ 597086 w 597085"/>
                <a:gd name="connsiteY1" fmla="*/ 0 h 131857"/>
                <a:gd name="connsiteX2" fmla="*/ 597086 w 597085"/>
                <a:gd name="connsiteY2" fmla="*/ 131858 h 131857"/>
                <a:gd name="connsiteX3" fmla="*/ 0 w 597085"/>
                <a:gd name="connsiteY3" fmla="*/ 131858 h 131857"/>
              </a:gdLst>
              <a:ahLst/>
              <a:cxnLst>
                <a:cxn ang="0">
                  <a:pos x="connsiteX0" y="connsiteY0"/>
                </a:cxn>
                <a:cxn ang="0">
                  <a:pos x="connsiteX1" y="connsiteY1"/>
                </a:cxn>
                <a:cxn ang="0">
                  <a:pos x="connsiteX2" y="connsiteY2"/>
                </a:cxn>
                <a:cxn ang="0">
                  <a:pos x="connsiteX3" y="connsiteY3"/>
                </a:cxn>
              </a:cxnLst>
              <a:rect l="l" t="t" r="r" b="b"/>
              <a:pathLst>
                <a:path w="597085" h="131857">
                  <a:moveTo>
                    <a:pt x="0" y="0"/>
                  </a:moveTo>
                  <a:lnTo>
                    <a:pt x="597086" y="0"/>
                  </a:lnTo>
                  <a:lnTo>
                    <a:pt x="597086" y="131858"/>
                  </a:lnTo>
                  <a:lnTo>
                    <a:pt x="0" y="131858"/>
                  </a:lnTo>
                  <a:close/>
                </a:path>
              </a:pathLst>
            </a:custGeom>
            <a:solidFill>
              <a:schemeClr val="accent2"/>
            </a:solidFill>
            <a:ln w="2852" cap="flat">
              <a:noFill/>
              <a:prstDash val="solid"/>
              <a:miter/>
            </a:ln>
          </p:spPr>
          <p:txBody>
            <a:bodyPr rtlCol="0" anchor="ctr"/>
            <a:lstStyle/>
            <a:p>
              <a:endParaRPr lang="en-US"/>
            </a:p>
          </p:txBody>
        </p:sp>
        <p:sp>
          <p:nvSpPr>
            <p:cNvPr id="7184" name="Freeform: Shape 7183">
              <a:extLst>
                <a:ext uri="{FF2B5EF4-FFF2-40B4-BE49-F238E27FC236}">
                  <a16:creationId xmlns:a16="http://schemas.microsoft.com/office/drawing/2014/main" id="{8FECBC7C-234C-D0DC-B48C-FEEAB2F471FC}"/>
                </a:ext>
              </a:extLst>
            </p:cNvPr>
            <p:cNvSpPr/>
            <p:nvPr/>
          </p:nvSpPr>
          <p:spPr>
            <a:xfrm>
              <a:off x="7940980" y="5773740"/>
              <a:ext cx="1520719" cy="660950"/>
            </a:xfrm>
            <a:custGeom>
              <a:avLst/>
              <a:gdLst>
                <a:gd name="connsiteX0" fmla="*/ 1520719 w 1520719"/>
                <a:gd name="connsiteY0" fmla="*/ 660951 h 660950"/>
                <a:gd name="connsiteX1" fmla="*/ 0 w 1520719"/>
                <a:gd name="connsiteY1" fmla="*/ 660951 h 660950"/>
                <a:gd name="connsiteX2" fmla="*/ 0 w 1520719"/>
                <a:gd name="connsiteY2" fmla="*/ 0 h 660950"/>
                <a:gd name="connsiteX3" fmla="*/ 1520719 w 1520719"/>
                <a:gd name="connsiteY3" fmla="*/ 0 h 660950"/>
                <a:gd name="connsiteX4" fmla="*/ 1520719 w 1520719"/>
                <a:gd name="connsiteY4" fmla="*/ 660951 h 660950"/>
                <a:gd name="connsiteX5" fmla="*/ 131858 w 1520719"/>
                <a:gd name="connsiteY5" fmla="*/ 529093 h 660950"/>
                <a:gd name="connsiteX6" fmla="*/ 1388862 w 1520719"/>
                <a:gd name="connsiteY6" fmla="*/ 529093 h 660950"/>
                <a:gd name="connsiteX7" fmla="*/ 1388862 w 1520719"/>
                <a:gd name="connsiteY7" fmla="*/ 131858 h 660950"/>
                <a:gd name="connsiteX8" fmla="*/ 131858 w 1520719"/>
                <a:gd name="connsiteY8" fmla="*/ 131858 h 660950"/>
                <a:gd name="connsiteX9" fmla="*/ 131858 w 1520719"/>
                <a:gd name="connsiteY9" fmla="*/ 529093 h 66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0719" h="660950">
                  <a:moveTo>
                    <a:pt x="1520719" y="660951"/>
                  </a:moveTo>
                  <a:lnTo>
                    <a:pt x="0" y="660951"/>
                  </a:lnTo>
                  <a:lnTo>
                    <a:pt x="0" y="0"/>
                  </a:lnTo>
                  <a:lnTo>
                    <a:pt x="1520719" y="0"/>
                  </a:lnTo>
                  <a:lnTo>
                    <a:pt x="1520719" y="660951"/>
                  </a:lnTo>
                  <a:close/>
                  <a:moveTo>
                    <a:pt x="131858" y="529093"/>
                  </a:moveTo>
                  <a:lnTo>
                    <a:pt x="1388862" y="529093"/>
                  </a:lnTo>
                  <a:lnTo>
                    <a:pt x="1388862" y="131858"/>
                  </a:lnTo>
                  <a:lnTo>
                    <a:pt x="131858" y="131858"/>
                  </a:lnTo>
                  <a:lnTo>
                    <a:pt x="131858" y="529093"/>
                  </a:lnTo>
                  <a:close/>
                </a:path>
              </a:pathLst>
            </a:custGeom>
            <a:solidFill>
              <a:schemeClr val="accent1"/>
            </a:solidFill>
            <a:ln w="2852" cap="flat">
              <a:noFill/>
              <a:prstDash val="solid"/>
              <a:miter/>
            </a:ln>
          </p:spPr>
          <p:txBody>
            <a:bodyPr rtlCol="0" anchor="ctr"/>
            <a:lstStyle/>
            <a:p>
              <a:endParaRPr lang="en-US"/>
            </a:p>
          </p:txBody>
        </p:sp>
        <p:sp>
          <p:nvSpPr>
            <p:cNvPr id="7187" name="Freeform: Shape 7186">
              <a:extLst>
                <a:ext uri="{FF2B5EF4-FFF2-40B4-BE49-F238E27FC236}">
                  <a16:creationId xmlns:a16="http://schemas.microsoft.com/office/drawing/2014/main" id="{F3D5A272-A222-86A7-FDE2-D034A515D034}"/>
                </a:ext>
              </a:extLst>
            </p:cNvPr>
            <p:cNvSpPr/>
            <p:nvPr/>
          </p:nvSpPr>
          <p:spPr>
            <a:xfrm>
              <a:off x="7941639" y="6470407"/>
              <a:ext cx="1520719" cy="660950"/>
            </a:xfrm>
            <a:custGeom>
              <a:avLst/>
              <a:gdLst>
                <a:gd name="connsiteX0" fmla="*/ 0 w 1520719"/>
                <a:gd name="connsiteY0" fmla="*/ 529093 h 660950"/>
                <a:gd name="connsiteX1" fmla="*/ 0 w 1520719"/>
                <a:gd name="connsiteY1" fmla="*/ 660951 h 660950"/>
                <a:gd name="connsiteX2" fmla="*/ 132259 w 1520719"/>
                <a:gd name="connsiteY2" fmla="*/ 660951 h 660950"/>
                <a:gd name="connsiteX3" fmla="*/ 132259 w 1520719"/>
                <a:gd name="connsiteY3" fmla="*/ 529093 h 660950"/>
                <a:gd name="connsiteX4" fmla="*/ 0 w 1520719"/>
                <a:gd name="connsiteY4" fmla="*/ 529093 h 660950"/>
                <a:gd name="connsiteX5" fmla="*/ 109155 w 1520719"/>
                <a:gd name="connsiteY5" fmla="*/ 0 h 660950"/>
                <a:gd name="connsiteX6" fmla="*/ 0 w 1520719"/>
                <a:gd name="connsiteY6" fmla="*/ 109184 h 660950"/>
                <a:gd name="connsiteX7" fmla="*/ 0 w 1520719"/>
                <a:gd name="connsiteY7" fmla="*/ 463164 h 660950"/>
                <a:gd name="connsiteX8" fmla="*/ 131858 w 1520719"/>
                <a:gd name="connsiteY8" fmla="*/ 463164 h 660950"/>
                <a:gd name="connsiteX9" fmla="*/ 131858 w 1520719"/>
                <a:gd name="connsiteY9" fmla="*/ 131858 h 660950"/>
                <a:gd name="connsiteX10" fmla="*/ 1388862 w 1520719"/>
                <a:gd name="connsiteY10" fmla="*/ 131858 h 660950"/>
                <a:gd name="connsiteX11" fmla="*/ 1388862 w 1520719"/>
                <a:gd name="connsiteY11" fmla="*/ 529093 h 660950"/>
                <a:gd name="connsiteX12" fmla="*/ 198188 w 1520719"/>
                <a:gd name="connsiteY12" fmla="*/ 529093 h 660950"/>
                <a:gd name="connsiteX13" fmla="*/ 198188 w 1520719"/>
                <a:gd name="connsiteY13" fmla="*/ 660951 h 660950"/>
                <a:gd name="connsiteX14" fmla="*/ 1411535 w 1520719"/>
                <a:gd name="connsiteY14" fmla="*/ 660951 h 660950"/>
                <a:gd name="connsiteX15" fmla="*/ 1520719 w 1520719"/>
                <a:gd name="connsiteY15" fmla="*/ 551767 h 660950"/>
                <a:gd name="connsiteX16" fmla="*/ 1520719 w 1520719"/>
                <a:gd name="connsiteY16" fmla="*/ 0 h 660950"/>
                <a:gd name="connsiteX17" fmla="*/ 109155 w 1520719"/>
                <a:gd name="connsiteY17" fmla="*/ 0 h 66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0719" h="660950">
                  <a:moveTo>
                    <a:pt x="0" y="529093"/>
                  </a:moveTo>
                  <a:lnTo>
                    <a:pt x="0" y="660951"/>
                  </a:lnTo>
                  <a:lnTo>
                    <a:pt x="132259" y="660951"/>
                  </a:lnTo>
                  <a:lnTo>
                    <a:pt x="132259" y="529093"/>
                  </a:lnTo>
                  <a:lnTo>
                    <a:pt x="0" y="529093"/>
                  </a:lnTo>
                  <a:close/>
                  <a:moveTo>
                    <a:pt x="109155" y="0"/>
                  </a:moveTo>
                  <a:cubicBezTo>
                    <a:pt x="48959" y="0"/>
                    <a:pt x="0" y="48988"/>
                    <a:pt x="0" y="109184"/>
                  </a:cubicBezTo>
                  <a:lnTo>
                    <a:pt x="0" y="463164"/>
                  </a:lnTo>
                  <a:lnTo>
                    <a:pt x="131858" y="463164"/>
                  </a:lnTo>
                  <a:lnTo>
                    <a:pt x="131858" y="131858"/>
                  </a:lnTo>
                  <a:lnTo>
                    <a:pt x="1388862" y="131858"/>
                  </a:lnTo>
                  <a:lnTo>
                    <a:pt x="1388862" y="529093"/>
                  </a:lnTo>
                  <a:lnTo>
                    <a:pt x="198188" y="529093"/>
                  </a:lnTo>
                  <a:lnTo>
                    <a:pt x="198188" y="660951"/>
                  </a:lnTo>
                  <a:lnTo>
                    <a:pt x="1411535" y="660951"/>
                  </a:lnTo>
                  <a:cubicBezTo>
                    <a:pt x="1471731" y="660951"/>
                    <a:pt x="1520719" y="611963"/>
                    <a:pt x="1520719" y="551767"/>
                  </a:cubicBezTo>
                  <a:lnTo>
                    <a:pt x="1520719" y="0"/>
                  </a:lnTo>
                  <a:lnTo>
                    <a:pt x="109155" y="0"/>
                  </a:lnTo>
                  <a:close/>
                </a:path>
              </a:pathLst>
            </a:custGeom>
            <a:solidFill>
              <a:schemeClr val="accent1"/>
            </a:solidFill>
            <a:ln w="2852" cap="flat">
              <a:noFill/>
              <a:prstDash val="solid"/>
              <a:miter/>
            </a:ln>
          </p:spPr>
          <p:txBody>
            <a:bodyPr rtlCol="0" anchor="ctr"/>
            <a:lstStyle/>
            <a:p>
              <a:endParaRPr lang="en-US"/>
            </a:p>
          </p:txBody>
        </p:sp>
        <p:sp>
          <p:nvSpPr>
            <p:cNvPr id="7188" name="Freeform: Shape 7187">
              <a:extLst>
                <a:ext uri="{FF2B5EF4-FFF2-40B4-BE49-F238E27FC236}">
                  <a16:creationId xmlns:a16="http://schemas.microsoft.com/office/drawing/2014/main" id="{696FD3F3-FCCC-DE46-9A4A-793B34BA9174}"/>
                </a:ext>
              </a:extLst>
            </p:cNvPr>
            <p:cNvSpPr/>
            <p:nvPr/>
          </p:nvSpPr>
          <p:spPr>
            <a:xfrm>
              <a:off x="7941209" y="6999500"/>
              <a:ext cx="132688" cy="131857"/>
            </a:xfrm>
            <a:custGeom>
              <a:avLst/>
              <a:gdLst>
                <a:gd name="connsiteX0" fmla="*/ 0 w 132688"/>
                <a:gd name="connsiteY0" fmla="*/ 0 h 131857"/>
                <a:gd name="connsiteX1" fmla="*/ 132689 w 132688"/>
                <a:gd name="connsiteY1" fmla="*/ 0 h 131857"/>
                <a:gd name="connsiteX2" fmla="*/ 132689 w 132688"/>
                <a:gd name="connsiteY2" fmla="*/ 131858 h 131857"/>
                <a:gd name="connsiteX3" fmla="*/ 0 w 132688"/>
                <a:gd name="connsiteY3" fmla="*/ 131858 h 131857"/>
              </a:gdLst>
              <a:ahLst/>
              <a:cxnLst>
                <a:cxn ang="0">
                  <a:pos x="connsiteX0" y="connsiteY0"/>
                </a:cxn>
                <a:cxn ang="0">
                  <a:pos x="connsiteX1" y="connsiteY1"/>
                </a:cxn>
                <a:cxn ang="0">
                  <a:pos x="connsiteX2" y="connsiteY2"/>
                </a:cxn>
                <a:cxn ang="0">
                  <a:pos x="connsiteX3" y="connsiteY3"/>
                </a:cxn>
              </a:cxnLst>
              <a:rect l="l" t="t" r="r" b="b"/>
              <a:pathLst>
                <a:path w="132688" h="131857">
                  <a:moveTo>
                    <a:pt x="0" y="0"/>
                  </a:moveTo>
                  <a:lnTo>
                    <a:pt x="132689" y="0"/>
                  </a:lnTo>
                  <a:lnTo>
                    <a:pt x="132689" y="131858"/>
                  </a:lnTo>
                  <a:lnTo>
                    <a:pt x="0" y="131858"/>
                  </a:lnTo>
                  <a:close/>
                </a:path>
              </a:pathLst>
            </a:custGeom>
            <a:solidFill>
              <a:schemeClr val="accent2"/>
            </a:solidFill>
            <a:ln w="2852" cap="flat">
              <a:noFill/>
              <a:prstDash val="solid"/>
              <a:miter/>
            </a:ln>
          </p:spPr>
          <p:txBody>
            <a:bodyPr rtlCol="0" anchor="ctr"/>
            <a:lstStyle/>
            <a:p>
              <a:endParaRPr lang="en-US"/>
            </a:p>
          </p:txBody>
        </p:sp>
        <p:sp>
          <p:nvSpPr>
            <p:cNvPr id="7189" name="Freeform: Shape 7188">
              <a:extLst>
                <a:ext uri="{FF2B5EF4-FFF2-40B4-BE49-F238E27FC236}">
                  <a16:creationId xmlns:a16="http://schemas.microsoft.com/office/drawing/2014/main" id="{59676AE3-D00A-A38A-3135-C04598640D9E}"/>
                </a:ext>
              </a:extLst>
            </p:cNvPr>
            <p:cNvSpPr/>
            <p:nvPr/>
          </p:nvSpPr>
          <p:spPr>
            <a:xfrm>
              <a:off x="8139626" y="7015466"/>
              <a:ext cx="131857" cy="212978"/>
            </a:xfrm>
            <a:custGeom>
              <a:avLst/>
              <a:gdLst>
                <a:gd name="connsiteX0" fmla="*/ 0 w 131857"/>
                <a:gd name="connsiteY0" fmla="*/ 0 h 212978"/>
                <a:gd name="connsiteX1" fmla="*/ 131858 w 131857"/>
                <a:gd name="connsiteY1" fmla="*/ 0 h 212978"/>
                <a:gd name="connsiteX2" fmla="*/ 131858 w 131857"/>
                <a:gd name="connsiteY2" fmla="*/ 212979 h 212978"/>
                <a:gd name="connsiteX3" fmla="*/ 0 w 131857"/>
                <a:gd name="connsiteY3" fmla="*/ 212979 h 212978"/>
              </a:gdLst>
              <a:ahLst/>
              <a:cxnLst>
                <a:cxn ang="0">
                  <a:pos x="connsiteX0" y="connsiteY0"/>
                </a:cxn>
                <a:cxn ang="0">
                  <a:pos x="connsiteX1" y="connsiteY1"/>
                </a:cxn>
                <a:cxn ang="0">
                  <a:pos x="connsiteX2" y="connsiteY2"/>
                </a:cxn>
                <a:cxn ang="0">
                  <a:pos x="connsiteX3" y="connsiteY3"/>
                </a:cxn>
              </a:cxnLst>
              <a:rect l="l" t="t" r="r" b="b"/>
              <a:pathLst>
                <a:path w="131857" h="212978">
                  <a:moveTo>
                    <a:pt x="0" y="0"/>
                  </a:moveTo>
                  <a:lnTo>
                    <a:pt x="131858" y="0"/>
                  </a:lnTo>
                  <a:lnTo>
                    <a:pt x="131858" y="212979"/>
                  </a:lnTo>
                  <a:lnTo>
                    <a:pt x="0" y="212979"/>
                  </a:lnTo>
                  <a:close/>
                </a:path>
              </a:pathLst>
            </a:custGeom>
            <a:solidFill>
              <a:schemeClr val="accent1"/>
            </a:solidFill>
            <a:ln w="2852" cap="flat">
              <a:noFill/>
              <a:prstDash val="solid"/>
              <a:miter/>
            </a:ln>
          </p:spPr>
          <p:txBody>
            <a:bodyPr rtlCol="0" anchor="ctr"/>
            <a:lstStyle/>
            <a:p>
              <a:endParaRPr lang="en-US"/>
            </a:p>
          </p:txBody>
        </p:sp>
        <p:sp>
          <p:nvSpPr>
            <p:cNvPr id="7190" name="Freeform: Shape 7189">
              <a:extLst>
                <a:ext uri="{FF2B5EF4-FFF2-40B4-BE49-F238E27FC236}">
                  <a16:creationId xmlns:a16="http://schemas.microsoft.com/office/drawing/2014/main" id="{CD036A86-567D-9DD9-794D-FE6C4CAEDE4F}"/>
                </a:ext>
              </a:extLst>
            </p:cNvPr>
            <p:cNvSpPr/>
            <p:nvPr/>
          </p:nvSpPr>
          <p:spPr>
            <a:xfrm>
              <a:off x="8139626" y="5725097"/>
              <a:ext cx="131857" cy="175255"/>
            </a:xfrm>
            <a:custGeom>
              <a:avLst/>
              <a:gdLst>
                <a:gd name="connsiteX0" fmla="*/ 0 w 131857"/>
                <a:gd name="connsiteY0" fmla="*/ 0 h 175255"/>
                <a:gd name="connsiteX1" fmla="*/ 131858 w 131857"/>
                <a:gd name="connsiteY1" fmla="*/ 0 h 175255"/>
                <a:gd name="connsiteX2" fmla="*/ 131858 w 131857"/>
                <a:gd name="connsiteY2" fmla="*/ 175256 h 175255"/>
                <a:gd name="connsiteX3" fmla="*/ 0 w 131857"/>
                <a:gd name="connsiteY3" fmla="*/ 175256 h 175255"/>
              </a:gdLst>
              <a:ahLst/>
              <a:cxnLst>
                <a:cxn ang="0">
                  <a:pos x="connsiteX0" y="connsiteY0"/>
                </a:cxn>
                <a:cxn ang="0">
                  <a:pos x="connsiteX1" y="connsiteY1"/>
                </a:cxn>
                <a:cxn ang="0">
                  <a:pos x="connsiteX2" y="connsiteY2"/>
                </a:cxn>
                <a:cxn ang="0">
                  <a:pos x="connsiteX3" y="connsiteY3"/>
                </a:cxn>
              </a:cxnLst>
              <a:rect l="l" t="t" r="r" b="b"/>
              <a:pathLst>
                <a:path w="131857" h="175255">
                  <a:moveTo>
                    <a:pt x="0" y="0"/>
                  </a:moveTo>
                  <a:lnTo>
                    <a:pt x="131858" y="0"/>
                  </a:lnTo>
                  <a:lnTo>
                    <a:pt x="131858" y="175256"/>
                  </a:lnTo>
                  <a:lnTo>
                    <a:pt x="0" y="175256"/>
                  </a:lnTo>
                  <a:close/>
                </a:path>
              </a:pathLst>
            </a:custGeom>
            <a:solidFill>
              <a:schemeClr val="accent1"/>
            </a:solidFill>
            <a:ln w="2852" cap="flat">
              <a:noFill/>
              <a:prstDash val="solid"/>
              <a:miter/>
            </a:ln>
          </p:spPr>
          <p:txBody>
            <a:bodyPr rtlCol="0" anchor="ctr"/>
            <a:lstStyle/>
            <a:p>
              <a:endParaRPr lang="en-US"/>
            </a:p>
          </p:txBody>
        </p:sp>
        <p:sp>
          <p:nvSpPr>
            <p:cNvPr id="7191" name="Freeform: Shape 7190">
              <a:extLst>
                <a:ext uri="{FF2B5EF4-FFF2-40B4-BE49-F238E27FC236}">
                  <a16:creationId xmlns:a16="http://schemas.microsoft.com/office/drawing/2014/main" id="{8326DF83-65AA-7991-159E-058EDB9DAF81}"/>
                </a:ext>
              </a:extLst>
            </p:cNvPr>
            <p:cNvSpPr/>
            <p:nvPr/>
          </p:nvSpPr>
          <p:spPr>
            <a:xfrm>
              <a:off x="8481796" y="5725097"/>
              <a:ext cx="131857" cy="175255"/>
            </a:xfrm>
            <a:custGeom>
              <a:avLst/>
              <a:gdLst>
                <a:gd name="connsiteX0" fmla="*/ 0 w 131857"/>
                <a:gd name="connsiteY0" fmla="*/ 0 h 175255"/>
                <a:gd name="connsiteX1" fmla="*/ 131858 w 131857"/>
                <a:gd name="connsiteY1" fmla="*/ 0 h 175255"/>
                <a:gd name="connsiteX2" fmla="*/ 131858 w 131857"/>
                <a:gd name="connsiteY2" fmla="*/ 175256 h 175255"/>
                <a:gd name="connsiteX3" fmla="*/ 0 w 131857"/>
                <a:gd name="connsiteY3" fmla="*/ 175256 h 175255"/>
              </a:gdLst>
              <a:ahLst/>
              <a:cxnLst>
                <a:cxn ang="0">
                  <a:pos x="connsiteX0" y="connsiteY0"/>
                </a:cxn>
                <a:cxn ang="0">
                  <a:pos x="connsiteX1" y="connsiteY1"/>
                </a:cxn>
                <a:cxn ang="0">
                  <a:pos x="connsiteX2" y="connsiteY2"/>
                </a:cxn>
                <a:cxn ang="0">
                  <a:pos x="connsiteX3" y="connsiteY3"/>
                </a:cxn>
              </a:cxnLst>
              <a:rect l="l" t="t" r="r" b="b"/>
              <a:pathLst>
                <a:path w="131857" h="175255">
                  <a:moveTo>
                    <a:pt x="0" y="0"/>
                  </a:moveTo>
                  <a:lnTo>
                    <a:pt x="131858" y="0"/>
                  </a:lnTo>
                  <a:lnTo>
                    <a:pt x="131858" y="175256"/>
                  </a:lnTo>
                  <a:lnTo>
                    <a:pt x="0" y="175256"/>
                  </a:lnTo>
                  <a:close/>
                </a:path>
              </a:pathLst>
            </a:custGeom>
            <a:solidFill>
              <a:schemeClr val="accent1"/>
            </a:solidFill>
            <a:ln w="2852" cap="flat">
              <a:noFill/>
              <a:prstDash val="solid"/>
              <a:miter/>
            </a:ln>
          </p:spPr>
          <p:txBody>
            <a:bodyPr rtlCol="0" anchor="ctr"/>
            <a:lstStyle/>
            <a:p>
              <a:endParaRPr lang="en-US"/>
            </a:p>
          </p:txBody>
        </p:sp>
        <p:sp>
          <p:nvSpPr>
            <p:cNvPr id="7192" name="Freeform: Shape 7191">
              <a:extLst>
                <a:ext uri="{FF2B5EF4-FFF2-40B4-BE49-F238E27FC236}">
                  <a16:creationId xmlns:a16="http://schemas.microsoft.com/office/drawing/2014/main" id="{E7C75555-9C94-1AF2-0433-D0E463A4A892}"/>
                </a:ext>
              </a:extLst>
            </p:cNvPr>
            <p:cNvSpPr/>
            <p:nvPr/>
          </p:nvSpPr>
          <p:spPr>
            <a:xfrm>
              <a:off x="8823967" y="5725097"/>
              <a:ext cx="131857" cy="175255"/>
            </a:xfrm>
            <a:custGeom>
              <a:avLst/>
              <a:gdLst>
                <a:gd name="connsiteX0" fmla="*/ 0 w 131857"/>
                <a:gd name="connsiteY0" fmla="*/ 0 h 175255"/>
                <a:gd name="connsiteX1" fmla="*/ 131858 w 131857"/>
                <a:gd name="connsiteY1" fmla="*/ 0 h 175255"/>
                <a:gd name="connsiteX2" fmla="*/ 131858 w 131857"/>
                <a:gd name="connsiteY2" fmla="*/ 175256 h 175255"/>
                <a:gd name="connsiteX3" fmla="*/ 0 w 131857"/>
                <a:gd name="connsiteY3" fmla="*/ 175256 h 175255"/>
              </a:gdLst>
              <a:ahLst/>
              <a:cxnLst>
                <a:cxn ang="0">
                  <a:pos x="connsiteX0" y="connsiteY0"/>
                </a:cxn>
                <a:cxn ang="0">
                  <a:pos x="connsiteX1" y="connsiteY1"/>
                </a:cxn>
                <a:cxn ang="0">
                  <a:pos x="connsiteX2" y="connsiteY2"/>
                </a:cxn>
                <a:cxn ang="0">
                  <a:pos x="connsiteX3" y="connsiteY3"/>
                </a:cxn>
              </a:cxnLst>
              <a:rect l="l" t="t" r="r" b="b"/>
              <a:pathLst>
                <a:path w="131857" h="175255">
                  <a:moveTo>
                    <a:pt x="0" y="0"/>
                  </a:moveTo>
                  <a:lnTo>
                    <a:pt x="131858" y="0"/>
                  </a:lnTo>
                  <a:lnTo>
                    <a:pt x="131858" y="175256"/>
                  </a:lnTo>
                  <a:lnTo>
                    <a:pt x="0" y="175256"/>
                  </a:lnTo>
                  <a:close/>
                </a:path>
              </a:pathLst>
            </a:custGeom>
            <a:solidFill>
              <a:schemeClr val="accent1"/>
            </a:solidFill>
            <a:ln w="2852" cap="flat">
              <a:noFill/>
              <a:prstDash val="solid"/>
              <a:miter/>
            </a:ln>
          </p:spPr>
          <p:txBody>
            <a:bodyPr rtlCol="0" anchor="ctr"/>
            <a:lstStyle/>
            <a:p>
              <a:endParaRPr lang="en-US"/>
            </a:p>
          </p:txBody>
        </p:sp>
        <p:sp>
          <p:nvSpPr>
            <p:cNvPr id="7193" name="Freeform: Shape 7192">
              <a:extLst>
                <a:ext uri="{FF2B5EF4-FFF2-40B4-BE49-F238E27FC236}">
                  <a16:creationId xmlns:a16="http://schemas.microsoft.com/office/drawing/2014/main" id="{BF43A5D2-F006-7684-DCF7-7BF81763FEF2}"/>
                </a:ext>
              </a:extLst>
            </p:cNvPr>
            <p:cNvSpPr/>
            <p:nvPr/>
          </p:nvSpPr>
          <p:spPr>
            <a:xfrm>
              <a:off x="9166137" y="7014721"/>
              <a:ext cx="131857" cy="213695"/>
            </a:xfrm>
            <a:custGeom>
              <a:avLst/>
              <a:gdLst>
                <a:gd name="connsiteX0" fmla="*/ 0 w 131857"/>
                <a:gd name="connsiteY0" fmla="*/ 0 h 213695"/>
                <a:gd name="connsiteX1" fmla="*/ 131858 w 131857"/>
                <a:gd name="connsiteY1" fmla="*/ 0 h 213695"/>
                <a:gd name="connsiteX2" fmla="*/ 131858 w 131857"/>
                <a:gd name="connsiteY2" fmla="*/ 213695 h 213695"/>
                <a:gd name="connsiteX3" fmla="*/ 0 w 131857"/>
                <a:gd name="connsiteY3" fmla="*/ 213695 h 213695"/>
              </a:gdLst>
              <a:ahLst/>
              <a:cxnLst>
                <a:cxn ang="0">
                  <a:pos x="connsiteX0" y="connsiteY0"/>
                </a:cxn>
                <a:cxn ang="0">
                  <a:pos x="connsiteX1" y="connsiteY1"/>
                </a:cxn>
                <a:cxn ang="0">
                  <a:pos x="connsiteX2" y="connsiteY2"/>
                </a:cxn>
                <a:cxn ang="0">
                  <a:pos x="connsiteX3" y="connsiteY3"/>
                </a:cxn>
              </a:cxnLst>
              <a:rect l="l" t="t" r="r" b="b"/>
              <a:pathLst>
                <a:path w="131857" h="213695">
                  <a:moveTo>
                    <a:pt x="0" y="0"/>
                  </a:moveTo>
                  <a:lnTo>
                    <a:pt x="131858" y="0"/>
                  </a:lnTo>
                  <a:lnTo>
                    <a:pt x="131858" y="213695"/>
                  </a:lnTo>
                  <a:lnTo>
                    <a:pt x="0" y="213695"/>
                  </a:lnTo>
                  <a:close/>
                </a:path>
              </a:pathLst>
            </a:custGeom>
            <a:solidFill>
              <a:schemeClr val="accent1"/>
            </a:solidFill>
            <a:ln w="2852" cap="flat">
              <a:noFill/>
              <a:prstDash val="solid"/>
              <a:miter/>
            </a:ln>
          </p:spPr>
          <p:txBody>
            <a:bodyPr rtlCol="0" anchor="ctr"/>
            <a:lstStyle/>
            <a:p>
              <a:endParaRPr lang="en-US"/>
            </a:p>
          </p:txBody>
        </p:sp>
        <p:sp>
          <p:nvSpPr>
            <p:cNvPr id="7194" name="Freeform: Shape 7193">
              <a:extLst>
                <a:ext uri="{FF2B5EF4-FFF2-40B4-BE49-F238E27FC236}">
                  <a16:creationId xmlns:a16="http://schemas.microsoft.com/office/drawing/2014/main" id="{C5B91D86-FB65-0E0A-627F-9648BD593F76}"/>
                </a:ext>
              </a:extLst>
            </p:cNvPr>
            <p:cNvSpPr/>
            <p:nvPr/>
          </p:nvSpPr>
          <p:spPr>
            <a:xfrm>
              <a:off x="9166137" y="5725097"/>
              <a:ext cx="131857" cy="180988"/>
            </a:xfrm>
            <a:custGeom>
              <a:avLst/>
              <a:gdLst>
                <a:gd name="connsiteX0" fmla="*/ 0 w 131857"/>
                <a:gd name="connsiteY0" fmla="*/ 0 h 180988"/>
                <a:gd name="connsiteX1" fmla="*/ 131858 w 131857"/>
                <a:gd name="connsiteY1" fmla="*/ 0 h 180988"/>
                <a:gd name="connsiteX2" fmla="*/ 131858 w 131857"/>
                <a:gd name="connsiteY2" fmla="*/ 180989 h 180988"/>
                <a:gd name="connsiteX3" fmla="*/ 0 w 131857"/>
                <a:gd name="connsiteY3" fmla="*/ 180989 h 180988"/>
              </a:gdLst>
              <a:ahLst/>
              <a:cxnLst>
                <a:cxn ang="0">
                  <a:pos x="connsiteX0" y="connsiteY0"/>
                </a:cxn>
                <a:cxn ang="0">
                  <a:pos x="connsiteX1" y="connsiteY1"/>
                </a:cxn>
                <a:cxn ang="0">
                  <a:pos x="connsiteX2" y="connsiteY2"/>
                </a:cxn>
                <a:cxn ang="0">
                  <a:pos x="connsiteX3" y="connsiteY3"/>
                </a:cxn>
              </a:cxnLst>
              <a:rect l="l" t="t" r="r" b="b"/>
              <a:pathLst>
                <a:path w="131857" h="180988">
                  <a:moveTo>
                    <a:pt x="0" y="0"/>
                  </a:moveTo>
                  <a:lnTo>
                    <a:pt x="131858" y="0"/>
                  </a:lnTo>
                  <a:lnTo>
                    <a:pt x="131858" y="180989"/>
                  </a:lnTo>
                  <a:lnTo>
                    <a:pt x="0" y="180989"/>
                  </a:lnTo>
                  <a:close/>
                </a:path>
              </a:pathLst>
            </a:custGeom>
            <a:solidFill>
              <a:schemeClr val="accent1"/>
            </a:solidFill>
            <a:ln w="2852"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FCF6A1FC-04D8-69A9-BED0-663E26883D8D}"/>
              </a:ext>
            </a:extLst>
          </p:cNvPr>
          <p:cNvGrpSpPr/>
          <p:nvPr/>
        </p:nvGrpSpPr>
        <p:grpSpPr>
          <a:xfrm>
            <a:off x="9057016" y="87630"/>
            <a:ext cx="2525384" cy="384440"/>
            <a:chOff x="9057016" y="87630"/>
            <a:chExt cx="2525384" cy="384440"/>
          </a:xfrm>
        </p:grpSpPr>
        <p:pic>
          <p:nvPicPr>
            <p:cNvPr id="4" name="Picture 3">
              <a:hlinkClick r:id="rId8" action="ppaction://hlinksldjump"/>
              <a:extLst>
                <a:ext uri="{FF2B5EF4-FFF2-40B4-BE49-F238E27FC236}">
                  <a16:creationId xmlns:a16="http://schemas.microsoft.com/office/drawing/2014/main" id="{1BF72807-46A9-C33D-899A-9E7BAC5B51EA}"/>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5" name="Rectangle 4">
              <a:extLst>
                <a:ext uri="{FF2B5EF4-FFF2-40B4-BE49-F238E27FC236}">
                  <a16:creationId xmlns:a16="http://schemas.microsoft.com/office/drawing/2014/main" id="{72B4B372-2DA6-9A1B-6277-7BBDD395F5CB}"/>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8"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8"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8"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274733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descr="CANCOM Smart Product">
            <a:extLst>
              <a:ext uri="{FF2B5EF4-FFF2-40B4-BE49-F238E27FC236}">
                <a16:creationId xmlns:a16="http://schemas.microsoft.com/office/drawing/2014/main" id="{8A370C1F-DA71-4792-9278-CC4501943AD1}"/>
              </a:ext>
            </a:extLst>
          </p:cNvPr>
          <p:cNvSpPr>
            <a:spLocks noGrp="1"/>
          </p:cNvSpPr>
          <p:nvPr>
            <p:ph type="title"/>
          </p:nvPr>
        </p:nvSpPr>
        <p:spPr>
          <a:xfrm>
            <a:off x="592138" y="571500"/>
            <a:ext cx="10972800" cy="886397"/>
          </a:xfrm>
        </p:spPr>
        <p:txBody>
          <a:bodyPr/>
          <a:lstStyle/>
          <a:p>
            <a:r>
              <a:rPr lang="en-US" sz="3200" dirty="0" err="1"/>
              <a:t>iSESOL</a:t>
            </a:r>
            <a:r>
              <a:rPr lang="en-US" sz="3200" dirty="0"/>
              <a:t> Intelligent </a:t>
            </a:r>
            <a:br>
              <a:rPr lang="en-US" sz="3200" dirty="0"/>
            </a:br>
            <a:r>
              <a:rPr lang="en-US" sz="3200" dirty="0"/>
              <a:t>Manufacturing Solution</a:t>
            </a:r>
          </a:p>
        </p:txBody>
      </p:sp>
      <p:grpSp>
        <p:nvGrpSpPr>
          <p:cNvPr id="42" name="Group 41">
            <a:extLst>
              <a:ext uri="{FF2B5EF4-FFF2-40B4-BE49-F238E27FC236}">
                <a16:creationId xmlns:a16="http://schemas.microsoft.com/office/drawing/2014/main" id="{708A4968-27E2-992A-D094-C64B9849DD37}"/>
              </a:ext>
            </a:extLst>
          </p:cNvPr>
          <p:cNvGrpSpPr/>
          <p:nvPr/>
        </p:nvGrpSpPr>
        <p:grpSpPr>
          <a:xfrm>
            <a:off x="592917" y="1621155"/>
            <a:ext cx="6255394" cy="600164"/>
            <a:chOff x="592917" y="1621155"/>
            <a:chExt cx="6255394" cy="600164"/>
          </a:xfrm>
        </p:grpSpPr>
        <p:sp>
          <p:nvSpPr>
            <p:cNvPr id="43"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0C41988D-9262-92C8-04DF-3C9DC111FCED}"/>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lnSpc>
                  <a:spcPct val="100000"/>
                </a:lnSpc>
                <a:spcBef>
                  <a:spcPts val="20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A solution which makes it easier for factories to achieve smart management through the collection of data. By equipping CNC systems with this solution, organizations can increase productivity through intelligent machine diagnosis and clear maintenance decisions.</a:t>
              </a:r>
            </a:p>
          </p:txBody>
        </p:sp>
        <p:sp>
          <p:nvSpPr>
            <p:cNvPr id="44" name="Content Placeholder 47">
              <a:extLst>
                <a:ext uri="{FF2B5EF4-FFF2-40B4-BE49-F238E27FC236}">
                  <a16:creationId xmlns:a16="http://schemas.microsoft.com/office/drawing/2014/main" id="{5AEA2059-3BB1-03BF-17B8-D63916F490EF}"/>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45" name="Content Placeholder 47">
            <a:extLst>
              <a:ext uri="{FF2B5EF4-FFF2-40B4-BE49-F238E27FC236}">
                <a16:creationId xmlns:a16="http://schemas.microsoft.com/office/drawing/2014/main" id="{30C90921-49DB-1BD1-519B-A05575440A3F}"/>
              </a:ext>
            </a:extLst>
          </p:cNvPr>
          <p:cNvSpPr txBox="1">
            <a:spLocks/>
          </p:cNvSpPr>
          <p:nvPr/>
        </p:nvSpPr>
        <p:spPr>
          <a:xfrm>
            <a:off x="592917" y="2595953"/>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47" name="Rectangle 46">
            <a:extLst>
              <a:ext uri="{FF2B5EF4-FFF2-40B4-BE49-F238E27FC236}">
                <a16:creationId xmlns:a16="http://schemas.microsoft.com/office/drawing/2014/main" id="{3A6E456E-6DDC-72E7-DCDC-2CEE9FF87991}"/>
              </a:ext>
            </a:extLst>
          </p:cNvPr>
          <p:cNvSpPr>
            <a:spLocks/>
          </p:cNvSpPr>
          <p:nvPr/>
        </p:nvSpPr>
        <p:spPr>
          <a:xfrm>
            <a:off x="913615" y="2829700"/>
            <a:ext cx="1650476"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609585" rtl="0" eaLnBrk="1" fontAlgn="auto" latinLnBrk="0" hangingPunct="1">
              <a:lnSpc>
                <a:spcPct val="100000"/>
              </a:lnSpc>
              <a:spcBef>
                <a:spcPts val="0"/>
              </a:spcBef>
              <a:spcAft>
                <a:spcPts val="200"/>
              </a:spcAft>
              <a:buClrTx/>
              <a:buSzTx/>
              <a:buFontTx/>
              <a:buNone/>
              <a:tabLst/>
              <a:defRPr/>
            </a:pPr>
            <a:r>
              <a:rPr lang="en-US" sz="900" dirty="0">
                <a:solidFill>
                  <a:schemeClr val="bg2"/>
                </a:solidFill>
                <a:sym typeface="Helvetica Neue"/>
              </a:rPr>
              <a:t>Simplify manufacturing by optimizing the production schedule and maintenance timeline</a:t>
            </a:r>
          </a:p>
        </p:txBody>
      </p:sp>
      <p:sp>
        <p:nvSpPr>
          <p:cNvPr id="48" name="Rectangle 47">
            <a:extLst>
              <a:ext uri="{FF2B5EF4-FFF2-40B4-BE49-F238E27FC236}">
                <a16:creationId xmlns:a16="http://schemas.microsoft.com/office/drawing/2014/main" id="{201FBD49-8F9F-1414-199A-CA1BFEAB5ADE}"/>
              </a:ext>
            </a:extLst>
          </p:cNvPr>
          <p:cNvSpPr>
            <a:spLocks/>
          </p:cNvSpPr>
          <p:nvPr/>
        </p:nvSpPr>
        <p:spPr>
          <a:xfrm>
            <a:off x="3063688" y="2829700"/>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609585" rtl="0" eaLnBrk="1" fontAlgn="auto" latinLnBrk="0" hangingPunct="1">
              <a:lnSpc>
                <a:spcPct val="100000"/>
              </a:lnSpc>
              <a:spcBef>
                <a:spcPts val="0"/>
              </a:spcBef>
              <a:spcAft>
                <a:spcPts val="200"/>
              </a:spcAft>
              <a:buClrTx/>
              <a:buSzTx/>
              <a:buFontTx/>
              <a:buNone/>
              <a:tabLst/>
              <a:defRPr/>
            </a:pPr>
            <a:r>
              <a:rPr lang="en-US" sz="900" dirty="0">
                <a:solidFill>
                  <a:schemeClr val="bg2"/>
                </a:solidFill>
                <a:sym typeface="Helvetica Neue"/>
              </a:rPr>
              <a:t>Increase accuracy by collecting and uploading manufacturing data</a:t>
            </a:r>
          </a:p>
        </p:txBody>
      </p:sp>
      <p:sp>
        <p:nvSpPr>
          <p:cNvPr id="49" name="Rectangle 48">
            <a:extLst>
              <a:ext uri="{FF2B5EF4-FFF2-40B4-BE49-F238E27FC236}">
                <a16:creationId xmlns:a16="http://schemas.microsoft.com/office/drawing/2014/main" id="{F91DBF04-1F5C-117B-FACE-A7CED8948EBD}"/>
              </a:ext>
            </a:extLst>
          </p:cNvPr>
          <p:cNvSpPr>
            <a:spLocks/>
          </p:cNvSpPr>
          <p:nvPr/>
        </p:nvSpPr>
        <p:spPr>
          <a:xfrm>
            <a:off x="5213760" y="2829700"/>
            <a:ext cx="1634548" cy="276999"/>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609585" rtl="0" eaLnBrk="1" fontAlgn="auto" latinLnBrk="0" hangingPunct="1">
              <a:lnSpc>
                <a:spcPct val="100000"/>
              </a:lnSpc>
              <a:spcBef>
                <a:spcPts val="0"/>
              </a:spcBef>
              <a:spcAft>
                <a:spcPts val="200"/>
              </a:spcAft>
              <a:buClrTx/>
              <a:buSzTx/>
              <a:buFontTx/>
              <a:buNone/>
              <a:tabLst/>
              <a:defRPr/>
            </a:pPr>
            <a:r>
              <a:rPr lang="en-US" sz="900" dirty="0">
                <a:solidFill>
                  <a:schemeClr val="bg2"/>
                </a:solidFill>
                <a:sym typeface="Helvetica Neue"/>
              </a:rPr>
              <a:t>Maintain CNC Systems with proprietary software </a:t>
            </a:r>
          </a:p>
        </p:txBody>
      </p:sp>
      <p:grpSp>
        <p:nvGrpSpPr>
          <p:cNvPr id="63" name="Group 62">
            <a:extLst>
              <a:ext uri="{FF2B5EF4-FFF2-40B4-BE49-F238E27FC236}">
                <a16:creationId xmlns:a16="http://schemas.microsoft.com/office/drawing/2014/main" id="{A4C26D11-018F-B376-0A8B-AAE9071114C4}"/>
              </a:ext>
            </a:extLst>
          </p:cNvPr>
          <p:cNvGrpSpPr>
            <a:grpSpLocks/>
          </p:cNvGrpSpPr>
          <p:nvPr/>
        </p:nvGrpSpPr>
        <p:grpSpPr>
          <a:xfrm>
            <a:off x="592915" y="3701771"/>
            <a:ext cx="6255393" cy="562127"/>
            <a:chOff x="592916" y="3640327"/>
            <a:chExt cx="6255393" cy="562127"/>
          </a:xfrm>
        </p:grpSpPr>
        <p:sp>
          <p:nvSpPr>
            <p:cNvPr id="64" name="Content Placeholder 47">
              <a:extLst>
                <a:ext uri="{FF2B5EF4-FFF2-40B4-BE49-F238E27FC236}">
                  <a16:creationId xmlns:a16="http://schemas.microsoft.com/office/drawing/2014/main" id="{6A76DFBD-1D27-A5E4-1F44-F0674397E25D}"/>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65" name="Content Placeholder 47">
              <a:extLst>
                <a:ext uri="{FF2B5EF4-FFF2-40B4-BE49-F238E27FC236}">
                  <a16:creationId xmlns:a16="http://schemas.microsoft.com/office/drawing/2014/main" id="{DCD645DB-3835-5BC2-4238-2B552648ADC8}"/>
                </a:ext>
              </a:extLst>
            </p:cNvPr>
            <p:cNvSpPr txBox="1">
              <a:spLocks/>
            </p:cNvSpPr>
            <p:nvPr/>
          </p:nvSpPr>
          <p:spPr>
            <a:xfrm>
              <a:off x="592916" y="3837694"/>
              <a:ext cx="6255393" cy="364760"/>
            </a:xfrm>
            <a:prstGeom prst="rect">
              <a:avLst/>
            </a:prstGeom>
            <a:ln>
              <a:noFill/>
            </a:ln>
          </p:spPr>
          <p:txBody>
            <a:bodyPr wrap="square" lIns="0" tIns="0" rIns="0" bIns="0" numCol="1"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spcAft>
                  <a:spcPts val="0"/>
                </a:spcAft>
                <a:buFont typeface="Wingdings" panose="05000000000000000000" pitchFamily="2" charset="2"/>
                <a:buChar char="§"/>
                <a:defRPr/>
              </a:pPr>
              <a:r>
                <a:rPr lang="pt-BR" sz="900" kern="0" dirty="0">
                  <a:latin typeface="+mn-lt"/>
                  <a:sym typeface="Helvetica Neue"/>
                </a:rPr>
                <a:t>Intel® Core™ i7 (i7-3555LE)</a:t>
              </a:r>
            </a:p>
            <a:p>
              <a:pPr marL="128016" indent="-128016" defTabSz="1219169" hangingPunct="0">
                <a:spcBef>
                  <a:spcPts val="200"/>
                </a:spcBef>
                <a:spcAft>
                  <a:spcPts val="0"/>
                </a:spcAft>
                <a:buFont typeface="Wingdings" panose="05000000000000000000" pitchFamily="2" charset="2"/>
                <a:buChar char="§"/>
                <a:defRPr/>
              </a:pPr>
              <a:r>
                <a:rPr lang="pt-BR" sz="900" kern="0" dirty="0">
                  <a:latin typeface="+mn-lt"/>
                  <a:sym typeface="Helvetica Neue"/>
                </a:rPr>
                <a:t>Intel Atom® (E3825)</a:t>
              </a:r>
            </a:p>
            <a:p>
              <a:pPr marL="128016" indent="-128016" defTabSz="1219169" hangingPunct="0">
                <a:spcBef>
                  <a:spcPts val="200"/>
                </a:spcBef>
                <a:spcAft>
                  <a:spcPts val="0"/>
                </a:spcAft>
                <a:buFont typeface="Wingdings" panose="05000000000000000000" pitchFamily="2" charset="2"/>
                <a:buChar char="§"/>
                <a:defRPr/>
              </a:pPr>
              <a:r>
                <a:rPr lang="pt-BR" sz="900" kern="0" dirty="0">
                  <a:latin typeface="+mn-lt"/>
                  <a:sym typeface="Helvetica Neue"/>
                </a:rPr>
                <a:t>Intel® SSD (S4500 240G)</a:t>
              </a:r>
            </a:p>
          </p:txBody>
        </p:sp>
      </p:grpSp>
      <p:grpSp>
        <p:nvGrpSpPr>
          <p:cNvPr id="69" name="Group 68">
            <a:extLst>
              <a:ext uri="{FF2B5EF4-FFF2-40B4-BE49-F238E27FC236}">
                <a16:creationId xmlns:a16="http://schemas.microsoft.com/office/drawing/2014/main" id="{E6E00E70-6584-FD78-2439-12A257289ED8}"/>
              </a:ext>
            </a:extLst>
          </p:cNvPr>
          <p:cNvGrpSpPr/>
          <p:nvPr/>
        </p:nvGrpSpPr>
        <p:grpSpPr>
          <a:xfrm>
            <a:off x="592916" y="4789361"/>
            <a:ext cx="6318424" cy="324752"/>
            <a:chOff x="592916" y="6005103"/>
            <a:chExt cx="6318424" cy="324752"/>
          </a:xfrm>
        </p:grpSpPr>
        <p:sp>
          <p:nvSpPr>
            <p:cNvPr id="70" name="Content Placeholder 47">
              <a:extLst>
                <a:ext uri="{FF2B5EF4-FFF2-40B4-BE49-F238E27FC236}">
                  <a16:creationId xmlns:a16="http://schemas.microsoft.com/office/drawing/2014/main" id="{217897C4-B466-3399-22F1-EBDDE4CFABB9}"/>
                </a:ext>
              </a:extLst>
            </p:cNvPr>
            <p:cNvSpPr txBox="1">
              <a:spLocks/>
            </p:cNvSpPr>
            <p:nvPr/>
          </p:nvSpPr>
          <p:spPr>
            <a:xfrm>
              <a:off x="592916" y="6005103"/>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71" name="Content Placeholder 47">
              <a:extLst>
                <a:ext uri="{FF2B5EF4-FFF2-40B4-BE49-F238E27FC236}">
                  <a16:creationId xmlns:a16="http://schemas.microsoft.com/office/drawing/2014/main" id="{839A715F-85C0-C3FC-E4C3-3AF0EED33937}"/>
                </a:ext>
              </a:extLst>
            </p:cNvPr>
            <p:cNvSpPr txBox="1">
              <a:spLocks/>
            </p:cNvSpPr>
            <p:nvPr/>
          </p:nvSpPr>
          <p:spPr>
            <a:xfrm>
              <a:off x="592916" y="6191356"/>
              <a:ext cx="6318424" cy="138499"/>
            </a:xfrm>
            <a:prstGeom prst="rect">
              <a:avLst/>
            </a:prstGeom>
            <a:ln>
              <a:noFill/>
            </a:ln>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R="0" lvl="0" algn="l" defTabSz="609459" rtl="0" eaLnBrk="1" fontAlgn="auto" latinLnBrk="0" hangingPunct="1">
                <a:lnSpc>
                  <a:spcPct val="100000"/>
                </a:lnSpc>
                <a:spcBef>
                  <a:spcPts val="100"/>
                </a:spcBef>
                <a:spcAft>
                  <a:spcPts val="200"/>
                </a:spcAft>
                <a:buClr>
                  <a:srgbClr val="525252"/>
                </a:buClr>
                <a:buSzTx/>
                <a:tabLst/>
                <a:defRPr/>
              </a:pPr>
              <a:r>
                <a:rPr kumimoji="0" lang="en-US" sz="900" b="0" i="0" u="none" strike="noStrike" kern="1200" cap="none" spc="0" normalizeH="0" baseline="0" noProof="0" dirty="0">
                  <a:ln>
                    <a:noFill/>
                  </a:ln>
                  <a:effectLst/>
                  <a:uLnTx/>
                  <a:uFillTx/>
                  <a:latin typeface="+mn-lt"/>
                  <a:sym typeface="Helvetica Neue"/>
                  <a:hlinkClick r:id="rId3">
                    <a:extLst>
                      <a:ext uri="{A12FA001-AC4F-418D-AE19-62706E023703}">
                        <ahyp:hlinkClr xmlns:ahyp="http://schemas.microsoft.com/office/drawing/2018/hyperlinkcolor" val="tx"/>
                      </a:ext>
                    </a:extLst>
                  </a:hlinkClick>
                </a:rPr>
                <a:t>Digit China Website</a:t>
              </a:r>
              <a:endParaRPr kumimoji="0" lang="en-US" sz="900" b="0" i="0" u="none" strike="noStrike" kern="1200" cap="none" spc="0" normalizeH="0" baseline="0" noProof="0" dirty="0">
                <a:ln>
                  <a:noFill/>
                </a:ln>
                <a:effectLst/>
                <a:uLnTx/>
                <a:uFillTx/>
                <a:latin typeface="+mn-lt"/>
                <a:sym typeface="Helvetica Neue"/>
              </a:endParaRPr>
            </a:p>
          </p:txBody>
        </p:sp>
      </p:grpSp>
      <p:cxnSp>
        <p:nvCxnSpPr>
          <p:cNvPr id="72" name="Straight Connector 71">
            <a:extLst>
              <a:ext uri="{FF2B5EF4-FFF2-40B4-BE49-F238E27FC236}">
                <a16:creationId xmlns:a16="http://schemas.microsoft.com/office/drawing/2014/main" id="{EC634091-EEB0-D5C0-C121-DDDBA14D1CFE}"/>
              </a:ext>
            </a:extLst>
          </p:cNvPr>
          <p:cNvCxnSpPr>
            <a:cxnSpLocks/>
          </p:cNvCxnSpPr>
          <p:nvPr/>
        </p:nvCxnSpPr>
        <p:spPr>
          <a:xfrm>
            <a:off x="592917" y="241806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9F4DF346-0CEB-1E84-E6E4-10B4CCE4B958}"/>
              </a:ext>
            </a:extLst>
          </p:cNvPr>
          <p:cNvCxnSpPr>
            <a:cxnSpLocks/>
          </p:cNvCxnSpPr>
          <p:nvPr/>
        </p:nvCxnSpPr>
        <p:spPr>
          <a:xfrm>
            <a:off x="592917" y="352388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49B34265-056C-9DD0-55A1-5664B05EFAB5}"/>
              </a:ext>
            </a:extLst>
          </p:cNvPr>
          <p:cNvCxnSpPr>
            <a:cxnSpLocks/>
          </p:cNvCxnSpPr>
          <p:nvPr/>
        </p:nvCxnSpPr>
        <p:spPr>
          <a:xfrm>
            <a:off x="592917" y="450777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90" name="Rectangle 89">
            <a:extLst>
              <a:ext uri="{FF2B5EF4-FFF2-40B4-BE49-F238E27FC236}">
                <a16:creationId xmlns:a16="http://schemas.microsoft.com/office/drawing/2014/main" id="{4B031AFE-93E3-9364-CBE4-2C3CD562C780}"/>
              </a:ext>
            </a:extLst>
          </p:cNvPr>
          <p:cNvSpPr/>
          <p:nvPr/>
        </p:nvSpPr>
        <p:spPr>
          <a:xfrm>
            <a:off x="7066292" y="1621155"/>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91" name="Rectangle 90">
            <a:extLst>
              <a:ext uri="{FF2B5EF4-FFF2-40B4-BE49-F238E27FC236}">
                <a16:creationId xmlns:a16="http://schemas.microsoft.com/office/drawing/2014/main" id="{86A16E5A-6F13-CDD0-E693-39D0F948CEA3}"/>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2" name="Rectangle 91">
            <a:extLst>
              <a:ext uri="{FF2B5EF4-FFF2-40B4-BE49-F238E27FC236}">
                <a16:creationId xmlns:a16="http://schemas.microsoft.com/office/drawing/2014/main" id="{8E454936-4CA6-5826-115D-124C7E4F9150}"/>
              </a:ext>
            </a:extLst>
          </p:cNvPr>
          <p:cNvSpPr>
            <a:spLocks/>
          </p:cNvSpPr>
          <p:nvPr/>
        </p:nvSpPr>
        <p:spPr>
          <a:xfrm>
            <a:off x="8743000" y="3048001"/>
            <a:ext cx="2839400" cy="1256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a:spcAft>
                <a:spcPts val="200"/>
              </a:spcAf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rPr>
              <a:t>Increase uptime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rPr>
              <a:t>Maximize machine outputs</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rPr>
              <a:t>Increase overall equipment effectiveness (OEE)</a:t>
            </a:r>
          </a:p>
        </p:txBody>
      </p:sp>
      <p:sp>
        <p:nvSpPr>
          <p:cNvPr id="93" name="Rectangle 92">
            <a:extLst>
              <a:ext uri="{FF2B5EF4-FFF2-40B4-BE49-F238E27FC236}">
                <a16:creationId xmlns:a16="http://schemas.microsoft.com/office/drawing/2014/main" id="{2D118127-E167-AA6A-F5AE-675C92607613}"/>
              </a:ext>
            </a:extLst>
          </p:cNvPr>
          <p:cNvSpPr>
            <a:spLocks/>
          </p:cNvSpPr>
          <p:nvPr/>
        </p:nvSpPr>
        <p:spPr>
          <a:xfrm>
            <a:off x="7144336" y="4438187"/>
            <a:ext cx="4438063" cy="1526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rPr>
              <a:t>Reduce damage to site, other machines</a:t>
            </a:r>
          </a:p>
          <a:p>
            <a:pPr marL="171450" lvl="1" indent="-114300">
              <a:spcAft>
                <a:spcPts val="100"/>
              </a:spcAft>
              <a:buFont typeface="Wingdings" panose="05000000000000000000" pitchFamily="2" charset="2"/>
              <a:buChar char="§"/>
              <a:defRPr/>
            </a:pPr>
            <a:r>
              <a:rPr lang="en-US" sz="900" dirty="0">
                <a:solidFill>
                  <a:schemeClr val="bg2"/>
                </a:solidFill>
              </a:rPr>
              <a:t>Improve visibility into machine risk</a:t>
            </a:r>
          </a:p>
          <a:p>
            <a:pPr marL="0" lvl="1">
              <a:spcBef>
                <a:spcPts val="200"/>
              </a:spcBef>
              <a:defRPr/>
            </a:pPr>
            <a:r>
              <a:rPr lang="en-US" sz="900" dirty="0">
                <a:solidFill>
                  <a:schemeClr val="bg2"/>
                </a:solidFill>
                <a:latin typeface="IntelOne Text Medium" panose="020B0703020203020204" pitchFamily="34" charset="0"/>
              </a:rPr>
              <a:t>Cost </a:t>
            </a:r>
          </a:p>
          <a:p>
            <a:pPr marL="171450" marR="0" lvl="1" indent="-114300" algn="l" defTabSz="914400" rtl="0" eaLnBrk="1" fontAlgn="auto" latinLnBrk="0" hangingPunct="1">
              <a:spcAft>
                <a:spcPts val="10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chemeClr val="bg2"/>
                </a:solidFill>
                <a:effectLst/>
                <a:uLnTx/>
                <a:uFillTx/>
              </a:rPr>
              <a:t>Reduce unplanned downtime</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rPr>
              <a:t>Reduce scrap</a:t>
            </a:r>
          </a:p>
          <a:p>
            <a:pPr marL="171450" lvl="1" indent="-114300">
              <a:spcAft>
                <a:spcPts val="100"/>
              </a:spcAft>
              <a:buFont typeface="Wingdings" panose="05000000000000000000" pitchFamily="2" charset="2"/>
              <a:buChar char="§"/>
              <a:defRPr/>
            </a:pPr>
            <a:r>
              <a:rPr lang="en-US" sz="900" dirty="0">
                <a:solidFill>
                  <a:schemeClr val="bg2"/>
                </a:solidFill>
              </a:rPr>
              <a:t>Unlock </a:t>
            </a:r>
            <a:r>
              <a:rPr kumimoji="0" lang="en-US" sz="900" b="0" i="0" u="none" strike="noStrike" kern="1200" cap="none" spc="0" normalizeH="0" baseline="0" noProof="0" dirty="0">
                <a:ln>
                  <a:noFill/>
                </a:ln>
                <a:solidFill>
                  <a:schemeClr val="bg2"/>
                </a:solidFill>
                <a:effectLst/>
                <a:uLnTx/>
                <a:uFillTx/>
              </a:rPr>
              <a:t>visibility of asset performance, availability, and reliability</a:t>
            </a:r>
          </a:p>
          <a:p>
            <a:pPr marL="171450" marR="0" lvl="1" indent="-114300" algn="l" defTabSz="914400" rtl="0" eaLnBrk="1" fontAlgn="auto" latinLnBrk="0" hangingPunct="1">
              <a:spcAft>
                <a:spcPts val="100"/>
              </a:spcAft>
              <a:buClrTx/>
              <a:buSzTx/>
              <a:buFont typeface="Wingdings" panose="05000000000000000000" pitchFamily="2" charset="2"/>
              <a:buChar char="§"/>
              <a:tabLst/>
              <a:defRPr/>
            </a:pPr>
            <a:r>
              <a:rPr lang="en-US" sz="900" dirty="0">
                <a:solidFill>
                  <a:schemeClr val="bg2"/>
                </a:solidFill>
              </a:rPr>
              <a:t>Extend machine lifecycle</a:t>
            </a:r>
            <a:endParaRPr kumimoji="0" lang="en-US" sz="900" b="0" i="0" u="none" strike="noStrike" kern="1200" cap="none" spc="0" normalizeH="0" baseline="0" noProof="0" dirty="0">
              <a:ln>
                <a:noFill/>
              </a:ln>
              <a:solidFill>
                <a:schemeClr val="bg2"/>
              </a:solidFill>
              <a:effectLst/>
              <a:uLnTx/>
              <a:uFillTx/>
            </a:endParaRPr>
          </a:p>
          <a:p>
            <a:pPr marL="171450" marR="0" lvl="1" indent="-114300" algn="l" defTabSz="914400" rtl="0" eaLnBrk="1" fontAlgn="auto" latinLnBrk="0" hangingPunct="1">
              <a:spcAft>
                <a:spcPts val="10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chemeClr val="bg2"/>
                </a:solidFill>
                <a:effectLst/>
                <a:uLnTx/>
                <a:uFillTx/>
              </a:rPr>
              <a:t>Reduce initial capital cost: Option to lease (SaaS)</a:t>
            </a:r>
          </a:p>
          <a:p>
            <a:pPr marL="171450" marR="0" lvl="1" indent="-114300" algn="l" defTabSz="914400" rtl="0" eaLnBrk="1" fontAlgn="auto" latinLnBrk="0" hangingPunct="1">
              <a:spcAft>
                <a:spcPts val="10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chemeClr val="bg2"/>
                </a:solidFill>
                <a:effectLst/>
                <a:uLnTx/>
                <a:uFillTx/>
              </a:rPr>
              <a:t>Improve maintenance and management of all assets</a:t>
            </a:r>
          </a:p>
        </p:txBody>
      </p:sp>
      <p:pic>
        <p:nvPicPr>
          <p:cNvPr id="94" name="Picture 93" descr="A picture containing screenshot, cartoon, design&#10;&#10;Description automatically generated">
            <a:extLst>
              <a:ext uri="{FF2B5EF4-FFF2-40B4-BE49-F238E27FC236}">
                <a16:creationId xmlns:a16="http://schemas.microsoft.com/office/drawing/2014/main" id="{BEA3D758-C1D1-1173-6586-1CD397371C9E}"/>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7149239" y="3048003"/>
            <a:ext cx="1593761" cy="1328737"/>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97" name="Text Placeholder 49" descr="Target Vertical: &#10;Manufacturing&#10;&#10;&#10;">
            <a:extLst>
              <a:ext uri="{FF2B5EF4-FFF2-40B4-BE49-F238E27FC236}">
                <a16:creationId xmlns:a16="http://schemas.microsoft.com/office/drawing/2014/main" id="{D80F0BF6-0B06-4E53-AA34-97ACB1C76298}"/>
              </a:ext>
            </a:extLst>
          </p:cNvPr>
          <p:cNvSpPr txBox="1">
            <a:spLocks/>
          </p:cNvSpPr>
          <p:nvPr/>
        </p:nvSpPr>
        <p:spPr>
          <a:xfrm>
            <a:off x="7185390"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mn-lt"/>
                <a:ea typeface="+mn-ea"/>
                <a:cs typeface="+mn-cs"/>
                <a:sym typeface="Helvetica Neue"/>
              </a:rPr>
              <a:t>Available in PRC</a:t>
            </a:r>
          </a:p>
        </p:txBody>
      </p:sp>
      <p:pic>
        <p:nvPicPr>
          <p:cNvPr id="100" name="Picture 2">
            <a:extLst>
              <a:ext uri="{FF2B5EF4-FFF2-40B4-BE49-F238E27FC236}">
                <a16:creationId xmlns:a16="http://schemas.microsoft.com/office/drawing/2014/main" id="{A933C3E8-BFB9-FFC6-38E3-60D0E633E6B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2139" y="157123"/>
            <a:ext cx="946150" cy="3469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B96A2E6-5DD3-037C-4F39-302A9FD46F69}"/>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7" name="Text Placeholder 49">
            <a:extLst>
              <a:ext uri="{FF2B5EF4-FFF2-40B4-BE49-F238E27FC236}">
                <a16:creationId xmlns:a16="http://schemas.microsoft.com/office/drawing/2014/main" id="{92052711-4B46-0BFF-3E18-79AE14A7CFC6}"/>
              </a:ext>
            </a:extLst>
          </p:cNvPr>
          <p:cNvSpPr txBox="1">
            <a:spLocks/>
          </p:cNvSpPr>
          <p:nvPr/>
        </p:nvSpPr>
        <p:spPr>
          <a:xfrm>
            <a:off x="7133539"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kumimoji="0" lang="en-US" sz="90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Primary: </a:t>
            </a:r>
            <a:r>
              <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hlinkClick r:id="rId6" action="ppaction://hlinksldjump"/>
              </a:rPr>
              <a:t>Machine Condition Monitoring</a:t>
            </a:r>
            <a:endPar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p:txBody>
      </p:sp>
      <p:grpSp>
        <p:nvGrpSpPr>
          <p:cNvPr id="99" name="Group 98">
            <a:extLst>
              <a:ext uri="{FF2B5EF4-FFF2-40B4-BE49-F238E27FC236}">
                <a16:creationId xmlns:a16="http://schemas.microsoft.com/office/drawing/2014/main" id="{195154B1-651D-9B17-5CA7-AC92CD00CF21}"/>
              </a:ext>
            </a:extLst>
          </p:cNvPr>
          <p:cNvGrpSpPr/>
          <p:nvPr/>
        </p:nvGrpSpPr>
        <p:grpSpPr>
          <a:xfrm>
            <a:off x="534797" y="2829700"/>
            <a:ext cx="327117" cy="312254"/>
            <a:chOff x="3579704" y="1364832"/>
            <a:chExt cx="487665" cy="465510"/>
          </a:xfrm>
        </p:grpSpPr>
        <p:grpSp>
          <p:nvGrpSpPr>
            <p:cNvPr id="101" name="Graphic 37">
              <a:extLst>
                <a:ext uri="{FF2B5EF4-FFF2-40B4-BE49-F238E27FC236}">
                  <a16:creationId xmlns:a16="http://schemas.microsoft.com/office/drawing/2014/main" id="{DE4B3E4D-DC56-4B0C-DBB8-F44A9FB0658C}"/>
                </a:ext>
              </a:extLst>
            </p:cNvPr>
            <p:cNvGrpSpPr/>
            <p:nvPr/>
          </p:nvGrpSpPr>
          <p:grpSpPr>
            <a:xfrm>
              <a:off x="3579704" y="1525840"/>
              <a:ext cx="299086" cy="304502"/>
              <a:chOff x="3579704" y="1525840"/>
              <a:chExt cx="299086" cy="304502"/>
            </a:xfrm>
          </p:grpSpPr>
          <p:sp>
            <p:nvSpPr>
              <p:cNvPr id="120" name="Freeform: Shape 119">
                <a:extLst>
                  <a:ext uri="{FF2B5EF4-FFF2-40B4-BE49-F238E27FC236}">
                    <a16:creationId xmlns:a16="http://schemas.microsoft.com/office/drawing/2014/main" id="{A21B9428-40E5-3B05-8DD9-DAE82D391BDA}"/>
                  </a:ext>
                </a:extLst>
              </p:cNvPr>
              <p:cNvSpPr/>
              <p:nvPr/>
            </p:nvSpPr>
            <p:spPr>
              <a:xfrm>
                <a:off x="3596123" y="1542262"/>
                <a:ext cx="266244" cy="266219"/>
              </a:xfrm>
              <a:custGeom>
                <a:avLst/>
                <a:gdLst>
                  <a:gd name="connsiteX0" fmla="*/ 264932 w 266244"/>
                  <a:gd name="connsiteY0" fmla="*/ 151769 h 266219"/>
                  <a:gd name="connsiteX1" fmla="*/ 258473 w 266244"/>
                  <a:gd name="connsiteY1" fmla="*/ 88502 h 266219"/>
                  <a:gd name="connsiteX2" fmla="*/ 238081 w 266244"/>
                  <a:gd name="connsiteY2" fmla="*/ 51340 h 266219"/>
                  <a:gd name="connsiteX3" fmla="*/ 192257 w 266244"/>
                  <a:gd name="connsiteY3" fmla="*/ 13855 h 266219"/>
                  <a:gd name="connsiteX4" fmla="*/ 172511 w 266244"/>
                  <a:gd name="connsiteY4" fmla="*/ 5977 h 266219"/>
                  <a:gd name="connsiteX5" fmla="*/ 151769 w 266244"/>
                  <a:gd name="connsiteY5" fmla="*/ 1315 h 266219"/>
                  <a:gd name="connsiteX6" fmla="*/ 88493 w 266244"/>
                  <a:gd name="connsiteY6" fmla="*/ 7774 h 266219"/>
                  <a:gd name="connsiteX7" fmla="*/ 51340 w 266244"/>
                  <a:gd name="connsiteY7" fmla="*/ 28166 h 266219"/>
                  <a:gd name="connsiteX8" fmla="*/ 13855 w 266244"/>
                  <a:gd name="connsiteY8" fmla="*/ 73999 h 266219"/>
                  <a:gd name="connsiteX9" fmla="*/ 5977 w 266244"/>
                  <a:gd name="connsiteY9" fmla="*/ 93745 h 266219"/>
                  <a:gd name="connsiteX10" fmla="*/ 1314 w 266244"/>
                  <a:gd name="connsiteY10" fmla="*/ 114487 h 266219"/>
                  <a:gd name="connsiteX11" fmla="*/ 7783 w 266244"/>
                  <a:gd name="connsiteY11" fmla="*/ 177754 h 266219"/>
                  <a:gd name="connsiteX12" fmla="*/ 28175 w 266244"/>
                  <a:gd name="connsiteY12" fmla="*/ 214907 h 266219"/>
                  <a:gd name="connsiteX13" fmla="*/ 28746 w 266244"/>
                  <a:gd name="connsiteY13" fmla="*/ 215644 h 266219"/>
                  <a:gd name="connsiteX14" fmla="*/ 30358 w 266244"/>
                  <a:gd name="connsiteY14" fmla="*/ 213700 h 266219"/>
                  <a:gd name="connsiteX15" fmla="*/ 38329 w 266244"/>
                  <a:gd name="connsiteY15" fmla="*/ 204099 h 266219"/>
                  <a:gd name="connsiteX16" fmla="*/ 56721 w 266244"/>
                  <a:gd name="connsiteY16" fmla="*/ 181938 h 266219"/>
                  <a:gd name="connsiteX17" fmla="*/ 46465 w 266244"/>
                  <a:gd name="connsiteY17" fmla="*/ 106277 h 266219"/>
                  <a:gd name="connsiteX18" fmla="*/ 159970 w 266244"/>
                  <a:gd name="connsiteY18" fmla="*/ 46456 h 266219"/>
                  <a:gd name="connsiteX19" fmla="*/ 219781 w 266244"/>
                  <a:gd name="connsiteY19" fmla="*/ 159961 h 266219"/>
                  <a:gd name="connsiteX20" fmla="*/ 106286 w 266244"/>
                  <a:gd name="connsiteY20" fmla="*/ 219772 h 266219"/>
                  <a:gd name="connsiteX21" fmla="*/ 100094 w 266244"/>
                  <a:gd name="connsiteY21" fmla="*/ 217598 h 266219"/>
                  <a:gd name="connsiteX22" fmla="*/ 81591 w 266244"/>
                  <a:gd name="connsiteY22" fmla="*/ 239897 h 266219"/>
                  <a:gd name="connsiteX23" fmla="*/ 75657 w 266244"/>
                  <a:gd name="connsiteY23" fmla="*/ 247047 h 266219"/>
                  <a:gd name="connsiteX24" fmla="*/ 72054 w 266244"/>
                  <a:gd name="connsiteY24" fmla="*/ 251378 h 266219"/>
                  <a:gd name="connsiteX25" fmla="*/ 74008 w 266244"/>
                  <a:gd name="connsiteY25" fmla="*/ 252364 h 266219"/>
                  <a:gd name="connsiteX26" fmla="*/ 93754 w 266244"/>
                  <a:gd name="connsiteY26" fmla="*/ 260243 h 266219"/>
                  <a:gd name="connsiteX27" fmla="*/ 114496 w 266244"/>
                  <a:gd name="connsiteY27" fmla="*/ 264905 h 266219"/>
                  <a:gd name="connsiteX28" fmla="*/ 177763 w 266244"/>
                  <a:gd name="connsiteY28" fmla="*/ 258437 h 266219"/>
                  <a:gd name="connsiteX29" fmla="*/ 214916 w 266244"/>
                  <a:gd name="connsiteY29" fmla="*/ 238045 h 266219"/>
                  <a:gd name="connsiteX30" fmla="*/ 252391 w 266244"/>
                  <a:gd name="connsiteY30" fmla="*/ 192230 h 266219"/>
                  <a:gd name="connsiteX31" fmla="*/ 260270 w 266244"/>
                  <a:gd name="connsiteY31" fmla="*/ 172483 h 266219"/>
                  <a:gd name="connsiteX32" fmla="*/ 264932 w 266244"/>
                  <a:gd name="connsiteY32" fmla="*/ 151742 h 2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244" h="266219">
                    <a:moveTo>
                      <a:pt x="264932" y="151769"/>
                    </a:moveTo>
                    <a:cubicBezTo>
                      <a:pt x="268019" y="130023"/>
                      <a:pt x="265577" y="108369"/>
                      <a:pt x="258473" y="88502"/>
                    </a:cubicBezTo>
                    <a:cubicBezTo>
                      <a:pt x="253700" y="75132"/>
                      <a:pt x="246807" y="62563"/>
                      <a:pt x="238081" y="51340"/>
                    </a:cubicBezTo>
                    <a:cubicBezTo>
                      <a:pt x="226065" y="35860"/>
                      <a:pt x="210548" y="22913"/>
                      <a:pt x="192257" y="13855"/>
                    </a:cubicBezTo>
                    <a:cubicBezTo>
                      <a:pt x="185992" y="10759"/>
                      <a:pt x="179403" y="8106"/>
                      <a:pt x="172511" y="5977"/>
                    </a:cubicBezTo>
                    <a:cubicBezTo>
                      <a:pt x="165618" y="3849"/>
                      <a:pt x="158689" y="2300"/>
                      <a:pt x="151769" y="1315"/>
                    </a:cubicBezTo>
                    <a:cubicBezTo>
                      <a:pt x="130013" y="-1782"/>
                      <a:pt x="108350" y="679"/>
                      <a:pt x="88493" y="7774"/>
                    </a:cubicBezTo>
                    <a:cubicBezTo>
                      <a:pt x="75123" y="12556"/>
                      <a:pt x="62554" y="19439"/>
                      <a:pt x="51340" y="28166"/>
                    </a:cubicBezTo>
                    <a:cubicBezTo>
                      <a:pt x="35860" y="40191"/>
                      <a:pt x="22904" y="55708"/>
                      <a:pt x="13855" y="73999"/>
                    </a:cubicBezTo>
                    <a:cubicBezTo>
                      <a:pt x="10759" y="80265"/>
                      <a:pt x="8105" y="86853"/>
                      <a:pt x="5977" y="93745"/>
                    </a:cubicBezTo>
                    <a:cubicBezTo>
                      <a:pt x="3848" y="100638"/>
                      <a:pt x="2300" y="107567"/>
                      <a:pt x="1314" y="114487"/>
                    </a:cubicBezTo>
                    <a:cubicBezTo>
                      <a:pt x="-1782" y="136243"/>
                      <a:pt x="679" y="157897"/>
                      <a:pt x="7783" y="177754"/>
                    </a:cubicBezTo>
                    <a:cubicBezTo>
                      <a:pt x="12556" y="191124"/>
                      <a:pt x="19448" y="203693"/>
                      <a:pt x="28175" y="214907"/>
                    </a:cubicBezTo>
                    <a:cubicBezTo>
                      <a:pt x="28368" y="215156"/>
                      <a:pt x="28552" y="215405"/>
                      <a:pt x="28746" y="215644"/>
                    </a:cubicBezTo>
                    <a:lnTo>
                      <a:pt x="30358" y="213700"/>
                    </a:lnTo>
                    <a:lnTo>
                      <a:pt x="38329" y="204099"/>
                    </a:lnTo>
                    <a:lnTo>
                      <a:pt x="56721" y="181938"/>
                    </a:lnTo>
                    <a:cubicBezTo>
                      <a:pt x="42853" y="160228"/>
                      <a:pt x="38255" y="132769"/>
                      <a:pt x="46465" y="106277"/>
                    </a:cubicBezTo>
                    <a:cubicBezTo>
                      <a:pt x="61264" y="58491"/>
                      <a:pt x="112183" y="31658"/>
                      <a:pt x="159970" y="46456"/>
                    </a:cubicBezTo>
                    <a:cubicBezTo>
                      <a:pt x="207756" y="61255"/>
                      <a:pt x="234580" y="112174"/>
                      <a:pt x="219781" y="159961"/>
                    </a:cubicBezTo>
                    <a:cubicBezTo>
                      <a:pt x="204983" y="207747"/>
                      <a:pt x="154072" y="234580"/>
                      <a:pt x="106286" y="219772"/>
                    </a:cubicBezTo>
                    <a:cubicBezTo>
                      <a:pt x="104176" y="219118"/>
                      <a:pt x="102112" y="218390"/>
                      <a:pt x="100094" y="217598"/>
                    </a:cubicBezTo>
                    <a:lnTo>
                      <a:pt x="81591" y="239897"/>
                    </a:lnTo>
                    <a:lnTo>
                      <a:pt x="75657" y="247047"/>
                    </a:lnTo>
                    <a:lnTo>
                      <a:pt x="72054" y="251378"/>
                    </a:lnTo>
                    <a:cubicBezTo>
                      <a:pt x="72699" y="251710"/>
                      <a:pt x="73353" y="252051"/>
                      <a:pt x="74008" y="252364"/>
                    </a:cubicBezTo>
                    <a:cubicBezTo>
                      <a:pt x="80273" y="255460"/>
                      <a:pt x="86862" y="258114"/>
                      <a:pt x="93754" y="260243"/>
                    </a:cubicBezTo>
                    <a:cubicBezTo>
                      <a:pt x="100647" y="262380"/>
                      <a:pt x="107576" y="263919"/>
                      <a:pt x="114496" y="264905"/>
                    </a:cubicBezTo>
                    <a:cubicBezTo>
                      <a:pt x="136252" y="268001"/>
                      <a:pt x="157915" y="265541"/>
                      <a:pt x="177763" y="258437"/>
                    </a:cubicBezTo>
                    <a:cubicBezTo>
                      <a:pt x="191133" y="253663"/>
                      <a:pt x="203702" y="246771"/>
                      <a:pt x="214916" y="238045"/>
                    </a:cubicBezTo>
                    <a:cubicBezTo>
                      <a:pt x="230396" y="226029"/>
                      <a:pt x="243343" y="210512"/>
                      <a:pt x="252391" y="192230"/>
                    </a:cubicBezTo>
                    <a:cubicBezTo>
                      <a:pt x="255487" y="185964"/>
                      <a:pt x="258141" y="179376"/>
                      <a:pt x="260270" y="172483"/>
                    </a:cubicBezTo>
                    <a:cubicBezTo>
                      <a:pt x="262398" y="165591"/>
                      <a:pt x="263946" y="158662"/>
                      <a:pt x="264932" y="151742"/>
                    </a:cubicBezTo>
                    <a:close/>
                  </a:path>
                </a:pathLst>
              </a:custGeom>
              <a:solidFill>
                <a:srgbClr val="0A69B3"/>
              </a:solidFill>
              <a:ln w="916"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6602D180-0787-9FAD-1BC9-B785E9DE3E88}"/>
                  </a:ext>
                </a:extLst>
              </p:cNvPr>
              <p:cNvSpPr/>
              <p:nvPr/>
            </p:nvSpPr>
            <p:spPr>
              <a:xfrm>
                <a:off x="3654020" y="1600150"/>
                <a:ext cx="150461" cy="150461"/>
              </a:xfrm>
              <a:custGeom>
                <a:avLst/>
                <a:gdLst>
                  <a:gd name="connsiteX0" fmla="*/ 97493 w 150461"/>
                  <a:gd name="connsiteY0" fmla="*/ 3376 h 150461"/>
                  <a:gd name="connsiteX1" fmla="*/ 3376 w 150461"/>
                  <a:gd name="connsiteY1" fmla="*/ 52978 h 150461"/>
                  <a:gd name="connsiteX2" fmla="*/ 52977 w 150461"/>
                  <a:gd name="connsiteY2" fmla="*/ 147086 h 150461"/>
                  <a:gd name="connsiteX3" fmla="*/ 147085 w 150461"/>
                  <a:gd name="connsiteY3" fmla="*/ 97494 h 150461"/>
                  <a:gd name="connsiteX4" fmla="*/ 97493 w 150461"/>
                  <a:gd name="connsiteY4" fmla="*/ 3376 h 150461"/>
                  <a:gd name="connsiteX5" fmla="*/ 59252 w 150461"/>
                  <a:gd name="connsiteY5" fmla="*/ 126842 h 150461"/>
                  <a:gd name="connsiteX6" fmla="*/ 23620 w 150461"/>
                  <a:gd name="connsiteY6" fmla="*/ 59244 h 150461"/>
                  <a:gd name="connsiteX7" fmla="*/ 91218 w 150461"/>
                  <a:gd name="connsiteY7" fmla="*/ 23621 h 150461"/>
                  <a:gd name="connsiteX8" fmla="*/ 126832 w 150461"/>
                  <a:gd name="connsiteY8" fmla="*/ 91219 h 150461"/>
                  <a:gd name="connsiteX9" fmla="*/ 59243 w 150461"/>
                  <a:gd name="connsiteY9" fmla="*/ 126842 h 15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461" h="150461">
                    <a:moveTo>
                      <a:pt x="97493" y="3376"/>
                    </a:moveTo>
                    <a:cubicBezTo>
                      <a:pt x="57870" y="-8897"/>
                      <a:pt x="15649" y="13347"/>
                      <a:pt x="3376" y="52978"/>
                    </a:cubicBezTo>
                    <a:cubicBezTo>
                      <a:pt x="-8898" y="92610"/>
                      <a:pt x="13355" y="134812"/>
                      <a:pt x="52977" y="147086"/>
                    </a:cubicBezTo>
                    <a:cubicBezTo>
                      <a:pt x="92591" y="159360"/>
                      <a:pt x="134811" y="137107"/>
                      <a:pt x="147085" y="97494"/>
                    </a:cubicBezTo>
                    <a:cubicBezTo>
                      <a:pt x="159359" y="57871"/>
                      <a:pt x="137115" y="15650"/>
                      <a:pt x="97493" y="3376"/>
                    </a:cubicBezTo>
                    <a:close/>
                    <a:moveTo>
                      <a:pt x="59252" y="126842"/>
                    </a:moveTo>
                    <a:cubicBezTo>
                      <a:pt x="30789" y="118024"/>
                      <a:pt x="14811" y="87708"/>
                      <a:pt x="23620" y="59244"/>
                    </a:cubicBezTo>
                    <a:cubicBezTo>
                      <a:pt x="32429" y="30780"/>
                      <a:pt x="62754" y="14802"/>
                      <a:pt x="91218" y="23621"/>
                    </a:cubicBezTo>
                    <a:cubicBezTo>
                      <a:pt x="119681" y="32439"/>
                      <a:pt x="135650" y="62755"/>
                      <a:pt x="126832" y="91219"/>
                    </a:cubicBezTo>
                    <a:cubicBezTo>
                      <a:pt x="118013" y="119673"/>
                      <a:pt x="87698" y="135651"/>
                      <a:pt x="59243" y="126842"/>
                    </a:cubicBezTo>
                    <a:close/>
                  </a:path>
                </a:pathLst>
              </a:custGeom>
              <a:solidFill>
                <a:srgbClr val="0B6AB3"/>
              </a:solidFill>
              <a:ln w="916" cap="flat">
                <a:noFill/>
                <a:prstDash val="solid"/>
                <a:miter/>
              </a:ln>
            </p:spPr>
            <p:txBody>
              <a:bodyPr rtlCol="0" anchor="ctr"/>
              <a:lstStyle/>
              <a:p>
                <a:endParaRPr lang="en-IN"/>
              </a:p>
            </p:txBody>
          </p:sp>
          <p:grpSp>
            <p:nvGrpSpPr>
              <p:cNvPr id="122" name="Graphic 37">
                <a:extLst>
                  <a:ext uri="{FF2B5EF4-FFF2-40B4-BE49-F238E27FC236}">
                    <a16:creationId xmlns:a16="http://schemas.microsoft.com/office/drawing/2014/main" id="{62F347D5-1E92-C188-C178-35ED98AD5717}"/>
                  </a:ext>
                </a:extLst>
              </p:cNvPr>
              <p:cNvGrpSpPr/>
              <p:nvPr/>
            </p:nvGrpSpPr>
            <p:grpSpPr>
              <a:xfrm>
                <a:off x="3662953" y="1525840"/>
                <a:ext cx="127864" cy="304502"/>
                <a:chOff x="3662953" y="1525840"/>
                <a:chExt cx="127864" cy="304502"/>
              </a:xfrm>
              <a:solidFill>
                <a:srgbClr val="0A69B3"/>
              </a:solidFill>
            </p:grpSpPr>
            <p:sp>
              <p:nvSpPr>
                <p:cNvPr id="133" name="Freeform: Shape 132">
                  <a:extLst>
                    <a:ext uri="{FF2B5EF4-FFF2-40B4-BE49-F238E27FC236}">
                      <a16:creationId xmlns:a16="http://schemas.microsoft.com/office/drawing/2014/main" id="{385AE14D-2310-A08E-F67E-00079DF6870D}"/>
                    </a:ext>
                  </a:extLst>
                </p:cNvPr>
                <p:cNvSpPr/>
                <p:nvPr/>
              </p:nvSpPr>
              <p:spPr>
                <a:xfrm rot="-4367400">
                  <a:off x="3750426" y="1523845"/>
                  <a:ext cx="38396" cy="42386"/>
                </a:xfrm>
                <a:custGeom>
                  <a:avLst/>
                  <a:gdLst>
                    <a:gd name="connsiteX0" fmla="*/ 0 w 38396"/>
                    <a:gd name="connsiteY0" fmla="*/ 0 h 42386"/>
                    <a:gd name="connsiteX1" fmla="*/ 38397 w 38396"/>
                    <a:gd name="connsiteY1" fmla="*/ 0 h 42386"/>
                    <a:gd name="connsiteX2" fmla="*/ 38397 w 38396"/>
                    <a:gd name="connsiteY2" fmla="*/ 42387 h 42386"/>
                    <a:gd name="connsiteX3" fmla="*/ 0 w 38396"/>
                    <a:gd name="connsiteY3" fmla="*/ 42387 h 42386"/>
                  </a:gdLst>
                  <a:ahLst/>
                  <a:cxnLst>
                    <a:cxn ang="0">
                      <a:pos x="connsiteX0" y="connsiteY0"/>
                    </a:cxn>
                    <a:cxn ang="0">
                      <a:pos x="connsiteX1" y="connsiteY1"/>
                    </a:cxn>
                    <a:cxn ang="0">
                      <a:pos x="connsiteX2" y="connsiteY2"/>
                    </a:cxn>
                    <a:cxn ang="0">
                      <a:pos x="connsiteX3" y="connsiteY3"/>
                    </a:cxn>
                  </a:cxnLst>
                  <a:rect l="l" t="t" r="r" b="b"/>
                  <a:pathLst>
                    <a:path w="38396" h="42386">
                      <a:moveTo>
                        <a:pt x="0" y="0"/>
                      </a:moveTo>
                      <a:lnTo>
                        <a:pt x="38397" y="0"/>
                      </a:lnTo>
                      <a:lnTo>
                        <a:pt x="38397" y="42387"/>
                      </a:lnTo>
                      <a:lnTo>
                        <a:pt x="0" y="42387"/>
                      </a:lnTo>
                      <a:close/>
                    </a:path>
                  </a:pathLst>
                </a:custGeom>
                <a:solidFill>
                  <a:srgbClr val="0A69B3"/>
                </a:solidFill>
                <a:ln w="916"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12464C5E-FA0D-7519-DF55-A72BAA91AB8B}"/>
                    </a:ext>
                  </a:extLst>
                </p:cNvPr>
                <p:cNvSpPr/>
                <p:nvPr/>
              </p:nvSpPr>
              <p:spPr>
                <a:xfrm>
                  <a:off x="3662953" y="1782178"/>
                  <a:ext cx="51850" cy="48164"/>
                </a:xfrm>
                <a:custGeom>
                  <a:avLst/>
                  <a:gdLst>
                    <a:gd name="connsiteX0" fmla="*/ 51850 w 51850"/>
                    <a:gd name="connsiteY0" fmla="*/ 11491 h 48164"/>
                    <a:gd name="connsiteX1" fmla="*/ 40489 w 51850"/>
                    <a:gd name="connsiteY1" fmla="*/ 48164 h 48164"/>
                    <a:gd name="connsiteX2" fmla="*/ 0 w 51850"/>
                    <a:gd name="connsiteY2" fmla="*/ 35623 h 48164"/>
                    <a:gd name="connsiteX3" fmla="*/ 8818 w 51850"/>
                    <a:gd name="connsiteY3" fmla="*/ 7150 h 48164"/>
                    <a:gd name="connsiteX4" fmla="*/ 14762 w 51850"/>
                    <a:gd name="connsiteY4" fmla="*/ 0 h 48164"/>
                    <a:gd name="connsiteX5" fmla="*/ 51850 w 51850"/>
                    <a:gd name="connsiteY5" fmla="*/ 11491 h 4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50" h="48164">
                      <a:moveTo>
                        <a:pt x="51850" y="11491"/>
                      </a:moveTo>
                      <a:lnTo>
                        <a:pt x="40489" y="48164"/>
                      </a:lnTo>
                      <a:lnTo>
                        <a:pt x="0" y="35623"/>
                      </a:lnTo>
                      <a:lnTo>
                        <a:pt x="8818" y="7150"/>
                      </a:lnTo>
                      <a:lnTo>
                        <a:pt x="14762" y="0"/>
                      </a:lnTo>
                      <a:lnTo>
                        <a:pt x="51850" y="11491"/>
                      </a:lnTo>
                      <a:close/>
                    </a:path>
                  </a:pathLst>
                </a:custGeom>
                <a:solidFill>
                  <a:srgbClr val="0A69B3"/>
                </a:solidFill>
                <a:ln w="916" cap="flat">
                  <a:noFill/>
                  <a:prstDash val="solid"/>
                  <a:miter/>
                </a:ln>
              </p:spPr>
              <p:txBody>
                <a:bodyPr rtlCol="0" anchor="ctr"/>
                <a:lstStyle/>
                <a:p>
                  <a:endParaRPr lang="en-IN"/>
                </a:p>
              </p:txBody>
            </p:sp>
          </p:grpSp>
          <p:grpSp>
            <p:nvGrpSpPr>
              <p:cNvPr id="123" name="Graphic 37">
                <a:extLst>
                  <a:ext uri="{FF2B5EF4-FFF2-40B4-BE49-F238E27FC236}">
                    <a16:creationId xmlns:a16="http://schemas.microsoft.com/office/drawing/2014/main" id="{7812C25E-0D36-3DC2-21F8-3E94D71D9449}"/>
                  </a:ext>
                </a:extLst>
              </p:cNvPr>
              <p:cNvGrpSpPr/>
              <p:nvPr/>
            </p:nvGrpSpPr>
            <p:grpSpPr>
              <a:xfrm>
                <a:off x="3579704" y="1613813"/>
                <a:ext cx="299086" cy="123137"/>
                <a:chOff x="3579704" y="1613813"/>
                <a:chExt cx="299086" cy="123137"/>
              </a:xfrm>
              <a:solidFill>
                <a:srgbClr val="0A69B3"/>
              </a:solidFill>
            </p:grpSpPr>
            <p:sp>
              <p:nvSpPr>
                <p:cNvPr id="131" name="Freeform: Shape 130">
                  <a:extLst>
                    <a:ext uri="{FF2B5EF4-FFF2-40B4-BE49-F238E27FC236}">
                      <a16:creationId xmlns:a16="http://schemas.microsoft.com/office/drawing/2014/main" id="{99A4DB12-EAE1-D530-1F37-F3BB295F51C0}"/>
                    </a:ext>
                  </a:extLst>
                </p:cNvPr>
                <p:cNvSpPr/>
                <p:nvPr/>
              </p:nvSpPr>
              <p:spPr>
                <a:xfrm rot="-4367400">
                  <a:off x="3838399" y="1696559"/>
                  <a:ext cx="42386" cy="38396"/>
                </a:xfrm>
                <a:custGeom>
                  <a:avLst/>
                  <a:gdLst>
                    <a:gd name="connsiteX0" fmla="*/ 0 w 42386"/>
                    <a:gd name="connsiteY0" fmla="*/ 0 h 38396"/>
                    <a:gd name="connsiteX1" fmla="*/ 42387 w 42386"/>
                    <a:gd name="connsiteY1" fmla="*/ 0 h 38396"/>
                    <a:gd name="connsiteX2" fmla="*/ 42387 w 42386"/>
                    <a:gd name="connsiteY2" fmla="*/ 38397 h 38396"/>
                    <a:gd name="connsiteX3" fmla="*/ 0 w 42386"/>
                    <a:gd name="connsiteY3" fmla="*/ 38397 h 38396"/>
                  </a:gdLst>
                  <a:ahLst/>
                  <a:cxnLst>
                    <a:cxn ang="0">
                      <a:pos x="connsiteX0" y="connsiteY0"/>
                    </a:cxn>
                    <a:cxn ang="0">
                      <a:pos x="connsiteX1" y="connsiteY1"/>
                    </a:cxn>
                    <a:cxn ang="0">
                      <a:pos x="connsiteX2" y="connsiteY2"/>
                    </a:cxn>
                    <a:cxn ang="0">
                      <a:pos x="connsiteX3" y="connsiteY3"/>
                    </a:cxn>
                  </a:cxnLst>
                  <a:rect l="l" t="t" r="r" b="b"/>
                  <a:pathLst>
                    <a:path w="42386" h="38396">
                      <a:moveTo>
                        <a:pt x="0" y="0"/>
                      </a:moveTo>
                      <a:lnTo>
                        <a:pt x="42387" y="0"/>
                      </a:lnTo>
                      <a:lnTo>
                        <a:pt x="42387" y="38397"/>
                      </a:lnTo>
                      <a:lnTo>
                        <a:pt x="0" y="38397"/>
                      </a:lnTo>
                      <a:close/>
                    </a:path>
                  </a:pathLst>
                </a:custGeom>
                <a:solidFill>
                  <a:srgbClr val="0A69B3"/>
                </a:solidFill>
                <a:ln w="916"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4AAFFE0F-63A3-1D75-CC8C-9A8FE013E60C}"/>
                    </a:ext>
                  </a:extLst>
                </p:cNvPr>
                <p:cNvSpPr/>
                <p:nvPr/>
              </p:nvSpPr>
              <p:spPr>
                <a:xfrm rot="-4367400">
                  <a:off x="3577709" y="1615808"/>
                  <a:ext cx="42386" cy="38396"/>
                </a:xfrm>
                <a:custGeom>
                  <a:avLst/>
                  <a:gdLst>
                    <a:gd name="connsiteX0" fmla="*/ 0 w 42386"/>
                    <a:gd name="connsiteY0" fmla="*/ 0 h 38396"/>
                    <a:gd name="connsiteX1" fmla="*/ 42387 w 42386"/>
                    <a:gd name="connsiteY1" fmla="*/ 0 h 38396"/>
                    <a:gd name="connsiteX2" fmla="*/ 42387 w 42386"/>
                    <a:gd name="connsiteY2" fmla="*/ 38397 h 38396"/>
                    <a:gd name="connsiteX3" fmla="*/ 0 w 42386"/>
                    <a:gd name="connsiteY3" fmla="*/ 38397 h 38396"/>
                  </a:gdLst>
                  <a:ahLst/>
                  <a:cxnLst>
                    <a:cxn ang="0">
                      <a:pos x="connsiteX0" y="connsiteY0"/>
                    </a:cxn>
                    <a:cxn ang="0">
                      <a:pos x="connsiteX1" y="connsiteY1"/>
                    </a:cxn>
                    <a:cxn ang="0">
                      <a:pos x="connsiteX2" y="connsiteY2"/>
                    </a:cxn>
                    <a:cxn ang="0">
                      <a:pos x="connsiteX3" y="connsiteY3"/>
                    </a:cxn>
                  </a:cxnLst>
                  <a:rect l="l" t="t" r="r" b="b"/>
                  <a:pathLst>
                    <a:path w="42386" h="38396">
                      <a:moveTo>
                        <a:pt x="0" y="0"/>
                      </a:moveTo>
                      <a:lnTo>
                        <a:pt x="42387" y="0"/>
                      </a:lnTo>
                      <a:lnTo>
                        <a:pt x="42387" y="38397"/>
                      </a:lnTo>
                      <a:lnTo>
                        <a:pt x="0" y="38397"/>
                      </a:lnTo>
                      <a:close/>
                    </a:path>
                  </a:pathLst>
                </a:custGeom>
                <a:solidFill>
                  <a:srgbClr val="0A69B3"/>
                </a:solidFill>
                <a:ln w="916" cap="flat">
                  <a:noFill/>
                  <a:prstDash val="solid"/>
                  <a:miter/>
                </a:ln>
              </p:spPr>
              <p:txBody>
                <a:bodyPr rtlCol="0" anchor="ctr"/>
                <a:lstStyle/>
                <a:p>
                  <a:endParaRPr lang="en-IN"/>
                </a:p>
              </p:txBody>
            </p:sp>
          </p:grpSp>
          <p:grpSp>
            <p:nvGrpSpPr>
              <p:cNvPr id="124" name="Graphic 37">
                <a:extLst>
                  <a:ext uri="{FF2B5EF4-FFF2-40B4-BE49-F238E27FC236}">
                    <a16:creationId xmlns:a16="http://schemas.microsoft.com/office/drawing/2014/main" id="{A3E5F65A-0B90-E45F-DFFB-B91F353E4C6A}"/>
                  </a:ext>
                </a:extLst>
              </p:cNvPr>
              <p:cNvGrpSpPr/>
              <p:nvPr/>
            </p:nvGrpSpPr>
            <p:grpSpPr>
              <a:xfrm>
                <a:off x="3582602" y="1536575"/>
                <a:ext cx="285468" cy="277646"/>
                <a:chOff x="3582602" y="1536575"/>
                <a:chExt cx="285468" cy="277646"/>
              </a:xfrm>
              <a:solidFill>
                <a:srgbClr val="0A69B3"/>
              </a:solidFill>
            </p:grpSpPr>
            <p:grpSp>
              <p:nvGrpSpPr>
                <p:cNvPr id="125" name="Graphic 37">
                  <a:extLst>
                    <a:ext uri="{FF2B5EF4-FFF2-40B4-BE49-F238E27FC236}">
                      <a16:creationId xmlns:a16="http://schemas.microsoft.com/office/drawing/2014/main" id="{3C1407C1-E6B6-6825-ECAF-5FD511393D23}"/>
                    </a:ext>
                  </a:extLst>
                </p:cNvPr>
                <p:cNvGrpSpPr/>
                <p:nvPr/>
              </p:nvGrpSpPr>
              <p:grpSpPr>
                <a:xfrm>
                  <a:off x="3582602" y="1588545"/>
                  <a:ext cx="285468" cy="180317"/>
                  <a:chOff x="3582602" y="1588545"/>
                  <a:chExt cx="285468" cy="180317"/>
                </a:xfrm>
                <a:solidFill>
                  <a:srgbClr val="0A69B3"/>
                </a:solidFill>
              </p:grpSpPr>
              <p:sp>
                <p:nvSpPr>
                  <p:cNvPr id="129" name="Freeform: Shape 128">
                    <a:extLst>
                      <a:ext uri="{FF2B5EF4-FFF2-40B4-BE49-F238E27FC236}">
                        <a16:creationId xmlns:a16="http://schemas.microsoft.com/office/drawing/2014/main" id="{4FBBCE9B-6D05-F693-F1F7-ED017477E643}"/>
                      </a:ext>
                    </a:extLst>
                  </p:cNvPr>
                  <p:cNvSpPr/>
                  <p:nvPr/>
                </p:nvSpPr>
                <p:spPr>
                  <a:xfrm rot="-1725600">
                    <a:off x="3829674" y="1588545"/>
                    <a:ext cx="38396" cy="42386"/>
                  </a:xfrm>
                  <a:custGeom>
                    <a:avLst/>
                    <a:gdLst>
                      <a:gd name="connsiteX0" fmla="*/ 0 w 38396"/>
                      <a:gd name="connsiteY0" fmla="*/ 0 h 42386"/>
                      <a:gd name="connsiteX1" fmla="*/ 38397 w 38396"/>
                      <a:gd name="connsiteY1" fmla="*/ 0 h 42386"/>
                      <a:gd name="connsiteX2" fmla="*/ 38397 w 38396"/>
                      <a:gd name="connsiteY2" fmla="*/ 42387 h 42386"/>
                      <a:gd name="connsiteX3" fmla="*/ 0 w 38396"/>
                      <a:gd name="connsiteY3" fmla="*/ 42387 h 42386"/>
                    </a:gdLst>
                    <a:ahLst/>
                    <a:cxnLst>
                      <a:cxn ang="0">
                        <a:pos x="connsiteX0" y="connsiteY0"/>
                      </a:cxn>
                      <a:cxn ang="0">
                        <a:pos x="connsiteX1" y="connsiteY1"/>
                      </a:cxn>
                      <a:cxn ang="0">
                        <a:pos x="connsiteX2" y="connsiteY2"/>
                      </a:cxn>
                      <a:cxn ang="0">
                        <a:pos x="connsiteX3" y="connsiteY3"/>
                      </a:cxn>
                    </a:cxnLst>
                    <a:rect l="l" t="t" r="r" b="b"/>
                    <a:pathLst>
                      <a:path w="38396" h="42386">
                        <a:moveTo>
                          <a:pt x="0" y="0"/>
                        </a:moveTo>
                        <a:lnTo>
                          <a:pt x="38397" y="0"/>
                        </a:lnTo>
                        <a:lnTo>
                          <a:pt x="38397" y="42387"/>
                        </a:lnTo>
                        <a:lnTo>
                          <a:pt x="0" y="42387"/>
                        </a:lnTo>
                        <a:close/>
                      </a:path>
                    </a:pathLst>
                  </a:custGeom>
                  <a:solidFill>
                    <a:srgbClr val="0A69B3"/>
                  </a:solidFill>
                  <a:ln w="916"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BF1876C7-F3B7-7B9C-6F5B-ABBD275E098E}"/>
                      </a:ext>
                    </a:extLst>
                  </p:cNvPr>
                  <p:cNvSpPr/>
                  <p:nvPr/>
                </p:nvSpPr>
                <p:spPr>
                  <a:xfrm>
                    <a:off x="3582602" y="1713234"/>
                    <a:ext cx="51850" cy="55628"/>
                  </a:xfrm>
                  <a:custGeom>
                    <a:avLst/>
                    <a:gdLst>
                      <a:gd name="connsiteX0" fmla="*/ 51850 w 51850"/>
                      <a:gd name="connsiteY0" fmla="*/ 33135 h 55628"/>
                      <a:gd name="connsiteX1" fmla="*/ 43879 w 51850"/>
                      <a:gd name="connsiteY1" fmla="*/ 42737 h 55628"/>
                      <a:gd name="connsiteX2" fmla="*/ 41696 w 51850"/>
                      <a:gd name="connsiteY2" fmla="*/ 43935 h 55628"/>
                      <a:gd name="connsiteX3" fmla="*/ 20392 w 51850"/>
                      <a:gd name="connsiteY3" fmla="*/ 55628 h 55628"/>
                      <a:gd name="connsiteX4" fmla="*/ 0 w 51850"/>
                      <a:gd name="connsiteY4" fmla="*/ 18475 h 55628"/>
                      <a:gd name="connsiteX5" fmla="*/ 21304 w 51850"/>
                      <a:gd name="connsiteY5" fmla="*/ 6782 h 55628"/>
                      <a:gd name="connsiteX6" fmla="*/ 33661 w 51850"/>
                      <a:gd name="connsiteY6" fmla="*/ 0 h 55628"/>
                      <a:gd name="connsiteX7" fmla="*/ 51850 w 51850"/>
                      <a:gd name="connsiteY7" fmla="*/ 33135 h 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 h="55628">
                        <a:moveTo>
                          <a:pt x="51850" y="33135"/>
                        </a:moveTo>
                        <a:lnTo>
                          <a:pt x="43879" y="42737"/>
                        </a:lnTo>
                        <a:lnTo>
                          <a:pt x="41696" y="43935"/>
                        </a:lnTo>
                        <a:lnTo>
                          <a:pt x="20392" y="55628"/>
                        </a:lnTo>
                        <a:lnTo>
                          <a:pt x="0" y="18475"/>
                        </a:lnTo>
                        <a:lnTo>
                          <a:pt x="21304" y="6782"/>
                        </a:lnTo>
                        <a:lnTo>
                          <a:pt x="33661" y="0"/>
                        </a:lnTo>
                        <a:lnTo>
                          <a:pt x="51850" y="33135"/>
                        </a:lnTo>
                        <a:close/>
                      </a:path>
                    </a:pathLst>
                  </a:custGeom>
                  <a:solidFill>
                    <a:srgbClr val="0A69B3"/>
                  </a:solidFill>
                  <a:ln w="916" cap="flat">
                    <a:noFill/>
                    <a:prstDash val="solid"/>
                    <a:miter/>
                  </a:ln>
                </p:spPr>
                <p:txBody>
                  <a:bodyPr rtlCol="0" anchor="ctr"/>
                  <a:lstStyle/>
                  <a:p>
                    <a:endParaRPr lang="en-IN"/>
                  </a:p>
                </p:txBody>
              </p:sp>
            </p:grpSp>
            <p:grpSp>
              <p:nvGrpSpPr>
                <p:cNvPr id="126" name="Graphic 37">
                  <a:extLst>
                    <a:ext uri="{FF2B5EF4-FFF2-40B4-BE49-F238E27FC236}">
                      <a16:creationId xmlns:a16="http://schemas.microsoft.com/office/drawing/2014/main" id="{DA368E19-FFFC-BAA8-E31F-04C4867FF41F}"/>
                    </a:ext>
                  </a:extLst>
                </p:cNvPr>
                <p:cNvGrpSpPr/>
                <p:nvPr/>
              </p:nvGrpSpPr>
              <p:grpSpPr>
                <a:xfrm>
                  <a:off x="3642385" y="1536575"/>
                  <a:ext cx="173702" cy="277646"/>
                  <a:chOff x="3642385" y="1536575"/>
                  <a:chExt cx="173702" cy="277646"/>
                </a:xfrm>
                <a:solidFill>
                  <a:srgbClr val="0A69B3"/>
                </a:solidFill>
              </p:grpSpPr>
              <p:sp>
                <p:nvSpPr>
                  <p:cNvPr id="127" name="Freeform: Shape 126">
                    <a:extLst>
                      <a:ext uri="{FF2B5EF4-FFF2-40B4-BE49-F238E27FC236}">
                        <a16:creationId xmlns:a16="http://schemas.microsoft.com/office/drawing/2014/main" id="{C97A8AB3-4DE4-F92D-9C22-4201B874101E}"/>
                      </a:ext>
                    </a:extLst>
                  </p:cNvPr>
                  <p:cNvSpPr/>
                  <p:nvPr/>
                </p:nvSpPr>
                <p:spPr>
                  <a:xfrm rot="-1725600">
                    <a:off x="3773701" y="1775825"/>
                    <a:ext cx="42386" cy="38396"/>
                  </a:xfrm>
                  <a:custGeom>
                    <a:avLst/>
                    <a:gdLst>
                      <a:gd name="connsiteX0" fmla="*/ 0 w 42386"/>
                      <a:gd name="connsiteY0" fmla="*/ 0 h 38396"/>
                      <a:gd name="connsiteX1" fmla="*/ 42387 w 42386"/>
                      <a:gd name="connsiteY1" fmla="*/ 0 h 38396"/>
                      <a:gd name="connsiteX2" fmla="*/ 42387 w 42386"/>
                      <a:gd name="connsiteY2" fmla="*/ 38397 h 38396"/>
                      <a:gd name="connsiteX3" fmla="*/ 0 w 42386"/>
                      <a:gd name="connsiteY3" fmla="*/ 38397 h 38396"/>
                    </a:gdLst>
                    <a:ahLst/>
                    <a:cxnLst>
                      <a:cxn ang="0">
                        <a:pos x="connsiteX0" y="connsiteY0"/>
                      </a:cxn>
                      <a:cxn ang="0">
                        <a:pos x="connsiteX1" y="connsiteY1"/>
                      </a:cxn>
                      <a:cxn ang="0">
                        <a:pos x="connsiteX2" y="connsiteY2"/>
                      </a:cxn>
                      <a:cxn ang="0">
                        <a:pos x="connsiteX3" y="connsiteY3"/>
                      </a:cxn>
                    </a:cxnLst>
                    <a:rect l="l" t="t" r="r" b="b"/>
                    <a:pathLst>
                      <a:path w="42386" h="38396">
                        <a:moveTo>
                          <a:pt x="0" y="0"/>
                        </a:moveTo>
                        <a:lnTo>
                          <a:pt x="42387" y="0"/>
                        </a:lnTo>
                        <a:lnTo>
                          <a:pt x="42387" y="38397"/>
                        </a:lnTo>
                        <a:lnTo>
                          <a:pt x="0" y="38397"/>
                        </a:lnTo>
                        <a:close/>
                      </a:path>
                    </a:pathLst>
                  </a:custGeom>
                  <a:solidFill>
                    <a:srgbClr val="0A69B3"/>
                  </a:solidFill>
                  <a:ln w="916"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167E059F-3177-9FE4-5102-BFC78F59F77D}"/>
                      </a:ext>
                    </a:extLst>
                  </p:cNvPr>
                  <p:cNvSpPr/>
                  <p:nvPr/>
                </p:nvSpPr>
                <p:spPr>
                  <a:xfrm rot="-1725600">
                    <a:off x="3642385" y="1536575"/>
                    <a:ext cx="42386" cy="38396"/>
                  </a:xfrm>
                  <a:custGeom>
                    <a:avLst/>
                    <a:gdLst>
                      <a:gd name="connsiteX0" fmla="*/ 0 w 42386"/>
                      <a:gd name="connsiteY0" fmla="*/ 0 h 38396"/>
                      <a:gd name="connsiteX1" fmla="*/ 42387 w 42386"/>
                      <a:gd name="connsiteY1" fmla="*/ 0 h 38396"/>
                      <a:gd name="connsiteX2" fmla="*/ 42387 w 42386"/>
                      <a:gd name="connsiteY2" fmla="*/ 38397 h 38396"/>
                      <a:gd name="connsiteX3" fmla="*/ 0 w 42386"/>
                      <a:gd name="connsiteY3" fmla="*/ 38397 h 38396"/>
                    </a:gdLst>
                    <a:ahLst/>
                    <a:cxnLst>
                      <a:cxn ang="0">
                        <a:pos x="connsiteX0" y="connsiteY0"/>
                      </a:cxn>
                      <a:cxn ang="0">
                        <a:pos x="connsiteX1" y="connsiteY1"/>
                      </a:cxn>
                      <a:cxn ang="0">
                        <a:pos x="connsiteX2" y="connsiteY2"/>
                      </a:cxn>
                      <a:cxn ang="0">
                        <a:pos x="connsiteX3" y="connsiteY3"/>
                      </a:cxn>
                    </a:cxnLst>
                    <a:rect l="l" t="t" r="r" b="b"/>
                    <a:pathLst>
                      <a:path w="42386" h="38396">
                        <a:moveTo>
                          <a:pt x="0" y="0"/>
                        </a:moveTo>
                        <a:lnTo>
                          <a:pt x="42387" y="0"/>
                        </a:lnTo>
                        <a:lnTo>
                          <a:pt x="42387" y="38397"/>
                        </a:lnTo>
                        <a:lnTo>
                          <a:pt x="0" y="38397"/>
                        </a:lnTo>
                        <a:close/>
                      </a:path>
                    </a:pathLst>
                  </a:custGeom>
                  <a:solidFill>
                    <a:srgbClr val="0A69B3"/>
                  </a:solidFill>
                  <a:ln w="916" cap="flat">
                    <a:noFill/>
                    <a:prstDash val="solid"/>
                    <a:miter/>
                  </a:ln>
                </p:spPr>
                <p:txBody>
                  <a:bodyPr rtlCol="0" anchor="ctr"/>
                  <a:lstStyle/>
                  <a:p>
                    <a:endParaRPr lang="en-IN"/>
                  </a:p>
                </p:txBody>
              </p:sp>
            </p:grpSp>
          </p:grpSp>
        </p:grpSp>
        <p:sp>
          <p:nvSpPr>
            <p:cNvPr id="102" name="Freeform: Shape 101">
              <a:extLst>
                <a:ext uri="{FF2B5EF4-FFF2-40B4-BE49-F238E27FC236}">
                  <a16:creationId xmlns:a16="http://schemas.microsoft.com/office/drawing/2014/main" id="{E8202DB6-9D98-54A8-39F8-0756F2E2E609}"/>
                </a:ext>
              </a:extLst>
            </p:cNvPr>
            <p:cNvSpPr/>
            <p:nvPr/>
          </p:nvSpPr>
          <p:spPr>
            <a:xfrm>
              <a:off x="3860014" y="1384194"/>
              <a:ext cx="188029" cy="188067"/>
            </a:xfrm>
            <a:custGeom>
              <a:avLst/>
              <a:gdLst>
                <a:gd name="connsiteX0" fmla="*/ 93859 w 188029"/>
                <a:gd name="connsiteY0" fmla="*/ 188067 h 188067"/>
                <a:gd name="connsiteX1" fmla="*/ 46892 w 188029"/>
                <a:gd name="connsiteY1" fmla="*/ 175361 h 188067"/>
                <a:gd name="connsiteX2" fmla="*/ 3179 w 188029"/>
                <a:gd name="connsiteY2" fmla="*/ 118212 h 188067"/>
                <a:gd name="connsiteX3" fmla="*/ 69818 w 188029"/>
                <a:gd name="connsiteY3" fmla="*/ 3178 h 188067"/>
                <a:gd name="connsiteX4" fmla="*/ 184852 w 188029"/>
                <a:gd name="connsiteY4" fmla="*/ 69817 h 188067"/>
                <a:gd name="connsiteX5" fmla="*/ 184852 w 188029"/>
                <a:gd name="connsiteY5" fmla="*/ 69817 h 188067"/>
                <a:gd name="connsiteX6" fmla="*/ 118213 w 188029"/>
                <a:gd name="connsiteY6" fmla="*/ 184851 h 188067"/>
                <a:gd name="connsiteX7" fmla="*/ 93859 w 188029"/>
                <a:gd name="connsiteY7" fmla="*/ 188058 h 188067"/>
                <a:gd name="connsiteX8" fmla="*/ 94006 w 188029"/>
                <a:gd name="connsiteY8" fmla="*/ 42395 h 188067"/>
                <a:gd name="connsiteX9" fmla="*/ 80728 w 188029"/>
                <a:gd name="connsiteY9" fmla="*/ 44137 h 188067"/>
                <a:gd name="connsiteX10" fmla="*/ 44137 w 188029"/>
                <a:gd name="connsiteY10" fmla="*/ 107302 h 188067"/>
                <a:gd name="connsiteX11" fmla="*/ 68141 w 188029"/>
                <a:gd name="connsiteY11" fmla="*/ 138678 h 188067"/>
                <a:gd name="connsiteX12" fmla="*/ 107303 w 188029"/>
                <a:gd name="connsiteY12" fmla="*/ 143893 h 188067"/>
                <a:gd name="connsiteX13" fmla="*/ 143893 w 188029"/>
                <a:gd name="connsiteY13" fmla="*/ 80727 h 188067"/>
                <a:gd name="connsiteX14" fmla="*/ 94006 w 188029"/>
                <a:gd name="connsiteY14" fmla="*/ 42386 h 18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029" h="188067">
                  <a:moveTo>
                    <a:pt x="93859" y="188067"/>
                  </a:moveTo>
                  <a:cubicBezTo>
                    <a:pt x="77521" y="188067"/>
                    <a:pt x="61405" y="183773"/>
                    <a:pt x="46892" y="175361"/>
                  </a:cubicBezTo>
                  <a:cubicBezTo>
                    <a:pt x="25164" y="162773"/>
                    <a:pt x="9638" y="142474"/>
                    <a:pt x="3179" y="118212"/>
                  </a:cubicBezTo>
                  <a:cubicBezTo>
                    <a:pt x="-10164" y="68122"/>
                    <a:pt x="19728" y="16521"/>
                    <a:pt x="69818" y="3178"/>
                  </a:cubicBezTo>
                  <a:cubicBezTo>
                    <a:pt x="119908" y="-10165"/>
                    <a:pt x="171509" y="19736"/>
                    <a:pt x="184852" y="69817"/>
                  </a:cubicBezTo>
                  <a:lnTo>
                    <a:pt x="184852" y="69817"/>
                  </a:lnTo>
                  <a:cubicBezTo>
                    <a:pt x="198194" y="119908"/>
                    <a:pt x="168293" y="171509"/>
                    <a:pt x="118213" y="184851"/>
                  </a:cubicBezTo>
                  <a:cubicBezTo>
                    <a:pt x="110159" y="186998"/>
                    <a:pt x="101986" y="188058"/>
                    <a:pt x="93859" y="188058"/>
                  </a:cubicBezTo>
                  <a:close/>
                  <a:moveTo>
                    <a:pt x="94006" y="42395"/>
                  </a:moveTo>
                  <a:cubicBezTo>
                    <a:pt x="89620" y="42395"/>
                    <a:pt x="85169" y="42957"/>
                    <a:pt x="80728" y="44137"/>
                  </a:cubicBezTo>
                  <a:cubicBezTo>
                    <a:pt x="53223" y="51462"/>
                    <a:pt x="36812" y="79797"/>
                    <a:pt x="44137" y="107302"/>
                  </a:cubicBezTo>
                  <a:cubicBezTo>
                    <a:pt x="47685" y="120626"/>
                    <a:pt x="56208" y="131767"/>
                    <a:pt x="68141" y="138678"/>
                  </a:cubicBezTo>
                  <a:cubicBezTo>
                    <a:pt x="80074" y="145588"/>
                    <a:pt x="93978" y="147441"/>
                    <a:pt x="107303" y="143893"/>
                  </a:cubicBezTo>
                  <a:cubicBezTo>
                    <a:pt x="134808" y="136567"/>
                    <a:pt x="151219" y="108233"/>
                    <a:pt x="143893" y="80727"/>
                  </a:cubicBezTo>
                  <a:cubicBezTo>
                    <a:pt x="137747" y="57663"/>
                    <a:pt x="116821" y="42386"/>
                    <a:pt x="94006" y="42386"/>
                  </a:cubicBezTo>
                  <a:close/>
                </a:path>
              </a:pathLst>
            </a:custGeom>
            <a:solidFill>
              <a:srgbClr val="2FC5F3"/>
            </a:solidFill>
            <a:ln w="916"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32DDF055-9E6D-0764-2D08-379DC8010CBD}"/>
                </a:ext>
              </a:extLst>
            </p:cNvPr>
            <p:cNvSpPr/>
            <p:nvPr/>
          </p:nvSpPr>
          <p:spPr>
            <a:xfrm>
              <a:off x="3920784" y="1444972"/>
              <a:ext cx="66500" cy="66500"/>
            </a:xfrm>
            <a:custGeom>
              <a:avLst/>
              <a:gdLst>
                <a:gd name="connsiteX0" fmla="*/ 33255 w 66500"/>
                <a:gd name="connsiteY0" fmla="*/ 66492 h 66500"/>
                <a:gd name="connsiteX1" fmla="*/ 1124 w 66500"/>
                <a:gd name="connsiteY1" fmla="*/ 41806 h 66500"/>
                <a:gd name="connsiteX2" fmla="*/ 24695 w 66500"/>
                <a:gd name="connsiteY2" fmla="*/ 1124 h 66500"/>
                <a:gd name="connsiteX3" fmla="*/ 65377 w 66500"/>
                <a:gd name="connsiteY3" fmla="*/ 24695 h 66500"/>
                <a:gd name="connsiteX4" fmla="*/ 41806 w 66500"/>
                <a:gd name="connsiteY4" fmla="*/ 65377 h 66500"/>
                <a:gd name="connsiteX5" fmla="*/ 33255 w 66500"/>
                <a:gd name="connsiteY5" fmla="*/ 66501 h 66500"/>
                <a:gd name="connsiteX6" fmla="*/ 33246 w 66500"/>
                <a:gd name="connsiteY6" fmla="*/ 21193 h 66500"/>
                <a:gd name="connsiteX7" fmla="*/ 30150 w 66500"/>
                <a:gd name="connsiteY7" fmla="*/ 21599 h 66500"/>
                <a:gd name="connsiteX8" fmla="*/ 21608 w 66500"/>
                <a:gd name="connsiteY8" fmla="*/ 36342 h 66500"/>
                <a:gd name="connsiteX9" fmla="*/ 36351 w 66500"/>
                <a:gd name="connsiteY9" fmla="*/ 44884 h 66500"/>
                <a:gd name="connsiteX10" fmla="*/ 44893 w 66500"/>
                <a:gd name="connsiteY10" fmla="*/ 30140 h 66500"/>
                <a:gd name="connsiteX11" fmla="*/ 44893 w 66500"/>
                <a:gd name="connsiteY11" fmla="*/ 30140 h 66500"/>
                <a:gd name="connsiteX12" fmla="*/ 33246 w 66500"/>
                <a:gd name="connsiteY12" fmla="*/ 21193 h 6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500" h="66500">
                  <a:moveTo>
                    <a:pt x="33255" y="66492"/>
                  </a:moveTo>
                  <a:cubicBezTo>
                    <a:pt x="18558" y="66492"/>
                    <a:pt x="5077" y="56660"/>
                    <a:pt x="1124" y="41806"/>
                  </a:cubicBezTo>
                  <a:cubicBezTo>
                    <a:pt x="-3594" y="24096"/>
                    <a:pt x="6975" y="5842"/>
                    <a:pt x="24695" y="1124"/>
                  </a:cubicBezTo>
                  <a:cubicBezTo>
                    <a:pt x="42414" y="-3594"/>
                    <a:pt x="60659" y="6975"/>
                    <a:pt x="65377" y="24695"/>
                  </a:cubicBezTo>
                  <a:cubicBezTo>
                    <a:pt x="70095" y="42405"/>
                    <a:pt x="59525" y="60659"/>
                    <a:pt x="41806" y="65377"/>
                  </a:cubicBezTo>
                  <a:cubicBezTo>
                    <a:pt x="38949" y="66142"/>
                    <a:pt x="36084" y="66501"/>
                    <a:pt x="33255" y="66501"/>
                  </a:cubicBezTo>
                  <a:close/>
                  <a:moveTo>
                    <a:pt x="33246" y="21193"/>
                  </a:moveTo>
                  <a:cubicBezTo>
                    <a:pt x="32223" y="21193"/>
                    <a:pt x="31182" y="21322"/>
                    <a:pt x="30150" y="21599"/>
                  </a:cubicBezTo>
                  <a:cubicBezTo>
                    <a:pt x="23727" y="23312"/>
                    <a:pt x="19894" y="29929"/>
                    <a:pt x="21608" y="36342"/>
                  </a:cubicBezTo>
                  <a:cubicBezTo>
                    <a:pt x="23322" y="42764"/>
                    <a:pt x="29938" y="46598"/>
                    <a:pt x="36351" y="44884"/>
                  </a:cubicBezTo>
                  <a:cubicBezTo>
                    <a:pt x="42774" y="43170"/>
                    <a:pt x="46607" y="36563"/>
                    <a:pt x="44893" y="30140"/>
                  </a:cubicBezTo>
                  <a:lnTo>
                    <a:pt x="44893" y="30140"/>
                  </a:lnTo>
                  <a:cubicBezTo>
                    <a:pt x="43455" y="24759"/>
                    <a:pt x="38572" y="21193"/>
                    <a:pt x="33246" y="21193"/>
                  </a:cubicBezTo>
                  <a:close/>
                </a:path>
              </a:pathLst>
            </a:custGeom>
            <a:solidFill>
              <a:srgbClr val="2FC5F3"/>
            </a:solidFill>
            <a:ln w="916" cap="flat">
              <a:noFill/>
              <a:prstDash val="solid"/>
              <a:miter/>
            </a:ln>
          </p:spPr>
          <p:txBody>
            <a:bodyPr rtlCol="0" anchor="ctr"/>
            <a:lstStyle/>
            <a:p>
              <a:endParaRPr lang="en-IN"/>
            </a:p>
          </p:txBody>
        </p:sp>
        <p:grpSp>
          <p:nvGrpSpPr>
            <p:cNvPr id="104" name="Graphic 37">
              <a:extLst>
                <a:ext uri="{FF2B5EF4-FFF2-40B4-BE49-F238E27FC236}">
                  <a16:creationId xmlns:a16="http://schemas.microsoft.com/office/drawing/2014/main" id="{1370CAA7-3970-7A3A-DD3C-C48A3CEBEB5C}"/>
                </a:ext>
              </a:extLst>
            </p:cNvPr>
            <p:cNvGrpSpPr/>
            <p:nvPr/>
          </p:nvGrpSpPr>
          <p:grpSpPr>
            <a:xfrm>
              <a:off x="3906477" y="1364832"/>
              <a:ext cx="95108" cy="226697"/>
              <a:chOff x="3906477" y="1364832"/>
              <a:chExt cx="95108" cy="226697"/>
            </a:xfrm>
            <a:solidFill>
              <a:srgbClr val="2FC5F3"/>
            </a:solidFill>
          </p:grpSpPr>
          <p:sp>
            <p:nvSpPr>
              <p:cNvPr id="118" name="Freeform: Shape 117">
                <a:extLst>
                  <a:ext uri="{FF2B5EF4-FFF2-40B4-BE49-F238E27FC236}">
                    <a16:creationId xmlns:a16="http://schemas.microsoft.com/office/drawing/2014/main" id="{00FEDA24-A8B1-75B2-9777-7317E8EF1DE6}"/>
                  </a:ext>
                </a:extLst>
              </p:cNvPr>
              <p:cNvSpPr/>
              <p:nvPr/>
            </p:nvSpPr>
            <p:spPr>
              <a:xfrm rot="-895200">
                <a:off x="3906477" y="1364832"/>
                <a:ext cx="42386" cy="28813"/>
              </a:xfrm>
              <a:custGeom>
                <a:avLst/>
                <a:gdLst>
                  <a:gd name="connsiteX0" fmla="*/ 0 w 42386"/>
                  <a:gd name="connsiteY0" fmla="*/ 0 h 28813"/>
                  <a:gd name="connsiteX1" fmla="*/ 42387 w 42386"/>
                  <a:gd name="connsiteY1" fmla="*/ 0 h 28813"/>
                  <a:gd name="connsiteX2" fmla="*/ 42387 w 42386"/>
                  <a:gd name="connsiteY2" fmla="*/ 28814 h 28813"/>
                  <a:gd name="connsiteX3" fmla="*/ 0 w 42386"/>
                  <a:gd name="connsiteY3" fmla="*/ 28814 h 28813"/>
                </a:gdLst>
                <a:ahLst/>
                <a:cxnLst>
                  <a:cxn ang="0">
                    <a:pos x="connsiteX0" y="connsiteY0"/>
                  </a:cxn>
                  <a:cxn ang="0">
                    <a:pos x="connsiteX1" y="connsiteY1"/>
                  </a:cxn>
                  <a:cxn ang="0">
                    <a:pos x="connsiteX2" y="connsiteY2"/>
                  </a:cxn>
                  <a:cxn ang="0">
                    <a:pos x="connsiteX3" y="connsiteY3"/>
                  </a:cxn>
                </a:cxnLst>
                <a:rect l="l" t="t" r="r" b="b"/>
                <a:pathLst>
                  <a:path w="42386" h="28813">
                    <a:moveTo>
                      <a:pt x="0" y="0"/>
                    </a:moveTo>
                    <a:lnTo>
                      <a:pt x="42387" y="0"/>
                    </a:lnTo>
                    <a:lnTo>
                      <a:pt x="42387" y="28814"/>
                    </a:lnTo>
                    <a:lnTo>
                      <a:pt x="0" y="28814"/>
                    </a:lnTo>
                    <a:close/>
                  </a:path>
                </a:pathLst>
              </a:custGeom>
              <a:solidFill>
                <a:srgbClr val="2FC5F3"/>
              </a:solidFill>
              <a:ln w="916"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390EEDAB-CB61-AABE-33DF-C6ABC83472F7}"/>
                  </a:ext>
                </a:extLst>
              </p:cNvPr>
              <p:cNvSpPr/>
              <p:nvPr/>
            </p:nvSpPr>
            <p:spPr>
              <a:xfrm rot="-895200">
                <a:off x="3959199" y="1562716"/>
                <a:ext cx="42386" cy="28813"/>
              </a:xfrm>
              <a:custGeom>
                <a:avLst/>
                <a:gdLst>
                  <a:gd name="connsiteX0" fmla="*/ 0 w 42386"/>
                  <a:gd name="connsiteY0" fmla="*/ 0 h 28813"/>
                  <a:gd name="connsiteX1" fmla="*/ 42387 w 42386"/>
                  <a:gd name="connsiteY1" fmla="*/ 0 h 28813"/>
                  <a:gd name="connsiteX2" fmla="*/ 42387 w 42386"/>
                  <a:gd name="connsiteY2" fmla="*/ 28814 h 28813"/>
                  <a:gd name="connsiteX3" fmla="*/ 0 w 42386"/>
                  <a:gd name="connsiteY3" fmla="*/ 28814 h 28813"/>
                </a:gdLst>
                <a:ahLst/>
                <a:cxnLst>
                  <a:cxn ang="0">
                    <a:pos x="connsiteX0" y="connsiteY0"/>
                  </a:cxn>
                  <a:cxn ang="0">
                    <a:pos x="connsiteX1" y="connsiteY1"/>
                  </a:cxn>
                  <a:cxn ang="0">
                    <a:pos x="connsiteX2" y="connsiteY2"/>
                  </a:cxn>
                  <a:cxn ang="0">
                    <a:pos x="connsiteX3" y="connsiteY3"/>
                  </a:cxn>
                </a:cxnLst>
                <a:rect l="l" t="t" r="r" b="b"/>
                <a:pathLst>
                  <a:path w="42386" h="28813">
                    <a:moveTo>
                      <a:pt x="0" y="0"/>
                    </a:moveTo>
                    <a:lnTo>
                      <a:pt x="42387" y="0"/>
                    </a:lnTo>
                    <a:lnTo>
                      <a:pt x="42387" y="28814"/>
                    </a:lnTo>
                    <a:lnTo>
                      <a:pt x="0" y="28814"/>
                    </a:lnTo>
                    <a:close/>
                  </a:path>
                </a:pathLst>
              </a:custGeom>
              <a:solidFill>
                <a:srgbClr val="2FC5F3"/>
              </a:solidFill>
              <a:ln w="916" cap="flat">
                <a:noFill/>
                <a:prstDash val="solid"/>
                <a:miter/>
              </a:ln>
            </p:spPr>
            <p:txBody>
              <a:bodyPr rtlCol="0" anchor="ctr"/>
              <a:lstStyle/>
              <a:p>
                <a:endParaRPr lang="en-IN"/>
              </a:p>
            </p:txBody>
          </p:sp>
        </p:grpSp>
        <p:grpSp>
          <p:nvGrpSpPr>
            <p:cNvPr id="105" name="Graphic 37">
              <a:extLst>
                <a:ext uri="{FF2B5EF4-FFF2-40B4-BE49-F238E27FC236}">
                  <a16:creationId xmlns:a16="http://schemas.microsoft.com/office/drawing/2014/main" id="{0D2F371C-FF3E-27B3-AA7A-58951AAD2DD0}"/>
                </a:ext>
              </a:extLst>
            </p:cNvPr>
            <p:cNvGrpSpPr/>
            <p:nvPr/>
          </p:nvGrpSpPr>
          <p:grpSpPr>
            <a:xfrm>
              <a:off x="3840693" y="1430619"/>
              <a:ext cx="226676" cy="95114"/>
              <a:chOff x="3840693" y="1430619"/>
              <a:chExt cx="226676" cy="95114"/>
            </a:xfrm>
            <a:solidFill>
              <a:srgbClr val="2FC5F3"/>
            </a:solidFill>
          </p:grpSpPr>
          <p:sp>
            <p:nvSpPr>
              <p:cNvPr id="116" name="Freeform: Shape 115">
                <a:extLst>
                  <a:ext uri="{FF2B5EF4-FFF2-40B4-BE49-F238E27FC236}">
                    <a16:creationId xmlns:a16="http://schemas.microsoft.com/office/drawing/2014/main" id="{B0EC0617-86B1-F88B-206D-FDF40C8630EE}"/>
                  </a:ext>
                </a:extLst>
              </p:cNvPr>
              <p:cNvSpPr/>
              <p:nvPr/>
            </p:nvSpPr>
            <p:spPr>
              <a:xfrm rot="-895200">
                <a:off x="4038556" y="1430619"/>
                <a:ext cx="28813" cy="42386"/>
              </a:xfrm>
              <a:custGeom>
                <a:avLst/>
                <a:gdLst>
                  <a:gd name="connsiteX0" fmla="*/ 0 w 28813"/>
                  <a:gd name="connsiteY0" fmla="*/ 0 h 42386"/>
                  <a:gd name="connsiteX1" fmla="*/ 28814 w 28813"/>
                  <a:gd name="connsiteY1" fmla="*/ 0 h 42386"/>
                  <a:gd name="connsiteX2" fmla="*/ 28814 w 28813"/>
                  <a:gd name="connsiteY2" fmla="*/ 42387 h 42386"/>
                  <a:gd name="connsiteX3" fmla="*/ 0 w 28813"/>
                  <a:gd name="connsiteY3" fmla="*/ 42387 h 42386"/>
                </a:gdLst>
                <a:ahLst/>
                <a:cxnLst>
                  <a:cxn ang="0">
                    <a:pos x="connsiteX0" y="connsiteY0"/>
                  </a:cxn>
                  <a:cxn ang="0">
                    <a:pos x="connsiteX1" y="connsiteY1"/>
                  </a:cxn>
                  <a:cxn ang="0">
                    <a:pos x="connsiteX2" y="connsiteY2"/>
                  </a:cxn>
                  <a:cxn ang="0">
                    <a:pos x="connsiteX3" y="connsiteY3"/>
                  </a:cxn>
                </a:cxnLst>
                <a:rect l="l" t="t" r="r" b="b"/>
                <a:pathLst>
                  <a:path w="28813" h="42386">
                    <a:moveTo>
                      <a:pt x="0" y="0"/>
                    </a:moveTo>
                    <a:lnTo>
                      <a:pt x="28814" y="0"/>
                    </a:lnTo>
                    <a:lnTo>
                      <a:pt x="28814" y="42387"/>
                    </a:lnTo>
                    <a:lnTo>
                      <a:pt x="0" y="42387"/>
                    </a:lnTo>
                    <a:close/>
                  </a:path>
                </a:pathLst>
              </a:custGeom>
              <a:solidFill>
                <a:srgbClr val="2FC5F3"/>
              </a:solidFill>
              <a:ln w="916"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738946B6-315D-F8C8-E803-1C44E854BA31}"/>
                  </a:ext>
                </a:extLst>
              </p:cNvPr>
              <p:cNvSpPr/>
              <p:nvPr/>
            </p:nvSpPr>
            <p:spPr>
              <a:xfrm rot="-895200">
                <a:off x="3840693" y="1483347"/>
                <a:ext cx="28813" cy="42386"/>
              </a:xfrm>
              <a:custGeom>
                <a:avLst/>
                <a:gdLst>
                  <a:gd name="connsiteX0" fmla="*/ 0 w 28813"/>
                  <a:gd name="connsiteY0" fmla="*/ 0 h 42386"/>
                  <a:gd name="connsiteX1" fmla="*/ 28814 w 28813"/>
                  <a:gd name="connsiteY1" fmla="*/ 0 h 42386"/>
                  <a:gd name="connsiteX2" fmla="*/ 28814 w 28813"/>
                  <a:gd name="connsiteY2" fmla="*/ 42387 h 42386"/>
                  <a:gd name="connsiteX3" fmla="*/ 0 w 28813"/>
                  <a:gd name="connsiteY3" fmla="*/ 42387 h 42386"/>
                </a:gdLst>
                <a:ahLst/>
                <a:cxnLst>
                  <a:cxn ang="0">
                    <a:pos x="connsiteX0" y="connsiteY0"/>
                  </a:cxn>
                  <a:cxn ang="0">
                    <a:pos x="connsiteX1" y="connsiteY1"/>
                  </a:cxn>
                  <a:cxn ang="0">
                    <a:pos x="connsiteX2" y="connsiteY2"/>
                  </a:cxn>
                  <a:cxn ang="0">
                    <a:pos x="connsiteX3" y="connsiteY3"/>
                  </a:cxn>
                </a:cxnLst>
                <a:rect l="l" t="t" r="r" b="b"/>
                <a:pathLst>
                  <a:path w="28813" h="42386">
                    <a:moveTo>
                      <a:pt x="0" y="0"/>
                    </a:moveTo>
                    <a:lnTo>
                      <a:pt x="28814" y="0"/>
                    </a:lnTo>
                    <a:lnTo>
                      <a:pt x="28814" y="42387"/>
                    </a:lnTo>
                    <a:lnTo>
                      <a:pt x="0" y="42387"/>
                    </a:lnTo>
                    <a:close/>
                  </a:path>
                </a:pathLst>
              </a:custGeom>
              <a:solidFill>
                <a:srgbClr val="2FC5F3"/>
              </a:solidFill>
              <a:ln w="916" cap="flat">
                <a:noFill/>
                <a:prstDash val="solid"/>
                <a:miter/>
              </a:ln>
            </p:spPr>
            <p:txBody>
              <a:bodyPr rtlCol="0" anchor="ctr"/>
              <a:lstStyle/>
              <a:p>
                <a:endParaRPr lang="en-IN"/>
              </a:p>
            </p:txBody>
          </p:sp>
        </p:grpSp>
        <p:grpSp>
          <p:nvGrpSpPr>
            <p:cNvPr id="106" name="Graphic 37">
              <a:extLst>
                <a:ext uri="{FF2B5EF4-FFF2-40B4-BE49-F238E27FC236}">
                  <a16:creationId xmlns:a16="http://schemas.microsoft.com/office/drawing/2014/main" id="{C1AFEE7B-BC26-43AC-6DB9-3BEBEC3CEF49}"/>
                </a:ext>
              </a:extLst>
            </p:cNvPr>
            <p:cNvGrpSpPr/>
            <p:nvPr/>
          </p:nvGrpSpPr>
          <p:grpSpPr>
            <a:xfrm>
              <a:off x="3850170" y="1374334"/>
              <a:ext cx="207713" cy="207734"/>
              <a:chOff x="3850170" y="1374334"/>
              <a:chExt cx="207713" cy="207734"/>
            </a:xfrm>
            <a:solidFill>
              <a:srgbClr val="2FC5F3"/>
            </a:solidFill>
          </p:grpSpPr>
          <p:grpSp>
            <p:nvGrpSpPr>
              <p:cNvPr id="110" name="Graphic 37">
                <a:extLst>
                  <a:ext uri="{FF2B5EF4-FFF2-40B4-BE49-F238E27FC236}">
                    <a16:creationId xmlns:a16="http://schemas.microsoft.com/office/drawing/2014/main" id="{038F1FC0-2960-607B-22A6-033DD5057C0E}"/>
                  </a:ext>
                </a:extLst>
              </p:cNvPr>
              <p:cNvGrpSpPr/>
              <p:nvPr/>
            </p:nvGrpSpPr>
            <p:grpSpPr>
              <a:xfrm>
                <a:off x="3883016" y="1374334"/>
                <a:ext cx="142013" cy="207734"/>
                <a:chOff x="3883016" y="1374334"/>
                <a:chExt cx="142013" cy="207734"/>
              </a:xfrm>
              <a:solidFill>
                <a:srgbClr val="2FC5F3"/>
              </a:solidFill>
            </p:grpSpPr>
            <p:sp>
              <p:nvSpPr>
                <p:cNvPr id="114" name="Freeform: Shape 113">
                  <a:extLst>
                    <a:ext uri="{FF2B5EF4-FFF2-40B4-BE49-F238E27FC236}">
                      <a16:creationId xmlns:a16="http://schemas.microsoft.com/office/drawing/2014/main" id="{DE7A7AF2-3B80-316E-F036-8C50B087BDCD}"/>
                    </a:ext>
                  </a:extLst>
                </p:cNvPr>
                <p:cNvSpPr/>
                <p:nvPr/>
              </p:nvSpPr>
              <p:spPr>
                <a:xfrm rot="-3653399">
                  <a:off x="3989429" y="1367548"/>
                  <a:ext cx="28813" cy="42386"/>
                </a:xfrm>
                <a:custGeom>
                  <a:avLst/>
                  <a:gdLst>
                    <a:gd name="connsiteX0" fmla="*/ 0 w 28813"/>
                    <a:gd name="connsiteY0" fmla="*/ 0 h 42386"/>
                    <a:gd name="connsiteX1" fmla="*/ 28814 w 28813"/>
                    <a:gd name="connsiteY1" fmla="*/ 0 h 42386"/>
                    <a:gd name="connsiteX2" fmla="*/ 28814 w 28813"/>
                    <a:gd name="connsiteY2" fmla="*/ 42387 h 42386"/>
                    <a:gd name="connsiteX3" fmla="*/ 0 w 28813"/>
                    <a:gd name="connsiteY3" fmla="*/ 42387 h 42386"/>
                  </a:gdLst>
                  <a:ahLst/>
                  <a:cxnLst>
                    <a:cxn ang="0">
                      <a:pos x="connsiteX0" y="connsiteY0"/>
                    </a:cxn>
                    <a:cxn ang="0">
                      <a:pos x="connsiteX1" y="connsiteY1"/>
                    </a:cxn>
                    <a:cxn ang="0">
                      <a:pos x="connsiteX2" y="connsiteY2"/>
                    </a:cxn>
                    <a:cxn ang="0">
                      <a:pos x="connsiteX3" y="connsiteY3"/>
                    </a:cxn>
                  </a:cxnLst>
                  <a:rect l="l" t="t" r="r" b="b"/>
                  <a:pathLst>
                    <a:path w="28813" h="42386">
                      <a:moveTo>
                        <a:pt x="0" y="0"/>
                      </a:moveTo>
                      <a:lnTo>
                        <a:pt x="28814" y="0"/>
                      </a:lnTo>
                      <a:lnTo>
                        <a:pt x="28814" y="42387"/>
                      </a:lnTo>
                      <a:lnTo>
                        <a:pt x="0" y="42387"/>
                      </a:lnTo>
                      <a:close/>
                    </a:path>
                  </a:pathLst>
                </a:custGeom>
                <a:solidFill>
                  <a:srgbClr val="2FC5F3"/>
                </a:solidFill>
                <a:ln w="916"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AB8C8F44-4AAA-819B-110D-5F562B508C35}"/>
                    </a:ext>
                  </a:extLst>
                </p:cNvPr>
                <p:cNvSpPr/>
                <p:nvPr/>
              </p:nvSpPr>
              <p:spPr>
                <a:xfrm rot="-3653399">
                  <a:off x="3889802" y="1546469"/>
                  <a:ext cx="28813" cy="42386"/>
                </a:xfrm>
                <a:custGeom>
                  <a:avLst/>
                  <a:gdLst>
                    <a:gd name="connsiteX0" fmla="*/ 0 w 28813"/>
                    <a:gd name="connsiteY0" fmla="*/ 0 h 42386"/>
                    <a:gd name="connsiteX1" fmla="*/ 28814 w 28813"/>
                    <a:gd name="connsiteY1" fmla="*/ 0 h 42386"/>
                    <a:gd name="connsiteX2" fmla="*/ 28814 w 28813"/>
                    <a:gd name="connsiteY2" fmla="*/ 42387 h 42386"/>
                    <a:gd name="connsiteX3" fmla="*/ 0 w 28813"/>
                    <a:gd name="connsiteY3" fmla="*/ 42387 h 42386"/>
                  </a:gdLst>
                  <a:ahLst/>
                  <a:cxnLst>
                    <a:cxn ang="0">
                      <a:pos x="connsiteX0" y="connsiteY0"/>
                    </a:cxn>
                    <a:cxn ang="0">
                      <a:pos x="connsiteX1" y="connsiteY1"/>
                    </a:cxn>
                    <a:cxn ang="0">
                      <a:pos x="connsiteX2" y="connsiteY2"/>
                    </a:cxn>
                    <a:cxn ang="0">
                      <a:pos x="connsiteX3" y="connsiteY3"/>
                    </a:cxn>
                  </a:cxnLst>
                  <a:rect l="l" t="t" r="r" b="b"/>
                  <a:pathLst>
                    <a:path w="28813" h="42386">
                      <a:moveTo>
                        <a:pt x="0" y="0"/>
                      </a:moveTo>
                      <a:lnTo>
                        <a:pt x="28814" y="0"/>
                      </a:lnTo>
                      <a:lnTo>
                        <a:pt x="28814" y="42387"/>
                      </a:lnTo>
                      <a:lnTo>
                        <a:pt x="0" y="42387"/>
                      </a:lnTo>
                      <a:close/>
                    </a:path>
                  </a:pathLst>
                </a:custGeom>
                <a:solidFill>
                  <a:srgbClr val="2FC5F3"/>
                </a:solidFill>
                <a:ln w="916" cap="flat">
                  <a:noFill/>
                  <a:prstDash val="solid"/>
                  <a:miter/>
                </a:ln>
              </p:spPr>
              <p:txBody>
                <a:bodyPr rtlCol="0" anchor="ctr"/>
                <a:lstStyle/>
                <a:p>
                  <a:endParaRPr lang="en-IN"/>
                </a:p>
              </p:txBody>
            </p:sp>
          </p:grpSp>
          <p:grpSp>
            <p:nvGrpSpPr>
              <p:cNvPr id="111" name="Graphic 37">
                <a:extLst>
                  <a:ext uri="{FF2B5EF4-FFF2-40B4-BE49-F238E27FC236}">
                    <a16:creationId xmlns:a16="http://schemas.microsoft.com/office/drawing/2014/main" id="{FD1F9426-429D-CC69-97C5-EDCFDCB04EC1}"/>
                  </a:ext>
                </a:extLst>
              </p:cNvPr>
              <p:cNvGrpSpPr/>
              <p:nvPr/>
            </p:nvGrpSpPr>
            <p:grpSpPr>
              <a:xfrm>
                <a:off x="3850170" y="1407203"/>
                <a:ext cx="207713" cy="142008"/>
                <a:chOff x="3850170" y="1407203"/>
                <a:chExt cx="207713" cy="142008"/>
              </a:xfrm>
              <a:solidFill>
                <a:srgbClr val="2FC5F3"/>
              </a:solidFill>
            </p:grpSpPr>
            <p:sp>
              <p:nvSpPr>
                <p:cNvPr id="112" name="Freeform: Shape 111">
                  <a:extLst>
                    <a:ext uri="{FF2B5EF4-FFF2-40B4-BE49-F238E27FC236}">
                      <a16:creationId xmlns:a16="http://schemas.microsoft.com/office/drawing/2014/main" id="{A9228E52-7861-7A7C-CF95-942F2556A848}"/>
                    </a:ext>
                  </a:extLst>
                </p:cNvPr>
                <p:cNvSpPr/>
                <p:nvPr/>
              </p:nvSpPr>
              <p:spPr>
                <a:xfrm rot="-3653399">
                  <a:off x="4022284" y="1513611"/>
                  <a:ext cx="42386" cy="28813"/>
                </a:xfrm>
                <a:custGeom>
                  <a:avLst/>
                  <a:gdLst>
                    <a:gd name="connsiteX0" fmla="*/ 0 w 42386"/>
                    <a:gd name="connsiteY0" fmla="*/ 0 h 28813"/>
                    <a:gd name="connsiteX1" fmla="*/ 42387 w 42386"/>
                    <a:gd name="connsiteY1" fmla="*/ 0 h 28813"/>
                    <a:gd name="connsiteX2" fmla="*/ 42387 w 42386"/>
                    <a:gd name="connsiteY2" fmla="*/ 28814 h 28813"/>
                    <a:gd name="connsiteX3" fmla="*/ 0 w 42386"/>
                    <a:gd name="connsiteY3" fmla="*/ 28814 h 28813"/>
                  </a:gdLst>
                  <a:ahLst/>
                  <a:cxnLst>
                    <a:cxn ang="0">
                      <a:pos x="connsiteX0" y="connsiteY0"/>
                    </a:cxn>
                    <a:cxn ang="0">
                      <a:pos x="connsiteX1" y="connsiteY1"/>
                    </a:cxn>
                    <a:cxn ang="0">
                      <a:pos x="connsiteX2" y="connsiteY2"/>
                    </a:cxn>
                    <a:cxn ang="0">
                      <a:pos x="connsiteX3" y="connsiteY3"/>
                    </a:cxn>
                  </a:cxnLst>
                  <a:rect l="l" t="t" r="r" b="b"/>
                  <a:pathLst>
                    <a:path w="42386" h="28813">
                      <a:moveTo>
                        <a:pt x="0" y="0"/>
                      </a:moveTo>
                      <a:lnTo>
                        <a:pt x="42387" y="0"/>
                      </a:lnTo>
                      <a:lnTo>
                        <a:pt x="42387" y="28814"/>
                      </a:lnTo>
                      <a:lnTo>
                        <a:pt x="0" y="28814"/>
                      </a:lnTo>
                      <a:close/>
                    </a:path>
                  </a:pathLst>
                </a:custGeom>
                <a:solidFill>
                  <a:srgbClr val="2FC5F3"/>
                </a:solidFill>
                <a:ln w="916"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3254EF46-C5C0-BFBA-DEF8-5CE2F89E30B3}"/>
                    </a:ext>
                  </a:extLst>
                </p:cNvPr>
                <p:cNvSpPr/>
                <p:nvPr/>
              </p:nvSpPr>
              <p:spPr>
                <a:xfrm rot="-3653399">
                  <a:off x="3843384" y="1413989"/>
                  <a:ext cx="42386" cy="28813"/>
                </a:xfrm>
                <a:custGeom>
                  <a:avLst/>
                  <a:gdLst>
                    <a:gd name="connsiteX0" fmla="*/ 0 w 42386"/>
                    <a:gd name="connsiteY0" fmla="*/ 0 h 28813"/>
                    <a:gd name="connsiteX1" fmla="*/ 42387 w 42386"/>
                    <a:gd name="connsiteY1" fmla="*/ 0 h 28813"/>
                    <a:gd name="connsiteX2" fmla="*/ 42387 w 42386"/>
                    <a:gd name="connsiteY2" fmla="*/ 28814 h 28813"/>
                    <a:gd name="connsiteX3" fmla="*/ 0 w 42386"/>
                    <a:gd name="connsiteY3" fmla="*/ 28814 h 28813"/>
                  </a:gdLst>
                  <a:ahLst/>
                  <a:cxnLst>
                    <a:cxn ang="0">
                      <a:pos x="connsiteX0" y="connsiteY0"/>
                    </a:cxn>
                    <a:cxn ang="0">
                      <a:pos x="connsiteX1" y="connsiteY1"/>
                    </a:cxn>
                    <a:cxn ang="0">
                      <a:pos x="connsiteX2" y="connsiteY2"/>
                    </a:cxn>
                    <a:cxn ang="0">
                      <a:pos x="connsiteX3" y="connsiteY3"/>
                    </a:cxn>
                  </a:cxnLst>
                  <a:rect l="l" t="t" r="r" b="b"/>
                  <a:pathLst>
                    <a:path w="42386" h="28813">
                      <a:moveTo>
                        <a:pt x="0" y="0"/>
                      </a:moveTo>
                      <a:lnTo>
                        <a:pt x="42387" y="0"/>
                      </a:lnTo>
                      <a:lnTo>
                        <a:pt x="42387" y="28814"/>
                      </a:lnTo>
                      <a:lnTo>
                        <a:pt x="0" y="28814"/>
                      </a:lnTo>
                      <a:close/>
                    </a:path>
                  </a:pathLst>
                </a:custGeom>
                <a:solidFill>
                  <a:srgbClr val="2FC5F3"/>
                </a:solidFill>
                <a:ln w="916" cap="flat">
                  <a:noFill/>
                  <a:prstDash val="solid"/>
                  <a:miter/>
                </a:ln>
              </p:spPr>
              <p:txBody>
                <a:bodyPr rtlCol="0" anchor="ctr"/>
                <a:lstStyle/>
                <a:p>
                  <a:endParaRPr lang="en-IN"/>
                </a:p>
              </p:txBody>
            </p:sp>
          </p:grpSp>
        </p:grpSp>
        <p:sp>
          <p:nvSpPr>
            <p:cNvPr id="107" name="Freeform: Shape 106">
              <a:extLst>
                <a:ext uri="{FF2B5EF4-FFF2-40B4-BE49-F238E27FC236}">
                  <a16:creationId xmlns:a16="http://schemas.microsoft.com/office/drawing/2014/main" id="{2AC9A77B-BE02-C55D-A8EE-D8F560C815F3}"/>
                </a:ext>
              </a:extLst>
            </p:cNvPr>
            <p:cNvSpPr/>
            <p:nvPr/>
          </p:nvSpPr>
          <p:spPr>
            <a:xfrm rot="2381401">
              <a:off x="3637979" y="1739051"/>
              <a:ext cx="42653" cy="42654"/>
            </a:xfrm>
            <a:custGeom>
              <a:avLst/>
              <a:gdLst>
                <a:gd name="connsiteX0" fmla="*/ 0 w 42653"/>
                <a:gd name="connsiteY0" fmla="*/ 0 h 42654"/>
                <a:gd name="connsiteX1" fmla="*/ 42654 w 42653"/>
                <a:gd name="connsiteY1" fmla="*/ 0 h 42654"/>
                <a:gd name="connsiteX2" fmla="*/ 42654 w 42653"/>
                <a:gd name="connsiteY2" fmla="*/ 42654 h 42654"/>
                <a:gd name="connsiteX3" fmla="*/ 0 w 42653"/>
                <a:gd name="connsiteY3" fmla="*/ 42654 h 42654"/>
              </a:gdLst>
              <a:ahLst/>
              <a:cxnLst>
                <a:cxn ang="0">
                  <a:pos x="connsiteX0" y="connsiteY0"/>
                </a:cxn>
                <a:cxn ang="0">
                  <a:pos x="connsiteX1" y="connsiteY1"/>
                </a:cxn>
                <a:cxn ang="0">
                  <a:pos x="connsiteX2" y="connsiteY2"/>
                </a:cxn>
                <a:cxn ang="0">
                  <a:pos x="connsiteX3" y="connsiteY3"/>
                </a:cxn>
              </a:cxnLst>
              <a:rect l="l" t="t" r="r" b="b"/>
              <a:pathLst>
                <a:path w="42653" h="42654">
                  <a:moveTo>
                    <a:pt x="0" y="0"/>
                  </a:moveTo>
                  <a:lnTo>
                    <a:pt x="42654" y="0"/>
                  </a:lnTo>
                  <a:lnTo>
                    <a:pt x="42654" y="42654"/>
                  </a:lnTo>
                  <a:lnTo>
                    <a:pt x="0" y="42654"/>
                  </a:lnTo>
                  <a:close/>
                </a:path>
              </a:pathLst>
            </a:custGeom>
            <a:solidFill>
              <a:srgbClr val="2FC5F3"/>
            </a:solidFill>
            <a:ln w="916"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4E6E2471-7DD4-3BC7-7B4F-20162142CE5D}"/>
                </a:ext>
              </a:extLst>
            </p:cNvPr>
            <p:cNvSpPr/>
            <p:nvPr/>
          </p:nvSpPr>
          <p:spPr>
            <a:xfrm rot="2381401">
              <a:off x="3637979" y="1739051"/>
              <a:ext cx="42653" cy="42654"/>
            </a:xfrm>
            <a:custGeom>
              <a:avLst/>
              <a:gdLst>
                <a:gd name="connsiteX0" fmla="*/ 0 w 42653"/>
                <a:gd name="connsiteY0" fmla="*/ 0 h 42654"/>
                <a:gd name="connsiteX1" fmla="*/ 42654 w 42653"/>
                <a:gd name="connsiteY1" fmla="*/ 0 h 42654"/>
                <a:gd name="connsiteX2" fmla="*/ 42654 w 42653"/>
                <a:gd name="connsiteY2" fmla="*/ 42654 h 42654"/>
                <a:gd name="connsiteX3" fmla="*/ 0 w 42653"/>
                <a:gd name="connsiteY3" fmla="*/ 42654 h 42654"/>
              </a:gdLst>
              <a:ahLst/>
              <a:cxnLst>
                <a:cxn ang="0">
                  <a:pos x="connsiteX0" y="connsiteY0"/>
                </a:cxn>
                <a:cxn ang="0">
                  <a:pos x="connsiteX1" y="connsiteY1"/>
                </a:cxn>
                <a:cxn ang="0">
                  <a:pos x="connsiteX2" y="connsiteY2"/>
                </a:cxn>
                <a:cxn ang="0">
                  <a:pos x="connsiteX3" y="connsiteY3"/>
                </a:cxn>
              </a:cxnLst>
              <a:rect l="l" t="t" r="r" b="b"/>
              <a:pathLst>
                <a:path w="42653" h="42654">
                  <a:moveTo>
                    <a:pt x="0" y="0"/>
                  </a:moveTo>
                  <a:lnTo>
                    <a:pt x="42654" y="0"/>
                  </a:lnTo>
                  <a:lnTo>
                    <a:pt x="42654" y="42654"/>
                  </a:lnTo>
                  <a:lnTo>
                    <a:pt x="0" y="42654"/>
                  </a:lnTo>
                  <a:close/>
                </a:path>
              </a:pathLst>
            </a:custGeom>
            <a:solidFill>
              <a:srgbClr val="2FC5F3"/>
            </a:solidFill>
            <a:ln w="916"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47609FDE-CD7F-E2F5-8E83-1EDDE4A90356}"/>
                </a:ext>
              </a:extLst>
            </p:cNvPr>
            <p:cNvSpPr/>
            <p:nvPr/>
          </p:nvSpPr>
          <p:spPr>
            <a:xfrm rot="2381401">
              <a:off x="3637979" y="1739051"/>
              <a:ext cx="42653" cy="42654"/>
            </a:xfrm>
            <a:custGeom>
              <a:avLst/>
              <a:gdLst>
                <a:gd name="connsiteX0" fmla="*/ 0 w 42653"/>
                <a:gd name="connsiteY0" fmla="*/ 0 h 42654"/>
                <a:gd name="connsiteX1" fmla="*/ 42654 w 42653"/>
                <a:gd name="connsiteY1" fmla="*/ 0 h 42654"/>
                <a:gd name="connsiteX2" fmla="*/ 42654 w 42653"/>
                <a:gd name="connsiteY2" fmla="*/ 42654 h 42654"/>
                <a:gd name="connsiteX3" fmla="*/ 0 w 42653"/>
                <a:gd name="connsiteY3" fmla="*/ 42654 h 42654"/>
              </a:gdLst>
              <a:ahLst/>
              <a:cxnLst>
                <a:cxn ang="0">
                  <a:pos x="connsiteX0" y="connsiteY0"/>
                </a:cxn>
                <a:cxn ang="0">
                  <a:pos x="connsiteX1" y="connsiteY1"/>
                </a:cxn>
                <a:cxn ang="0">
                  <a:pos x="connsiteX2" y="connsiteY2"/>
                </a:cxn>
                <a:cxn ang="0">
                  <a:pos x="connsiteX3" y="connsiteY3"/>
                </a:cxn>
              </a:cxnLst>
              <a:rect l="l" t="t" r="r" b="b"/>
              <a:pathLst>
                <a:path w="42653" h="42654">
                  <a:moveTo>
                    <a:pt x="0" y="0"/>
                  </a:moveTo>
                  <a:lnTo>
                    <a:pt x="42654" y="0"/>
                  </a:lnTo>
                  <a:lnTo>
                    <a:pt x="42654" y="42654"/>
                  </a:lnTo>
                  <a:lnTo>
                    <a:pt x="0" y="42654"/>
                  </a:lnTo>
                  <a:close/>
                </a:path>
              </a:pathLst>
            </a:custGeom>
            <a:solidFill>
              <a:srgbClr val="2FC5F3"/>
            </a:solidFill>
            <a:ln w="916" cap="flat">
              <a:noFill/>
              <a:prstDash val="solid"/>
              <a:miter/>
            </a:ln>
          </p:spPr>
          <p:txBody>
            <a:bodyPr rtlCol="0" anchor="ctr"/>
            <a:lstStyle/>
            <a:p>
              <a:endParaRPr lang="en-IN"/>
            </a:p>
          </p:txBody>
        </p:sp>
      </p:grpSp>
      <p:grpSp>
        <p:nvGrpSpPr>
          <p:cNvPr id="142" name="Group 141">
            <a:extLst>
              <a:ext uri="{FF2B5EF4-FFF2-40B4-BE49-F238E27FC236}">
                <a16:creationId xmlns:a16="http://schemas.microsoft.com/office/drawing/2014/main" id="{DB5324A7-F182-48D4-1C81-4E66321E3A81}"/>
              </a:ext>
            </a:extLst>
          </p:cNvPr>
          <p:cNvGrpSpPr/>
          <p:nvPr/>
        </p:nvGrpSpPr>
        <p:grpSpPr>
          <a:xfrm>
            <a:off x="2695575" y="2829700"/>
            <a:ext cx="349108" cy="328660"/>
            <a:chOff x="2997198" y="1945481"/>
            <a:chExt cx="518015" cy="487672"/>
          </a:xfrm>
        </p:grpSpPr>
        <p:sp>
          <p:nvSpPr>
            <p:cNvPr id="143" name="Freeform: Shape 142">
              <a:extLst>
                <a:ext uri="{FF2B5EF4-FFF2-40B4-BE49-F238E27FC236}">
                  <a16:creationId xmlns:a16="http://schemas.microsoft.com/office/drawing/2014/main" id="{2B30C0C0-6758-2A50-2A25-D762C7964C97}"/>
                </a:ext>
              </a:extLst>
            </p:cNvPr>
            <p:cNvSpPr/>
            <p:nvPr/>
          </p:nvSpPr>
          <p:spPr>
            <a:xfrm>
              <a:off x="3208429" y="1945481"/>
              <a:ext cx="306784" cy="278860"/>
            </a:xfrm>
            <a:custGeom>
              <a:avLst/>
              <a:gdLst>
                <a:gd name="connsiteX0" fmla="*/ 306785 w 306784"/>
                <a:gd name="connsiteY0" fmla="*/ 39817 h 278860"/>
                <a:gd name="connsiteX1" fmla="*/ 257107 w 306784"/>
                <a:gd name="connsiteY1" fmla="*/ 81469 h 278860"/>
                <a:gd name="connsiteX2" fmla="*/ 236992 w 306784"/>
                <a:gd name="connsiteY2" fmla="*/ 79521 h 278860"/>
                <a:gd name="connsiteX3" fmla="*/ 48717 w 306784"/>
                <a:gd name="connsiteY3" fmla="*/ 248997 h 278860"/>
                <a:gd name="connsiteX4" fmla="*/ 49282 w 306784"/>
                <a:gd name="connsiteY4" fmla="*/ 254219 h 278860"/>
                <a:gd name="connsiteX5" fmla="*/ 24641 w 306784"/>
                <a:gd name="connsiteY5" fmla="*/ 278860 h 278860"/>
                <a:gd name="connsiteX6" fmla="*/ 0 w 306784"/>
                <a:gd name="connsiteY6" fmla="*/ 254219 h 278860"/>
                <a:gd name="connsiteX7" fmla="*/ 24641 w 306784"/>
                <a:gd name="connsiteY7" fmla="*/ 229578 h 278860"/>
                <a:gd name="connsiteX8" fmla="*/ 34605 w 306784"/>
                <a:gd name="connsiteY8" fmla="*/ 231686 h 278860"/>
                <a:gd name="connsiteX9" fmla="*/ 223171 w 306784"/>
                <a:gd name="connsiteY9" fmla="*/ 61946 h 278860"/>
                <a:gd name="connsiteX10" fmla="*/ 224036 w 306784"/>
                <a:gd name="connsiteY10" fmla="*/ 43261 h 278860"/>
                <a:gd name="connsiteX11" fmla="*/ 272312 w 306784"/>
                <a:gd name="connsiteY11" fmla="*/ 0 h 278860"/>
                <a:gd name="connsiteX12" fmla="*/ 272933 w 306784"/>
                <a:gd name="connsiteY12" fmla="*/ 34548 h 278860"/>
                <a:gd name="connsiteX13" fmla="*/ 306775 w 306784"/>
                <a:gd name="connsiteY13" fmla="*/ 39817 h 27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6784" h="278860">
                  <a:moveTo>
                    <a:pt x="306785" y="39817"/>
                  </a:moveTo>
                  <a:lnTo>
                    <a:pt x="257107" y="81469"/>
                  </a:lnTo>
                  <a:lnTo>
                    <a:pt x="236992" y="79521"/>
                  </a:lnTo>
                  <a:lnTo>
                    <a:pt x="48717" y="248997"/>
                  </a:lnTo>
                  <a:cubicBezTo>
                    <a:pt x="49084" y="250672"/>
                    <a:pt x="49282" y="252422"/>
                    <a:pt x="49282" y="254219"/>
                  </a:cubicBezTo>
                  <a:cubicBezTo>
                    <a:pt x="49282" y="267833"/>
                    <a:pt x="38255" y="278860"/>
                    <a:pt x="24641" y="278860"/>
                  </a:cubicBezTo>
                  <a:cubicBezTo>
                    <a:pt x="11027" y="278860"/>
                    <a:pt x="0" y="267833"/>
                    <a:pt x="0" y="254219"/>
                  </a:cubicBezTo>
                  <a:cubicBezTo>
                    <a:pt x="0" y="240605"/>
                    <a:pt x="11027" y="229578"/>
                    <a:pt x="24641" y="229578"/>
                  </a:cubicBezTo>
                  <a:cubicBezTo>
                    <a:pt x="28179" y="229578"/>
                    <a:pt x="31556" y="230321"/>
                    <a:pt x="34605" y="231686"/>
                  </a:cubicBezTo>
                  <a:lnTo>
                    <a:pt x="223171" y="61946"/>
                  </a:lnTo>
                  <a:lnTo>
                    <a:pt x="224036" y="43261"/>
                  </a:lnTo>
                  <a:lnTo>
                    <a:pt x="272312" y="0"/>
                  </a:lnTo>
                  <a:lnTo>
                    <a:pt x="272933" y="34548"/>
                  </a:lnTo>
                  <a:lnTo>
                    <a:pt x="306775" y="39817"/>
                  </a:lnTo>
                  <a:close/>
                </a:path>
              </a:pathLst>
            </a:custGeom>
            <a:solidFill>
              <a:srgbClr val="2FC5F3"/>
            </a:solidFill>
            <a:ln w="933" cap="flat">
              <a:noFill/>
              <a:prstDash val="solid"/>
              <a:miter/>
            </a:ln>
          </p:spPr>
          <p:txBody>
            <a:bodyPr rtlCol="0" anchor="ctr"/>
            <a:lstStyle/>
            <a:p>
              <a:endParaRPr lang="en-IN">
                <a:latin typeface="IntelOne Text" panose="020B0503020203020204" pitchFamily="34" charset="0"/>
              </a:endParaRPr>
            </a:p>
          </p:txBody>
        </p:sp>
        <p:sp>
          <p:nvSpPr>
            <p:cNvPr id="144" name="Freeform: Shape 143">
              <a:extLst>
                <a:ext uri="{FF2B5EF4-FFF2-40B4-BE49-F238E27FC236}">
                  <a16:creationId xmlns:a16="http://schemas.microsoft.com/office/drawing/2014/main" id="{77ED5BFD-DBC3-8ABD-FB4A-E5511C4F46B7}"/>
                </a:ext>
              </a:extLst>
            </p:cNvPr>
            <p:cNvSpPr/>
            <p:nvPr/>
          </p:nvSpPr>
          <p:spPr>
            <a:xfrm>
              <a:off x="3210151" y="2389724"/>
              <a:ext cx="43429" cy="43429"/>
            </a:xfrm>
            <a:custGeom>
              <a:avLst/>
              <a:gdLst>
                <a:gd name="connsiteX0" fmla="*/ 0 w 43429"/>
                <a:gd name="connsiteY0" fmla="*/ 0 h 43429"/>
                <a:gd name="connsiteX1" fmla="*/ 43430 w 43429"/>
                <a:gd name="connsiteY1" fmla="*/ 0 h 43429"/>
                <a:gd name="connsiteX2" fmla="*/ 43430 w 43429"/>
                <a:gd name="connsiteY2" fmla="*/ 43430 h 43429"/>
                <a:gd name="connsiteX3" fmla="*/ 0 w 43429"/>
                <a:gd name="connsiteY3" fmla="*/ 43430 h 43429"/>
              </a:gdLst>
              <a:ahLst/>
              <a:cxnLst>
                <a:cxn ang="0">
                  <a:pos x="connsiteX0" y="connsiteY0"/>
                </a:cxn>
                <a:cxn ang="0">
                  <a:pos x="connsiteX1" y="connsiteY1"/>
                </a:cxn>
                <a:cxn ang="0">
                  <a:pos x="connsiteX2" y="connsiteY2"/>
                </a:cxn>
                <a:cxn ang="0">
                  <a:pos x="connsiteX3" y="connsiteY3"/>
                </a:cxn>
              </a:cxnLst>
              <a:rect l="l" t="t" r="r" b="b"/>
              <a:pathLst>
                <a:path w="43429" h="43429">
                  <a:moveTo>
                    <a:pt x="0" y="0"/>
                  </a:moveTo>
                  <a:lnTo>
                    <a:pt x="43430" y="0"/>
                  </a:lnTo>
                  <a:lnTo>
                    <a:pt x="43430" y="43430"/>
                  </a:lnTo>
                  <a:lnTo>
                    <a:pt x="0" y="43430"/>
                  </a:lnTo>
                  <a:close/>
                </a:path>
              </a:pathLst>
            </a:custGeom>
            <a:solidFill>
              <a:srgbClr val="2CC5F4"/>
            </a:solidFill>
            <a:ln w="933" cap="flat">
              <a:noFill/>
              <a:prstDash val="solid"/>
              <a:miter/>
            </a:ln>
          </p:spPr>
          <p:txBody>
            <a:bodyPr rtlCol="0" anchor="ctr"/>
            <a:lstStyle/>
            <a:p>
              <a:endParaRPr lang="en-IN">
                <a:latin typeface="IntelOne Text" panose="020B0503020203020204" pitchFamily="34" charset="0"/>
              </a:endParaRPr>
            </a:p>
          </p:txBody>
        </p:sp>
        <p:grpSp>
          <p:nvGrpSpPr>
            <p:cNvPr id="145" name="Graphic 96">
              <a:extLst>
                <a:ext uri="{FF2B5EF4-FFF2-40B4-BE49-F238E27FC236}">
                  <a16:creationId xmlns:a16="http://schemas.microsoft.com/office/drawing/2014/main" id="{D6C17B86-F114-77E5-3A98-1C7235477F80}"/>
                </a:ext>
              </a:extLst>
            </p:cNvPr>
            <p:cNvGrpSpPr/>
            <p:nvPr/>
          </p:nvGrpSpPr>
          <p:grpSpPr>
            <a:xfrm>
              <a:off x="2997198" y="1965323"/>
              <a:ext cx="470239" cy="466325"/>
              <a:chOff x="2997198" y="1965323"/>
              <a:chExt cx="470239" cy="466325"/>
            </a:xfrm>
            <a:solidFill>
              <a:srgbClr val="0A69B3"/>
            </a:solidFill>
          </p:grpSpPr>
          <p:sp>
            <p:nvSpPr>
              <p:cNvPr id="146" name="Freeform: Shape 145">
                <a:extLst>
                  <a:ext uri="{FF2B5EF4-FFF2-40B4-BE49-F238E27FC236}">
                    <a16:creationId xmlns:a16="http://schemas.microsoft.com/office/drawing/2014/main" id="{240F8C70-5FE4-3017-78EF-C8382D90B68D}"/>
                  </a:ext>
                </a:extLst>
              </p:cNvPr>
              <p:cNvSpPr/>
              <p:nvPr/>
            </p:nvSpPr>
            <p:spPr>
              <a:xfrm>
                <a:off x="3100428" y="2068554"/>
                <a:ext cx="263778" cy="263778"/>
              </a:xfrm>
              <a:custGeom>
                <a:avLst/>
                <a:gdLst>
                  <a:gd name="connsiteX0" fmla="*/ 249251 w 263778"/>
                  <a:gd name="connsiteY0" fmla="*/ 71740 h 263778"/>
                  <a:gd name="connsiteX1" fmla="*/ 215333 w 263778"/>
                  <a:gd name="connsiteY1" fmla="*/ 102073 h 263778"/>
                  <a:gd name="connsiteX2" fmla="*/ 220499 w 263778"/>
                  <a:gd name="connsiteY2" fmla="*/ 131889 h 263778"/>
                  <a:gd name="connsiteX3" fmla="*/ 131889 w 263778"/>
                  <a:gd name="connsiteY3" fmla="*/ 220499 h 263778"/>
                  <a:gd name="connsiteX4" fmla="*/ 43279 w 263778"/>
                  <a:gd name="connsiteY4" fmla="*/ 131889 h 263778"/>
                  <a:gd name="connsiteX5" fmla="*/ 131889 w 263778"/>
                  <a:gd name="connsiteY5" fmla="*/ 43279 h 263778"/>
                  <a:gd name="connsiteX6" fmla="*/ 171650 w 263778"/>
                  <a:gd name="connsiteY6" fmla="*/ 52716 h 263778"/>
                  <a:gd name="connsiteX7" fmla="*/ 205464 w 263778"/>
                  <a:gd name="connsiteY7" fmla="*/ 22477 h 263778"/>
                  <a:gd name="connsiteX8" fmla="*/ 131889 w 263778"/>
                  <a:gd name="connsiteY8" fmla="*/ 0 h 263778"/>
                  <a:gd name="connsiteX9" fmla="*/ 0 w 263778"/>
                  <a:gd name="connsiteY9" fmla="*/ 131889 h 263778"/>
                  <a:gd name="connsiteX10" fmla="*/ 131889 w 263778"/>
                  <a:gd name="connsiteY10" fmla="*/ 263778 h 263778"/>
                  <a:gd name="connsiteX11" fmla="*/ 263778 w 263778"/>
                  <a:gd name="connsiteY11" fmla="*/ 131889 h 263778"/>
                  <a:gd name="connsiteX12" fmla="*/ 249251 w 263778"/>
                  <a:gd name="connsiteY12" fmla="*/ 71740 h 26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3778" h="263778">
                    <a:moveTo>
                      <a:pt x="249251" y="71740"/>
                    </a:moveTo>
                    <a:lnTo>
                      <a:pt x="215333" y="102073"/>
                    </a:lnTo>
                    <a:cubicBezTo>
                      <a:pt x="218683" y="111397"/>
                      <a:pt x="220499" y="121436"/>
                      <a:pt x="220499" y="131889"/>
                    </a:cubicBezTo>
                    <a:cubicBezTo>
                      <a:pt x="220499" y="180748"/>
                      <a:pt x="180748" y="220499"/>
                      <a:pt x="131889" y="220499"/>
                    </a:cubicBezTo>
                    <a:cubicBezTo>
                      <a:pt x="83030" y="220499"/>
                      <a:pt x="43279" y="180748"/>
                      <a:pt x="43279" y="131889"/>
                    </a:cubicBezTo>
                    <a:cubicBezTo>
                      <a:pt x="43279" y="83030"/>
                      <a:pt x="83030" y="43279"/>
                      <a:pt x="131889" y="43279"/>
                    </a:cubicBezTo>
                    <a:cubicBezTo>
                      <a:pt x="146181" y="43279"/>
                      <a:pt x="159691" y="46676"/>
                      <a:pt x="171650" y="52716"/>
                    </a:cubicBezTo>
                    <a:lnTo>
                      <a:pt x="205464" y="22477"/>
                    </a:lnTo>
                    <a:cubicBezTo>
                      <a:pt x="184436" y="8289"/>
                      <a:pt x="159117" y="0"/>
                      <a:pt x="131889" y="0"/>
                    </a:cubicBezTo>
                    <a:cubicBezTo>
                      <a:pt x="59170" y="0"/>
                      <a:pt x="0" y="59161"/>
                      <a:pt x="0" y="131889"/>
                    </a:cubicBezTo>
                    <a:cubicBezTo>
                      <a:pt x="0" y="204617"/>
                      <a:pt x="59170" y="263778"/>
                      <a:pt x="131889" y="263778"/>
                    </a:cubicBezTo>
                    <a:cubicBezTo>
                      <a:pt x="204608" y="263778"/>
                      <a:pt x="263778" y="204617"/>
                      <a:pt x="263778" y="131889"/>
                    </a:cubicBezTo>
                    <a:cubicBezTo>
                      <a:pt x="263778" y="110240"/>
                      <a:pt x="258538" y="89786"/>
                      <a:pt x="249251" y="71740"/>
                    </a:cubicBezTo>
                    <a:close/>
                  </a:path>
                </a:pathLst>
              </a:custGeom>
              <a:solidFill>
                <a:srgbClr val="0A69B3"/>
              </a:solidFill>
              <a:ln w="933" cap="flat">
                <a:noFill/>
                <a:prstDash val="solid"/>
                <a:miter/>
              </a:ln>
            </p:spPr>
            <p:txBody>
              <a:bodyPr rtlCol="0" anchor="ctr"/>
              <a:lstStyle/>
              <a:p>
                <a:endParaRPr lang="en-IN">
                  <a:latin typeface="IntelOne Text" panose="020B0503020203020204" pitchFamily="34" charset="0"/>
                </a:endParaRPr>
              </a:p>
            </p:txBody>
          </p:sp>
          <p:sp>
            <p:nvSpPr>
              <p:cNvPr id="147" name="Freeform: Shape 146">
                <a:extLst>
                  <a:ext uri="{FF2B5EF4-FFF2-40B4-BE49-F238E27FC236}">
                    <a16:creationId xmlns:a16="http://schemas.microsoft.com/office/drawing/2014/main" id="{8097B7D8-C005-D284-FA4B-7712C2B86A93}"/>
                  </a:ext>
                </a:extLst>
              </p:cNvPr>
              <p:cNvSpPr/>
              <p:nvPr/>
            </p:nvSpPr>
            <p:spPr>
              <a:xfrm>
                <a:off x="2997198" y="1965323"/>
                <a:ext cx="470239" cy="466325"/>
              </a:xfrm>
              <a:custGeom>
                <a:avLst/>
                <a:gdLst>
                  <a:gd name="connsiteX0" fmla="*/ 430921 w 470239"/>
                  <a:gd name="connsiteY0" fmla="*/ 104821 h 466325"/>
                  <a:gd name="connsiteX1" fmla="*/ 398160 w 470239"/>
                  <a:gd name="connsiteY1" fmla="*/ 134119 h 466325"/>
                  <a:gd name="connsiteX2" fmla="*/ 426960 w 470239"/>
                  <a:gd name="connsiteY2" fmla="*/ 235120 h 466325"/>
                  <a:gd name="connsiteX3" fmla="*/ 278220 w 470239"/>
                  <a:gd name="connsiteY3" fmla="*/ 422077 h 466325"/>
                  <a:gd name="connsiteX4" fmla="*/ 278220 w 470239"/>
                  <a:gd name="connsiteY4" fmla="*/ 466325 h 466325"/>
                  <a:gd name="connsiteX5" fmla="*/ 401378 w 470239"/>
                  <a:gd name="connsiteY5" fmla="*/ 401369 h 466325"/>
                  <a:gd name="connsiteX6" fmla="*/ 470239 w 470239"/>
                  <a:gd name="connsiteY6" fmla="*/ 235120 h 466325"/>
                  <a:gd name="connsiteX7" fmla="*/ 430921 w 470239"/>
                  <a:gd name="connsiteY7" fmla="*/ 104821 h 466325"/>
                  <a:gd name="connsiteX8" fmla="*/ 235120 w 470239"/>
                  <a:gd name="connsiteY8" fmla="*/ 0 h 466325"/>
                  <a:gd name="connsiteX9" fmla="*/ 68871 w 470239"/>
                  <a:gd name="connsiteY9" fmla="*/ 68861 h 466325"/>
                  <a:gd name="connsiteX10" fmla="*/ 0 w 470239"/>
                  <a:gd name="connsiteY10" fmla="*/ 235120 h 466325"/>
                  <a:gd name="connsiteX11" fmla="*/ 68871 w 470239"/>
                  <a:gd name="connsiteY11" fmla="*/ 401369 h 466325"/>
                  <a:gd name="connsiteX12" fmla="*/ 191003 w 470239"/>
                  <a:gd name="connsiteY12" fmla="*/ 466128 h 466325"/>
                  <a:gd name="connsiteX13" fmla="*/ 191003 w 470239"/>
                  <a:gd name="connsiteY13" fmla="*/ 421832 h 466325"/>
                  <a:gd name="connsiteX14" fmla="*/ 43279 w 470239"/>
                  <a:gd name="connsiteY14" fmla="*/ 235120 h 466325"/>
                  <a:gd name="connsiteX15" fmla="*/ 235120 w 470239"/>
                  <a:gd name="connsiteY15" fmla="*/ 43279 h 466325"/>
                  <a:gd name="connsiteX16" fmla="*/ 354307 w 470239"/>
                  <a:gd name="connsiteY16" fmla="*/ 84903 h 466325"/>
                  <a:gd name="connsiteX17" fmla="*/ 387030 w 470239"/>
                  <a:gd name="connsiteY17" fmla="*/ 55642 h 466325"/>
                  <a:gd name="connsiteX18" fmla="*/ 235120 w 470239"/>
                  <a:gd name="connsiteY18" fmla="*/ 0 h 46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0239" h="466325">
                    <a:moveTo>
                      <a:pt x="430921" y="104821"/>
                    </a:moveTo>
                    <a:lnTo>
                      <a:pt x="398160" y="134119"/>
                    </a:lnTo>
                    <a:cubicBezTo>
                      <a:pt x="416413" y="163464"/>
                      <a:pt x="426960" y="198078"/>
                      <a:pt x="426960" y="235120"/>
                    </a:cubicBezTo>
                    <a:cubicBezTo>
                      <a:pt x="426960" y="326082"/>
                      <a:pt x="363321" y="402470"/>
                      <a:pt x="278220" y="422077"/>
                    </a:cubicBezTo>
                    <a:lnTo>
                      <a:pt x="278220" y="466325"/>
                    </a:lnTo>
                    <a:cubicBezTo>
                      <a:pt x="324614" y="457773"/>
                      <a:pt x="367310" y="435437"/>
                      <a:pt x="401378" y="401369"/>
                    </a:cubicBezTo>
                    <a:cubicBezTo>
                      <a:pt x="445786" y="356960"/>
                      <a:pt x="470239" y="297922"/>
                      <a:pt x="470239" y="235120"/>
                    </a:cubicBezTo>
                    <a:cubicBezTo>
                      <a:pt x="470239" y="188049"/>
                      <a:pt x="456503" y="143085"/>
                      <a:pt x="430921" y="104821"/>
                    </a:cubicBezTo>
                    <a:close/>
                    <a:moveTo>
                      <a:pt x="235120" y="0"/>
                    </a:moveTo>
                    <a:cubicBezTo>
                      <a:pt x="172318" y="0"/>
                      <a:pt x="113279" y="24462"/>
                      <a:pt x="68871" y="68861"/>
                    </a:cubicBezTo>
                    <a:cubicBezTo>
                      <a:pt x="24462" y="113270"/>
                      <a:pt x="0" y="172318"/>
                      <a:pt x="0" y="235120"/>
                    </a:cubicBezTo>
                    <a:cubicBezTo>
                      <a:pt x="0" y="297922"/>
                      <a:pt x="24462" y="356960"/>
                      <a:pt x="68871" y="401369"/>
                    </a:cubicBezTo>
                    <a:cubicBezTo>
                      <a:pt x="102694" y="435193"/>
                      <a:pt x="145005" y="457444"/>
                      <a:pt x="191003" y="466128"/>
                    </a:cubicBezTo>
                    <a:lnTo>
                      <a:pt x="191003" y="421832"/>
                    </a:lnTo>
                    <a:cubicBezTo>
                      <a:pt x="106411" y="401858"/>
                      <a:pt x="43279" y="325724"/>
                      <a:pt x="43279" y="235120"/>
                    </a:cubicBezTo>
                    <a:cubicBezTo>
                      <a:pt x="43279" y="129339"/>
                      <a:pt x="129339" y="43279"/>
                      <a:pt x="235120" y="43279"/>
                    </a:cubicBezTo>
                    <a:cubicBezTo>
                      <a:pt x="280121" y="43279"/>
                      <a:pt x="321556" y="58860"/>
                      <a:pt x="354307" y="84903"/>
                    </a:cubicBezTo>
                    <a:lnTo>
                      <a:pt x="387030" y="55642"/>
                    </a:lnTo>
                    <a:cubicBezTo>
                      <a:pt x="344626" y="19626"/>
                      <a:pt x="291383" y="0"/>
                      <a:pt x="235120" y="0"/>
                    </a:cubicBezTo>
                    <a:close/>
                  </a:path>
                </a:pathLst>
              </a:custGeom>
              <a:solidFill>
                <a:srgbClr val="0A69B3"/>
              </a:solidFill>
              <a:ln w="933" cap="flat">
                <a:noFill/>
                <a:prstDash val="solid"/>
                <a:miter/>
              </a:ln>
            </p:spPr>
            <p:txBody>
              <a:bodyPr rtlCol="0" anchor="ctr"/>
              <a:lstStyle/>
              <a:p>
                <a:endParaRPr lang="en-IN">
                  <a:latin typeface="IntelOne Text" panose="020B0503020203020204" pitchFamily="34" charset="0"/>
                </a:endParaRPr>
              </a:p>
            </p:txBody>
          </p:sp>
        </p:grpSp>
      </p:grpSp>
      <p:grpSp>
        <p:nvGrpSpPr>
          <p:cNvPr id="148" name="Group 147">
            <a:extLst>
              <a:ext uri="{FF2B5EF4-FFF2-40B4-BE49-F238E27FC236}">
                <a16:creationId xmlns:a16="http://schemas.microsoft.com/office/drawing/2014/main" id="{EA5E7CA9-71E7-CE88-E3EE-FD810652AF7A}"/>
              </a:ext>
            </a:extLst>
          </p:cNvPr>
          <p:cNvGrpSpPr/>
          <p:nvPr/>
        </p:nvGrpSpPr>
        <p:grpSpPr>
          <a:xfrm>
            <a:off x="4873031" y="2829717"/>
            <a:ext cx="309998" cy="305043"/>
            <a:chOff x="425386" y="3118494"/>
            <a:chExt cx="573396" cy="564215"/>
          </a:xfrm>
        </p:grpSpPr>
        <p:sp>
          <p:nvSpPr>
            <p:cNvPr id="149" name="Freeform: Shape 148">
              <a:extLst>
                <a:ext uri="{FF2B5EF4-FFF2-40B4-BE49-F238E27FC236}">
                  <a16:creationId xmlns:a16="http://schemas.microsoft.com/office/drawing/2014/main" id="{1338E61C-1418-74EF-52D1-4A92A7BFBBA2}"/>
                </a:ext>
              </a:extLst>
            </p:cNvPr>
            <p:cNvSpPr/>
            <p:nvPr/>
          </p:nvSpPr>
          <p:spPr>
            <a:xfrm>
              <a:off x="701304" y="3156967"/>
              <a:ext cx="85155" cy="86518"/>
            </a:xfrm>
            <a:custGeom>
              <a:avLst/>
              <a:gdLst>
                <a:gd name="connsiteX0" fmla="*/ 85155 w 85155"/>
                <a:gd name="connsiteY0" fmla="*/ 35716 h 86518"/>
                <a:gd name="connsiteX1" fmla="*/ 34364 w 85155"/>
                <a:gd name="connsiteY1" fmla="*/ 86518 h 86518"/>
                <a:gd name="connsiteX2" fmla="*/ 0 w 85155"/>
                <a:gd name="connsiteY2" fmla="*/ 52154 h 86518"/>
                <a:gd name="connsiteX3" fmla="*/ 52154 w 85155"/>
                <a:gd name="connsiteY3" fmla="*/ 0 h 86518"/>
                <a:gd name="connsiteX4" fmla="*/ 85155 w 85155"/>
                <a:gd name="connsiteY4" fmla="*/ 35716 h 86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55" h="86518">
                  <a:moveTo>
                    <a:pt x="85155" y="35716"/>
                  </a:moveTo>
                  <a:lnTo>
                    <a:pt x="34364" y="86518"/>
                  </a:lnTo>
                  <a:lnTo>
                    <a:pt x="0" y="52154"/>
                  </a:lnTo>
                  <a:lnTo>
                    <a:pt x="52154" y="0"/>
                  </a:lnTo>
                  <a:cubicBezTo>
                    <a:pt x="55270" y="17346"/>
                    <a:pt x="68306" y="31280"/>
                    <a:pt x="85155" y="35716"/>
                  </a:cubicBezTo>
                  <a:close/>
                </a:path>
              </a:pathLst>
            </a:custGeom>
            <a:solidFill>
              <a:srgbClr val="0969B2"/>
            </a:solidFill>
            <a:ln w="1052"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88A6C5A-3329-6DE4-DBEC-DC7E8E59822B}"/>
                </a:ext>
              </a:extLst>
            </p:cNvPr>
            <p:cNvSpPr/>
            <p:nvPr/>
          </p:nvSpPr>
          <p:spPr>
            <a:xfrm>
              <a:off x="487184" y="3633683"/>
              <a:ext cx="267213" cy="48593"/>
            </a:xfrm>
            <a:custGeom>
              <a:avLst/>
              <a:gdLst>
                <a:gd name="connsiteX0" fmla="*/ 0 w 267213"/>
                <a:gd name="connsiteY0" fmla="*/ 0 h 48593"/>
                <a:gd name="connsiteX1" fmla="*/ 267214 w 267213"/>
                <a:gd name="connsiteY1" fmla="*/ 0 h 48593"/>
                <a:gd name="connsiteX2" fmla="*/ 267214 w 267213"/>
                <a:gd name="connsiteY2" fmla="*/ 48594 h 48593"/>
                <a:gd name="connsiteX3" fmla="*/ 0 w 267213"/>
                <a:gd name="connsiteY3" fmla="*/ 48594 h 48593"/>
              </a:gdLst>
              <a:ahLst/>
              <a:cxnLst>
                <a:cxn ang="0">
                  <a:pos x="connsiteX0" y="connsiteY0"/>
                </a:cxn>
                <a:cxn ang="0">
                  <a:pos x="connsiteX1" y="connsiteY1"/>
                </a:cxn>
                <a:cxn ang="0">
                  <a:pos x="connsiteX2" y="connsiteY2"/>
                </a:cxn>
                <a:cxn ang="0">
                  <a:pos x="connsiteX3" y="connsiteY3"/>
                </a:cxn>
              </a:cxnLst>
              <a:rect l="l" t="t" r="r" b="b"/>
              <a:pathLst>
                <a:path w="267213" h="48593">
                  <a:moveTo>
                    <a:pt x="0" y="0"/>
                  </a:moveTo>
                  <a:lnTo>
                    <a:pt x="267214" y="0"/>
                  </a:lnTo>
                  <a:lnTo>
                    <a:pt x="267214" y="48594"/>
                  </a:lnTo>
                  <a:lnTo>
                    <a:pt x="0" y="48594"/>
                  </a:lnTo>
                  <a:close/>
                </a:path>
              </a:pathLst>
            </a:custGeom>
            <a:solidFill>
              <a:srgbClr val="0969B2"/>
            </a:solidFill>
            <a:ln w="1052"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D1779087-3C65-5B74-4D21-977370558E93}"/>
                </a:ext>
              </a:extLst>
            </p:cNvPr>
            <p:cNvSpPr/>
            <p:nvPr/>
          </p:nvSpPr>
          <p:spPr>
            <a:xfrm>
              <a:off x="425386" y="3437681"/>
              <a:ext cx="390884" cy="170268"/>
            </a:xfrm>
            <a:custGeom>
              <a:avLst/>
              <a:gdLst>
                <a:gd name="connsiteX0" fmla="*/ 0 w 390884"/>
                <a:gd name="connsiteY0" fmla="*/ 0 h 170268"/>
                <a:gd name="connsiteX1" fmla="*/ 0 w 390884"/>
                <a:gd name="connsiteY1" fmla="*/ 170269 h 170268"/>
                <a:gd name="connsiteX2" fmla="*/ 191354 w 390884"/>
                <a:gd name="connsiteY2" fmla="*/ 170269 h 170268"/>
                <a:gd name="connsiteX3" fmla="*/ 191354 w 390884"/>
                <a:gd name="connsiteY3" fmla="*/ 121675 h 170268"/>
                <a:gd name="connsiteX4" fmla="*/ 48594 w 390884"/>
                <a:gd name="connsiteY4" fmla="*/ 121675 h 170268"/>
                <a:gd name="connsiteX5" fmla="*/ 48594 w 390884"/>
                <a:gd name="connsiteY5" fmla="*/ 48594 h 170268"/>
                <a:gd name="connsiteX6" fmla="*/ 342291 w 390884"/>
                <a:gd name="connsiteY6" fmla="*/ 48594 h 170268"/>
                <a:gd name="connsiteX7" fmla="*/ 342291 w 390884"/>
                <a:gd name="connsiteY7" fmla="*/ 121675 h 170268"/>
                <a:gd name="connsiteX8" fmla="*/ 285299 w 390884"/>
                <a:gd name="connsiteY8" fmla="*/ 121675 h 170268"/>
                <a:gd name="connsiteX9" fmla="*/ 285299 w 390884"/>
                <a:gd name="connsiteY9" fmla="*/ 170269 h 170268"/>
                <a:gd name="connsiteX10" fmla="*/ 390885 w 390884"/>
                <a:gd name="connsiteY10" fmla="*/ 170269 h 170268"/>
                <a:gd name="connsiteX11" fmla="*/ 390885 w 390884"/>
                <a:gd name="connsiteY11" fmla="*/ 0 h 170268"/>
                <a:gd name="connsiteX12" fmla="*/ 0 w 390884"/>
                <a:gd name="connsiteY12" fmla="*/ 0 h 170268"/>
                <a:gd name="connsiteX13" fmla="*/ 215651 w 390884"/>
                <a:gd name="connsiteY13" fmla="*/ 123439 h 170268"/>
                <a:gd name="connsiteX14" fmla="*/ 215651 w 390884"/>
                <a:gd name="connsiteY14" fmla="*/ 168504 h 170268"/>
                <a:gd name="connsiteX15" fmla="*/ 261002 w 390884"/>
                <a:gd name="connsiteY15" fmla="*/ 168504 h 170268"/>
                <a:gd name="connsiteX16" fmla="*/ 261002 w 390884"/>
                <a:gd name="connsiteY16" fmla="*/ 123439 h 170268"/>
                <a:gd name="connsiteX17" fmla="*/ 215651 w 390884"/>
                <a:gd name="connsiteY17" fmla="*/ 123439 h 170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0884" h="170268">
                  <a:moveTo>
                    <a:pt x="0" y="0"/>
                  </a:moveTo>
                  <a:lnTo>
                    <a:pt x="0" y="170269"/>
                  </a:lnTo>
                  <a:lnTo>
                    <a:pt x="191354" y="170269"/>
                  </a:lnTo>
                  <a:lnTo>
                    <a:pt x="191354" y="121675"/>
                  </a:lnTo>
                  <a:lnTo>
                    <a:pt x="48594" y="121675"/>
                  </a:lnTo>
                  <a:lnTo>
                    <a:pt x="48594" y="48594"/>
                  </a:lnTo>
                  <a:lnTo>
                    <a:pt x="342291" y="48594"/>
                  </a:lnTo>
                  <a:lnTo>
                    <a:pt x="342291" y="121675"/>
                  </a:lnTo>
                  <a:lnTo>
                    <a:pt x="285299" y="121675"/>
                  </a:lnTo>
                  <a:lnTo>
                    <a:pt x="285299" y="170269"/>
                  </a:lnTo>
                  <a:lnTo>
                    <a:pt x="390885" y="170269"/>
                  </a:lnTo>
                  <a:lnTo>
                    <a:pt x="390885" y="0"/>
                  </a:lnTo>
                  <a:lnTo>
                    <a:pt x="0" y="0"/>
                  </a:lnTo>
                  <a:close/>
                  <a:moveTo>
                    <a:pt x="215651" y="123439"/>
                  </a:moveTo>
                  <a:lnTo>
                    <a:pt x="215651" y="168504"/>
                  </a:lnTo>
                  <a:lnTo>
                    <a:pt x="261002" y="168504"/>
                  </a:lnTo>
                  <a:lnTo>
                    <a:pt x="261002" y="123439"/>
                  </a:lnTo>
                  <a:lnTo>
                    <a:pt x="215651" y="123439"/>
                  </a:lnTo>
                  <a:close/>
                </a:path>
              </a:pathLst>
            </a:custGeom>
            <a:solidFill>
              <a:srgbClr val="0969B2"/>
            </a:solidFill>
            <a:ln w="1052"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67BC47B-541D-0820-48AF-C2954F815879}"/>
                </a:ext>
              </a:extLst>
            </p:cNvPr>
            <p:cNvSpPr/>
            <p:nvPr/>
          </p:nvSpPr>
          <p:spPr>
            <a:xfrm>
              <a:off x="475036" y="3286258"/>
              <a:ext cx="182396" cy="136506"/>
            </a:xfrm>
            <a:custGeom>
              <a:avLst/>
              <a:gdLst>
                <a:gd name="connsiteX0" fmla="*/ 182396 w 182396"/>
                <a:gd name="connsiteY0" fmla="*/ 136506 h 136506"/>
                <a:gd name="connsiteX1" fmla="*/ 0 w 182396"/>
                <a:gd name="connsiteY1" fmla="*/ 136506 h 136506"/>
                <a:gd name="connsiteX2" fmla="*/ 0 w 182396"/>
                <a:gd name="connsiteY2" fmla="*/ 0 h 136506"/>
                <a:gd name="connsiteX3" fmla="*/ 182396 w 182396"/>
                <a:gd name="connsiteY3" fmla="*/ 0 h 136506"/>
                <a:gd name="connsiteX4" fmla="*/ 182396 w 182396"/>
                <a:gd name="connsiteY4" fmla="*/ 136496 h 136506"/>
                <a:gd name="connsiteX5" fmla="*/ 24308 w 182396"/>
                <a:gd name="connsiteY5" fmla="*/ 112210 h 136506"/>
                <a:gd name="connsiteX6" fmla="*/ 158099 w 182396"/>
                <a:gd name="connsiteY6" fmla="*/ 112210 h 136506"/>
                <a:gd name="connsiteX7" fmla="*/ 158099 w 182396"/>
                <a:gd name="connsiteY7" fmla="*/ 24307 h 136506"/>
                <a:gd name="connsiteX8" fmla="*/ 24297 w 182396"/>
                <a:gd name="connsiteY8" fmla="*/ 24307 h 136506"/>
                <a:gd name="connsiteX9" fmla="*/ 24297 w 182396"/>
                <a:gd name="connsiteY9" fmla="*/ 112210 h 136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396" h="136506">
                  <a:moveTo>
                    <a:pt x="182396" y="136506"/>
                  </a:moveTo>
                  <a:lnTo>
                    <a:pt x="0" y="136506"/>
                  </a:lnTo>
                  <a:lnTo>
                    <a:pt x="0" y="0"/>
                  </a:lnTo>
                  <a:lnTo>
                    <a:pt x="182396" y="0"/>
                  </a:lnTo>
                  <a:lnTo>
                    <a:pt x="182396" y="136496"/>
                  </a:lnTo>
                  <a:close/>
                  <a:moveTo>
                    <a:pt x="24308" y="112210"/>
                  </a:moveTo>
                  <a:lnTo>
                    <a:pt x="158099" y="112210"/>
                  </a:lnTo>
                  <a:lnTo>
                    <a:pt x="158099" y="24307"/>
                  </a:lnTo>
                  <a:lnTo>
                    <a:pt x="24297" y="24307"/>
                  </a:lnTo>
                  <a:lnTo>
                    <a:pt x="24297" y="112210"/>
                  </a:lnTo>
                  <a:close/>
                </a:path>
              </a:pathLst>
            </a:custGeom>
            <a:solidFill>
              <a:srgbClr val="2EC4F3"/>
            </a:solidFill>
            <a:ln w="1052"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71A262A-D3F8-68B2-FA54-22AC9F415C1E}"/>
                </a:ext>
              </a:extLst>
            </p:cNvPr>
            <p:cNvSpPr/>
            <p:nvPr/>
          </p:nvSpPr>
          <p:spPr>
            <a:xfrm>
              <a:off x="682870" y="3278219"/>
              <a:ext cx="48583" cy="143816"/>
            </a:xfrm>
            <a:custGeom>
              <a:avLst/>
              <a:gdLst>
                <a:gd name="connsiteX0" fmla="*/ 24297 w 48583"/>
                <a:gd name="connsiteY0" fmla="*/ 7099 h 143816"/>
                <a:gd name="connsiteX1" fmla="*/ 48583 w 48583"/>
                <a:gd name="connsiteY1" fmla="*/ 0 h 143816"/>
                <a:gd name="connsiteX2" fmla="*/ 48583 w 48583"/>
                <a:gd name="connsiteY2" fmla="*/ 143817 h 143816"/>
                <a:gd name="connsiteX3" fmla="*/ 0 w 48583"/>
                <a:gd name="connsiteY3" fmla="*/ 143817 h 143816"/>
                <a:gd name="connsiteX4" fmla="*/ 0 w 48583"/>
                <a:gd name="connsiteY4" fmla="*/ 0 h 143816"/>
                <a:gd name="connsiteX5" fmla="*/ 24297 w 48583"/>
                <a:gd name="connsiteY5" fmla="*/ 7099 h 14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83" h="143816">
                  <a:moveTo>
                    <a:pt x="24297" y="7099"/>
                  </a:moveTo>
                  <a:cubicBezTo>
                    <a:pt x="33223" y="7099"/>
                    <a:pt x="41558" y="4500"/>
                    <a:pt x="48583" y="0"/>
                  </a:cubicBezTo>
                  <a:lnTo>
                    <a:pt x="48583" y="143817"/>
                  </a:lnTo>
                  <a:lnTo>
                    <a:pt x="0" y="143817"/>
                  </a:lnTo>
                  <a:lnTo>
                    <a:pt x="0" y="0"/>
                  </a:lnTo>
                  <a:cubicBezTo>
                    <a:pt x="7025" y="4500"/>
                    <a:pt x="15360" y="7099"/>
                    <a:pt x="24297" y="7099"/>
                  </a:cubicBezTo>
                  <a:close/>
                </a:path>
              </a:pathLst>
            </a:custGeom>
            <a:solidFill>
              <a:srgbClr val="0969B2"/>
            </a:solidFill>
            <a:ln w="1052" cap="flat">
              <a:noFill/>
              <a:prstDash val="solid"/>
              <a:miter/>
            </a:ln>
          </p:spPr>
          <p:txBody>
            <a:bodyPr rtlCol="0" anchor="ctr"/>
            <a:lstStyle/>
            <a:p>
              <a:endParaRPr lang="en-US"/>
            </a:p>
          </p:txBody>
        </p:sp>
        <p:grpSp>
          <p:nvGrpSpPr>
            <p:cNvPr id="154" name="Graphic 2981">
              <a:extLst>
                <a:ext uri="{FF2B5EF4-FFF2-40B4-BE49-F238E27FC236}">
                  <a16:creationId xmlns:a16="http://schemas.microsoft.com/office/drawing/2014/main" id="{65FB1A92-CE1A-7D00-9CA1-4D783BC50994}"/>
                </a:ext>
              </a:extLst>
            </p:cNvPr>
            <p:cNvGrpSpPr/>
            <p:nvPr/>
          </p:nvGrpSpPr>
          <p:grpSpPr>
            <a:xfrm>
              <a:off x="676721" y="3209639"/>
              <a:ext cx="60879" cy="60890"/>
              <a:chOff x="676721" y="3209639"/>
              <a:chExt cx="60879" cy="60890"/>
            </a:xfrm>
            <a:solidFill>
              <a:srgbClr val="2EC4F3"/>
            </a:solidFill>
          </p:grpSpPr>
          <p:sp>
            <p:nvSpPr>
              <p:cNvPr id="161" name="Freeform: Shape 160">
                <a:extLst>
                  <a:ext uri="{FF2B5EF4-FFF2-40B4-BE49-F238E27FC236}">
                    <a16:creationId xmlns:a16="http://schemas.microsoft.com/office/drawing/2014/main" id="{5326D041-A4F1-ED5F-05F2-806CDCF6A1AD}"/>
                  </a:ext>
                </a:extLst>
              </p:cNvPr>
              <p:cNvSpPr/>
              <p:nvPr/>
            </p:nvSpPr>
            <p:spPr>
              <a:xfrm>
                <a:off x="676721" y="3209639"/>
                <a:ext cx="60879" cy="60890"/>
              </a:xfrm>
              <a:custGeom>
                <a:avLst/>
                <a:gdLst>
                  <a:gd name="connsiteX0" fmla="*/ 60880 w 60879"/>
                  <a:gd name="connsiteY0" fmla="*/ 30445 h 60890"/>
                  <a:gd name="connsiteX1" fmla="*/ 54732 w 60879"/>
                  <a:gd name="connsiteY1" fmla="*/ 48784 h 60890"/>
                  <a:gd name="connsiteX2" fmla="*/ 30435 w 60879"/>
                  <a:gd name="connsiteY2" fmla="*/ 60890 h 60890"/>
                  <a:gd name="connsiteX3" fmla="*/ 6148 w 60879"/>
                  <a:gd name="connsiteY3" fmla="*/ 48805 h 60890"/>
                  <a:gd name="connsiteX4" fmla="*/ 0 w 60879"/>
                  <a:gd name="connsiteY4" fmla="*/ 30445 h 60890"/>
                  <a:gd name="connsiteX5" fmla="*/ 30435 w 60879"/>
                  <a:gd name="connsiteY5" fmla="*/ 0 h 60890"/>
                  <a:gd name="connsiteX6" fmla="*/ 60880 w 60879"/>
                  <a:gd name="connsiteY6" fmla="*/ 30445 h 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9" h="60890">
                    <a:moveTo>
                      <a:pt x="60880" y="30445"/>
                    </a:moveTo>
                    <a:cubicBezTo>
                      <a:pt x="60880" y="37333"/>
                      <a:pt x="58587" y="43682"/>
                      <a:pt x="54732" y="48784"/>
                    </a:cubicBezTo>
                    <a:cubicBezTo>
                      <a:pt x="49185" y="56136"/>
                      <a:pt x="40365" y="60890"/>
                      <a:pt x="30435" y="60890"/>
                    </a:cubicBezTo>
                    <a:cubicBezTo>
                      <a:pt x="20504" y="60890"/>
                      <a:pt x="11705" y="56147"/>
                      <a:pt x="6148" y="48805"/>
                    </a:cubicBezTo>
                    <a:cubicBezTo>
                      <a:pt x="2292" y="43703"/>
                      <a:pt x="0" y="37343"/>
                      <a:pt x="0" y="30445"/>
                    </a:cubicBezTo>
                    <a:cubicBezTo>
                      <a:pt x="0" y="13627"/>
                      <a:pt x="13627" y="0"/>
                      <a:pt x="30435" y="0"/>
                    </a:cubicBezTo>
                    <a:cubicBezTo>
                      <a:pt x="47242" y="0"/>
                      <a:pt x="60880" y="13627"/>
                      <a:pt x="60880" y="30445"/>
                    </a:cubicBezTo>
                    <a:close/>
                  </a:path>
                </a:pathLst>
              </a:custGeom>
              <a:solidFill>
                <a:srgbClr val="2EC4F3"/>
              </a:solidFill>
              <a:ln w="1052"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CE7ABDB-A609-193C-8A4B-D4B1795F9450}"/>
                  </a:ext>
                </a:extLst>
              </p:cNvPr>
              <p:cNvSpPr/>
              <p:nvPr/>
            </p:nvSpPr>
            <p:spPr>
              <a:xfrm>
                <a:off x="676721" y="3209639"/>
                <a:ext cx="60879" cy="60890"/>
              </a:xfrm>
              <a:custGeom>
                <a:avLst/>
                <a:gdLst>
                  <a:gd name="connsiteX0" fmla="*/ 60880 w 60879"/>
                  <a:gd name="connsiteY0" fmla="*/ 30445 h 60890"/>
                  <a:gd name="connsiteX1" fmla="*/ 54732 w 60879"/>
                  <a:gd name="connsiteY1" fmla="*/ 48784 h 60890"/>
                  <a:gd name="connsiteX2" fmla="*/ 30435 w 60879"/>
                  <a:gd name="connsiteY2" fmla="*/ 60890 h 60890"/>
                  <a:gd name="connsiteX3" fmla="*/ 6148 w 60879"/>
                  <a:gd name="connsiteY3" fmla="*/ 48805 h 60890"/>
                  <a:gd name="connsiteX4" fmla="*/ 0 w 60879"/>
                  <a:gd name="connsiteY4" fmla="*/ 30445 h 60890"/>
                  <a:gd name="connsiteX5" fmla="*/ 30435 w 60879"/>
                  <a:gd name="connsiteY5" fmla="*/ 0 h 60890"/>
                  <a:gd name="connsiteX6" fmla="*/ 60880 w 60879"/>
                  <a:gd name="connsiteY6" fmla="*/ 30445 h 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9" h="60890">
                    <a:moveTo>
                      <a:pt x="60880" y="30445"/>
                    </a:moveTo>
                    <a:cubicBezTo>
                      <a:pt x="60880" y="37333"/>
                      <a:pt x="58587" y="43682"/>
                      <a:pt x="54732" y="48784"/>
                    </a:cubicBezTo>
                    <a:cubicBezTo>
                      <a:pt x="49185" y="56136"/>
                      <a:pt x="40365" y="60890"/>
                      <a:pt x="30435" y="60890"/>
                    </a:cubicBezTo>
                    <a:cubicBezTo>
                      <a:pt x="20504" y="60890"/>
                      <a:pt x="11705" y="56147"/>
                      <a:pt x="6148" y="48805"/>
                    </a:cubicBezTo>
                    <a:cubicBezTo>
                      <a:pt x="2292" y="43703"/>
                      <a:pt x="0" y="37343"/>
                      <a:pt x="0" y="30445"/>
                    </a:cubicBezTo>
                    <a:cubicBezTo>
                      <a:pt x="0" y="13627"/>
                      <a:pt x="13627" y="0"/>
                      <a:pt x="30435" y="0"/>
                    </a:cubicBezTo>
                    <a:cubicBezTo>
                      <a:pt x="47242" y="0"/>
                      <a:pt x="60880" y="13627"/>
                      <a:pt x="60880" y="30445"/>
                    </a:cubicBezTo>
                    <a:close/>
                  </a:path>
                </a:pathLst>
              </a:custGeom>
              <a:solidFill>
                <a:srgbClr val="2EC4F3"/>
              </a:solidFill>
              <a:ln w="1052" cap="flat">
                <a:noFill/>
                <a:prstDash val="solid"/>
                <a:miter/>
              </a:ln>
            </p:spPr>
            <p:txBody>
              <a:bodyPr rtlCol="0" anchor="ctr"/>
              <a:lstStyle/>
              <a:p>
                <a:endParaRPr lang="en-US"/>
              </a:p>
            </p:txBody>
          </p:sp>
        </p:grpSp>
        <p:grpSp>
          <p:nvGrpSpPr>
            <p:cNvPr id="155" name="Graphic 2981">
              <a:extLst>
                <a:ext uri="{FF2B5EF4-FFF2-40B4-BE49-F238E27FC236}">
                  <a16:creationId xmlns:a16="http://schemas.microsoft.com/office/drawing/2014/main" id="{8CE52C6B-E97C-22F3-A4E5-4481B3448E37}"/>
                </a:ext>
              </a:extLst>
            </p:cNvPr>
            <p:cNvGrpSpPr/>
            <p:nvPr/>
          </p:nvGrpSpPr>
          <p:grpSpPr>
            <a:xfrm>
              <a:off x="767529" y="3118494"/>
              <a:ext cx="60890" cy="60890"/>
              <a:chOff x="767529" y="3118494"/>
              <a:chExt cx="60890" cy="60890"/>
            </a:xfrm>
            <a:solidFill>
              <a:srgbClr val="2EC4F3"/>
            </a:solidFill>
          </p:grpSpPr>
          <p:sp>
            <p:nvSpPr>
              <p:cNvPr id="159" name="Freeform: Shape 158">
                <a:extLst>
                  <a:ext uri="{FF2B5EF4-FFF2-40B4-BE49-F238E27FC236}">
                    <a16:creationId xmlns:a16="http://schemas.microsoft.com/office/drawing/2014/main" id="{A5C3BF77-5758-7AC3-AAE8-48E9BFE4616A}"/>
                  </a:ext>
                </a:extLst>
              </p:cNvPr>
              <p:cNvSpPr/>
              <p:nvPr/>
            </p:nvSpPr>
            <p:spPr>
              <a:xfrm>
                <a:off x="767529" y="3118494"/>
                <a:ext cx="60890" cy="60890"/>
              </a:xfrm>
              <a:custGeom>
                <a:avLst/>
                <a:gdLst>
                  <a:gd name="connsiteX0" fmla="*/ 60890 w 60890"/>
                  <a:gd name="connsiteY0" fmla="*/ 30445 h 60890"/>
                  <a:gd name="connsiteX1" fmla="*/ 32294 w 60890"/>
                  <a:gd name="connsiteY1" fmla="*/ 60827 h 60890"/>
                  <a:gd name="connsiteX2" fmla="*/ 30445 w 60890"/>
                  <a:gd name="connsiteY2" fmla="*/ 60890 h 60890"/>
                  <a:gd name="connsiteX3" fmla="*/ 0 w 60890"/>
                  <a:gd name="connsiteY3" fmla="*/ 30445 h 60890"/>
                  <a:gd name="connsiteX4" fmla="*/ 771 w 60890"/>
                  <a:gd name="connsiteY4" fmla="*/ 23631 h 60890"/>
                  <a:gd name="connsiteX5" fmla="*/ 30445 w 60890"/>
                  <a:gd name="connsiteY5" fmla="*/ 0 h 60890"/>
                  <a:gd name="connsiteX6" fmla="*/ 60890 w 60890"/>
                  <a:gd name="connsiteY6" fmla="*/ 30445 h 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90" h="60890">
                    <a:moveTo>
                      <a:pt x="60890" y="30445"/>
                    </a:moveTo>
                    <a:cubicBezTo>
                      <a:pt x="60890" y="46640"/>
                      <a:pt x="48256" y="59876"/>
                      <a:pt x="32294" y="60827"/>
                    </a:cubicBezTo>
                    <a:cubicBezTo>
                      <a:pt x="31681" y="60869"/>
                      <a:pt x="31068" y="60890"/>
                      <a:pt x="30445" y="60890"/>
                    </a:cubicBezTo>
                    <a:cubicBezTo>
                      <a:pt x="13627" y="60890"/>
                      <a:pt x="0" y="47263"/>
                      <a:pt x="0" y="30445"/>
                    </a:cubicBezTo>
                    <a:cubicBezTo>
                      <a:pt x="0" y="28100"/>
                      <a:pt x="264" y="25818"/>
                      <a:pt x="771" y="23631"/>
                    </a:cubicBezTo>
                    <a:cubicBezTo>
                      <a:pt x="3866" y="10099"/>
                      <a:pt x="15973" y="0"/>
                      <a:pt x="30445" y="0"/>
                    </a:cubicBezTo>
                    <a:cubicBezTo>
                      <a:pt x="47263" y="0"/>
                      <a:pt x="60890" y="13638"/>
                      <a:pt x="60890" y="30445"/>
                    </a:cubicBezTo>
                    <a:close/>
                  </a:path>
                </a:pathLst>
              </a:custGeom>
              <a:solidFill>
                <a:srgbClr val="2EC4F3"/>
              </a:solidFill>
              <a:ln w="1052"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2F83483C-EB35-1647-5DF6-0E6194CD9543}"/>
                  </a:ext>
                </a:extLst>
              </p:cNvPr>
              <p:cNvSpPr/>
              <p:nvPr/>
            </p:nvSpPr>
            <p:spPr>
              <a:xfrm>
                <a:off x="767529" y="3118494"/>
                <a:ext cx="60890" cy="60890"/>
              </a:xfrm>
              <a:custGeom>
                <a:avLst/>
                <a:gdLst>
                  <a:gd name="connsiteX0" fmla="*/ 60890 w 60890"/>
                  <a:gd name="connsiteY0" fmla="*/ 30445 h 60890"/>
                  <a:gd name="connsiteX1" fmla="*/ 32294 w 60890"/>
                  <a:gd name="connsiteY1" fmla="*/ 60827 h 60890"/>
                  <a:gd name="connsiteX2" fmla="*/ 30445 w 60890"/>
                  <a:gd name="connsiteY2" fmla="*/ 60890 h 60890"/>
                  <a:gd name="connsiteX3" fmla="*/ 0 w 60890"/>
                  <a:gd name="connsiteY3" fmla="*/ 30445 h 60890"/>
                  <a:gd name="connsiteX4" fmla="*/ 771 w 60890"/>
                  <a:gd name="connsiteY4" fmla="*/ 23631 h 60890"/>
                  <a:gd name="connsiteX5" fmla="*/ 30445 w 60890"/>
                  <a:gd name="connsiteY5" fmla="*/ 0 h 60890"/>
                  <a:gd name="connsiteX6" fmla="*/ 60890 w 60890"/>
                  <a:gd name="connsiteY6" fmla="*/ 30445 h 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90" h="60890">
                    <a:moveTo>
                      <a:pt x="60890" y="30445"/>
                    </a:moveTo>
                    <a:cubicBezTo>
                      <a:pt x="60890" y="46640"/>
                      <a:pt x="48256" y="59876"/>
                      <a:pt x="32294" y="60827"/>
                    </a:cubicBezTo>
                    <a:cubicBezTo>
                      <a:pt x="31681" y="60869"/>
                      <a:pt x="31068" y="60890"/>
                      <a:pt x="30445" y="60890"/>
                    </a:cubicBezTo>
                    <a:cubicBezTo>
                      <a:pt x="13627" y="60890"/>
                      <a:pt x="0" y="47263"/>
                      <a:pt x="0" y="30445"/>
                    </a:cubicBezTo>
                    <a:cubicBezTo>
                      <a:pt x="0" y="28100"/>
                      <a:pt x="264" y="25818"/>
                      <a:pt x="771" y="23631"/>
                    </a:cubicBezTo>
                    <a:cubicBezTo>
                      <a:pt x="3866" y="10099"/>
                      <a:pt x="15973" y="0"/>
                      <a:pt x="30445" y="0"/>
                    </a:cubicBezTo>
                    <a:cubicBezTo>
                      <a:pt x="47263" y="0"/>
                      <a:pt x="60890" y="13638"/>
                      <a:pt x="60890" y="30445"/>
                    </a:cubicBezTo>
                    <a:close/>
                  </a:path>
                </a:pathLst>
              </a:custGeom>
              <a:solidFill>
                <a:srgbClr val="2EC4F3"/>
              </a:solidFill>
              <a:ln w="1052" cap="flat">
                <a:noFill/>
                <a:prstDash val="solid"/>
                <a:miter/>
              </a:ln>
            </p:spPr>
            <p:txBody>
              <a:bodyPr rtlCol="0" anchor="ctr"/>
              <a:lstStyle/>
              <a:p>
                <a:endParaRPr lang="en-US"/>
              </a:p>
            </p:txBody>
          </p:sp>
        </p:grpSp>
        <p:sp>
          <p:nvSpPr>
            <p:cNvPr id="156" name="Freeform: Shape 155">
              <a:extLst>
                <a:ext uri="{FF2B5EF4-FFF2-40B4-BE49-F238E27FC236}">
                  <a16:creationId xmlns:a16="http://schemas.microsoft.com/office/drawing/2014/main" id="{9BC4B681-984F-AC22-A62A-4E150B9086E2}"/>
                </a:ext>
              </a:extLst>
            </p:cNvPr>
            <p:cNvSpPr/>
            <p:nvPr/>
          </p:nvSpPr>
          <p:spPr>
            <a:xfrm rot="18140398">
              <a:off x="845101" y="3140537"/>
              <a:ext cx="24296" cy="90574"/>
            </a:xfrm>
            <a:custGeom>
              <a:avLst/>
              <a:gdLst>
                <a:gd name="connsiteX0" fmla="*/ 0 w 24296"/>
                <a:gd name="connsiteY0" fmla="*/ 0 h 90574"/>
                <a:gd name="connsiteX1" fmla="*/ 24297 w 24296"/>
                <a:gd name="connsiteY1" fmla="*/ 0 h 90574"/>
                <a:gd name="connsiteX2" fmla="*/ 24297 w 24296"/>
                <a:gd name="connsiteY2" fmla="*/ 90575 h 90574"/>
                <a:gd name="connsiteX3" fmla="*/ 0 w 24296"/>
                <a:gd name="connsiteY3" fmla="*/ 90575 h 90574"/>
              </a:gdLst>
              <a:ahLst/>
              <a:cxnLst>
                <a:cxn ang="0">
                  <a:pos x="connsiteX0" y="connsiteY0"/>
                </a:cxn>
                <a:cxn ang="0">
                  <a:pos x="connsiteX1" y="connsiteY1"/>
                </a:cxn>
                <a:cxn ang="0">
                  <a:pos x="connsiteX2" y="connsiteY2"/>
                </a:cxn>
                <a:cxn ang="0">
                  <a:pos x="connsiteX3" y="connsiteY3"/>
                </a:cxn>
              </a:cxnLst>
              <a:rect l="l" t="t" r="r" b="b"/>
              <a:pathLst>
                <a:path w="24296" h="90574">
                  <a:moveTo>
                    <a:pt x="0" y="0"/>
                  </a:moveTo>
                  <a:lnTo>
                    <a:pt x="24297" y="0"/>
                  </a:lnTo>
                  <a:lnTo>
                    <a:pt x="24297" y="90575"/>
                  </a:lnTo>
                  <a:lnTo>
                    <a:pt x="0" y="90575"/>
                  </a:lnTo>
                  <a:close/>
                </a:path>
              </a:pathLst>
            </a:custGeom>
            <a:solidFill>
              <a:srgbClr val="2EC4F3"/>
            </a:solidFill>
            <a:ln w="1052"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0BEB9578-727F-699D-F4F1-0C36AF046532}"/>
                </a:ext>
              </a:extLst>
            </p:cNvPr>
            <p:cNvSpPr/>
            <p:nvPr/>
          </p:nvSpPr>
          <p:spPr>
            <a:xfrm>
              <a:off x="832972" y="3541946"/>
              <a:ext cx="165810" cy="140763"/>
            </a:xfrm>
            <a:custGeom>
              <a:avLst/>
              <a:gdLst>
                <a:gd name="connsiteX0" fmla="*/ 165811 w 165810"/>
                <a:gd name="connsiteY0" fmla="*/ 140764 h 140763"/>
                <a:gd name="connsiteX1" fmla="*/ 0 w 165810"/>
                <a:gd name="connsiteY1" fmla="*/ 140764 h 140763"/>
                <a:gd name="connsiteX2" fmla="*/ 0 w 165810"/>
                <a:gd name="connsiteY2" fmla="*/ 0 h 140763"/>
                <a:gd name="connsiteX3" fmla="*/ 165811 w 165810"/>
                <a:gd name="connsiteY3" fmla="*/ 0 h 140763"/>
                <a:gd name="connsiteX4" fmla="*/ 165811 w 165810"/>
                <a:gd name="connsiteY4" fmla="*/ 140764 h 140763"/>
                <a:gd name="connsiteX5" fmla="*/ 48594 w 165810"/>
                <a:gd name="connsiteY5" fmla="*/ 92170 h 140763"/>
                <a:gd name="connsiteX6" fmla="*/ 117217 w 165810"/>
                <a:gd name="connsiteY6" fmla="*/ 92170 h 140763"/>
                <a:gd name="connsiteX7" fmla="*/ 117217 w 165810"/>
                <a:gd name="connsiteY7" fmla="*/ 48594 h 140763"/>
                <a:gd name="connsiteX8" fmla="*/ 48594 w 165810"/>
                <a:gd name="connsiteY8" fmla="*/ 48594 h 140763"/>
                <a:gd name="connsiteX9" fmla="*/ 48594 w 165810"/>
                <a:gd name="connsiteY9" fmla="*/ 92170 h 14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810" h="140763">
                  <a:moveTo>
                    <a:pt x="165811" y="140764"/>
                  </a:moveTo>
                  <a:lnTo>
                    <a:pt x="0" y="140764"/>
                  </a:lnTo>
                  <a:lnTo>
                    <a:pt x="0" y="0"/>
                  </a:lnTo>
                  <a:lnTo>
                    <a:pt x="165811" y="0"/>
                  </a:lnTo>
                  <a:lnTo>
                    <a:pt x="165811" y="140764"/>
                  </a:lnTo>
                  <a:close/>
                  <a:moveTo>
                    <a:pt x="48594" y="92170"/>
                  </a:moveTo>
                  <a:lnTo>
                    <a:pt x="117217" y="92170"/>
                  </a:lnTo>
                  <a:lnTo>
                    <a:pt x="117217" y="48594"/>
                  </a:lnTo>
                  <a:lnTo>
                    <a:pt x="48594" y="48594"/>
                  </a:lnTo>
                  <a:lnTo>
                    <a:pt x="48594" y="92170"/>
                  </a:lnTo>
                  <a:close/>
                </a:path>
              </a:pathLst>
            </a:custGeom>
            <a:solidFill>
              <a:srgbClr val="0969B2"/>
            </a:solidFill>
            <a:ln w="1052"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E870EF90-FA00-4EE5-D50E-927DBA14A921}"/>
                </a:ext>
              </a:extLst>
            </p:cNvPr>
            <p:cNvSpPr/>
            <p:nvPr/>
          </p:nvSpPr>
          <p:spPr>
            <a:xfrm>
              <a:off x="641037" y="3561120"/>
              <a:ext cx="45350" cy="45065"/>
            </a:xfrm>
            <a:custGeom>
              <a:avLst/>
              <a:gdLst>
                <a:gd name="connsiteX0" fmla="*/ 0 w 45350"/>
                <a:gd name="connsiteY0" fmla="*/ 0 h 45065"/>
                <a:gd name="connsiteX1" fmla="*/ 45351 w 45350"/>
                <a:gd name="connsiteY1" fmla="*/ 0 h 45065"/>
                <a:gd name="connsiteX2" fmla="*/ 45351 w 45350"/>
                <a:gd name="connsiteY2" fmla="*/ 45066 h 45065"/>
                <a:gd name="connsiteX3" fmla="*/ 0 w 45350"/>
                <a:gd name="connsiteY3" fmla="*/ 45066 h 45065"/>
              </a:gdLst>
              <a:ahLst/>
              <a:cxnLst>
                <a:cxn ang="0">
                  <a:pos x="connsiteX0" y="connsiteY0"/>
                </a:cxn>
                <a:cxn ang="0">
                  <a:pos x="connsiteX1" y="connsiteY1"/>
                </a:cxn>
                <a:cxn ang="0">
                  <a:pos x="connsiteX2" y="connsiteY2"/>
                </a:cxn>
                <a:cxn ang="0">
                  <a:pos x="connsiteX3" y="connsiteY3"/>
                </a:cxn>
              </a:cxnLst>
              <a:rect l="l" t="t" r="r" b="b"/>
              <a:pathLst>
                <a:path w="45350" h="45065">
                  <a:moveTo>
                    <a:pt x="0" y="0"/>
                  </a:moveTo>
                  <a:lnTo>
                    <a:pt x="45351" y="0"/>
                  </a:lnTo>
                  <a:lnTo>
                    <a:pt x="45351" y="45066"/>
                  </a:lnTo>
                  <a:lnTo>
                    <a:pt x="0" y="45066"/>
                  </a:lnTo>
                  <a:close/>
                </a:path>
              </a:pathLst>
            </a:custGeom>
            <a:solidFill>
              <a:srgbClr val="2EC4F3"/>
            </a:solidFill>
            <a:ln w="1052" cap="flat">
              <a:noFill/>
              <a:prstDash val="solid"/>
              <a:miter/>
            </a:ln>
          </p:spPr>
          <p:txBody>
            <a:bodyPr rtlCol="0" anchor="ctr"/>
            <a:lstStyle/>
            <a:p>
              <a:endParaRPr lang="en-US"/>
            </a:p>
          </p:txBody>
        </p:sp>
      </p:grpSp>
      <p:cxnSp>
        <p:nvCxnSpPr>
          <p:cNvPr id="5" name="Straight Connector 4">
            <a:extLst>
              <a:ext uri="{FF2B5EF4-FFF2-40B4-BE49-F238E27FC236}">
                <a16:creationId xmlns:a16="http://schemas.microsoft.com/office/drawing/2014/main" id="{694952E5-5F83-EAF7-F0DB-8CAEBC53AEBE}"/>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6" name="Text Placeholder 49">
            <a:extLst>
              <a:ext uri="{FF2B5EF4-FFF2-40B4-BE49-F238E27FC236}">
                <a16:creationId xmlns:a16="http://schemas.microsoft.com/office/drawing/2014/main" id="{6E113F12-E2E9-592A-29A8-2793A075EB8A}"/>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Automation / Robotics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Quality Assurance</a:t>
            </a:r>
          </a:p>
        </p:txBody>
      </p:sp>
      <p:grpSp>
        <p:nvGrpSpPr>
          <p:cNvPr id="3" name="Group 2">
            <a:extLst>
              <a:ext uri="{FF2B5EF4-FFF2-40B4-BE49-F238E27FC236}">
                <a16:creationId xmlns:a16="http://schemas.microsoft.com/office/drawing/2014/main" id="{A678D2E4-5B4B-8109-9189-3C68EB983EFD}"/>
              </a:ext>
            </a:extLst>
          </p:cNvPr>
          <p:cNvGrpSpPr/>
          <p:nvPr/>
        </p:nvGrpSpPr>
        <p:grpSpPr>
          <a:xfrm>
            <a:off x="9057016" y="87630"/>
            <a:ext cx="2525384" cy="384440"/>
            <a:chOff x="9057016" y="87630"/>
            <a:chExt cx="2525384" cy="384440"/>
          </a:xfrm>
        </p:grpSpPr>
        <p:pic>
          <p:nvPicPr>
            <p:cNvPr id="4" name="Picture 3">
              <a:hlinkClick r:id="rId7" action="ppaction://hlinksldjump"/>
              <a:extLst>
                <a:ext uri="{FF2B5EF4-FFF2-40B4-BE49-F238E27FC236}">
                  <a16:creationId xmlns:a16="http://schemas.microsoft.com/office/drawing/2014/main" id="{D3913CF4-897F-4B88-E784-C266150797E5}"/>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7" name="Rectangle 6">
              <a:extLst>
                <a:ext uri="{FF2B5EF4-FFF2-40B4-BE49-F238E27FC236}">
                  <a16:creationId xmlns:a16="http://schemas.microsoft.com/office/drawing/2014/main" id="{37F3586B-FB49-7086-1E51-4D5A1553176A}"/>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7"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7"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7"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92540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descr="CANCOM Smart Product">
            <a:extLst>
              <a:ext uri="{FF2B5EF4-FFF2-40B4-BE49-F238E27FC236}">
                <a16:creationId xmlns:a16="http://schemas.microsoft.com/office/drawing/2014/main" id="{8A370C1F-DA71-4792-9278-CC4501943AD1}"/>
              </a:ext>
            </a:extLst>
          </p:cNvPr>
          <p:cNvSpPr>
            <a:spLocks noGrp="1"/>
          </p:cNvSpPr>
          <p:nvPr>
            <p:ph type="title"/>
          </p:nvPr>
        </p:nvSpPr>
        <p:spPr>
          <a:xfrm>
            <a:off x="592916" y="571500"/>
            <a:ext cx="10972801" cy="443198"/>
          </a:xfrm>
        </p:spPr>
        <p:txBody>
          <a:bodyPr/>
          <a:lstStyle/>
          <a:p>
            <a:r>
              <a:rPr lang="en-IN" sz="3200" dirty="0" err="1"/>
              <a:t>VHub</a:t>
            </a:r>
            <a:r>
              <a:rPr lang="en-IN" sz="3200" dirty="0"/>
              <a:t> AI Developer</a:t>
            </a:r>
            <a:endParaRPr lang="en-US" sz="3200" dirty="0"/>
          </a:p>
        </p:txBody>
      </p:sp>
      <p:grpSp>
        <p:nvGrpSpPr>
          <p:cNvPr id="47" name="Group 46">
            <a:extLst>
              <a:ext uri="{FF2B5EF4-FFF2-40B4-BE49-F238E27FC236}">
                <a16:creationId xmlns:a16="http://schemas.microsoft.com/office/drawing/2014/main" id="{E41CFB5D-B840-8468-DC1C-4632C865A894}"/>
              </a:ext>
            </a:extLst>
          </p:cNvPr>
          <p:cNvGrpSpPr/>
          <p:nvPr/>
        </p:nvGrpSpPr>
        <p:grpSpPr>
          <a:xfrm>
            <a:off x="592917" y="1268730"/>
            <a:ext cx="6255394" cy="600164"/>
            <a:chOff x="592917" y="1621155"/>
            <a:chExt cx="6255394" cy="600164"/>
          </a:xfrm>
        </p:grpSpPr>
        <p:sp>
          <p:nvSpPr>
            <p:cNvPr id="48"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D3D57939-88B0-7F5D-5CEC-8AC5932EC6EC}"/>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lnSpc>
                  <a:spcPct val="100000"/>
                </a:lnSpc>
                <a:spcBef>
                  <a:spcPts val="1200"/>
                </a:spcBef>
                <a:spcAft>
                  <a:spcPts val="0"/>
                </a:spcAft>
                <a:buClrTx/>
                <a:buSzTx/>
                <a:buFont typeface="Wingdings" pitchFamily="2" charset="2"/>
                <a:buNone/>
                <a:tabLst/>
                <a:defRPr/>
              </a:pPr>
              <a:r>
                <a:rPr kumimoji="0" lang="en-US" sz="900" b="0" i="0" u="none" strike="noStrike" kern="0" cap="none" spc="0" normalizeH="0" baseline="0" noProof="0" dirty="0" err="1">
                  <a:ln>
                    <a:noFill/>
                  </a:ln>
                  <a:effectLst/>
                  <a:uLnTx/>
                  <a:uFillTx/>
                  <a:latin typeface="+mn-lt"/>
                  <a:ea typeface="Intel Clear" panose="020B0604020203020204" pitchFamily="34" charset="0"/>
                  <a:cs typeface="Intel Clear" panose="020B0604020203020204" pitchFamily="34" charset="0"/>
                  <a:sym typeface="Helvetica Neue"/>
                </a:rPr>
                <a:t>Vecow’s</a:t>
              </a: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rPr>
                <a:t> </a:t>
              </a:r>
              <a:r>
                <a:rPr kumimoji="0" lang="en-US" sz="900" b="0" i="0" u="none" strike="noStrike" kern="0" cap="none" spc="0" normalizeH="0" baseline="0" noProof="0" dirty="0" err="1">
                  <a:ln>
                    <a:noFill/>
                  </a:ln>
                  <a:effectLst/>
                  <a:uLnTx/>
                  <a:uFillTx/>
                  <a:latin typeface="+mn-lt"/>
                  <a:ea typeface="Intel Clear" panose="020B0604020203020204" pitchFamily="34" charset="0"/>
                  <a:cs typeface="Intel Clear" panose="020B0604020203020204" pitchFamily="34" charset="0"/>
                  <a:sym typeface="Helvetica Neue"/>
                </a:rPr>
                <a:t>VHub</a:t>
              </a: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rPr>
                <a:t> AI Developer offers a kit with deep learning, model training, and labeling capabilities for comprehensive development of computer vision AI applications. Through additional pre-trained model SDKs, </a:t>
              </a:r>
              <a:r>
                <a:rPr kumimoji="0" lang="en-US" sz="900" b="0" i="0" u="none" strike="noStrike" kern="0" cap="none" spc="0" normalizeH="0" baseline="0" noProof="0" dirty="0" err="1">
                  <a:ln>
                    <a:noFill/>
                  </a:ln>
                  <a:effectLst/>
                  <a:uLnTx/>
                  <a:uFillTx/>
                  <a:latin typeface="+mn-lt"/>
                  <a:ea typeface="Intel Clear" panose="020B0604020203020204" pitchFamily="34" charset="0"/>
                  <a:cs typeface="Intel Clear" panose="020B0604020203020204" pitchFamily="34" charset="0"/>
                  <a:sym typeface="Helvetica Neue"/>
                </a:rPr>
                <a:t>VHub</a:t>
              </a: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rPr>
                <a:t> AI Developer helps system integrators speed up development processes without expending any extra effort. </a:t>
              </a:r>
            </a:p>
          </p:txBody>
        </p:sp>
        <p:sp>
          <p:nvSpPr>
            <p:cNvPr id="49" name="Content Placeholder 47">
              <a:extLst>
                <a:ext uri="{FF2B5EF4-FFF2-40B4-BE49-F238E27FC236}">
                  <a16:creationId xmlns:a16="http://schemas.microsoft.com/office/drawing/2014/main" id="{2584298A-4471-5465-1EE0-600E2E7FDCD5}"/>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56" name="Content Placeholder 47">
            <a:extLst>
              <a:ext uri="{FF2B5EF4-FFF2-40B4-BE49-F238E27FC236}">
                <a16:creationId xmlns:a16="http://schemas.microsoft.com/office/drawing/2014/main" id="{16477110-C797-B86D-87F8-A1686190BA26}"/>
              </a:ext>
            </a:extLst>
          </p:cNvPr>
          <p:cNvSpPr txBox="1">
            <a:spLocks/>
          </p:cNvSpPr>
          <p:nvPr/>
        </p:nvSpPr>
        <p:spPr>
          <a:xfrm>
            <a:off x="626308" y="2038673"/>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57" name="Rectangle 56">
            <a:extLst>
              <a:ext uri="{FF2B5EF4-FFF2-40B4-BE49-F238E27FC236}">
                <a16:creationId xmlns:a16="http://schemas.microsoft.com/office/drawing/2014/main" id="{7FFC7B93-1889-4F33-47CE-3E8675DB24BA}"/>
              </a:ext>
            </a:extLst>
          </p:cNvPr>
          <p:cNvSpPr>
            <a:spLocks/>
          </p:cNvSpPr>
          <p:nvPr/>
        </p:nvSpPr>
        <p:spPr>
          <a:xfrm>
            <a:off x="944874" y="2248287"/>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600"/>
              </a:spcBef>
              <a:spcAft>
                <a:spcPts val="0"/>
              </a:spcAft>
              <a:buClrTx/>
              <a:buSzTx/>
              <a:buFontTx/>
              <a:buNone/>
              <a:tabLst/>
              <a:defRPr/>
            </a:pPr>
            <a:r>
              <a:rPr lang="en-US" sz="900" dirty="0">
                <a:solidFill>
                  <a:schemeClr val="accent1"/>
                </a:solidFill>
                <a:latin typeface="IntelOne Text Medium" panose="020B0703020203020204" pitchFamily="34" charset="0"/>
              </a:rPr>
              <a:t>Streamline workflows </a:t>
            </a:r>
            <a:r>
              <a:rPr lang="en-US" sz="900" dirty="0">
                <a:solidFill>
                  <a:schemeClr val="bg2"/>
                </a:solidFill>
              </a:rPr>
              <a:t>in any industry through versatile computer vision model training</a:t>
            </a:r>
          </a:p>
        </p:txBody>
      </p:sp>
      <p:sp>
        <p:nvSpPr>
          <p:cNvPr id="58" name="Rectangle 57">
            <a:extLst>
              <a:ext uri="{FF2B5EF4-FFF2-40B4-BE49-F238E27FC236}">
                <a16:creationId xmlns:a16="http://schemas.microsoft.com/office/drawing/2014/main" id="{D569B63A-AEB5-1D37-11AD-96949BA67D51}"/>
              </a:ext>
            </a:extLst>
          </p:cNvPr>
          <p:cNvSpPr>
            <a:spLocks/>
          </p:cNvSpPr>
          <p:nvPr/>
        </p:nvSpPr>
        <p:spPr>
          <a:xfrm>
            <a:off x="3094947" y="2248287"/>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609585" rtl="0" eaLnBrk="1" fontAlgn="auto" latinLnBrk="0" hangingPunct="1">
              <a:lnSpc>
                <a:spcPct val="100000"/>
              </a:lnSpc>
              <a:spcBef>
                <a:spcPts val="0"/>
              </a:spcBef>
              <a:spcAft>
                <a:spcPts val="200"/>
              </a:spcAft>
              <a:buClrTx/>
              <a:buSzTx/>
              <a:buFontTx/>
              <a:buNone/>
              <a:tabLst/>
              <a:defRPr/>
            </a:pPr>
            <a:r>
              <a:rPr lang="en-US" sz="900" dirty="0">
                <a:solidFill>
                  <a:schemeClr val="accent1"/>
                </a:solidFill>
                <a:latin typeface="IntelOne Text Medium" panose="020B0703020203020204" pitchFamily="34" charset="0"/>
                <a:sym typeface="Helvetica Neue"/>
              </a:rPr>
              <a:t>Accelerate deployment </a:t>
            </a:r>
            <a:r>
              <a:rPr lang="en-US" sz="900" dirty="0">
                <a:solidFill>
                  <a:schemeClr val="bg2"/>
                </a:solidFill>
                <a:sym typeface="Helvetica Neue"/>
              </a:rPr>
              <a:t>with immediate access to pre-trained deep learning models</a:t>
            </a:r>
          </a:p>
        </p:txBody>
      </p:sp>
      <p:sp>
        <p:nvSpPr>
          <p:cNvPr id="59" name="Rectangle 58">
            <a:extLst>
              <a:ext uri="{FF2B5EF4-FFF2-40B4-BE49-F238E27FC236}">
                <a16:creationId xmlns:a16="http://schemas.microsoft.com/office/drawing/2014/main" id="{C742ABFA-8627-BCC9-B768-B17B4B24E9E3}"/>
              </a:ext>
            </a:extLst>
          </p:cNvPr>
          <p:cNvSpPr>
            <a:spLocks/>
          </p:cNvSpPr>
          <p:nvPr/>
        </p:nvSpPr>
        <p:spPr>
          <a:xfrm>
            <a:off x="5245019" y="2248287"/>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609585" rtl="0" eaLnBrk="1" fontAlgn="auto" latinLnBrk="0" hangingPunct="1">
              <a:lnSpc>
                <a:spcPct val="100000"/>
              </a:lnSpc>
              <a:spcBef>
                <a:spcPts val="0"/>
              </a:spcBef>
              <a:spcAft>
                <a:spcPts val="200"/>
              </a:spcAft>
              <a:buClrTx/>
              <a:buSzTx/>
              <a:buFontTx/>
              <a:buNone/>
              <a:tabLst/>
              <a:defRPr/>
            </a:pPr>
            <a:r>
              <a:rPr lang="en-US" sz="900" dirty="0">
                <a:solidFill>
                  <a:schemeClr val="accent1"/>
                </a:solidFill>
                <a:latin typeface="IntelOne Text Medium" panose="020B0703020203020204" pitchFamily="34" charset="0"/>
                <a:sym typeface="Helvetica Neue"/>
              </a:rPr>
              <a:t>Decrease total cost </a:t>
            </a:r>
            <a:r>
              <a:rPr lang="en-US" sz="900" dirty="0">
                <a:solidFill>
                  <a:schemeClr val="bg2"/>
                </a:solidFill>
                <a:sym typeface="Helvetica Neue"/>
              </a:rPr>
              <a:t>of ownership with a single program solution that can easily scale to meet customer needs</a:t>
            </a:r>
          </a:p>
        </p:txBody>
      </p:sp>
      <p:grpSp>
        <p:nvGrpSpPr>
          <p:cNvPr id="72" name="Group 71">
            <a:extLst>
              <a:ext uri="{FF2B5EF4-FFF2-40B4-BE49-F238E27FC236}">
                <a16:creationId xmlns:a16="http://schemas.microsoft.com/office/drawing/2014/main" id="{5B06F44D-EC3F-9B37-A5B7-0B5DD16EFC6E}"/>
              </a:ext>
            </a:extLst>
          </p:cNvPr>
          <p:cNvGrpSpPr>
            <a:grpSpLocks/>
          </p:cNvGrpSpPr>
          <p:nvPr/>
        </p:nvGrpSpPr>
        <p:grpSpPr>
          <a:xfrm>
            <a:off x="592916" y="3870589"/>
            <a:ext cx="6255393" cy="335866"/>
            <a:chOff x="592916" y="3640327"/>
            <a:chExt cx="6255393" cy="335866"/>
          </a:xfrm>
        </p:grpSpPr>
        <p:sp>
          <p:nvSpPr>
            <p:cNvPr id="73" name="Content Placeholder 47">
              <a:extLst>
                <a:ext uri="{FF2B5EF4-FFF2-40B4-BE49-F238E27FC236}">
                  <a16:creationId xmlns:a16="http://schemas.microsoft.com/office/drawing/2014/main" id="{6F01098F-63DA-BD9F-1C3F-FC0493272197}"/>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err="1">
                  <a:solidFill>
                    <a:schemeClr val="tx2"/>
                  </a:solidFill>
                  <a:latin typeface="IntelOne Text Bold" panose="020B0803020203020204" pitchFamily="34" charset="0"/>
                </a:rPr>
                <a:t>Vecow</a:t>
              </a:r>
              <a:r>
                <a:rPr lang="en-US" sz="1000" dirty="0">
                  <a:solidFill>
                    <a:schemeClr val="tx2"/>
                  </a:solidFill>
                  <a:latin typeface="IntelOne Text Bold" panose="020B0803020203020204" pitchFamily="34" charset="0"/>
                </a:rPr>
                <a:t> Hardware</a:t>
              </a:r>
            </a:p>
          </p:txBody>
        </p:sp>
        <p:sp>
          <p:nvSpPr>
            <p:cNvPr id="74" name="Content Placeholder 47">
              <a:extLst>
                <a:ext uri="{FF2B5EF4-FFF2-40B4-BE49-F238E27FC236}">
                  <a16:creationId xmlns:a16="http://schemas.microsoft.com/office/drawing/2014/main" id="{EB937132-B969-8AEC-9180-FD946B15BB9D}"/>
                </a:ext>
              </a:extLst>
            </p:cNvPr>
            <p:cNvSpPr txBox="1">
              <a:spLocks/>
            </p:cNvSpPr>
            <p:nvPr/>
          </p:nvSpPr>
          <p:spPr>
            <a:xfrm>
              <a:off x="592916" y="3837694"/>
              <a:ext cx="6255393" cy="138499"/>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defTabSz="1219169" hangingPunct="0">
                <a:spcBef>
                  <a:spcPts val="200"/>
                </a:spcBef>
                <a:spcAft>
                  <a:spcPts val="0"/>
                </a:spcAft>
                <a:defRPr/>
              </a:pPr>
              <a:r>
                <a:rPr lang="en-US" sz="900" kern="0" dirty="0">
                  <a:latin typeface="+mn-lt"/>
                  <a:sym typeface="Helvetica Neue"/>
                </a:rPr>
                <a:t>Starter Kit, Deployment Kit, Development Kit, Titan Kit</a:t>
              </a:r>
            </a:p>
          </p:txBody>
        </p:sp>
      </p:grpSp>
      <p:grpSp>
        <p:nvGrpSpPr>
          <p:cNvPr id="75" name="Group 74">
            <a:extLst>
              <a:ext uri="{FF2B5EF4-FFF2-40B4-BE49-F238E27FC236}">
                <a16:creationId xmlns:a16="http://schemas.microsoft.com/office/drawing/2014/main" id="{41A72F7A-33C5-8CE8-8EC6-2102ABFB7B01}"/>
              </a:ext>
            </a:extLst>
          </p:cNvPr>
          <p:cNvGrpSpPr>
            <a:grpSpLocks/>
          </p:cNvGrpSpPr>
          <p:nvPr/>
        </p:nvGrpSpPr>
        <p:grpSpPr>
          <a:xfrm>
            <a:off x="592916" y="4352101"/>
            <a:ext cx="6255393" cy="335866"/>
            <a:chOff x="592916" y="3640327"/>
            <a:chExt cx="6255393" cy="335866"/>
          </a:xfrm>
        </p:grpSpPr>
        <p:sp>
          <p:nvSpPr>
            <p:cNvPr id="76" name="Content Placeholder 47">
              <a:extLst>
                <a:ext uri="{FF2B5EF4-FFF2-40B4-BE49-F238E27FC236}">
                  <a16:creationId xmlns:a16="http://schemas.microsoft.com/office/drawing/2014/main" id="{2AFC864A-386B-8200-43CE-26DA4BDCC8DE}"/>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Software</a:t>
              </a:r>
            </a:p>
          </p:txBody>
        </p:sp>
        <p:sp>
          <p:nvSpPr>
            <p:cNvPr id="77" name="Content Placeholder 47">
              <a:extLst>
                <a:ext uri="{FF2B5EF4-FFF2-40B4-BE49-F238E27FC236}">
                  <a16:creationId xmlns:a16="http://schemas.microsoft.com/office/drawing/2014/main" id="{CA87960D-97CB-99E2-AF15-0E74A67DD008}"/>
                </a:ext>
              </a:extLst>
            </p:cNvPr>
            <p:cNvSpPr txBox="1">
              <a:spLocks/>
            </p:cNvSpPr>
            <p:nvPr/>
          </p:nvSpPr>
          <p:spPr>
            <a:xfrm>
              <a:off x="592916" y="3837694"/>
              <a:ext cx="6255393" cy="138499"/>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defTabSz="1219169" hangingPunct="0">
                <a:spcBef>
                  <a:spcPts val="200"/>
                </a:spcBef>
                <a:spcAft>
                  <a:spcPts val="0"/>
                </a:spcAft>
                <a:defRPr/>
              </a:pPr>
              <a:r>
                <a:rPr lang="en-US" sz="900" kern="0" dirty="0" err="1">
                  <a:latin typeface="+mn-lt"/>
                  <a:sym typeface="Helvetica Neue"/>
                </a:rPr>
                <a:t>VHub</a:t>
              </a:r>
              <a:r>
                <a:rPr lang="en-US" sz="900" kern="0" dirty="0">
                  <a:latin typeface="+mn-lt"/>
                  <a:sym typeface="Helvetica Neue"/>
                </a:rPr>
                <a:t> AI Developer</a:t>
              </a:r>
            </a:p>
          </p:txBody>
        </p:sp>
      </p:grpSp>
      <p:grpSp>
        <p:nvGrpSpPr>
          <p:cNvPr id="78" name="Group 77">
            <a:extLst>
              <a:ext uri="{FF2B5EF4-FFF2-40B4-BE49-F238E27FC236}">
                <a16:creationId xmlns:a16="http://schemas.microsoft.com/office/drawing/2014/main" id="{C5F65A83-5ABA-5F4E-7CF9-6C2555A416B5}"/>
              </a:ext>
            </a:extLst>
          </p:cNvPr>
          <p:cNvGrpSpPr>
            <a:grpSpLocks/>
          </p:cNvGrpSpPr>
          <p:nvPr/>
        </p:nvGrpSpPr>
        <p:grpSpPr>
          <a:xfrm>
            <a:off x="592916" y="4833613"/>
            <a:ext cx="6255393" cy="335866"/>
            <a:chOff x="592916" y="3640327"/>
            <a:chExt cx="6255393" cy="335866"/>
          </a:xfrm>
        </p:grpSpPr>
        <p:sp>
          <p:nvSpPr>
            <p:cNvPr id="79" name="Content Placeholder 47">
              <a:extLst>
                <a:ext uri="{FF2B5EF4-FFF2-40B4-BE49-F238E27FC236}">
                  <a16:creationId xmlns:a16="http://schemas.microsoft.com/office/drawing/2014/main" id="{BFD496FA-A7DE-1AEF-0F7D-3D6BA7134A0B}"/>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Cloud Service Provider</a:t>
              </a:r>
            </a:p>
          </p:txBody>
        </p:sp>
        <p:sp>
          <p:nvSpPr>
            <p:cNvPr id="86" name="Content Placeholder 47">
              <a:extLst>
                <a:ext uri="{FF2B5EF4-FFF2-40B4-BE49-F238E27FC236}">
                  <a16:creationId xmlns:a16="http://schemas.microsoft.com/office/drawing/2014/main" id="{F185B281-258C-2F15-1CC7-260CA9698F08}"/>
                </a:ext>
              </a:extLst>
            </p:cNvPr>
            <p:cNvSpPr txBox="1">
              <a:spLocks/>
            </p:cNvSpPr>
            <p:nvPr/>
          </p:nvSpPr>
          <p:spPr>
            <a:xfrm>
              <a:off x="592916" y="3837694"/>
              <a:ext cx="6255393" cy="138499"/>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defTabSz="1219169" hangingPunct="0">
                <a:spcBef>
                  <a:spcPts val="200"/>
                </a:spcBef>
                <a:spcAft>
                  <a:spcPts val="0"/>
                </a:spcAft>
                <a:defRPr/>
              </a:pPr>
              <a:r>
                <a:rPr lang="en-US" sz="900" kern="0" dirty="0">
                  <a:latin typeface="+mn-lt"/>
                  <a:sym typeface="Helvetica Neue"/>
                </a:rPr>
                <a:t>Microsoft Azure, Private/On-Premises</a:t>
              </a:r>
            </a:p>
          </p:txBody>
        </p:sp>
      </p:grpSp>
      <p:grpSp>
        <p:nvGrpSpPr>
          <p:cNvPr id="98" name="Group 97">
            <a:extLst>
              <a:ext uri="{FF2B5EF4-FFF2-40B4-BE49-F238E27FC236}">
                <a16:creationId xmlns:a16="http://schemas.microsoft.com/office/drawing/2014/main" id="{F51F7BF9-BC36-73F8-9068-0685CD08F913}"/>
              </a:ext>
            </a:extLst>
          </p:cNvPr>
          <p:cNvGrpSpPr>
            <a:grpSpLocks/>
          </p:cNvGrpSpPr>
          <p:nvPr/>
        </p:nvGrpSpPr>
        <p:grpSpPr>
          <a:xfrm>
            <a:off x="592916" y="5315125"/>
            <a:ext cx="6255393" cy="335866"/>
            <a:chOff x="592916" y="3640327"/>
            <a:chExt cx="6255393" cy="335866"/>
          </a:xfrm>
        </p:grpSpPr>
        <p:sp>
          <p:nvSpPr>
            <p:cNvPr id="99" name="Content Placeholder 47">
              <a:extLst>
                <a:ext uri="{FF2B5EF4-FFF2-40B4-BE49-F238E27FC236}">
                  <a16:creationId xmlns:a16="http://schemas.microsoft.com/office/drawing/2014/main" id="{AB965EEB-A7BB-2D90-0FB0-E196ECF7A3F2}"/>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Operating System</a:t>
              </a:r>
            </a:p>
          </p:txBody>
        </p:sp>
        <p:sp>
          <p:nvSpPr>
            <p:cNvPr id="101" name="Content Placeholder 47">
              <a:extLst>
                <a:ext uri="{FF2B5EF4-FFF2-40B4-BE49-F238E27FC236}">
                  <a16:creationId xmlns:a16="http://schemas.microsoft.com/office/drawing/2014/main" id="{F197DCE2-C440-D358-4F76-09E25C893A07}"/>
                </a:ext>
              </a:extLst>
            </p:cNvPr>
            <p:cNvSpPr txBox="1">
              <a:spLocks/>
            </p:cNvSpPr>
            <p:nvPr/>
          </p:nvSpPr>
          <p:spPr>
            <a:xfrm>
              <a:off x="592916" y="3837694"/>
              <a:ext cx="6255393" cy="138499"/>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defTabSz="1219169" hangingPunct="0">
                <a:spcBef>
                  <a:spcPts val="200"/>
                </a:spcBef>
                <a:spcAft>
                  <a:spcPts val="0"/>
                </a:spcAft>
                <a:defRPr/>
              </a:pPr>
              <a:r>
                <a:rPr lang="en-US" sz="900" kern="0" dirty="0">
                  <a:latin typeface="+mn-lt"/>
                  <a:sym typeface="Helvetica Neue"/>
                </a:rPr>
                <a:t>Windows</a:t>
              </a:r>
            </a:p>
          </p:txBody>
        </p:sp>
      </p:grpSp>
      <p:grpSp>
        <p:nvGrpSpPr>
          <p:cNvPr id="103" name="Group 102">
            <a:extLst>
              <a:ext uri="{FF2B5EF4-FFF2-40B4-BE49-F238E27FC236}">
                <a16:creationId xmlns:a16="http://schemas.microsoft.com/office/drawing/2014/main" id="{3593B0CE-7B4F-A25F-9BDE-611E30381C42}"/>
              </a:ext>
            </a:extLst>
          </p:cNvPr>
          <p:cNvGrpSpPr/>
          <p:nvPr/>
        </p:nvGrpSpPr>
        <p:grpSpPr>
          <a:xfrm>
            <a:off x="592916" y="5796642"/>
            <a:ext cx="6318424" cy="492398"/>
            <a:chOff x="592916" y="6005103"/>
            <a:chExt cx="6318424" cy="492398"/>
          </a:xfrm>
        </p:grpSpPr>
        <p:sp>
          <p:nvSpPr>
            <p:cNvPr id="104" name="Content Placeholder 47">
              <a:extLst>
                <a:ext uri="{FF2B5EF4-FFF2-40B4-BE49-F238E27FC236}">
                  <a16:creationId xmlns:a16="http://schemas.microsoft.com/office/drawing/2014/main" id="{063F08EA-7465-E872-A232-E76FCB4D0D7E}"/>
                </a:ext>
              </a:extLst>
            </p:cNvPr>
            <p:cNvSpPr txBox="1">
              <a:spLocks/>
            </p:cNvSpPr>
            <p:nvPr/>
          </p:nvSpPr>
          <p:spPr>
            <a:xfrm>
              <a:off x="592916" y="6005103"/>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105" name="Content Placeholder 47">
              <a:extLst>
                <a:ext uri="{FF2B5EF4-FFF2-40B4-BE49-F238E27FC236}">
                  <a16:creationId xmlns:a16="http://schemas.microsoft.com/office/drawing/2014/main" id="{64C68F05-A18E-C21E-CF8B-A11C13485D50}"/>
                </a:ext>
              </a:extLst>
            </p:cNvPr>
            <p:cNvSpPr txBox="1">
              <a:spLocks/>
            </p:cNvSpPr>
            <p:nvPr/>
          </p:nvSpPr>
          <p:spPr>
            <a:xfrm>
              <a:off x="592916" y="6191356"/>
              <a:ext cx="6318424" cy="306145"/>
            </a:xfrm>
            <a:prstGeom prst="rect">
              <a:avLst/>
            </a:prstGeom>
            <a:ln>
              <a:noFill/>
            </a:ln>
          </p:spPr>
          <p:txBody>
            <a:bodyPr wrap="square" lIns="0" tIns="0" rIns="0" bIns="0" numCol="2"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1" indent="-128016" algn="l" defTabSz="914400" rtl="0" eaLnBrk="1" fontAlgn="ctr" latinLnBrk="0" hangingPunct="1">
                <a:lnSpc>
                  <a:spcPct val="100000"/>
                </a:lnSpc>
                <a:spcBef>
                  <a:spcPts val="0"/>
                </a:spcBef>
                <a:spcAft>
                  <a:spcPts val="100"/>
                </a:spcAft>
                <a:buClrTx/>
                <a:buSzTx/>
                <a:buFont typeface="Wingdings" panose="05000000000000000000" pitchFamily="2" charset="2"/>
                <a:buChar char="§"/>
                <a:tabLst/>
                <a:defRPr/>
              </a:pPr>
              <a:r>
                <a:rPr kumimoji="0" lang="en-US" sz="900" b="0" i="0" u="none" strike="noStrike" kern="1200" cap="none" spc="-50" normalizeH="0" baseline="0" noProof="0" dirty="0">
                  <a:ln>
                    <a:noFill/>
                  </a:ln>
                  <a:effectLst/>
                  <a:uLnTx/>
                  <a:uFillTx/>
                  <a:latin typeface="+mn-lt"/>
                  <a:hlinkClick r:id="rId3">
                    <a:extLst>
                      <a:ext uri="{A12FA001-AC4F-418D-AE19-62706E023703}">
                        <ahyp:hlinkClr xmlns:ahyp="http://schemas.microsoft.com/office/drawing/2018/hyperlinkcolor" val="tx"/>
                      </a:ext>
                    </a:extLst>
                  </a:hlinkClick>
                </a:rPr>
                <a:t>Intel IoT Kits Overview</a:t>
              </a:r>
              <a:endParaRPr kumimoji="0" lang="en-US" sz="900" b="0" i="0" u="none" strike="noStrike" kern="1200" cap="none" spc="-50" normalizeH="0" baseline="0" noProof="0" dirty="0">
                <a:ln>
                  <a:noFill/>
                </a:ln>
                <a:effectLst/>
                <a:uLnTx/>
                <a:uFillTx/>
                <a:latin typeface="+mn-lt"/>
              </a:endParaRPr>
            </a:p>
            <a:p>
              <a:pPr marL="128016" marR="0" lvl="1" indent="-128016" algn="l" defTabSz="914400" rtl="0" eaLnBrk="1" fontAlgn="ctr" latinLnBrk="0" hangingPunct="1">
                <a:lnSpc>
                  <a:spcPct val="100000"/>
                </a:lnSpc>
                <a:spcBef>
                  <a:spcPts val="0"/>
                </a:spcBef>
                <a:spcAft>
                  <a:spcPts val="100"/>
                </a:spcAft>
                <a:buClrTx/>
                <a:buSzTx/>
                <a:buFont typeface="Wingdings" panose="05000000000000000000" pitchFamily="2" charset="2"/>
                <a:buChar char="§"/>
                <a:tabLst/>
                <a:defRPr/>
              </a:pPr>
              <a:r>
                <a:rPr kumimoji="0" lang="en-US" sz="900" b="0" i="0" u="none" strike="noStrike" kern="1200" cap="none" spc="0" normalizeH="0" baseline="0" noProof="0" dirty="0">
                  <a:ln>
                    <a:noFill/>
                  </a:ln>
                  <a:effectLst/>
                  <a:uLnTx/>
                  <a:uFillTx/>
                  <a:latin typeface="+mn-lt"/>
                  <a:hlinkClick r:id="rId4">
                    <a:extLst>
                      <a:ext uri="{A12FA001-AC4F-418D-AE19-62706E023703}">
                        <ahyp:hlinkClr xmlns:ahyp="http://schemas.microsoft.com/office/drawing/2018/hyperlinkcolor" val="tx"/>
                      </a:ext>
                    </a:extLst>
                  </a:hlinkClick>
                </a:rPr>
                <a:t>Kit Overview</a:t>
              </a:r>
              <a:endParaRPr kumimoji="0" lang="en-US" sz="900" b="0" i="0" u="none" strike="noStrike" kern="1200" cap="none" spc="0" normalizeH="0" baseline="0" noProof="0" dirty="0">
                <a:ln>
                  <a:noFill/>
                </a:ln>
                <a:effectLst/>
                <a:uLnTx/>
                <a:uFillTx/>
                <a:latin typeface="+mn-lt"/>
              </a:endParaRPr>
            </a:p>
            <a:p>
              <a:pPr marL="128016" marR="0" lvl="1" indent="-128016" algn="l" defTabSz="914400" rtl="0" eaLnBrk="1" fontAlgn="ctr" latinLnBrk="0" hangingPunct="1">
                <a:lnSpc>
                  <a:spcPct val="100000"/>
                </a:lnSpc>
                <a:spcBef>
                  <a:spcPts val="0"/>
                </a:spcBef>
                <a:spcAft>
                  <a:spcPts val="100"/>
                </a:spcAft>
                <a:buClrTx/>
                <a:buSzTx/>
                <a:buFont typeface="Wingdings" panose="05000000000000000000" pitchFamily="2" charset="2"/>
                <a:buChar char="§"/>
                <a:tabLst/>
                <a:defRPr/>
              </a:pPr>
              <a:r>
                <a:rPr kumimoji="0" lang="en-US" sz="900" b="0" i="0" u="none" strike="noStrike" kern="1200" cap="none" spc="0" normalizeH="0" baseline="0" noProof="0" dirty="0">
                  <a:ln>
                    <a:noFill/>
                  </a:ln>
                  <a:effectLst/>
                  <a:uLnTx/>
                  <a:uFillTx/>
                  <a:latin typeface="+mn-lt"/>
                  <a:hlinkClick r:id="rId5">
                    <a:extLst>
                      <a:ext uri="{A12FA001-AC4F-418D-AE19-62706E023703}">
                        <ahyp:hlinkClr xmlns:ahyp="http://schemas.microsoft.com/office/drawing/2018/hyperlinkcolor" val="tx"/>
                      </a:ext>
                    </a:extLst>
                  </a:hlinkClick>
                </a:rPr>
                <a:t>Kit Unboxing Guide</a:t>
              </a:r>
              <a:endParaRPr kumimoji="0" lang="en-US" sz="900" b="0" i="0" u="none" strike="noStrike" kern="1200" cap="none" spc="0" normalizeH="0" baseline="0" noProof="0" dirty="0">
                <a:ln>
                  <a:noFill/>
                </a:ln>
                <a:effectLst/>
                <a:uLnTx/>
                <a:uFillTx/>
                <a:latin typeface="+mn-lt"/>
              </a:endParaRPr>
            </a:p>
          </p:txBody>
        </p:sp>
      </p:grpSp>
      <p:cxnSp>
        <p:nvCxnSpPr>
          <p:cNvPr id="106" name="Straight Connector 105">
            <a:extLst>
              <a:ext uri="{FF2B5EF4-FFF2-40B4-BE49-F238E27FC236}">
                <a16:creationId xmlns:a16="http://schemas.microsoft.com/office/drawing/2014/main" id="{8ED81BFD-FB59-19BE-EBC7-DC92B49F676E}"/>
              </a:ext>
            </a:extLst>
          </p:cNvPr>
          <p:cNvCxnSpPr>
            <a:cxnSpLocks/>
          </p:cNvCxnSpPr>
          <p:nvPr/>
        </p:nvCxnSpPr>
        <p:spPr>
          <a:xfrm>
            <a:off x="592917" y="194171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07" name="Straight Connector 106">
            <a:extLst>
              <a:ext uri="{FF2B5EF4-FFF2-40B4-BE49-F238E27FC236}">
                <a16:creationId xmlns:a16="http://schemas.microsoft.com/office/drawing/2014/main" id="{A1D837E1-A5C7-A946-8FDB-73B034E7EFD2}"/>
              </a:ext>
            </a:extLst>
          </p:cNvPr>
          <p:cNvCxnSpPr>
            <a:cxnSpLocks/>
          </p:cNvCxnSpPr>
          <p:nvPr/>
        </p:nvCxnSpPr>
        <p:spPr>
          <a:xfrm>
            <a:off x="592917" y="301360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08" name="Straight Connector 107">
            <a:extLst>
              <a:ext uri="{FF2B5EF4-FFF2-40B4-BE49-F238E27FC236}">
                <a16:creationId xmlns:a16="http://schemas.microsoft.com/office/drawing/2014/main" id="{81412D9F-901D-D57D-9665-5B3382AE4E6D}"/>
              </a:ext>
            </a:extLst>
          </p:cNvPr>
          <p:cNvCxnSpPr>
            <a:cxnSpLocks/>
          </p:cNvCxnSpPr>
          <p:nvPr/>
        </p:nvCxnSpPr>
        <p:spPr>
          <a:xfrm>
            <a:off x="592917" y="4279278"/>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09" name="Straight Connector 108">
            <a:extLst>
              <a:ext uri="{FF2B5EF4-FFF2-40B4-BE49-F238E27FC236}">
                <a16:creationId xmlns:a16="http://schemas.microsoft.com/office/drawing/2014/main" id="{4A76FC77-9A90-B687-DFAE-6F58D266F312}"/>
              </a:ext>
            </a:extLst>
          </p:cNvPr>
          <p:cNvCxnSpPr>
            <a:cxnSpLocks/>
          </p:cNvCxnSpPr>
          <p:nvPr/>
        </p:nvCxnSpPr>
        <p:spPr>
          <a:xfrm>
            <a:off x="592917" y="4760790"/>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10" name="Straight Connector 109">
            <a:extLst>
              <a:ext uri="{FF2B5EF4-FFF2-40B4-BE49-F238E27FC236}">
                <a16:creationId xmlns:a16="http://schemas.microsoft.com/office/drawing/2014/main" id="{57ED516B-27DA-BD34-8BDC-09C3B153C8F6}"/>
              </a:ext>
            </a:extLst>
          </p:cNvPr>
          <p:cNvCxnSpPr>
            <a:cxnSpLocks/>
          </p:cNvCxnSpPr>
          <p:nvPr/>
        </p:nvCxnSpPr>
        <p:spPr>
          <a:xfrm>
            <a:off x="592917" y="524230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A7DF652D-306B-1EB0-9655-954F0415FAB2}"/>
              </a:ext>
            </a:extLst>
          </p:cNvPr>
          <p:cNvCxnSpPr>
            <a:cxnSpLocks/>
          </p:cNvCxnSpPr>
          <p:nvPr/>
        </p:nvCxnSpPr>
        <p:spPr>
          <a:xfrm>
            <a:off x="592917" y="572381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117" name="Rectangle 116">
            <a:extLst>
              <a:ext uri="{FF2B5EF4-FFF2-40B4-BE49-F238E27FC236}">
                <a16:creationId xmlns:a16="http://schemas.microsoft.com/office/drawing/2014/main" id="{72A3230D-057C-F83A-D6B6-9015DFEC2BD8}"/>
              </a:ext>
            </a:extLst>
          </p:cNvPr>
          <p:cNvSpPr/>
          <p:nvPr/>
        </p:nvSpPr>
        <p:spPr>
          <a:xfrm>
            <a:off x="7066292" y="1621155"/>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18" name="Rectangle 117">
            <a:extLst>
              <a:ext uri="{FF2B5EF4-FFF2-40B4-BE49-F238E27FC236}">
                <a16:creationId xmlns:a16="http://schemas.microsoft.com/office/drawing/2014/main" id="{C2C33D8B-ACBF-3008-4F86-945DEE00C2CC}"/>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9" name="Rectangle 118">
            <a:extLst>
              <a:ext uri="{FF2B5EF4-FFF2-40B4-BE49-F238E27FC236}">
                <a16:creationId xmlns:a16="http://schemas.microsoft.com/office/drawing/2014/main" id="{29CEEAD3-DBBE-FD62-3C2A-65E5BEF599FF}"/>
              </a:ext>
            </a:extLst>
          </p:cNvPr>
          <p:cNvSpPr>
            <a:spLocks/>
          </p:cNvSpPr>
          <p:nvPr/>
        </p:nvSpPr>
        <p:spPr>
          <a:xfrm>
            <a:off x="8743000" y="3048001"/>
            <a:ext cx="2839400" cy="1723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a:spcAft>
                <a:spcPts val="200"/>
              </a:spcAft>
              <a:defRPr/>
            </a:pPr>
            <a:r>
              <a:rPr lang="en-US" sz="1000" dirty="0">
                <a:solidFill>
                  <a:schemeClr val="bg2"/>
                </a:solidFill>
                <a:latin typeface="IntelOne Text Bold" panose="020B0803020203020204" pitchFamily="34" charset="0"/>
              </a:rPr>
              <a:t>Outcomes</a:t>
            </a:r>
          </a:p>
          <a:p>
            <a:pPr>
              <a:spcAft>
                <a:spcPts val="200"/>
              </a:spcAf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rPr>
              <a:t>Increase customer satisfaction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rPr>
              <a:t>Increased quality vs. yield </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rPr>
              <a:t>Get as much value from operational data as possible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rPr>
              <a:t>Meet standards for reliability, durability, and functionality</a:t>
            </a:r>
          </a:p>
        </p:txBody>
      </p:sp>
      <p:sp>
        <p:nvSpPr>
          <p:cNvPr id="120" name="Rectangle 119">
            <a:extLst>
              <a:ext uri="{FF2B5EF4-FFF2-40B4-BE49-F238E27FC236}">
                <a16:creationId xmlns:a16="http://schemas.microsoft.com/office/drawing/2014/main" id="{D7B1497C-A1E5-709D-9321-4D0B40A1F1E4}"/>
              </a:ext>
            </a:extLst>
          </p:cNvPr>
          <p:cNvSpPr>
            <a:spLocks/>
          </p:cNvSpPr>
          <p:nvPr/>
        </p:nvSpPr>
        <p:spPr>
          <a:xfrm>
            <a:off x="7144336" y="4866812"/>
            <a:ext cx="4438063" cy="107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Reduce re-work, scrap </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Keep pace with tightening industry standards, consumer expectations</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Reduce the rate of human errors during inspections</a:t>
            </a:r>
          </a:p>
          <a:p>
            <a:pPr marL="0" lvl="1">
              <a:spcBef>
                <a:spcPts val="200"/>
              </a:spcBef>
              <a:defRPr/>
            </a:pPr>
            <a:r>
              <a:rPr lang="en-US" sz="900" dirty="0">
                <a:solidFill>
                  <a:schemeClr val="bg2"/>
                </a:solidFill>
                <a:latin typeface="IntelOne Text Medium" panose="020B0703020203020204" pitchFamily="34" charset="0"/>
              </a:rPr>
              <a:t>Cost </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Unlock visibility into cross-plant production</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Reduce labor costs and mitigate shortages, especially skilled labor</a:t>
            </a:r>
          </a:p>
        </p:txBody>
      </p:sp>
      <p:pic>
        <p:nvPicPr>
          <p:cNvPr id="121" name="Picture 120" descr="A picture containing screenshot, cartoon, design&#10;&#10;Description automatically generated">
            <a:extLst>
              <a:ext uri="{FF2B5EF4-FFF2-40B4-BE49-F238E27FC236}">
                <a16:creationId xmlns:a16="http://schemas.microsoft.com/office/drawing/2014/main" id="{8368D040-D851-5975-CB55-FFBCCC9EFAA6}"/>
              </a:ext>
            </a:extLst>
          </p:cNvPr>
          <p:cNvPicPr>
            <a:picLocks noChangeAspect="1"/>
          </p:cNvPicPr>
          <p:nvPr/>
        </p:nvPicPr>
        <p:blipFill>
          <a:blip r:embed="rId6" cstate="hqprint">
            <a:extLst>
              <a:ext uri="{28A0092B-C50C-407E-A947-70E740481C1C}">
                <a14:useLocalDpi xmlns:a14="http://schemas.microsoft.com/office/drawing/2010/main"/>
              </a:ext>
            </a:extLst>
          </a:blip>
          <a:srcRect/>
          <a:stretch>
            <a:fillRect/>
          </a:stretch>
        </p:blipFill>
        <p:spPr>
          <a:xfrm>
            <a:off x="7149239" y="3048003"/>
            <a:ext cx="1593761" cy="1328737"/>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123" name="Rectangle 122">
            <a:extLst>
              <a:ext uri="{FF2B5EF4-FFF2-40B4-BE49-F238E27FC236}">
                <a16:creationId xmlns:a16="http://schemas.microsoft.com/office/drawing/2014/main" id="{64575B4A-B909-A2CC-58FA-4E23866E067F}"/>
              </a:ext>
            </a:extLst>
          </p:cNvPr>
          <p:cNvSpPr/>
          <p:nvPr/>
        </p:nvSpPr>
        <p:spPr>
          <a:xfrm>
            <a:off x="7066292" y="1621155"/>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25" name="Text Placeholder 49" descr="Target Vertical: &#10;Manufacturing&#10;&#10;&#10;">
            <a:extLst>
              <a:ext uri="{FF2B5EF4-FFF2-40B4-BE49-F238E27FC236}">
                <a16:creationId xmlns:a16="http://schemas.microsoft.com/office/drawing/2014/main" id="{86A3524D-095D-73D2-DC55-76A8236634D7}"/>
              </a:ext>
            </a:extLst>
          </p:cNvPr>
          <p:cNvSpPr txBox="1">
            <a:spLocks/>
          </p:cNvSpPr>
          <p:nvPr/>
        </p:nvSpPr>
        <p:spPr>
          <a:xfrm>
            <a:off x="7166011" y="1686845"/>
            <a:ext cx="4340179"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lvl="0" defTabSz="914400" hangingPunct="0">
              <a:spcBef>
                <a:spcPts val="0"/>
              </a:spcBef>
              <a:defRPr/>
            </a:pPr>
            <a:r>
              <a:rPr lang="en-US" sz="900" b="0" kern="0" dirty="0">
                <a:latin typeface="+mn-lt"/>
                <a:ea typeface="+mn-ea"/>
                <a:cs typeface="+mn-cs"/>
                <a:sym typeface="Helvetica Neue"/>
              </a:rPr>
              <a:t>Africa/Middle East; Europe; Americas; Southeast Asia; Asia/Pacific/Japan; PRC; Australia/New Zealand</a:t>
            </a:r>
          </a:p>
        </p:txBody>
      </p:sp>
      <p:pic>
        <p:nvPicPr>
          <p:cNvPr id="127" name="Picture 2" descr="Smart AIoT Solution Services | Member of A3">
            <a:extLst>
              <a:ext uri="{FF2B5EF4-FFF2-40B4-BE49-F238E27FC236}">
                <a16:creationId xmlns:a16="http://schemas.microsoft.com/office/drawing/2014/main" id="{2218BE48-41EE-CA7D-B6B3-1A21A8716FD2}"/>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6496" t="38623" r="96" b="37823"/>
          <a:stretch/>
        </p:blipFill>
        <p:spPr bwMode="auto">
          <a:xfrm>
            <a:off x="632622" y="172552"/>
            <a:ext cx="1224753" cy="30883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3C128648-6F4F-6D4E-6705-F781132ECADC}"/>
              </a:ext>
            </a:extLst>
          </p:cNvPr>
          <p:cNvGrpSpPr/>
          <p:nvPr/>
        </p:nvGrpSpPr>
        <p:grpSpPr>
          <a:xfrm>
            <a:off x="592916" y="3086430"/>
            <a:ext cx="6255393" cy="638513"/>
            <a:chOff x="592915" y="4064094"/>
            <a:chExt cx="6255393" cy="638513"/>
          </a:xfrm>
        </p:grpSpPr>
        <p:sp>
          <p:nvSpPr>
            <p:cNvPr id="3" name="Content Placeholder 47">
              <a:extLst>
                <a:ext uri="{FF2B5EF4-FFF2-40B4-BE49-F238E27FC236}">
                  <a16:creationId xmlns:a16="http://schemas.microsoft.com/office/drawing/2014/main" id="{408AB77E-1CA9-FDFE-F599-19C77D9B87E4}"/>
                </a:ext>
              </a:extLst>
            </p:cNvPr>
            <p:cNvSpPr txBox="1">
              <a:spLocks/>
            </p:cNvSpPr>
            <p:nvPr/>
          </p:nvSpPr>
          <p:spPr>
            <a:xfrm>
              <a:off x="592915" y="4064094"/>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4" name="Content Placeholder 47">
              <a:extLst>
                <a:ext uri="{FF2B5EF4-FFF2-40B4-BE49-F238E27FC236}">
                  <a16:creationId xmlns:a16="http://schemas.microsoft.com/office/drawing/2014/main" id="{9BC1F019-C7BB-B145-2D22-C24331C3D5AB}"/>
                </a:ext>
              </a:extLst>
            </p:cNvPr>
            <p:cNvSpPr txBox="1">
              <a:spLocks/>
            </p:cNvSpPr>
            <p:nvPr/>
          </p:nvSpPr>
          <p:spPr>
            <a:xfrm>
              <a:off x="592915" y="4261461"/>
              <a:ext cx="6255393" cy="441146"/>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spcAft>
                  <a:spcPts val="0"/>
                </a:spcAft>
                <a:buFont typeface="Wingdings" panose="05000000000000000000" pitchFamily="2" charset="2"/>
                <a:buChar char="§"/>
                <a:defRPr/>
              </a:pPr>
              <a:r>
                <a:rPr lang="en-US" sz="900" kern="0" dirty="0">
                  <a:latin typeface="+mn-lt"/>
                  <a:sym typeface="Helvetica Neue"/>
                </a:rPr>
                <a:t>Intel® Distribution of </a:t>
              </a:r>
              <a:r>
                <a:rPr lang="en-US" sz="900" kern="0" dirty="0" err="1">
                  <a:latin typeface="+mn-lt"/>
                  <a:sym typeface="Helvetica Neue"/>
                </a:rPr>
                <a:t>OpenVINO</a:t>
              </a:r>
              <a:r>
                <a:rPr lang="en-US" sz="900" kern="0" dirty="0">
                  <a:latin typeface="+mn-lt"/>
                  <a:sym typeface="Helvetica Neue"/>
                </a:rPr>
                <a:t>™ toolkit, Core™ i5-9500 Processor, Core™ i5-9500TE Processor, Core™ i7-9700E Processor, Core™ i7-9700TE Processor</a:t>
              </a:r>
            </a:p>
            <a:p>
              <a:pPr marL="128016" indent="-128016" defTabSz="1219169" hangingPunct="0">
                <a:spcBef>
                  <a:spcPts val="200"/>
                </a:spcBef>
                <a:spcAft>
                  <a:spcPts val="0"/>
                </a:spcAft>
                <a:buFont typeface="Wingdings" panose="05000000000000000000" pitchFamily="2" charset="2"/>
                <a:buChar char="§"/>
                <a:defRPr/>
              </a:pPr>
              <a:r>
                <a:rPr lang="en-US" sz="900" kern="0" dirty="0">
                  <a:latin typeface="+mn-lt"/>
                  <a:sym typeface="Helvetica Neue"/>
                </a:rPr>
                <a:t>TLS</a:t>
              </a:r>
            </a:p>
          </p:txBody>
        </p:sp>
      </p:grpSp>
      <p:cxnSp>
        <p:nvCxnSpPr>
          <p:cNvPr id="5" name="Straight Connector 4">
            <a:extLst>
              <a:ext uri="{FF2B5EF4-FFF2-40B4-BE49-F238E27FC236}">
                <a16:creationId xmlns:a16="http://schemas.microsoft.com/office/drawing/2014/main" id="{9CF87B61-E255-374B-DEBC-BBD43FD22F15}"/>
              </a:ext>
            </a:extLst>
          </p:cNvPr>
          <p:cNvCxnSpPr>
            <a:cxnSpLocks/>
          </p:cNvCxnSpPr>
          <p:nvPr/>
        </p:nvCxnSpPr>
        <p:spPr>
          <a:xfrm>
            <a:off x="592917" y="379776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6" name="Rectangle 5">
            <a:extLst>
              <a:ext uri="{FF2B5EF4-FFF2-40B4-BE49-F238E27FC236}">
                <a16:creationId xmlns:a16="http://schemas.microsoft.com/office/drawing/2014/main" id="{3C2FF217-BF6E-79E9-6F84-917F34ABA108}"/>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5" name="Text Placeholder 49">
            <a:extLst>
              <a:ext uri="{FF2B5EF4-FFF2-40B4-BE49-F238E27FC236}">
                <a16:creationId xmlns:a16="http://schemas.microsoft.com/office/drawing/2014/main" id="{99C104CA-A36E-A7DE-EC57-AA4A425A89EE}"/>
              </a:ext>
            </a:extLst>
          </p:cNvPr>
          <p:cNvSpPr txBox="1">
            <a:spLocks/>
          </p:cNvSpPr>
          <p:nvPr/>
        </p:nvSpPr>
        <p:spPr>
          <a:xfrm>
            <a:off x="7133538"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kumimoji="0" lang="en-US" sz="90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Primary: </a:t>
            </a:r>
            <a:r>
              <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hlinkClick r:id="rId8" action="ppaction://hlinksldjump"/>
              </a:rPr>
              <a:t>Machine Condition Monitoring</a:t>
            </a:r>
            <a:endPar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Situational Monitoring</a:t>
            </a:r>
            <a:endParaRPr lang="en-US" sz="900" b="0" dirty="0">
              <a:solidFill>
                <a:srgbClr val="525252"/>
              </a:solidFill>
              <a:latin typeface="IntelOne Text" panose="020B0503020203020204" pitchFamily="34" charset="0"/>
              <a:sym typeface="Helvetica Neue"/>
            </a:endParaRPr>
          </a:p>
        </p:txBody>
      </p:sp>
      <p:grpSp>
        <p:nvGrpSpPr>
          <p:cNvPr id="16" name="Group 15">
            <a:extLst>
              <a:ext uri="{FF2B5EF4-FFF2-40B4-BE49-F238E27FC236}">
                <a16:creationId xmlns:a16="http://schemas.microsoft.com/office/drawing/2014/main" id="{C1567040-8585-0A3A-5373-9D64CE99E986}"/>
              </a:ext>
            </a:extLst>
          </p:cNvPr>
          <p:cNvGrpSpPr/>
          <p:nvPr/>
        </p:nvGrpSpPr>
        <p:grpSpPr>
          <a:xfrm>
            <a:off x="604691" y="2248287"/>
            <a:ext cx="249819" cy="253186"/>
            <a:chOff x="1800544" y="4061583"/>
            <a:chExt cx="549017" cy="556414"/>
          </a:xfrm>
        </p:grpSpPr>
        <p:sp>
          <p:nvSpPr>
            <p:cNvPr id="17" name="Freeform: Shape 16">
              <a:extLst>
                <a:ext uri="{FF2B5EF4-FFF2-40B4-BE49-F238E27FC236}">
                  <a16:creationId xmlns:a16="http://schemas.microsoft.com/office/drawing/2014/main" id="{4EC20367-B1EB-F68F-1A94-1C77BA08250D}"/>
                </a:ext>
              </a:extLst>
            </p:cNvPr>
            <p:cNvSpPr/>
            <p:nvPr/>
          </p:nvSpPr>
          <p:spPr>
            <a:xfrm>
              <a:off x="1865977" y="4227275"/>
              <a:ext cx="392611" cy="225030"/>
            </a:xfrm>
            <a:custGeom>
              <a:avLst/>
              <a:gdLst>
                <a:gd name="connsiteX0" fmla="*/ 392611 w 392611"/>
                <a:gd name="connsiteY0" fmla="*/ 112510 h 225030"/>
                <a:gd name="connsiteX1" fmla="*/ 277474 w 392611"/>
                <a:gd name="connsiteY1" fmla="*/ 225031 h 225030"/>
                <a:gd name="connsiteX2" fmla="*/ 244486 w 392611"/>
                <a:gd name="connsiteY2" fmla="*/ 191273 h 225030"/>
                <a:gd name="connsiteX3" fmla="*/ 300920 w 392611"/>
                <a:gd name="connsiteY3" fmla="*/ 136120 h 225030"/>
                <a:gd name="connsiteX4" fmla="*/ 0 w 392611"/>
                <a:gd name="connsiteY4" fmla="*/ 136120 h 225030"/>
                <a:gd name="connsiteX5" fmla="*/ 0 w 392611"/>
                <a:gd name="connsiteY5" fmla="*/ 88921 h 225030"/>
                <a:gd name="connsiteX6" fmla="*/ 300930 w 392611"/>
                <a:gd name="connsiteY6" fmla="*/ 88921 h 225030"/>
                <a:gd name="connsiteX7" fmla="*/ 244486 w 392611"/>
                <a:gd name="connsiteY7" fmla="*/ 33758 h 225030"/>
                <a:gd name="connsiteX8" fmla="*/ 277474 w 392611"/>
                <a:gd name="connsiteY8" fmla="*/ 0 h 225030"/>
                <a:gd name="connsiteX9" fmla="*/ 392611 w 392611"/>
                <a:gd name="connsiteY9" fmla="*/ 112510 h 225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611" h="225030">
                  <a:moveTo>
                    <a:pt x="392611" y="112510"/>
                  </a:moveTo>
                  <a:lnTo>
                    <a:pt x="277474" y="225031"/>
                  </a:lnTo>
                  <a:lnTo>
                    <a:pt x="244486" y="191273"/>
                  </a:lnTo>
                  <a:lnTo>
                    <a:pt x="300920" y="136120"/>
                  </a:lnTo>
                  <a:lnTo>
                    <a:pt x="0" y="136120"/>
                  </a:lnTo>
                  <a:lnTo>
                    <a:pt x="0" y="88921"/>
                  </a:lnTo>
                  <a:lnTo>
                    <a:pt x="300930" y="88921"/>
                  </a:lnTo>
                  <a:lnTo>
                    <a:pt x="244486" y="33758"/>
                  </a:lnTo>
                  <a:lnTo>
                    <a:pt x="277474" y="0"/>
                  </a:lnTo>
                  <a:lnTo>
                    <a:pt x="392611" y="112510"/>
                  </a:lnTo>
                  <a:close/>
                </a:path>
              </a:pathLst>
            </a:custGeom>
            <a:solidFill>
              <a:srgbClr val="0A69B3"/>
            </a:solidFill>
            <a:ln w="101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0B6310FB-E4E2-B08B-B3D8-8A890CCF03DC}"/>
                </a:ext>
              </a:extLst>
            </p:cNvPr>
            <p:cNvSpPr/>
            <p:nvPr/>
          </p:nvSpPr>
          <p:spPr>
            <a:xfrm>
              <a:off x="1956950" y="4061583"/>
              <a:ext cx="392611" cy="225030"/>
            </a:xfrm>
            <a:custGeom>
              <a:avLst/>
              <a:gdLst>
                <a:gd name="connsiteX0" fmla="*/ 392611 w 392611"/>
                <a:gd name="connsiteY0" fmla="*/ 112510 h 225030"/>
                <a:gd name="connsiteX1" fmla="*/ 277474 w 392611"/>
                <a:gd name="connsiteY1" fmla="*/ 225031 h 225030"/>
                <a:gd name="connsiteX2" fmla="*/ 244486 w 392611"/>
                <a:gd name="connsiteY2" fmla="*/ 191272 h 225030"/>
                <a:gd name="connsiteX3" fmla="*/ 300920 w 392611"/>
                <a:gd name="connsiteY3" fmla="*/ 136120 h 225030"/>
                <a:gd name="connsiteX4" fmla="*/ 0 w 392611"/>
                <a:gd name="connsiteY4" fmla="*/ 136120 h 225030"/>
                <a:gd name="connsiteX5" fmla="*/ 0 w 392611"/>
                <a:gd name="connsiteY5" fmla="*/ 88921 h 225030"/>
                <a:gd name="connsiteX6" fmla="*/ 300941 w 392611"/>
                <a:gd name="connsiteY6" fmla="*/ 88921 h 225030"/>
                <a:gd name="connsiteX7" fmla="*/ 244486 w 392611"/>
                <a:gd name="connsiteY7" fmla="*/ 33758 h 225030"/>
                <a:gd name="connsiteX8" fmla="*/ 277474 w 392611"/>
                <a:gd name="connsiteY8" fmla="*/ 0 h 225030"/>
                <a:gd name="connsiteX9" fmla="*/ 392611 w 392611"/>
                <a:gd name="connsiteY9" fmla="*/ 112510 h 225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611" h="225030">
                  <a:moveTo>
                    <a:pt x="392611" y="112510"/>
                  </a:moveTo>
                  <a:lnTo>
                    <a:pt x="277474" y="225031"/>
                  </a:lnTo>
                  <a:lnTo>
                    <a:pt x="244486" y="191272"/>
                  </a:lnTo>
                  <a:lnTo>
                    <a:pt x="300920" y="136120"/>
                  </a:lnTo>
                  <a:lnTo>
                    <a:pt x="0" y="136120"/>
                  </a:lnTo>
                  <a:lnTo>
                    <a:pt x="0" y="88921"/>
                  </a:lnTo>
                  <a:lnTo>
                    <a:pt x="300941" y="88921"/>
                  </a:lnTo>
                  <a:lnTo>
                    <a:pt x="244486" y="33758"/>
                  </a:lnTo>
                  <a:lnTo>
                    <a:pt x="277474" y="0"/>
                  </a:lnTo>
                  <a:lnTo>
                    <a:pt x="392611" y="112510"/>
                  </a:lnTo>
                  <a:close/>
                </a:path>
              </a:pathLst>
            </a:custGeom>
            <a:solidFill>
              <a:srgbClr val="2FC5F3"/>
            </a:solidFill>
            <a:ln w="101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84B8AB01-F0B8-1C29-3969-0F1CABD5EA2C}"/>
                </a:ext>
              </a:extLst>
            </p:cNvPr>
            <p:cNvSpPr/>
            <p:nvPr/>
          </p:nvSpPr>
          <p:spPr>
            <a:xfrm>
              <a:off x="1956950" y="4392977"/>
              <a:ext cx="392611" cy="225020"/>
            </a:xfrm>
            <a:custGeom>
              <a:avLst/>
              <a:gdLst>
                <a:gd name="connsiteX0" fmla="*/ 392611 w 392611"/>
                <a:gd name="connsiteY0" fmla="*/ 112500 h 225020"/>
                <a:gd name="connsiteX1" fmla="*/ 277474 w 392611"/>
                <a:gd name="connsiteY1" fmla="*/ 225020 h 225020"/>
                <a:gd name="connsiteX2" fmla="*/ 244486 w 392611"/>
                <a:gd name="connsiteY2" fmla="*/ 191262 h 225020"/>
                <a:gd name="connsiteX3" fmla="*/ 300920 w 392611"/>
                <a:gd name="connsiteY3" fmla="*/ 136110 h 225020"/>
                <a:gd name="connsiteX4" fmla="*/ 0 w 392611"/>
                <a:gd name="connsiteY4" fmla="*/ 136110 h 225020"/>
                <a:gd name="connsiteX5" fmla="*/ 0 w 392611"/>
                <a:gd name="connsiteY5" fmla="*/ 88910 h 225020"/>
                <a:gd name="connsiteX6" fmla="*/ 300941 w 392611"/>
                <a:gd name="connsiteY6" fmla="*/ 88910 h 225020"/>
                <a:gd name="connsiteX7" fmla="*/ 244486 w 392611"/>
                <a:gd name="connsiteY7" fmla="*/ 33758 h 225020"/>
                <a:gd name="connsiteX8" fmla="*/ 277474 w 392611"/>
                <a:gd name="connsiteY8" fmla="*/ 0 h 225020"/>
                <a:gd name="connsiteX9" fmla="*/ 392611 w 392611"/>
                <a:gd name="connsiteY9" fmla="*/ 112500 h 22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611" h="225020">
                  <a:moveTo>
                    <a:pt x="392611" y="112500"/>
                  </a:moveTo>
                  <a:lnTo>
                    <a:pt x="277474" y="225020"/>
                  </a:lnTo>
                  <a:lnTo>
                    <a:pt x="244486" y="191262"/>
                  </a:lnTo>
                  <a:lnTo>
                    <a:pt x="300920" y="136110"/>
                  </a:lnTo>
                  <a:lnTo>
                    <a:pt x="0" y="136110"/>
                  </a:lnTo>
                  <a:lnTo>
                    <a:pt x="0" y="88910"/>
                  </a:lnTo>
                  <a:lnTo>
                    <a:pt x="300941" y="88910"/>
                  </a:lnTo>
                  <a:lnTo>
                    <a:pt x="244486" y="33758"/>
                  </a:lnTo>
                  <a:lnTo>
                    <a:pt x="277474" y="0"/>
                  </a:lnTo>
                  <a:lnTo>
                    <a:pt x="392611" y="112500"/>
                  </a:lnTo>
                  <a:close/>
                </a:path>
              </a:pathLst>
            </a:custGeom>
            <a:solidFill>
              <a:srgbClr val="2FC5F3"/>
            </a:solidFill>
            <a:ln w="101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8B96E090-D455-8EDD-C923-293A9A089459}"/>
                </a:ext>
              </a:extLst>
            </p:cNvPr>
            <p:cNvSpPr/>
            <p:nvPr/>
          </p:nvSpPr>
          <p:spPr>
            <a:xfrm>
              <a:off x="1800544" y="4317827"/>
              <a:ext cx="47497" cy="43936"/>
            </a:xfrm>
            <a:custGeom>
              <a:avLst/>
              <a:gdLst>
                <a:gd name="connsiteX0" fmla="*/ 0 w 47497"/>
                <a:gd name="connsiteY0" fmla="*/ 0 h 43936"/>
                <a:gd name="connsiteX1" fmla="*/ 47498 w 47497"/>
                <a:gd name="connsiteY1" fmla="*/ 0 h 43936"/>
                <a:gd name="connsiteX2" fmla="*/ 47498 w 47497"/>
                <a:gd name="connsiteY2" fmla="*/ 43937 h 43936"/>
                <a:gd name="connsiteX3" fmla="*/ 0 w 47497"/>
                <a:gd name="connsiteY3" fmla="*/ 43937 h 43936"/>
              </a:gdLst>
              <a:ahLst/>
              <a:cxnLst>
                <a:cxn ang="0">
                  <a:pos x="connsiteX0" y="connsiteY0"/>
                </a:cxn>
                <a:cxn ang="0">
                  <a:pos x="connsiteX1" y="connsiteY1"/>
                </a:cxn>
                <a:cxn ang="0">
                  <a:pos x="connsiteX2" y="connsiteY2"/>
                </a:cxn>
                <a:cxn ang="0">
                  <a:pos x="connsiteX3" y="connsiteY3"/>
                </a:cxn>
              </a:cxnLst>
              <a:rect l="l" t="t" r="r" b="b"/>
              <a:pathLst>
                <a:path w="47497" h="43936">
                  <a:moveTo>
                    <a:pt x="0" y="0"/>
                  </a:moveTo>
                  <a:lnTo>
                    <a:pt x="47498" y="0"/>
                  </a:lnTo>
                  <a:lnTo>
                    <a:pt x="47498" y="43937"/>
                  </a:lnTo>
                  <a:lnTo>
                    <a:pt x="0" y="43937"/>
                  </a:lnTo>
                  <a:close/>
                </a:path>
              </a:pathLst>
            </a:custGeom>
            <a:solidFill>
              <a:srgbClr val="2CC5F4"/>
            </a:solidFill>
            <a:ln w="1015" cap="flat">
              <a:noFill/>
              <a:prstDash val="solid"/>
              <a:miter/>
            </a:ln>
          </p:spPr>
          <p:txBody>
            <a:bodyPr rtlCol="0" anchor="ctr"/>
            <a:lstStyle/>
            <a:p>
              <a:endParaRPr lang="en-IN"/>
            </a:p>
          </p:txBody>
        </p:sp>
      </p:grpSp>
      <p:grpSp>
        <p:nvGrpSpPr>
          <p:cNvPr id="89" name="Group 88">
            <a:extLst>
              <a:ext uri="{FF2B5EF4-FFF2-40B4-BE49-F238E27FC236}">
                <a16:creationId xmlns:a16="http://schemas.microsoft.com/office/drawing/2014/main" id="{760E3387-59C7-E0B1-CEB5-A66334C107A9}"/>
              </a:ext>
            </a:extLst>
          </p:cNvPr>
          <p:cNvGrpSpPr/>
          <p:nvPr/>
        </p:nvGrpSpPr>
        <p:grpSpPr>
          <a:xfrm>
            <a:off x="2736128" y="2248287"/>
            <a:ext cx="330518" cy="281450"/>
            <a:chOff x="4264721" y="1368711"/>
            <a:chExt cx="522408" cy="444855"/>
          </a:xfrm>
        </p:grpSpPr>
        <p:grpSp>
          <p:nvGrpSpPr>
            <p:cNvPr id="90" name="Graphic 39">
              <a:extLst>
                <a:ext uri="{FF2B5EF4-FFF2-40B4-BE49-F238E27FC236}">
                  <a16:creationId xmlns:a16="http://schemas.microsoft.com/office/drawing/2014/main" id="{530368A3-28F0-77ED-6615-11B55693CC79}"/>
                </a:ext>
              </a:extLst>
            </p:cNvPr>
            <p:cNvGrpSpPr/>
            <p:nvPr/>
          </p:nvGrpSpPr>
          <p:grpSpPr>
            <a:xfrm>
              <a:off x="4394908" y="1444691"/>
              <a:ext cx="252135" cy="252136"/>
              <a:chOff x="4394908" y="1444691"/>
              <a:chExt cx="252135" cy="252136"/>
            </a:xfrm>
            <a:solidFill>
              <a:srgbClr val="2FC5F3"/>
            </a:solidFill>
          </p:grpSpPr>
          <p:sp>
            <p:nvSpPr>
              <p:cNvPr id="97" name="Freeform: Shape 96">
                <a:extLst>
                  <a:ext uri="{FF2B5EF4-FFF2-40B4-BE49-F238E27FC236}">
                    <a16:creationId xmlns:a16="http://schemas.microsoft.com/office/drawing/2014/main" id="{AE4C9EC4-255F-3B85-15F5-273A51E35E1D}"/>
                  </a:ext>
                </a:extLst>
              </p:cNvPr>
              <p:cNvSpPr/>
              <p:nvPr/>
            </p:nvSpPr>
            <p:spPr>
              <a:xfrm>
                <a:off x="4418274" y="1468058"/>
                <a:ext cx="205403" cy="205403"/>
              </a:xfrm>
              <a:custGeom>
                <a:avLst/>
                <a:gdLst>
                  <a:gd name="connsiteX0" fmla="*/ 102702 w 205403"/>
                  <a:gd name="connsiteY0" fmla="*/ 205403 h 205403"/>
                  <a:gd name="connsiteX1" fmla="*/ 0 w 205403"/>
                  <a:gd name="connsiteY1" fmla="*/ 102702 h 205403"/>
                  <a:gd name="connsiteX2" fmla="*/ 102702 w 205403"/>
                  <a:gd name="connsiteY2" fmla="*/ 0 h 205403"/>
                  <a:gd name="connsiteX3" fmla="*/ 205403 w 205403"/>
                  <a:gd name="connsiteY3" fmla="*/ 102702 h 205403"/>
                  <a:gd name="connsiteX4" fmla="*/ 102702 w 205403"/>
                  <a:gd name="connsiteY4" fmla="*/ 205403 h 205403"/>
                  <a:gd name="connsiteX5" fmla="*/ 102702 w 205403"/>
                  <a:gd name="connsiteY5" fmla="*/ 24111 h 205403"/>
                  <a:gd name="connsiteX6" fmla="*/ 24111 w 205403"/>
                  <a:gd name="connsiteY6" fmla="*/ 102702 h 205403"/>
                  <a:gd name="connsiteX7" fmla="*/ 102702 w 205403"/>
                  <a:gd name="connsiteY7" fmla="*/ 181293 h 205403"/>
                  <a:gd name="connsiteX8" fmla="*/ 181293 w 205403"/>
                  <a:gd name="connsiteY8" fmla="*/ 102702 h 205403"/>
                  <a:gd name="connsiteX9" fmla="*/ 102702 w 205403"/>
                  <a:gd name="connsiteY9" fmla="*/ 24111 h 20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403" h="205403">
                    <a:moveTo>
                      <a:pt x="102702" y="205403"/>
                    </a:moveTo>
                    <a:cubicBezTo>
                      <a:pt x="46073" y="205403"/>
                      <a:pt x="0" y="159331"/>
                      <a:pt x="0" y="102702"/>
                    </a:cubicBezTo>
                    <a:cubicBezTo>
                      <a:pt x="0" y="46073"/>
                      <a:pt x="46073" y="0"/>
                      <a:pt x="102702" y="0"/>
                    </a:cubicBezTo>
                    <a:cubicBezTo>
                      <a:pt x="159331" y="0"/>
                      <a:pt x="205403" y="46073"/>
                      <a:pt x="205403" y="102702"/>
                    </a:cubicBezTo>
                    <a:cubicBezTo>
                      <a:pt x="205403" y="159331"/>
                      <a:pt x="159331" y="205403"/>
                      <a:pt x="102702" y="205403"/>
                    </a:cubicBezTo>
                    <a:close/>
                    <a:moveTo>
                      <a:pt x="102702" y="24111"/>
                    </a:moveTo>
                    <a:cubicBezTo>
                      <a:pt x="59365" y="24111"/>
                      <a:pt x="24111" y="59365"/>
                      <a:pt x="24111" y="102702"/>
                    </a:cubicBezTo>
                    <a:cubicBezTo>
                      <a:pt x="24111" y="146038"/>
                      <a:pt x="59365" y="181293"/>
                      <a:pt x="102702" y="181293"/>
                    </a:cubicBezTo>
                    <a:cubicBezTo>
                      <a:pt x="146038" y="181293"/>
                      <a:pt x="181293" y="146038"/>
                      <a:pt x="181293" y="102702"/>
                    </a:cubicBezTo>
                    <a:cubicBezTo>
                      <a:pt x="181293" y="59365"/>
                      <a:pt x="146038" y="24111"/>
                      <a:pt x="102702" y="24111"/>
                    </a:cubicBezTo>
                    <a:close/>
                  </a:path>
                </a:pathLst>
              </a:custGeom>
              <a:solidFill>
                <a:srgbClr val="2FC5F3"/>
              </a:solidFill>
              <a:ln w="1033"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569AF3DB-C48E-C786-F540-CD110E38A5EA}"/>
                  </a:ext>
                </a:extLst>
              </p:cNvPr>
              <p:cNvSpPr/>
              <p:nvPr/>
            </p:nvSpPr>
            <p:spPr>
              <a:xfrm>
                <a:off x="4472083" y="1521867"/>
                <a:ext cx="97785" cy="97785"/>
              </a:xfrm>
              <a:custGeom>
                <a:avLst/>
                <a:gdLst>
                  <a:gd name="connsiteX0" fmla="*/ 48893 w 97785"/>
                  <a:gd name="connsiteY0" fmla="*/ 97785 h 97785"/>
                  <a:gd name="connsiteX1" fmla="*/ 0 w 97785"/>
                  <a:gd name="connsiteY1" fmla="*/ 48893 h 97785"/>
                  <a:gd name="connsiteX2" fmla="*/ 48893 w 97785"/>
                  <a:gd name="connsiteY2" fmla="*/ 0 h 97785"/>
                  <a:gd name="connsiteX3" fmla="*/ 97785 w 97785"/>
                  <a:gd name="connsiteY3" fmla="*/ 48893 h 97785"/>
                  <a:gd name="connsiteX4" fmla="*/ 48893 w 97785"/>
                  <a:gd name="connsiteY4" fmla="*/ 97785 h 97785"/>
                  <a:gd name="connsiteX5" fmla="*/ 48893 w 97785"/>
                  <a:gd name="connsiteY5" fmla="*/ 24100 h 97785"/>
                  <a:gd name="connsiteX6" fmla="*/ 24111 w 97785"/>
                  <a:gd name="connsiteY6" fmla="*/ 48882 h 97785"/>
                  <a:gd name="connsiteX7" fmla="*/ 48893 w 97785"/>
                  <a:gd name="connsiteY7" fmla="*/ 73664 h 97785"/>
                  <a:gd name="connsiteX8" fmla="*/ 73674 w 97785"/>
                  <a:gd name="connsiteY8" fmla="*/ 48882 h 97785"/>
                  <a:gd name="connsiteX9" fmla="*/ 48893 w 97785"/>
                  <a:gd name="connsiteY9" fmla="*/ 24100 h 9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85" h="97785">
                    <a:moveTo>
                      <a:pt x="48893" y="97785"/>
                    </a:moveTo>
                    <a:cubicBezTo>
                      <a:pt x="21930" y="97785"/>
                      <a:pt x="0" y="75855"/>
                      <a:pt x="0" y="48893"/>
                    </a:cubicBezTo>
                    <a:cubicBezTo>
                      <a:pt x="0" y="21930"/>
                      <a:pt x="21930" y="0"/>
                      <a:pt x="48893" y="0"/>
                    </a:cubicBezTo>
                    <a:cubicBezTo>
                      <a:pt x="75855" y="0"/>
                      <a:pt x="97785" y="21930"/>
                      <a:pt x="97785" y="48893"/>
                    </a:cubicBezTo>
                    <a:cubicBezTo>
                      <a:pt x="97785" y="75855"/>
                      <a:pt x="75855" y="97785"/>
                      <a:pt x="48893" y="97785"/>
                    </a:cubicBezTo>
                    <a:close/>
                    <a:moveTo>
                      <a:pt x="48893" y="24100"/>
                    </a:moveTo>
                    <a:cubicBezTo>
                      <a:pt x="35223" y="24100"/>
                      <a:pt x="24111" y="35223"/>
                      <a:pt x="24111" y="48882"/>
                    </a:cubicBezTo>
                    <a:cubicBezTo>
                      <a:pt x="24111" y="62541"/>
                      <a:pt x="35233" y="73664"/>
                      <a:pt x="48893" y="73664"/>
                    </a:cubicBezTo>
                    <a:cubicBezTo>
                      <a:pt x="62552" y="73664"/>
                      <a:pt x="73674" y="62541"/>
                      <a:pt x="73674" y="48882"/>
                    </a:cubicBezTo>
                    <a:cubicBezTo>
                      <a:pt x="73674" y="35223"/>
                      <a:pt x="62552" y="24100"/>
                      <a:pt x="48893" y="24100"/>
                    </a:cubicBezTo>
                    <a:close/>
                  </a:path>
                </a:pathLst>
              </a:custGeom>
              <a:solidFill>
                <a:srgbClr val="2FC5F3"/>
              </a:solidFill>
              <a:ln w="1033" cap="flat">
                <a:noFill/>
                <a:prstDash val="solid"/>
                <a:miter/>
              </a:ln>
            </p:spPr>
            <p:txBody>
              <a:bodyPr rtlCol="0" anchor="ctr"/>
              <a:lstStyle/>
              <a:p>
                <a:endParaRPr lang="en-IN"/>
              </a:p>
            </p:txBody>
          </p:sp>
          <p:grpSp>
            <p:nvGrpSpPr>
              <p:cNvPr id="102" name="Graphic 39">
                <a:extLst>
                  <a:ext uri="{FF2B5EF4-FFF2-40B4-BE49-F238E27FC236}">
                    <a16:creationId xmlns:a16="http://schemas.microsoft.com/office/drawing/2014/main" id="{25836987-5235-715E-AB54-6764FA626692}"/>
                  </a:ext>
                </a:extLst>
              </p:cNvPr>
              <p:cNvGrpSpPr/>
              <p:nvPr/>
            </p:nvGrpSpPr>
            <p:grpSpPr>
              <a:xfrm>
                <a:off x="4508920" y="1444691"/>
                <a:ext cx="24110" cy="252136"/>
                <a:chOff x="4508920" y="1444691"/>
                <a:chExt cx="24110" cy="252136"/>
              </a:xfrm>
              <a:solidFill>
                <a:srgbClr val="2FC5F3"/>
              </a:solidFill>
            </p:grpSpPr>
            <p:sp>
              <p:nvSpPr>
                <p:cNvPr id="136" name="Freeform: Shape 135">
                  <a:extLst>
                    <a:ext uri="{FF2B5EF4-FFF2-40B4-BE49-F238E27FC236}">
                      <a16:creationId xmlns:a16="http://schemas.microsoft.com/office/drawing/2014/main" id="{C83C6C85-7903-B687-D298-68A0E84BA187}"/>
                    </a:ext>
                  </a:extLst>
                </p:cNvPr>
                <p:cNvSpPr/>
                <p:nvPr/>
              </p:nvSpPr>
              <p:spPr>
                <a:xfrm>
                  <a:off x="4508920" y="1444691"/>
                  <a:ext cx="24110" cy="31102"/>
                </a:xfrm>
                <a:custGeom>
                  <a:avLst/>
                  <a:gdLst>
                    <a:gd name="connsiteX0" fmla="*/ 0 w 24110"/>
                    <a:gd name="connsiteY0" fmla="*/ 0 h 31102"/>
                    <a:gd name="connsiteX1" fmla="*/ 24111 w 24110"/>
                    <a:gd name="connsiteY1" fmla="*/ 0 h 31102"/>
                    <a:gd name="connsiteX2" fmla="*/ 24111 w 24110"/>
                    <a:gd name="connsiteY2" fmla="*/ 31103 h 31102"/>
                    <a:gd name="connsiteX3" fmla="*/ 0 w 24110"/>
                    <a:gd name="connsiteY3" fmla="*/ 31103 h 31102"/>
                  </a:gdLst>
                  <a:ahLst/>
                  <a:cxnLst>
                    <a:cxn ang="0">
                      <a:pos x="connsiteX0" y="connsiteY0"/>
                    </a:cxn>
                    <a:cxn ang="0">
                      <a:pos x="connsiteX1" y="connsiteY1"/>
                    </a:cxn>
                    <a:cxn ang="0">
                      <a:pos x="connsiteX2" y="connsiteY2"/>
                    </a:cxn>
                    <a:cxn ang="0">
                      <a:pos x="connsiteX3" y="connsiteY3"/>
                    </a:cxn>
                  </a:cxnLst>
                  <a:rect l="l" t="t" r="r" b="b"/>
                  <a:pathLst>
                    <a:path w="24110" h="31102">
                      <a:moveTo>
                        <a:pt x="0" y="0"/>
                      </a:moveTo>
                      <a:lnTo>
                        <a:pt x="24111" y="0"/>
                      </a:lnTo>
                      <a:lnTo>
                        <a:pt x="24111" y="31103"/>
                      </a:lnTo>
                      <a:lnTo>
                        <a:pt x="0" y="31103"/>
                      </a:lnTo>
                      <a:close/>
                    </a:path>
                  </a:pathLst>
                </a:custGeom>
                <a:solidFill>
                  <a:srgbClr val="2FC5F3"/>
                </a:solidFill>
                <a:ln w="1033"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5D00F803-9DA4-F765-284B-BABFDD50975B}"/>
                    </a:ext>
                  </a:extLst>
                </p:cNvPr>
                <p:cNvSpPr/>
                <p:nvPr/>
              </p:nvSpPr>
              <p:spPr>
                <a:xfrm>
                  <a:off x="4508920" y="1665725"/>
                  <a:ext cx="24110" cy="31102"/>
                </a:xfrm>
                <a:custGeom>
                  <a:avLst/>
                  <a:gdLst>
                    <a:gd name="connsiteX0" fmla="*/ 0 w 24110"/>
                    <a:gd name="connsiteY0" fmla="*/ 0 h 31102"/>
                    <a:gd name="connsiteX1" fmla="*/ 24111 w 24110"/>
                    <a:gd name="connsiteY1" fmla="*/ 0 h 31102"/>
                    <a:gd name="connsiteX2" fmla="*/ 24111 w 24110"/>
                    <a:gd name="connsiteY2" fmla="*/ 31103 h 31102"/>
                    <a:gd name="connsiteX3" fmla="*/ 0 w 24110"/>
                    <a:gd name="connsiteY3" fmla="*/ 31103 h 31102"/>
                  </a:gdLst>
                  <a:ahLst/>
                  <a:cxnLst>
                    <a:cxn ang="0">
                      <a:pos x="connsiteX0" y="connsiteY0"/>
                    </a:cxn>
                    <a:cxn ang="0">
                      <a:pos x="connsiteX1" y="connsiteY1"/>
                    </a:cxn>
                    <a:cxn ang="0">
                      <a:pos x="connsiteX2" y="connsiteY2"/>
                    </a:cxn>
                    <a:cxn ang="0">
                      <a:pos x="connsiteX3" y="connsiteY3"/>
                    </a:cxn>
                  </a:cxnLst>
                  <a:rect l="l" t="t" r="r" b="b"/>
                  <a:pathLst>
                    <a:path w="24110" h="31102">
                      <a:moveTo>
                        <a:pt x="0" y="0"/>
                      </a:moveTo>
                      <a:lnTo>
                        <a:pt x="24111" y="0"/>
                      </a:lnTo>
                      <a:lnTo>
                        <a:pt x="24111" y="31103"/>
                      </a:lnTo>
                      <a:lnTo>
                        <a:pt x="0" y="31103"/>
                      </a:lnTo>
                      <a:close/>
                    </a:path>
                  </a:pathLst>
                </a:custGeom>
                <a:solidFill>
                  <a:srgbClr val="2FC5F3"/>
                </a:solidFill>
                <a:ln w="1033" cap="flat">
                  <a:noFill/>
                  <a:prstDash val="solid"/>
                  <a:miter/>
                </a:ln>
              </p:spPr>
              <p:txBody>
                <a:bodyPr rtlCol="0" anchor="ctr"/>
                <a:lstStyle/>
                <a:p>
                  <a:endParaRPr lang="en-IN"/>
                </a:p>
              </p:txBody>
            </p:sp>
          </p:grpSp>
          <p:grpSp>
            <p:nvGrpSpPr>
              <p:cNvPr id="112" name="Graphic 39">
                <a:extLst>
                  <a:ext uri="{FF2B5EF4-FFF2-40B4-BE49-F238E27FC236}">
                    <a16:creationId xmlns:a16="http://schemas.microsoft.com/office/drawing/2014/main" id="{E26B79FA-DDB7-2532-0208-08F18E699178}"/>
                  </a:ext>
                </a:extLst>
              </p:cNvPr>
              <p:cNvGrpSpPr/>
              <p:nvPr/>
            </p:nvGrpSpPr>
            <p:grpSpPr>
              <a:xfrm>
                <a:off x="4394908" y="1558704"/>
                <a:ext cx="252135" cy="24110"/>
                <a:chOff x="4394908" y="1558704"/>
                <a:chExt cx="252135" cy="24110"/>
              </a:xfrm>
              <a:solidFill>
                <a:srgbClr val="2FC5F3"/>
              </a:solidFill>
            </p:grpSpPr>
            <p:sp>
              <p:nvSpPr>
                <p:cNvPr id="134" name="Freeform: Shape 133">
                  <a:extLst>
                    <a:ext uri="{FF2B5EF4-FFF2-40B4-BE49-F238E27FC236}">
                      <a16:creationId xmlns:a16="http://schemas.microsoft.com/office/drawing/2014/main" id="{64B71FAA-7876-18A7-492A-01F444D5146D}"/>
                    </a:ext>
                  </a:extLst>
                </p:cNvPr>
                <p:cNvSpPr/>
                <p:nvPr/>
              </p:nvSpPr>
              <p:spPr>
                <a:xfrm>
                  <a:off x="4615941" y="1558704"/>
                  <a:ext cx="31102" cy="24110"/>
                </a:xfrm>
                <a:custGeom>
                  <a:avLst/>
                  <a:gdLst>
                    <a:gd name="connsiteX0" fmla="*/ 0 w 31102"/>
                    <a:gd name="connsiteY0" fmla="*/ 0 h 24110"/>
                    <a:gd name="connsiteX1" fmla="*/ 31103 w 31102"/>
                    <a:gd name="connsiteY1" fmla="*/ 0 h 24110"/>
                    <a:gd name="connsiteX2" fmla="*/ 31103 w 31102"/>
                    <a:gd name="connsiteY2" fmla="*/ 24111 h 24110"/>
                    <a:gd name="connsiteX3" fmla="*/ 0 w 31102"/>
                    <a:gd name="connsiteY3" fmla="*/ 24111 h 24110"/>
                  </a:gdLst>
                  <a:ahLst/>
                  <a:cxnLst>
                    <a:cxn ang="0">
                      <a:pos x="connsiteX0" y="connsiteY0"/>
                    </a:cxn>
                    <a:cxn ang="0">
                      <a:pos x="connsiteX1" y="connsiteY1"/>
                    </a:cxn>
                    <a:cxn ang="0">
                      <a:pos x="connsiteX2" y="connsiteY2"/>
                    </a:cxn>
                    <a:cxn ang="0">
                      <a:pos x="connsiteX3" y="connsiteY3"/>
                    </a:cxn>
                  </a:cxnLst>
                  <a:rect l="l" t="t" r="r" b="b"/>
                  <a:pathLst>
                    <a:path w="31102" h="24110">
                      <a:moveTo>
                        <a:pt x="0" y="0"/>
                      </a:moveTo>
                      <a:lnTo>
                        <a:pt x="31103" y="0"/>
                      </a:lnTo>
                      <a:lnTo>
                        <a:pt x="31103" y="24111"/>
                      </a:lnTo>
                      <a:lnTo>
                        <a:pt x="0" y="24111"/>
                      </a:lnTo>
                      <a:close/>
                    </a:path>
                  </a:pathLst>
                </a:custGeom>
                <a:solidFill>
                  <a:srgbClr val="2FC5F3"/>
                </a:solidFill>
                <a:ln w="1033"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820C1339-6E14-0795-A7F0-B96D4BE58B83}"/>
                    </a:ext>
                  </a:extLst>
                </p:cNvPr>
                <p:cNvSpPr/>
                <p:nvPr/>
              </p:nvSpPr>
              <p:spPr>
                <a:xfrm>
                  <a:off x="4394908" y="1558704"/>
                  <a:ext cx="31102" cy="24110"/>
                </a:xfrm>
                <a:custGeom>
                  <a:avLst/>
                  <a:gdLst>
                    <a:gd name="connsiteX0" fmla="*/ 0 w 31102"/>
                    <a:gd name="connsiteY0" fmla="*/ 0 h 24110"/>
                    <a:gd name="connsiteX1" fmla="*/ 31103 w 31102"/>
                    <a:gd name="connsiteY1" fmla="*/ 0 h 24110"/>
                    <a:gd name="connsiteX2" fmla="*/ 31103 w 31102"/>
                    <a:gd name="connsiteY2" fmla="*/ 24111 h 24110"/>
                    <a:gd name="connsiteX3" fmla="*/ 0 w 31102"/>
                    <a:gd name="connsiteY3" fmla="*/ 24111 h 24110"/>
                  </a:gdLst>
                  <a:ahLst/>
                  <a:cxnLst>
                    <a:cxn ang="0">
                      <a:pos x="connsiteX0" y="connsiteY0"/>
                    </a:cxn>
                    <a:cxn ang="0">
                      <a:pos x="connsiteX1" y="connsiteY1"/>
                    </a:cxn>
                    <a:cxn ang="0">
                      <a:pos x="connsiteX2" y="connsiteY2"/>
                    </a:cxn>
                    <a:cxn ang="0">
                      <a:pos x="connsiteX3" y="connsiteY3"/>
                    </a:cxn>
                  </a:cxnLst>
                  <a:rect l="l" t="t" r="r" b="b"/>
                  <a:pathLst>
                    <a:path w="31102" h="24110">
                      <a:moveTo>
                        <a:pt x="0" y="0"/>
                      </a:moveTo>
                      <a:lnTo>
                        <a:pt x="31103" y="0"/>
                      </a:lnTo>
                      <a:lnTo>
                        <a:pt x="31103" y="24111"/>
                      </a:lnTo>
                      <a:lnTo>
                        <a:pt x="0" y="24111"/>
                      </a:lnTo>
                      <a:close/>
                    </a:path>
                  </a:pathLst>
                </a:custGeom>
                <a:solidFill>
                  <a:srgbClr val="2FC5F3"/>
                </a:solidFill>
                <a:ln w="1033" cap="flat">
                  <a:noFill/>
                  <a:prstDash val="solid"/>
                  <a:miter/>
                </a:ln>
              </p:spPr>
              <p:txBody>
                <a:bodyPr rtlCol="0" anchor="ctr"/>
                <a:lstStyle/>
                <a:p>
                  <a:endParaRPr lang="en-IN"/>
                </a:p>
              </p:txBody>
            </p:sp>
          </p:grpSp>
          <p:grpSp>
            <p:nvGrpSpPr>
              <p:cNvPr id="122" name="Graphic 39">
                <a:extLst>
                  <a:ext uri="{FF2B5EF4-FFF2-40B4-BE49-F238E27FC236}">
                    <a16:creationId xmlns:a16="http://schemas.microsoft.com/office/drawing/2014/main" id="{C9778F5E-7488-8B03-3E0F-62DFCDC54B06}"/>
                  </a:ext>
                </a:extLst>
              </p:cNvPr>
              <p:cNvGrpSpPr/>
              <p:nvPr/>
            </p:nvGrpSpPr>
            <p:grpSpPr>
              <a:xfrm>
                <a:off x="4425959" y="1475753"/>
                <a:ext cx="190039" cy="190038"/>
                <a:chOff x="4425959" y="1475753"/>
                <a:chExt cx="190039" cy="190038"/>
              </a:xfrm>
              <a:solidFill>
                <a:srgbClr val="2FC5F3"/>
              </a:solidFill>
            </p:grpSpPr>
            <p:grpSp>
              <p:nvGrpSpPr>
                <p:cNvPr id="128" name="Graphic 39">
                  <a:extLst>
                    <a:ext uri="{FF2B5EF4-FFF2-40B4-BE49-F238E27FC236}">
                      <a16:creationId xmlns:a16="http://schemas.microsoft.com/office/drawing/2014/main" id="{7C33A9A5-1ED0-3E1A-D5FA-D7B219D05554}"/>
                    </a:ext>
                  </a:extLst>
                </p:cNvPr>
                <p:cNvGrpSpPr/>
                <p:nvPr/>
              </p:nvGrpSpPr>
              <p:grpSpPr>
                <a:xfrm>
                  <a:off x="4432104" y="1475753"/>
                  <a:ext cx="177749" cy="190038"/>
                  <a:chOff x="4432104" y="1475753"/>
                  <a:chExt cx="177749" cy="190038"/>
                </a:xfrm>
                <a:solidFill>
                  <a:srgbClr val="2FC5F3"/>
                </a:solidFill>
              </p:grpSpPr>
              <p:sp>
                <p:nvSpPr>
                  <p:cNvPr id="132" name="Freeform: Shape 131">
                    <a:extLst>
                      <a:ext uri="{FF2B5EF4-FFF2-40B4-BE49-F238E27FC236}">
                        <a16:creationId xmlns:a16="http://schemas.microsoft.com/office/drawing/2014/main" id="{EE023756-C321-1782-4EB2-E421E9B5BB64}"/>
                      </a:ext>
                    </a:extLst>
                  </p:cNvPr>
                  <p:cNvSpPr/>
                  <p:nvPr/>
                </p:nvSpPr>
                <p:spPr>
                  <a:xfrm rot="-2758200">
                    <a:off x="4582247" y="1479249"/>
                    <a:ext cx="31102" cy="24110"/>
                  </a:xfrm>
                  <a:custGeom>
                    <a:avLst/>
                    <a:gdLst>
                      <a:gd name="connsiteX0" fmla="*/ 0 w 31102"/>
                      <a:gd name="connsiteY0" fmla="*/ 0 h 24110"/>
                      <a:gd name="connsiteX1" fmla="*/ 31103 w 31102"/>
                      <a:gd name="connsiteY1" fmla="*/ 0 h 24110"/>
                      <a:gd name="connsiteX2" fmla="*/ 31103 w 31102"/>
                      <a:gd name="connsiteY2" fmla="*/ 24111 h 24110"/>
                      <a:gd name="connsiteX3" fmla="*/ 0 w 31102"/>
                      <a:gd name="connsiteY3" fmla="*/ 24111 h 24110"/>
                    </a:gdLst>
                    <a:ahLst/>
                    <a:cxnLst>
                      <a:cxn ang="0">
                        <a:pos x="connsiteX0" y="connsiteY0"/>
                      </a:cxn>
                      <a:cxn ang="0">
                        <a:pos x="connsiteX1" y="connsiteY1"/>
                      </a:cxn>
                      <a:cxn ang="0">
                        <a:pos x="connsiteX2" y="connsiteY2"/>
                      </a:cxn>
                      <a:cxn ang="0">
                        <a:pos x="connsiteX3" y="connsiteY3"/>
                      </a:cxn>
                    </a:cxnLst>
                    <a:rect l="l" t="t" r="r" b="b"/>
                    <a:pathLst>
                      <a:path w="31102" h="24110">
                        <a:moveTo>
                          <a:pt x="0" y="0"/>
                        </a:moveTo>
                        <a:lnTo>
                          <a:pt x="31103" y="0"/>
                        </a:lnTo>
                        <a:lnTo>
                          <a:pt x="31103" y="24111"/>
                        </a:lnTo>
                        <a:lnTo>
                          <a:pt x="0" y="24111"/>
                        </a:lnTo>
                        <a:close/>
                      </a:path>
                    </a:pathLst>
                  </a:custGeom>
                  <a:solidFill>
                    <a:srgbClr val="2FC5F3"/>
                  </a:solidFill>
                  <a:ln w="1033"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4D3D5C8F-6D88-0E35-60BA-5D6F89456AEC}"/>
                      </a:ext>
                    </a:extLst>
                  </p:cNvPr>
                  <p:cNvSpPr/>
                  <p:nvPr/>
                </p:nvSpPr>
                <p:spPr>
                  <a:xfrm rot="-2758200">
                    <a:off x="4428608" y="1638185"/>
                    <a:ext cx="31102" cy="24110"/>
                  </a:xfrm>
                  <a:custGeom>
                    <a:avLst/>
                    <a:gdLst>
                      <a:gd name="connsiteX0" fmla="*/ 0 w 31102"/>
                      <a:gd name="connsiteY0" fmla="*/ 0 h 24110"/>
                      <a:gd name="connsiteX1" fmla="*/ 31103 w 31102"/>
                      <a:gd name="connsiteY1" fmla="*/ 0 h 24110"/>
                      <a:gd name="connsiteX2" fmla="*/ 31103 w 31102"/>
                      <a:gd name="connsiteY2" fmla="*/ 24111 h 24110"/>
                      <a:gd name="connsiteX3" fmla="*/ 0 w 31102"/>
                      <a:gd name="connsiteY3" fmla="*/ 24111 h 24110"/>
                    </a:gdLst>
                    <a:ahLst/>
                    <a:cxnLst>
                      <a:cxn ang="0">
                        <a:pos x="connsiteX0" y="connsiteY0"/>
                      </a:cxn>
                      <a:cxn ang="0">
                        <a:pos x="connsiteX1" y="connsiteY1"/>
                      </a:cxn>
                      <a:cxn ang="0">
                        <a:pos x="connsiteX2" y="connsiteY2"/>
                      </a:cxn>
                      <a:cxn ang="0">
                        <a:pos x="connsiteX3" y="connsiteY3"/>
                      </a:cxn>
                    </a:cxnLst>
                    <a:rect l="l" t="t" r="r" b="b"/>
                    <a:pathLst>
                      <a:path w="31102" h="24110">
                        <a:moveTo>
                          <a:pt x="0" y="0"/>
                        </a:moveTo>
                        <a:lnTo>
                          <a:pt x="31103" y="0"/>
                        </a:lnTo>
                        <a:lnTo>
                          <a:pt x="31103" y="24111"/>
                        </a:lnTo>
                        <a:lnTo>
                          <a:pt x="0" y="24111"/>
                        </a:lnTo>
                        <a:close/>
                      </a:path>
                    </a:pathLst>
                  </a:custGeom>
                  <a:solidFill>
                    <a:srgbClr val="2FC5F3"/>
                  </a:solidFill>
                  <a:ln w="1033" cap="flat">
                    <a:noFill/>
                    <a:prstDash val="solid"/>
                    <a:miter/>
                  </a:ln>
                </p:spPr>
                <p:txBody>
                  <a:bodyPr rtlCol="0" anchor="ctr"/>
                  <a:lstStyle/>
                  <a:p>
                    <a:endParaRPr lang="en-IN"/>
                  </a:p>
                </p:txBody>
              </p:sp>
            </p:grpSp>
            <p:grpSp>
              <p:nvGrpSpPr>
                <p:cNvPr id="129" name="Graphic 39">
                  <a:extLst>
                    <a:ext uri="{FF2B5EF4-FFF2-40B4-BE49-F238E27FC236}">
                      <a16:creationId xmlns:a16="http://schemas.microsoft.com/office/drawing/2014/main" id="{DAEB9B8D-D64C-6DCC-2D69-D25E440AD72F}"/>
                    </a:ext>
                  </a:extLst>
                </p:cNvPr>
                <p:cNvGrpSpPr/>
                <p:nvPr/>
              </p:nvGrpSpPr>
              <p:grpSpPr>
                <a:xfrm>
                  <a:off x="4425959" y="1481899"/>
                  <a:ext cx="190039" cy="177749"/>
                  <a:chOff x="4425959" y="1481899"/>
                  <a:chExt cx="190039" cy="177749"/>
                </a:xfrm>
                <a:solidFill>
                  <a:srgbClr val="2FC5F3"/>
                </a:solidFill>
              </p:grpSpPr>
              <p:sp>
                <p:nvSpPr>
                  <p:cNvPr id="130" name="Freeform: Shape 129">
                    <a:extLst>
                      <a:ext uri="{FF2B5EF4-FFF2-40B4-BE49-F238E27FC236}">
                        <a16:creationId xmlns:a16="http://schemas.microsoft.com/office/drawing/2014/main" id="{36B87BB0-55D0-E421-C86B-47870E8E522A}"/>
                      </a:ext>
                    </a:extLst>
                  </p:cNvPr>
                  <p:cNvSpPr/>
                  <p:nvPr/>
                </p:nvSpPr>
                <p:spPr>
                  <a:xfrm rot="-2758200">
                    <a:off x="4588392" y="1632041"/>
                    <a:ext cx="24110" cy="31103"/>
                  </a:xfrm>
                  <a:custGeom>
                    <a:avLst/>
                    <a:gdLst>
                      <a:gd name="connsiteX0" fmla="*/ 0 w 24110"/>
                      <a:gd name="connsiteY0" fmla="*/ 0 h 31103"/>
                      <a:gd name="connsiteX1" fmla="*/ 24111 w 24110"/>
                      <a:gd name="connsiteY1" fmla="*/ 0 h 31103"/>
                      <a:gd name="connsiteX2" fmla="*/ 24111 w 24110"/>
                      <a:gd name="connsiteY2" fmla="*/ 31103 h 31103"/>
                      <a:gd name="connsiteX3" fmla="*/ 0 w 24110"/>
                      <a:gd name="connsiteY3" fmla="*/ 31103 h 31103"/>
                    </a:gdLst>
                    <a:ahLst/>
                    <a:cxnLst>
                      <a:cxn ang="0">
                        <a:pos x="connsiteX0" y="connsiteY0"/>
                      </a:cxn>
                      <a:cxn ang="0">
                        <a:pos x="connsiteX1" y="connsiteY1"/>
                      </a:cxn>
                      <a:cxn ang="0">
                        <a:pos x="connsiteX2" y="connsiteY2"/>
                      </a:cxn>
                      <a:cxn ang="0">
                        <a:pos x="connsiteX3" y="connsiteY3"/>
                      </a:cxn>
                    </a:cxnLst>
                    <a:rect l="l" t="t" r="r" b="b"/>
                    <a:pathLst>
                      <a:path w="24110" h="31103">
                        <a:moveTo>
                          <a:pt x="0" y="0"/>
                        </a:moveTo>
                        <a:lnTo>
                          <a:pt x="24111" y="0"/>
                        </a:lnTo>
                        <a:lnTo>
                          <a:pt x="24111" y="31103"/>
                        </a:lnTo>
                        <a:lnTo>
                          <a:pt x="0" y="31103"/>
                        </a:lnTo>
                        <a:close/>
                      </a:path>
                    </a:pathLst>
                  </a:custGeom>
                  <a:solidFill>
                    <a:srgbClr val="2FC5F3"/>
                  </a:solidFill>
                  <a:ln w="1033"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D7E531E9-0FA8-43D8-2B8C-CDA3DC384888}"/>
                      </a:ext>
                    </a:extLst>
                  </p:cNvPr>
                  <p:cNvSpPr/>
                  <p:nvPr/>
                </p:nvSpPr>
                <p:spPr>
                  <a:xfrm rot="-2758200">
                    <a:off x="4429456" y="1478402"/>
                    <a:ext cx="24110" cy="31103"/>
                  </a:xfrm>
                  <a:custGeom>
                    <a:avLst/>
                    <a:gdLst>
                      <a:gd name="connsiteX0" fmla="*/ 0 w 24110"/>
                      <a:gd name="connsiteY0" fmla="*/ 0 h 31103"/>
                      <a:gd name="connsiteX1" fmla="*/ 24111 w 24110"/>
                      <a:gd name="connsiteY1" fmla="*/ 0 h 31103"/>
                      <a:gd name="connsiteX2" fmla="*/ 24111 w 24110"/>
                      <a:gd name="connsiteY2" fmla="*/ 31103 h 31103"/>
                      <a:gd name="connsiteX3" fmla="*/ 0 w 24110"/>
                      <a:gd name="connsiteY3" fmla="*/ 31103 h 31103"/>
                    </a:gdLst>
                    <a:ahLst/>
                    <a:cxnLst>
                      <a:cxn ang="0">
                        <a:pos x="connsiteX0" y="connsiteY0"/>
                      </a:cxn>
                      <a:cxn ang="0">
                        <a:pos x="connsiteX1" y="connsiteY1"/>
                      </a:cxn>
                      <a:cxn ang="0">
                        <a:pos x="connsiteX2" y="connsiteY2"/>
                      </a:cxn>
                      <a:cxn ang="0">
                        <a:pos x="connsiteX3" y="connsiteY3"/>
                      </a:cxn>
                    </a:cxnLst>
                    <a:rect l="l" t="t" r="r" b="b"/>
                    <a:pathLst>
                      <a:path w="24110" h="31103">
                        <a:moveTo>
                          <a:pt x="0" y="0"/>
                        </a:moveTo>
                        <a:lnTo>
                          <a:pt x="24111" y="0"/>
                        </a:lnTo>
                        <a:lnTo>
                          <a:pt x="24111" y="31103"/>
                        </a:lnTo>
                        <a:lnTo>
                          <a:pt x="0" y="31103"/>
                        </a:lnTo>
                        <a:close/>
                      </a:path>
                    </a:pathLst>
                  </a:custGeom>
                  <a:solidFill>
                    <a:srgbClr val="2FC5F3"/>
                  </a:solidFill>
                  <a:ln w="1033" cap="flat">
                    <a:noFill/>
                    <a:prstDash val="solid"/>
                    <a:miter/>
                  </a:ln>
                </p:spPr>
                <p:txBody>
                  <a:bodyPr rtlCol="0" anchor="ctr"/>
                  <a:lstStyle/>
                  <a:p>
                    <a:endParaRPr lang="en-IN"/>
                  </a:p>
                </p:txBody>
              </p:sp>
            </p:grpSp>
          </p:grpSp>
        </p:grpSp>
        <p:grpSp>
          <p:nvGrpSpPr>
            <p:cNvPr id="91" name="Graphic 39">
              <a:extLst>
                <a:ext uri="{FF2B5EF4-FFF2-40B4-BE49-F238E27FC236}">
                  <a16:creationId xmlns:a16="http://schemas.microsoft.com/office/drawing/2014/main" id="{7B23C4DB-AD6D-E91B-7CD6-3682BC344B24}"/>
                </a:ext>
              </a:extLst>
            </p:cNvPr>
            <p:cNvGrpSpPr/>
            <p:nvPr/>
          </p:nvGrpSpPr>
          <p:grpSpPr>
            <a:xfrm>
              <a:off x="4264721" y="1368711"/>
              <a:ext cx="522408" cy="444855"/>
              <a:chOff x="4264721" y="1368711"/>
              <a:chExt cx="522408" cy="444855"/>
            </a:xfrm>
            <a:solidFill>
              <a:srgbClr val="0A69B3"/>
            </a:solidFill>
          </p:grpSpPr>
          <p:sp>
            <p:nvSpPr>
              <p:cNvPr id="93" name="Freeform: Shape 92">
                <a:extLst>
                  <a:ext uri="{FF2B5EF4-FFF2-40B4-BE49-F238E27FC236}">
                    <a16:creationId xmlns:a16="http://schemas.microsoft.com/office/drawing/2014/main" id="{A65B1E46-4072-54E5-2CD2-34379FACF525}"/>
                  </a:ext>
                </a:extLst>
              </p:cNvPr>
              <p:cNvSpPr/>
              <p:nvPr/>
            </p:nvSpPr>
            <p:spPr>
              <a:xfrm>
                <a:off x="4264721" y="1407162"/>
                <a:ext cx="117921" cy="378750"/>
              </a:xfrm>
              <a:custGeom>
                <a:avLst/>
                <a:gdLst>
                  <a:gd name="connsiteX0" fmla="*/ 85445 w 117921"/>
                  <a:gd name="connsiteY0" fmla="*/ 378740 h 378750"/>
                  <a:gd name="connsiteX1" fmla="*/ 40221 w 117921"/>
                  <a:gd name="connsiteY1" fmla="*/ 324700 h 378750"/>
                  <a:gd name="connsiteX2" fmla="*/ 1854 w 117921"/>
                  <a:gd name="connsiteY2" fmla="*/ 154372 h 378750"/>
                  <a:gd name="connsiteX3" fmla="*/ 77226 w 117921"/>
                  <a:gd name="connsiteY3" fmla="*/ 0 h 378750"/>
                  <a:gd name="connsiteX4" fmla="*/ 111160 w 117921"/>
                  <a:gd name="connsiteY4" fmla="*/ 34269 h 378750"/>
                  <a:gd name="connsiteX5" fmla="*/ 81031 w 117921"/>
                  <a:gd name="connsiteY5" fmla="*/ 298996 h 378750"/>
                  <a:gd name="connsiteX6" fmla="*/ 117921 w 117921"/>
                  <a:gd name="connsiteY6" fmla="*/ 343087 h 378750"/>
                  <a:gd name="connsiteX7" fmla="*/ 85466 w 117921"/>
                  <a:gd name="connsiteY7" fmla="*/ 378750 h 3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921" h="378750">
                    <a:moveTo>
                      <a:pt x="85445" y="378740"/>
                    </a:moveTo>
                    <a:cubicBezTo>
                      <a:pt x="68075" y="362931"/>
                      <a:pt x="52853" y="344743"/>
                      <a:pt x="40221" y="324700"/>
                    </a:cubicBezTo>
                    <a:cubicBezTo>
                      <a:pt x="8343" y="274119"/>
                      <a:pt x="-5285" y="213622"/>
                      <a:pt x="1854" y="154372"/>
                    </a:cubicBezTo>
                    <a:cubicBezTo>
                      <a:pt x="8888" y="95982"/>
                      <a:pt x="35651" y="41156"/>
                      <a:pt x="77226" y="0"/>
                    </a:cubicBezTo>
                    <a:lnTo>
                      <a:pt x="111160" y="34269"/>
                    </a:lnTo>
                    <a:cubicBezTo>
                      <a:pt x="40882" y="103855"/>
                      <a:pt x="28208" y="215184"/>
                      <a:pt x="81031" y="298996"/>
                    </a:cubicBezTo>
                    <a:cubicBezTo>
                      <a:pt x="91347" y="315370"/>
                      <a:pt x="103759" y="330203"/>
                      <a:pt x="117921" y="343087"/>
                    </a:cubicBezTo>
                    <a:lnTo>
                      <a:pt x="85466" y="378750"/>
                    </a:lnTo>
                    <a:close/>
                  </a:path>
                </a:pathLst>
              </a:custGeom>
              <a:solidFill>
                <a:srgbClr val="0A69B3"/>
              </a:solidFill>
              <a:ln w="1033"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69C35383-A014-39E3-E02B-49AAB22FBDC0}"/>
                  </a:ext>
                </a:extLst>
              </p:cNvPr>
              <p:cNvSpPr/>
              <p:nvPr/>
            </p:nvSpPr>
            <p:spPr>
              <a:xfrm>
                <a:off x="4639412" y="1378303"/>
                <a:ext cx="147717" cy="435263"/>
              </a:xfrm>
              <a:custGeom>
                <a:avLst/>
                <a:gdLst>
                  <a:gd name="connsiteX0" fmla="*/ 25715 w 147717"/>
                  <a:gd name="connsiteY0" fmla="*/ 435264 h 435263"/>
                  <a:gd name="connsiteX1" fmla="*/ 0 w 147717"/>
                  <a:gd name="connsiteY1" fmla="*/ 394464 h 435263"/>
                  <a:gd name="connsiteX2" fmla="*/ 94127 w 147717"/>
                  <a:gd name="connsiteY2" fmla="*/ 261414 h 435263"/>
                  <a:gd name="connsiteX3" fmla="*/ 66609 w 147717"/>
                  <a:gd name="connsiteY3" fmla="*/ 100773 h 435263"/>
                  <a:gd name="connsiteX4" fmla="*/ 8271 w 147717"/>
                  <a:gd name="connsiteY4" fmla="*/ 39573 h 435263"/>
                  <a:gd name="connsiteX5" fmla="*/ 35831 w 147717"/>
                  <a:gd name="connsiteY5" fmla="*/ 0 h 435263"/>
                  <a:gd name="connsiteX6" fmla="*/ 107409 w 147717"/>
                  <a:gd name="connsiteY6" fmla="*/ 75058 h 435263"/>
                  <a:gd name="connsiteX7" fmla="*/ 141153 w 147717"/>
                  <a:gd name="connsiteY7" fmla="*/ 272075 h 435263"/>
                  <a:gd name="connsiteX8" fmla="*/ 25704 w 147717"/>
                  <a:gd name="connsiteY8" fmla="*/ 435253 h 43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717" h="435263">
                    <a:moveTo>
                      <a:pt x="25715" y="435264"/>
                    </a:moveTo>
                    <a:lnTo>
                      <a:pt x="0" y="394464"/>
                    </a:lnTo>
                    <a:cubicBezTo>
                      <a:pt x="48117" y="364137"/>
                      <a:pt x="81547" y="316890"/>
                      <a:pt x="94127" y="261414"/>
                    </a:cubicBezTo>
                    <a:cubicBezTo>
                      <a:pt x="106706" y="205949"/>
                      <a:pt x="96936" y="148900"/>
                      <a:pt x="66609" y="100773"/>
                    </a:cubicBezTo>
                    <a:cubicBezTo>
                      <a:pt x="51272" y="76442"/>
                      <a:pt x="31648" y="55853"/>
                      <a:pt x="8271" y="39573"/>
                    </a:cubicBezTo>
                    <a:lnTo>
                      <a:pt x="35831" y="0"/>
                    </a:lnTo>
                    <a:cubicBezTo>
                      <a:pt x="64533" y="19991"/>
                      <a:pt x="88613" y="45245"/>
                      <a:pt x="107409" y="75058"/>
                    </a:cubicBezTo>
                    <a:cubicBezTo>
                      <a:pt x="144602" y="134077"/>
                      <a:pt x="156584" y="204041"/>
                      <a:pt x="141153" y="272075"/>
                    </a:cubicBezTo>
                    <a:cubicBezTo>
                      <a:pt x="125722" y="340110"/>
                      <a:pt x="84723" y="398060"/>
                      <a:pt x="25704" y="435253"/>
                    </a:cubicBezTo>
                    <a:close/>
                  </a:path>
                </a:pathLst>
              </a:custGeom>
              <a:solidFill>
                <a:srgbClr val="0A69B3"/>
              </a:solidFill>
              <a:ln w="1033"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C29FFBE6-4261-FEAF-785F-F67BD4EE38AE}"/>
                  </a:ext>
                </a:extLst>
              </p:cNvPr>
              <p:cNvSpPr/>
              <p:nvPr/>
            </p:nvSpPr>
            <p:spPr>
              <a:xfrm>
                <a:off x="4277530" y="1681900"/>
                <a:ext cx="135953" cy="122273"/>
              </a:xfrm>
              <a:custGeom>
                <a:avLst/>
                <a:gdLst>
                  <a:gd name="connsiteX0" fmla="*/ 110637 w 135953"/>
                  <a:gd name="connsiteY0" fmla="*/ 122273 h 122273"/>
                  <a:gd name="connsiteX1" fmla="*/ 0 w 135953"/>
                  <a:gd name="connsiteY1" fmla="*/ 97177 h 122273"/>
                  <a:gd name="connsiteX2" fmla="*/ 10661 w 135953"/>
                  <a:gd name="connsiteY2" fmla="*/ 50151 h 122273"/>
                  <a:gd name="connsiteX3" fmla="*/ 74282 w 135953"/>
                  <a:gd name="connsiteY3" fmla="*/ 64575 h 122273"/>
                  <a:gd name="connsiteX4" fmla="*/ 88927 w 135953"/>
                  <a:gd name="connsiteY4" fmla="*/ 0 h 122273"/>
                  <a:gd name="connsiteX5" fmla="*/ 135954 w 135953"/>
                  <a:gd name="connsiteY5" fmla="*/ 10672 h 122273"/>
                  <a:gd name="connsiteX6" fmla="*/ 110637 w 135953"/>
                  <a:gd name="connsiteY6" fmla="*/ 122273 h 122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953" h="122273">
                    <a:moveTo>
                      <a:pt x="110637" y="122273"/>
                    </a:moveTo>
                    <a:lnTo>
                      <a:pt x="0" y="97177"/>
                    </a:lnTo>
                    <a:lnTo>
                      <a:pt x="10661" y="50151"/>
                    </a:lnTo>
                    <a:lnTo>
                      <a:pt x="74282" y="64575"/>
                    </a:lnTo>
                    <a:lnTo>
                      <a:pt x="88927" y="0"/>
                    </a:lnTo>
                    <a:lnTo>
                      <a:pt x="135954" y="10672"/>
                    </a:lnTo>
                    <a:lnTo>
                      <a:pt x="110637" y="122273"/>
                    </a:lnTo>
                    <a:close/>
                  </a:path>
                </a:pathLst>
              </a:custGeom>
              <a:solidFill>
                <a:srgbClr val="0A69B3"/>
              </a:solidFill>
              <a:ln w="1033"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35DF3007-2CE8-91DA-A96F-78E5138FD199}"/>
                  </a:ext>
                </a:extLst>
              </p:cNvPr>
              <p:cNvSpPr/>
              <p:nvPr/>
            </p:nvSpPr>
            <p:spPr>
              <a:xfrm>
                <a:off x="4636540" y="1368711"/>
                <a:ext cx="118929" cy="121141"/>
              </a:xfrm>
              <a:custGeom>
                <a:avLst/>
                <a:gdLst>
                  <a:gd name="connsiteX0" fmla="*/ 1992 w 118929"/>
                  <a:gd name="connsiteY0" fmla="*/ 121141 h 121141"/>
                  <a:gd name="connsiteX1" fmla="*/ 0 w 118929"/>
                  <a:gd name="connsiteY1" fmla="*/ 1971 h 121141"/>
                  <a:gd name="connsiteX2" fmla="*/ 118122 w 118929"/>
                  <a:gd name="connsiteY2" fmla="*/ 0 h 121141"/>
                  <a:gd name="connsiteX3" fmla="*/ 118929 w 118929"/>
                  <a:gd name="connsiteY3" fmla="*/ 48211 h 121141"/>
                  <a:gd name="connsiteX4" fmla="*/ 49018 w 118929"/>
                  <a:gd name="connsiteY4" fmla="*/ 49385 h 121141"/>
                  <a:gd name="connsiteX5" fmla="*/ 50213 w 118929"/>
                  <a:gd name="connsiteY5" fmla="*/ 120334 h 121141"/>
                  <a:gd name="connsiteX6" fmla="*/ 1992 w 118929"/>
                  <a:gd name="connsiteY6" fmla="*/ 121141 h 121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929" h="121141">
                    <a:moveTo>
                      <a:pt x="1992" y="121141"/>
                    </a:moveTo>
                    <a:lnTo>
                      <a:pt x="0" y="1971"/>
                    </a:lnTo>
                    <a:lnTo>
                      <a:pt x="118122" y="0"/>
                    </a:lnTo>
                    <a:lnTo>
                      <a:pt x="118929" y="48211"/>
                    </a:lnTo>
                    <a:lnTo>
                      <a:pt x="49018" y="49385"/>
                    </a:lnTo>
                    <a:lnTo>
                      <a:pt x="50213" y="120334"/>
                    </a:lnTo>
                    <a:lnTo>
                      <a:pt x="1992" y="121141"/>
                    </a:lnTo>
                    <a:close/>
                  </a:path>
                </a:pathLst>
              </a:custGeom>
              <a:solidFill>
                <a:srgbClr val="0A69B3"/>
              </a:solidFill>
              <a:ln w="1033" cap="flat">
                <a:noFill/>
                <a:prstDash val="solid"/>
                <a:miter/>
              </a:ln>
            </p:spPr>
            <p:txBody>
              <a:bodyPr rtlCol="0" anchor="ctr"/>
              <a:lstStyle/>
              <a:p>
                <a:endParaRPr lang="en-IN"/>
              </a:p>
            </p:txBody>
          </p:sp>
        </p:grpSp>
        <p:sp>
          <p:nvSpPr>
            <p:cNvPr id="92" name="Freeform: Shape 91">
              <a:extLst>
                <a:ext uri="{FF2B5EF4-FFF2-40B4-BE49-F238E27FC236}">
                  <a16:creationId xmlns:a16="http://schemas.microsoft.com/office/drawing/2014/main" id="{996E3555-8061-19A3-538C-53C90D093F1D}"/>
                </a:ext>
              </a:extLst>
            </p:cNvPr>
            <p:cNvSpPr/>
            <p:nvPr/>
          </p:nvSpPr>
          <p:spPr>
            <a:xfrm rot="18900000">
              <a:off x="4363220" y="1370148"/>
              <a:ext cx="49490" cy="49490"/>
            </a:xfrm>
            <a:custGeom>
              <a:avLst/>
              <a:gdLst>
                <a:gd name="connsiteX0" fmla="*/ 0 w 49490"/>
                <a:gd name="connsiteY0" fmla="*/ 0 h 49490"/>
                <a:gd name="connsiteX1" fmla="*/ 49490 w 49490"/>
                <a:gd name="connsiteY1" fmla="*/ 0 h 49490"/>
                <a:gd name="connsiteX2" fmla="*/ 49490 w 49490"/>
                <a:gd name="connsiteY2" fmla="*/ 49490 h 49490"/>
                <a:gd name="connsiteX3" fmla="*/ 0 w 49490"/>
                <a:gd name="connsiteY3" fmla="*/ 49490 h 49490"/>
              </a:gdLst>
              <a:ahLst/>
              <a:cxnLst>
                <a:cxn ang="0">
                  <a:pos x="connsiteX0" y="connsiteY0"/>
                </a:cxn>
                <a:cxn ang="0">
                  <a:pos x="connsiteX1" y="connsiteY1"/>
                </a:cxn>
                <a:cxn ang="0">
                  <a:pos x="connsiteX2" y="connsiteY2"/>
                </a:cxn>
                <a:cxn ang="0">
                  <a:pos x="connsiteX3" y="connsiteY3"/>
                </a:cxn>
              </a:cxnLst>
              <a:rect l="l" t="t" r="r" b="b"/>
              <a:pathLst>
                <a:path w="49490" h="49490">
                  <a:moveTo>
                    <a:pt x="0" y="0"/>
                  </a:moveTo>
                  <a:lnTo>
                    <a:pt x="49490" y="0"/>
                  </a:lnTo>
                  <a:lnTo>
                    <a:pt x="49490" y="49490"/>
                  </a:lnTo>
                  <a:lnTo>
                    <a:pt x="0" y="49490"/>
                  </a:lnTo>
                  <a:close/>
                </a:path>
              </a:pathLst>
            </a:custGeom>
            <a:solidFill>
              <a:srgbClr val="2FC5F3"/>
            </a:solidFill>
            <a:ln w="1033" cap="flat">
              <a:noFill/>
              <a:prstDash val="solid"/>
              <a:miter/>
            </a:ln>
          </p:spPr>
          <p:txBody>
            <a:bodyPr rtlCol="0" anchor="ctr"/>
            <a:lstStyle/>
            <a:p>
              <a:endParaRPr lang="en-IN"/>
            </a:p>
          </p:txBody>
        </p:sp>
      </p:grpSp>
      <p:grpSp>
        <p:nvGrpSpPr>
          <p:cNvPr id="138" name="Group 137">
            <a:extLst>
              <a:ext uri="{FF2B5EF4-FFF2-40B4-BE49-F238E27FC236}">
                <a16:creationId xmlns:a16="http://schemas.microsoft.com/office/drawing/2014/main" id="{7037AD94-C447-E5BA-B40F-7574E0E802A0}"/>
              </a:ext>
            </a:extLst>
          </p:cNvPr>
          <p:cNvGrpSpPr/>
          <p:nvPr/>
        </p:nvGrpSpPr>
        <p:grpSpPr>
          <a:xfrm>
            <a:off x="4932230" y="2248326"/>
            <a:ext cx="254143" cy="249960"/>
            <a:chOff x="1229167" y="4098919"/>
            <a:chExt cx="504674" cy="422406"/>
          </a:xfrm>
        </p:grpSpPr>
        <p:sp>
          <p:nvSpPr>
            <p:cNvPr id="139" name="Freeform: Shape 138">
              <a:extLst>
                <a:ext uri="{FF2B5EF4-FFF2-40B4-BE49-F238E27FC236}">
                  <a16:creationId xmlns:a16="http://schemas.microsoft.com/office/drawing/2014/main" id="{CD853CF8-AD4A-2DD1-900F-5E1D86033C6C}"/>
                </a:ext>
              </a:extLst>
            </p:cNvPr>
            <p:cNvSpPr/>
            <p:nvPr/>
          </p:nvSpPr>
          <p:spPr>
            <a:xfrm>
              <a:off x="1457463" y="4098919"/>
              <a:ext cx="48070" cy="44456"/>
            </a:xfrm>
            <a:custGeom>
              <a:avLst/>
              <a:gdLst>
                <a:gd name="connsiteX0" fmla="*/ 0 w 48070"/>
                <a:gd name="connsiteY0" fmla="*/ 0 h 44456"/>
                <a:gd name="connsiteX1" fmla="*/ 48071 w 48070"/>
                <a:gd name="connsiteY1" fmla="*/ 0 h 44456"/>
                <a:gd name="connsiteX2" fmla="*/ 48071 w 48070"/>
                <a:gd name="connsiteY2" fmla="*/ 44457 h 44456"/>
                <a:gd name="connsiteX3" fmla="*/ 0 w 48070"/>
                <a:gd name="connsiteY3" fmla="*/ 44457 h 44456"/>
              </a:gdLst>
              <a:ahLst/>
              <a:cxnLst>
                <a:cxn ang="0">
                  <a:pos x="connsiteX0" y="connsiteY0"/>
                </a:cxn>
                <a:cxn ang="0">
                  <a:pos x="connsiteX1" y="connsiteY1"/>
                </a:cxn>
                <a:cxn ang="0">
                  <a:pos x="connsiteX2" y="connsiteY2"/>
                </a:cxn>
                <a:cxn ang="0">
                  <a:pos x="connsiteX3" y="connsiteY3"/>
                </a:cxn>
              </a:cxnLst>
              <a:rect l="l" t="t" r="r" b="b"/>
              <a:pathLst>
                <a:path w="48070" h="44456">
                  <a:moveTo>
                    <a:pt x="0" y="0"/>
                  </a:moveTo>
                  <a:lnTo>
                    <a:pt x="48071" y="0"/>
                  </a:lnTo>
                  <a:lnTo>
                    <a:pt x="48071" y="44457"/>
                  </a:lnTo>
                  <a:lnTo>
                    <a:pt x="0" y="44457"/>
                  </a:lnTo>
                  <a:close/>
                </a:path>
              </a:pathLst>
            </a:custGeom>
            <a:solidFill>
              <a:srgbClr val="2CC5F4"/>
            </a:solidFill>
            <a:ln w="1019"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FC7EB6B3-95D6-F401-94B0-3CA3E6DC412D}"/>
                </a:ext>
              </a:extLst>
            </p:cNvPr>
            <p:cNvSpPr/>
            <p:nvPr/>
          </p:nvSpPr>
          <p:spPr>
            <a:xfrm>
              <a:off x="1457619" y="4166782"/>
              <a:ext cx="47769" cy="198295"/>
            </a:xfrm>
            <a:custGeom>
              <a:avLst/>
              <a:gdLst>
                <a:gd name="connsiteX0" fmla="*/ 0 w 47769"/>
                <a:gd name="connsiteY0" fmla="*/ 0 h 198295"/>
                <a:gd name="connsiteX1" fmla="*/ 47769 w 47769"/>
                <a:gd name="connsiteY1" fmla="*/ 0 h 198295"/>
                <a:gd name="connsiteX2" fmla="*/ 47769 w 47769"/>
                <a:gd name="connsiteY2" fmla="*/ 198295 h 198295"/>
                <a:gd name="connsiteX3" fmla="*/ 0 w 47769"/>
                <a:gd name="connsiteY3" fmla="*/ 198295 h 198295"/>
              </a:gdLst>
              <a:ahLst/>
              <a:cxnLst>
                <a:cxn ang="0">
                  <a:pos x="connsiteX0" y="connsiteY0"/>
                </a:cxn>
                <a:cxn ang="0">
                  <a:pos x="connsiteX1" y="connsiteY1"/>
                </a:cxn>
                <a:cxn ang="0">
                  <a:pos x="connsiteX2" y="connsiteY2"/>
                </a:cxn>
                <a:cxn ang="0">
                  <a:pos x="connsiteX3" y="connsiteY3"/>
                </a:cxn>
              </a:cxnLst>
              <a:rect l="l" t="t" r="r" b="b"/>
              <a:pathLst>
                <a:path w="47769" h="198295">
                  <a:moveTo>
                    <a:pt x="0" y="0"/>
                  </a:moveTo>
                  <a:lnTo>
                    <a:pt x="47769" y="0"/>
                  </a:lnTo>
                  <a:lnTo>
                    <a:pt x="47769" y="198295"/>
                  </a:lnTo>
                  <a:lnTo>
                    <a:pt x="0" y="198295"/>
                  </a:lnTo>
                  <a:close/>
                </a:path>
              </a:pathLst>
            </a:custGeom>
            <a:solidFill>
              <a:srgbClr val="2FC5F3"/>
            </a:solidFill>
            <a:ln w="1019"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A7CC2917-5B50-BC0E-AB42-2EFC7AC7E2E5}"/>
                </a:ext>
              </a:extLst>
            </p:cNvPr>
            <p:cNvSpPr/>
            <p:nvPr/>
          </p:nvSpPr>
          <p:spPr>
            <a:xfrm>
              <a:off x="1359328" y="4269954"/>
              <a:ext cx="244351" cy="158418"/>
            </a:xfrm>
            <a:custGeom>
              <a:avLst/>
              <a:gdLst>
                <a:gd name="connsiteX0" fmla="*/ 122186 w 244351"/>
                <a:gd name="connsiteY0" fmla="*/ 158418 h 158418"/>
                <a:gd name="connsiteX1" fmla="*/ 0 w 244351"/>
                <a:gd name="connsiteY1" fmla="*/ 33397 h 158418"/>
                <a:gd name="connsiteX2" fmla="*/ 34166 w 244351"/>
                <a:gd name="connsiteY2" fmla="*/ 0 h 158418"/>
                <a:gd name="connsiteX3" fmla="*/ 122186 w 244351"/>
                <a:gd name="connsiteY3" fmla="*/ 90066 h 158418"/>
                <a:gd name="connsiteX4" fmla="*/ 210186 w 244351"/>
                <a:gd name="connsiteY4" fmla="*/ 0 h 158418"/>
                <a:gd name="connsiteX5" fmla="*/ 244351 w 244351"/>
                <a:gd name="connsiteY5" fmla="*/ 33387 h 158418"/>
                <a:gd name="connsiteX6" fmla="*/ 122186 w 244351"/>
                <a:gd name="connsiteY6" fmla="*/ 158418 h 1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351" h="158418">
                  <a:moveTo>
                    <a:pt x="122186" y="158418"/>
                  </a:moveTo>
                  <a:lnTo>
                    <a:pt x="0" y="33397"/>
                  </a:lnTo>
                  <a:lnTo>
                    <a:pt x="34166" y="0"/>
                  </a:lnTo>
                  <a:lnTo>
                    <a:pt x="122186" y="90066"/>
                  </a:lnTo>
                  <a:lnTo>
                    <a:pt x="210186" y="0"/>
                  </a:lnTo>
                  <a:lnTo>
                    <a:pt x="244351" y="33387"/>
                  </a:lnTo>
                  <a:lnTo>
                    <a:pt x="122186" y="158418"/>
                  </a:lnTo>
                  <a:close/>
                </a:path>
              </a:pathLst>
            </a:custGeom>
            <a:solidFill>
              <a:srgbClr val="2FC5F3"/>
            </a:solidFill>
            <a:ln w="1019"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77918151-FB61-E4E7-BACA-3F5D178B6D6C}"/>
                </a:ext>
              </a:extLst>
            </p:cNvPr>
            <p:cNvSpPr/>
            <p:nvPr/>
          </p:nvSpPr>
          <p:spPr>
            <a:xfrm>
              <a:off x="1229167" y="4301627"/>
              <a:ext cx="504674" cy="219698"/>
            </a:xfrm>
            <a:custGeom>
              <a:avLst/>
              <a:gdLst>
                <a:gd name="connsiteX0" fmla="*/ 466074 w 504674"/>
                <a:gd name="connsiteY0" fmla="*/ 219698 h 219698"/>
                <a:gd name="connsiteX1" fmla="*/ 38600 w 504674"/>
                <a:gd name="connsiteY1" fmla="*/ 219698 h 219698"/>
                <a:gd name="connsiteX2" fmla="*/ 0 w 504674"/>
                <a:gd name="connsiteY2" fmla="*/ 181098 h 219698"/>
                <a:gd name="connsiteX3" fmla="*/ 0 w 504674"/>
                <a:gd name="connsiteY3" fmla="*/ 0 h 219698"/>
                <a:gd name="connsiteX4" fmla="*/ 47769 w 504674"/>
                <a:gd name="connsiteY4" fmla="*/ 0 h 219698"/>
                <a:gd name="connsiteX5" fmla="*/ 47769 w 504674"/>
                <a:gd name="connsiteY5" fmla="*/ 171929 h 219698"/>
                <a:gd name="connsiteX6" fmla="*/ 456905 w 504674"/>
                <a:gd name="connsiteY6" fmla="*/ 171929 h 219698"/>
                <a:gd name="connsiteX7" fmla="*/ 456905 w 504674"/>
                <a:gd name="connsiteY7" fmla="*/ 0 h 219698"/>
                <a:gd name="connsiteX8" fmla="*/ 504674 w 504674"/>
                <a:gd name="connsiteY8" fmla="*/ 0 h 219698"/>
                <a:gd name="connsiteX9" fmla="*/ 504674 w 504674"/>
                <a:gd name="connsiteY9" fmla="*/ 181098 h 219698"/>
                <a:gd name="connsiteX10" fmla="*/ 466074 w 504674"/>
                <a:gd name="connsiteY10" fmla="*/ 219698 h 21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674" h="219698">
                  <a:moveTo>
                    <a:pt x="466074" y="219698"/>
                  </a:moveTo>
                  <a:lnTo>
                    <a:pt x="38600" y="219698"/>
                  </a:lnTo>
                  <a:cubicBezTo>
                    <a:pt x="17311" y="219698"/>
                    <a:pt x="0" y="202376"/>
                    <a:pt x="0" y="181098"/>
                  </a:cubicBezTo>
                  <a:lnTo>
                    <a:pt x="0" y="0"/>
                  </a:lnTo>
                  <a:lnTo>
                    <a:pt x="47769" y="0"/>
                  </a:lnTo>
                  <a:lnTo>
                    <a:pt x="47769" y="171929"/>
                  </a:lnTo>
                  <a:lnTo>
                    <a:pt x="456905" y="171929"/>
                  </a:lnTo>
                  <a:lnTo>
                    <a:pt x="456905" y="0"/>
                  </a:lnTo>
                  <a:lnTo>
                    <a:pt x="504674" y="0"/>
                  </a:lnTo>
                  <a:lnTo>
                    <a:pt x="504674" y="181098"/>
                  </a:lnTo>
                  <a:cubicBezTo>
                    <a:pt x="504674" y="202387"/>
                    <a:pt x="487353" y="219698"/>
                    <a:pt x="466074" y="219698"/>
                  </a:cubicBezTo>
                  <a:close/>
                </a:path>
              </a:pathLst>
            </a:custGeom>
            <a:solidFill>
              <a:srgbClr val="0A69B3"/>
            </a:solidFill>
            <a:ln w="1019" cap="flat">
              <a:noFill/>
              <a:prstDash val="solid"/>
              <a:miter/>
            </a:ln>
          </p:spPr>
          <p:txBody>
            <a:bodyPr rtlCol="0" anchor="ctr"/>
            <a:lstStyle/>
            <a:p>
              <a:endParaRPr lang="en-IN"/>
            </a:p>
          </p:txBody>
        </p:sp>
      </p:grpSp>
      <p:cxnSp>
        <p:nvCxnSpPr>
          <p:cNvPr id="9" name="Straight Connector 8">
            <a:extLst>
              <a:ext uri="{FF2B5EF4-FFF2-40B4-BE49-F238E27FC236}">
                <a16:creationId xmlns:a16="http://schemas.microsoft.com/office/drawing/2014/main" id="{004629AB-233F-3550-72F9-6BD6A2203E18}"/>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10" name="Text Placeholder 49">
            <a:extLst>
              <a:ext uri="{FF2B5EF4-FFF2-40B4-BE49-F238E27FC236}">
                <a16:creationId xmlns:a16="http://schemas.microsoft.com/office/drawing/2014/main" id="{D804293B-2A2E-D87C-45F5-3374B5A1A35C}"/>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Automation / Robotics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Quality Assurance</a:t>
            </a:r>
          </a:p>
        </p:txBody>
      </p:sp>
      <p:grpSp>
        <p:nvGrpSpPr>
          <p:cNvPr id="7" name="Group 6">
            <a:extLst>
              <a:ext uri="{FF2B5EF4-FFF2-40B4-BE49-F238E27FC236}">
                <a16:creationId xmlns:a16="http://schemas.microsoft.com/office/drawing/2014/main" id="{84EC6BC7-C5BC-2F76-BC18-B3656BC58A0A}"/>
              </a:ext>
            </a:extLst>
          </p:cNvPr>
          <p:cNvGrpSpPr/>
          <p:nvPr/>
        </p:nvGrpSpPr>
        <p:grpSpPr>
          <a:xfrm>
            <a:off x="9057016" y="87630"/>
            <a:ext cx="2525384" cy="384440"/>
            <a:chOff x="9057016" y="87630"/>
            <a:chExt cx="2525384" cy="384440"/>
          </a:xfrm>
        </p:grpSpPr>
        <p:pic>
          <p:nvPicPr>
            <p:cNvPr id="8" name="Picture 7">
              <a:hlinkClick r:id="rId9" action="ppaction://hlinksldjump"/>
              <a:extLst>
                <a:ext uri="{FF2B5EF4-FFF2-40B4-BE49-F238E27FC236}">
                  <a16:creationId xmlns:a16="http://schemas.microsoft.com/office/drawing/2014/main" id="{07C99ADF-3595-DD62-5E74-80AAA4759C8D}"/>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12" name="Rectangle 11">
              <a:extLst>
                <a:ext uri="{FF2B5EF4-FFF2-40B4-BE49-F238E27FC236}">
                  <a16:creationId xmlns:a16="http://schemas.microsoft.com/office/drawing/2014/main" id="{A678E96F-4A26-8C6A-663B-22740E8D9A76}"/>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9"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9"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9"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21768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descr="CANCOM Smart Product">
            <a:extLst>
              <a:ext uri="{FF2B5EF4-FFF2-40B4-BE49-F238E27FC236}">
                <a16:creationId xmlns:a16="http://schemas.microsoft.com/office/drawing/2014/main" id="{8A370C1F-DA71-4792-9278-CC4501943AD1}"/>
              </a:ext>
            </a:extLst>
          </p:cNvPr>
          <p:cNvSpPr>
            <a:spLocks noGrp="1"/>
          </p:cNvSpPr>
          <p:nvPr>
            <p:ph type="title"/>
          </p:nvPr>
        </p:nvSpPr>
        <p:spPr>
          <a:xfrm>
            <a:off x="592916" y="571500"/>
            <a:ext cx="10972801" cy="886397"/>
          </a:xfrm>
        </p:spPr>
        <p:txBody>
          <a:bodyPr/>
          <a:lstStyle/>
          <a:p>
            <a:r>
              <a:rPr lang="en-IN" sz="3200" dirty="0"/>
              <a:t>Production Data </a:t>
            </a:r>
            <a:br>
              <a:rPr lang="en-IN" sz="3200" dirty="0"/>
            </a:br>
            <a:r>
              <a:rPr lang="en-IN" sz="3200" dirty="0"/>
              <a:t>Collection System (PDCS)</a:t>
            </a:r>
            <a:endParaRPr lang="en-US" sz="3200" dirty="0"/>
          </a:p>
        </p:txBody>
      </p:sp>
      <p:pic>
        <p:nvPicPr>
          <p:cNvPr id="6" name="Picture 5" descr="Orisol: Future Footwear Technology ">
            <a:extLst>
              <a:ext uri="{FF2B5EF4-FFF2-40B4-BE49-F238E27FC236}">
                <a16:creationId xmlns:a16="http://schemas.microsoft.com/office/drawing/2014/main" id="{3C02F26E-BE11-EB55-C0C4-883EA53EBB77}"/>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l="4820"/>
          <a:stretch/>
        </p:blipFill>
        <p:spPr bwMode="auto">
          <a:xfrm>
            <a:off x="592138" y="114083"/>
            <a:ext cx="1285080" cy="43300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3F5596F8-C6C4-A018-7A4D-90765E4F2CBB}"/>
              </a:ext>
            </a:extLst>
          </p:cNvPr>
          <p:cNvGrpSpPr/>
          <p:nvPr/>
        </p:nvGrpSpPr>
        <p:grpSpPr>
          <a:xfrm>
            <a:off x="592917" y="1621155"/>
            <a:ext cx="6255394" cy="600164"/>
            <a:chOff x="592917" y="1621155"/>
            <a:chExt cx="6255394" cy="600164"/>
          </a:xfrm>
        </p:grpSpPr>
        <p:sp>
          <p:nvSpPr>
            <p:cNvPr id="32"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4F08C69C-87C6-B0C1-B3BB-F25FF86498B3}"/>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lnSpc>
                  <a:spcPct val="100000"/>
                </a:lnSpc>
                <a:spcBef>
                  <a:spcPts val="20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mn-lt"/>
                  <a:sym typeface="Helvetica"/>
                </a:rPr>
                <a:t>ORISOL Production Data Collection System (PDCS) is a digital software management &amp; cloud service solution designed for footwear manufacturing industry. PDCS enables the manufacturer to monitor relevant outputs and real-time parameter data from ORISOL equipment. </a:t>
              </a:r>
            </a:p>
          </p:txBody>
        </p:sp>
        <p:sp>
          <p:nvSpPr>
            <p:cNvPr id="34" name="Content Placeholder 47">
              <a:extLst>
                <a:ext uri="{FF2B5EF4-FFF2-40B4-BE49-F238E27FC236}">
                  <a16:creationId xmlns:a16="http://schemas.microsoft.com/office/drawing/2014/main" id="{5A2C7040-41DA-B97F-1CCB-ED8C62817FE3}"/>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37" name="Content Placeholder 47">
            <a:extLst>
              <a:ext uri="{FF2B5EF4-FFF2-40B4-BE49-F238E27FC236}">
                <a16:creationId xmlns:a16="http://schemas.microsoft.com/office/drawing/2014/main" id="{F8F4F783-9DC5-A24C-2B1A-A3BB179AE1BE}"/>
              </a:ext>
            </a:extLst>
          </p:cNvPr>
          <p:cNvSpPr txBox="1">
            <a:spLocks/>
          </p:cNvSpPr>
          <p:nvPr/>
        </p:nvSpPr>
        <p:spPr>
          <a:xfrm>
            <a:off x="592917" y="2587494"/>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38" name="Rectangle 37">
            <a:extLst>
              <a:ext uri="{FF2B5EF4-FFF2-40B4-BE49-F238E27FC236}">
                <a16:creationId xmlns:a16="http://schemas.microsoft.com/office/drawing/2014/main" id="{EE343188-40F0-5BBE-41B2-1D249A4223C1}"/>
              </a:ext>
            </a:extLst>
          </p:cNvPr>
          <p:cNvSpPr>
            <a:spLocks/>
          </p:cNvSpPr>
          <p:nvPr/>
        </p:nvSpPr>
        <p:spPr>
          <a:xfrm>
            <a:off x="913615" y="2821241"/>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bg2"/>
                </a:solidFill>
                <a:sym typeface="Helvetica Neue"/>
              </a:rPr>
              <a:t>Improve productivity by utilizing real-time data from machines to make necessary adjustments for product output</a:t>
            </a:r>
          </a:p>
        </p:txBody>
      </p:sp>
      <p:sp>
        <p:nvSpPr>
          <p:cNvPr id="39" name="Rectangle 38">
            <a:extLst>
              <a:ext uri="{FF2B5EF4-FFF2-40B4-BE49-F238E27FC236}">
                <a16:creationId xmlns:a16="http://schemas.microsoft.com/office/drawing/2014/main" id="{AF11413D-C0EC-8DF6-CE80-D76CA8EC38E0}"/>
              </a:ext>
            </a:extLst>
          </p:cNvPr>
          <p:cNvSpPr>
            <a:spLocks/>
          </p:cNvSpPr>
          <p:nvPr/>
        </p:nvSpPr>
        <p:spPr>
          <a:xfrm>
            <a:off x="3063688" y="2821241"/>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bg2"/>
                </a:solidFill>
                <a:sym typeface="Helvetica Neue"/>
              </a:rPr>
              <a:t>Minimize machine downtime with alarm notifications that alert which machine needs maintenance or attention</a:t>
            </a:r>
          </a:p>
        </p:txBody>
      </p:sp>
      <p:sp>
        <p:nvSpPr>
          <p:cNvPr id="40" name="Rectangle 39">
            <a:extLst>
              <a:ext uri="{FF2B5EF4-FFF2-40B4-BE49-F238E27FC236}">
                <a16:creationId xmlns:a16="http://schemas.microsoft.com/office/drawing/2014/main" id="{953CF78A-50E4-1830-850A-E87227AB677F}"/>
              </a:ext>
            </a:extLst>
          </p:cNvPr>
          <p:cNvSpPr>
            <a:spLocks/>
          </p:cNvSpPr>
          <p:nvPr/>
        </p:nvSpPr>
        <p:spPr>
          <a:xfrm>
            <a:off x="5213760" y="2821241"/>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bg2"/>
                </a:solidFill>
                <a:sym typeface="Helvetica Neue"/>
              </a:rPr>
              <a:t>Maximize flexibility with effective capacity utilization and production load balancing</a:t>
            </a:r>
          </a:p>
        </p:txBody>
      </p:sp>
      <p:grpSp>
        <p:nvGrpSpPr>
          <p:cNvPr id="55" name="Group 54">
            <a:extLst>
              <a:ext uri="{FF2B5EF4-FFF2-40B4-BE49-F238E27FC236}">
                <a16:creationId xmlns:a16="http://schemas.microsoft.com/office/drawing/2014/main" id="{99F42690-FC03-D3BE-8C71-EF6CEADD5495}"/>
              </a:ext>
            </a:extLst>
          </p:cNvPr>
          <p:cNvGrpSpPr>
            <a:grpSpLocks/>
          </p:cNvGrpSpPr>
          <p:nvPr/>
        </p:nvGrpSpPr>
        <p:grpSpPr>
          <a:xfrm>
            <a:off x="592915" y="3842206"/>
            <a:ext cx="6255393" cy="562127"/>
            <a:chOff x="592916" y="3640327"/>
            <a:chExt cx="6255393" cy="562127"/>
          </a:xfrm>
        </p:grpSpPr>
        <p:sp>
          <p:nvSpPr>
            <p:cNvPr id="56" name="Content Placeholder 47">
              <a:extLst>
                <a:ext uri="{FF2B5EF4-FFF2-40B4-BE49-F238E27FC236}">
                  <a16:creationId xmlns:a16="http://schemas.microsoft.com/office/drawing/2014/main" id="{391BF80A-71E5-78CB-4C41-58973F2F2648}"/>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57" name="Content Placeholder 47">
              <a:extLst>
                <a:ext uri="{FF2B5EF4-FFF2-40B4-BE49-F238E27FC236}">
                  <a16:creationId xmlns:a16="http://schemas.microsoft.com/office/drawing/2014/main" id="{BDC940C5-D05D-9F88-21B9-7A102923BDE8}"/>
                </a:ext>
              </a:extLst>
            </p:cNvPr>
            <p:cNvSpPr txBox="1">
              <a:spLocks/>
            </p:cNvSpPr>
            <p:nvPr/>
          </p:nvSpPr>
          <p:spPr>
            <a:xfrm>
              <a:off x="592916" y="3837694"/>
              <a:ext cx="6255393" cy="364760"/>
            </a:xfrm>
            <a:prstGeom prst="rect">
              <a:avLst/>
            </a:prstGeom>
            <a:ln>
              <a:noFill/>
            </a:ln>
          </p:spPr>
          <p:txBody>
            <a:bodyPr wrap="square" lIns="0" tIns="0" rIns="0" bIns="0" numCol="1"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spcAft>
                  <a:spcPts val="0"/>
                </a:spcAft>
                <a:buFont typeface="Wingdings" panose="05000000000000000000" pitchFamily="2" charset="2"/>
                <a:buChar char="§"/>
                <a:defRPr/>
              </a:pPr>
              <a:r>
                <a:rPr lang="it-IT" sz="900" kern="0" dirty="0">
                  <a:latin typeface="+mn-lt"/>
                  <a:sym typeface="Helvetica Neue"/>
                </a:rPr>
                <a:t>Intel® CoreTM i3 Processors </a:t>
              </a:r>
            </a:p>
            <a:p>
              <a:pPr marL="128016" indent="-128016" defTabSz="1219169" hangingPunct="0">
                <a:spcBef>
                  <a:spcPts val="200"/>
                </a:spcBef>
                <a:spcAft>
                  <a:spcPts val="0"/>
                </a:spcAft>
                <a:buFont typeface="Wingdings" panose="05000000000000000000" pitchFamily="2" charset="2"/>
                <a:buChar char="§"/>
                <a:defRPr/>
              </a:pPr>
              <a:r>
                <a:rPr lang="it-IT" sz="900" kern="0" dirty="0">
                  <a:latin typeface="+mn-lt"/>
                  <a:sym typeface="Helvetica Neue"/>
                </a:rPr>
                <a:t>Intel® CoreTM i5 Processors</a:t>
              </a:r>
            </a:p>
          </p:txBody>
        </p:sp>
      </p:grpSp>
      <p:grpSp>
        <p:nvGrpSpPr>
          <p:cNvPr id="58" name="Group 57">
            <a:extLst>
              <a:ext uri="{FF2B5EF4-FFF2-40B4-BE49-F238E27FC236}">
                <a16:creationId xmlns:a16="http://schemas.microsoft.com/office/drawing/2014/main" id="{6FF16D00-B539-1237-F05E-6264D317A280}"/>
              </a:ext>
            </a:extLst>
          </p:cNvPr>
          <p:cNvGrpSpPr/>
          <p:nvPr/>
        </p:nvGrpSpPr>
        <p:grpSpPr>
          <a:xfrm>
            <a:off x="592916" y="4845923"/>
            <a:ext cx="6318424" cy="324752"/>
            <a:chOff x="592916" y="6005103"/>
            <a:chExt cx="6318424" cy="324752"/>
          </a:xfrm>
        </p:grpSpPr>
        <p:sp>
          <p:nvSpPr>
            <p:cNvPr id="59" name="Content Placeholder 47">
              <a:extLst>
                <a:ext uri="{FF2B5EF4-FFF2-40B4-BE49-F238E27FC236}">
                  <a16:creationId xmlns:a16="http://schemas.microsoft.com/office/drawing/2014/main" id="{0867FA8E-57C9-9467-DEBD-9B6B1164A350}"/>
                </a:ext>
              </a:extLst>
            </p:cNvPr>
            <p:cNvSpPr txBox="1">
              <a:spLocks/>
            </p:cNvSpPr>
            <p:nvPr/>
          </p:nvSpPr>
          <p:spPr>
            <a:xfrm>
              <a:off x="592916" y="6005103"/>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60" name="Content Placeholder 47">
              <a:extLst>
                <a:ext uri="{FF2B5EF4-FFF2-40B4-BE49-F238E27FC236}">
                  <a16:creationId xmlns:a16="http://schemas.microsoft.com/office/drawing/2014/main" id="{6FE3E7D1-9AF3-BBEA-5E27-23BA278391E8}"/>
                </a:ext>
              </a:extLst>
            </p:cNvPr>
            <p:cNvSpPr txBox="1">
              <a:spLocks/>
            </p:cNvSpPr>
            <p:nvPr/>
          </p:nvSpPr>
          <p:spPr>
            <a:xfrm>
              <a:off x="592916" y="6191356"/>
              <a:ext cx="6318424" cy="138499"/>
            </a:xfrm>
            <a:prstGeom prst="rect">
              <a:avLst/>
            </a:prstGeom>
            <a:ln>
              <a:noFill/>
            </a:ln>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R="0" lvl="0" algn="l" defTabSz="609459" rtl="0" eaLnBrk="1" fontAlgn="auto" latinLnBrk="0" hangingPunct="1">
                <a:lnSpc>
                  <a:spcPct val="100000"/>
                </a:lnSpc>
                <a:spcBef>
                  <a:spcPts val="300"/>
                </a:spcBef>
                <a:spcAft>
                  <a:spcPts val="100"/>
                </a:spcAft>
                <a:buClr>
                  <a:srgbClr val="525252"/>
                </a:buClr>
                <a:buSzTx/>
                <a:tabLst/>
                <a:defRPr/>
              </a:pPr>
              <a:r>
                <a:rPr kumimoji="0" lang="en-US" sz="900" b="0" i="0" u="none" strike="noStrike" kern="1200" cap="none" spc="0" normalizeH="0" baseline="0" noProof="0" dirty="0">
                  <a:ln>
                    <a:noFill/>
                  </a:ln>
                  <a:effectLst/>
                  <a:uLnTx/>
                  <a:uFillTx/>
                  <a:latin typeface="+mn-lt"/>
                  <a:sym typeface="Helvetica Neue"/>
                  <a:hlinkClick r:id="rId4">
                    <a:extLst>
                      <a:ext uri="{A12FA001-AC4F-418D-AE19-62706E023703}">
                        <ahyp:hlinkClr xmlns:ahyp="http://schemas.microsoft.com/office/drawing/2018/hyperlinkcolor" val="tx"/>
                      </a:ext>
                    </a:extLst>
                  </a:hlinkClick>
                </a:rPr>
                <a:t>PDCS Solution overview</a:t>
              </a:r>
              <a:endParaRPr kumimoji="0" lang="en-US" sz="900" b="0" i="0" u="none" strike="noStrike" kern="1200" cap="none" spc="0" normalizeH="0" baseline="0" noProof="0" dirty="0">
                <a:ln>
                  <a:noFill/>
                </a:ln>
                <a:effectLst/>
                <a:uLnTx/>
                <a:uFillTx/>
                <a:latin typeface="+mn-lt"/>
                <a:sym typeface="Helvetica Neue"/>
              </a:endParaRPr>
            </a:p>
          </p:txBody>
        </p:sp>
      </p:grpSp>
      <p:sp>
        <p:nvSpPr>
          <p:cNvPr id="65" name="Rectangle 64">
            <a:extLst>
              <a:ext uri="{FF2B5EF4-FFF2-40B4-BE49-F238E27FC236}">
                <a16:creationId xmlns:a16="http://schemas.microsoft.com/office/drawing/2014/main" id="{C46EC7CB-2EC4-0823-625C-42730D4248F8}"/>
              </a:ext>
            </a:extLst>
          </p:cNvPr>
          <p:cNvSpPr/>
          <p:nvPr/>
        </p:nvSpPr>
        <p:spPr>
          <a:xfrm>
            <a:off x="7066292" y="1621155"/>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66" name="Rectangle 65">
            <a:extLst>
              <a:ext uri="{FF2B5EF4-FFF2-40B4-BE49-F238E27FC236}">
                <a16:creationId xmlns:a16="http://schemas.microsoft.com/office/drawing/2014/main" id="{6168FC8D-A616-6BA5-6D4B-DE16EDA982CE}"/>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7" name="Rectangle 66">
            <a:extLst>
              <a:ext uri="{FF2B5EF4-FFF2-40B4-BE49-F238E27FC236}">
                <a16:creationId xmlns:a16="http://schemas.microsoft.com/office/drawing/2014/main" id="{8864B0F6-BAE5-2F1C-6357-8117ADA97EB6}"/>
              </a:ext>
            </a:extLst>
          </p:cNvPr>
          <p:cNvSpPr>
            <a:spLocks/>
          </p:cNvSpPr>
          <p:nvPr/>
        </p:nvSpPr>
        <p:spPr>
          <a:xfrm>
            <a:off x="8743000" y="3048001"/>
            <a:ext cx="2839400" cy="1256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a:spcAft>
                <a:spcPts val="200"/>
              </a:spcAf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rPr>
              <a:t>Increase uptime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rPr>
              <a:t>Maximize machine outputs</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rPr>
              <a:t>Increase overall equipment effectiveness (OEE)</a:t>
            </a:r>
          </a:p>
        </p:txBody>
      </p:sp>
      <p:sp>
        <p:nvSpPr>
          <p:cNvPr id="68" name="Rectangle 67">
            <a:extLst>
              <a:ext uri="{FF2B5EF4-FFF2-40B4-BE49-F238E27FC236}">
                <a16:creationId xmlns:a16="http://schemas.microsoft.com/office/drawing/2014/main" id="{16A087F0-8EFA-BA04-168D-200C0E56C87F}"/>
              </a:ext>
            </a:extLst>
          </p:cNvPr>
          <p:cNvSpPr>
            <a:spLocks/>
          </p:cNvSpPr>
          <p:nvPr/>
        </p:nvSpPr>
        <p:spPr>
          <a:xfrm>
            <a:off x="7144336" y="4438187"/>
            <a:ext cx="4438063" cy="1526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Reduce damage to site, other machines</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Improve visibility into machine risk</a:t>
            </a:r>
          </a:p>
          <a:p>
            <a:pPr marL="0" lvl="1">
              <a:spcBef>
                <a:spcPts val="200"/>
              </a:spcBef>
              <a:defRPr/>
            </a:pPr>
            <a:r>
              <a:rPr lang="en-US" sz="900" dirty="0">
                <a:solidFill>
                  <a:schemeClr val="bg2"/>
                </a:solidFill>
                <a:latin typeface="IntelOne Text Medium" panose="020B0703020203020204" pitchFamily="34" charset="0"/>
              </a:rPr>
              <a:t>Cost </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Reduce unplanned downtime</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Reduce scrap</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Unlock visibility of asset performance, availability, and reliability</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Extend machine lifecycle</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Reduce initial capital cost: Option to lease (SaaS)</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Improve maintenance and management of all assets</a:t>
            </a:r>
          </a:p>
        </p:txBody>
      </p:sp>
      <p:pic>
        <p:nvPicPr>
          <p:cNvPr id="69" name="Picture 68" descr="A picture containing screenshot, cartoon, design&#10;&#10;Description automatically generated">
            <a:extLst>
              <a:ext uri="{FF2B5EF4-FFF2-40B4-BE49-F238E27FC236}">
                <a16:creationId xmlns:a16="http://schemas.microsoft.com/office/drawing/2014/main" id="{BD337E12-7CAE-46AE-AF20-C2922FC8325D}"/>
              </a:ext>
            </a:extLst>
          </p:cNvPr>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7149239" y="3048003"/>
            <a:ext cx="1593761" cy="1328737"/>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70" name="Rectangle 69">
            <a:extLst>
              <a:ext uri="{FF2B5EF4-FFF2-40B4-BE49-F238E27FC236}">
                <a16:creationId xmlns:a16="http://schemas.microsoft.com/office/drawing/2014/main" id="{FDAE05CA-9727-CC69-AD76-96089A1359A4}"/>
              </a:ext>
            </a:extLst>
          </p:cNvPr>
          <p:cNvSpPr/>
          <p:nvPr/>
        </p:nvSpPr>
        <p:spPr>
          <a:xfrm>
            <a:off x="7066292" y="1621155"/>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71" name="Text Placeholder 49" descr="Target Vertical: &#10;Manufacturing&#10;&#10;&#10;">
            <a:extLst>
              <a:ext uri="{FF2B5EF4-FFF2-40B4-BE49-F238E27FC236}">
                <a16:creationId xmlns:a16="http://schemas.microsoft.com/office/drawing/2014/main" id="{73E4EA97-E879-B557-CEC1-5AC64E2EA889}"/>
              </a:ext>
            </a:extLst>
          </p:cNvPr>
          <p:cNvSpPr txBox="1">
            <a:spLocks/>
          </p:cNvSpPr>
          <p:nvPr/>
        </p:nvSpPr>
        <p:spPr>
          <a:xfrm>
            <a:off x="7144338" y="1686845"/>
            <a:ext cx="2030977" cy="351505"/>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marL="0" marR="0" lvl="0" indent="0" algn="l" defTabSz="914400" rtl="0" eaLnBrk="1" fontAlgn="auto" latinLnBrk="0" hangingPunct="0">
              <a:lnSpc>
                <a:spcPct val="100000"/>
              </a:lnSpc>
              <a:spcBef>
                <a:spcPts val="0"/>
              </a:spcBef>
              <a:spcAft>
                <a:spcPts val="100"/>
              </a:spcAft>
              <a:buClrTx/>
              <a:buSzTx/>
              <a:buFont typeface="Wingdings" pitchFamily="2" charset="2"/>
              <a:buNone/>
              <a:tabLst/>
              <a:defRPr/>
            </a:pP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rPr>
              <a:t>Manufacturing</a:t>
            </a:r>
          </a:p>
        </p:txBody>
      </p:sp>
      <p:sp>
        <p:nvSpPr>
          <p:cNvPr id="72" name="Text Placeholder 49" descr="Target Vertical: &#10;Manufacturing&#10;&#10;&#10;">
            <a:extLst>
              <a:ext uri="{FF2B5EF4-FFF2-40B4-BE49-F238E27FC236}">
                <a16:creationId xmlns:a16="http://schemas.microsoft.com/office/drawing/2014/main" id="{38B7030A-3752-5F9D-07CD-6543377FAC6B}"/>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lvl="0" defTabSz="914400" hangingPunct="0">
              <a:spcBef>
                <a:spcPts val="0"/>
              </a:spcBef>
              <a:defRPr/>
            </a:pPr>
            <a:r>
              <a:rPr lang="en-US" sz="900" b="0" kern="0" dirty="0">
                <a:latin typeface="+mn-lt"/>
                <a:ea typeface="+mn-ea"/>
                <a:cs typeface="+mn-cs"/>
                <a:sym typeface="Helvetica Neue"/>
              </a:rPr>
              <a:t>Available globally</a:t>
            </a:r>
          </a:p>
        </p:txBody>
      </p:sp>
      <p:cxnSp>
        <p:nvCxnSpPr>
          <p:cNvPr id="73" name="Straight Connector 72">
            <a:extLst>
              <a:ext uri="{FF2B5EF4-FFF2-40B4-BE49-F238E27FC236}">
                <a16:creationId xmlns:a16="http://schemas.microsoft.com/office/drawing/2014/main" id="{378A0345-833F-A919-4B88-3F29F9A34BC0}"/>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76" name="Straight Connector 75">
            <a:extLst>
              <a:ext uri="{FF2B5EF4-FFF2-40B4-BE49-F238E27FC236}">
                <a16:creationId xmlns:a16="http://schemas.microsoft.com/office/drawing/2014/main" id="{802EBFA8-0A37-BD1A-DE93-0323057A8918}"/>
              </a:ext>
            </a:extLst>
          </p:cNvPr>
          <p:cNvCxnSpPr>
            <a:cxnSpLocks/>
          </p:cNvCxnSpPr>
          <p:nvPr/>
        </p:nvCxnSpPr>
        <p:spPr>
          <a:xfrm>
            <a:off x="592917" y="2394980"/>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77" name="Straight Connector 76">
            <a:extLst>
              <a:ext uri="{FF2B5EF4-FFF2-40B4-BE49-F238E27FC236}">
                <a16:creationId xmlns:a16="http://schemas.microsoft.com/office/drawing/2014/main" id="{5FF9C938-9F7D-F241-A976-02382B4233C4}"/>
              </a:ext>
            </a:extLst>
          </p:cNvPr>
          <p:cNvCxnSpPr>
            <a:cxnSpLocks/>
          </p:cNvCxnSpPr>
          <p:nvPr/>
        </p:nvCxnSpPr>
        <p:spPr>
          <a:xfrm>
            <a:off x="592917" y="366854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8DA967E7-AE19-B14E-1867-1172D3D0907D}"/>
              </a:ext>
            </a:extLst>
          </p:cNvPr>
          <p:cNvCxnSpPr>
            <a:cxnSpLocks/>
          </p:cNvCxnSpPr>
          <p:nvPr/>
        </p:nvCxnSpPr>
        <p:spPr>
          <a:xfrm>
            <a:off x="592917" y="458742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3" name="Rectangle 2">
            <a:extLst>
              <a:ext uri="{FF2B5EF4-FFF2-40B4-BE49-F238E27FC236}">
                <a16:creationId xmlns:a16="http://schemas.microsoft.com/office/drawing/2014/main" id="{E769347F-653F-C507-9F4D-F60AC82D27F4}"/>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4" name="Straight Connector 3">
            <a:extLst>
              <a:ext uri="{FF2B5EF4-FFF2-40B4-BE49-F238E27FC236}">
                <a16:creationId xmlns:a16="http://schemas.microsoft.com/office/drawing/2014/main" id="{AB496048-9E85-8A49-A7E4-2A464523FE5B}"/>
              </a:ext>
              <a:ext uri="{C183D7F6-B498-43B3-948B-1728B52AA6E4}">
                <adec:decorative xmlns:adec="http://schemas.microsoft.com/office/drawing/2017/decorative" val="1"/>
              </a:ext>
            </a:extLst>
          </p:cNvPr>
          <p:cNvCxnSpPr>
            <a:cxnSpLocks/>
          </p:cNvCxnSpPr>
          <p:nvPr/>
        </p:nvCxnSpPr>
        <p:spPr>
          <a:xfrm flipV="1">
            <a:off x="9753599"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5" name="Text Placeholder 49">
            <a:extLst>
              <a:ext uri="{FF2B5EF4-FFF2-40B4-BE49-F238E27FC236}">
                <a16:creationId xmlns:a16="http://schemas.microsoft.com/office/drawing/2014/main" id="{68824BEB-3C96-6489-64E1-A91B0B3A7C56}"/>
              </a:ext>
            </a:extLst>
          </p:cNvPr>
          <p:cNvSpPr txBox="1">
            <a:spLocks/>
          </p:cNvSpPr>
          <p:nvPr/>
        </p:nvSpPr>
        <p:spPr>
          <a:xfrm>
            <a:off x="9814559" y="628590"/>
            <a:ext cx="1691633"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Automation / Robotics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Quality Assurance</a:t>
            </a:r>
          </a:p>
        </p:txBody>
      </p:sp>
      <p:sp>
        <p:nvSpPr>
          <p:cNvPr id="63" name="Text Placeholder 49">
            <a:extLst>
              <a:ext uri="{FF2B5EF4-FFF2-40B4-BE49-F238E27FC236}">
                <a16:creationId xmlns:a16="http://schemas.microsoft.com/office/drawing/2014/main" id="{C4D142BF-A8AD-18D8-FD8F-90B6CA56F51A}"/>
              </a:ext>
            </a:extLst>
          </p:cNvPr>
          <p:cNvSpPr txBox="1">
            <a:spLocks/>
          </p:cNvSpPr>
          <p:nvPr/>
        </p:nvSpPr>
        <p:spPr>
          <a:xfrm>
            <a:off x="7133538" y="628590"/>
            <a:ext cx="2559101"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kumimoji="0" lang="en-US" sz="90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Primary: </a:t>
            </a:r>
            <a:r>
              <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hlinkClick r:id="rId6" action="ppaction://hlinksldjump"/>
              </a:rPr>
              <a:t>Machine Condition Monitoring</a:t>
            </a:r>
            <a:endPar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228600" marR="0" lvl="0" indent="-171450" algn="l" defTabSz="914400" rtl="0" eaLnBrk="1" fontAlgn="auto" latinLnBrk="0" hangingPunct="1">
              <a:lnSpc>
                <a:spcPct val="100000"/>
              </a:lnSpc>
              <a:spcBef>
                <a:spcPts val="0"/>
              </a:spcBef>
              <a:buClrTx/>
              <a:buSzTx/>
              <a:buFont typeface="Wingdings" panose="05000000000000000000" pitchFamily="2" charset="2"/>
              <a:buChar char="§"/>
              <a:tabLst/>
              <a:defRPr/>
            </a:pPr>
            <a:r>
              <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Asset &amp; Operations Optimization, Energy Monitoring &amp; Management, Situational Monitoring</a:t>
            </a:r>
          </a:p>
        </p:txBody>
      </p:sp>
      <p:grpSp>
        <p:nvGrpSpPr>
          <p:cNvPr id="13" name="Group 12">
            <a:extLst>
              <a:ext uri="{FF2B5EF4-FFF2-40B4-BE49-F238E27FC236}">
                <a16:creationId xmlns:a16="http://schemas.microsoft.com/office/drawing/2014/main" id="{A4DDA249-45F5-DA73-14CC-9BFE1C775443}"/>
              </a:ext>
            </a:extLst>
          </p:cNvPr>
          <p:cNvGrpSpPr/>
          <p:nvPr/>
        </p:nvGrpSpPr>
        <p:grpSpPr>
          <a:xfrm>
            <a:off x="576664" y="2821237"/>
            <a:ext cx="243369" cy="243425"/>
            <a:chOff x="667091" y="1972809"/>
            <a:chExt cx="469769" cy="469882"/>
          </a:xfrm>
        </p:grpSpPr>
        <p:sp>
          <p:nvSpPr>
            <p:cNvPr id="14" name="Freeform: Shape 13">
              <a:extLst>
                <a:ext uri="{FF2B5EF4-FFF2-40B4-BE49-F238E27FC236}">
                  <a16:creationId xmlns:a16="http://schemas.microsoft.com/office/drawing/2014/main" id="{018F2298-0F9F-C50E-FF69-6821B2947545}"/>
                </a:ext>
              </a:extLst>
            </p:cNvPr>
            <p:cNvSpPr/>
            <p:nvPr/>
          </p:nvSpPr>
          <p:spPr>
            <a:xfrm>
              <a:off x="729927" y="2068868"/>
              <a:ext cx="345435" cy="251050"/>
            </a:xfrm>
            <a:custGeom>
              <a:avLst/>
              <a:gdLst>
                <a:gd name="connsiteX0" fmla="*/ 115145 w 345435"/>
                <a:gd name="connsiteY0" fmla="*/ 251050 h 251050"/>
                <a:gd name="connsiteX1" fmla="*/ 0 w 345435"/>
                <a:gd name="connsiteY1" fmla="*/ 156776 h 251050"/>
                <a:gd name="connsiteX2" fmla="*/ 24629 w 345435"/>
                <a:gd name="connsiteY2" fmla="*/ 126716 h 251050"/>
                <a:gd name="connsiteX3" fmla="*/ 112950 w 345435"/>
                <a:gd name="connsiteY3" fmla="*/ 199040 h 251050"/>
                <a:gd name="connsiteX4" fmla="*/ 318389 w 345435"/>
                <a:gd name="connsiteY4" fmla="*/ 0 h 251050"/>
                <a:gd name="connsiteX5" fmla="*/ 345436 w 345435"/>
                <a:gd name="connsiteY5" fmla="*/ 27903 h 251050"/>
                <a:gd name="connsiteX6" fmla="*/ 115145 w 345435"/>
                <a:gd name="connsiteY6" fmla="*/ 251050 h 25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35" h="251050">
                  <a:moveTo>
                    <a:pt x="115145" y="251050"/>
                  </a:moveTo>
                  <a:lnTo>
                    <a:pt x="0" y="156776"/>
                  </a:lnTo>
                  <a:lnTo>
                    <a:pt x="24629" y="126716"/>
                  </a:lnTo>
                  <a:lnTo>
                    <a:pt x="112950" y="199040"/>
                  </a:lnTo>
                  <a:lnTo>
                    <a:pt x="318389" y="0"/>
                  </a:lnTo>
                  <a:lnTo>
                    <a:pt x="345436" y="27903"/>
                  </a:lnTo>
                  <a:lnTo>
                    <a:pt x="115145" y="251050"/>
                  </a:lnTo>
                  <a:close/>
                </a:path>
              </a:pathLst>
            </a:custGeom>
            <a:solidFill>
              <a:srgbClr val="33C5F2"/>
            </a:solidFill>
            <a:ln w="3704" cap="flat">
              <a:noFill/>
              <a:prstDash val="solid"/>
              <a:miter/>
            </a:ln>
          </p:spPr>
          <p:txBody>
            <a:bodyPr rtlCol="0" anchor="ctr"/>
            <a:lstStyle/>
            <a:p>
              <a:endParaRPr lang="en-IN">
                <a:latin typeface="IntelOne Text" panose="020B0503020203020204" pitchFamily="34" charset="0"/>
              </a:endParaRPr>
            </a:p>
          </p:txBody>
        </p:sp>
        <p:sp>
          <p:nvSpPr>
            <p:cNvPr id="15" name="Freeform: Shape 14">
              <a:extLst>
                <a:ext uri="{FF2B5EF4-FFF2-40B4-BE49-F238E27FC236}">
                  <a16:creationId xmlns:a16="http://schemas.microsoft.com/office/drawing/2014/main" id="{62C037C1-3642-26E5-B985-E19C077AC982}"/>
                </a:ext>
              </a:extLst>
            </p:cNvPr>
            <p:cNvSpPr/>
            <p:nvPr/>
          </p:nvSpPr>
          <p:spPr>
            <a:xfrm>
              <a:off x="667091" y="2403590"/>
              <a:ext cx="39101" cy="39101"/>
            </a:xfrm>
            <a:custGeom>
              <a:avLst/>
              <a:gdLst>
                <a:gd name="connsiteX0" fmla="*/ 0 w 39101"/>
                <a:gd name="connsiteY0" fmla="*/ 0 h 39101"/>
                <a:gd name="connsiteX1" fmla="*/ 39101 w 39101"/>
                <a:gd name="connsiteY1" fmla="*/ 0 h 39101"/>
                <a:gd name="connsiteX2" fmla="*/ 39101 w 39101"/>
                <a:gd name="connsiteY2" fmla="*/ 39101 h 39101"/>
                <a:gd name="connsiteX3" fmla="*/ 0 w 39101"/>
                <a:gd name="connsiteY3" fmla="*/ 39101 h 39101"/>
              </a:gdLst>
              <a:ahLst/>
              <a:cxnLst>
                <a:cxn ang="0">
                  <a:pos x="connsiteX0" y="connsiteY0"/>
                </a:cxn>
                <a:cxn ang="0">
                  <a:pos x="connsiteX1" y="connsiteY1"/>
                </a:cxn>
                <a:cxn ang="0">
                  <a:pos x="connsiteX2" y="connsiteY2"/>
                </a:cxn>
                <a:cxn ang="0">
                  <a:pos x="connsiteX3" y="connsiteY3"/>
                </a:cxn>
              </a:cxnLst>
              <a:rect l="l" t="t" r="r" b="b"/>
              <a:pathLst>
                <a:path w="39101" h="39101">
                  <a:moveTo>
                    <a:pt x="0" y="0"/>
                  </a:moveTo>
                  <a:lnTo>
                    <a:pt x="39101" y="0"/>
                  </a:lnTo>
                  <a:lnTo>
                    <a:pt x="39101" y="39101"/>
                  </a:lnTo>
                  <a:lnTo>
                    <a:pt x="0" y="39101"/>
                  </a:lnTo>
                  <a:close/>
                </a:path>
              </a:pathLst>
            </a:custGeom>
            <a:solidFill>
              <a:srgbClr val="33C5F2"/>
            </a:solidFill>
            <a:ln w="3704" cap="flat">
              <a:noFill/>
              <a:prstDash val="solid"/>
              <a:miter/>
            </a:ln>
          </p:spPr>
          <p:txBody>
            <a:bodyPr rtlCol="0" anchor="ctr"/>
            <a:lstStyle/>
            <a:p>
              <a:endParaRPr lang="en-IN">
                <a:latin typeface="IntelOne Text" panose="020B0503020203020204" pitchFamily="34" charset="0"/>
              </a:endParaRPr>
            </a:p>
          </p:txBody>
        </p:sp>
        <p:sp>
          <p:nvSpPr>
            <p:cNvPr id="16" name="Freeform: Shape 15">
              <a:extLst>
                <a:ext uri="{FF2B5EF4-FFF2-40B4-BE49-F238E27FC236}">
                  <a16:creationId xmlns:a16="http://schemas.microsoft.com/office/drawing/2014/main" id="{A7C0A685-BE5A-8F99-D236-AD41A2899336}"/>
                </a:ext>
              </a:extLst>
            </p:cNvPr>
            <p:cNvSpPr/>
            <p:nvPr/>
          </p:nvSpPr>
          <p:spPr>
            <a:xfrm>
              <a:off x="667202" y="1972809"/>
              <a:ext cx="469658" cy="469658"/>
            </a:xfrm>
            <a:custGeom>
              <a:avLst/>
              <a:gdLst>
                <a:gd name="connsiteX0" fmla="*/ 0 w 469658"/>
                <a:gd name="connsiteY0" fmla="*/ 0 h 469658"/>
                <a:gd name="connsiteX1" fmla="*/ 0 w 469658"/>
                <a:gd name="connsiteY1" fmla="*/ 411175 h 469658"/>
                <a:gd name="connsiteX2" fmla="*/ 38878 w 469658"/>
                <a:gd name="connsiteY2" fmla="*/ 411175 h 469658"/>
                <a:gd name="connsiteX3" fmla="*/ 38878 w 469658"/>
                <a:gd name="connsiteY3" fmla="*/ 38878 h 469658"/>
                <a:gd name="connsiteX4" fmla="*/ 430781 w 469658"/>
                <a:gd name="connsiteY4" fmla="*/ 38878 h 469658"/>
                <a:gd name="connsiteX5" fmla="*/ 430781 w 469658"/>
                <a:gd name="connsiteY5" fmla="*/ 430781 h 469658"/>
                <a:gd name="connsiteX6" fmla="*/ 58633 w 469658"/>
                <a:gd name="connsiteY6" fmla="*/ 430781 h 469658"/>
                <a:gd name="connsiteX7" fmla="*/ 58633 w 469658"/>
                <a:gd name="connsiteY7" fmla="*/ 469659 h 469658"/>
                <a:gd name="connsiteX8" fmla="*/ 469659 w 469658"/>
                <a:gd name="connsiteY8" fmla="*/ 469659 h 469658"/>
                <a:gd name="connsiteX9" fmla="*/ 469659 w 469658"/>
                <a:gd name="connsiteY9" fmla="*/ 0 h 469658"/>
                <a:gd name="connsiteX10" fmla="*/ 0 w 469658"/>
                <a:gd name="connsiteY10" fmla="*/ 0 h 46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658" h="469658">
                  <a:moveTo>
                    <a:pt x="0" y="0"/>
                  </a:moveTo>
                  <a:lnTo>
                    <a:pt x="0" y="411175"/>
                  </a:lnTo>
                  <a:lnTo>
                    <a:pt x="38878" y="411175"/>
                  </a:lnTo>
                  <a:lnTo>
                    <a:pt x="38878" y="38878"/>
                  </a:lnTo>
                  <a:lnTo>
                    <a:pt x="430781" y="38878"/>
                  </a:lnTo>
                  <a:lnTo>
                    <a:pt x="430781" y="430781"/>
                  </a:lnTo>
                  <a:lnTo>
                    <a:pt x="58633" y="430781"/>
                  </a:lnTo>
                  <a:lnTo>
                    <a:pt x="58633" y="469659"/>
                  </a:lnTo>
                  <a:lnTo>
                    <a:pt x="469659" y="469659"/>
                  </a:lnTo>
                  <a:lnTo>
                    <a:pt x="469659" y="0"/>
                  </a:lnTo>
                  <a:lnTo>
                    <a:pt x="0" y="0"/>
                  </a:lnTo>
                  <a:close/>
                </a:path>
              </a:pathLst>
            </a:custGeom>
            <a:solidFill>
              <a:srgbClr val="0A69B3"/>
            </a:solidFill>
            <a:ln w="3704" cap="flat">
              <a:noFill/>
              <a:prstDash val="solid"/>
              <a:miter/>
            </a:ln>
          </p:spPr>
          <p:txBody>
            <a:bodyPr rtlCol="0" anchor="ctr"/>
            <a:lstStyle/>
            <a:p>
              <a:endParaRPr lang="en-IN">
                <a:latin typeface="IntelOne Text" panose="020B0503020203020204" pitchFamily="34" charset="0"/>
              </a:endParaRPr>
            </a:p>
          </p:txBody>
        </p:sp>
      </p:grpSp>
      <p:grpSp>
        <p:nvGrpSpPr>
          <p:cNvPr id="24" name="Group 23">
            <a:extLst>
              <a:ext uri="{FF2B5EF4-FFF2-40B4-BE49-F238E27FC236}">
                <a16:creationId xmlns:a16="http://schemas.microsoft.com/office/drawing/2014/main" id="{E4B1B4B1-FC0D-75B3-A7E2-8139A34EA38D}"/>
              </a:ext>
            </a:extLst>
          </p:cNvPr>
          <p:cNvGrpSpPr/>
          <p:nvPr/>
        </p:nvGrpSpPr>
        <p:grpSpPr>
          <a:xfrm>
            <a:off x="2725597" y="2821237"/>
            <a:ext cx="289071" cy="287411"/>
            <a:chOff x="2160988" y="1980831"/>
            <a:chExt cx="456758" cy="454141"/>
          </a:xfrm>
        </p:grpSpPr>
        <p:sp>
          <p:nvSpPr>
            <p:cNvPr id="25" name="Freeform: Shape 24">
              <a:extLst>
                <a:ext uri="{FF2B5EF4-FFF2-40B4-BE49-F238E27FC236}">
                  <a16:creationId xmlns:a16="http://schemas.microsoft.com/office/drawing/2014/main" id="{6D3315B5-C1B0-80C9-22EB-222BE89BA28A}"/>
                </a:ext>
              </a:extLst>
            </p:cNvPr>
            <p:cNvSpPr/>
            <p:nvPr/>
          </p:nvSpPr>
          <p:spPr>
            <a:xfrm>
              <a:off x="2219643" y="2266371"/>
              <a:ext cx="167654" cy="168601"/>
            </a:xfrm>
            <a:custGeom>
              <a:avLst/>
              <a:gdLst>
                <a:gd name="connsiteX0" fmla="*/ 142351 w 167654"/>
                <a:gd name="connsiteY0" fmla="*/ 0 h 168601"/>
                <a:gd name="connsiteX1" fmla="*/ 167654 w 167654"/>
                <a:gd name="connsiteY1" fmla="*/ 26241 h 168601"/>
                <a:gd name="connsiteX2" fmla="*/ 27749 w 167654"/>
                <a:gd name="connsiteY2" fmla="*/ 168601 h 168601"/>
                <a:gd name="connsiteX3" fmla="*/ 0 w 167654"/>
                <a:gd name="connsiteY3" fmla="*/ 138993 h 168601"/>
                <a:gd name="connsiteX4" fmla="*/ 32142 w 167654"/>
                <a:gd name="connsiteY4" fmla="*/ 108920 h 168601"/>
                <a:gd name="connsiteX5" fmla="*/ 142351 w 167654"/>
                <a:gd name="connsiteY5" fmla="*/ 0 h 16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654" h="168601">
                  <a:moveTo>
                    <a:pt x="142351" y="0"/>
                  </a:moveTo>
                  <a:lnTo>
                    <a:pt x="167654" y="26241"/>
                  </a:lnTo>
                  <a:lnTo>
                    <a:pt x="27749" y="168601"/>
                  </a:lnTo>
                  <a:lnTo>
                    <a:pt x="0" y="138993"/>
                  </a:lnTo>
                  <a:lnTo>
                    <a:pt x="32142" y="108920"/>
                  </a:lnTo>
                  <a:lnTo>
                    <a:pt x="142351" y="0"/>
                  </a:lnTo>
                  <a:close/>
                </a:path>
              </a:pathLst>
            </a:custGeom>
            <a:solidFill>
              <a:srgbClr val="0A69B3"/>
            </a:solidFill>
            <a:ln w="859"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F3A384DA-8072-9A0F-B2D0-3404E37F0502}"/>
                </a:ext>
              </a:extLst>
            </p:cNvPr>
            <p:cNvSpPr/>
            <p:nvPr/>
          </p:nvSpPr>
          <p:spPr>
            <a:xfrm>
              <a:off x="2160988" y="1980831"/>
              <a:ext cx="456758" cy="389453"/>
            </a:xfrm>
            <a:custGeom>
              <a:avLst/>
              <a:gdLst>
                <a:gd name="connsiteX0" fmla="*/ 456494 w 456758"/>
                <a:gd name="connsiteY0" fmla="*/ 109784 h 389453"/>
                <a:gd name="connsiteX1" fmla="*/ 456082 w 456758"/>
                <a:gd name="connsiteY1" fmla="*/ 114001 h 389453"/>
                <a:gd name="connsiteX2" fmla="*/ 445920 w 456758"/>
                <a:gd name="connsiteY2" fmla="*/ 157778 h 389453"/>
                <a:gd name="connsiteX3" fmla="*/ 401433 w 456758"/>
                <a:gd name="connsiteY3" fmla="*/ 211532 h 389453"/>
                <a:gd name="connsiteX4" fmla="*/ 303105 w 456758"/>
                <a:gd name="connsiteY4" fmla="*/ 233635 h 389453"/>
                <a:gd name="connsiteX5" fmla="*/ 290751 w 456758"/>
                <a:gd name="connsiteY5" fmla="*/ 246208 h 389453"/>
                <a:gd name="connsiteX6" fmla="*/ 261993 w 456758"/>
                <a:gd name="connsiteY6" fmla="*/ 217933 h 389453"/>
                <a:gd name="connsiteX7" fmla="*/ 293294 w 456758"/>
                <a:gd name="connsiteY7" fmla="*/ 186089 h 389453"/>
                <a:gd name="connsiteX8" fmla="*/ 305937 w 456758"/>
                <a:gd name="connsiteY8" fmla="*/ 192287 h 389453"/>
                <a:gd name="connsiteX9" fmla="*/ 376183 w 456758"/>
                <a:gd name="connsiteY9" fmla="*/ 180083 h 389453"/>
                <a:gd name="connsiteX10" fmla="*/ 411218 w 456758"/>
                <a:gd name="connsiteY10" fmla="*/ 135806 h 389453"/>
                <a:gd name="connsiteX11" fmla="*/ 410613 w 456758"/>
                <a:gd name="connsiteY11" fmla="*/ 136420 h 389453"/>
                <a:gd name="connsiteX12" fmla="*/ 368108 w 456758"/>
                <a:gd name="connsiteY12" fmla="*/ 154999 h 389453"/>
                <a:gd name="connsiteX13" fmla="*/ 324287 w 456758"/>
                <a:gd name="connsiteY13" fmla="*/ 139778 h 389453"/>
                <a:gd name="connsiteX14" fmla="*/ 322630 w 456758"/>
                <a:gd name="connsiteY14" fmla="*/ 138367 h 389453"/>
                <a:gd name="connsiteX15" fmla="*/ 300501 w 456758"/>
                <a:gd name="connsiteY15" fmla="*/ 94117 h 389453"/>
                <a:gd name="connsiteX16" fmla="*/ 316773 w 456758"/>
                <a:gd name="connsiteY16" fmla="*/ 47394 h 389453"/>
                <a:gd name="connsiteX17" fmla="*/ 320447 w 456758"/>
                <a:gd name="connsiteY17" fmla="*/ 43335 h 389453"/>
                <a:gd name="connsiteX18" fmla="*/ 282922 w 456758"/>
                <a:gd name="connsiteY18" fmla="*/ 65859 h 389453"/>
                <a:gd name="connsiteX19" fmla="*/ 260599 w 456758"/>
                <a:gd name="connsiteY19" fmla="*/ 148774 h 389453"/>
                <a:gd name="connsiteX20" fmla="*/ 263931 w 456758"/>
                <a:gd name="connsiteY20" fmla="*/ 158681 h 389453"/>
                <a:gd name="connsiteX21" fmla="*/ 57945 w 456758"/>
                <a:gd name="connsiteY21" fmla="*/ 359345 h 389453"/>
                <a:gd name="connsiteX22" fmla="*/ 25777 w 456758"/>
                <a:gd name="connsiteY22" fmla="*/ 389453 h 389453"/>
                <a:gd name="connsiteX23" fmla="*/ 0 w 456758"/>
                <a:gd name="connsiteY23" fmla="*/ 361949 h 389453"/>
                <a:gd name="connsiteX24" fmla="*/ 218690 w 456758"/>
                <a:gd name="connsiteY24" fmla="*/ 149247 h 389453"/>
                <a:gd name="connsiteX25" fmla="*/ 253103 w 456758"/>
                <a:gd name="connsiteY25" fmla="*/ 38705 h 389453"/>
                <a:gd name="connsiteX26" fmla="*/ 371317 w 456758"/>
                <a:gd name="connsiteY26" fmla="*/ 2653 h 389453"/>
                <a:gd name="connsiteX27" fmla="*/ 404379 w 456758"/>
                <a:gd name="connsiteY27" fmla="*/ 10552 h 389453"/>
                <a:gd name="connsiteX28" fmla="*/ 346706 w 456758"/>
                <a:gd name="connsiteY28" fmla="*/ 74424 h 389453"/>
                <a:gd name="connsiteX29" fmla="*/ 340753 w 456758"/>
                <a:gd name="connsiteY29" fmla="*/ 91521 h 389453"/>
                <a:gd name="connsiteX30" fmla="*/ 348845 w 456758"/>
                <a:gd name="connsiteY30" fmla="*/ 107715 h 389453"/>
                <a:gd name="connsiteX31" fmla="*/ 350502 w 456758"/>
                <a:gd name="connsiteY31" fmla="*/ 109135 h 389453"/>
                <a:gd name="connsiteX32" fmla="*/ 382092 w 456758"/>
                <a:gd name="connsiteY32" fmla="*/ 107899 h 389453"/>
                <a:gd name="connsiteX33" fmla="*/ 439651 w 456758"/>
                <a:gd name="connsiteY33" fmla="*/ 50349 h 389453"/>
                <a:gd name="connsiteX34" fmla="*/ 451312 w 456758"/>
                <a:gd name="connsiteY34" fmla="*/ 77914 h 389453"/>
                <a:gd name="connsiteX35" fmla="*/ 456494 w 456758"/>
                <a:gd name="connsiteY35" fmla="*/ 109784 h 389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6758" h="389453">
                  <a:moveTo>
                    <a:pt x="456494" y="109784"/>
                  </a:moveTo>
                  <a:cubicBezTo>
                    <a:pt x="456354" y="111187"/>
                    <a:pt x="456222" y="112590"/>
                    <a:pt x="456082" y="114001"/>
                  </a:cubicBezTo>
                  <a:cubicBezTo>
                    <a:pt x="454933" y="125969"/>
                    <a:pt x="453504" y="140865"/>
                    <a:pt x="445920" y="157778"/>
                  </a:cubicBezTo>
                  <a:cubicBezTo>
                    <a:pt x="437416" y="176742"/>
                    <a:pt x="422861" y="194330"/>
                    <a:pt x="401433" y="211532"/>
                  </a:cubicBezTo>
                  <a:cubicBezTo>
                    <a:pt x="362803" y="242552"/>
                    <a:pt x="323489" y="238808"/>
                    <a:pt x="303105" y="233635"/>
                  </a:cubicBezTo>
                  <a:lnTo>
                    <a:pt x="290751" y="246208"/>
                  </a:lnTo>
                  <a:lnTo>
                    <a:pt x="261993" y="217933"/>
                  </a:lnTo>
                  <a:lnTo>
                    <a:pt x="293294" y="186089"/>
                  </a:lnTo>
                  <a:lnTo>
                    <a:pt x="305937" y="192287"/>
                  </a:lnTo>
                  <a:cubicBezTo>
                    <a:pt x="308444" y="193375"/>
                    <a:pt x="342357" y="207245"/>
                    <a:pt x="376183" y="180083"/>
                  </a:cubicBezTo>
                  <a:cubicBezTo>
                    <a:pt x="397356" y="163091"/>
                    <a:pt x="406711" y="148818"/>
                    <a:pt x="411218" y="135806"/>
                  </a:cubicBezTo>
                  <a:lnTo>
                    <a:pt x="410613" y="136420"/>
                  </a:lnTo>
                  <a:cubicBezTo>
                    <a:pt x="399250" y="147774"/>
                    <a:pt x="384161" y="154376"/>
                    <a:pt x="368108" y="154999"/>
                  </a:cubicBezTo>
                  <a:cubicBezTo>
                    <a:pt x="352063" y="155630"/>
                    <a:pt x="336492" y="150220"/>
                    <a:pt x="324287" y="139778"/>
                  </a:cubicBezTo>
                  <a:lnTo>
                    <a:pt x="322630" y="138367"/>
                  </a:lnTo>
                  <a:cubicBezTo>
                    <a:pt x="309479" y="127118"/>
                    <a:pt x="301614" y="111397"/>
                    <a:pt x="300501" y="94117"/>
                  </a:cubicBezTo>
                  <a:cubicBezTo>
                    <a:pt x="299387" y="76844"/>
                    <a:pt x="305165" y="60247"/>
                    <a:pt x="316773" y="47394"/>
                  </a:cubicBezTo>
                  <a:lnTo>
                    <a:pt x="320447" y="43335"/>
                  </a:lnTo>
                  <a:cubicBezTo>
                    <a:pt x="305621" y="47201"/>
                    <a:pt x="293040" y="54750"/>
                    <a:pt x="282922" y="65859"/>
                  </a:cubicBezTo>
                  <a:cubicBezTo>
                    <a:pt x="255856" y="95572"/>
                    <a:pt x="248412" y="112564"/>
                    <a:pt x="260599" y="148774"/>
                  </a:cubicBezTo>
                  <a:lnTo>
                    <a:pt x="263931" y="158681"/>
                  </a:lnTo>
                  <a:lnTo>
                    <a:pt x="57945" y="359345"/>
                  </a:lnTo>
                  <a:lnTo>
                    <a:pt x="25777" y="389453"/>
                  </a:lnTo>
                  <a:lnTo>
                    <a:pt x="0" y="361949"/>
                  </a:lnTo>
                  <a:lnTo>
                    <a:pt x="218690" y="149247"/>
                  </a:lnTo>
                  <a:cubicBezTo>
                    <a:pt x="206609" y="102139"/>
                    <a:pt x="222364" y="72443"/>
                    <a:pt x="253103" y="38705"/>
                  </a:cubicBezTo>
                  <a:cubicBezTo>
                    <a:pt x="300641" y="-13488"/>
                    <a:pt x="368450" y="1978"/>
                    <a:pt x="371317" y="2653"/>
                  </a:cubicBezTo>
                  <a:lnTo>
                    <a:pt x="404379" y="10552"/>
                  </a:lnTo>
                  <a:lnTo>
                    <a:pt x="346706" y="74424"/>
                  </a:lnTo>
                  <a:cubicBezTo>
                    <a:pt x="342454" y="79133"/>
                    <a:pt x="340341" y="85200"/>
                    <a:pt x="340753" y="91521"/>
                  </a:cubicBezTo>
                  <a:cubicBezTo>
                    <a:pt x="341156" y="97852"/>
                    <a:pt x="344032" y="103603"/>
                    <a:pt x="348845" y="107715"/>
                  </a:cubicBezTo>
                  <a:lnTo>
                    <a:pt x="350502" y="109135"/>
                  </a:lnTo>
                  <a:cubicBezTo>
                    <a:pt x="359682" y="116982"/>
                    <a:pt x="373552" y="116439"/>
                    <a:pt x="382092" y="107899"/>
                  </a:cubicBezTo>
                  <a:lnTo>
                    <a:pt x="439651" y="50349"/>
                  </a:lnTo>
                  <a:lnTo>
                    <a:pt x="451312" y="77914"/>
                  </a:lnTo>
                  <a:cubicBezTo>
                    <a:pt x="452443" y="80597"/>
                    <a:pt x="458028" y="94748"/>
                    <a:pt x="456494" y="109784"/>
                  </a:cubicBezTo>
                  <a:close/>
                </a:path>
              </a:pathLst>
            </a:custGeom>
            <a:solidFill>
              <a:srgbClr val="0A69B3"/>
            </a:solidFill>
            <a:ln w="859"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6508AF8C-BDEB-FDDF-4571-41D53206E94B}"/>
                </a:ext>
              </a:extLst>
            </p:cNvPr>
            <p:cNvSpPr/>
            <p:nvPr/>
          </p:nvSpPr>
          <p:spPr>
            <a:xfrm>
              <a:off x="2323302" y="2157819"/>
              <a:ext cx="258916" cy="258942"/>
            </a:xfrm>
            <a:custGeom>
              <a:avLst/>
              <a:gdLst>
                <a:gd name="connsiteX0" fmla="*/ 190616 w 258916"/>
                <a:gd name="connsiteY0" fmla="*/ 258942 h 258942"/>
                <a:gd name="connsiteX1" fmla="*/ 148321 w 258916"/>
                <a:gd name="connsiteY1" fmla="*/ 241425 h 258942"/>
                <a:gd name="connsiteX2" fmla="*/ 148321 w 258916"/>
                <a:gd name="connsiteY2" fmla="*/ 241425 h 258942"/>
                <a:gd name="connsiteX3" fmla="*/ 0 w 258916"/>
                <a:gd name="connsiteY3" fmla="*/ 93103 h 258942"/>
                <a:gd name="connsiteX4" fmla="*/ 93103 w 258916"/>
                <a:gd name="connsiteY4" fmla="*/ 0 h 258942"/>
                <a:gd name="connsiteX5" fmla="*/ 241425 w 258916"/>
                <a:gd name="connsiteY5" fmla="*/ 148322 h 258942"/>
                <a:gd name="connsiteX6" fmla="*/ 241425 w 258916"/>
                <a:gd name="connsiteY6" fmla="*/ 232911 h 258942"/>
                <a:gd name="connsiteX7" fmla="*/ 232911 w 258916"/>
                <a:gd name="connsiteY7" fmla="*/ 241425 h 258942"/>
                <a:gd name="connsiteX8" fmla="*/ 190616 w 258916"/>
                <a:gd name="connsiteY8" fmla="*/ 258942 h 258942"/>
                <a:gd name="connsiteX9" fmla="*/ 57033 w 258916"/>
                <a:gd name="connsiteY9" fmla="*/ 93103 h 258942"/>
                <a:gd name="connsiteX10" fmla="*/ 176834 w 258916"/>
                <a:gd name="connsiteY10" fmla="*/ 212904 h 258942"/>
                <a:gd name="connsiteX11" fmla="*/ 190608 w 258916"/>
                <a:gd name="connsiteY11" fmla="*/ 218611 h 258942"/>
                <a:gd name="connsiteX12" fmla="*/ 204382 w 258916"/>
                <a:gd name="connsiteY12" fmla="*/ 212904 h 258942"/>
                <a:gd name="connsiteX13" fmla="*/ 212895 w 258916"/>
                <a:gd name="connsiteY13" fmla="*/ 204390 h 258942"/>
                <a:gd name="connsiteX14" fmla="*/ 212895 w 258916"/>
                <a:gd name="connsiteY14" fmla="*/ 176834 h 258942"/>
                <a:gd name="connsiteX15" fmla="*/ 93094 w 258916"/>
                <a:gd name="connsiteY15" fmla="*/ 57033 h 258942"/>
                <a:gd name="connsiteX16" fmla="*/ 57024 w 258916"/>
                <a:gd name="connsiteY16" fmla="*/ 93103 h 25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916" h="258942">
                  <a:moveTo>
                    <a:pt x="190616" y="258942"/>
                  </a:moveTo>
                  <a:cubicBezTo>
                    <a:pt x="174642" y="258942"/>
                    <a:pt x="159614" y="252717"/>
                    <a:pt x="148321" y="241425"/>
                  </a:cubicBezTo>
                  <a:lnTo>
                    <a:pt x="148321" y="241425"/>
                  </a:lnTo>
                  <a:lnTo>
                    <a:pt x="0" y="93103"/>
                  </a:lnTo>
                  <a:lnTo>
                    <a:pt x="93103" y="0"/>
                  </a:lnTo>
                  <a:lnTo>
                    <a:pt x="241425" y="148322"/>
                  </a:lnTo>
                  <a:cubicBezTo>
                    <a:pt x="264746" y="171643"/>
                    <a:pt x="264746" y="209590"/>
                    <a:pt x="241425" y="232911"/>
                  </a:cubicBezTo>
                  <a:lnTo>
                    <a:pt x="232911" y="241425"/>
                  </a:lnTo>
                  <a:cubicBezTo>
                    <a:pt x="221610" y="252726"/>
                    <a:pt x="206591" y="258942"/>
                    <a:pt x="190616" y="258942"/>
                  </a:cubicBezTo>
                  <a:close/>
                  <a:moveTo>
                    <a:pt x="57033" y="93103"/>
                  </a:moveTo>
                  <a:lnTo>
                    <a:pt x="176834" y="212904"/>
                  </a:lnTo>
                  <a:cubicBezTo>
                    <a:pt x="180516" y="216586"/>
                    <a:pt x="185408" y="218611"/>
                    <a:pt x="190608" y="218611"/>
                  </a:cubicBezTo>
                  <a:cubicBezTo>
                    <a:pt x="195807" y="218611"/>
                    <a:pt x="200708" y="216586"/>
                    <a:pt x="204382" y="212904"/>
                  </a:cubicBezTo>
                  <a:lnTo>
                    <a:pt x="212895" y="204390"/>
                  </a:lnTo>
                  <a:cubicBezTo>
                    <a:pt x="220496" y="196798"/>
                    <a:pt x="220488" y="184435"/>
                    <a:pt x="212895" y="176834"/>
                  </a:cubicBezTo>
                  <a:lnTo>
                    <a:pt x="93094" y="57033"/>
                  </a:lnTo>
                  <a:lnTo>
                    <a:pt x="57024" y="93103"/>
                  </a:lnTo>
                  <a:close/>
                </a:path>
              </a:pathLst>
            </a:custGeom>
            <a:solidFill>
              <a:srgbClr val="2FC5F3"/>
            </a:solidFill>
            <a:ln w="859"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E5970125-3F7F-2639-6E38-13E51B81394C}"/>
                </a:ext>
              </a:extLst>
            </p:cNvPr>
            <p:cNvSpPr/>
            <p:nvPr/>
          </p:nvSpPr>
          <p:spPr>
            <a:xfrm rot="18900000">
              <a:off x="2300993" y="2068471"/>
              <a:ext cx="40330" cy="181454"/>
            </a:xfrm>
            <a:custGeom>
              <a:avLst/>
              <a:gdLst>
                <a:gd name="connsiteX0" fmla="*/ 0 w 40330"/>
                <a:gd name="connsiteY0" fmla="*/ 0 h 181454"/>
                <a:gd name="connsiteX1" fmla="*/ 40331 w 40330"/>
                <a:gd name="connsiteY1" fmla="*/ 0 h 181454"/>
                <a:gd name="connsiteX2" fmla="*/ 40331 w 40330"/>
                <a:gd name="connsiteY2" fmla="*/ 181454 h 181454"/>
                <a:gd name="connsiteX3" fmla="*/ 0 w 40330"/>
                <a:gd name="connsiteY3" fmla="*/ 181454 h 181454"/>
              </a:gdLst>
              <a:ahLst/>
              <a:cxnLst>
                <a:cxn ang="0">
                  <a:pos x="connsiteX0" y="connsiteY0"/>
                </a:cxn>
                <a:cxn ang="0">
                  <a:pos x="connsiteX1" y="connsiteY1"/>
                </a:cxn>
                <a:cxn ang="0">
                  <a:pos x="connsiteX2" y="connsiteY2"/>
                </a:cxn>
                <a:cxn ang="0">
                  <a:pos x="connsiteX3" y="connsiteY3"/>
                </a:cxn>
              </a:cxnLst>
              <a:rect l="l" t="t" r="r" b="b"/>
              <a:pathLst>
                <a:path w="40330" h="181454">
                  <a:moveTo>
                    <a:pt x="0" y="0"/>
                  </a:moveTo>
                  <a:lnTo>
                    <a:pt x="40331" y="0"/>
                  </a:lnTo>
                  <a:lnTo>
                    <a:pt x="40331" y="181454"/>
                  </a:lnTo>
                  <a:lnTo>
                    <a:pt x="0" y="181454"/>
                  </a:lnTo>
                  <a:close/>
                </a:path>
              </a:pathLst>
            </a:custGeom>
            <a:solidFill>
              <a:srgbClr val="2FC5F3"/>
            </a:solidFill>
            <a:ln w="859"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18B11FF1-3928-190F-8207-C36FBAC163C6}"/>
                </a:ext>
              </a:extLst>
            </p:cNvPr>
            <p:cNvSpPr/>
            <p:nvPr/>
          </p:nvSpPr>
          <p:spPr>
            <a:xfrm>
              <a:off x="2161163" y="1995382"/>
              <a:ext cx="150206" cy="150206"/>
            </a:xfrm>
            <a:custGeom>
              <a:avLst/>
              <a:gdLst>
                <a:gd name="connsiteX0" fmla="*/ 67914 w 150206"/>
                <a:gd name="connsiteY0" fmla="*/ 150198 h 150206"/>
                <a:gd name="connsiteX1" fmla="*/ 0 w 150206"/>
                <a:gd name="connsiteY1" fmla="*/ 45811 h 150206"/>
                <a:gd name="connsiteX2" fmla="*/ 45819 w 150206"/>
                <a:gd name="connsiteY2" fmla="*/ 0 h 150206"/>
                <a:gd name="connsiteX3" fmla="*/ 150207 w 150206"/>
                <a:gd name="connsiteY3" fmla="*/ 67914 h 150206"/>
                <a:gd name="connsiteX4" fmla="*/ 67914 w 150206"/>
                <a:gd name="connsiteY4" fmla="*/ 150207 h 150206"/>
                <a:gd name="connsiteX5" fmla="*/ 52395 w 150206"/>
                <a:gd name="connsiteY5" fmla="*/ 52395 h 150206"/>
                <a:gd name="connsiteX6" fmla="*/ 74577 w 150206"/>
                <a:gd name="connsiteY6" fmla="*/ 86492 h 150206"/>
                <a:gd name="connsiteX7" fmla="*/ 86492 w 150206"/>
                <a:gd name="connsiteY7" fmla="*/ 74577 h 150206"/>
                <a:gd name="connsiteX8" fmla="*/ 52395 w 150206"/>
                <a:gd name="connsiteY8" fmla="*/ 52395 h 150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06" h="150206">
                  <a:moveTo>
                    <a:pt x="67914" y="150198"/>
                  </a:moveTo>
                  <a:lnTo>
                    <a:pt x="0" y="45811"/>
                  </a:lnTo>
                  <a:lnTo>
                    <a:pt x="45819" y="0"/>
                  </a:lnTo>
                  <a:lnTo>
                    <a:pt x="150207" y="67914"/>
                  </a:lnTo>
                  <a:lnTo>
                    <a:pt x="67914" y="150207"/>
                  </a:lnTo>
                  <a:close/>
                  <a:moveTo>
                    <a:pt x="52395" y="52395"/>
                  </a:moveTo>
                  <a:lnTo>
                    <a:pt x="74577" y="86492"/>
                  </a:lnTo>
                  <a:lnTo>
                    <a:pt x="86492" y="74577"/>
                  </a:lnTo>
                  <a:lnTo>
                    <a:pt x="52395" y="52395"/>
                  </a:lnTo>
                  <a:close/>
                </a:path>
              </a:pathLst>
            </a:custGeom>
            <a:solidFill>
              <a:srgbClr val="2FC5F3"/>
            </a:solidFill>
            <a:ln w="859"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F567A5EC-C889-8BA5-1E88-E2D83F8BE9F0}"/>
                </a:ext>
              </a:extLst>
            </p:cNvPr>
            <p:cNvSpPr/>
            <p:nvPr/>
          </p:nvSpPr>
          <p:spPr>
            <a:xfrm rot="2813999">
              <a:off x="2197516" y="2353872"/>
              <a:ext cx="40585" cy="40585"/>
            </a:xfrm>
            <a:custGeom>
              <a:avLst/>
              <a:gdLst>
                <a:gd name="connsiteX0" fmla="*/ 0 w 40585"/>
                <a:gd name="connsiteY0" fmla="*/ 0 h 40585"/>
                <a:gd name="connsiteX1" fmla="*/ 40585 w 40585"/>
                <a:gd name="connsiteY1" fmla="*/ 0 h 40585"/>
                <a:gd name="connsiteX2" fmla="*/ 40585 w 40585"/>
                <a:gd name="connsiteY2" fmla="*/ 40585 h 40585"/>
                <a:gd name="connsiteX3" fmla="*/ 0 w 40585"/>
                <a:gd name="connsiteY3" fmla="*/ 40585 h 40585"/>
              </a:gdLst>
              <a:ahLst/>
              <a:cxnLst>
                <a:cxn ang="0">
                  <a:pos x="connsiteX0" y="connsiteY0"/>
                </a:cxn>
                <a:cxn ang="0">
                  <a:pos x="connsiteX1" y="connsiteY1"/>
                </a:cxn>
                <a:cxn ang="0">
                  <a:pos x="connsiteX2" y="connsiteY2"/>
                </a:cxn>
                <a:cxn ang="0">
                  <a:pos x="connsiteX3" y="connsiteY3"/>
                </a:cxn>
              </a:cxnLst>
              <a:rect l="l" t="t" r="r" b="b"/>
              <a:pathLst>
                <a:path w="40585" h="40585">
                  <a:moveTo>
                    <a:pt x="0" y="0"/>
                  </a:moveTo>
                  <a:lnTo>
                    <a:pt x="40585" y="0"/>
                  </a:lnTo>
                  <a:lnTo>
                    <a:pt x="40585" y="40585"/>
                  </a:lnTo>
                  <a:lnTo>
                    <a:pt x="0" y="40585"/>
                  </a:lnTo>
                  <a:close/>
                </a:path>
              </a:pathLst>
            </a:custGeom>
            <a:solidFill>
              <a:srgbClr val="2FC5F3"/>
            </a:solidFill>
            <a:ln w="859" cap="flat">
              <a:noFill/>
              <a:prstDash val="solid"/>
              <a:miter/>
            </a:ln>
          </p:spPr>
          <p:txBody>
            <a:bodyPr rtlCol="0" anchor="ctr"/>
            <a:lstStyle/>
            <a:p>
              <a:endParaRPr lang="en-IN"/>
            </a:p>
          </p:txBody>
        </p:sp>
      </p:grpSp>
      <p:grpSp>
        <p:nvGrpSpPr>
          <p:cNvPr id="79" name="Group 78">
            <a:extLst>
              <a:ext uri="{FF2B5EF4-FFF2-40B4-BE49-F238E27FC236}">
                <a16:creationId xmlns:a16="http://schemas.microsoft.com/office/drawing/2014/main" id="{B2931534-F826-D19F-9F1E-F0B3EE5D38D1}"/>
              </a:ext>
            </a:extLst>
          </p:cNvPr>
          <p:cNvGrpSpPr/>
          <p:nvPr/>
        </p:nvGrpSpPr>
        <p:grpSpPr>
          <a:xfrm>
            <a:off x="4888763" y="2821233"/>
            <a:ext cx="278560" cy="279163"/>
            <a:chOff x="1843088" y="3489960"/>
            <a:chExt cx="473065" cy="474097"/>
          </a:xfrm>
        </p:grpSpPr>
        <p:sp>
          <p:nvSpPr>
            <p:cNvPr id="80" name="Freeform: Shape 79">
              <a:extLst>
                <a:ext uri="{FF2B5EF4-FFF2-40B4-BE49-F238E27FC236}">
                  <a16:creationId xmlns:a16="http://schemas.microsoft.com/office/drawing/2014/main" id="{9BDC6129-4E21-62C2-AD4D-F1ECF1692666}"/>
                </a:ext>
              </a:extLst>
            </p:cNvPr>
            <p:cNvSpPr/>
            <p:nvPr/>
          </p:nvSpPr>
          <p:spPr>
            <a:xfrm>
              <a:off x="1979288" y="3643559"/>
              <a:ext cx="190463" cy="184380"/>
            </a:xfrm>
            <a:custGeom>
              <a:avLst/>
              <a:gdLst>
                <a:gd name="connsiteX0" fmla="*/ 190464 w 190463"/>
                <a:gd name="connsiteY0" fmla="*/ 0 h 184380"/>
                <a:gd name="connsiteX1" fmla="*/ 190464 w 190463"/>
                <a:gd name="connsiteY1" fmla="*/ 122246 h 184380"/>
                <a:gd name="connsiteX2" fmla="*/ 139921 w 190463"/>
                <a:gd name="connsiteY2" fmla="*/ 162350 h 184380"/>
                <a:gd name="connsiteX3" fmla="*/ 139758 w 190463"/>
                <a:gd name="connsiteY3" fmla="*/ 79882 h 184380"/>
                <a:gd name="connsiteX4" fmla="*/ 32877 w 190463"/>
                <a:gd name="connsiteY4" fmla="*/ 184381 h 184380"/>
                <a:gd name="connsiteX5" fmla="*/ 0 w 190463"/>
                <a:gd name="connsiteY5" fmla="*/ 150747 h 184380"/>
                <a:gd name="connsiteX6" fmla="*/ 106063 w 190463"/>
                <a:gd name="connsiteY6" fmla="*/ 47056 h 184380"/>
                <a:gd name="connsiteX7" fmla="*/ 15743 w 190463"/>
                <a:gd name="connsiteY7" fmla="*/ 47087 h 184380"/>
                <a:gd name="connsiteX8" fmla="*/ 15743 w 190463"/>
                <a:gd name="connsiteY8" fmla="*/ 45584 h 184380"/>
                <a:gd name="connsiteX9" fmla="*/ 62319 w 190463"/>
                <a:gd name="connsiteY9" fmla="*/ 41 h 184380"/>
                <a:gd name="connsiteX10" fmla="*/ 190464 w 190463"/>
                <a:gd name="connsiteY10" fmla="*/ 0 h 18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463" h="184380">
                  <a:moveTo>
                    <a:pt x="190464" y="0"/>
                  </a:moveTo>
                  <a:lnTo>
                    <a:pt x="190464" y="122246"/>
                  </a:lnTo>
                  <a:lnTo>
                    <a:pt x="139921" y="162350"/>
                  </a:lnTo>
                  <a:lnTo>
                    <a:pt x="139758" y="79882"/>
                  </a:lnTo>
                  <a:lnTo>
                    <a:pt x="32877" y="184381"/>
                  </a:lnTo>
                  <a:lnTo>
                    <a:pt x="0" y="150747"/>
                  </a:lnTo>
                  <a:lnTo>
                    <a:pt x="106063" y="47056"/>
                  </a:lnTo>
                  <a:lnTo>
                    <a:pt x="15743" y="47087"/>
                  </a:lnTo>
                  <a:lnTo>
                    <a:pt x="15743" y="45584"/>
                  </a:lnTo>
                  <a:lnTo>
                    <a:pt x="62319" y="41"/>
                  </a:lnTo>
                  <a:lnTo>
                    <a:pt x="190464" y="0"/>
                  </a:lnTo>
                  <a:close/>
                </a:path>
              </a:pathLst>
            </a:custGeom>
            <a:solidFill>
              <a:srgbClr val="0A69B3"/>
            </a:solidFill>
            <a:ln w="1008" cap="flat">
              <a:noFill/>
              <a:prstDash val="solid"/>
              <a:miter/>
            </a:ln>
          </p:spPr>
          <p:txBody>
            <a:bodyPr rtlCol="0" anchor="ctr"/>
            <a:lstStyle/>
            <a:p>
              <a:endParaRPr lang="en-US">
                <a:latin typeface="IntelOne Text" panose="020B0503020203020204" pitchFamily="34" charset="0"/>
              </a:endParaRPr>
            </a:p>
          </p:txBody>
        </p:sp>
        <p:sp>
          <p:nvSpPr>
            <p:cNvPr id="81" name="Freeform: Shape 80">
              <a:extLst>
                <a:ext uri="{FF2B5EF4-FFF2-40B4-BE49-F238E27FC236}">
                  <a16:creationId xmlns:a16="http://schemas.microsoft.com/office/drawing/2014/main" id="{8A4884CA-2B10-818A-0B00-D9F35C965EF6}"/>
                </a:ext>
              </a:extLst>
            </p:cNvPr>
            <p:cNvSpPr/>
            <p:nvPr/>
          </p:nvSpPr>
          <p:spPr>
            <a:xfrm>
              <a:off x="1914076" y="3489960"/>
              <a:ext cx="401904" cy="401894"/>
            </a:xfrm>
            <a:custGeom>
              <a:avLst/>
              <a:gdLst>
                <a:gd name="connsiteX0" fmla="*/ 354879 w 401904"/>
                <a:gd name="connsiteY0" fmla="*/ 61143 h 401894"/>
                <a:gd name="connsiteX1" fmla="*/ 354879 w 401904"/>
                <a:gd name="connsiteY1" fmla="*/ 354869 h 401894"/>
                <a:gd name="connsiteX2" fmla="*/ 47026 w 401904"/>
                <a:gd name="connsiteY2" fmla="*/ 354869 h 401894"/>
                <a:gd name="connsiteX3" fmla="*/ 47026 w 401904"/>
                <a:gd name="connsiteY3" fmla="*/ 47025 h 401894"/>
                <a:gd name="connsiteX4" fmla="*/ 337377 w 401904"/>
                <a:gd name="connsiteY4" fmla="*/ 47025 h 401894"/>
                <a:gd name="connsiteX5" fmla="*/ 337377 w 401904"/>
                <a:gd name="connsiteY5" fmla="*/ 0 h 401894"/>
                <a:gd name="connsiteX6" fmla="*/ 0 w 401904"/>
                <a:gd name="connsiteY6" fmla="*/ 0 h 401894"/>
                <a:gd name="connsiteX7" fmla="*/ 0 w 401904"/>
                <a:gd name="connsiteY7" fmla="*/ 401894 h 401894"/>
                <a:gd name="connsiteX8" fmla="*/ 401905 w 401904"/>
                <a:gd name="connsiteY8" fmla="*/ 401894 h 401894"/>
                <a:gd name="connsiteX9" fmla="*/ 401905 w 401904"/>
                <a:gd name="connsiteY9" fmla="*/ 61143 h 401894"/>
                <a:gd name="connsiteX10" fmla="*/ 354879 w 401904"/>
                <a:gd name="connsiteY10" fmla="*/ 61143 h 40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904" h="401894">
                  <a:moveTo>
                    <a:pt x="354879" y="61143"/>
                  </a:moveTo>
                  <a:lnTo>
                    <a:pt x="354879" y="354869"/>
                  </a:lnTo>
                  <a:lnTo>
                    <a:pt x="47026" y="354869"/>
                  </a:lnTo>
                  <a:lnTo>
                    <a:pt x="47026" y="47025"/>
                  </a:lnTo>
                  <a:lnTo>
                    <a:pt x="337377" y="47025"/>
                  </a:lnTo>
                  <a:lnTo>
                    <a:pt x="337377" y="0"/>
                  </a:lnTo>
                  <a:lnTo>
                    <a:pt x="0" y="0"/>
                  </a:lnTo>
                  <a:lnTo>
                    <a:pt x="0" y="401894"/>
                  </a:lnTo>
                  <a:lnTo>
                    <a:pt x="401905" y="401894"/>
                  </a:lnTo>
                  <a:lnTo>
                    <a:pt x="401905" y="61143"/>
                  </a:lnTo>
                  <a:lnTo>
                    <a:pt x="354879" y="61143"/>
                  </a:lnTo>
                  <a:close/>
                </a:path>
              </a:pathLst>
            </a:custGeom>
            <a:solidFill>
              <a:srgbClr val="0A69B3"/>
            </a:solidFill>
            <a:ln w="1008" cap="flat">
              <a:noFill/>
              <a:prstDash val="solid"/>
              <a:miter/>
            </a:ln>
          </p:spPr>
          <p:txBody>
            <a:bodyPr rtlCol="0" anchor="ctr"/>
            <a:lstStyle/>
            <a:p>
              <a:endParaRPr lang="en-US">
                <a:latin typeface="IntelOne Text" panose="020B0503020203020204" pitchFamily="34" charset="0"/>
              </a:endParaRPr>
            </a:p>
          </p:txBody>
        </p:sp>
        <p:sp>
          <p:nvSpPr>
            <p:cNvPr id="82" name="Freeform: Shape 81">
              <a:extLst>
                <a:ext uri="{FF2B5EF4-FFF2-40B4-BE49-F238E27FC236}">
                  <a16:creationId xmlns:a16="http://schemas.microsoft.com/office/drawing/2014/main" id="{1E34FEFE-0373-B7AE-190E-A9F725EA3939}"/>
                </a:ext>
              </a:extLst>
            </p:cNvPr>
            <p:cNvSpPr/>
            <p:nvPr/>
          </p:nvSpPr>
          <p:spPr>
            <a:xfrm>
              <a:off x="1843088" y="3662829"/>
              <a:ext cx="301229" cy="301228"/>
            </a:xfrm>
            <a:custGeom>
              <a:avLst/>
              <a:gdLst>
                <a:gd name="connsiteX0" fmla="*/ 254204 w 301229"/>
                <a:gd name="connsiteY0" fmla="*/ 244359 h 301228"/>
                <a:gd name="connsiteX1" fmla="*/ 254204 w 301229"/>
                <a:gd name="connsiteY1" fmla="*/ 254203 h 301228"/>
                <a:gd name="connsiteX2" fmla="*/ 47026 w 301229"/>
                <a:gd name="connsiteY2" fmla="*/ 254203 h 301228"/>
                <a:gd name="connsiteX3" fmla="*/ 47026 w 301229"/>
                <a:gd name="connsiteY3" fmla="*/ 47025 h 301228"/>
                <a:gd name="connsiteX4" fmla="*/ 55654 w 301229"/>
                <a:gd name="connsiteY4" fmla="*/ 47025 h 301228"/>
                <a:gd name="connsiteX5" fmla="*/ 55654 w 301229"/>
                <a:gd name="connsiteY5" fmla="*/ 0 h 301228"/>
                <a:gd name="connsiteX6" fmla="*/ 0 w 301229"/>
                <a:gd name="connsiteY6" fmla="*/ 0 h 301228"/>
                <a:gd name="connsiteX7" fmla="*/ 0 w 301229"/>
                <a:gd name="connsiteY7" fmla="*/ 301229 h 301228"/>
                <a:gd name="connsiteX8" fmla="*/ 301229 w 301229"/>
                <a:gd name="connsiteY8" fmla="*/ 301229 h 301228"/>
                <a:gd name="connsiteX9" fmla="*/ 301229 w 301229"/>
                <a:gd name="connsiteY9" fmla="*/ 244359 h 301228"/>
                <a:gd name="connsiteX10" fmla="*/ 254204 w 301229"/>
                <a:gd name="connsiteY10" fmla="*/ 244359 h 30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9" h="301228">
                  <a:moveTo>
                    <a:pt x="254204" y="244359"/>
                  </a:moveTo>
                  <a:lnTo>
                    <a:pt x="254204" y="254203"/>
                  </a:lnTo>
                  <a:lnTo>
                    <a:pt x="47026" y="254203"/>
                  </a:lnTo>
                  <a:lnTo>
                    <a:pt x="47026" y="47025"/>
                  </a:lnTo>
                  <a:lnTo>
                    <a:pt x="55654" y="47025"/>
                  </a:lnTo>
                  <a:lnTo>
                    <a:pt x="55654" y="0"/>
                  </a:lnTo>
                  <a:lnTo>
                    <a:pt x="0" y="0"/>
                  </a:lnTo>
                  <a:lnTo>
                    <a:pt x="0" y="301229"/>
                  </a:lnTo>
                  <a:lnTo>
                    <a:pt x="301229" y="301229"/>
                  </a:lnTo>
                  <a:lnTo>
                    <a:pt x="301229" y="244359"/>
                  </a:lnTo>
                  <a:lnTo>
                    <a:pt x="254204" y="244359"/>
                  </a:lnTo>
                  <a:close/>
                </a:path>
              </a:pathLst>
            </a:custGeom>
            <a:solidFill>
              <a:srgbClr val="2CC5F4"/>
            </a:solidFill>
            <a:ln w="1008" cap="flat">
              <a:noFill/>
              <a:prstDash val="solid"/>
              <a:miter/>
            </a:ln>
          </p:spPr>
          <p:txBody>
            <a:bodyPr rtlCol="0" anchor="ctr"/>
            <a:lstStyle/>
            <a:p>
              <a:endParaRPr lang="en-US">
                <a:latin typeface="IntelOne Text" panose="020B0503020203020204" pitchFamily="34" charset="0"/>
              </a:endParaRPr>
            </a:p>
          </p:txBody>
        </p:sp>
        <p:sp>
          <p:nvSpPr>
            <p:cNvPr id="83" name="Freeform: Shape 82">
              <a:extLst>
                <a:ext uri="{FF2B5EF4-FFF2-40B4-BE49-F238E27FC236}">
                  <a16:creationId xmlns:a16="http://schemas.microsoft.com/office/drawing/2014/main" id="{117B0880-2B2A-B577-B9B9-702A86E398D0}"/>
                </a:ext>
              </a:extLst>
            </p:cNvPr>
            <p:cNvSpPr/>
            <p:nvPr/>
          </p:nvSpPr>
          <p:spPr>
            <a:xfrm>
              <a:off x="2268832" y="3489960"/>
              <a:ext cx="47321" cy="43764"/>
            </a:xfrm>
            <a:custGeom>
              <a:avLst/>
              <a:gdLst>
                <a:gd name="connsiteX0" fmla="*/ 0 w 47321"/>
                <a:gd name="connsiteY0" fmla="*/ 0 h 43764"/>
                <a:gd name="connsiteX1" fmla="*/ 47322 w 47321"/>
                <a:gd name="connsiteY1" fmla="*/ 0 h 43764"/>
                <a:gd name="connsiteX2" fmla="*/ 47322 w 47321"/>
                <a:gd name="connsiteY2" fmla="*/ 43764 h 43764"/>
                <a:gd name="connsiteX3" fmla="*/ 0 w 47321"/>
                <a:gd name="connsiteY3" fmla="*/ 43764 h 43764"/>
              </a:gdLst>
              <a:ahLst/>
              <a:cxnLst>
                <a:cxn ang="0">
                  <a:pos x="connsiteX0" y="connsiteY0"/>
                </a:cxn>
                <a:cxn ang="0">
                  <a:pos x="connsiteX1" y="connsiteY1"/>
                </a:cxn>
                <a:cxn ang="0">
                  <a:pos x="connsiteX2" y="connsiteY2"/>
                </a:cxn>
                <a:cxn ang="0">
                  <a:pos x="connsiteX3" y="connsiteY3"/>
                </a:cxn>
              </a:cxnLst>
              <a:rect l="l" t="t" r="r" b="b"/>
              <a:pathLst>
                <a:path w="47321" h="43764">
                  <a:moveTo>
                    <a:pt x="0" y="0"/>
                  </a:moveTo>
                  <a:lnTo>
                    <a:pt x="47322" y="0"/>
                  </a:lnTo>
                  <a:lnTo>
                    <a:pt x="47322" y="43764"/>
                  </a:lnTo>
                  <a:lnTo>
                    <a:pt x="0" y="43764"/>
                  </a:lnTo>
                  <a:close/>
                </a:path>
              </a:pathLst>
            </a:custGeom>
            <a:solidFill>
              <a:srgbClr val="2CC5F4"/>
            </a:solidFill>
            <a:ln w="1008" cap="flat">
              <a:noFill/>
              <a:prstDash val="solid"/>
              <a:miter/>
            </a:ln>
          </p:spPr>
          <p:txBody>
            <a:bodyPr rtlCol="0" anchor="ctr"/>
            <a:lstStyle/>
            <a:p>
              <a:endParaRPr lang="en-US">
                <a:latin typeface="IntelOne Text" panose="020B0503020203020204" pitchFamily="34" charset="0"/>
              </a:endParaRPr>
            </a:p>
          </p:txBody>
        </p:sp>
      </p:grpSp>
      <p:grpSp>
        <p:nvGrpSpPr>
          <p:cNvPr id="2" name="Group 1">
            <a:extLst>
              <a:ext uri="{FF2B5EF4-FFF2-40B4-BE49-F238E27FC236}">
                <a16:creationId xmlns:a16="http://schemas.microsoft.com/office/drawing/2014/main" id="{B32E50D8-185E-9DF9-15AC-9D6EB2CF4039}"/>
              </a:ext>
            </a:extLst>
          </p:cNvPr>
          <p:cNvGrpSpPr/>
          <p:nvPr/>
        </p:nvGrpSpPr>
        <p:grpSpPr>
          <a:xfrm>
            <a:off x="9057016" y="87630"/>
            <a:ext cx="2525384" cy="384440"/>
            <a:chOff x="9057016" y="87630"/>
            <a:chExt cx="2525384" cy="384440"/>
          </a:xfrm>
        </p:grpSpPr>
        <p:pic>
          <p:nvPicPr>
            <p:cNvPr id="7" name="Picture 6">
              <a:hlinkClick r:id="rId7" action="ppaction://hlinksldjump"/>
              <a:extLst>
                <a:ext uri="{FF2B5EF4-FFF2-40B4-BE49-F238E27FC236}">
                  <a16:creationId xmlns:a16="http://schemas.microsoft.com/office/drawing/2014/main" id="{818B2612-E5D4-EF95-2564-9A00E7B2D3AD}"/>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8" name="Rectangle 7">
              <a:extLst>
                <a:ext uri="{FF2B5EF4-FFF2-40B4-BE49-F238E27FC236}">
                  <a16:creationId xmlns:a16="http://schemas.microsoft.com/office/drawing/2014/main" id="{E3C7F541-431C-1C1C-34FD-B4FA35AF9E60}"/>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7"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7"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7"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129428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descr="CANCOM Smart Product">
            <a:extLst>
              <a:ext uri="{FF2B5EF4-FFF2-40B4-BE49-F238E27FC236}">
                <a16:creationId xmlns:a16="http://schemas.microsoft.com/office/drawing/2014/main" id="{8A370C1F-DA71-4792-9278-CC4501943AD1}"/>
              </a:ext>
            </a:extLst>
          </p:cNvPr>
          <p:cNvSpPr>
            <a:spLocks noGrp="1"/>
          </p:cNvSpPr>
          <p:nvPr>
            <p:ph type="title"/>
          </p:nvPr>
        </p:nvSpPr>
        <p:spPr>
          <a:xfrm>
            <a:off x="592138" y="571500"/>
            <a:ext cx="10972800" cy="886397"/>
          </a:xfrm>
        </p:spPr>
        <p:txBody>
          <a:bodyPr/>
          <a:lstStyle/>
          <a:p>
            <a:r>
              <a:rPr lang="en-US" sz="3200" dirty="0"/>
              <a:t>Automation </a:t>
            </a:r>
            <a:r>
              <a:rPr lang="en-US" sz="3200" dirty="0" err="1"/>
              <a:t>Sdn</a:t>
            </a:r>
            <a:r>
              <a:rPr lang="en-US" sz="3200" dirty="0"/>
              <a:t> </a:t>
            </a:r>
            <a:r>
              <a:rPr lang="en-US" sz="3200" dirty="0" err="1"/>
              <a:t>Bhd</a:t>
            </a:r>
            <a:r>
              <a:rPr lang="en-US" sz="3200" dirty="0"/>
              <a:t> </a:t>
            </a:r>
            <a:br>
              <a:rPr lang="en-US" sz="3200" dirty="0"/>
            </a:br>
            <a:r>
              <a:rPr lang="en-US" sz="3200" dirty="0"/>
              <a:t>Manufacturing Lights Off</a:t>
            </a:r>
          </a:p>
        </p:txBody>
      </p:sp>
      <p:pic>
        <p:nvPicPr>
          <p:cNvPr id="6" name="Picture 5">
            <a:extLst>
              <a:ext uri="{FF2B5EF4-FFF2-40B4-BE49-F238E27FC236}">
                <a16:creationId xmlns:a16="http://schemas.microsoft.com/office/drawing/2014/main" id="{7B1F8238-0133-C37E-7395-95E17A7F3B18}"/>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2926"/>
          <a:stretch/>
        </p:blipFill>
        <p:spPr>
          <a:xfrm>
            <a:off x="592138" y="86169"/>
            <a:ext cx="895375" cy="488828"/>
          </a:xfrm>
          <a:prstGeom prst="rect">
            <a:avLst/>
          </a:prstGeom>
        </p:spPr>
      </p:pic>
      <p:grpSp>
        <p:nvGrpSpPr>
          <p:cNvPr id="32" name="Group 31">
            <a:extLst>
              <a:ext uri="{FF2B5EF4-FFF2-40B4-BE49-F238E27FC236}">
                <a16:creationId xmlns:a16="http://schemas.microsoft.com/office/drawing/2014/main" id="{CE754DF0-B83A-0686-8527-18259CF460F5}"/>
              </a:ext>
            </a:extLst>
          </p:cNvPr>
          <p:cNvGrpSpPr/>
          <p:nvPr/>
        </p:nvGrpSpPr>
        <p:grpSpPr>
          <a:xfrm>
            <a:off x="592917" y="1621155"/>
            <a:ext cx="6255394" cy="738664"/>
            <a:chOff x="592917" y="1621155"/>
            <a:chExt cx="6255394" cy="738664"/>
          </a:xfrm>
        </p:grpSpPr>
        <p:sp>
          <p:nvSpPr>
            <p:cNvPr id="40"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541F882B-CE1D-BD77-84B9-B4C293FFDFE7}"/>
                </a:ext>
              </a:extLst>
            </p:cNvPr>
            <p:cNvSpPr txBox="1">
              <a:spLocks/>
            </p:cNvSpPr>
            <p:nvPr/>
          </p:nvSpPr>
          <p:spPr>
            <a:xfrm>
              <a:off x="592917" y="1805821"/>
              <a:ext cx="6255394" cy="5539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lnSpc>
                  <a:spcPct val="100000"/>
                </a:lnSpc>
                <a:spcBef>
                  <a:spcPts val="20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mn-lt"/>
                  <a:sym typeface="Helvetica"/>
                </a:rPr>
                <a:t>Manufacturers are looking for ways to increase operational efficiency while simultaneously decreasing operating costs to improve employee working conditions and manufacturing throughput. Sophic Automation </a:t>
              </a:r>
              <a:r>
                <a:rPr kumimoji="0" lang="en-US" sz="900" b="0" i="0" u="none" strike="noStrike" kern="0" cap="none" spc="0" normalizeH="0" baseline="0" noProof="0" dirty="0" err="1">
                  <a:ln>
                    <a:noFill/>
                  </a:ln>
                  <a:effectLst/>
                  <a:uLnTx/>
                  <a:uFillTx/>
                  <a:latin typeface="+mn-lt"/>
                  <a:sym typeface="Helvetica"/>
                </a:rPr>
                <a:t>Sdn</a:t>
              </a:r>
              <a:r>
                <a:rPr kumimoji="0" lang="en-US" sz="900" b="0" i="0" u="none" strike="noStrike" kern="0" cap="none" spc="0" normalizeH="0" baseline="0" noProof="0" dirty="0">
                  <a:ln>
                    <a:noFill/>
                  </a:ln>
                  <a:effectLst/>
                  <a:uLnTx/>
                  <a:uFillTx/>
                  <a:latin typeface="+mn-lt"/>
                  <a:sym typeface="Helvetica"/>
                </a:rPr>
                <a:t> </a:t>
              </a:r>
              <a:r>
                <a:rPr kumimoji="0" lang="en-US" sz="900" b="0" i="0" u="none" strike="noStrike" kern="0" cap="none" spc="0" normalizeH="0" baseline="0" noProof="0" dirty="0" err="1">
                  <a:ln>
                    <a:noFill/>
                  </a:ln>
                  <a:effectLst/>
                  <a:uLnTx/>
                  <a:uFillTx/>
                  <a:latin typeface="+mn-lt"/>
                  <a:sym typeface="Helvetica"/>
                </a:rPr>
                <a:t>Bhd</a:t>
              </a:r>
              <a:r>
                <a:rPr kumimoji="0" lang="en-US" sz="900" b="0" i="0" u="none" strike="noStrike" kern="0" cap="none" spc="0" normalizeH="0" baseline="0" noProof="0" dirty="0">
                  <a:ln>
                    <a:noFill/>
                  </a:ln>
                  <a:effectLst/>
                  <a:uLnTx/>
                  <a:uFillTx/>
                  <a:latin typeface="+mn-lt"/>
                  <a:sym typeface="Helvetica"/>
                </a:rPr>
                <a:t> Manufacturing Lights Off solution analyzes machine operations data to provide predictive maintenance, remote service, connected logistics, and optimize asset performance management to enable industry 4.0 smart factories.</a:t>
              </a:r>
            </a:p>
          </p:txBody>
        </p:sp>
        <p:sp>
          <p:nvSpPr>
            <p:cNvPr id="41" name="Content Placeholder 47">
              <a:extLst>
                <a:ext uri="{FF2B5EF4-FFF2-40B4-BE49-F238E27FC236}">
                  <a16:creationId xmlns:a16="http://schemas.microsoft.com/office/drawing/2014/main" id="{8826BA04-20E0-C9BE-E85C-4852E44E16EE}"/>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43" name="Content Placeholder 47">
            <a:extLst>
              <a:ext uri="{FF2B5EF4-FFF2-40B4-BE49-F238E27FC236}">
                <a16:creationId xmlns:a16="http://schemas.microsoft.com/office/drawing/2014/main" id="{B2CCF546-C8AC-3A8B-56B5-05048921447A}"/>
              </a:ext>
            </a:extLst>
          </p:cNvPr>
          <p:cNvSpPr txBox="1">
            <a:spLocks/>
          </p:cNvSpPr>
          <p:nvPr/>
        </p:nvSpPr>
        <p:spPr>
          <a:xfrm>
            <a:off x="592917" y="2750479"/>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44" name="Rectangle 43">
            <a:extLst>
              <a:ext uri="{FF2B5EF4-FFF2-40B4-BE49-F238E27FC236}">
                <a16:creationId xmlns:a16="http://schemas.microsoft.com/office/drawing/2014/main" id="{49633B3D-EFF8-2060-BBBD-6FAFC05CD443}"/>
              </a:ext>
            </a:extLst>
          </p:cNvPr>
          <p:cNvSpPr>
            <a:spLocks/>
          </p:cNvSpPr>
          <p:nvPr/>
        </p:nvSpPr>
        <p:spPr>
          <a:xfrm>
            <a:off x="913615" y="2984226"/>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Optimize production operations </a:t>
            </a:r>
            <a:r>
              <a:rPr lang="en-US" sz="900" dirty="0">
                <a:solidFill>
                  <a:schemeClr val="bg2"/>
                </a:solidFill>
                <a:sym typeface="Helvetica Neue"/>
              </a:rPr>
              <a:t>with an easy-to-use performance management system that monitors machine throughput performance</a:t>
            </a:r>
          </a:p>
        </p:txBody>
      </p:sp>
      <p:sp>
        <p:nvSpPr>
          <p:cNvPr id="45" name="Rectangle 44">
            <a:extLst>
              <a:ext uri="{FF2B5EF4-FFF2-40B4-BE49-F238E27FC236}">
                <a16:creationId xmlns:a16="http://schemas.microsoft.com/office/drawing/2014/main" id="{454A408C-EA65-D9C2-697E-DDEA8B6A123C}"/>
              </a:ext>
            </a:extLst>
          </p:cNvPr>
          <p:cNvSpPr>
            <a:spLocks/>
          </p:cNvSpPr>
          <p:nvPr/>
        </p:nvSpPr>
        <p:spPr>
          <a:xfrm>
            <a:off x="3063688" y="2984226"/>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Reduce machine down-time </a:t>
            </a:r>
            <a:r>
              <a:rPr lang="en-US" sz="900" dirty="0">
                <a:solidFill>
                  <a:schemeClr val="bg2"/>
                </a:solidFill>
                <a:sym typeface="Helvetica Neue"/>
              </a:rPr>
              <a:t>with predictive maintenance that reduces overall production errors</a:t>
            </a:r>
          </a:p>
        </p:txBody>
      </p:sp>
      <p:sp>
        <p:nvSpPr>
          <p:cNvPr id="50" name="Rectangle 49">
            <a:extLst>
              <a:ext uri="{FF2B5EF4-FFF2-40B4-BE49-F238E27FC236}">
                <a16:creationId xmlns:a16="http://schemas.microsoft.com/office/drawing/2014/main" id="{0B7162B9-9C37-CAFF-5641-4AB34BA3612A}"/>
              </a:ext>
            </a:extLst>
          </p:cNvPr>
          <p:cNvSpPr>
            <a:spLocks/>
          </p:cNvSpPr>
          <p:nvPr/>
        </p:nvSpPr>
        <p:spPr>
          <a:xfrm>
            <a:off x="5213760" y="2984226"/>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Reduce operational costs </a:t>
            </a:r>
            <a:r>
              <a:rPr lang="en-US" sz="900" dirty="0">
                <a:solidFill>
                  <a:schemeClr val="bg2"/>
                </a:solidFill>
                <a:sym typeface="Helvetica Neue"/>
              </a:rPr>
              <a:t>by connecting multiple production machines to a single operator through remote access and connected logistics</a:t>
            </a:r>
          </a:p>
        </p:txBody>
      </p:sp>
      <p:grpSp>
        <p:nvGrpSpPr>
          <p:cNvPr id="74" name="Group 73">
            <a:extLst>
              <a:ext uri="{FF2B5EF4-FFF2-40B4-BE49-F238E27FC236}">
                <a16:creationId xmlns:a16="http://schemas.microsoft.com/office/drawing/2014/main" id="{0953D28B-C948-1C7E-BB12-464BC951BEEC}"/>
              </a:ext>
            </a:extLst>
          </p:cNvPr>
          <p:cNvGrpSpPr>
            <a:grpSpLocks/>
          </p:cNvGrpSpPr>
          <p:nvPr/>
        </p:nvGrpSpPr>
        <p:grpSpPr>
          <a:xfrm>
            <a:off x="592915" y="4205883"/>
            <a:ext cx="6255393" cy="664161"/>
            <a:chOff x="592916" y="3640327"/>
            <a:chExt cx="6255393" cy="664161"/>
          </a:xfrm>
        </p:grpSpPr>
        <p:sp>
          <p:nvSpPr>
            <p:cNvPr id="75" name="Content Placeholder 47">
              <a:extLst>
                <a:ext uri="{FF2B5EF4-FFF2-40B4-BE49-F238E27FC236}">
                  <a16:creationId xmlns:a16="http://schemas.microsoft.com/office/drawing/2014/main" id="{369A9BE4-F9C6-2DFA-41FE-FA8F772319D7}"/>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76" name="Content Placeholder 47">
              <a:extLst>
                <a:ext uri="{FF2B5EF4-FFF2-40B4-BE49-F238E27FC236}">
                  <a16:creationId xmlns:a16="http://schemas.microsoft.com/office/drawing/2014/main" id="{D3EBB7C9-06B4-3D04-95E6-F79BD58E36EF}"/>
                </a:ext>
              </a:extLst>
            </p:cNvPr>
            <p:cNvSpPr txBox="1">
              <a:spLocks/>
            </p:cNvSpPr>
            <p:nvPr/>
          </p:nvSpPr>
          <p:spPr>
            <a:xfrm>
              <a:off x="592916" y="3837694"/>
              <a:ext cx="6255393" cy="466794"/>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spcAft>
                  <a:spcPts val="0"/>
                </a:spcAft>
                <a:buFont typeface="Wingdings" panose="05000000000000000000" pitchFamily="2" charset="2"/>
                <a:buChar char="§"/>
                <a:defRPr/>
              </a:pPr>
              <a:r>
                <a:rPr lang="it-IT" sz="900" kern="0" dirty="0">
                  <a:latin typeface="+mn-lt"/>
                  <a:sym typeface="Helvetica Neue"/>
                </a:rPr>
                <a:t>Intel® Celeron® Processors</a:t>
              </a:r>
            </a:p>
            <a:p>
              <a:pPr marL="128016" indent="-128016" defTabSz="1219169" hangingPunct="0">
                <a:spcBef>
                  <a:spcPts val="200"/>
                </a:spcBef>
                <a:spcAft>
                  <a:spcPts val="0"/>
                </a:spcAft>
                <a:buFont typeface="Wingdings" panose="05000000000000000000" pitchFamily="2" charset="2"/>
                <a:buChar char="§"/>
                <a:defRPr/>
              </a:pPr>
              <a:r>
                <a:rPr lang="it-IT" sz="900" kern="0" dirty="0">
                  <a:latin typeface="+mn-lt"/>
                  <a:sym typeface="Helvetica Neue"/>
                </a:rPr>
                <a:t>Intel® Xeon® Silver Processor</a:t>
              </a:r>
            </a:p>
            <a:p>
              <a:pPr marL="128016" indent="-128016" defTabSz="1219169" hangingPunct="0">
                <a:spcBef>
                  <a:spcPts val="200"/>
                </a:spcBef>
                <a:spcAft>
                  <a:spcPts val="0"/>
                </a:spcAft>
                <a:buFont typeface="Wingdings" panose="05000000000000000000" pitchFamily="2" charset="2"/>
                <a:buChar char="§"/>
                <a:defRPr/>
              </a:pPr>
              <a:r>
                <a:rPr lang="it-IT" sz="900" kern="0" dirty="0">
                  <a:latin typeface="+mn-lt"/>
                  <a:sym typeface="Helvetica Neue"/>
                </a:rPr>
                <a:t>Intel® Core™ i7 Processors</a:t>
              </a:r>
            </a:p>
            <a:p>
              <a:pPr marL="128016" indent="-128016" defTabSz="1219169" hangingPunct="0">
                <a:spcBef>
                  <a:spcPts val="200"/>
                </a:spcBef>
                <a:spcAft>
                  <a:spcPts val="0"/>
                </a:spcAft>
                <a:buFont typeface="Wingdings" panose="05000000000000000000" pitchFamily="2" charset="2"/>
                <a:buChar char="§"/>
                <a:defRPr/>
              </a:pPr>
              <a:r>
                <a:rPr lang="it-IT" sz="900" kern="0" dirty="0">
                  <a:latin typeface="+mn-lt"/>
                  <a:sym typeface="Helvetica Neue"/>
                </a:rPr>
                <a:t>Intel® Core™ i5 Processors</a:t>
              </a:r>
            </a:p>
            <a:p>
              <a:pPr marL="128016" indent="-128016" defTabSz="1219169" hangingPunct="0">
                <a:spcBef>
                  <a:spcPts val="200"/>
                </a:spcBef>
                <a:spcAft>
                  <a:spcPts val="0"/>
                </a:spcAft>
                <a:buFont typeface="Wingdings" panose="05000000000000000000" pitchFamily="2" charset="2"/>
                <a:buChar char="§"/>
                <a:defRPr/>
              </a:pPr>
              <a:r>
                <a:rPr lang="it-IT" sz="900" kern="0" dirty="0">
                  <a:latin typeface="+mn-lt"/>
                  <a:sym typeface="Helvetica Neue"/>
                </a:rPr>
                <a:t>Intel® Xeon® Processor E5 </a:t>
              </a:r>
            </a:p>
            <a:p>
              <a:pPr marL="128016" indent="-128016" defTabSz="1219169" hangingPunct="0">
                <a:spcBef>
                  <a:spcPts val="200"/>
                </a:spcBef>
                <a:spcAft>
                  <a:spcPts val="0"/>
                </a:spcAft>
                <a:buFont typeface="Wingdings" panose="05000000000000000000" pitchFamily="2" charset="2"/>
                <a:buChar char="§"/>
                <a:defRPr/>
              </a:pPr>
              <a:r>
                <a:rPr lang="it-IT" sz="900" kern="0" dirty="0">
                  <a:latin typeface="+mn-lt"/>
                  <a:sym typeface="Helvetica Neue"/>
                </a:rPr>
                <a:t>Intel® Distribution of OpenVINO™ toolkit </a:t>
              </a:r>
            </a:p>
          </p:txBody>
        </p:sp>
      </p:grpSp>
      <p:cxnSp>
        <p:nvCxnSpPr>
          <p:cNvPr id="80" name="Straight Connector 79">
            <a:extLst>
              <a:ext uri="{FF2B5EF4-FFF2-40B4-BE49-F238E27FC236}">
                <a16:creationId xmlns:a16="http://schemas.microsoft.com/office/drawing/2014/main" id="{BB2E0469-5805-F09F-D78C-1B8BF29684EA}"/>
              </a:ext>
            </a:extLst>
          </p:cNvPr>
          <p:cNvCxnSpPr>
            <a:cxnSpLocks/>
          </p:cNvCxnSpPr>
          <p:nvPr/>
        </p:nvCxnSpPr>
        <p:spPr>
          <a:xfrm>
            <a:off x="592917" y="255514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2D09C2E6-7962-CC70-F9EA-EBF70F84A885}"/>
              </a:ext>
            </a:extLst>
          </p:cNvPr>
          <p:cNvCxnSpPr>
            <a:cxnSpLocks/>
          </p:cNvCxnSpPr>
          <p:nvPr/>
        </p:nvCxnSpPr>
        <p:spPr>
          <a:xfrm>
            <a:off x="592917" y="401055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87" name="Straight Connector 86">
            <a:extLst>
              <a:ext uri="{FF2B5EF4-FFF2-40B4-BE49-F238E27FC236}">
                <a16:creationId xmlns:a16="http://schemas.microsoft.com/office/drawing/2014/main" id="{0165E178-4B66-0F4D-F2DF-4A9948080B51}"/>
              </a:ext>
            </a:extLst>
          </p:cNvPr>
          <p:cNvCxnSpPr>
            <a:cxnSpLocks/>
          </p:cNvCxnSpPr>
          <p:nvPr/>
        </p:nvCxnSpPr>
        <p:spPr>
          <a:xfrm>
            <a:off x="592917" y="506537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93" name="Rectangle 92">
            <a:extLst>
              <a:ext uri="{FF2B5EF4-FFF2-40B4-BE49-F238E27FC236}">
                <a16:creationId xmlns:a16="http://schemas.microsoft.com/office/drawing/2014/main" id="{B92FC2F5-1749-F72C-C10A-7CA7D2B56A48}"/>
              </a:ext>
            </a:extLst>
          </p:cNvPr>
          <p:cNvSpPr/>
          <p:nvPr/>
        </p:nvSpPr>
        <p:spPr>
          <a:xfrm>
            <a:off x="7066292" y="1621155"/>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94" name="Rectangle 93">
            <a:extLst>
              <a:ext uri="{FF2B5EF4-FFF2-40B4-BE49-F238E27FC236}">
                <a16:creationId xmlns:a16="http://schemas.microsoft.com/office/drawing/2014/main" id="{71A7C663-E4E7-D9D8-F8D2-699CC424E8E6}"/>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5" name="Rectangle 94">
            <a:extLst>
              <a:ext uri="{FF2B5EF4-FFF2-40B4-BE49-F238E27FC236}">
                <a16:creationId xmlns:a16="http://schemas.microsoft.com/office/drawing/2014/main" id="{D6A9BA6B-DCB6-04A3-08B9-9E0A766C1C50}"/>
              </a:ext>
            </a:extLst>
          </p:cNvPr>
          <p:cNvSpPr>
            <a:spLocks/>
          </p:cNvSpPr>
          <p:nvPr/>
        </p:nvSpPr>
        <p:spPr>
          <a:xfrm>
            <a:off x="8743000" y="3048001"/>
            <a:ext cx="2839400" cy="1256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a:spcAft>
                <a:spcPts val="200"/>
              </a:spcAf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rPr>
              <a:t>Increase uptime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rPr>
              <a:t>Maximize machine outputs</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rPr>
              <a:t>Increase overall equipment effectiveness (OEE)</a:t>
            </a:r>
          </a:p>
        </p:txBody>
      </p:sp>
      <p:sp>
        <p:nvSpPr>
          <p:cNvPr id="96" name="Rectangle 95">
            <a:extLst>
              <a:ext uri="{FF2B5EF4-FFF2-40B4-BE49-F238E27FC236}">
                <a16:creationId xmlns:a16="http://schemas.microsoft.com/office/drawing/2014/main" id="{266CEC36-43AF-AD61-42A6-647DB8368D45}"/>
              </a:ext>
            </a:extLst>
          </p:cNvPr>
          <p:cNvSpPr>
            <a:spLocks/>
          </p:cNvSpPr>
          <p:nvPr/>
        </p:nvSpPr>
        <p:spPr>
          <a:xfrm>
            <a:off x="7144336" y="4438187"/>
            <a:ext cx="4438063" cy="1526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Reduce damage to site, other machines</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Improve visibility into machine risk</a:t>
            </a:r>
          </a:p>
          <a:p>
            <a:pPr marL="0" lvl="1">
              <a:spcBef>
                <a:spcPts val="200"/>
              </a:spcBef>
              <a:defRPr/>
            </a:pPr>
            <a:r>
              <a:rPr lang="en-US" sz="900" dirty="0">
                <a:solidFill>
                  <a:schemeClr val="bg2"/>
                </a:solidFill>
                <a:latin typeface="IntelOne Text Medium" panose="020B0703020203020204" pitchFamily="34" charset="0"/>
              </a:rPr>
              <a:t>Cost </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Reduce unplanned downtime</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Reduce scrap</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Unlock visibility of asset performance, availability, and reliability</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Extend machine lifecycle</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Reduce initial capital cost: Option to lease (SaaS)</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Improve maintenance and management of all assets</a:t>
            </a:r>
          </a:p>
        </p:txBody>
      </p:sp>
      <p:pic>
        <p:nvPicPr>
          <p:cNvPr id="97" name="Picture 96" descr="A picture containing screenshot, cartoon, design&#10;&#10;Description automatically generated">
            <a:extLst>
              <a:ext uri="{FF2B5EF4-FFF2-40B4-BE49-F238E27FC236}">
                <a16:creationId xmlns:a16="http://schemas.microsoft.com/office/drawing/2014/main" id="{4688FC3A-4B40-881C-0215-B12CA5188ACE}"/>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7149239" y="3048003"/>
            <a:ext cx="1593761" cy="1328737"/>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98" name="Rectangle 97">
            <a:extLst>
              <a:ext uri="{FF2B5EF4-FFF2-40B4-BE49-F238E27FC236}">
                <a16:creationId xmlns:a16="http://schemas.microsoft.com/office/drawing/2014/main" id="{C09AA9EE-DF40-9DC3-BE27-13D42F3A7405}"/>
              </a:ext>
            </a:extLst>
          </p:cNvPr>
          <p:cNvSpPr/>
          <p:nvPr/>
        </p:nvSpPr>
        <p:spPr>
          <a:xfrm>
            <a:off x="7066292" y="1621155"/>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00" name="Text Placeholder 49" descr="Target Vertical: &#10;Manufacturing&#10;&#10;&#10;">
            <a:extLst>
              <a:ext uri="{FF2B5EF4-FFF2-40B4-BE49-F238E27FC236}">
                <a16:creationId xmlns:a16="http://schemas.microsoft.com/office/drawing/2014/main" id="{7B707044-E1B1-14CD-538E-ACBCE7AD0D42}"/>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lvl="0" defTabSz="914400" hangingPunct="0">
              <a:spcBef>
                <a:spcPts val="0"/>
              </a:spcBef>
              <a:defRPr/>
            </a:pPr>
            <a:r>
              <a:rPr lang="en-US" sz="900" b="0" kern="0" dirty="0">
                <a:latin typeface="+mn-lt"/>
                <a:ea typeface="+mn-ea"/>
                <a:cs typeface="+mn-cs"/>
                <a:sym typeface="Helvetica Neue"/>
              </a:rPr>
              <a:t>APJ</a:t>
            </a:r>
          </a:p>
        </p:txBody>
      </p:sp>
      <p:cxnSp>
        <p:nvCxnSpPr>
          <p:cNvPr id="101" name="Straight Connector 100">
            <a:extLst>
              <a:ext uri="{FF2B5EF4-FFF2-40B4-BE49-F238E27FC236}">
                <a16:creationId xmlns:a16="http://schemas.microsoft.com/office/drawing/2014/main" id="{6A2C1BAB-9D43-4EBF-329E-AA196CB00B79}"/>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grpSp>
        <p:nvGrpSpPr>
          <p:cNvPr id="2" name="Group 1">
            <a:extLst>
              <a:ext uri="{FF2B5EF4-FFF2-40B4-BE49-F238E27FC236}">
                <a16:creationId xmlns:a16="http://schemas.microsoft.com/office/drawing/2014/main" id="{8AAA92DD-3870-2C27-BC5A-1DABC9C6F8FB}"/>
              </a:ext>
            </a:extLst>
          </p:cNvPr>
          <p:cNvGrpSpPr/>
          <p:nvPr/>
        </p:nvGrpSpPr>
        <p:grpSpPr>
          <a:xfrm>
            <a:off x="592916" y="5260702"/>
            <a:ext cx="6318424" cy="501724"/>
            <a:chOff x="592916" y="5260702"/>
            <a:chExt cx="6318424" cy="501724"/>
          </a:xfrm>
        </p:grpSpPr>
        <p:sp>
          <p:nvSpPr>
            <p:cNvPr id="3" name="Content Placeholder 47">
              <a:extLst>
                <a:ext uri="{FF2B5EF4-FFF2-40B4-BE49-F238E27FC236}">
                  <a16:creationId xmlns:a16="http://schemas.microsoft.com/office/drawing/2014/main" id="{6638ED6A-C178-8857-54FA-81FAF82CD57E}"/>
                </a:ext>
              </a:extLst>
            </p:cNvPr>
            <p:cNvSpPr txBox="1">
              <a:spLocks/>
            </p:cNvSpPr>
            <p:nvPr/>
          </p:nvSpPr>
          <p:spPr>
            <a:xfrm>
              <a:off x="592916" y="5260702"/>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4" name="Content Placeholder 47">
              <a:extLst>
                <a:ext uri="{FF2B5EF4-FFF2-40B4-BE49-F238E27FC236}">
                  <a16:creationId xmlns:a16="http://schemas.microsoft.com/office/drawing/2014/main" id="{12D0FF7B-BEC6-9D19-D948-5CFF025E6F8D}"/>
                </a:ext>
              </a:extLst>
            </p:cNvPr>
            <p:cNvSpPr txBox="1">
              <a:spLocks/>
            </p:cNvSpPr>
            <p:nvPr/>
          </p:nvSpPr>
          <p:spPr>
            <a:xfrm>
              <a:off x="592916" y="5446955"/>
              <a:ext cx="6318424" cy="315471"/>
            </a:xfrm>
            <a:prstGeom prst="rect">
              <a:avLst/>
            </a:prstGeom>
            <a:ln>
              <a:noFill/>
            </a:ln>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1" indent="-128016" algn="l" defTabSz="1219169" rtl="0" eaLnBrk="1" fontAlgn="auto" latinLnBrk="0" hangingPunct="1">
                <a:lnSpc>
                  <a:spcPct val="100000"/>
                </a:lnSpc>
                <a:spcBef>
                  <a:spcPts val="200"/>
                </a:spcBef>
                <a:spcAft>
                  <a:spcPts val="100"/>
                </a:spcAft>
                <a:buClrTx/>
                <a:buSzTx/>
                <a:buFont typeface="Wingdings" panose="05000000000000000000" pitchFamily="2" charset="2"/>
                <a:buChar char="§"/>
                <a:tabLst/>
                <a:defRPr/>
              </a:pPr>
              <a:r>
                <a:rPr kumimoji="0" lang="en-US" sz="900" b="0" i="0"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hlinkClick r:id="rId5">
                    <a:extLst>
                      <a:ext uri="{A12FA001-AC4F-418D-AE19-62706E023703}">
                        <ahyp:hlinkClr xmlns:ahyp="http://schemas.microsoft.com/office/drawing/2018/hyperlinkcolor" val="tx"/>
                      </a:ext>
                    </a:extLst>
                  </a:hlinkClick>
                </a:rPr>
                <a:t>Sophic Automation Home</a:t>
              </a:r>
              <a:endParaRPr kumimoji="0" lang="en-US" sz="900" b="0" i="0"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endParaRPr>
            </a:p>
            <a:p>
              <a:pPr marL="128016" marR="0" lvl="1" indent="-128016" algn="l" defTabSz="1219169" rtl="0" eaLnBrk="1" fontAlgn="auto" latinLnBrk="0" hangingPunct="1">
                <a:lnSpc>
                  <a:spcPct val="100000"/>
                </a:lnSpc>
                <a:spcBef>
                  <a:spcPts val="200"/>
                </a:spcBef>
                <a:spcAft>
                  <a:spcPts val="100"/>
                </a:spcAft>
                <a:buClrTx/>
                <a:buSzTx/>
                <a:buFont typeface="Wingdings" panose="05000000000000000000" pitchFamily="2" charset="2"/>
                <a:buChar char="§"/>
                <a:tabLst/>
                <a:defRPr/>
              </a:pPr>
              <a:r>
                <a:rPr kumimoji="0" lang="en-US" sz="900" b="0" i="0" strike="noStrike" kern="0" cap="none" spc="0" normalizeH="0" baseline="0" noProof="0" dirty="0" err="1">
                  <a:ln>
                    <a:noFill/>
                  </a:ln>
                  <a:effectLst/>
                  <a:uLnTx/>
                  <a:uFillTx/>
                  <a:latin typeface="+mn-lt"/>
                  <a:ea typeface="Intel Clear" panose="020B0604020203020204" pitchFamily="34" charset="0"/>
                  <a:cs typeface="Intel Clear" panose="020B0604020203020204" pitchFamily="34" charset="0"/>
                  <a:sym typeface="Helvetica Neue"/>
                  <a:hlinkClick r:id="rId6">
                    <a:extLst>
                      <a:ext uri="{A12FA001-AC4F-418D-AE19-62706E023703}">
                        <ahyp:hlinkClr xmlns:ahyp="http://schemas.microsoft.com/office/drawing/2018/hyperlinkcolor" val="tx"/>
                      </a:ext>
                    </a:extLst>
                  </a:hlinkClick>
                </a:rPr>
                <a:t>SMARTer</a:t>
              </a:r>
              <a:r>
                <a:rPr kumimoji="0" lang="en-US" sz="900" b="0" i="0"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hlinkClick r:id="rId6">
                    <a:extLst>
                      <a:ext uri="{A12FA001-AC4F-418D-AE19-62706E023703}">
                        <ahyp:hlinkClr xmlns:ahyp="http://schemas.microsoft.com/office/drawing/2018/hyperlinkcolor" val="tx"/>
                      </a:ext>
                    </a:extLst>
                  </a:hlinkClick>
                </a:rPr>
                <a:t> Machine Automation</a:t>
              </a:r>
              <a:endParaRPr kumimoji="0" lang="en-US" sz="900" b="0" i="0"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endParaRPr>
            </a:p>
          </p:txBody>
        </p:sp>
      </p:grpSp>
      <p:sp>
        <p:nvSpPr>
          <p:cNvPr id="5" name="Rectangle 4">
            <a:extLst>
              <a:ext uri="{FF2B5EF4-FFF2-40B4-BE49-F238E27FC236}">
                <a16:creationId xmlns:a16="http://schemas.microsoft.com/office/drawing/2014/main" id="{0D7F2F7C-3167-455E-0955-78F335CAEEB3}"/>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1" name="Text Placeholder 49">
            <a:extLst>
              <a:ext uri="{FF2B5EF4-FFF2-40B4-BE49-F238E27FC236}">
                <a16:creationId xmlns:a16="http://schemas.microsoft.com/office/drawing/2014/main" id="{032F88A3-02E0-CD8F-29B2-D5FD19DD0215}"/>
              </a:ext>
            </a:extLst>
          </p:cNvPr>
          <p:cNvSpPr txBox="1">
            <a:spLocks/>
          </p:cNvSpPr>
          <p:nvPr/>
        </p:nvSpPr>
        <p:spPr>
          <a:xfrm>
            <a:off x="7133538"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defTabSz="914400">
              <a:spcBef>
                <a:spcPts val="0"/>
              </a:spcBef>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kumimoji="0" lang="en-US" sz="90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Primary: </a:t>
            </a:r>
            <a:r>
              <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hlinkClick r:id="rId7" action="ppaction://hlinksldjump"/>
              </a:rPr>
              <a:t>Machine Condition Monitoring</a:t>
            </a:r>
            <a:endPar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p:txBody>
      </p:sp>
      <p:grpSp>
        <p:nvGrpSpPr>
          <p:cNvPr id="19" name="Graphic 4">
            <a:extLst>
              <a:ext uri="{FF2B5EF4-FFF2-40B4-BE49-F238E27FC236}">
                <a16:creationId xmlns:a16="http://schemas.microsoft.com/office/drawing/2014/main" id="{A52E834A-5042-815F-CC15-0EDAB5ECB553}"/>
              </a:ext>
            </a:extLst>
          </p:cNvPr>
          <p:cNvGrpSpPr/>
          <p:nvPr/>
        </p:nvGrpSpPr>
        <p:grpSpPr>
          <a:xfrm>
            <a:off x="536034" y="2984226"/>
            <a:ext cx="324615" cy="215352"/>
            <a:chOff x="2079299" y="1430377"/>
            <a:chExt cx="481497" cy="319429"/>
          </a:xfrm>
        </p:grpSpPr>
        <p:sp>
          <p:nvSpPr>
            <p:cNvPr id="20" name="Freeform: Shape 19">
              <a:extLst>
                <a:ext uri="{FF2B5EF4-FFF2-40B4-BE49-F238E27FC236}">
                  <a16:creationId xmlns:a16="http://schemas.microsoft.com/office/drawing/2014/main" id="{2F879FBA-30FE-9F63-A558-73F2E81A223B}"/>
                </a:ext>
              </a:extLst>
            </p:cNvPr>
            <p:cNvSpPr/>
            <p:nvPr/>
          </p:nvSpPr>
          <p:spPr>
            <a:xfrm>
              <a:off x="2079299" y="1562183"/>
              <a:ext cx="167448" cy="135841"/>
            </a:xfrm>
            <a:custGeom>
              <a:avLst/>
              <a:gdLst>
                <a:gd name="connsiteX0" fmla="*/ 153145 w 167448"/>
                <a:gd name="connsiteY0" fmla="*/ 5804 h 135841"/>
                <a:gd name="connsiteX1" fmla="*/ 116434 w 167448"/>
                <a:gd name="connsiteY1" fmla="*/ -118 h 135841"/>
                <a:gd name="connsiteX2" fmla="*/ -145 w 167448"/>
                <a:gd name="connsiteY2" fmla="*/ 116376 h 135841"/>
                <a:gd name="connsiteX3" fmla="*/ -145 w 167448"/>
                <a:gd name="connsiteY3" fmla="*/ 135724 h 135841"/>
                <a:gd name="connsiteX4" fmla="*/ 91046 w 167448"/>
                <a:gd name="connsiteY4" fmla="*/ 135724 h 135841"/>
                <a:gd name="connsiteX5" fmla="*/ 106274 w 167448"/>
                <a:gd name="connsiteY5" fmla="*/ 97030 h 135841"/>
                <a:gd name="connsiteX6" fmla="*/ 41010 w 167448"/>
                <a:gd name="connsiteY6" fmla="*/ 97030 h 135841"/>
                <a:gd name="connsiteX7" fmla="*/ 116434 w 167448"/>
                <a:gd name="connsiteY7" fmla="*/ 38576 h 135841"/>
                <a:gd name="connsiteX8" fmla="*/ 149214 w 167448"/>
                <a:gd name="connsiteY8" fmla="*/ 45819 h 135841"/>
                <a:gd name="connsiteX9" fmla="*/ 167303 w 167448"/>
                <a:gd name="connsiteY9" fmla="*/ 33521 h 135841"/>
                <a:gd name="connsiteX10" fmla="*/ 153145 w 167448"/>
                <a:gd name="connsiteY10" fmla="*/ 5804 h 135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448" h="135841">
                  <a:moveTo>
                    <a:pt x="153145" y="5804"/>
                  </a:moveTo>
                  <a:cubicBezTo>
                    <a:pt x="141595" y="1960"/>
                    <a:pt x="129255" y="-118"/>
                    <a:pt x="116434" y="-118"/>
                  </a:cubicBezTo>
                  <a:cubicBezTo>
                    <a:pt x="52147" y="-118"/>
                    <a:pt x="-145" y="52144"/>
                    <a:pt x="-145" y="116376"/>
                  </a:cubicBezTo>
                  <a:lnTo>
                    <a:pt x="-145" y="135724"/>
                  </a:lnTo>
                  <a:lnTo>
                    <a:pt x="91046" y="135724"/>
                  </a:lnTo>
                  <a:cubicBezTo>
                    <a:pt x="94573" y="122173"/>
                    <a:pt x="99682" y="109193"/>
                    <a:pt x="106274" y="97030"/>
                  </a:cubicBezTo>
                  <a:lnTo>
                    <a:pt x="41010" y="97030"/>
                  </a:lnTo>
                  <a:cubicBezTo>
                    <a:pt x="49638" y="63458"/>
                    <a:pt x="80187" y="38576"/>
                    <a:pt x="116434" y="38576"/>
                  </a:cubicBezTo>
                  <a:cubicBezTo>
                    <a:pt x="128135" y="38576"/>
                    <a:pt x="139247" y="41175"/>
                    <a:pt x="149214" y="45819"/>
                  </a:cubicBezTo>
                  <a:cubicBezTo>
                    <a:pt x="154996" y="41251"/>
                    <a:pt x="161041" y="37154"/>
                    <a:pt x="167303" y="33521"/>
                  </a:cubicBezTo>
                  <a:cubicBezTo>
                    <a:pt x="161116" y="25243"/>
                    <a:pt x="156285" y="15898"/>
                    <a:pt x="153145" y="5804"/>
                  </a:cubicBezTo>
                  <a:close/>
                </a:path>
              </a:pathLst>
            </a:custGeom>
            <a:solidFill>
              <a:srgbClr val="1669B4"/>
            </a:solidFill>
            <a:ln w="66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0FD06CA1-1140-713C-7E8D-DC597D47BD5C}"/>
                </a:ext>
              </a:extLst>
            </p:cNvPr>
            <p:cNvSpPr/>
            <p:nvPr/>
          </p:nvSpPr>
          <p:spPr>
            <a:xfrm>
              <a:off x="2394021" y="1562183"/>
              <a:ext cx="166775" cy="135841"/>
            </a:xfrm>
            <a:custGeom>
              <a:avLst/>
              <a:gdLst>
                <a:gd name="connsiteX0" fmla="*/ 50444 w 166775"/>
                <a:gd name="connsiteY0" fmla="*/ -118 h 135841"/>
                <a:gd name="connsiteX1" fmla="*/ 14033 w 166775"/>
                <a:gd name="connsiteY1" fmla="*/ 5737 h 135841"/>
                <a:gd name="connsiteX2" fmla="*/ -145 w 166775"/>
                <a:gd name="connsiteY2" fmla="*/ 33588 h 135841"/>
                <a:gd name="connsiteX3" fmla="*/ 17775 w 166775"/>
                <a:gd name="connsiteY3" fmla="*/ 45819 h 135841"/>
                <a:gd name="connsiteX4" fmla="*/ 50444 w 166775"/>
                <a:gd name="connsiteY4" fmla="*/ 38576 h 135841"/>
                <a:gd name="connsiteX5" fmla="*/ 125606 w 166775"/>
                <a:gd name="connsiteY5" fmla="*/ 97030 h 135841"/>
                <a:gd name="connsiteX6" fmla="*/ 60562 w 166775"/>
                <a:gd name="connsiteY6" fmla="*/ 97030 h 135841"/>
                <a:gd name="connsiteX7" fmla="*/ 75739 w 166775"/>
                <a:gd name="connsiteY7" fmla="*/ 135724 h 135841"/>
                <a:gd name="connsiteX8" fmla="*/ 166631 w 166775"/>
                <a:gd name="connsiteY8" fmla="*/ 135724 h 135841"/>
                <a:gd name="connsiteX9" fmla="*/ 166631 w 166775"/>
                <a:gd name="connsiteY9" fmla="*/ 116376 h 135841"/>
                <a:gd name="connsiteX10" fmla="*/ 50444 w 166775"/>
                <a:gd name="connsiteY10" fmla="*/ -118 h 135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5" h="135841">
                  <a:moveTo>
                    <a:pt x="50444" y="-118"/>
                  </a:moveTo>
                  <a:cubicBezTo>
                    <a:pt x="37734" y="-118"/>
                    <a:pt x="25493" y="1943"/>
                    <a:pt x="14033" y="5737"/>
                  </a:cubicBezTo>
                  <a:cubicBezTo>
                    <a:pt x="10896" y="15881"/>
                    <a:pt x="6063" y="25277"/>
                    <a:pt x="-145" y="33588"/>
                  </a:cubicBezTo>
                  <a:cubicBezTo>
                    <a:pt x="6055" y="37197"/>
                    <a:pt x="12036" y="41276"/>
                    <a:pt x="17775" y="45819"/>
                  </a:cubicBezTo>
                  <a:cubicBezTo>
                    <a:pt x="27709" y="41175"/>
                    <a:pt x="38782" y="38576"/>
                    <a:pt x="50444" y="38576"/>
                  </a:cubicBezTo>
                  <a:cubicBezTo>
                    <a:pt x="86570" y="38576"/>
                    <a:pt x="117007" y="63458"/>
                    <a:pt x="125606" y="97030"/>
                  </a:cubicBezTo>
                  <a:lnTo>
                    <a:pt x="60562" y="97030"/>
                  </a:lnTo>
                  <a:cubicBezTo>
                    <a:pt x="67131" y="109193"/>
                    <a:pt x="72224" y="122173"/>
                    <a:pt x="75739" y="135724"/>
                  </a:cubicBezTo>
                  <a:lnTo>
                    <a:pt x="166631" y="135724"/>
                  </a:lnTo>
                  <a:lnTo>
                    <a:pt x="166631" y="116376"/>
                  </a:lnTo>
                  <a:cubicBezTo>
                    <a:pt x="166631" y="52144"/>
                    <a:pt x="114507" y="-118"/>
                    <a:pt x="50444" y="-118"/>
                  </a:cubicBezTo>
                  <a:close/>
                </a:path>
              </a:pathLst>
            </a:custGeom>
            <a:solidFill>
              <a:srgbClr val="1669B4"/>
            </a:solidFill>
            <a:ln w="66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B4A2A3A2-F557-4771-4499-D21C948CE5FB}"/>
                </a:ext>
              </a:extLst>
            </p:cNvPr>
            <p:cNvSpPr/>
            <p:nvPr/>
          </p:nvSpPr>
          <p:spPr>
            <a:xfrm>
              <a:off x="2137132" y="1430377"/>
              <a:ext cx="116339" cy="117684"/>
            </a:xfrm>
            <a:custGeom>
              <a:avLst/>
              <a:gdLst>
                <a:gd name="connsiteX0" fmla="*/ 58590 w 116339"/>
                <a:gd name="connsiteY0" fmla="*/ -118 h 117684"/>
                <a:gd name="connsiteX1" fmla="*/ -145 w 116339"/>
                <a:gd name="connsiteY1" fmla="*/ 58720 h 117684"/>
                <a:gd name="connsiteX2" fmla="*/ 58590 w 116339"/>
                <a:gd name="connsiteY2" fmla="*/ 117567 h 117684"/>
                <a:gd name="connsiteX3" fmla="*/ 91009 w 116339"/>
                <a:gd name="connsiteY3" fmla="*/ 107759 h 117684"/>
                <a:gd name="connsiteX4" fmla="*/ 116195 w 116339"/>
                <a:gd name="connsiteY4" fmla="*/ 47283 h 117684"/>
                <a:gd name="connsiteX5" fmla="*/ 58590 w 116339"/>
                <a:gd name="connsiteY5" fmla="*/ -118 h 117684"/>
                <a:gd name="connsiteX6" fmla="*/ 58590 w 116339"/>
                <a:gd name="connsiteY6" fmla="*/ 78941 h 117684"/>
                <a:gd name="connsiteX7" fmla="*/ 38408 w 116339"/>
                <a:gd name="connsiteY7" fmla="*/ 58720 h 117684"/>
                <a:gd name="connsiteX8" fmla="*/ 58590 w 116339"/>
                <a:gd name="connsiteY8" fmla="*/ 38508 h 117684"/>
                <a:gd name="connsiteX9" fmla="*/ 78764 w 116339"/>
                <a:gd name="connsiteY9" fmla="*/ 58720 h 117684"/>
                <a:gd name="connsiteX10" fmla="*/ 58590 w 116339"/>
                <a:gd name="connsiteY10" fmla="*/ 78941 h 11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339" h="117684">
                  <a:moveTo>
                    <a:pt x="58590" y="-118"/>
                  </a:moveTo>
                  <a:cubicBezTo>
                    <a:pt x="26198" y="-118"/>
                    <a:pt x="-145" y="26274"/>
                    <a:pt x="-145" y="58720"/>
                  </a:cubicBezTo>
                  <a:cubicBezTo>
                    <a:pt x="-145" y="91166"/>
                    <a:pt x="26198" y="117567"/>
                    <a:pt x="58590" y="117567"/>
                  </a:cubicBezTo>
                  <a:cubicBezTo>
                    <a:pt x="70567" y="117567"/>
                    <a:pt x="81714" y="113956"/>
                    <a:pt x="91009" y="107759"/>
                  </a:cubicBezTo>
                  <a:cubicBezTo>
                    <a:pt x="91688" y="84365"/>
                    <a:pt x="101150" y="63137"/>
                    <a:pt x="116195" y="47283"/>
                  </a:cubicBezTo>
                  <a:cubicBezTo>
                    <a:pt x="110881" y="20295"/>
                    <a:pt x="87070" y="-118"/>
                    <a:pt x="58590" y="-118"/>
                  </a:cubicBezTo>
                  <a:close/>
                  <a:moveTo>
                    <a:pt x="58590" y="78941"/>
                  </a:moveTo>
                  <a:cubicBezTo>
                    <a:pt x="47460" y="78941"/>
                    <a:pt x="38408" y="69871"/>
                    <a:pt x="38408" y="58720"/>
                  </a:cubicBezTo>
                  <a:cubicBezTo>
                    <a:pt x="38408" y="47569"/>
                    <a:pt x="47460" y="38508"/>
                    <a:pt x="58590" y="38508"/>
                  </a:cubicBezTo>
                  <a:cubicBezTo>
                    <a:pt x="69721" y="38508"/>
                    <a:pt x="78764" y="47577"/>
                    <a:pt x="78764" y="58720"/>
                  </a:cubicBezTo>
                  <a:cubicBezTo>
                    <a:pt x="78764" y="69863"/>
                    <a:pt x="69713" y="78941"/>
                    <a:pt x="58590" y="78941"/>
                  </a:cubicBezTo>
                  <a:close/>
                </a:path>
              </a:pathLst>
            </a:custGeom>
            <a:solidFill>
              <a:srgbClr val="1669B4"/>
            </a:solidFill>
            <a:ln w="66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D962FD23-77E6-8311-14AB-C0E8D540BCD0}"/>
                </a:ext>
              </a:extLst>
            </p:cNvPr>
            <p:cNvSpPr/>
            <p:nvPr/>
          </p:nvSpPr>
          <p:spPr>
            <a:xfrm>
              <a:off x="2386623" y="1430377"/>
              <a:ext cx="117012" cy="117684"/>
            </a:xfrm>
            <a:custGeom>
              <a:avLst/>
              <a:gdLst>
                <a:gd name="connsiteX0" fmla="*/ 57796 w 117012"/>
                <a:gd name="connsiteY0" fmla="*/ -118 h 117684"/>
                <a:gd name="connsiteX1" fmla="*/ -145 w 117012"/>
                <a:gd name="connsiteY1" fmla="*/ 47283 h 117684"/>
                <a:gd name="connsiteX2" fmla="*/ 25184 w 117012"/>
                <a:gd name="connsiteY2" fmla="*/ 107759 h 117684"/>
                <a:gd name="connsiteX3" fmla="*/ 57796 w 117012"/>
                <a:gd name="connsiteY3" fmla="*/ 117567 h 117684"/>
                <a:gd name="connsiteX4" fmla="*/ 116867 w 117012"/>
                <a:gd name="connsiteY4" fmla="*/ 58720 h 117684"/>
                <a:gd name="connsiteX5" fmla="*/ 57796 w 117012"/>
                <a:gd name="connsiteY5" fmla="*/ -118 h 117684"/>
                <a:gd name="connsiteX6" fmla="*/ 57796 w 117012"/>
                <a:gd name="connsiteY6" fmla="*/ 78941 h 117684"/>
                <a:gd name="connsiteX7" fmla="*/ 37499 w 117012"/>
                <a:gd name="connsiteY7" fmla="*/ 58720 h 117684"/>
                <a:gd name="connsiteX8" fmla="*/ 57796 w 117012"/>
                <a:gd name="connsiteY8" fmla="*/ 38508 h 117684"/>
                <a:gd name="connsiteX9" fmla="*/ 78094 w 117012"/>
                <a:gd name="connsiteY9" fmla="*/ 58720 h 117684"/>
                <a:gd name="connsiteX10" fmla="*/ 57796 w 117012"/>
                <a:gd name="connsiteY10" fmla="*/ 78941 h 11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012" h="117684">
                  <a:moveTo>
                    <a:pt x="57796" y="-118"/>
                  </a:moveTo>
                  <a:cubicBezTo>
                    <a:pt x="29154" y="-118"/>
                    <a:pt x="5199" y="20295"/>
                    <a:pt x="-145" y="47283"/>
                  </a:cubicBezTo>
                  <a:cubicBezTo>
                    <a:pt x="14985" y="63137"/>
                    <a:pt x="24502" y="84365"/>
                    <a:pt x="25184" y="107759"/>
                  </a:cubicBezTo>
                  <a:cubicBezTo>
                    <a:pt x="34532" y="113956"/>
                    <a:pt x="45751" y="117567"/>
                    <a:pt x="57796" y="117567"/>
                  </a:cubicBezTo>
                  <a:cubicBezTo>
                    <a:pt x="90367" y="117567"/>
                    <a:pt x="116867" y="91175"/>
                    <a:pt x="116867" y="58720"/>
                  </a:cubicBezTo>
                  <a:cubicBezTo>
                    <a:pt x="116867" y="26266"/>
                    <a:pt x="90367" y="-118"/>
                    <a:pt x="57796" y="-118"/>
                  </a:cubicBezTo>
                  <a:close/>
                  <a:moveTo>
                    <a:pt x="57796" y="78941"/>
                  </a:moveTo>
                  <a:cubicBezTo>
                    <a:pt x="46603" y="78941"/>
                    <a:pt x="37499" y="69871"/>
                    <a:pt x="37499" y="58720"/>
                  </a:cubicBezTo>
                  <a:cubicBezTo>
                    <a:pt x="37499" y="47569"/>
                    <a:pt x="46603" y="38508"/>
                    <a:pt x="57796" y="38508"/>
                  </a:cubicBezTo>
                  <a:cubicBezTo>
                    <a:pt x="68990" y="38508"/>
                    <a:pt x="78094" y="47577"/>
                    <a:pt x="78094" y="58720"/>
                  </a:cubicBezTo>
                  <a:cubicBezTo>
                    <a:pt x="78094" y="69863"/>
                    <a:pt x="68990" y="78941"/>
                    <a:pt x="57796" y="78941"/>
                  </a:cubicBezTo>
                  <a:close/>
                </a:path>
              </a:pathLst>
            </a:custGeom>
            <a:solidFill>
              <a:srgbClr val="1669B4"/>
            </a:solidFill>
            <a:ln w="66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310C84C7-FC4E-F21F-2821-C95B9F2436AE}"/>
                </a:ext>
              </a:extLst>
            </p:cNvPr>
            <p:cNvSpPr/>
            <p:nvPr/>
          </p:nvSpPr>
          <p:spPr>
            <a:xfrm>
              <a:off x="2203708" y="1614637"/>
              <a:ext cx="232679" cy="135169"/>
            </a:xfrm>
            <a:custGeom>
              <a:avLst/>
              <a:gdLst>
                <a:gd name="connsiteX0" fmla="*/ 116199 w 232679"/>
                <a:gd name="connsiteY0" fmla="*/ -118 h 135169"/>
                <a:gd name="connsiteX1" fmla="*/ 6433 w 232679"/>
                <a:gd name="connsiteY1" fmla="*/ 77339 h 135169"/>
                <a:gd name="connsiteX2" fmla="*/ 48782 w 232679"/>
                <a:gd name="connsiteY2" fmla="*/ 77339 h 135169"/>
                <a:gd name="connsiteX3" fmla="*/ 53646 w 232679"/>
                <a:gd name="connsiteY3" fmla="*/ 69940 h 135169"/>
                <a:gd name="connsiteX4" fmla="*/ 116199 w 232679"/>
                <a:gd name="connsiteY4" fmla="*/ 38384 h 135169"/>
                <a:gd name="connsiteX5" fmla="*/ 191462 w 232679"/>
                <a:gd name="connsiteY5" fmla="*/ 96549 h 135169"/>
                <a:gd name="connsiteX6" fmla="*/ 57914 w 232679"/>
                <a:gd name="connsiteY6" fmla="*/ 96549 h 135169"/>
                <a:gd name="connsiteX7" fmla="*/ 57914 w 232679"/>
                <a:gd name="connsiteY7" fmla="*/ 135051 h 135169"/>
                <a:gd name="connsiteX8" fmla="*/ 232534 w 232679"/>
                <a:gd name="connsiteY8" fmla="*/ 135051 h 135169"/>
                <a:gd name="connsiteX9" fmla="*/ 232534 w 232679"/>
                <a:gd name="connsiteY9" fmla="*/ 115800 h 135169"/>
                <a:gd name="connsiteX10" fmla="*/ 116199 w 232679"/>
                <a:gd name="connsiteY10" fmla="*/ -118 h 135169"/>
                <a:gd name="connsiteX11" fmla="*/ 1460 w 232679"/>
                <a:gd name="connsiteY11" fmla="*/ 96549 h 135169"/>
                <a:gd name="connsiteX12" fmla="*/ 1451 w 232679"/>
                <a:gd name="connsiteY12" fmla="*/ 96591 h 135169"/>
                <a:gd name="connsiteX13" fmla="*/ -145 w 232679"/>
                <a:gd name="connsiteY13" fmla="*/ 115800 h 135169"/>
                <a:gd name="connsiteX14" fmla="*/ -145 w 232679"/>
                <a:gd name="connsiteY14" fmla="*/ 135051 h 135169"/>
                <a:gd name="connsiteX15" fmla="*/ 38617 w 232679"/>
                <a:gd name="connsiteY15" fmla="*/ 135051 h 135169"/>
                <a:gd name="connsiteX16" fmla="*/ 38617 w 232679"/>
                <a:gd name="connsiteY16" fmla="*/ 96549 h 135169"/>
                <a:gd name="connsiteX17" fmla="*/ 1460 w 232679"/>
                <a:gd name="connsiteY17" fmla="*/ 96549 h 1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2679" h="135169">
                  <a:moveTo>
                    <a:pt x="116199" y="-118"/>
                  </a:moveTo>
                  <a:cubicBezTo>
                    <a:pt x="65575" y="-118"/>
                    <a:pt x="22395" y="32266"/>
                    <a:pt x="6433" y="77339"/>
                  </a:cubicBezTo>
                  <a:lnTo>
                    <a:pt x="48782" y="77339"/>
                  </a:lnTo>
                  <a:cubicBezTo>
                    <a:pt x="50260" y="74778"/>
                    <a:pt x="51890" y="72309"/>
                    <a:pt x="53646" y="69940"/>
                  </a:cubicBezTo>
                  <a:cubicBezTo>
                    <a:pt x="67801" y="50814"/>
                    <a:pt x="90568" y="38384"/>
                    <a:pt x="116199" y="38384"/>
                  </a:cubicBezTo>
                  <a:cubicBezTo>
                    <a:pt x="152373" y="38384"/>
                    <a:pt x="182851" y="63143"/>
                    <a:pt x="191462" y="96549"/>
                  </a:cubicBezTo>
                  <a:lnTo>
                    <a:pt x="57914" y="96549"/>
                  </a:lnTo>
                  <a:lnTo>
                    <a:pt x="57914" y="135051"/>
                  </a:lnTo>
                  <a:lnTo>
                    <a:pt x="232534" y="135051"/>
                  </a:lnTo>
                  <a:lnTo>
                    <a:pt x="232534" y="115800"/>
                  </a:lnTo>
                  <a:cubicBezTo>
                    <a:pt x="232534" y="51877"/>
                    <a:pt x="180348" y="-118"/>
                    <a:pt x="116199" y="-118"/>
                  </a:cubicBezTo>
                  <a:close/>
                  <a:moveTo>
                    <a:pt x="1460" y="96549"/>
                  </a:moveTo>
                  <a:cubicBezTo>
                    <a:pt x="1460" y="96549"/>
                    <a:pt x="1451" y="96574"/>
                    <a:pt x="1451" y="96591"/>
                  </a:cubicBezTo>
                  <a:cubicBezTo>
                    <a:pt x="401" y="102843"/>
                    <a:pt x="-145" y="109255"/>
                    <a:pt x="-145" y="115800"/>
                  </a:cubicBezTo>
                  <a:lnTo>
                    <a:pt x="-145" y="135051"/>
                  </a:lnTo>
                  <a:lnTo>
                    <a:pt x="38617" y="135051"/>
                  </a:lnTo>
                  <a:lnTo>
                    <a:pt x="38617" y="96549"/>
                  </a:lnTo>
                  <a:lnTo>
                    <a:pt x="1460" y="96549"/>
                  </a:lnTo>
                  <a:close/>
                </a:path>
              </a:pathLst>
            </a:custGeom>
            <a:solidFill>
              <a:srgbClr val="1669B4"/>
            </a:solidFill>
            <a:ln w="66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0E42E211-F817-2614-C553-00A3F7CFD2B1}"/>
                </a:ext>
              </a:extLst>
            </p:cNvPr>
            <p:cNvSpPr/>
            <p:nvPr/>
          </p:nvSpPr>
          <p:spPr>
            <a:xfrm>
              <a:off x="2261541" y="1482158"/>
              <a:ext cx="117684" cy="117684"/>
            </a:xfrm>
            <a:custGeom>
              <a:avLst/>
              <a:gdLst>
                <a:gd name="connsiteX0" fmla="*/ 58697 w 117684"/>
                <a:gd name="connsiteY0" fmla="*/ 117567 h 117684"/>
                <a:gd name="connsiteX1" fmla="*/ -145 w 117684"/>
                <a:gd name="connsiteY1" fmla="*/ 58724 h 117684"/>
                <a:gd name="connsiteX2" fmla="*/ 58697 w 117684"/>
                <a:gd name="connsiteY2" fmla="*/ -118 h 117684"/>
                <a:gd name="connsiteX3" fmla="*/ 117540 w 117684"/>
                <a:gd name="connsiteY3" fmla="*/ 58724 h 117684"/>
                <a:gd name="connsiteX4" fmla="*/ 58697 w 117684"/>
                <a:gd name="connsiteY4" fmla="*/ 117567 h 117684"/>
                <a:gd name="connsiteX5" fmla="*/ 58697 w 117684"/>
                <a:gd name="connsiteY5" fmla="*/ 38514 h 117684"/>
                <a:gd name="connsiteX6" fmla="*/ 38478 w 117684"/>
                <a:gd name="connsiteY6" fmla="*/ 58733 h 117684"/>
                <a:gd name="connsiteX7" fmla="*/ 58697 w 117684"/>
                <a:gd name="connsiteY7" fmla="*/ 78951 h 117684"/>
                <a:gd name="connsiteX8" fmla="*/ 78916 w 117684"/>
                <a:gd name="connsiteY8" fmla="*/ 58733 h 117684"/>
                <a:gd name="connsiteX9" fmla="*/ 58697 w 117684"/>
                <a:gd name="connsiteY9" fmla="*/ 38514 h 11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684" h="117684">
                  <a:moveTo>
                    <a:pt x="58697" y="117567"/>
                  </a:moveTo>
                  <a:cubicBezTo>
                    <a:pt x="26253" y="117567"/>
                    <a:pt x="-145" y="91168"/>
                    <a:pt x="-145" y="58724"/>
                  </a:cubicBezTo>
                  <a:cubicBezTo>
                    <a:pt x="-145" y="26280"/>
                    <a:pt x="26253" y="-118"/>
                    <a:pt x="58697" y="-118"/>
                  </a:cubicBezTo>
                  <a:cubicBezTo>
                    <a:pt x="91141" y="-118"/>
                    <a:pt x="117540" y="26280"/>
                    <a:pt x="117540" y="58724"/>
                  </a:cubicBezTo>
                  <a:cubicBezTo>
                    <a:pt x="117540" y="91168"/>
                    <a:pt x="91141" y="117567"/>
                    <a:pt x="58697" y="117567"/>
                  </a:cubicBezTo>
                  <a:close/>
                  <a:moveTo>
                    <a:pt x="58697" y="38514"/>
                  </a:moveTo>
                  <a:cubicBezTo>
                    <a:pt x="47547" y="38514"/>
                    <a:pt x="38478" y="47582"/>
                    <a:pt x="38478" y="58733"/>
                  </a:cubicBezTo>
                  <a:cubicBezTo>
                    <a:pt x="38478" y="69884"/>
                    <a:pt x="47547" y="78951"/>
                    <a:pt x="58697" y="78951"/>
                  </a:cubicBezTo>
                  <a:cubicBezTo>
                    <a:pt x="69848" y="78951"/>
                    <a:pt x="78916" y="69884"/>
                    <a:pt x="78916" y="58733"/>
                  </a:cubicBezTo>
                  <a:cubicBezTo>
                    <a:pt x="78916" y="47582"/>
                    <a:pt x="69848" y="38514"/>
                    <a:pt x="58697" y="38514"/>
                  </a:cubicBezTo>
                  <a:close/>
                </a:path>
              </a:pathLst>
            </a:custGeom>
            <a:solidFill>
              <a:srgbClr val="1669B4"/>
            </a:solidFill>
            <a:ln w="66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9BBC91DF-B1B9-F232-859E-64D092FF60FA}"/>
                </a:ext>
              </a:extLst>
            </p:cNvPr>
            <p:cNvSpPr/>
            <p:nvPr/>
          </p:nvSpPr>
          <p:spPr>
            <a:xfrm>
              <a:off x="2203708" y="1711475"/>
              <a:ext cx="39004" cy="38331"/>
            </a:xfrm>
            <a:custGeom>
              <a:avLst/>
              <a:gdLst>
                <a:gd name="connsiteX0" fmla="*/ -145 w 39004"/>
                <a:gd name="connsiteY0" fmla="*/ -118 h 38331"/>
                <a:gd name="connsiteX1" fmla="*/ 38859 w 39004"/>
                <a:gd name="connsiteY1" fmla="*/ -118 h 38331"/>
                <a:gd name="connsiteX2" fmla="*/ 38859 w 39004"/>
                <a:gd name="connsiteY2" fmla="*/ 38214 h 38331"/>
                <a:gd name="connsiteX3" fmla="*/ -145 w 39004"/>
                <a:gd name="connsiteY3" fmla="*/ 38214 h 38331"/>
              </a:gdLst>
              <a:ahLst/>
              <a:cxnLst>
                <a:cxn ang="0">
                  <a:pos x="connsiteX0" y="connsiteY0"/>
                </a:cxn>
                <a:cxn ang="0">
                  <a:pos x="connsiteX1" y="connsiteY1"/>
                </a:cxn>
                <a:cxn ang="0">
                  <a:pos x="connsiteX2" y="connsiteY2"/>
                </a:cxn>
                <a:cxn ang="0">
                  <a:pos x="connsiteX3" y="connsiteY3"/>
                </a:cxn>
              </a:cxnLst>
              <a:rect l="l" t="t" r="r" b="b"/>
              <a:pathLst>
                <a:path w="39004" h="38331">
                  <a:moveTo>
                    <a:pt x="-145" y="-118"/>
                  </a:moveTo>
                  <a:lnTo>
                    <a:pt x="38859" y="-118"/>
                  </a:lnTo>
                  <a:lnTo>
                    <a:pt x="38859" y="38214"/>
                  </a:lnTo>
                  <a:lnTo>
                    <a:pt x="-145" y="38214"/>
                  </a:lnTo>
                  <a:close/>
                </a:path>
              </a:pathLst>
            </a:custGeom>
            <a:solidFill>
              <a:srgbClr val="00C7FE"/>
            </a:solidFill>
            <a:ln w="665" cap="flat">
              <a:noFill/>
              <a:prstDash val="solid"/>
              <a:miter/>
            </a:ln>
          </p:spPr>
          <p:txBody>
            <a:bodyPr rtlCol="0" anchor="ctr"/>
            <a:lstStyle/>
            <a:p>
              <a:endParaRPr lang="en-IN"/>
            </a:p>
          </p:txBody>
        </p:sp>
      </p:grpSp>
      <p:grpSp>
        <p:nvGrpSpPr>
          <p:cNvPr id="63" name="Group 62">
            <a:extLst>
              <a:ext uri="{FF2B5EF4-FFF2-40B4-BE49-F238E27FC236}">
                <a16:creationId xmlns:a16="http://schemas.microsoft.com/office/drawing/2014/main" id="{DB605924-FD0C-D5B7-44CC-B357E4415CE1}"/>
              </a:ext>
            </a:extLst>
          </p:cNvPr>
          <p:cNvGrpSpPr/>
          <p:nvPr/>
        </p:nvGrpSpPr>
        <p:grpSpPr>
          <a:xfrm>
            <a:off x="2751785" y="2984223"/>
            <a:ext cx="236681" cy="236027"/>
            <a:chOff x="1421858" y="1329226"/>
            <a:chExt cx="496347" cy="494979"/>
          </a:xfrm>
        </p:grpSpPr>
        <p:sp>
          <p:nvSpPr>
            <p:cNvPr id="65" name="Freeform: Shape 64">
              <a:extLst>
                <a:ext uri="{FF2B5EF4-FFF2-40B4-BE49-F238E27FC236}">
                  <a16:creationId xmlns:a16="http://schemas.microsoft.com/office/drawing/2014/main" id="{F5F8A41C-CF14-4834-BEB3-ED27E3908EDB}"/>
                </a:ext>
              </a:extLst>
            </p:cNvPr>
            <p:cNvSpPr/>
            <p:nvPr/>
          </p:nvSpPr>
          <p:spPr>
            <a:xfrm>
              <a:off x="1422154" y="1596965"/>
              <a:ext cx="202382" cy="225269"/>
            </a:xfrm>
            <a:custGeom>
              <a:avLst/>
              <a:gdLst>
                <a:gd name="connsiteX0" fmla="*/ 202382 w 202382"/>
                <a:gd name="connsiteY0" fmla="*/ 183041 h 225269"/>
                <a:gd name="connsiteX1" fmla="*/ 202382 w 202382"/>
                <a:gd name="connsiteY1" fmla="*/ 225269 h 225269"/>
                <a:gd name="connsiteX2" fmla="*/ 0 w 202382"/>
                <a:gd name="connsiteY2" fmla="*/ 3789 h 225269"/>
                <a:gd name="connsiteX3" fmla="*/ 41229 w 202382"/>
                <a:gd name="connsiteY3" fmla="*/ 0 h 225269"/>
                <a:gd name="connsiteX4" fmla="*/ 202382 w 202382"/>
                <a:gd name="connsiteY4" fmla="*/ 183041 h 22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82" h="225269">
                  <a:moveTo>
                    <a:pt x="202382" y="183041"/>
                  </a:moveTo>
                  <a:lnTo>
                    <a:pt x="202382" y="225269"/>
                  </a:lnTo>
                  <a:cubicBezTo>
                    <a:pt x="93897" y="205388"/>
                    <a:pt x="10224" y="115272"/>
                    <a:pt x="0" y="3789"/>
                  </a:cubicBezTo>
                  <a:lnTo>
                    <a:pt x="41229" y="0"/>
                  </a:lnTo>
                  <a:cubicBezTo>
                    <a:pt x="49518" y="90324"/>
                    <a:pt x="115641" y="163808"/>
                    <a:pt x="202382" y="183041"/>
                  </a:cubicBezTo>
                  <a:close/>
                </a:path>
              </a:pathLst>
            </a:custGeom>
            <a:solidFill>
              <a:srgbClr val="0A69B3"/>
            </a:solidFill>
            <a:ln w="897"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B18AE458-F730-97FD-5726-2674D449ACD5}"/>
                </a:ext>
              </a:extLst>
            </p:cNvPr>
            <p:cNvSpPr/>
            <p:nvPr/>
          </p:nvSpPr>
          <p:spPr>
            <a:xfrm>
              <a:off x="1707813" y="1535523"/>
              <a:ext cx="210392" cy="287890"/>
            </a:xfrm>
            <a:custGeom>
              <a:avLst/>
              <a:gdLst>
                <a:gd name="connsiteX0" fmla="*/ 210392 w 210392"/>
                <a:gd name="connsiteY0" fmla="*/ 42255 h 287890"/>
                <a:gd name="connsiteX1" fmla="*/ 143891 w 210392"/>
                <a:gd name="connsiteY1" fmla="*/ 211472 h 287890"/>
                <a:gd name="connsiteX2" fmla="*/ 0 w 210392"/>
                <a:gd name="connsiteY2" fmla="*/ 287891 h 287890"/>
                <a:gd name="connsiteX3" fmla="*/ 0 w 210392"/>
                <a:gd name="connsiteY3" fmla="*/ 245888 h 287890"/>
                <a:gd name="connsiteX4" fmla="*/ 168992 w 210392"/>
                <a:gd name="connsiteY4" fmla="*/ 42255 h 287890"/>
                <a:gd name="connsiteX5" fmla="*/ 166004 w 210392"/>
                <a:gd name="connsiteY5" fmla="*/ 6993 h 287890"/>
                <a:gd name="connsiteX6" fmla="*/ 206810 w 210392"/>
                <a:gd name="connsiteY6" fmla="*/ 0 h 287890"/>
                <a:gd name="connsiteX7" fmla="*/ 210392 w 210392"/>
                <a:gd name="connsiteY7" fmla="*/ 42255 h 28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392" h="287890">
                  <a:moveTo>
                    <a:pt x="210392" y="42255"/>
                  </a:moveTo>
                  <a:cubicBezTo>
                    <a:pt x="210392" y="105264"/>
                    <a:pt x="186776" y="165356"/>
                    <a:pt x="143891" y="211472"/>
                  </a:cubicBezTo>
                  <a:cubicBezTo>
                    <a:pt x="105561" y="252701"/>
                    <a:pt x="55026" y="279413"/>
                    <a:pt x="0" y="287891"/>
                  </a:cubicBezTo>
                  <a:lnTo>
                    <a:pt x="0" y="245888"/>
                  </a:lnTo>
                  <a:cubicBezTo>
                    <a:pt x="96363" y="227825"/>
                    <a:pt x="168992" y="142325"/>
                    <a:pt x="168992" y="42255"/>
                  </a:cubicBezTo>
                  <a:cubicBezTo>
                    <a:pt x="168992" y="30420"/>
                    <a:pt x="167984" y="18558"/>
                    <a:pt x="166004" y="6993"/>
                  </a:cubicBezTo>
                  <a:lnTo>
                    <a:pt x="206810" y="0"/>
                  </a:lnTo>
                  <a:cubicBezTo>
                    <a:pt x="209186" y="13869"/>
                    <a:pt x="210392" y="28080"/>
                    <a:pt x="210392" y="42255"/>
                  </a:cubicBezTo>
                  <a:close/>
                </a:path>
              </a:pathLst>
            </a:custGeom>
            <a:solidFill>
              <a:srgbClr val="0A69B3"/>
            </a:solidFill>
            <a:ln w="897"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26A14A94-622B-68FB-C79F-8840AE785392}"/>
                </a:ext>
              </a:extLst>
            </p:cNvPr>
            <p:cNvSpPr/>
            <p:nvPr/>
          </p:nvSpPr>
          <p:spPr>
            <a:xfrm>
              <a:off x="1787130" y="1373037"/>
              <a:ext cx="116540" cy="134756"/>
            </a:xfrm>
            <a:custGeom>
              <a:avLst/>
              <a:gdLst>
                <a:gd name="connsiteX0" fmla="*/ 77571 w 116540"/>
                <a:gd name="connsiteY0" fmla="*/ 134756 h 134756"/>
                <a:gd name="connsiteX1" fmla="*/ 0 w 116540"/>
                <a:gd name="connsiteY1" fmla="*/ 34083 h 134756"/>
                <a:gd name="connsiteX2" fmla="*/ 23508 w 116540"/>
                <a:gd name="connsiteY2" fmla="*/ 0 h 134756"/>
                <a:gd name="connsiteX3" fmla="*/ 116541 w 116540"/>
                <a:gd name="connsiteY3" fmla="*/ 120771 h 134756"/>
                <a:gd name="connsiteX4" fmla="*/ 77571 w 116540"/>
                <a:gd name="connsiteY4" fmla="*/ 134756 h 134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40" h="134756">
                  <a:moveTo>
                    <a:pt x="77571" y="134756"/>
                  </a:moveTo>
                  <a:cubicBezTo>
                    <a:pt x="63063" y="94338"/>
                    <a:pt x="35514" y="58590"/>
                    <a:pt x="0" y="34083"/>
                  </a:cubicBezTo>
                  <a:lnTo>
                    <a:pt x="23508" y="0"/>
                  </a:lnTo>
                  <a:cubicBezTo>
                    <a:pt x="66096" y="29376"/>
                    <a:pt x="99135" y="72270"/>
                    <a:pt x="116541" y="120771"/>
                  </a:cubicBezTo>
                  <a:lnTo>
                    <a:pt x="77571" y="134756"/>
                  </a:lnTo>
                  <a:close/>
                </a:path>
              </a:pathLst>
            </a:custGeom>
            <a:solidFill>
              <a:srgbClr val="0A69B3"/>
            </a:solidFill>
            <a:ln w="897"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88AAD986-50D7-9A03-2AB2-8172CB88C51C}"/>
                </a:ext>
              </a:extLst>
            </p:cNvPr>
            <p:cNvSpPr/>
            <p:nvPr/>
          </p:nvSpPr>
          <p:spPr>
            <a:xfrm>
              <a:off x="1421858" y="1329226"/>
              <a:ext cx="351349" cy="232343"/>
            </a:xfrm>
            <a:custGeom>
              <a:avLst/>
              <a:gdLst>
                <a:gd name="connsiteX0" fmla="*/ 41274 w 351349"/>
                <a:gd name="connsiteY0" fmla="*/ 232343 h 232343"/>
                <a:gd name="connsiteX1" fmla="*/ 0 w 351349"/>
                <a:gd name="connsiteY1" fmla="*/ 229148 h 232343"/>
                <a:gd name="connsiteX2" fmla="*/ 78588 w 351349"/>
                <a:gd name="connsiteY2" fmla="*/ 66492 h 232343"/>
                <a:gd name="connsiteX3" fmla="*/ 247805 w 351349"/>
                <a:gd name="connsiteY3" fmla="*/ 0 h 232343"/>
                <a:gd name="connsiteX4" fmla="*/ 351350 w 351349"/>
                <a:gd name="connsiteY4" fmla="*/ 22536 h 232343"/>
                <a:gd name="connsiteX5" fmla="*/ 334088 w 351349"/>
                <a:gd name="connsiteY5" fmla="*/ 60165 h 232343"/>
                <a:gd name="connsiteX6" fmla="*/ 247814 w 351349"/>
                <a:gd name="connsiteY6" fmla="*/ 41400 h 232343"/>
                <a:gd name="connsiteX7" fmla="*/ 41292 w 351349"/>
                <a:gd name="connsiteY7" fmla="*/ 232343 h 23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349" h="232343">
                  <a:moveTo>
                    <a:pt x="41274" y="232343"/>
                  </a:moveTo>
                  <a:lnTo>
                    <a:pt x="0" y="229148"/>
                  </a:lnTo>
                  <a:cubicBezTo>
                    <a:pt x="4806" y="166913"/>
                    <a:pt x="32724" y="109143"/>
                    <a:pt x="78588" y="66492"/>
                  </a:cubicBezTo>
                  <a:cubicBezTo>
                    <a:pt x="124703" y="23616"/>
                    <a:pt x="184796" y="0"/>
                    <a:pt x="247805" y="0"/>
                  </a:cubicBezTo>
                  <a:cubicBezTo>
                    <a:pt x="283922" y="0"/>
                    <a:pt x="318761" y="7578"/>
                    <a:pt x="351350" y="22536"/>
                  </a:cubicBezTo>
                  <a:lnTo>
                    <a:pt x="334088" y="60165"/>
                  </a:lnTo>
                  <a:cubicBezTo>
                    <a:pt x="306953" y="47718"/>
                    <a:pt x="277928" y="41400"/>
                    <a:pt x="247814" y="41400"/>
                  </a:cubicBezTo>
                  <a:cubicBezTo>
                    <a:pt x="140282" y="41400"/>
                    <a:pt x="49563" y="125270"/>
                    <a:pt x="41292" y="232343"/>
                  </a:cubicBezTo>
                  <a:close/>
                </a:path>
              </a:pathLst>
            </a:custGeom>
            <a:solidFill>
              <a:srgbClr val="0A69B3"/>
            </a:solidFill>
            <a:ln w="897"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FE02F5FC-D2BD-6490-DAA3-A2CB292671D8}"/>
                </a:ext>
              </a:extLst>
            </p:cNvPr>
            <p:cNvSpPr/>
            <p:nvPr/>
          </p:nvSpPr>
          <p:spPr>
            <a:xfrm>
              <a:off x="1557271" y="1465377"/>
              <a:ext cx="224801" cy="224801"/>
            </a:xfrm>
            <a:custGeom>
              <a:avLst/>
              <a:gdLst>
                <a:gd name="connsiteX0" fmla="*/ 112392 w 224801"/>
                <a:gd name="connsiteY0" fmla="*/ 224792 h 224801"/>
                <a:gd name="connsiteX1" fmla="*/ 101412 w 224801"/>
                <a:gd name="connsiteY1" fmla="*/ 224261 h 224801"/>
                <a:gd name="connsiteX2" fmla="*/ 477 w 224801"/>
                <a:gd name="connsiteY2" fmla="*/ 122787 h 224801"/>
                <a:gd name="connsiteX3" fmla="*/ 0 w 224801"/>
                <a:gd name="connsiteY3" fmla="*/ 112401 h 224801"/>
                <a:gd name="connsiteX4" fmla="*/ 342 w 224801"/>
                <a:gd name="connsiteY4" fmla="*/ 103626 h 224801"/>
                <a:gd name="connsiteX5" fmla="*/ 35883 w 224801"/>
                <a:gd name="connsiteY5" fmla="*/ 30069 h 224801"/>
                <a:gd name="connsiteX6" fmla="*/ 112401 w 224801"/>
                <a:gd name="connsiteY6" fmla="*/ 0 h 224801"/>
                <a:gd name="connsiteX7" fmla="*/ 159218 w 224801"/>
                <a:gd name="connsiteY7" fmla="*/ 10188 h 224801"/>
                <a:gd name="connsiteX8" fmla="*/ 168281 w 224801"/>
                <a:gd name="connsiteY8" fmla="*/ 14859 h 224801"/>
                <a:gd name="connsiteX9" fmla="*/ 176147 w 224801"/>
                <a:gd name="connsiteY9" fmla="*/ 19818 h 224801"/>
                <a:gd name="connsiteX10" fmla="*/ 218222 w 224801"/>
                <a:gd name="connsiteY10" fmla="*/ 74430 h 224801"/>
                <a:gd name="connsiteX11" fmla="*/ 220850 w 224801"/>
                <a:gd name="connsiteY11" fmla="*/ 82755 h 224801"/>
                <a:gd name="connsiteX12" fmla="*/ 223181 w 224801"/>
                <a:gd name="connsiteY12" fmla="*/ 93294 h 224801"/>
                <a:gd name="connsiteX13" fmla="*/ 224801 w 224801"/>
                <a:gd name="connsiteY13" fmla="*/ 112401 h 224801"/>
                <a:gd name="connsiteX14" fmla="*/ 194732 w 224801"/>
                <a:gd name="connsiteY14" fmla="*/ 188918 h 224801"/>
                <a:gd name="connsiteX15" fmla="*/ 121176 w 224801"/>
                <a:gd name="connsiteY15" fmla="*/ 224459 h 224801"/>
                <a:gd name="connsiteX16" fmla="*/ 112410 w 224801"/>
                <a:gd name="connsiteY16" fmla="*/ 224801 h 224801"/>
                <a:gd name="connsiteX17" fmla="*/ 112392 w 224801"/>
                <a:gd name="connsiteY17" fmla="*/ 20700 h 224801"/>
                <a:gd name="connsiteX18" fmla="*/ 20970 w 224801"/>
                <a:gd name="connsiteY18" fmla="*/ 105219 h 224801"/>
                <a:gd name="connsiteX19" fmla="*/ 20691 w 224801"/>
                <a:gd name="connsiteY19" fmla="*/ 112392 h 224801"/>
                <a:gd name="connsiteX20" fmla="*/ 21078 w 224801"/>
                <a:gd name="connsiteY20" fmla="*/ 120888 h 224801"/>
                <a:gd name="connsiteX21" fmla="*/ 103401 w 224801"/>
                <a:gd name="connsiteY21" fmla="*/ 203651 h 224801"/>
                <a:gd name="connsiteX22" fmla="*/ 119556 w 224801"/>
                <a:gd name="connsiteY22" fmla="*/ 203813 h 224801"/>
                <a:gd name="connsiteX23" fmla="*/ 204074 w 224801"/>
                <a:gd name="connsiteY23" fmla="*/ 112392 h 224801"/>
                <a:gd name="connsiteX24" fmla="*/ 202751 w 224801"/>
                <a:gd name="connsiteY24" fmla="*/ 96786 h 224801"/>
                <a:gd name="connsiteX25" fmla="*/ 200852 w 224801"/>
                <a:gd name="connsiteY25" fmla="*/ 88200 h 224801"/>
                <a:gd name="connsiteX26" fmla="*/ 198719 w 224801"/>
                <a:gd name="connsiteY26" fmla="*/ 81423 h 224801"/>
                <a:gd name="connsiteX27" fmla="*/ 164384 w 224801"/>
                <a:gd name="connsiteY27" fmla="*/ 36864 h 224801"/>
                <a:gd name="connsiteX28" fmla="*/ 157967 w 224801"/>
                <a:gd name="connsiteY28" fmla="*/ 32814 h 224801"/>
                <a:gd name="connsiteX29" fmla="*/ 150578 w 224801"/>
                <a:gd name="connsiteY29" fmla="*/ 29007 h 224801"/>
                <a:gd name="connsiteX30" fmla="*/ 112392 w 224801"/>
                <a:gd name="connsiteY30" fmla="*/ 20700 h 224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4801" h="224801">
                  <a:moveTo>
                    <a:pt x="112392" y="224792"/>
                  </a:moveTo>
                  <a:cubicBezTo>
                    <a:pt x="108729" y="224792"/>
                    <a:pt x="105039" y="224612"/>
                    <a:pt x="101412" y="224261"/>
                  </a:cubicBezTo>
                  <a:cubicBezTo>
                    <a:pt x="47844" y="219059"/>
                    <a:pt x="5391" y="176381"/>
                    <a:pt x="477" y="122787"/>
                  </a:cubicBezTo>
                  <a:cubicBezTo>
                    <a:pt x="162" y="119358"/>
                    <a:pt x="0" y="115857"/>
                    <a:pt x="0" y="112401"/>
                  </a:cubicBezTo>
                  <a:cubicBezTo>
                    <a:pt x="0" y="109485"/>
                    <a:pt x="117" y="106533"/>
                    <a:pt x="342" y="103626"/>
                  </a:cubicBezTo>
                  <a:cubicBezTo>
                    <a:pt x="2520" y="75483"/>
                    <a:pt x="15138" y="49356"/>
                    <a:pt x="35883" y="30069"/>
                  </a:cubicBezTo>
                  <a:cubicBezTo>
                    <a:pt x="56736" y="10674"/>
                    <a:pt x="83916" y="0"/>
                    <a:pt x="112401" y="0"/>
                  </a:cubicBezTo>
                  <a:cubicBezTo>
                    <a:pt x="128735" y="0"/>
                    <a:pt x="144485" y="3429"/>
                    <a:pt x="159218" y="10188"/>
                  </a:cubicBezTo>
                  <a:cubicBezTo>
                    <a:pt x="162296" y="11601"/>
                    <a:pt x="165347" y="13167"/>
                    <a:pt x="168281" y="14859"/>
                  </a:cubicBezTo>
                  <a:cubicBezTo>
                    <a:pt x="170954" y="16389"/>
                    <a:pt x="173600" y="18063"/>
                    <a:pt x="176147" y="19818"/>
                  </a:cubicBezTo>
                  <a:cubicBezTo>
                    <a:pt x="195407" y="33102"/>
                    <a:pt x="210347" y="52497"/>
                    <a:pt x="218222" y="74430"/>
                  </a:cubicBezTo>
                  <a:cubicBezTo>
                    <a:pt x="219203" y="77157"/>
                    <a:pt x="220085" y="79956"/>
                    <a:pt x="220850" y="82755"/>
                  </a:cubicBezTo>
                  <a:cubicBezTo>
                    <a:pt x="221795" y="86220"/>
                    <a:pt x="222578" y="89766"/>
                    <a:pt x="223181" y="93294"/>
                  </a:cubicBezTo>
                  <a:cubicBezTo>
                    <a:pt x="224252" y="99558"/>
                    <a:pt x="224801" y="105993"/>
                    <a:pt x="224801" y="112401"/>
                  </a:cubicBezTo>
                  <a:cubicBezTo>
                    <a:pt x="224801" y="140894"/>
                    <a:pt x="214118" y="168065"/>
                    <a:pt x="194732" y="188918"/>
                  </a:cubicBezTo>
                  <a:cubicBezTo>
                    <a:pt x="175445" y="209663"/>
                    <a:pt x="149318" y="222281"/>
                    <a:pt x="121176" y="224459"/>
                  </a:cubicBezTo>
                  <a:cubicBezTo>
                    <a:pt x="118278" y="224684"/>
                    <a:pt x="115326" y="224801"/>
                    <a:pt x="112410" y="224801"/>
                  </a:cubicBezTo>
                  <a:close/>
                  <a:moveTo>
                    <a:pt x="112392" y="20700"/>
                  </a:moveTo>
                  <a:cubicBezTo>
                    <a:pt x="64791" y="20700"/>
                    <a:pt x="24633" y="57825"/>
                    <a:pt x="20970" y="105219"/>
                  </a:cubicBezTo>
                  <a:cubicBezTo>
                    <a:pt x="20790" y="107595"/>
                    <a:pt x="20691" y="110007"/>
                    <a:pt x="20691" y="112392"/>
                  </a:cubicBezTo>
                  <a:cubicBezTo>
                    <a:pt x="20691" y="115227"/>
                    <a:pt x="20826" y="118080"/>
                    <a:pt x="21078" y="120888"/>
                  </a:cubicBezTo>
                  <a:cubicBezTo>
                    <a:pt x="25092" y="164600"/>
                    <a:pt x="59715" y="199412"/>
                    <a:pt x="103401" y="203651"/>
                  </a:cubicBezTo>
                  <a:cubicBezTo>
                    <a:pt x="108729" y="204173"/>
                    <a:pt x="114210" y="204218"/>
                    <a:pt x="119556" y="203813"/>
                  </a:cubicBezTo>
                  <a:cubicBezTo>
                    <a:pt x="166949" y="200150"/>
                    <a:pt x="204074" y="159992"/>
                    <a:pt x="204074" y="112392"/>
                  </a:cubicBezTo>
                  <a:cubicBezTo>
                    <a:pt x="204074" y="107154"/>
                    <a:pt x="203633" y="101898"/>
                    <a:pt x="202751" y="96786"/>
                  </a:cubicBezTo>
                  <a:cubicBezTo>
                    <a:pt x="202256" y="93906"/>
                    <a:pt x="201617" y="91017"/>
                    <a:pt x="200852" y="88200"/>
                  </a:cubicBezTo>
                  <a:cubicBezTo>
                    <a:pt x="200231" y="85923"/>
                    <a:pt x="199511" y="83637"/>
                    <a:pt x="198719" y="81423"/>
                  </a:cubicBezTo>
                  <a:cubicBezTo>
                    <a:pt x="192302" y="63531"/>
                    <a:pt x="180107" y="47709"/>
                    <a:pt x="164384" y="36864"/>
                  </a:cubicBezTo>
                  <a:cubicBezTo>
                    <a:pt x="162305" y="35433"/>
                    <a:pt x="160145" y="34074"/>
                    <a:pt x="157967" y="32814"/>
                  </a:cubicBezTo>
                  <a:cubicBezTo>
                    <a:pt x="155573" y="31437"/>
                    <a:pt x="153089" y="30159"/>
                    <a:pt x="150578" y="29007"/>
                  </a:cubicBezTo>
                  <a:cubicBezTo>
                    <a:pt x="138572" y="23499"/>
                    <a:pt x="125720" y="20700"/>
                    <a:pt x="112392" y="20700"/>
                  </a:cubicBezTo>
                  <a:close/>
                </a:path>
              </a:pathLst>
            </a:custGeom>
            <a:solidFill>
              <a:srgbClr val="2FC5F3"/>
            </a:solidFill>
            <a:ln w="897"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2888D4B6-D8DC-1EA3-7AC9-EF73A965A8EC}"/>
                </a:ext>
              </a:extLst>
            </p:cNvPr>
            <p:cNvSpPr/>
            <p:nvPr/>
          </p:nvSpPr>
          <p:spPr>
            <a:xfrm>
              <a:off x="1612045" y="1520160"/>
              <a:ext cx="115235" cy="115244"/>
            </a:xfrm>
            <a:custGeom>
              <a:avLst/>
              <a:gdLst>
                <a:gd name="connsiteX0" fmla="*/ 57618 w 115235"/>
                <a:gd name="connsiteY0" fmla="*/ 115236 h 115244"/>
                <a:gd name="connsiteX1" fmla="*/ 51993 w 115235"/>
                <a:gd name="connsiteY1" fmla="*/ 114966 h 115244"/>
                <a:gd name="connsiteX2" fmla="*/ 243 w 115235"/>
                <a:gd name="connsiteY2" fmla="*/ 62937 h 115244"/>
                <a:gd name="connsiteX3" fmla="*/ 0 w 115235"/>
                <a:gd name="connsiteY3" fmla="*/ 57618 h 115244"/>
                <a:gd name="connsiteX4" fmla="*/ 171 w 115235"/>
                <a:gd name="connsiteY4" fmla="*/ 53127 h 115244"/>
                <a:gd name="connsiteX5" fmla="*/ 57618 w 115235"/>
                <a:gd name="connsiteY5" fmla="*/ 0 h 115244"/>
                <a:gd name="connsiteX6" fmla="*/ 81621 w 115235"/>
                <a:gd name="connsiteY6" fmla="*/ 5229 h 115244"/>
                <a:gd name="connsiteX7" fmla="*/ 86265 w 115235"/>
                <a:gd name="connsiteY7" fmla="*/ 7623 h 115244"/>
                <a:gd name="connsiteX8" fmla="*/ 90297 w 115235"/>
                <a:gd name="connsiteY8" fmla="*/ 10161 h 115244"/>
                <a:gd name="connsiteX9" fmla="*/ 111861 w 115235"/>
                <a:gd name="connsiteY9" fmla="*/ 38160 h 115244"/>
                <a:gd name="connsiteX10" fmla="*/ 113211 w 115235"/>
                <a:gd name="connsiteY10" fmla="*/ 42426 h 115244"/>
                <a:gd name="connsiteX11" fmla="*/ 114408 w 115235"/>
                <a:gd name="connsiteY11" fmla="*/ 47835 h 115244"/>
                <a:gd name="connsiteX12" fmla="*/ 115236 w 115235"/>
                <a:gd name="connsiteY12" fmla="*/ 57627 h 115244"/>
                <a:gd name="connsiteX13" fmla="*/ 62109 w 115235"/>
                <a:gd name="connsiteY13" fmla="*/ 115074 h 115244"/>
                <a:gd name="connsiteX14" fmla="*/ 57618 w 115235"/>
                <a:gd name="connsiteY14" fmla="*/ 115245 h 115244"/>
                <a:gd name="connsiteX15" fmla="*/ 57618 w 115235"/>
                <a:gd name="connsiteY15" fmla="*/ 20691 h 115244"/>
                <a:gd name="connsiteX16" fmla="*/ 20808 w 115235"/>
                <a:gd name="connsiteY16" fmla="*/ 54720 h 115244"/>
                <a:gd name="connsiteX17" fmla="*/ 20700 w 115235"/>
                <a:gd name="connsiteY17" fmla="*/ 57618 h 115244"/>
                <a:gd name="connsiteX18" fmla="*/ 20853 w 115235"/>
                <a:gd name="connsiteY18" fmla="*/ 61047 h 115244"/>
                <a:gd name="connsiteX19" fmla="*/ 53991 w 115235"/>
                <a:gd name="connsiteY19" fmla="*/ 94365 h 115244"/>
                <a:gd name="connsiteX20" fmla="*/ 60516 w 115235"/>
                <a:gd name="connsiteY20" fmla="*/ 94428 h 115244"/>
                <a:gd name="connsiteX21" fmla="*/ 94545 w 115235"/>
                <a:gd name="connsiteY21" fmla="*/ 57618 h 115244"/>
                <a:gd name="connsiteX22" fmla="*/ 94014 w 115235"/>
                <a:gd name="connsiteY22" fmla="*/ 51327 h 115244"/>
                <a:gd name="connsiteX23" fmla="*/ 93249 w 115235"/>
                <a:gd name="connsiteY23" fmla="*/ 47871 h 115244"/>
                <a:gd name="connsiteX24" fmla="*/ 92385 w 115235"/>
                <a:gd name="connsiteY24" fmla="*/ 45144 h 115244"/>
                <a:gd name="connsiteX25" fmla="*/ 78552 w 115235"/>
                <a:gd name="connsiteY25" fmla="*/ 27198 h 115244"/>
                <a:gd name="connsiteX26" fmla="*/ 75969 w 115235"/>
                <a:gd name="connsiteY26" fmla="*/ 25569 h 115244"/>
                <a:gd name="connsiteX27" fmla="*/ 72999 w 115235"/>
                <a:gd name="connsiteY27" fmla="*/ 24039 h 115244"/>
                <a:gd name="connsiteX28" fmla="*/ 57627 w 115235"/>
                <a:gd name="connsiteY28" fmla="*/ 20700 h 11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5235" h="115244">
                  <a:moveTo>
                    <a:pt x="57618" y="115236"/>
                  </a:moveTo>
                  <a:cubicBezTo>
                    <a:pt x="55746" y="115236"/>
                    <a:pt x="53847" y="115146"/>
                    <a:pt x="51993" y="114966"/>
                  </a:cubicBezTo>
                  <a:cubicBezTo>
                    <a:pt x="24525" y="112302"/>
                    <a:pt x="2763" y="90414"/>
                    <a:pt x="243" y="62937"/>
                  </a:cubicBezTo>
                  <a:cubicBezTo>
                    <a:pt x="81" y="61182"/>
                    <a:pt x="0" y="59391"/>
                    <a:pt x="0" y="57618"/>
                  </a:cubicBezTo>
                  <a:cubicBezTo>
                    <a:pt x="0" y="56124"/>
                    <a:pt x="54" y="54612"/>
                    <a:pt x="171" y="53127"/>
                  </a:cubicBezTo>
                  <a:cubicBezTo>
                    <a:pt x="2475" y="23337"/>
                    <a:pt x="27711" y="0"/>
                    <a:pt x="57618" y="0"/>
                  </a:cubicBezTo>
                  <a:cubicBezTo>
                    <a:pt x="65988" y="0"/>
                    <a:pt x="74070" y="1755"/>
                    <a:pt x="81621" y="5229"/>
                  </a:cubicBezTo>
                  <a:cubicBezTo>
                    <a:pt x="83196" y="5949"/>
                    <a:pt x="84762" y="6759"/>
                    <a:pt x="86265" y="7623"/>
                  </a:cubicBezTo>
                  <a:cubicBezTo>
                    <a:pt x="87633" y="8406"/>
                    <a:pt x="88992" y="9261"/>
                    <a:pt x="90297" y="10161"/>
                  </a:cubicBezTo>
                  <a:cubicBezTo>
                    <a:pt x="100314" y="17073"/>
                    <a:pt x="107766" y="26748"/>
                    <a:pt x="111861" y="38160"/>
                  </a:cubicBezTo>
                  <a:cubicBezTo>
                    <a:pt x="112365" y="39555"/>
                    <a:pt x="112815" y="40995"/>
                    <a:pt x="113211" y="42426"/>
                  </a:cubicBezTo>
                  <a:cubicBezTo>
                    <a:pt x="113697" y="44208"/>
                    <a:pt x="114102" y="46026"/>
                    <a:pt x="114408" y="47835"/>
                  </a:cubicBezTo>
                  <a:cubicBezTo>
                    <a:pt x="114957" y="51048"/>
                    <a:pt x="115236" y="54342"/>
                    <a:pt x="115236" y="57627"/>
                  </a:cubicBezTo>
                  <a:cubicBezTo>
                    <a:pt x="115236" y="87543"/>
                    <a:pt x="91899" y="112770"/>
                    <a:pt x="62109" y="115074"/>
                  </a:cubicBezTo>
                  <a:cubicBezTo>
                    <a:pt x="60624" y="115191"/>
                    <a:pt x="59121" y="115245"/>
                    <a:pt x="57618" y="115245"/>
                  </a:cubicBezTo>
                  <a:close/>
                  <a:moveTo>
                    <a:pt x="57618" y="20691"/>
                  </a:moveTo>
                  <a:cubicBezTo>
                    <a:pt x="38448" y="20691"/>
                    <a:pt x="22284" y="35640"/>
                    <a:pt x="20808" y="54720"/>
                  </a:cubicBezTo>
                  <a:cubicBezTo>
                    <a:pt x="20736" y="55674"/>
                    <a:pt x="20700" y="56655"/>
                    <a:pt x="20700" y="57618"/>
                  </a:cubicBezTo>
                  <a:cubicBezTo>
                    <a:pt x="20700" y="58761"/>
                    <a:pt x="20754" y="59913"/>
                    <a:pt x="20853" y="61047"/>
                  </a:cubicBezTo>
                  <a:cubicBezTo>
                    <a:pt x="22464" y="78642"/>
                    <a:pt x="36405" y="92655"/>
                    <a:pt x="53991" y="94365"/>
                  </a:cubicBezTo>
                  <a:cubicBezTo>
                    <a:pt x="56142" y="94572"/>
                    <a:pt x="58365" y="94599"/>
                    <a:pt x="60516" y="94428"/>
                  </a:cubicBezTo>
                  <a:cubicBezTo>
                    <a:pt x="79596" y="92952"/>
                    <a:pt x="94545" y="76788"/>
                    <a:pt x="94545" y="57618"/>
                  </a:cubicBezTo>
                  <a:cubicBezTo>
                    <a:pt x="94545" y="55503"/>
                    <a:pt x="94365" y="53388"/>
                    <a:pt x="94014" y="51327"/>
                  </a:cubicBezTo>
                  <a:cubicBezTo>
                    <a:pt x="93816" y="50175"/>
                    <a:pt x="93555" y="49005"/>
                    <a:pt x="93249" y="47871"/>
                  </a:cubicBezTo>
                  <a:cubicBezTo>
                    <a:pt x="92997" y="46953"/>
                    <a:pt x="92709" y="46035"/>
                    <a:pt x="92385" y="45144"/>
                  </a:cubicBezTo>
                  <a:cubicBezTo>
                    <a:pt x="89802" y="37944"/>
                    <a:pt x="84888" y="31572"/>
                    <a:pt x="78552" y="27198"/>
                  </a:cubicBezTo>
                  <a:cubicBezTo>
                    <a:pt x="77715" y="26622"/>
                    <a:pt x="76842" y="26073"/>
                    <a:pt x="75969" y="25569"/>
                  </a:cubicBezTo>
                  <a:cubicBezTo>
                    <a:pt x="75006" y="25020"/>
                    <a:pt x="74007" y="24498"/>
                    <a:pt x="72999" y="24039"/>
                  </a:cubicBezTo>
                  <a:cubicBezTo>
                    <a:pt x="68166" y="21825"/>
                    <a:pt x="62991" y="20700"/>
                    <a:pt x="57627" y="20700"/>
                  </a:cubicBezTo>
                  <a:close/>
                </a:path>
              </a:pathLst>
            </a:custGeom>
            <a:solidFill>
              <a:srgbClr val="2FC5F3"/>
            </a:solidFill>
            <a:ln w="897" cap="flat">
              <a:noFill/>
              <a:prstDash val="solid"/>
              <a:miter/>
            </a:ln>
          </p:spPr>
          <p:txBody>
            <a:bodyPr rtlCol="0" anchor="ctr"/>
            <a:lstStyle/>
            <a:p>
              <a:endParaRPr lang="en-IN"/>
            </a:p>
          </p:txBody>
        </p:sp>
        <p:grpSp>
          <p:nvGrpSpPr>
            <p:cNvPr id="85" name="Graphic 5">
              <a:extLst>
                <a:ext uri="{FF2B5EF4-FFF2-40B4-BE49-F238E27FC236}">
                  <a16:creationId xmlns:a16="http://schemas.microsoft.com/office/drawing/2014/main" id="{02EE852D-D582-5B9D-AA2D-2227928C3A7B}"/>
                </a:ext>
              </a:extLst>
            </p:cNvPr>
            <p:cNvGrpSpPr/>
            <p:nvPr/>
          </p:nvGrpSpPr>
          <p:grpSpPr>
            <a:xfrm>
              <a:off x="1659313" y="1411764"/>
              <a:ext cx="20699" cy="332026"/>
              <a:chOff x="1659313" y="1411764"/>
              <a:chExt cx="20699" cy="332026"/>
            </a:xfrm>
            <a:solidFill>
              <a:srgbClr val="2FC5F3"/>
            </a:solidFill>
          </p:grpSpPr>
          <p:sp>
            <p:nvSpPr>
              <p:cNvPr id="115" name="Freeform: Shape 114">
                <a:extLst>
                  <a:ext uri="{FF2B5EF4-FFF2-40B4-BE49-F238E27FC236}">
                    <a16:creationId xmlns:a16="http://schemas.microsoft.com/office/drawing/2014/main" id="{46C2D010-766A-9F83-67C4-B028B541F3F7}"/>
                  </a:ext>
                </a:extLst>
              </p:cNvPr>
              <p:cNvSpPr/>
              <p:nvPr/>
            </p:nvSpPr>
            <p:spPr>
              <a:xfrm>
                <a:off x="1659313" y="1411764"/>
                <a:ext cx="20699" cy="63971"/>
              </a:xfrm>
              <a:custGeom>
                <a:avLst/>
                <a:gdLst>
                  <a:gd name="connsiteX0" fmla="*/ 0 w 20699"/>
                  <a:gd name="connsiteY0" fmla="*/ 0 h 63971"/>
                  <a:gd name="connsiteX1" fmla="*/ 20700 w 20699"/>
                  <a:gd name="connsiteY1" fmla="*/ 0 h 63971"/>
                  <a:gd name="connsiteX2" fmla="*/ 20700 w 20699"/>
                  <a:gd name="connsiteY2" fmla="*/ 63972 h 63971"/>
                  <a:gd name="connsiteX3" fmla="*/ 0 w 20699"/>
                  <a:gd name="connsiteY3" fmla="*/ 63972 h 63971"/>
                </a:gdLst>
                <a:ahLst/>
                <a:cxnLst>
                  <a:cxn ang="0">
                    <a:pos x="connsiteX0" y="connsiteY0"/>
                  </a:cxn>
                  <a:cxn ang="0">
                    <a:pos x="connsiteX1" y="connsiteY1"/>
                  </a:cxn>
                  <a:cxn ang="0">
                    <a:pos x="connsiteX2" y="connsiteY2"/>
                  </a:cxn>
                  <a:cxn ang="0">
                    <a:pos x="connsiteX3" y="connsiteY3"/>
                  </a:cxn>
                </a:cxnLst>
                <a:rect l="l" t="t" r="r" b="b"/>
                <a:pathLst>
                  <a:path w="20699" h="63971">
                    <a:moveTo>
                      <a:pt x="0" y="0"/>
                    </a:moveTo>
                    <a:lnTo>
                      <a:pt x="20700" y="0"/>
                    </a:lnTo>
                    <a:lnTo>
                      <a:pt x="20700" y="63972"/>
                    </a:lnTo>
                    <a:lnTo>
                      <a:pt x="0" y="63972"/>
                    </a:lnTo>
                    <a:close/>
                  </a:path>
                </a:pathLst>
              </a:custGeom>
              <a:solidFill>
                <a:srgbClr val="2FC5F3"/>
              </a:solidFill>
              <a:ln w="897"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8F47D087-1A95-E5CA-F20E-FD5F50C02D7A}"/>
                  </a:ext>
                </a:extLst>
              </p:cNvPr>
              <p:cNvSpPr/>
              <p:nvPr/>
            </p:nvSpPr>
            <p:spPr>
              <a:xfrm>
                <a:off x="1659313" y="1679819"/>
                <a:ext cx="20699" cy="63971"/>
              </a:xfrm>
              <a:custGeom>
                <a:avLst/>
                <a:gdLst>
                  <a:gd name="connsiteX0" fmla="*/ 0 w 20699"/>
                  <a:gd name="connsiteY0" fmla="*/ 0 h 63971"/>
                  <a:gd name="connsiteX1" fmla="*/ 20700 w 20699"/>
                  <a:gd name="connsiteY1" fmla="*/ 0 h 63971"/>
                  <a:gd name="connsiteX2" fmla="*/ 20700 w 20699"/>
                  <a:gd name="connsiteY2" fmla="*/ 63972 h 63971"/>
                  <a:gd name="connsiteX3" fmla="*/ 0 w 20699"/>
                  <a:gd name="connsiteY3" fmla="*/ 63972 h 63971"/>
                </a:gdLst>
                <a:ahLst/>
                <a:cxnLst>
                  <a:cxn ang="0">
                    <a:pos x="connsiteX0" y="connsiteY0"/>
                  </a:cxn>
                  <a:cxn ang="0">
                    <a:pos x="connsiteX1" y="connsiteY1"/>
                  </a:cxn>
                  <a:cxn ang="0">
                    <a:pos x="connsiteX2" y="connsiteY2"/>
                  </a:cxn>
                  <a:cxn ang="0">
                    <a:pos x="connsiteX3" y="connsiteY3"/>
                  </a:cxn>
                </a:cxnLst>
                <a:rect l="l" t="t" r="r" b="b"/>
                <a:pathLst>
                  <a:path w="20699" h="63971">
                    <a:moveTo>
                      <a:pt x="0" y="0"/>
                    </a:moveTo>
                    <a:lnTo>
                      <a:pt x="20700" y="0"/>
                    </a:lnTo>
                    <a:lnTo>
                      <a:pt x="20700" y="63972"/>
                    </a:lnTo>
                    <a:lnTo>
                      <a:pt x="0" y="63972"/>
                    </a:lnTo>
                    <a:close/>
                  </a:path>
                </a:pathLst>
              </a:custGeom>
              <a:solidFill>
                <a:srgbClr val="2FC5F3"/>
              </a:solidFill>
              <a:ln w="897" cap="flat">
                <a:noFill/>
                <a:prstDash val="solid"/>
                <a:miter/>
              </a:ln>
            </p:spPr>
            <p:txBody>
              <a:bodyPr rtlCol="0" anchor="ctr"/>
              <a:lstStyle/>
              <a:p>
                <a:endParaRPr lang="en-IN"/>
              </a:p>
            </p:txBody>
          </p:sp>
        </p:grpSp>
        <p:grpSp>
          <p:nvGrpSpPr>
            <p:cNvPr id="89" name="Graphic 5">
              <a:extLst>
                <a:ext uri="{FF2B5EF4-FFF2-40B4-BE49-F238E27FC236}">
                  <a16:creationId xmlns:a16="http://schemas.microsoft.com/office/drawing/2014/main" id="{228DBA57-F5AF-C88F-C023-DA0FD887F58C}"/>
                </a:ext>
              </a:extLst>
            </p:cNvPr>
            <p:cNvGrpSpPr/>
            <p:nvPr/>
          </p:nvGrpSpPr>
          <p:grpSpPr>
            <a:xfrm>
              <a:off x="1659313" y="1411764"/>
              <a:ext cx="20699" cy="332026"/>
              <a:chOff x="1659313" y="1411764"/>
              <a:chExt cx="20699" cy="332026"/>
            </a:xfrm>
            <a:solidFill>
              <a:srgbClr val="2FC5F3"/>
            </a:solidFill>
          </p:grpSpPr>
          <p:sp>
            <p:nvSpPr>
              <p:cNvPr id="113" name="Freeform: Shape 112">
                <a:extLst>
                  <a:ext uri="{FF2B5EF4-FFF2-40B4-BE49-F238E27FC236}">
                    <a16:creationId xmlns:a16="http://schemas.microsoft.com/office/drawing/2014/main" id="{37FEBEDE-5577-DC4C-C5F7-8932BD1E4A73}"/>
                  </a:ext>
                </a:extLst>
              </p:cNvPr>
              <p:cNvSpPr/>
              <p:nvPr/>
            </p:nvSpPr>
            <p:spPr>
              <a:xfrm>
                <a:off x="1659313" y="1411764"/>
                <a:ext cx="20699" cy="63971"/>
              </a:xfrm>
              <a:custGeom>
                <a:avLst/>
                <a:gdLst>
                  <a:gd name="connsiteX0" fmla="*/ 0 w 20699"/>
                  <a:gd name="connsiteY0" fmla="*/ 0 h 63971"/>
                  <a:gd name="connsiteX1" fmla="*/ 20700 w 20699"/>
                  <a:gd name="connsiteY1" fmla="*/ 0 h 63971"/>
                  <a:gd name="connsiteX2" fmla="*/ 20700 w 20699"/>
                  <a:gd name="connsiteY2" fmla="*/ 63972 h 63971"/>
                  <a:gd name="connsiteX3" fmla="*/ 0 w 20699"/>
                  <a:gd name="connsiteY3" fmla="*/ 63972 h 63971"/>
                </a:gdLst>
                <a:ahLst/>
                <a:cxnLst>
                  <a:cxn ang="0">
                    <a:pos x="connsiteX0" y="connsiteY0"/>
                  </a:cxn>
                  <a:cxn ang="0">
                    <a:pos x="connsiteX1" y="connsiteY1"/>
                  </a:cxn>
                  <a:cxn ang="0">
                    <a:pos x="connsiteX2" y="connsiteY2"/>
                  </a:cxn>
                  <a:cxn ang="0">
                    <a:pos x="connsiteX3" y="connsiteY3"/>
                  </a:cxn>
                </a:cxnLst>
                <a:rect l="l" t="t" r="r" b="b"/>
                <a:pathLst>
                  <a:path w="20699" h="63971">
                    <a:moveTo>
                      <a:pt x="0" y="0"/>
                    </a:moveTo>
                    <a:lnTo>
                      <a:pt x="20700" y="0"/>
                    </a:lnTo>
                    <a:lnTo>
                      <a:pt x="20700" y="63972"/>
                    </a:lnTo>
                    <a:lnTo>
                      <a:pt x="0" y="63972"/>
                    </a:lnTo>
                    <a:close/>
                  </a:path>
                </a:pathLst>
              </a:custGeom>
              <a:solidFill>
                <a:srgbClr val="2FC5F3"/>
              </a:solidFill>
              <a:ln w="897"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453DE311-51FE-F5B3-4B5A-1D52080AB60F}"/>
                  </a:ext>
                </a:extLst>
              </p:cNvPr>
              <p:cNvSpPr/>
              <p:nvPr/>
            </p:nvSpPr>
            <p:spPr>
              <a:xfrm>
                <a:off x="1659313" y="1679819"/>
                <a:ext cx="20699" cy="63971"/>
              </a:xfrm>
              <a:custGeom>
                <a:avLst/>
                <a:gdLst>
                  <a:gd name="connsiteX0" fmla="*/ 0 w 20699"/>
                  <a:gd name="connsiteY0" fmla="*/ 0 h 63971"/>
                  <a:gd name="connsiteX1" fmla="*/ 20700 w 20699"/>
                  <a:gd name="connsiteY1" fmla="*/ 0 h 63971"/>
                  <a:gd name="connsiteX2" fmla="*/ 20700 w 20699"/>
                  <a:gd name="connsiteY2" fmla="*/ 63972 h 63971"/>
                  <a:gd name="connsiteX3" fmla="*/ 0 w 20699"/>
                  <a:gd name="connsiteY3" fmla="*/ 63972 h 63971"/>
                </a:gdLst>
                <a:ahLst/>
                <a:cxnLst>
                  <a:cxn ang="0">
                    <a:pos x="connsiteX0" y="connsiteY0"/>
                  </a:cxn>
                  <a:cxn ang="0">
                    <a:pos x="connsiteX1" y="connsiteY1"/>
                  </a:cxn>
                  <a:cxn ang="0">
                    <a:pos x="connsiteX2" y="connsiteY2"/>
                  </a:cxn>
                  <a:cxn ang="0">
                    <a:pos x="connsiteX3" y="connsiteY3"/>
                  </a:cxn>
                </a:cxnLst>
                <a:rect l="l" t="t" r="r" b="b"/>
                <a:pathLst>
                  <a:path w="20699" h="63971">
                    <a:moveTo>
                      <a:pt x="0" y="0"/>
                    </a:moveTo>
                    <a:lnTo>
                      <a:pt x="20700" y="0"/>
                    </a:lnTo>
                    <a:lnTo>
                      <a:pt x="20700" y="63972"/>
                    </a:lnTo>
                    <a:lnTo>
                      <a:pt x="0" y="63972"/>
                    </a:lnTo>
                    <a:close/>
                  </a:path>
                </a:pathLst>
              </a:custGeom>
              <a:solidFill>
                <a:srgbClr val="2FC5F3"/>
              </a:solidFill>
              <a:ln w="897" cap="flat">
                <a:noFill/>
                <a:prstDash val="solid"/>
                <a:miter/>
              </a:ln>
            </p:spPr>
            <p:txBody>
              <a:bodyPr rtlCol="0" anchor="ctr"/>
              <a:lstStyle/>
              <a:p>
                <a:endParaRPr lang="en-IN"/>
              </a:p>
            </p:txBody>
          </p:sp>
        </p:grpSp>
        <p:grpSp>
          <p:nvGrpSpPr>
            <p:cNvPr id="102" name="Graphic 5">
              <a:extLst>
                <a:ext uri="{FF2B5EF4-FFF2-40B4-BE49-F238E27FC236}">
                  <a16:creationId xmlns:a16="http://schemas.microsoft.com/office/drawing/2014/main" id="{6193A596-EC49-5E74-81FA-17D599E6D752}"/>
                </a:ext>
              </a:extLst>
            </p:cNvPr>
            <p:cNvGrpSpPr/>
            <p:nvPr/>
          </p:nvGrpSpPr>
          <p:grpSpPr>
            <a:xfrm>
              <a:off x="1503649" y="1567428"/>
              <a:ext cx="332026" cy="20699"/>
              <a:chOff x="1503649" y="1567428"/>
              <a:chExt cx="332026" cy="20699"/>
            </a:xfrm>
            <a:solidFill>
              <a:srgbClr val="2FC5F3"/>
            </a:solidFill>
          </p:grpSpPr>
          <p:sp>
            <p:nvSpPr>
              <p:cNvPr id="111" name="Freeform: Shape 110">
                <a:extLst>
                  <a:ext uri="{FF2B5EF4-FFF2-40B4-BE49-F238E27FC236}">
                    <a16:creationId xmlns:a16="http://schemas.microsoft.com/office/drawing/2014/main" id="{774FA6D9-D52E-A8A5-CBC2-EA32D1FC6EB5}"/>
                  </a:ext>
                </a:extLst>
              </p:cNvPr>
              <p:cNvSpPr/>
              <p:nvPr/>
            </p:nvSpPr>
            <p:spPr>
              <a:xfrm>
                <a:off x="1771704" y="1567428"/>
                <a:ext cx="63971" cy="20699"/>
              </a:xfrm>
              <a:custGeom>
                <a:avLst/>
                <a:gdLst>
                  <a:gd name="connsiteX0" fmla="*/ 0 w 63971"/>
                  <a:gd name="connsiteY0" fmla="*/ 0 h 20699"/>
                  <a:gd name="connsiteX1" fmla="*/ 63972 w 63971"/>
                  <a:gd name="connsiteY1" fmla="*/ 0 h 20699"/>
                  <a:gd name="connsiteX2" fmla="*/ 63972 w 63971"/>
                  <a:gd name="connsiteY2" fmla="*/ 20700 h 20699"/>
                  <a:gd name="connsiteX3" fmla="*/ 0 w 63971"/>
                  <a:gd name="connsiteY3" fmla="*/ 20700 h 20699"/>
                </a:gdLst>
                <a:ahLst/>
                <a:cxnLst>
                  <a:cxn ang="0">
                    <a:pos x="connsiteX0" y="connsiteY0"/>
                  </a:cxn>
                  <a:cxn ang="0">
                    <a:pos x="connsiteX1" y="connsiteY1"/>
                  </a:cxn>
                  <a:cxn ang="0">
                    <a:pos x="connsiteX2" y="connsiteY2"/>
                  </a:cxn>
                  <a:cxn ang="0">
                    <a:pos x="connsiteX3" y="connsiteY3"/>
                  </a:cxn>
                </a:cxnLst>
                <a:rect l="l" t="t" r="r" b="b"/>
                <a:pathLst>
                  <a:path w="63971" h="20699">
                    <a:moveTo>
                      <a:pt x="0" y="0"/>
                    </a:moveTo>
                    <a:lnTo>
                      <a:pt x="63972" y="0"/>
                    </a:lnTo>
                    <a:lnTo>
                      <a:pt x="63972" y="20700"/>
                    </a:lnTo>
                    <a:lnTo>
                      <a:pt x="0" y="20700"/>
                    </a:lnTo>
                    <a:close/>
                  </a:path>
                </a:pathLst>
              </a:custGeom>
              <a:solidFill>
                <a:srgbClr val="2FC5F3"/>
              </a:solidFill>
              <a:ln w="897"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B8D5B01E-868F-84F9-91A2-1ADB7DB01E60}"/>
                  </a:ext>
                </a:extLst>
              </p:cNvPr>
              <p:cNvSpPr/>
              <p:nvPr/>
            </p:nvSpPr>
            <p:spPr>
              <a:xfrm>
                <a:off x="1503649" y="1567428"/>
                <a:ext cx="63971" cy="20699"/>
              </a:xfrm>
              <a:custGeom>
                <a:avLst/>
                <a:gdLst>
                  <a:gd name="connsiteX0" fmla="*/ 0 w 63971"/>
                  <a:gd name="connsiteY0" fmla="*/ 0 h 20699"/>
                  <a:gd name="connsiteX1" fmla="*/ 63972 w 63971"/>
                  <a:gd name="connsiteY1" fmla="*/ 0 h 20699"/>
                  <a:gd name="connsiteX2" fmla="*/ 63972 w 63971"/>
                  <a:gd name="connsiteY2" fmla="*/ 20700 h 20699"/>
                  <a:gd name="connsiteX3" fmla="*/ 0 w 63971"/>
                  <a:gd name="connsiteY3" fmla="*/ 20700 h 20699"/>
                </a:gdLst>
                <a:ahLst/>
                <a:cxnLst>
                  <a:cxn ang="0">
                    <a:pos x="connsiteX0" y="connsiteY0"/>
                  </a:cxn>
                  <a:cxn ang="0">
                    <a:pos x="connsiteX1" y="connsiteY1"/>
                  </a:cxn>
                  <a:cxn ang="0">
                    <a:pos x="connsiteX2" y="connsiteY2"/>
                  </a:cxn>
                  <a:cxn ang="0">
                    <a:pos x="connsiteX3" y="connsiteY3"/>
                  </a:cxn>
                </a:cxnLst>
                <a:rect l="l" t="t" r="r" b="b"/>
                <a:pathLst>
                  <a:path w="63971" h="20699">
                    <a:moveTo>
                      <a:pt x="0" y="0"/>
                    </a:moveTo>
                    <a:lnTo>
                      <a:pt x="63972" y="0"/>
                    </a:lnTo>
                    <a:lnTo>
                      <a:pt x="63972" y="20700"/>
                    </a:lnTo>
                    <a:lnTo>
                      <a:pt x="0" y="20700"/>
                    </a:lnTo>
                    <a:close/>
                  </a:path>
                </a:pathLst>
              </a:custGeom>
              <a:solidFill>
                <a:srgbClr val="2FC5F3"/>
              </a:solidFill>
              <a:ln w="897" cap="flat">
                <a:noFill/>
                <a:prstDash val="solid"/>
                <a:miter/>
              </a:ln>
            </p:spPr>
            <p:txBody>
              <a:bodyPr rtlCol="0" anchor="ctr"/>
              <a:lstStyle/>
              <a:p>
                <a:endParaRPr lang="en-IN"/>
              </a:p>
            </p:txBody>
          </p:sp>
        </p:grpSp>
        <p:grpSp>
          <p:nvGrpSpPr>
            <p:cNvPr id="103" name="Graphic 5">
              <a:extLst>
                <a:ext uri="{FF2B5EF4-FFF2-40B4-BE49-F238E27FC236}">
                  <a16:creationId xmlns:a16="http://schemas.microsoft.com/office/drawing/2014/main" id="{1D349CB8-785E-FA4B-CB04-DAE8288BFAD5}"/>
                </a:ext>
              </a:extLst>
            </p:cNvPr>
            <p:cNvGrpSpPr/>
            <p:nvPr/>
          </p:nvGrpSpPr>
          <p:grpSpPr>
            <a:xfrm>
              <a:off x="1541567" y="1449705"/>
              <a:ext cx="256194" cy="256194"/>
              <a:chOff x="1541567" y="1449705"/>
              <a:chExt cx="256194" cy="256194"/>
            </a:xfrm>
            <a:solidFill>
              <a:srgbClr val="2FC5F3"/>
            </a:solidFill>
          </p:grpSpPr>
          <p:grpSp>
            <p:nvGrpSpPr>
              <p:cNvPr id="105" name="Graphic 5">
                <a:extLst>
                  <a:ext uri="{FF2B5EF4-FFF2-40B4-BE49-F238E27FC236}">
                    <a16:creationId xmlns:a16="http://schemas.microsoft.com/office/drawing/2014/main" id="{2CB0F88F-7D29-47B9-130F-D589D2E99383}"/>
                  </a:ext>
                </a:extLst>
              </p:cNvPr>
              <p:cNvGrpSpPr/>
              <p:nvPr/>
            </p:nvGrpSpPr>
            <p:grpSpPr>
              <a:xfrm>
                <a:off x="1565888" y="1449705"/>
                <a:ext cx="207543" cy="256194"/>
                <a:chOff x="1565888" y="1449705"/>
                <a:chExt cx="207543" cy="256194"/>
              </a:xfrm>
              <a:solidFill>
                <a:srgbClr val="2FC5F3"/>
              </a:solidFill>
            </p:grpSpPr>
            <p:sp>
              <p:nvSpPr>
                <p:cNvPr id="109" name="Freeform: Shape 108">
                  <a:extLst>
                    <a:ext uri="{FF2B5EF4-FFF2-40B4-BE49-F238E27FC236}">
                      <a16:creationId xmlns:a16="http://schemas.microsoft.com/office/drawing/2014/main" id="{9995E9F9-332B-CE2C-B259-C04A54E95620}"/>
                    </a:ext>
                  </a:extLst>
                </p:cNvPr>
                <p:cNvSpPr/>
                <p:nvPr/>
              </p:nvSpPr>
              <p:spPr>
                <a:xfrm rot="-2748599">
                  <a:off x="1731096" y="1471341"/>
                  <a:ext cx="63971" cy="20699"/>
                </a:xfrm>
                <a:custGeom>
                  <a:avLst/>
                  <a:gdLst>
                    <a:gd name="connsiteX0" fmla="*/ 0 w 63971"/>
                    <a:gd name="connsiteY0" fmla="*/ 0 h 20699"/>
                    <a:gd name="connsiteX1" fmla="*/ 63972 w 63971"/>
                    <a:gd name="connsiteY1" fmla="*/ 0 h 20699"/>
                    <a:gd name="connsiteX2" fmla="*/ 63972 w 63971"/>
                    <a:gd name="connsiteY2" fmla="*/ 20700 h 20699"/>
                    <a:gd name="connsiteX3" fmla="*/ 0 w 63971"/>
                    <a:gd name="connsiteY3" fmla="*/ 20700 h 20699"/>
                  </a:gdLst>
                  <a:ahLst/>
                  <a:cxnLst>
                    <a:cxn ang="0">
                      <a:pos x="connsiteX0" y="connsiteY0"/>
                    </a:cxn>
                    <a:cxn ang="0">
                      <a:pos x="connsiteX1" y="connsiteY1"/>
                    </a:cxn>
                    <a:cxn ang="0">
                      <a:pos x="connsiteX2" y="connsiteY2"/>
                    </a:cxn>
                    <a:cxn ang="0">
                      <a:pos x="connsiteX3" y="connsiteY3"/>
                    </a:cxn>
                  </a:cxnLst>
                  <a:rect l="l" t="t" r="r" b="b"/>
                  <a:pathLst>
                    <a:path w="63971" h="20699">
                      <a:moveTo>
                        <a:pt x="0" y="0"/>
                      </a:moveTo>
                      <a:lnTo>
                        <a:pt x="63972" y="0"/>
                      </a:lnTo>
                      <a:lnTo>
                        <a:pt x="63972" y="20700"/>
                      </a:lnTo>
                      <a:lnTo>
                        <a:pt x="0" y="20700"/>
                      </a:lnTo>
                      <a:close/>
                    </a:path>
                  </a:pathLst>
                </a:custGeom>
                <a:solidFill>
                  <a:srgbClr val="2FC5F3"/>
                </a:solidFill>
                <a:ln w="897"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726AF5A0-9062-EC37-8660-B6D202782FAD}"/>
                    </a:ext>
                  </a:extLst>
                </p:cNvPr>
                <p:cNvSpPr/>
                <p:nvPr/>
              </p:nvSpPr>
              <p:spPr>
                <a:xfrm rot="-2748599">
                  <a:off x="1544252" y="1663564"/>
                  <a:ext cx="63971" cy="20699"/>
                </a:xfrm>
                <a:custGeom>
                  <a:avLst/>
                  <a:gdLst>
                    <a:gd name="connsiteX0" fmla="*/ 0 w 63971"/>
                    <a:gd name="connsiteY0" fmla="*/ 0 h 20699"/>
                    <a:gd name="connsiteX1" fmla="*/ 63972 w 63971"/>
                    <a:gd name="connsiteY1" fmla="*/ 0 h 20699"/>
                    <a:gd name="connsiteX2" fmla="*/ 63972 w 63971"/>
                    <a:gd name="connsiteY2" fmla="*/ 20700 h 20699"/>
                    <a:gd name="connsiteX3" fmla="*/ 0 w 63971"/>
                    <a:gd name="connsiteY3" fmla="*/ 20700 h 20699"/>
                  </a:gdLst>
                  <a:ahLst/>
                  <a:cxnLst>
                    <a:cxn ang="0">
                      <a:pos x="connsiteX0" y="connsiteY0"/>
                    </a:cxn>
                    <a:cxn ang="0">
                      <a:pos x="connsiteX1" y="connsiteY1"/>
                    </a:cxn>
                    <a:cxn ang="0">
                      <a:pos x="connsiteX2" y="connsiteY2"/>
                    </a:cxn>
                    <a:cxn ang="0">
                      <a:pos x="connsiteX3" y="connsiteY3"/>
                    </a:cxn>
                  </a:cxnLst>
                  <a:rect l="l" t="t" r="r" b="b"/>
                  <a:pathLst>
                    <a:path w="63971" h="20699">
                      <a:moveTo>
                        <a:pt x="0" y="0"/>
                      </a:moveTo>
                      <a:lnTo>
                        <a:pt x="63972" y="0"/>
                      </a:lnTo>
                      <a:lnTo>
                        <a:pt x="63972" y="20700"/>
                      </a:lnTo>
                      <a:lnTo>
                        <a:pt x="0" y="20700"/>
                      </a:lnTo>
                      <a:close/>
                    </a:path>
                  </a:pathLst>
                </a:custGeom>
                <a:solidFill>
                  <a:srgbClr val="2FC5F3"/>
                </a:solidFill>
                <a:ln w="897" cap="flat">
                  <a:noFill/>
                  <a:prstDash val="solid"/>
                  <a:miter/>
                </a:ln>
              </p:spPr>
              <p:txBody>
                <a:bodyPr rtlCol="0" anchor="ctr"/>
                <a:lstStyle/>
                <a:p>
                  <a:endParaRPr lang="en-IN"/>
                </a:p>
              </p:txBody>
            </p:sp>
          </p:grpSp>
          <p:grpSp>
            <p:nvGrpSpPr>
              <p:cNvPr id="106" name="Graphic 5">
                <a:extLst>
                  <a:ext uri="{FF2B5EF4-FFF2-40B4-BE49-F238E27FC236}">
                    <a16:creationId xmlns:a16="http://schemas.microsoft.com/office/drawing/2014/main" id="{342A566A-EF9B-AD5E-4C43-74015E76DA51}"/>
                  </a:ext>
                </a:extLst>
              </p:cNvPr>
              <p:cNvGrpSpPr/>
              <p:nvPr/>
            </p:nvGrpSpPr>
            <p:grpSpPr>
              <a:xfrm>
                <a:off x="1541567" y="1473991"/>
                <a:ext cx="256194" cy="207589"/>
                <a:chOff x="1541567" y="1473991"/>
                <a:chExt cx="256194" cy="207589"/>
              </a:xfrm>
              <a:solidFill>
                <a:srgbClr val="2FC5F3"/>
              </a:solidFill>
            </p:grpSpPr>
            <p:sp>
              <p:nvSpPr>
                <p:cNvPr id="107" name="Freeform: Shape 106">
                  <a:extLst>
                    <a:ext uri="{FF2B5EF4-FFF2-40B4-BE49-F238E27FC236}">
                      <a16:creationId xmlns:a16="http://schemas.microsoft.com/office/drawing/2014/main" id="{6D89D791-AF5E-17B8-38DB-A5440CFC3A6B}"/>
                    </a:ext>
                  </a:extLst>
                </p:cNvPr>
                <p:cNvSpPr/>
                <p:nvPr/>
              </p:nvSpPr>
              <p:spPr>
                <a:xfrm rot="-2748599">
                  <a:off x="1755426" y="1639245"/>
                  <a:ext cx="20699" cy="63971"/>
                </a:xfrm>
                <a:custGeom>
                  <a:avLst/>
                  <a:gdLst>
                    <a:gd name="connsiteX0" fmla="*/ 0 w 20699"/>
                    <a:gd name="connsiteY0" fmla="*/ 0 h 63971"/>
                    <a:gd name="connsiteX1" fmla="*/ 20700 w 20699"/>
                    <a:gd name="connsiteY1" fmla="*/ 0 h 63971"/>
                    <a:gd name="connsiteX2" fmla="*/ 20700 w 20699"/>
                    <a:gd name="connsiteY2" fmla="*/ 63972 h 63971"/>
                    <a:gd name="connsiteX3" fmla="*/ 0 w 20699"/>
                    <a:gd name="connsiteY3" fmla="*/ 63972 h 63971"/>
                  </a:gdLst>
                  <a:ahLst/>
                  <a:cxnLst>
                    <a:cxn ang="0">
                      <a:pos x="connsiteX0" y="connsiteY0"/>
                    </a:cxn>
                    <a:cxn ang="0">
                      <a:pos x="connsiteX1" y="connsiteY1"/>
                    </a:cxn>
                    <a:cxn ang="0">
                      <a:pos x="connsiteX2" y="connsiteY2"/>
                    </a:cxn>
                    <a:cxn ang="0">
                      <a:pos x="connsiteX3" y="connsiteY3"/>
                    </a:cxn>
                  </a:cxnLst>
                  <a:rect l="l" t="t" r="r" b="b"/>
                  <a:pathLst>
                    <a:path w="20699" h="63971">
                      <a:moveTo>
                        <a:pt x="0" y="0"/>
                      </a:moveTo>
                      <a:lnTo>
                        <a:pt x="20700" y="0"/>
                      </a:lnTo>
                      <a:lnTo>
                        <a:pt x="20700" y="63972"/>
                      </a:lnTo>
                      <a:lnTo>
                        <a:pt x="0" y="63972"/>
                      </a:lnTo>
                      <a:close/>
                    </a:path>
                  </a:pathLst>
                </a:custGeom>
                <a:solidFill>
                  <a:srgbClr val="2FC5F3"/>
                </a:solidFill>
                <a:ln w="897"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58638A2A-17D0-0064-758F-89839FAA3FFF}"/>
                    </a:ext>
                  </a:extLst>
                </p:cNvPr>
                <p:cNvSpPr/>
                <p:nvPr/>
              </p:nvSpPr>
              <p:spPr>
                <a:xfrm rot="-2749200">
                  <a:off x="1563203" y="1452355"/>
                  <a:ext cx="20699" cy="63971"/>
                </a:xfrm>
                <a:custGeom>
                  <a:avLst/>
                  <a:gdLst>
                    <a:gd name="connsiteX0" fmla="*/ 0 w 20699"/>
                    <a:gd name="connsiteY0" fmla="*/ 0 h 63971"/>
                    <a:gd name="connsiteX1" fmla="*/ 20700 w 20699"/>
                    <a:gd name="connsiteY1" fmla="*/ 0 h 63971"/>
                    <a:gd name="connsiteX2" fmla="*/ 20700 w 20699"/>
                    <a:gd name="connsiteY2" fmla="*/ 63972 h 63971"/>
                    <a:gd name="connsiteX3" fmla="*/ 0 w 20699"/>
                    <a:gd name="connsiteY3" fmla="*/ 63972 h 63971"/>
                  </a:gdLst>
                  <a:ahLst/>
                  <a:cxnLst>
                    <a:cxn ang="0">
                      <a:pos x="connsiteX0" y="connsiteY0"/>
                    </a:cxn>
                    <a:cxn ang="0">
                      <a:pos x="connsiteX1" y="connsiteY1"/>
                    </a:cxn>
                    <a:cxn ang="0">
                      <a:pos x="connsiteX2" y="connsiteY2"/>
                    </a:cxn>
                    <a:cxn ang="0">
                      <a:pos x="connsiteX3" y="connsiteY3"/>
                    </a:cxn>
                  </a:cxnLst>
                  <a:rect l="l" t="t" r="r" b="b"/>
                  <a:pathLst>
                    <a:path w="20699" h="63971">
                      <a:moveTo>
                        <a:pt x="0" y="0"/>
                      </a:moveTo>
                      <a:lnTo>
                        <a:pt x="20700" y="0"/>
                      </a:lnTo>
                      <a:lnTo>
                        <a:pt x="20700" y="63972"/>
                      </a:lnTo>
                      <a:lnTo>
                        <a:pt x="0" y="63972"/>
                      </a:lnTo>
                      <a:close/>
                    </a:path>
                  </a:pathLst>
                </a:custGeom>
                <a:solidFill>
                  <a:srgbClr val="2FC5F3"/>
                </a:solidFill>
                <a:ln w="897" cap="flat">
                  <a:noFill/>
                  <a:prstDash val="solid"/>
                  <a:miter/>
                </a:ln>
              </p:spPr>
              <p:txBody>
                <a:bodyPr rtlCol="0" anchor="ctr"/>
                <a:lstStyle/>
                <a:p>
                  <a:endParaRPr lang="en-IN"/>
                </a:p>
              </p:txBody>
            </p:sp>
          </p:grpSp>
        </p:grpSp>
        <p:sp>
          <p:nvSpPr>
            <p:cNvPr id="104" name="Freeform: Shape 103">
              <a:extLst>
                <a:ext uri="{FF2B5EF4-FFF2-40B4-BE49-F238E27FC236}">
                  <a16:creationId xmlns:a16="http://schemas.microsoft.com/office/drawing/2014/main" id="{D50BFACC-3D1F-C109-DB3F-A8FDEFDE6A8A}"/>
                </a:ext>
              </a:extLst>
            </p:cNvPr>
            <p:cNvSpPr/>
            <p:nvPr/>
          </p:nvSpPr>
          <p:spPr>
            <a:xfrm>
              <a:off x="1646227" y="1783958"/>
              <a:ext cx="40247" cy="40247"/>
            </a:xfrm>
            <a:custGeom>
              <a:avLst/>
              <a:gdLst>
                <a:gd name="connsiteX0" fmla="*/ 0 w 40247"/>
                <a:gd name="connsiteY0" fmla="*/ 0 h 40247"/>
                <a:gd name="connsiteX1" fmla="*/ 40248 w 40247"/>
                <a:gd name="connsiteY1" fmla="*/ 0 h 40247"/>
                <a:gd name="connsiteX2" fmla="*/ 40248 w 40247"/>
                <a:gd name="connsiteY2" fmla="*/ 40248 h 40247"/>
                <a:gd name="connsiteX3" fmla="*/ 0 w 40247"/>
                <a:gd name="connsiteY3" fmla="*/ 40248 h 40247"/>
              </a:gdLst>
              <a:ahLst/>
              <a:cxnLst>
                <a:cxn ang="0">
                  <a:pos x="connsiteX0" y="connsiteY0"/>
                </a:cxn>
                <a:cxn ang="0">
                  <a:pos x="connsiteX1" y="connsiteY1"/>
                </a:cxn>
                <a:cxn ang="0">
                  <a:pos x="connsiteX2" y="connsiteY2"/>
                </a:cxn>
                <a:cxn ang="0">
                  <a:pos x="connsiteX3" y="connsiteY3"/>
                </a:cxn>
              </a:cxnLst>
              <a:rect l="l" t="t" r="r" b="b"/>
              <a:pathLst>
                <a:path w="40247" h="40247">
                  <a:moveTo>
                    <a:pt x="0" y="0"/>
                  </a:moveTo>
                  <a:lnTo>
                    <a:pt x="40248" y="0"/>
                  </a:lnTo>
                  <a:lnTo>
                    <a:pt x="40248" y="40248"/>
                  </a:lnTo>
                  <a:lnTo>
                    <a:pt x="0" y="40248"/>
                  </a:lnTo>
                  <a:close/>
                </a:path>
              </a:pathLst>
            </a:custGeom>
            <a:solidFill>
              <a:srgbClr val="2FC5F3"/>
            </a:solidFill>
            <a:ln w="897" cap="flat">
              <a:noFill/>
              <a:prstDash val="solid"/>
              <a:miter/>
            </a:ln>
          </p:spPr>
          <p:txBody>
            <a:bodyPr rtlCol="0" anchor="ctr"/>
            <a:lstStyle/>
            <a:p>
              <a:endParaRPr lang="en-IN"/>
            </a:p>
          </p:txBody>
        </p:sp>
      </p:grpSp>
      <p:grpSp>
        <p:nvGrpSpPr>
          <p:cNvPr id="118" name="Group 117">
            <a:extLst>
              <a:ext uri="{FF2B5EF4-FFF2-40B4-BE49-F238E27FC236}">
                <a16:creationId xmlns:a16="http://schemas.microsoft.com/office/drawing/2014/main" id="{526809B4-83CD-2100-B573-A7D33B617501}"/>
              </a:ext>
            </a:extLst>
          </p:cNvPr>
          <p:cNvGrpSpPr/>
          <p:nvPr/>
        </p:nvGrpSpPr>
        <p:grpSpPr>
          <a:xfrm>
            <a:off x="4899867" y="2984226"/>
            <a:ext cx="256334" cy="207708"/>
            <a:chOff x="5311107" y="4407248"/>
            <a:chExt cx="579185" cy="469314"/>
          </a:xfrm>
        </p:grpSpPr>
        <p:grpSp>
          <p:nvGrpSpPr>
            <p:cNvPr id="119" name="Group 118">
              <a:extLst>
                <a:ext uri="{FF2B5EF4-FFF2-40B4-BE49-F238E27FC236}">
                  <a16:creationId xmlns:a16="http://schemas.microsoft.com/office/drawing/2014/main" id="{747B94AC-9658-6664-1D0B-79CF145D231C}"/>
                </a:ext>
              </a:extLst>
            </p:cNvPr>
            <p:cNvGrpSpPr/>
            <p:nvPr/>
          </p:nvGrpSpPr>
          <p:grpSpPr>
            <a:xfrm>
              <a:off x="5311107" y="4518031"/>
              <a:ext cx="579185" cy="358531"/>
              <a:chOff x="5344734" y="4478045"/>
              <a:chExt cx="579185" cy="358531"/>
            </a:xfrm>
          </p:grpSpPr>
          <p:sp>
            <p:nvSpPr>
              <p:cNvPr id="123" name="Freeform: Shape 122">
                <a:extLst>
                  <a:ext uri="{FF2B5EF4-FFF2-40B4-BE49-F238E27FC236}">
                    <a16:creationId xmlns:a16="http://schemas.microsoft.com/office/drawing/2014/main" id="{43FABE05-4407-E73D-979B-2326D333956A}"/>
                  </a:ext>
                </a:extLst>
              </p:cNvPr>
              <p:cNvSpPr/>
              <p:nvPr/>
            </p:nvSpPr>
            <p:spPr>
              <a:xfrm>
                <a:off x="5344734" y="4478045"/>
                <a:ext cx="579185" cy="358531"/>
              </a:xfrm>
              <a:custGeom>
                <a:avLst/>
                <a:gdLst>
                  <a:gd name="connsiteX0" fmla="*/ 244311 w 271491"/>
                  <a:gd name="connsiteY0" fmla="*/ 109246 h 173155"/>
                  <a:gd name="connsiteX1" fmla="*/ 243311 w 271491"/>
                  <a:gd name="connsiteY1" fmla="*/ 108983 h 173155"/>
                  <a:gd name="connsiteX2" fmla="*/ 177598 w 271491"/>
                  <a:gd name="connsiteY2" fmla="*/ 102787 h 173155"/>
                  <a:gd name="connsiteX3" fmla="*/ 178450 w 271491"/>
                  <a:gd name="connsiteY3" fmla="*/ 95893 h 173155"/>
                  <a:gd name="connsiteX4" fmla="*/ 172606 w 271491"/>
                  <a:gd name="connsiteY4" fmla="*/ 75426 h 173155"/>
                  <a:gd name="connsiteX5" fmla="*/ 167680 w 271491"/>
                  <a:gd name="connsiteY5" fmla="*/ 69623 h 173155"/>
                  <a:gd name="connsiteX6" fmla="*/ 99590 w 271491"/>
                  <a:gd name="connsiteY6" fmla="*/ 7689 h 173155"/>
                  <a:gd name="connsiteX7" fmla="*/ 79705 w 271491"/>
                  <a:gd name="connsiteY7" fmla="*/ 0 h 173155"/>
                  <a:gd name="connsiteX8" fmla="*/ 34738 w 271491"/>
                  <a:gd name="connsiteY8" fmla="*/ 0 h 173155"/>
                  <a:gd name="connsiteX9" fmla="*/ 34738 w 271491"/>
                  <a:gd name="connsiteY9" fmla="*/ 25410 h 173155"/>
                  <a:gd name="connsiteX10" fmla="*/ 79705 w 271491"/>
                  <a:gd name="connsiteY10" fmla="*/ 25410 h 173155"/>
                  <a:gd name="connsiteX11" fmla="*/ 82492 w 271491"/>
                  <a:gd name="connsiteY11" fmla="*/ 26484 h 173155"/>
                  <a:gd name="connsiteX12" fmla="*/ 150582 w 271491"/>
                  <a:gd name="connsiteY12" fmla="*/ 88418 h 173155"/>
                  <a:gd name="connsiteX13" fmla="*/ 151246 w 271491"/>
                  <a:gd name="connsiteY13" fmla="*/ 89197 h 173155"/>
                  <a:gd name="connsiteX14" fmla="*/ 153041 w 271491"/>
                  <a:gd name="connsiteY14" fmla="*/ 95262 h 173155"/>
                  <a:gd name="connsiteX15" fmla="*/ 151475 w 271491"/>
                  <a:gd name="connsiteY15" fmla="*/ 100319 h 173155"/>
                  <a:gd name="connsiteX16" fmla="*/ 143549 w 271491"/>
                  <a:gd name="connsiteY16" fmla="*/ 99574 h 173155"/>
                  <a:gd name="connsiteX17" fmla="*/ 93598 w 271491"/>
                  <a:gd name="connsiteY17" fmla="*/ 63893 h 173155"/>
                  <a:gd name="connsiteX18" fmla="*/ 78828 w 271491"/>
                  <a:gd name="connsiteY18" fmla="*/ 84574 h 173155"/>
                  <a:gd name="connsiteX19" fmla="*/ 134352 w 271491"/>
                  <a:gd name="connsiteY19" fmla="*/ 124229 h 173155"/>
                  <a:gd name="connsiteX20" fmla="*/ 238680 w 271491"/>
                  <a:gd name="connsiteY20" fmla="*/ 134065 h 173155"/>
                  <a:gd name="connsiteX21" fmla="*/ 246041 w 271491"/>
                  <a:gd name="connsiteY21" fmla="*/ 143057 h 173155"/>
                  <a:gd name="connsiteX22" fmla="*/ 242836 w 271491"/>
                  <a:gd name="connsiteY22" fmla="*/ 147746 h 173155"/>
                  <a:gd name="connsiteX23" fmla="*/ 113360 w 271491"/>
                  <a:gd name="connsiteY23" fmla="*/ 147746 h 173155"/>
                  <a:gd name="connsiteX24" fmla="*/ 44713 w 271491"/>
                  <a:gd name="connsiteY24" fmla="*/ 91656 h 173155"/>
                  <a:gd name="connsiteX25" fmla="*/ 0 w 271491"/>
                  <a:gd name="connsiteY25" fmla="*/ 91656 h 173155"/>
                  <a:gd name="connsiteX26" fmla="*/ 0 w 271491"/>
                  <a:gd name="connsiteY26" fmla="*/ 117065 h 173155"/>
                  <a:gd name="connsiteX27" fmla="*/ 35647 w 271491"/>
                  <a:gd name="connsiteY27" fmla="*/ 117065 h 173155"/>
                  <a:gd name="connsiteX28" fmla="*/ 104295 w 271491"/>
                  <a:gd name="connsiteY28" fmla="*/ 173155 h 173155"/>
                  <a:gd name="connsiteX29" fmla="*/ 249467 w 271491"/>
                  <a:gd name="connsiteY29" fmla="*/ 173155 h 173155"/>
                  <a:gd name="connsiteX30" fmla="*/ 252106 w 271491"/>
                  <a:gd name="connsiteY30" fmla="*/ 171860 h 173155"/>
                  <a:gd name="connsiteX31" fmla="*/ 271278 w 271491"/>
                  <a:gd name="connsiteY31" fmla="*/ 146033 h 173155"/>
                  <a:gd name="connsiteX32" fmla="*/ 244311 w 271491"/>
                  <a:gd name="connsiteY32" fmla="*/ 109246 h 17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71491" h="173155">
                    <a:moveTo>
                      <a:pt x="244311" y="109246"/>
                    </a:moveTo>
                    <a:lnTo>
                      <a:pt x="243311" y="108983"/>
                    </a:lnTo>
                    <a:lnTo>
                      <a:pt x="177598" y="102787"/>
                    </a:lnTo>
                    <a:cubicBezTo>
                      <a:pt x="178082" y="100647"/>
                      <a:pt x="178385" y="98344"/>
                      <a:pt x="178450" y="95893"/>
                    </a:cubicBezTo>
                    <a:cubicBezTo>
                      <a:pt x="178672" y="86820"/>
                      <a:pt x="175393" y="79754"/>
                      <a:pt x="172606" y="75426"/>
                    </a:cubicBezTo>
                    <a:cubicBezTo>
                      <a:pt x="171237" y="73303"/>
                      <a:pt x="169582" y="71344"/>
                      <a:pt x="167680" y="69623"/>
                    </a:cubicBezTo>
                    <a:lnTo>
                      <a:pt x="99590" y="7689"/>
                    </a:lnTo>
                    <a:cubicBezTo>
                      <a:pt x="94139" y="2730"/>
                      <a:pt x="87074" y="0"/>
                      <a:pt x="79705" y="0"/>
                    </a:cubicBezTo>
                    <a:lnTo>
                      <a:pt x="34738" y="0"/>
                    </a:lnTo>
                    <a:lnTo>
                      <a:pt x="34738" y="25410"/>
                    </a:lnTo>
                    <a:lnTo>
                      <a:pt x="79705" y="25410"/>
                    </a:lnTo>
                    <a:cubicBezTo>
                      <a:pt x="80738" y="25410"/>
                      <a:pt x="81729" y="25795"/>
                      <a:pt x="82492" y="26484"/>
                    </a:cubicBezTo>
                    <a:lnTo>
                      <a:pt x="150582" y="88418"/>
                    </a:lnTo>
                    <a:cubicBezTo>
                      <a:pt x="150852" y="88664"/>
                      <a:pt x="151074" y="88926"/>
                      <a:pt x="151246" y="89197"/>
                    </a:cubicBezTo>
                    <a:cubicBezTo>
                      <a:pt x="152098" y="90524"/>
                      <a:pt x="153106" y="92656"/>
                      <a:pt x="153041" y="95262"/>
                    </a:cubicBezTo>
                    <a:cubicBezTo>
                      <a:pt x="152992" y="97262"/>
                      <a:pt x="152295" y="98975"/>
                      <a:pt x="151475" y="100319"/>
                    </a:cubicBezTo>
                    <a:lnTo>
                      <a:pt x="143549" y="99574"/>
                    </a:lnTo>
                    <a:lnTo>
                      <a:pt x="93598" y="63893"/>
                    </a:lnTo>
                    <a:lnTo>
                      <a:pt x="78828" y="84574"/>
                    </a:lnTo>
                    <a:lnTo>
                      <a:pt x="134352" y="124229"/>
                    </a:lnTo>
                    <a:lnTo>
                      <a:pt x="238680" y="134065"/>
                    </a:lnTo>
                    <a:cubicBezTo>
                      <a:pt x="243565" y="135696"/>
                      <a:pt x="246409" y="139910"/>
                      <a:pt x="246041" y="143057"/>
                    </a:cubicBezTo>
                    <a:cubicBezTo>
                      <a:pt x="245811" y="145008"/>
                      <a:pt x="244196" y="146672"/>
                      <a:pt x="242836" y="147746"/>
                    </a:cubicBezTo>
                    <a:lnTo>
                      <a:pt x="113360" y="147746"/>
                    </a:lnTo>
                    <a:lnTo>
                      <a:pt x="44713" y="91656"/>
                    </a:lnTo>
                    <a:lnTo>
                      <a:pt x="0" y="91656"/>
                    </a:lnTo>
                    <a:lnTo>
                      <a:pt x="0" y="117065"/>
                    </a:lnTo>
                    <a:lnTo>
                      <a:pt x="35647" y="117065"/>
                    </a:lnTo>
                    <a:lnTo>
                      <a:pt x="104295" y="173155"/>
                    </a:lnTo>
                    <a:lnTo>
                      <a:pt x="249467" y="173155"/>
                    </a:lnTo>
                    <a:lnTo>
                      <a:pt x="252106" y="171860"/>
                    </a:lnTo>
                    <a:cubicBezTo>
                      <a:pt x="260000" y="168000"/>
                      <a:pt x="269754" y="158918"/>
                      <a:pt x="271278" y="146033"/>
                    </a:cubicBezTo>
                    <a:cubicBezTo>
                      <a:pt x="273229" y="129606"/>
                      <a:pt x="261631" y="113787"/>
                      <a:pt x="244311" y="109246"/>
                    </a:cubicBezTo>
                    <a:close/>
                  </a:path>
                </a:pathLst>
              </a:custGeom>
              <a:solidFill>
                <a:srgbClr val="0068B5"/>
              </a:solidFill>
              <a:ln w="8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IntelOne Text" panose="020B0503020203020204" pitchFamily="34" charset="0"/>
                </a:endParaRPr>
              </a:p>
            </p:txBody>
          </p:sp>
          <p:sp>
            <p:nvSpPr>
              <p:cNvPr id="124" name="Freeform: Shape 123">
                <a:extLst>
                  <a:ext uri="{FF2B5EF4-FFF2-40B4-BE49-F238E27FC236}">
                    <a16:creationId xmlns:a16="http://schemas.microsoft.com/office/drawing/2014/main" id="{CC4E3D01-0069-51D1-DBA3-AC7C2924E80C}"/>
                  </a:ext>
                </a:extLst>
              </p:cNvPr>
              <p:cNvSpPr/>
              <p:nvPr/>
            </p:nvSpPr>
            <p:spPr>
              <a:xfrm>
                <a:off x="5344734" y="4478045"/>
                <a:ext cx="54242" cy="52647"/>
              </a:xfrm>
              <a:custGeom>
                <a:avLst/>
                <a:gdLst>
                  <a:gd name="connsiteX0" fmla="*/ 0 w 25426"/>
                  <a:gd name="connsiteY0" fmla="*/ 0 h 25426"/>
                  <a:gd name="connsiteX1" fmla="*/ 25426 w 25426"/>
                  <a:gd name="connsiteY1" fmla="*/ 0 h 25426"/>
                  <a:gd name="connsiteX2" fmla="*/ 25426 w 25426"/>
                  <a:gd name="connsiteY2" fmla="*/ 25426 h 25426"/>
                  <a:gd name="connsiteX3" fmla="*/ 0 w 25426"/>
                  <a:gd name="connsiteY3" fmla="*/ 25426 h 25426"/>
                </a:gdLst>
                <a:ahLst/>
                <a:cxnLst>
                  <a:cxn ang="0">
                    <a:pos x="connsiteX0" y="connsiteY0"/>
                  </a:cxn>
                  <a:cxn ang="0">
                    <a:pos x="connsiteX1" y="connsiteY1"/>
                  </a:cxn>
                  <a:cxn ang="0">
                    <a:pos x="connsiteX2" y="connsiteY2"/>
                  </a:cxn>
                  <a:cxn ang="0">
                    <a:pos x="connsiteX3" y="connsiteY3"/>
                  </a:cxn>
                </a:cxnLst>
                <a:rect l="l" t="t" r="r" b="b"/>
                <a:pathLst>
                  <a:path w="25426" h="25426">
                    <a:moveTo>
                      <a:pt x="0" y="0"/>
                    </a:moveTo>
                    <a:lnTo>
                      <a:pt x="25426" y="0"/>
                    </a:lnTo>
                    <a:lnTo>
                      <a:pt x="25426" y="25426"/>
                    </a:lnTo>
                    <a:lnTo>
                      <a:pt x="0" y="25426"/>
                    </a:lnTo>
                    <a:close/>
                  </a:path>
                </a:pathLst>
              </a:custGeom>
              <a:solidFill>
                <a:srgbClr val="00C7FD"/>
              </a:solidFill>
              <a:ln w="8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IntelOne Text" panose="020B0503020203020204" pitchFamily="34" charset="0"/>
                </a:endParaRPr>
              </a:p>
            </p:txBody>
          </p:sp>
        </p:grpSp>
        <p:grpSp>
          <p:nvGrpSpPr>
            <p:cNvPr id="120" name="Graphic 144">
              <a:extLst>
                <a:ext uri="{FF2B5EF4-FFF2-40B4-BE49-F238E27FC236}">
                  <a16:creationId xmlns:a16="http://schemas.microsoft.com/office/drawing/2014/main" id="{DF895099-B3A1-FE2F-4248-4F85837BE16F}"/>
                </a:ext>
              </a:extLst>
            </p:cNvPr>
            <p:cNvGrpSpPr/>
            <p:nvPr/>
          </p:nvGrpSpPr>
          <p:grpSpPr>
            <a:xfrm>
              <a:off x="5697036" y="4407248"/>
              <a:ext cx="158458" cy="264262"/>
              <a:chOff x="7683786" y="3887023"/>
              <a:chExt cx="131720" cy="219671"/>
            </a:xfrm>
            <a:solidFill>
              <a:srgbClr val="0B6AB3"/>
            </a:solidFill>
          </p:grpSpPr>
          <p:sp>
            <p:nvSpPr>
              <p:cNvPr id="121" name="Freeform: Shape 120">
                <a:extLst>
                  <a:ext uri="{FF2B5EF4-FFF2-40B4-BE49-F238E27FC236}">
                    <a16:creationId xmlns:a16="http://schemas.microsoft.com/office/drawing/2014/main" id="{984BB62E-EEF8-9DC7-6053-D99621D30F51}"/>
                  </a:ext>
                </a:extLst>
              </p:cNvPr>
              <p:cNvSpPr/>
              <p:nvPr/>
            </p:nvSpPr>
            <p:spPr>
              <a:xfrm>
                <a:off x="7683786" y="3906900"/>
                <a:ext cx="131720" cy="179907"/>
              </a:xfrm>
              <a:custGeom>
                <a:avLst/>
                <a:gdLst>
                  <a:gd name="connsiteX0" fmla="*/ 75541 w 131720"/>
                  <a:gd name="connsiteY0" fmla="*/ 179907 h 179907"/>
                  <a:gd name="connsiteX1" fmla="*/ 64169 w 131720"/>
                  <a:gd name="connsiteY1" fmla="*/ 179130 h 179907"/>
                  <a:gd name="connsiteX2" fmla="*/ 0 w 131720"/>
                  <a:gd name="connsiteY2" fmla="*/ 148610 h 179907"/>
                  <a:gd name="connsiteX3" fmla="*/ 13939 w 131720"/>
                  <a:gd name="connsiteY3" fmla="*/ 132179 h 179907"/>
                  <a:gd name="connsiteX4" fmla="*/ 67026 w 131720"/>
                  <a:gd name="connsiteY4" fmla="*/ 157781 h 179907"/>
                  <a:gd name="connsiteX5" fmla="*/ 101152 w 131720"/>
                  <a:gd name="connsiteY5" fmla="*/ 149762 h 179907"/>
                  <a:gd name="connsiteX6" fmla="*/ 108253 w 131720"/>
                  <a:gd name="connsiteY6" fmla="*/ 117912 h 179907"/>
                  <a:gd name="connsiteX7" fmla="*/ 69021 w 131720"/>
                  <a:gd name="connsiteY7" fmla="*/ 100160 h 179907"/>
                  <a:gd name="connsiteX8" fmla="*/ 13040 w 131720"/>
                  <a:gd name="connsiteY8" fmla="*/ 69462 h 179907"/>
                  <a:gd name="connsiteX9" fmla="*/ 20356 w 131720"/>
                  <a:gd name="connsiteY9" fmla="*/ 17668 h 179907"/>
                  <a:gd name="connsiteX10" fmla="*/ 130942 w 131720"/>
                  <a:gd name="connsiteY10" fmla="*/ 22062 h 179907"/>
                  <a:gd name="connsiteX11" fmla="*/ 119091 w 131720"/>
                  <a:gd name="connsiteY11" fmla="*/ 40057 h 179907"/>
                  <a:gd name="connsiteX12" fmla="*/ 36871 w 131720"/>
                  <a:gd name="connsiteY12" fmla="*/ 31514 h 179907"/>
                  <a:gd name="connsiteX13" fmla="*/ 32571 w 131720"/>
                  <a:gd name="connsiteY13" fmla="*/ 60357 h 179907"/>
                  <a:gd name="connsiteX14" fmla="*/ 73105 w 131720"/>
                  <a:gd name="connsiteY14" fmla="*/ 78999 h 179907"/>
                  <a:gd name="connsiteX15" fmla="*/ 127841 w 131720"/>
                  <a:gd name="connsiteY15" fmla="*/ 108900 h 179907"/>
                  <a:gd name="connsiteX16" fmla="*/ 116468 w 131720"/>
                  <a:gd name="connsiteY16" fmla="*/ 164919 h 179907"/>
                  <a:gd name="connsiteX17" fmla="*/ 75560 w 131720"/>
                  <a:gd name="connsiteY17" fmla="*/ 179898 h 1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720" h="179907">
                    <a:moveTo>
                      <a:pt x="75541" y="179907"/>
                    </a:moveTo>
                    <a:cubicBezTo>
                      <a:pt x="71850" y="179907"/>
                      <a:pt x="68047" y="179654"/>
                      <a:pt x="64169" y="179130"/>
                    </a:cubicBezTo>
                    <a:cubicBezTo>
                      <a:pt x="42595" y="176244"/>
                      <a:pt x="19813" y="165406"/>
                      <a:pt x="0" y="148610"/>
                    </a:cubicBezTo>
                    <a:lnTo>
                      <a:pt x="13939" y="132179"/>
                    </a:lnTo>
                    <a:cubicBezTo>
                      <a:pt x="30642" y="146343"/>
                      <a:pt x="49490" y="155429"/>
                      <a:pt x="67026" y="157781"/>
                    </a:cubicBezTo>
                    <a:cubicBezTo>
                      <a:pt x="81724" y="159748"/>
                      <a:pt x="94155" y="156825"/>
                      <a:pt x="101152" y="149762"/>
                    </a:cubicBezTo>
                    <a:cubicBezTo>
                      <a:pt x="108328" y="142521"/>
                      <a:pt x="112890" y="127992"/>
                      <a:pt x="108253" y="117912"/>
                    </a:cubicBezTo>
                    <a:cubicBezTo>
                      <a:pt x="103101" y="106727"/>
                      <a:pt x="86548" y="103533"/>
                      <a:pt x="69021" y="100160"/>
                    </a:cubicBezTo>
                    <a:cubicBezTo>
                      <a:pt x="47560" y="96029"/>
                      <a:pt x="23241" y="91355"/>
                      <a:pt x="13040" y="69462"/>
                    </a:cubicBezTo>
                    <a:cubicBezTo>
                      <a:pt x="4571" y="51298"/>
                      <a:pt x="10304" y="29659"/>
                      <a:pt x="20356" y="17668"/>
                    </a:cubicBezTo>
                    <a:cubicBezTo>
                      <a:pt x="41433" y="-7474"/>
                      <a:pt x="88974" y="-5582"/>
                      <a:pt x="130942" y="22062"/>
                    </a:cubicBezTo>
                    <a:lnTo>
                      <a:pt x="119091" y="40057"/>
                    </a:lnTo>
                    <a:cubicBezTo>
                      <a:pt x="83522" y="16629"/>
                      <a:pt x="48721" y="17378"/>
                      <a:pt x="36871" y="31514"/>
                    </a:cubicBezTo>
                    <a:cubicBezTo>
                      <a:pt x="31260" y="38202"/>
                      <a:pt x="28122" y="50821"/>
                      <a:pt x="32571" y="60357"/>
                    </a:cubicBezTo>
                    <a:cubicBezTo>
                      <a:pt x="38126" y="72273"/>
                      <a:pt x="55119" y="75542"/>
                      <a:pt x="73105" y="78999"/>
                    </a:cubicBezTo>
                    <a:cubicBezTo>
                      <a:pt x="94183" y="83055"/>
                      <a:pt x="118061" y="87654"/>
                      <a:pt x="127841" y="108900"/>
                    </a:cubicBezTo>
                    <a:cubicBezTo>
                      <a:pt x="136937" y="128657"/>
                      <a:pt x="128768" y="152507"/>
                      <a:pt x="116468" y="164919"/>
                    </a:cubicBezTo>
                    <a:cubicBezTo>
                      <a:pt x="106810" y="174661"/>
                      <a:pt x="92281" y="179898"/>
                      <a:pt x="75560" y="179898"/>
                    </a:cubicBezTo>
                    <a:close/>
                  </a:path>
                </a:pathLst>
              </a:custGeom>
              <a:solidFill>
                <a:srgbClr val="0B6AB3"/>
              </a:solidFill>
              <a:ln w="93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4A4D995-AC3E-7A55-147F-0D4EEAF1F880}"/>
                  </a:ext>
                </a:extLst>
              </p:cNvPr>
              <p:cNvSpPr/>
              <p:nvPr/>
            </p:nvSpPr>
            <p:spPr>
              <a:xfrm>
                <a:off x="7744292" y="3887023"/>
                <a:ext cx="21545" cy="219671"/>
              </a:xfrm>
              <a:custGeom>
                <a:avLst/>
                <a:gdLst>
                  <a:gd name="connsiteX0" fmla="*/ 0 w 21545"/>
                  <a:gd name="connsiteY0" fmla="*/ 0 h 219671"/>
                  <a:gd name="connsiteX1" fmla="*/ 21546 w 21545"/>
                  <a:gd name="connsiteY1" fmla="*/ 0 h 219671"/>
                  <a:gd name="connsiteX2" fmla="*/ 21546 w 21545"/>
                  <a:gd name="connsiteY2" fmla="*/ 219672 h 219671"/>
                  <a:gd name="connsiteX3" fmla="*/ 0 w 21545"/>
                  <a:gd name="connsiteY3" fmla="*/ 219672 h 219671"/>
                </a:gdLst>
                <a:ahLst/>
                <a:cxnLst>
                  <a:cxn ang="0">
                    <a:pos x="connsiteX0" y="connsiteY0"/>
                  </a:cxn>
                  <a:cxn ang="0">
                    <a:pos x="connsiteX1" y="connsiteY1"/>
                  </a:cxn>
                  <a:cxn ang="0">
                    <a:pos x="connsiteX2" y="connsiteY2"/>
                  </a:cxn>
                  <a:cxn ang="0">
                    <a:pos x="connsiteX3" y="connsiteY3"/>
                  </a:cxn>
                </a:cxnLst>
                <a:rect l="l" t="t" r="r" b="b"/>
                <a:pathLst>
                  <a:path w="21545" h="219671">
                    <a:moveTo>
                      <a:pt x="0" y="0"/>
                    </a:moveTo>
                    <a:lnTo>
                      <a:pt x="21546" y="0"/>
                    </a:lnTo>
                    <a:lnTo>
                      <a:pt x="21546" y="219672"/>
                    </a:lnTo>
                    <a:lnTo>
                      <a:pt x="0" y="219672"/>
                    </a:lnTo>
                    <a:close/>
                  </a:path>
                </a:pathLst>
              </a:custGeom>
              <a:solidFill>
                <a:srgbClr val="0B6AB3"/>
              </a:solidFill>
              <a:ln w="930" cap="flat">
                <a:noFill/>
                <a:prstDash val="solid"/>
                <a:miter/>
              </a:ln>
            </p:spPr>
            <p:txBody>
              <a:bodyPr rtlCol="0" anchor="ctr"/>
              <a:lstStyle/>
              <a:p>
                <a:endParaRPr lang="en-US"/>
              </a:p>
            </p:txBody>
          </p:sp>
        </p:grpSp>
      </p:grpSp>
      <p:cxnSp>
        <p:nvCxnSpPr>
          <p:cNvPr id="16" name="Straight Connector 15">
            <a:extLst>
              <a:ext uri="{FF2B5EF4-FFF2-40B4-BE49-F238E27FC236}">
                <a16:creationId xmlns:a16="http://schemas.microsoft.com/office/drawing/2014/main" id="{DC05D3D1-B607-B076-353C-D7774D63C792}"/>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17" name="Text Placeholder 49">
            <a:extLst>
              <a:ext uri="{FF2B5EF4-FFF2-40B4-BE49-F238E27FC236}">
                <a16:creationId xmlns:a16="http://schemas.microsoft.com/office/drawing/2014/main" id="{4CBAAD3E-8D11-ED17-F728-CEC44FE4AB2C}"/>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Automation / Robotics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Quality Assurance</a:t>
            </a:r>
          </a:p>
        </p:txBody>
      </p:sp>
      <p:grpSp>
        <p:nvGrpSpPr>
          <p:cNvPr id="7" name="Group 6">
            <a:extLst>
              <a:ext uri="{FF2B5EF4-FFF2-40B4-BE49-F238E27FC236}">
                <a16:creationId xmlns:a16="http://schemas.microsoft.com/office/drawing/2014/main" id="{5E96B36A-0FB6-9B91-67EC-0F092DA1D056}"/>
              </a:ext>
            </a:extLst>
          </p:cNvPr>
          <p:cNvGrpSpPr/>
          <p:nvPr/>
        </p:nvGrpSpPr>
        <p:grpSpPr>
          <a:xfrm>
            <a:off x="9057016" y="87630"/>
            <a:ext cx="2525384" cy="384440"/>
            <a:chOff x="9057016" y="87630"/>
            <a:chExt cx="2525384" cy="384440"/>
          </a:xfrm>
        </p:grpSpPr>
        <p:pic>
          <p:nvPicPr>
            <p:cNvPr id="8" name="Picture 7">
              <a:hlinkClick r:id="rId8" action="ppaction://hlinksldjump"/>
              <a:extLst>
                <a:ext uri="{FF2B5EF4-FFF2-40B4-BE49-F238E27FC236}">
                  <a16:creationId xmlns:a16="http://schemas.microsoft.com/office/drawing/2014/main" id="{E80737A2-0EF9-AFD8-4B2C-C9D55D86C904}"/>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9" name="Rectangle 8">
              <a:extLst>
                <a:ext uri="{FF2B5EF4-FFF2-40B4-BE49-F238E27FC236}">
                  <a16:creationId xmlns:a16="http://schemas.microsoft.com/office/drawing/2014/main" id="{A932D480-ED00-669B-BD55-6312F627FDCF}"/>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8"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8"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8"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235114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descr="CANCOM Smart Product">
            <a:extLst>
              <a:ext uri="{FF2B5EF4-FFF2-40B4-BE49-F238E27FC236}">
                <a16:creationId xmlns:a16="http://schemas.microsoft.com/office/drawing/2014/main" id="{8A370C1F-DA71-4792-9278-CC4501943AD1}"/>
              </a:ext>
            </a:extLst>
          </p:cNvPr>
          <p:cNvSpPr>
            <a:spLocks noGrp="1"/>
          </p:cNvSpPr>
          <p:nvPr>
            <p:ph type="title"/>
          </p:nvPr>
        </p:nvSpPr>
        <p:spPr>
          <a:xfrm>
            <a:off x="592138" y="571500"/>
            <a:ext cx="10972800" cy="443198"/>
          </a:xfrm>
        </p:spPr>
        <p:txBody>
          <a:bodyPr/>
          <a:lstStyle/>
          <a:p>
            <a:r>
              <a:rPr lang="en-IN" sz="3200"/>
              <a:t>Equiptix</a:t>
            </a:r>
            <a:endParaRPr lang="en-US" sz="3200" dirty="0"/>
          </a:p>
        </p:txBody>
      </p:sp>
      <p:grpSp>
        <p:nvGrpSpPr>
          <p:cNvPr id="61" name="Group 60">
            <a:extLst>
              <a:ext uri="{FF2B5EF4-FFF2-40B4-BE49-F238E27FC236}">
                <a16:creationId xmlns:a16="http://schemas.microsoft.com/office/drawing/2014/main" id="{C05235B4-4AA6-F86C-B264-827AB2F54F48}"/>
              </a:ext>
            </a:extLst>
          </p:cNvPr>
          <p:cNvGrpSpPr/>
          <p:nvPr/>
        </p:nvGrpSpPr>
        <p:grpSpPr>
          <a:xfrm>
            <a:off x="592917" y="1268730"/>
            <a:ext cx="6255394" cy="600164"/>
            <a:chOff x="592917" y="1268730"/>
            <a:chExt cx="6255394" cy="600164"/>
          </a:xfrm>
        </p:grpSpPr>
        <p:sp>
          <p:nvSpPr>
            <p:cNvPr id="13"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9D99A044-784B-A8D2-D7AE-5E9AFF870F19}"/>
                </a:ext>
              </a:extLst>
            </p:cNvPr>
            <p:cNvSpPr txBox="1">
              <a:spLocks/>
            </p:cNvSpPr>
            <p:nvPr/>
          </p:nvSpPr>
          <p:spPr>
            <a:xfrm>
              <a:off x="592917" y="1453396"/>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lnSpc>
                  <a:spcPct val="100000"/>
                </a:lnSpc>
                <a:spcBef>
                  <a:spcPts val="120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rPr>
                <a:t>Based on the TCUP-TCS Connected Universe Platform, the Tata Consultancy Services TCS </a:t>
              </a:r>
              <a:r>
                <a:rPr kumimoji="0" lang="en-US" sz="900" b="0" i="0" u="none" strike="noStrike" kern="0" cap="none" spc="0" normalizeH="0" baseline="0" noProof="0" dirty="0" err="1">
                  <a:ln>
                    <a:noFill/>
                  </a:ln>
                  <a:effectLst/>
                  <a:uLnTx/>
                  <a:uFillTx/>
                  <a:latin typeface="+mn-lt"/>
                  <a:ea typeface="Intel Clear" panose="020B0604020203020204" pitchFamily="34" charset="0"/>
                  <a:cs typeface="Intel Clear" panose="020B0604020203020204" pitchFamily="34" charset="0"/>
                  <a:sym typeface="Helvetica Neue"/>
                </a:rPr>
                <a:t>Equiptix</a:t>
              </a: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rPr>
                <a:t> helps manufacturers monetize data from connected products through predictive maintenance of the OEM’s installed base and enables proactive mitigation of potential contract risks. </a:t>
              </a:r>
            </a:p>
          </p:txBody>
        </p:sp>
        <p:sp>
          <p:nvSpPr>
            <p:cNvPr id="14" name="Content Placeholder 47">
              <a:extLst>
                <a:ext uri="{FF2B5EF4-FFF2-40B4-BE49-F238E27FC236}">
                  <a16:creationId xmlns:a16="http://schemas.microsoft.com/office/drawing/2014/main" id="{AE2A7C84-B2B8-3443-A210-EB9C22B569E7}"/>
                </a:ext>
                <a:ext uri="{C183D7F6-B498-43B3-948B-1728B52AA6E4}">
                  <adec:decorative xmlns:adec="http://schemas.microsoft.com/office/drawing/2017/decorative" val="1"/>
                </a:ext>
              </a:extLst>
            </p:cNvPr>
            <p:cNvSpPr txBox="1">
              <a:spLocks/>
            </p:cNvSpPr>
            <p:nvPr/>
          </p:nvSpPr>
          <p:spPr>
            <a:xfrm>
              <a:off x="592917" y="1268730"/>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16" name="Content Placeholder 47">
            <a:extLst>
              <a:ext uri="{FF2B5EF4-FFF2-40B4-BE49-F238E27FC236}">
                <a16:creationId xmlns:a16="http://schemas.microsoft.com/office/drawing/2014/main" id="{8E267F3F-C1B3-1347-FC2C-210C0730A8BD}"/>
              </a:ext>
            </a:extLst>
          </p:cNvPr>
          <p:cNvSpPr txBox="1">
            <a:spLocks/>
          </p:cNvSpPr>
          <p:nvPr/>
        </p:nvSpPr>
        <p:spPr>
          <a:xfrm>
            <a:off x="592917" y="2277129"/>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17" name="Rectangle 16">
            <a:extLst>
              <a:ext uri="{FF2B5EF4-FFF2-40B4-BE49-F238E27FC236}">
                <a16:creationId xmlns:a16="http://schemas.microsoft.com/office/drawing/2014/main" id="{8D932853-8734-776B-50BE-8222BF0A5188}"/>
              </a:ext>
            </a:extLst>
          </p:cNvPr>
          <p:cNvSpPr>
            <a:spLocks/>
          </p:cNvSpPr>
          <p:nvPr/>
        </p:nvSpPr>
        <p:spPr>
          <a:xfrm>
            <a:off x="913615" y="2510876"/>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defRPr/>
            </a:pPr>
            <a:r>
              <a:rPr lang="en-US" sz="900" dirty="0">
                <a:solidFill>
                  <a:schemeClr val="accent1"/>
                </a:solidFill>
                <a:latin typeface="IntelOne Text Medium" panose="020B0703020203020204" pitchFamily="34" charset="0"/>
                <a:sym typeface="Helvetica Neue"/>
              </a:rPr>
              <a:t>Improve equipment reliability </a:t>
            </a:r>
            <a:r>
              <a:rPr lang="en-US" sz="900" dirty="0">
                <a:solidFill>
                  <a:schemeClr val="bg2"/>
                </a:solidFill>
                <a:sym typeface="Helvetica Neue"/>
              </a:rPr>
              <a:t>with ready-to-deploy TCS ML models for health score computation to increase availability of the installed base </a:t>
            </a:r>
          </a:p>
        </p:txBody>
      </p:sp>
      <p:sp>
        <p:nvSpPr>
          <p:cNvPr id="18" name="Rectangle 17">
            <a:extLst>
              <a:ext uri="{FF2B5EF4-FFF2-40B4-BE49-F238E27FC236}">
                <a16:creationId xmlns:a16="http://schemas.microsoft.com/office/drawing/2014/main" id="{3594E621-6AD2-5BD3-42F9-691B5D9790F6}"/>
              </a:ext>
            </a:extLst>
          </p:cNvPr>
          <p:cNvSpPr>
            <a:spLocks/>
          </p:cNvSpPr>
          <p:nvPr/>
        </p:nvSpPr>
        <p:spPr>
          <a:xfrm>
            <a:off x="3063688" y="2510876"/>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Reduce cost to serve </a:t>
            </a:r>
            <a:r>
              <a:rPr lang="en-US" sz="900" dirty="0">
                <a:solidFill>
                  <a:schemeClr val="bg2"/>
                </a:solidFill>
                <a:sym typeface="Helvetica Neue"/>
              </a:rPr>
              <a:t>with advanced predictive maintenance for better service order planning </a:t>
            </a:r>
          </a:p>
        </p:txBody>
      </p:sp>
      <p:sp>
        <p:nvSpPr>
          <p:cNvPr id="19" name="Rectangle 18">
            <a:extLst>
              <a:ext uri="{FF2B5EF4-FFF2-40B4-BE49-F238E27FC236}">
                <a16:creationId xmlns:a16="http://schemas.microsoft.com/office/drawing/2014/main" id="{39EEEB25-8BFD-F32F-0812-B11747E86E5F}"/>
              </a:ext>
            </a:extLst>
          </p:cNvPr>
          <p:cNvSpPr>
            <a:spLocks/>
          </p:cNvSpPr>
          <p:nvPr/>
        </p:nvSpPr>
        <p:spPr>
          <a:xfrm>
            <a:off x="5213760" y="2510876"/>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Raise contract profitability </a:t>
            </a:r>
            <a:r>
              <a:rPr lang="en-US" sz="900" dirty="0">
                <a:solidFill>
                  <a:schemeClr val="bg2"/>
                </a:solidFill>
                <a:sym typeface="Helvetica Neue"/>
              </a:rPr>
              <a:t>with ML models to identify the best price for new contracts and manage risk of existing ones</a:t>
            </a:r>
          </a:p>
        </p:txBody>
      </p:sp>
      <p:grpSp>
        <p:nvGrpSpPr>
          <p:cNvPr id="6" name="Group 5">
            <a:extLst>
              <a:ext uri="{FF2B5EF4-FFF2-40B4-BE49-F238E27FC236}">
                <a16:creationId xmlns:a16="http://schemas.microsoft.com/office/drawing/2014/main" id="{0C4A8258-D639-123B-8931-95E17A91B948}"/>
              </a:ext>
            </a:extLst>
          </p:cNvPr>
          <p:cNvGrpSpPr>
            <a:grpSpLocks/>
          </p:cNvGrpSpPr>
          <p:nvPr/>
        </p:nvGrpSpPr>
        <p:grpSpPr>
          <a:xfrm>
            <a:off x="586022" y="2539448"/>
            <a:ext cx="223561" cy="208361"/>
            <a:chOff x="8499374" y="2502600"/>
            <a:chExt cx="2694266" cy="2511070"/>
          </a:xfrm>
        </p:grpSpPr>
        <p:sp>
          <p:nvSpPr>
            <p:cNvPr id="7" name="Freeform: Shape 6">
              <a:extLst>
                <a:ext uri="{FF2B5EF4-FFF2-40B4-BE49-F238E27FC236}">
                  <a16:creationId xmlns:a16="http://schemas.microsoft.com/office/drawing/2014/main" id="{5122D7FC-98FF-8793-DC91-CA021EFA8FBB}"/>
                </a:ext>
              </a:extLst>
            </p:cNvPr>
            <p:cNvSpPr/>
            <p:nvPr/>
          </p:nvSpPr>
          <p:spPr>
            <a:xfrm>
              <a:off x="8782636" y="3890036"/>
              <a:ext cx="2172777" cy="598602"/>
            </a:xfrm>
            <a:custGeom>
              <a:avLst/>
              <a:gdLst>
                <a:gd name="connsiteX0" fmla="*/ 1990406 w 2172777"/>
                <a:gd name="connsiteY0" fmla="*/ 0 h 598602"/>
                <a:gd name="connsiteX1" fmla="*/ 1426648 w 2172777"/>
                <a:gd name="connsiteY1" fmla="*/ 0 h 598602"/>
                <a:gd name="connsiteX2" fmla="*/ 1302560 w 2172777"/>
                <a:gd name="connsiteY2" fmla="*/ 111616 h 598602"/>
                <a:gd name="connsiteX3" fmla="*/ 1907713 w 2172777"/>
                <a:gd name="connsiteY3" fmla="*/ 111616 h 598602"/>
                <a:gd name="connsiteX4" fmla="*/ 2022095 w 2172777"/>
                <a:gd name="connsiteY4" fmla="*/ 486986 h 598602"/>
                <a:gd name="connsiteX5" fmla="*/ 1830116 w 2172777"/>
                <a:gd name="connsiteY5" fmla="*/ 486986 h 598602"/>
                <a:gd name="connsiteX6" fmla="*/ 1900143 w 2172777"/>
                <a:gd name="connsiteY6" fmla="*/ 598602 h 598602"/>
                <a:gd name="connsiteX7" fmla="*/ 2172777 w 2172777"/>
                <a:gd name="connsiteY7" fmla="*/ 598602 h 598602"/>
                <a:gd name="connsiteX8" fmla="*/ 1990406 w 2172777"/>
                <a:gd name="connsiteY8" fmla="*/ 0 h 598602"/>
                <a:gd name="connsiteX9" fmla="*/ 282728 w 2172777"/>
                <a:gd name="connsiteY9" fmla="*/ 111616 h 598602"/>
                <a:gd name="connsiteX10" fmla="*/ 823581 w 2172777"/>
                <a:gd name="connsiteY10" fmla="*/ 111616 h 598602"/>
                <a:gd name="connsiteX11" fmla="*/ 699493 w 2172777"/>
                <a:gd name="connsiteY11" fmla="*/ 0 h 598602"/>
                <a:gd name="connsiteX12" fmla="*/ 202656 w 2172777"/>
                <a:gd name="connsiteY12" fmla="*/ 0 h 598602"/>
                <a:gd name="connsiteX13" fmla="*/ 0 w 2172777"/>
                <a:gd name="connsiteY13" fmla="*/ 598602 h 598602"/>
                <a:gd name="connsiteX14" fmla="*/ 226047 w 2172777"/>
                <a:gd name="connsiteY14" fmla="*/ 598602 h 598602"/>
                <a:gd name="connsiteX15" fmla="*/ 296074 w 2172777"/>
                <a:gd name="connsiteY15" fmla="*/ 486986 h 598602"/>
                <a:gd name="connsiteX16" fmla="*/ 155632 w 2172777"/>
                <a:gd name="connsiteY16" fmla="*/ 486986 h 598602"/>
                <a:gd name="connsiteX17" fmla="*/ 282728 w 2172777"/>
                <a:gd name="connsiteY17" fmla="*/ 111616 h 59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2777" h="598602">
                  <a:moveTo>
                    <a:pt x="1990406" y="0"/>
                  </a:moveTo>
                  <a:lnTo>
                    <a:pt x="1426648" y="0"/>
                  </a:lnTo>
                  <a:cubicBezTo>
                    <a:pt x="1392532" y="44307"/>
                    <a:pt x="1350458" y="82256"/>
                    <a:pt x="1302560" y="111616"/>
                  </a:cubicBezTo>
                  <a:lnTo>
                    <a:pt x="1907713" y="111616"/>
                  </a:lnTo>
                  <a:lnTo>
                    <a:pt x="2022095" y="486986"/>
                  </a:lnTo>
                  <a:lnTo>
                    <a:pt x="1830116" y="486986"/>
                  </a:lnTo>
                  <a:cubicBezTo>
                    <a:pt x="1856127" y="522606"/>
                    <a:pt x="1879518" y="559925"/>
                    <a:pt x="1900143" y="598602"/>
                  </a:cubicBezTo>
                  <a:lnTo>
                    <a:pt x="2172777" y="598602"/>
                  </a:lnTo>
                  <a:lnTo>
                    <a:pt x="1990406" y="0"/>
                  </a:lnTo>
                  <a:close/>
                  <a:moveTo>
                    <a:pt x="282728" y="111616"/>
                  </a:moveTo>
                  <a:lnTo>
                    <a:pt x="823581" y="111616"/>
                  </a:lnTo>
                  <a:cubicBezTo>
                    <a:pt x="775683" y="82256"/>
                    <a:pt x="733609" y="44307"/>
                    <a:pt x="699493" y="0"/>
                  </a:cubicBezTo>
                  <a:lnTo>
                    <a:pt x="202656" y="0"/>
                  </a:lnTo>
                  <a:lnTo>
                    <a:pt x="0" y="598602"/>
                  </a:lnTo>
                  <a:lnTo>
                    <a:pt x="226047" y="598602"/>
                  </a:lnTo>
                  <a:cubicBezTo>
                    <a:pt x="246672" y="559925"/>
                    <a:pt x="270062" y="522606"/>
                    <a:pt x="296074" y="486986"/>
                  </a:cubicBezTo>
                  <a:lnTo>
                    <a:pt x="155632" y="486986"/>
                  </a:lnTo>
                  <a:lnTo>
                    <a:pt x="282728" y="111616"/>
                  </a:lnTo>
                  <a:close/>
                </a:path>
              </a:pathLst>
            </a:custGeom>
            <a:solidFill>
              <a:schemeClr val="accent2"/>
            </a:solidFill>
            <a:ln w="484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188C8CC-0D65-8536-69CB-6EF3C2376F25}"/>
                </a:ext>
              </a:extLst>
            </p:cNvPr>
            <p:cNvSpPr/>
            <p:nvPr/>
          </p:nvSpPr>
          <p:spPr>
            <a:xfrm>
              <a:off x="9228324" y="2502600"/>
              <a:ext cx="1234765" cy="1212878"/>
            </a:xfrm>
            <a:custGeom>
              <a:avLst/>
              <a:gdLst>
                <a:gd name="connsiteX0" fmla="*/ 1183713 w 1234765"/>
                <a:gd name="connsiteY0" fmla="*/ 0 h 1212878"/>
                <a:gd name="connsiteX1" fmla="*/ 51440 w 1234765"/>
                <a:gd name="connsiteY1" fmla="*/ 0 h 1212878"/>
                <a:gd name="connsiteX2" fmla="*/ 0 w 1234765"/>
                <a:gd name="connsiteY2" fmla="*/ 7765 h 1212878"/>
                <a:gd name="connsiteX3" fmla="*/ 0 w 1234765"/>
                <a:gd name="connsiteY3" fmla="*/ 1212879 h 1212878"/>
                <a:gd name="connsiteX4" fmla="*/ 170578 w 1234765"/>
                <a:gd name="connsiteY4" fmla="*/ 1212879 h 1212878"/>
                <a:gd name="connsiteX5" fmla="*/ 158446 w 1234765"/>
                <a:gd name="connsiteY5" fmla="*/ 1107717 h 1212878"/>
                <a:gd name="connsiteX6" fmla="*/ 158543 w 1234765"/>
                <a:gd name="connsiteY6" fmla="*/ 1101263 h 1212878"/>
                <a:gd name="connsiteX7" fmla="*/ 111616 w 1234765"/>
                <a:gd name="connsiteY7" fmla="*/ 1101263 h 1212878"/>
                <a:gd name="connsiteX8" fmla="*/ 111616 w 1234765"/>
                <a:gd name="connsiteY8" fmla="*/ 111616 h 1212878"/>
                <a:gd name="connsiteX9" fmla="*/ 1123149 w 1234765"/>
                <a:gd name="connsiteY9" fmla="*/ 111616 h 1212878"/>
                <a:gd name="connsiteX10" fmla="*/ 1123149 w 1234765"/>
                <a:gd name="connsiteY10" fmla="*/ 1101263 h 1212878"/>
                <a:gd name="connsiteX11" fmla="*/ 1076222 w 1234765"/>
                <a:gd name="connsiteY11" fmla="*/ 1101263 h 1212878"/>
                <a:gd name="connsiteX12" fmla="*/ 1076319 w 1234765"/>
                <a:gd name="connsiteY12" fmla="*/ 1107717 h 1212878"/>
                <a:gd name="connsiteX13" fmla="*/ 1064187 w 1234765"/>
                <a:gd name="connsiteY13" fmla="*/ 1212879 h 1212878"/>
                <a:gd name="connsiteX14" fmla="*/ 1234765 w 1234765"/>
                <a:gd name="connsiteY14" fmla="*/ 1212879 h 1212878"/>
                <a:gd name="connsiteX15" fmla="*/ 1234765 w 1234765"/>
                <a:gd name="connsiteY15" fmla="*/ 7716 h 1212878"/>
                <a:gd name="connsiteX16" fmla="*/ 1183713 w 1234765"/>
                <a:gd name="connsiteY16" fmla="*/ 0 h 121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4765" h="1212878">
                  <a:moveTo>
                    <a:pt x="1183713" y="0"/>
                  </a:moveTo>
                  <a:lnTo>
                    <a:pt x="51440" y="0"/>
                  </a:lnTo>
                  <a:lnTo>
                    <a:pt x="0" y="7765"/>
                  </a:lnTo>
                  <a:lnTo>
                    <a:pt x="0" y="1212879"/>
                  </a:lnTo>
                  <a:lnTo>
                    <a:pt x="170578" y="1212879"/>
                  </a:lnTo>
                  <a:cubicBezTo>
                    <a:pt x="162668" y="1179103"/>
                    <a:pt x="158446" y="1143871"/>
                    <a:pt x="158446" y="1107717"/>
                  </a:cubicBezTo>
                  <a:cubicBezTo>
                    <a:pt x="158446" y="1105582"/>
                    <a:pt x="158446" y="1103398"/>
                    <a:pt x="158543" y="1101263"/>
                  </a:cubicBezTo>
                  <a:lnTo>
                    <a:pt x="111616" y="1101263"/>
                  </a:lnTo>
                  <a:lnTo>
                    <a:pt x="111616" y="111616"/>
                  </a:lnTo>
                  <a:lnTo>
                    <a:pt x="1123149" y="111616"/>
                  </a:lnTo>
                  <a:lnTo>
                    <a:pt x="1123149" y="1101263"/>
                  </a:lnTo>
                  <a:lnTo>
                    <a:pt x="1076222" y="1101263"/>
                  </a:lnTo>
                  <a:cubicBezTo>
                    <a:pt x="1076319" y="1103398"/>
                    <a:pt x="1076319" y="1105582"/>
                    <a:pt x="1076319" y="1107717"/>
                  </a:cubicBezTo>
                  <a:cubicBezTo>
                    <a:pt x="1076319" y="1143871"/>
                    <a:pt x="1072097" y="1179103"/>
                    <a:pt x="1064187" y="1212879"/>
                  </a:cubicBezTo>
                  <a:lnTo>
                    <a:pt x="1234765" y="1212879"/>
                  </a:lnTo>
                  <a:lnTo>
                    <a:pt x="1234765" y="7716"/>
                  </a:lnTo>
                  <a:lnTo>
                    <a:pt x="1183713" y="0"/>
                  </a:lnTo>
                  <a:close/>
                </a:path>
              </a:pathLst>
            </a:custGeom>
            <a:solidFill>
              <a:schemeClr val="accent2"/>
            </a:solidFill>
            <a:ln w="484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05BE402-D3F9-0901-CD0B-CB84C85C3D77}"/>
                </a:ext>
              </a:extLst>
            </p:cNvPr>
            <p:cNvSpPr/>
            <p:nvPr/>
          </p:nvSpPr>
          <p:spPr>
            <a:xfrm>
              <a:off x="10351473" y="2502600"/>
              <a:ext cx="842167" cy="1384427"/>
            </a:xfrm>
            <a:custGeom>
              <a:avLst/>
              <a:gdLst>
                <a:gd name="connsiteX0" fmla="*/ 111616 w 842167"/>
                <a:gd name="connsiteY0" fmla="*/ 7716 h 1384427"/>
                <a:gd name="connsiteX1" fmla="*/ 60564 w 842167"/>
                <a:gd name="connsiteY1" fmla="*/ 0 h 1384427"/>
                <a:gd name="connsiteX2" fmla="*/ 0 w 842167"/>
                <a:gd name="connsiteY2" fmla="*/ 0 h 1384427"/>
                <a:gd name="connsiteX3" fmla="*/ 0 w 842167"/>
                <a:gd name="connsiteY3" fmla="*/ 1212879 h 1384427"/>
                <a:gd name="connsiteX4" fmla="*/ 842168 w 842167"/>
                <a:gd name="connsiteY4" fmla="*/ 1384428 h 1384427"/>
                <a:gd name="connsiteX5" fmla="*/ 842168 w 842167"/>
                <a:gd name="connsiteY5" fmla="*/ 117779 h 1384427"/>
                <a:gd name="connsiteX6" fmla="*/ 111616 w 842167"/>
                <a:gd name="connsiteY6" fmla="*/ 7716 h 1384427"/>
                <a:gd name="connsiteX7" fmla="*/ 729532 w 842167"/>
                <a:gd name="connsiteY7" fmla="*/ 1248742 h 1384427"/>
                <a:gd name="connsiteX8" fmla="*/ 112684 w 842167"/>
                <a:gd name="connsiteY8" fmla="*/ 1124023 h 1384427"/>
                <a:gd name="connsiteX9" fmla="*/ 112684 w 842167"/>
                <a:gd name="connsiteY9" fmla="*/ 120740 h 1384427"/>
                <a:gd name="connsiteX10" fmla="*/ 729532 w 842167"/>
                <a:gd name="connsiteY10" fmla="*/ 213721 h 1384427"/>
                <a:gd name="connsiteX11" fmla="*/ 729532 w 842167"/>
                <a:gd name="connsiteY11" fmla="*/ 1248742 h 138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2167" h="1384427">
                  <a:moveTo>
                    <a:pt x="111616" y="7716"/>
                  </a:moveTo>
                  <a:lnTo>
                    <a:pt x="60564" y="0"/>
                  </a:lnTo>
                  <a:lnTo>
                    <a:pt x="0" y="0"/>
                  </a:lnTo>
                  <a:lnTo>
                    <a:pt x="0" y="1212879"/>
                  </a:lnTo>
                  <a:lnTo>
                    <a:pt x="842168" y="1384428"/>
                  </a:lnTo>
                  <a:lnTo>
                    <a:pt x="842168" y="117779"/>
                  </a:lnTo>
                  <a:lnTo>
                    <a:pt x="111616" y="7716"/>
                  </a:lnTo>
                  <a:close/>
                  <a:moveTo>
                    <a:pt x="729532" y="1248742"/>
                  </a:moveTo>
                  <a:lnTo>
                    <a:pt x="112684" y="1124023"/>
                  </a:lnTo>
                  <a:lnTo>
                    <a:pt x="112684" y="120740"/>
                  </a:lnTo>
                  <a:lnTo>
                    <a:pt x="729532" y="213721"/>
                  </a:lnTo>
                  <a:lnTo>
                    <a:pt x="729532" y="1248742"/>
                  </a:lnTo>
                  <a:close/>
                </a:path>
              </a:pathLst>
            </a:custGeom>
            <a:solidFill>
              <a:schemeClr val="accent2"/>
            </a:solidFill>
            <a:ln w="484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5F1F5BD-4591-289B-C6F7-E75A33D61866}"/>
                </a:ext>
              </a:extLst>
            </p:cNvPr>
            <p:cNvSpPr/>
            <p:nvPr/>
          </p:nvSpPr>
          <p:spPr>
            <a:xfrm>
              <a:off x="8499374" y="2502600"/>
              <a:ext cx="840566" cy="1384282"/>
            </a:xfrm>
            <a:custGeom>
              <a:avLst/>
              <a:gdLst>
                <a:gd name="connsiteX0" fmla="*/ 780391 w 840566"/>
                <a:gd name="connsiteY0" fmla="*/ 0 h 1384282"/>
                <a:gd name="connsiteX1" fmla="*/ 728950 w 840566"/>
                <a:gd name="connsiteY1" fmla="*/ 7765 h 1384282"/>
                <a:gd name="connsiteX2" fmla="*/ 0 w 840566"/>
                <a:gd name="connsiteY2" fmla="*/ 117731 h 1384282"/>
                <a:gd name="connsiteX3" fmla="*/ 0 w 840566"/>
                <a:gd name="connsiteY3" fmla="*/ 1384282 h 1384282"/>
                <a:gd name="connsiteX4" fmla="*/ 831831 w 840566"/>
                <a:gd name="connsiteY4" fmla="*/ 1212879 h 1384282"/>
                <a:gd name="connsiteX5" fmla="*/ 840566 w 840566"/>
                <a:gd name="connsiteY5" fmla="*/ 1211083 h 1384282"/>
                <a:gd name="connsiteX6" fmla="*/ 840566 w 840566"/>
                <a:gd name="connsiteY6" fmla="*/ 0 h 1384282"/>
                <a:gd name="connsiteX7" fmla="*/ 780391 w 840566"/>
                <a:gd name="connsiteY7" fmla="*/ 0 h 1384282"/>
                <a:gd name="connsiteX8" fmla="*/ 111616 w 840566"/>
                <a:gd name="connsiteY8" fmla="*/ 213769 h 1384282"/>
                <a:gd name="connsiteX9" fmla="*/ 728950 w 840566"/>
                <a:gd name="connsiteY9" fmla="*/ 120642 h 1384282"/>
                <a:gd name="connsiteX10" fmla="*/ 728950 w 840566"/>
                <a:gd name="connsiteY10" fmla="*/ 1119073 h 1384282"/>
                <a:gd name="connsiteX11" fmla="*/ 111616 w 840566"/>
                <a:gd name="connsiteY11" fmla="*/ 1248887 h 1384282"/>
                <a:gd name="connsiteX12" fmla="*/ 111616 w 840566"/>
                <a:gd name="connsiteY12" fmla="*/ 213769 h 138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0566" h="1384282">
                  <a:moveTo>
                    <a:pt x="780391" y="0"/>
                  </a:moveTo>
                  <a:lnTo>
                    <a:pt x="728950" y="7765"/>
                  </a:lnTo>
                  <a:lnTo>
                    <a:pt x="0" y="117731"/>
                  </a:lnTo>
                  <a:lnTo>
                    <a:pt x="0" y="1384282"/>
                  </a:lnTo>
                  <a:lnTo>
                    <a:pt x="831831" y="1212879"/>
                  </a:lnTo>
                  <a:lnTo>
                    <a:pt x="840566" y="1211083"/>
                  </a:lnTo>
                  <a:lnTo>
                    <a:pt x="840566" y="0"/>
                  </a:lnTo>
                  <a:lnTo>
                    <a:pt x="780391" y="0"/>
                  </a:lnTo>
                  <a:close/>
                  <a:moveTo>
                    <a:pt x="111616" y="213769"/>
                  </a:moveTo>
                  <a:lnTo>
                    <a:pt x="728950" y="120642"/>
                  </a:lnTo>
                  <a:lnTo>
                    <a:pt x="728950" y="1119073"/>
                  </a:lnTo>
                  <a:lnTo>
                    <a:pt x="111616" y="1248887"/>
                  </a:lnTo>
                  <a:lnTo>
                    <a:pt x="111616" y="213769"/>
                  </a:lnTo>
                  <a:close/>
                </a:path>
              </a:pathLst>
            </a:custGeom>
            <a:solidFill>
              <a:schemeClr val="accent2"/>
            </a:solidFill>
            <a:ln w="484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7D9D2FD-25E3-BFC3-DDD0-9C8CBA34C665}"/>
                </a:ext>
              </a:extLst>
            </p:cNvPr>
            <p:cNvSpPr/>
            <p:nvPr/>
          </p:nvSpPr>
          <p:spPr>
            <a:xfrm>
              <a:off x="9459563" y="3224173"/>
              <a:ext cx="772286" cy="772286"/>
            </a:xfrm>
            <a:custGeom>
              <a:avLst/>
              <a:gdLst>
                <a:gd name="connsiteX0" fmla="*/ 386143 w 772286"/>
                <a:gd name="connsiteY0" fmla="*/ 0 h 772286"/>
                <a:gd name="connsiteX1" fmla="*/ 0 w 772286"/>
                <a:gd name="connsiteY1" fmla="*/ 386143 h 772286"/>
                <a:gd name="connsiteX2" fmla="*/ 386143 w 772286"/>
                <a:gd name="connsiteY2" fmla="*/ 772286 h 772286"/>
                <a:gd name="connsiteX3" fmla="*/ 772286 w 772286"/>
                <a:gd name="connsiteY3" fmla="*/ 386143 h 772286"/>
                <a:gd name="connsiteX4" fmla="*/ 386143 w 772286"/>
                <a:gd name="connsiteY4" fmla="*/ 0 h 772286"/>
                <a:gd name="connsiteX5" fmla="*/ 386143 w 772286"/>
                <a:gd name="connsiteY5" fmla="*/ 549054 h 772286"/>
                <a:gd name="connsiteX6" fmla="*/ 223232 w 772286"/>
                <a:gd name="connsiteY6" fmla="*/ 386143 h 772286"/>
                <a:gd name="connsiteX7" fmla="*/ 386143 w 772286"/>
                <a:gd name="connsiteY7" fmla="*/ 223232 h 772286"/>
                <a:gd name="connsiteX8" fmla="*/ 549054 w 772286"/>
                <a:gd name="connsiteY8" fmla="*/ 386143 h 772286"/>
                <a:gd name="connsiteX9" fmla="*/ 386143 w 772286"/>
                <a:gd name="connsiteY9" fmla="*/ 549054 h 77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2286" h="772286">
                  <a:moveTo>
                    <a:pt x="386143" y="0"/>
                  </a:moveTo>
                  <a:cubicBezTo>
                    <a:pt x="173199" y="0"/>
                    <a:pt x="0" y="173199"/>
                    <a:pt x="0" y="386143"/>
                  </a:cubicBezTo>
                  <a:cubicBezTo>
                    <a:pt x="0" y="599087"/>
                    <a:pt x="173199" y="772286"/>
                    <a:pt x="386143" y="772286"/>
                  </a:cubicBezTo>
                  <a:cubicBezTo>
                    <a:pt x="599087" y="772286"/>
                    <a:pt x="772286" y="599039"/>
                    <a:pt x="772286" y="386143"/>
                  </a:cubicBezTo>
                  <a:cubicBezTo>
                    <a:pt x="772286" y="173248"/>
                    <a:pt x="599087" y="0"/>
                    <a:pt x="386143" y="0"/>
                  </a:cubicBezTo>
                  <a:close/>
                  <a:moveTo>
                    <a:pt x="386143" y="549054"/>
                  </a:moveTo>
                  <a:cubicBezTo>
                    <a:pt x="296317" y="549054"/>
                    <a:pt x="223232" y="475970"/>
                    <a:pt x="223232" y="386143"/>
                  </a:cubicBezTo>
                  <a:cubicBezTo>
                    <a:pt x="223232" y="296317"/>
                    <a:pt x="296317" y="223232"/>
                    <a:pt x="386143" y="223232"/>
                  </a:cubicBezTo>
                  <a:cubicBezTo>
                    <a:pt x="475970" y="223232"/>
                    <a:pt x="549054" y="296317"/>
                    <a:pt x="549054" y="386143"/>
                  </a:cubicBezTo>
                  <a:cubicBezTo>
                    <a:pt x="549054" y="475970"/>
                    <a:pt x="475970" y="549054"/>
                    <a:pt x="386143" y="549054"/>
                  </a:cubicBezTo>
                  <a:close/>
                </a:path>
              </a:pathLst>
            </a:custGeom>
            <a:solidFill>
              <a:schemeClr val="accent1"/>
            </a:solidFill>
            <a:ln w="484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5C15BC5-2451-1679-78F7-886F0CC36CC8}"/>
                </a:ext>
              </a:extLst>
            </p:cNvPr>
            <p:cNvSpPr/>
            <p:nvPr/>
          </p:nvSpPr>
          <p:spPr>
            <a:xfrm>
              <a:off x="8966220" y="4059256"/>
              <a:ext cx="1758972" cy="953395"/>
            </a:xfrm>
            <a:custGeom>
              <a:avLst/>
              <a:gdLst>
                <a:gd name="connsiteX0" fmla="*/ 1158672 w 1758972"/>
                <a:gd name="connsiteY0" fmla="*/ 953396 h 953395"/>
                <a:gd name="connsiteX1" fmla="*/ 1758973 w 1758972"/>
                <a:gd name="connsiteY1" fmla="*/ 953396 h 953395"/>
                <a:gd name="connsiteX2" fmla="*/ 1753926 w 1758972"/>
                <a:gd name="connsiteY2" fmla="*/ 836975 h 953395"/>
                <a:gd name="connsiteX3" fmla="*/ 1485659 w 1758972"/>
                <a:gd name="connsiteY3" fmla="*/ 243857 h 953395"/>
                <a:gd name="connsiteX4" fmla="*/ 879486 w 1758972"/>
                <a:gd name="connsiteY4" fmla="*/ 0 h 953395"/>
                <a:gd name="connsiteX5" fmla="*/ 273314 w 1758972"/>
                <a:gd name="connsiteY5" fmla="*/ 243857 h 953395"/>
                <a:gd name="connsiteX6" fmla="*/ 5047 w 1758972"/>
                <a:gd name="connsiteY6" fmla="*/ 836975 h 953395"/>
                <a:gd name="connsiteX7" fmla="*/ 0 w 1758972"/>
                <a:gd name="connsiteY7" fmla="*/ 953396 h 953395"/>
                <a:gd name="connsiteX8" fmla="*/ 600301 w 1758972"/>
                <a:gd name="connsiteY8" fmla="*/ 953396 h 953395"/>
                <a:gd name="connsiteX9" fmla="*/ 600301 w 1758972"/>
                <a:gd name="connsiteY9" fmla="*/ 730164 h 953395"/>
                <a:gd name="connsiteX10" fmla="*/ 243517 w 1758972"/>
                <a:gd name="connsiteY10" fmla="*/ 730164 h 953395"/>
                <a:gd name="connsiteX11" fmla="*/ 879486 w 1758972"/>
                <a:gd name="connsiteY11" fmla="*/ 223232 h 953395"/>
                <a:gd name="connsiteX12" fmla="*/ 1515456 w 1758972"/>
                <a:gd name="connsiteY12" fmla="*/ 730164 h 953395"/>
                <a:gd name="connsiteX13" fmla="*/ 1158672 w 1758972"/>
                <a:gd name="connsiteY13" fmla="*/ 730164 h 953395"/>
                <a:gd name="connsiteX14" fmla="*/ 1158672 w 1758972"/>
                <a:gd name="connsiteY14" fmla="*/ 953396 h 95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58972" h="953395">
                  <a:moveTo>
                    <a:pt x="1158672" y="953396"/>
                  </a:moveTo>
                  <a:lnTo>
                    <a:pt x="1758973" y="953396"/>
                  </a:lnTo>
                  <a:lnTo>
                    <a:pt x="1753926" y="836975"/>
                  </a:lnTo>
                  <a:cubicBezTo>
                    <a:pt x="1744171" y="611268"/>
                    <a:pt x="1648910" y="400653"/>
                    <a:pt x="1485659" y="243857"/>
                  </a:cubicBezTo>
                  <a:cubicBezTo>
                    <a:pt x="1321874" y="86575"/>
                    <a:pt x="1106601" y="0"/>
                    <a:pt x="879486" y="0"/>
                  </a:cubicBezTo>
                  <a:cubicBezTo>
                    <a:pt x="652372" y="0"/>
                    <a:pt x="437098" y="86575"/>
                    <a:pt x="273314" y="243857"/>
                  </a:cubicBezTo>
                  <a:cubicBezTo>
                    <a:pt x="110063" y="400653"/>
                    <a:pt x="14801" y="611268"/>
                    <a:pt x="5047" y="836975"/>
                  </a:cubicBezTo>
                  <a:lnTo>
                    <a:pt x="0" y="953396"/>
                  </a:lnTo>
                  <a:lnTo>
                    <a:pt x="600301" y="953396"/>
                  </a:lnTo>
                  <a:lnTo>
                    <a:pt x="600301" y="730164"/>
                  </a:lnTo>
                  <a:lnTo>
                    <a:pt x="243517" y="730164"/>
                  </a:lnTo>
                  <a:cubicBezTo>
                    <a:pt x="309322" y="438117"/>
                    <a:pt x="569291" y="223232"/>
                    <a:pt x="879486" y="223232"/>
                  </a:cubicBezTo>
                  <a:cubicBezTo>
                    <a:pt x="1189682" y="223232"/>
                    <a:pt x="1449651" y="438117"/>
                    <a:pt x="1515456" y="730164"/>
                  </a:cubicBezTo>
                  <a:lnTo>
                    <a:pt x="1158672" y="730164"/>
                  </a:lnTo>
                  <a:lnTo>
                    <a:pt x="1158672" y="953396"/>
                  </a:lnTo>
                  <a:close/>
                </a:path>
              </a:pathLst>
            </a:custGeom>
            <a:solidFill>
              <a:schemeClr val="accent1"/>
            </a:solidFill>
            <a:ln w="484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48B4F1E-ABBB-483D-08E3-399B436E6050}"/>
                </a:ext>
              </a:extLst>
            </p:cNvPr>
            <p:cNvSpPr/>
            <p:nvPr/>
          </p:nvSpPr>
          <p:spPr>
            <a:xfrm>
              <a:off x="9733411" y="4788400"/>
              <a:ext cx="224639" cy="225270"/>
            </a:xfrm>
            <a:custGeom>
              <a:avLst/>
              <a:gdLst>
                <a:gd name="connsiteX0" fmla="*/ 0 w 224639"/>
                <a:gd name="connsiteY0" fmla="*/ 0 h 225270"/>
                <a:gd name="connsiteX1" fmla="*/ 224639 w 224639"/>
                <a:gd name="connsiteY1" fmla="*/ 0 h 225270"/>
                <a:gd name="connsiteX2" fmla="*/ 224639 w 224639"/>
                <a:gd name="connsiteY2" fmla="*/ 225270 h 225270"/>
                <a:gd name="connsiteX3" fmla="*/ 0 w 224639"/>
                <a:gd name="connsiteY3" fmla="*/ 225270 h 225270"/>
              </a:gdLst>
              <a:ahLst/>
              <a:cxnLst>
                <a:cxn ang="0">
                  <a:pos x="connsiteX0" y="connsiteY0"/>
                </a:cxn>
                <a:cxn ang="0">
                  <a:pos x="connsiteX1" y="connsiteY1"/>
                </a:cxn>
                <a:cxn ang="0">
                  <a:pos x="connsiteX2" y="connsiteY2"/>
                </a:cxn>
                <a:cxn ang="0">
                  <a:pos x="connsiteX3" y="connsiteY3"/>
                </a:cxn>
              </a:cxnLst>
              <a:rect l="l" t="t" r="r" b="b"/>
              <a:pathLst>
                <a:path w="224639" h="225270">
                  <a:moveTo>
                    <a:pt x="0" y="0"/>
                  </a:moveTo>
                  <a:lnTo>
                    <a:pt x="224639" y="0"/>
                  </a:lnTo>
                  <a:lnTo>
                    <a:pt x="224639" y="225270"/>
                  </a:lnTo>
                  <a:lnTo>
                    <a:pt x="0" y="225270"/>
                  </a:lnTo>
                  <a:close/>
                </a:path>
              </a:pathLst>
            </a:custGeom>
            <a:solidFill>
              <a:schemeClr val="accent2"/>
            </a:solidFill>
            <a:ln w="4840" cap="flat">
              <a:noFill/>
              <a:prstDash val="solid"/>
              <a:miter/>
            </a:ln>
          </p:spPr>
          <p:txBody>
            <a:bodyPr rtlCol="0" anchor="ctr"/>
            <a:lstStyle/>
            <a:p>
              <a:endParaRPr lang="en-US"/>
            </a:p>
          </p:txBody>
        </p:sp>
      </p:grpSp>
      <p:pic>
        <p:nvPicPr>
          <p:cNvPr id="28" name="Graphic 27">
            <a:extLst>
              <a:ext uri="{FF2B5EF4-FFF2-40B4-BE49-F238E27FC236}">
                <a16:creationId xmlns:a16="http://schemas.microsoft.com/office/drawing/2014/main" id="{7320F402-C2B7-A86A-E9BC-64720029A863}"/>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2778918" y="2510876"/>
            <a:ext cx="219326" cy="124914"/>
          </a:xfrm>
          <a:prstGeom prst="rect">
            <a:avLst/>
          </a:prstGeom>
        </p:spPr>
      </p:pic>
      <p:pic>
        <p:nvPicPr>
          <p:cNvPr id="22" name="Graphic 21">
            <a:extLst>
              <a:ext uri="{FF2B5EF4-FFF2-40B4-BE49-F238E27FC236}">
                <a16:creationId xmlns:a16="http://schemas.microsoft.com/office/drawing/2014/main" id="{78D638ED-635E-597E-1581-53A9624D65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12222" y="2510876"/>
            <a:ext cx="231623" cy="227810"/>
          </a:xfrm>
          <a:prstGeom prst="rect">
            <a:avLst/>
          </a:prstGeom>
        </p:spPr>
      </p:pic>
      <p:grpSp>
        <p:nvGrpSpPr>
          <p:cNvPr id="58" name="Group 57">
            <a:extLst>
              <a:ext uri="{FF2B5EF4-FFF2-40B4-BE49-F238E27FC236}">
                <a16:creationId xmlns:a16="http://schemas.microsoft.com/office/drawing/2014/main" id="{8D2746F9-85C9-A5E7-510F-B18A4702A344}"/>
              </a:ext>
            </a:extLst>
          </p:cNvPr>
          <p:cNvGrpSpPr/>
          <p:nvPr/>
        </p:nvGrpSpPr>
        <p:grpSpPr>
          <a:xfrm>
            <a:off x="592915" y="3611608"/>
            <a:ext cx="6255393" cy="562127"/>
            <a:chOff x="592915" y="4064094"/>
            <a:chExt cx="6255393" cy="562127"/>
          </a:xfrm>
        </p:grpSpPr>
        <p:sp>
          <p:nvSpPr>
            <p:cNvPr id="36" name="Content Placeholder 47">
              <a:extLst>
                <a:ext uri="{FF2B5EF4-FFF2-40B4-BE49-F238E27FC236}">
                  <a16:creationId xmlns:a16="http://schemas.microsoft.com/office/drawing/2014/main" id="{FC000A85-7E9D-2F95-9D8E-98ED748AFBA2}"/>
                </a:ext>
              </a:extLst>
            </p:cNvPr>
            <p:cNvSpPr txBox="1">
              <a:spLocks/>
            </p:cNvSpPr>
            <p:nvPr/>
          </p:nvSpPr>
          <p:spPr>
            <a:xfrm>
              <a:off x="592915" y="4064094"/>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37" name="Content Placeholder 47">
              <a:extLst>
                <a:ext uri="{FF2B5EF4-FFF2-40B4-BE49-F238E27FC236}">
                  <a16:creationId xmlns:a16="http://schemas.microsoft.com/office/drawing/2014/main" id="{7D82C895-7B2F-8361-80B5-67BF8A516ABD}"/>
                </a:ext>
              </a:extLst>
            </p:cNvPr>
            <p:cNvSpPr txBox="1">
              <a:spLocks/>
            </p:cNvSpPr>
            <p:nvPr/>
          </p:nvSpPr>
          <p:spPr>
            <a:xfrm>
              <a:off x="592915" y="4261461"/>
              <a:ext cx="6255393" cy="364760"/>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spcAft>
                  <a:spcPts val="0"/>
                </a:spcAft>
                <a:buFont typeface="Wingdings" panose="05000000000000000000" pitchFamily="2" charset="2"/>
                <a:buChar char="§"/>
                <a:defRPr/>
              </a:pPr>
              <a:r>
                <a:rPr lang="it-IT" sz="900" kern="0" dirty="0">
                  <a:latin typeface="+mn-lt"/>
                  <a:sym typeface="Helvetica Neue"/>
                </a:rPr>
                <a:t>Intel® Atom® Processors</a:t>
              </a:r>
            </a:p>
            <a:p>
              <a:pPr marL="128016" indent="-128016" defTabSz="1219169" hangingPunct="0">
                <a:spcBef>
                  <a:spcPts val="200"/>
                </a:spcBef>
                <a:spcAft>
                  <a:spcPts val="0"/>
                </a:spcAft>
                <a:buFont typeface="Wingdings" panose="05000000000000000000" pitchFamily="2" charset="2"/>
                <a:buChar char="§"/>
                <a:defRPr/>
              </a:pPr>
              <a:r>
                <a:rPr lang="it-IT" sz="900" kern="0" dirty="0">
                  <a:latin typeface="+mn-lt"/>
                  <a:sym typeface="Helvetica Neue"/>
                </a:rPr>
                <a:t>Intel® Xeon® Processors</a:t>
              </a:r>
            </a:p>
          </p:txBody>
        </p:sp>
      </p:grpSp>
      <p:grpSp>
        <p:nvGrpSpPr>
          <p:cNvPr id="59" name="Group 58">
            <a:extLst>
              <a:ext uri="{FF2B5EF4-FFF2-40B4-BE49-F238E27FC236}">
                <a16:creationId xmlns:a16="http://schemas.microsoft.com/office/drawing/2014/main" id="{2F71ECEB-1116-8510-B3AA-549EF092F97A}"/>
              </a:ext>
            </a:extLst>
          </p:cNvPr>
          <p:cNvGrpSpPr/>
          <p:nvPr/>
        </p:nvGrpSpPr>
        <p:grpSpPr>
          <a:xfrm>
            <a:off x="592916" y="4534839"/>
            <a:ext cx="6318424" cy="501724"/>
            <a:chOff x="592916" y="5260702"/>
            <a:chExt cx="6318424" cy="501724"/>
          </a:xfrm>
        </p:grpSpPr>
        <p:sp>
          <p:nvSpPr>
            <p:cNvPr id="39" name="Content Placeholder 47">
              <a:extLst>
                <a:ext uri="{FF2B5EF4-FFF2-40B4-BE49-F238E27FC236}">
                  <a16:creationId xmlns:a16="http://schemas.microsoft.com/office/drawing/2014/main" id="{EE6AD3B8-999D-948C-55FF-8ED6C4B5F707}"/>
                </a:ext>
              </a:extLst>
            </p:cNvPr>
            <p:cNvSpPr txBox="1">
              <a:spLocks/>
            </p:cNvSpPr>
            <p:nvPr/>
          </p:nvSpPr>
          <p:spPr>
            <a:xfrm>
              <a:off x="592916" y="5260702"/>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40" name="Content Placeholder 47">
              <a:extLst>
                <a:ext uri="{FF2B5EF4-FFF2-40B4-BE49-F238E27FC236}">
                  <a16:creationId xmlns:a16="http://schemas.microsoft.com/office/drawing/2014/main" id="{50662B76-9470-391B-F9A2-4F9F8D3C0A3A}"/>
                </a:ext>
              </a:extLst>
            </p:cNvPr>
            <p:cNvSpPr txBox="1">
              <a:spLocks/>
            </p:cNvSpPr>
            <p:nvPr/>
          </p:nvSpPr>
          <p:spPr>
            <a:xfrm>
              <a:off x="592916" y="5446955"/>
              <a:ext cx="6318424" cy="315471"/>
            </a:xfrm>
            <a:prstGeom prst="rect">
              <a:avLst/>
            </a:prstGeom>
            <a:ln>
              <a:noFill/>
            </a:ln>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1" indent="-128016" algn="l" defTabSz="914400" rtl="0" eaLnBrk="1" fontAlgn="ctr" latinLnBrk="0" hangingPunct="1">
                <a:lnSpc>
                  <a:spcPct val="100000"/>
                </a:lnSpc>
                <a:spcBef>
                  <a:spcPts val="200"/>
                </a:spcBef>
                <a:spcAft>
                  <a:spcPts val="100"/>
                </a:spcAft>
                <a:buClrTx/>
                <a:buSzTx/>
                <a:buFont typeface="Wingdings" panose="05000000000000000000" pitchFamily="2" charset="2"/>
                <a:buChar char="§"/>
                <a:tabLst/>
                <a:defRPr/>
              </a:pPr>
              <a:r>
                <a:rPr kumimoji="0" lang="en-US" sz="900" b="0" i="0" u="none" strike="noStrike" kern="1200" cap="none" spc="0" normalizeH="0" baseline="0" noProof="0" dirty="0">
                  <a:ln>
                    <a:noFill/>
                  </a:ln>
                  <a:effectLst/>
                  <a:uLnTx/>
                  <a:uFillTx/>
                  <a:latin typeface="+mn-lt"/>
                  <a:ea typeface="Intel Clear Light" panose="020B0404020203020204" pitchFamily="34" charset="0"/>
                  <a:cs typeface="Intel Clear Light" panose="020B0404020203020204" pitchFamily="34" charset="0"/>
                  <a:sym typeface="Helvetica Neue"/>
                  <a:hlinkClick r:id="rId7">
                    <a:extLst>
                      <a:ext uri="{A12FA001-AC4F-418D-AE19-62706E023703}">
                        <ahyp:hlinkClr xmlns:ahyp="http://schemas.microsoft.com/office/drawing/2018/hyperlinkcolor" val="tx"/>
                      </a:ext>
                    </a:extLst>
                  </a:hlinkClick>
                </a:rPr>
                <a:t>TCS </a:t>
              </a:r>
              <a:r>
                <a:rPr kumimoji="0" lang="en-US" sz="900" b="0" i="0" u="none" strike="noStrike" kern="1200" cap="none" spc="0" normalizeH="0" baseline="0" noProof="0" dirty="0" err="1">
                  <a:ln>
                    <a:noFill/>
                  </a:ln>
                  <a:effectLst/>
                  <a:uLnTx/>
                  <a:uFillTx/>
                  <a:latin typeface="+mn-lt"/>
                  <a:ea typeface="Intel Clear Light" panose="020B0404020203020204" pitchFamily="34" charset="0"/>
                  <a:cs typeface="Intel Clear Light" panose="020B0404020203020204" pitchFamily="34" charset="0"/>
                  <a:sym typeface="Helvetica Neue"/>
                  <a:hlinkClick r:id="rId7">
                    <a:extLst>
                      <a:ext uri="{A12FA001-AC4F-418D-AE19-62706E023703}">
                        <ahyp:hlinkClr xmlns:ahyp="http://schemas.microsoft.com/office/drawing/2018/hyperlinkcolor" val="tx"/>
                      </a:ext>
                    </a:extLst>
                  </a:hlinkClick>
                </a:rPr>
                <a:t>Equiptix</a:t>
              </a:r>
              <a:r>
                <a:rPr kumimoji="0" lang="en-US" sz="900" b="0" i="0" u="none" strike="noStrike" kern="1200" cap="none" spc="0" normalizeH="0" baseline="0" noProof="0" dirty="0">
                  <a:ln>
                    <a:noFill/>
                  </a:ln>
                  <a:effectLst/>
                  <a:uLnTx/>
                  <a:uFillTx/>
                  <a:latin typeface="+mn-lt"/>
                  <a:ea typeface="Intel Clear Light" panose="020B0404020203020204" pitchFamily="34" charset="0"/>
                  <a:cs typeface="Intel Clear Light" panose="020B0404020203020204" pitchFamily="34" charset="0"/>
                  <a:sym typeface="Helvetica Neue"/>
                  <a:hlinkClick r:id="rId7">
                    <a:extLst>
                      <a:ext uri="{A12FA001-AC4F-418D-AE19-62706E023703}">
                        <ahyp:hlinkClr xmlns:ahyp="http://schemas.microsoft.com/office/drawing/2018/hyperlinkcolor" val="tx"/>
                      </a:ext>
                    </a:extLst>
                  </a:hlinkClick>
                </a:rPr>
                <a:t> Webpage</a:t>
              </a:r>
              <a:endParaRPr kumimoji="0" lang="en-US" sz="900" b="0" i="0" u="none" strike="noStrike" kern="1200" cap="none" spc="0" normalizeH="0" baseline="0" noProof="0" dirty="0">
                <a:ln>
                  <a:noFill/>
                </a:ln>
                <a:effectLst/>
                <a:uLnTx/>
                <a:uFillTx/>
                <a:latin typeface="+mn-lt"/>
                <a:ea typeface="Intel Clear Light" panose="020B0404020203020204" pitchFamily="34" charset="0"/>
                <a:cs typeface="Intel Clear Light" panose="020B0404020203020204" pitchFamily="34" charset="0"/>
                <a:sym typeface="Helvetica Neue"/>
                <a:hlinkClick r:id="" action="ppaction://noaction">
                  <a:extLst>
                    <a:ext uri="{A12FA001-AC4F-418D-AE19-62706E023703}">
                      <ahyp:hlinkClr xmlns:ahyp="http://schemas.microsoft.com/office/drawing/2018/hyperlinkcolor" val="tx"/>
                    </a:ext>
                  </a:extLst>
                </a:hlinkClick>
              </a:endParaRPr>
            </a:p>
            <a:p>
              <a:pPr marL="128016" marR="0" lvl="1" indent="-128016" algn="l" defTabSz="914400" rtl="0" eaLnBrk="1" fontAlgn="ctr" latinLnBrk="0" hangingPunct="1">
                <a:lnSpc>
                  <a:spcPct val="100000"/>
                </a:lnSpc>
                <a:spcBef>
                  <a:spcPts val="200"/>
                </a:spcBef>
                <a:spcAft>
                  <a:spcPts val="100"/>
                </a:spcAft>
                <a:buClrTx/>
                <a:buSzTx/>
                <a:buFont typeface="Wingdings" panose="05000000000000000000" pitchFamily="2" charset="2"/>
                <a:buChar char="§"/>
                <a:tabLst/>
                <a:defRPr/>
              </a:pPr>
              <a:r>
                <a:rPr kumimoji="0" lang="en-US" sz="900" b="0" i="0" u="none" strike="noStrike" kern="1200" cap="none" spc="0" normalizeH="0" baseline="0" noProof="0" dirty="0">
                  <a:ln>
                    <a:noFill/>
                  </a:ln>
                  <a:effectLst/>
                  <a:uLnTx/>
                  <a:uFillTx/>
                  <a:latin typeface="+mn-lt"/>
                  <a:ea typeface="Intel Clear Light" panose="020B0404020203020204" pitchFamily="34" charset="0"/>
                  <a:cs typeface="Intel Clear Light" panose="020B0404020203020204" pitchFamily="34" charset="0"/>
                  <a:sym typeface="Helvetica Neue"/>
                  <a:hlinkClick r:id="rId8">
                    <a:extLst>
                      <a:ext uri="{A12FA001-AC4F-418D-AE19-62706E023703}">
                        <ahyp:hlinkClr xmlns:ahyp="http://schemas.microsoft.com/office/drawing/2018/hyperlinkcolor" val="tx"/>
                      </a:ext>
                    </a:extLst>
                  </a:hlinkClick>
                </a:rPr>
                <a:t>TCS </a:t>
              </a:r>
              <a:r>
                <a:rPr kumimoji="0" lang="en-US" sz="900" b="0" i="0" u="none" strike="noStrike" kern="1200" cap="none" spc="0" normalizeH="0" baseline="0" noProof="0" dirty="0" err="1">
                  <a:ln>
                    <a:noFill/>
                  </a:ln>
                  <a:effectLst/>
                  <a:uLnTx/>
                  <a:uFillTx/>
                  <a:latin typeface="+mn-lt"/>
                  <a:ea typeface="Intel Clear Light" panose="020B0404020203020204" pitchFamily="34" charset="0"/>
                  <a:cs typeface="Intel Clear Light" panose="020B0404020203020204" pitchFamily="34" charset="0"/>
                  <a:sym typeface="Helvetica Neue"/>
                  <a:hlinkClick r:id="rId8">
                    <a:extLst>
                      <a:ext uri="{A12FA001-AC4F-418D-AE19-62706E023703}">
                        <ahyp:hlinkClr xmlns:ahyp="http://schemas.microsoft.com/office/drawing/2018/hyperlinkcolor" val="tx"/>
                      </a:ext>
                    </a:extLst>
                  </a:hlinkClick>
                </a:rPr>
                <a:t>Equiptix</a:t>
              </a:r>
              <a:r>
                <a:rPr kumimoji="0" lang="en-US" sz="900" b="0" i="0" u="none" strike="noStrike" kern="1200" cap="none" spc="0" normalizeH="0" baseline="0" noProof="0" dirty="0">
                  <a:ln>
                    <a:noFill/>
                  </a:ln>
                  <a:effectLst/>
                  <a:uLnTx/>
                  <a:uFillTx/>
                  <a:latin typeface="+mn-lt"/>
                  <a:ea typeface="Intel Clear Light" panose="020B0404020203020204" pitchFamily="34" charset="0"/>
                  <a:cs typeface="Intel Clear Light" panose="020B0404020203020204" pitchFamily="34" charset="0"/>
                  <a:sym typeface="Helvetica Neue"/>
                  <a:hlinkClick r:id="rId8">
                    <a:extLst>
                      <a:ext uri="{A12FA001-AC4F-418D-AE19-62706E023703}">
                        <ahyp:hlinkClr xmlns:ahyp="http://schemas.microsoft.com/office/drawing/2018/hyperlinkcolor" val="tx"/>
                      </a:ext>
                    </a:extLst>
                  </a:hlinkClick>
                </a:rPr>
                <a:t> Video</a:t>
              </a:r>
              <a:endParaRPr kumimoji="0" lang="en-US" sz="900" b="0" i="0" u="sng" strike="noStrike" kern="1200" cap="none" spc="0" normalizeH="0" baseline="0" noProof="0" dirty="0">
                <a:ln>
                  <a:noFill/>
                </a:ln>
                <a:effectLst/>
                <a:uLnTx/>
                <a:uFillTx/>
                <a:latin typeface="+mn-lt"/>
                <a:sym typeface="Helvetica Neue"/>
              </a:endParaRPr>
            </a:p>
          </p:txBody>
        </p:sp>
      </p:grpSp>
      <p:sp>
        <p:nvSpPr>
          <p:cNvPr id="46" name="Rectangle 45">
            <a:extLst>
              <a:ext uri="{FF2B5EF4-FFF2-40B4-BE49-F238E27FC236}">
                <a16:creationId xmlns:a16="http://schemas.microsoft.com/office/drawing/2014/main" id="{2D5C6148-68BD-20C4-9E37-A93D4E9A4EF8}"/>
              </a:ext>
            </a:extLst>
          </p:cNvPr>
          <p:cNvSpPr/>
          <p:nvPr/>
        </p:nvSpPr>
        <p:spPr>
          <a:xfrm>
            <a:off x="7066292" y="1621155"/>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47" name="Rectangle 46">
            <a:extLst>
              <a:ext uri="{FF2B5EF4-FFF2-40B4-BE49-F238E27FC236}">
                <a16:creationId xmlns:a16="http://schemas.microsoft.com/office/drawing/2014/main" id="{18F6253F-B2E6-BDFA-C8D6-42FAFAE71F93}"/>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8" name="Rectangle 47">
            <a:extLst>
              <a:ext uri="{FF2B5EF4-FFF2-40B4-BE49-F238E27FC236}">
                <a16:creationId xmlns:a16="http://schemas.microsoft.com/office/drawing/2014/main" id="{7BDC9AEA-FAA0-304D-3558-CCFB497899B2}"/>
              </a:ext>
            </a:extLst>
          </p:cNvPr>
          <p:cNvSpPr>
            <a:spLocks/>
          </p:cNvSpPr>
          <p:nvPr/>
        </p:nvSpPr>
        <p:spPr>
          <a:xfrm>
            <a:off x="8743000" y="3048001"/>
            <a:ext cx="2839400" cy="1256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a:spcAft>
                <a:spcPts val="200"/>
              </a:spcAf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rPr>
              <a:t>Increase uptime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rPr>
              <a:t>Maximize machine outputs</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rPr>
              <a:t>Increase overall equipment effectiveness (OEE)</a:t>
            </a:r>
          </a:p>
        </p:txBody>
      </p:sp>
      <p:sp>
        <p:nvSpPr>
          <p:cNvPr id="49" name="Rectangle 48">
            <a:extLst>
              <a:ext uri="{FF2B5EF4-FFF2-40B4-BE49-F238E27FC236}">
                <a16:creationId xmlns:a16="http://schemas.microsoft.com/office/drawing/2014/main" id="{F45ED0D9-F3C7-3164-D2EB-EE7354265646}"/>
              </a:ext>
            </a:extLst>
          </p:cNvPr>
          <p:cNvSpPr>
            <a:spLocks/>
          </p:cNvSpPr>
          <p:nvPr/>
        </p:nvSpPr>
        <p:spPr>
          <a:xfrm>
            <a:off x="7144336" y="4438187"/>
            <a:ext cx="4438063" cy="1526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Reduce damage to site, other machines</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Improve visibility into machine risk</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Aft>
                <a:spcPts val="100"/>
              </a:spcAft>
              <a:buFont typeface="Wingdings" panose="05000000000000000000" pitchFamily="2" charset="2"/>
              <a:buChar char="§"/>
              <a:defRPr/>
            </a:pPr>
            <a:r>
              <a:rPr lang="en-US" sz="900" dirty="0">
                <a:solidFill>
                  <a:schemeClr val="bg2"/>
                </a:solidFill>
              </a:rPr>
              <a:t>Reduce unplanned downtime</a:t>
            </a:r>
          </a:p>
          <a:p>
            <a:pPr marL="171450" lvl="1" indent="-114300">
              <a:spcAft>
                <a:spcPts val="100"/>
              </a:spcAft>
              <a:buFont typeface="Wingdings" panose="05000000000000000000" pitchFamily="2" charset="2"/>
              <a:buChar char="§"/>
              <a:defRPr/>
            </a:pPr>
            <a:r>
              <a:rPr lang="en-US" sz="900" dirty="0">
                <a:solidFill>
                  <a:schemeClr val="bg2"/>
                </a:solidFill>
              </a:rPr>
              <a:t>Reduce scrap</a:t>
            </a:r>
          </a:p>
          <a:p>
            <a:pPr marL="171450" lvl="1" indent="-114300">
              <a:spcAft>
                <a:spcPts val="100"/>
              </a:spcAft>
              <a:buFont typeface="Wingdings" panose="05000000000000000000" pitchFamily="2" charset="2"/>
              <a:buChar char="§"/>
              <a:defRPr/>
            </a:pPr>
            <a:r>
              <a:rPr lang="en-US" sz="900" dirty="0">
                <a:solidFill>
                  <a:schemeClr val="bg2"/>
                </a:solidFill>
              </a:rPr>
              <a:t>Unlock visibility of asset performance, availability, and reliability</a:t>
            </a:r>
          </a:p>
          <a:p>
            <a:pPr marL="171450" lvl="1" indent="-114300">
              <a:spcAft>
                <a:spcPts val="100"/>
              </a:spcAft>
              <a:buFont typeface="Wingdings" panose="05000000000000000000" pitchFamily="2" charset="2"/>
              <a:buChar char="§"/>
              <a:defRPr/>
            </a:pPr>
            <a:r>
              <a:rPr lang="en-US" sz="900" dirty="0">
                <a:solidFill>
                  <a:schemeClr val="bg2"/>
                </a:solidFill>
              </a:rPr>
              <a:t>Extend machine lifecycle</a:t>
            </a:r>
          </a:p>
          <a:p>
            <a:pPr marL="171450" lvl="1" indent="-114300">
              <a:spcAft>
                <a:spcPts val="100"/>
              </a:spcAft>
              <a:buFont typeface="Wingdings" panose="05000000000000000000" pitchFamily="2" charset="2"/>
              <a:buChar char="§"/>
              <a:defRPr/>
            </a:pPr>
            <a:r>
              <a:rPr lang="en-US" sz="900" dirty="0">
                <a:solidFill>
                  <a:schemeClr val="bg2"/>
                </a:solidFill>
              </a:rPr>
              <a:t>Reduce initial capital cost: Option to lease (SaaS)</a:t>
            </a:r>
          </a:p>
          <a:p>
            <a:pPr marL="171450" lvl="1" indent="-114300">
              <a:spcAft>
                <a:spcPts val="100"/>
              </a:spcAft>
              <a:buFont typeface="Wingdings" panose="05000000000000000000" pitchFamily="2" charset="2"/>
              <a:buChar char="§"/>
              <a:defRPr/>
            </a:pPr>
            <a:r>
              <a:rPr lang="en-US" sz="900" dirty="0">
                <a:solidFill>
                  <a:schemeClr val="bg2"/>
                </a:solidFill>
              </a:rPr>
              <a:t>Improve maintenance and management of all assets</a:t>
            </a:r>
          </a:p>
        </p:txBody>
      </p:sp>
      <p:pic>
        <p:nvPicPr>
          <p:cNvPr id="50" name="Picture 49" descr="A picture containing screenshot, cartoon, design&#10;&#10;Description automatically generated">
            <a:extLst>
              <a:ext uri="{FF2B5EF4-FFF2-40B4-BE49-F238E27FC236}">
                <a16:creationId xmlns:a16="http://schemas.microsoft.com/office/drawing/2014/main" id="{8C96B964-A9AF-8726-87D0-250803F5965F}"/>
              </a:ext>
            </a:extLst>
          </p:cNvPr>
          <p:cNvPicPr>
            <a:picLocks noChangeAspect="1"/>
          </p:cNvPicPr>
          <p:nvPr/>
        </p:nvPicPr>
        <p:blipFill>
          <a:blip r:embed="rId9" cstate="hqprint">
            <a:extLst>
              <a:ext uri="{28A0092B-C50C-407E-A947-70E740481C1C}">
                <a14:useLocalDpi xmlns:a14="http://schemas.microsoft.com/office/drawing/2010/main"/>
              </a:ext>
            </a:extLst>
          </a:blip>
          <a:srcRect/>
          <a:stretch>
            <a:fillRect/>
          </a:stretch>
        </p:blipFill>
        <p:spPr>
          <a:xfrm>
            <a:off x="7149239" y="3048003"/>
            <a:ext cx="1593761" cy="1328737"/>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51" name="Rectangle 50">
            <a:extLst>
              <a:ext uri="{FF2B5EF4-FFF2-40B4-BE49-F238E27FC236}">
                <a16:creationId xmlns:a16="http://schemas.microsoft.com/office/drawing/2014/main" id="{B07D8719-EDF6-C645-6FE9-E2B578D9D037}"/>
              </a:ext>
            </a:extLst>
          </p:cNvPr>
          <p:cNvSpPr/>
          <p:nvPr/>
        </p:nvSpPr>
        <p:spPr>
          <a:xfrm>
            <a:off x="7066292" y="1621155"/>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52" name="Text Placeholder 49" descr="Target Vertical: &#10;Manufacturing&#10;&#10;&#10;">
            <a:extLst>
              <a:ext uri="{FF2B5EF4-FFF2-40B4-BE49-F238E27FC236}">
                <a16:creationId xmlns:a16="http://schemas.microsoft.com/office/drawing/2014/main" id="{2535B249-11D8-1901-3326-F30A48BDDCCA}"/>
              </a:ext>
            </a:extLst>
          </p:cNvPr>
          <p:cNvSpPr txBox="1">
            <a:spLocks/>
          </p:cNvSpPr>
          <p:nvPr/>
        </p:nvSpPr>
        <p:spPr>
          <a:xfrm>
            <a:off x="7144338" y="1686845"/>
            <a:ext cx="2030977" cy="351505"/>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marL="22860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rPr>
              <a:t>Energy; Government; Health &amp; Life Sciences; Hospitality</a:t>
            </a:r>
          </a:p>
        </p:txBody>
      </p:sp>
      <p:sp>
        <p:nvSpPr>
          <p:cNvPr id="53" name="Text Placeholder 49" descr="Target Vertical: &#10;Manufacturing&#10;&#10;&#10;">
            <a:extLst>
              <a:ext uri="{FF2B5EF4-FFF2-40B4-BE49-F238E27FC236}">
                <a16:creationId xmlns:a16="http://schemas.microsoft.com/office/drawing/2014/main" id="{066A3C82-2FE4-AEF2-0CDA-5F68A824AED7}"/>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lvl="0" defTabSz="914400" hangingPunct="0">
              <a:spcBef>
                <a:spcPts val="0"/>
              </a:spcBef>
              <a:defRPr/>
            </a:pPr>
            <a:r>
              <a:rPr lang="en-US" sz="900" b="0" kern="0" dirty="0">
                <a:latin typeface="+mn-lt"/>
                <a:ea typeface="+mn-ea"/>
                <a:cs typeface="+mn-cs"/>
                <a:sym typeface="Helvetica Neue"/>
              </a:rPr>
              <a:t>Globally Available</a:t>
            </a:r>
          </a:p>
        </p:txBody>
      </p:sp>
      <p:cxnSp>
        <p:nvCxnSpPr>
          <p:cNvPr id="54" name="Straight Connector 53">
            <a:extLst>
              <a:ext uri="{FF2B5EF4-FFF2-40B4-BE49-F238E27FC236}">
                <a16:creationId xmlns:a16="http://schemas.microsoft.com/office/drawing/2014/main" id="{C7EDEFE1-A5DE-68C2-797A-8F0AC912A4DE}"/>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55" name="Straight Connector 54">
            <a:extLst>
              <a:ext uri="{FF2B5EF4-FFF2-40B4-BE49-F238E27FC236}">
                <a16:creationId xmlns:a16="http://schemas.microsoft.com/office/drawing/2014/main" id="{1823D991-84A6-C9E7-5AB3-E49BA52A4FF5}"/>
              </a:ext>
            </a:extLst>
          </p:cNvPr>
          <p:cNvCxnSpPr>
            <a:cxnSpLocks/>
          </p:cNvCxnSpPr>
          <p:nvPr/>
        </p:nvCxnSpPr>
        <p:spPr>
          <a:xfrm>
            <a:off x="592917" y="342634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56" name="Straight Connector 55">
            <a:extLst>
              <a:ext uri="{FF2B5EF4-FFF2-40B4-BE49-F238E27FC236}">
                <a16:creationId xmlns:a16="http://schemas.microsoft.com/office/drawing/2014/main" id="{FB0BC83D-E30B-EBD4-DE41-6FC4BF3D6805}"/>
              </a:ext>
            </a:extLst>
          </p:cNvPr>
          <p:cNvCxnSpPr>
            <a:cxnSpLocks/>
          </p:cNvCxnSpPr>
          <p:nvPr/>
        </p:nvCxnSpPr>
        <p:spPr>
          <a:xfrm>
            <a:off x="592917" y="207301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F2FA898B-06C6-7CAF-1865-1BBD43C89368}"/>
              </a:ext>
            </a:extLst>
          </p:cNvPr>
          <p:cNvCxnSpPr>
            <a:cxnSpLocks/>
          </p:cNvCxnSpPr>
          <p:nvPr/>
        </p:nvCxnSpPr>
        <p:spPr>
          <a:xfrm>
            <a:off x="592917" y="429301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pic>
        <p:nvPicPr>
          <p:cNvPr id="5122" name="Picture 2">
            <a:extLst>
              <a:ext uri="{FF2B5EF4-FFF2-40B4-BE49-F238E27FC236}">
                <a16:creationId xmlns:a16="http://schemas.microsoft.com/office/drawing/2014/main" id="{CC0231F1-FD20-0BDF-2E66-ADEDE1EB333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878" t="15544" b="15544"/>
          <a:stretch/>
        </p:blipFill>
        <p:spPr bwMode="auto">
          <a:xfrm>
            <a:off x="592138" y="92869"/>
            <a:ext cx="1581151" cy="47542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9B5568B-92DF-424D-4379-AAF00A6834E1}"/>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3" name="Straight Connector 2">
            <a:extLst>
              <a:ext uri="{FF2B5EF4-FFF2-40B4-BE49-F238E27FC236}">
                <a16:creationId xmlns:a16="http://schemas.microsoft.com/office/drawing/2014/main" id="{7952F7F6-478D-7CFF-5537-7CEFC90AE0A6}"/>
              </a:ext>
              <a:ext uri="{C183D7F6-B498-43B3-948B-1728B52AA6E4}">
                <adec:decorative xmlns:adec="http://schemas.microsoft.com/office/drawing/2017/decorative" val="1"/>
              </a:ext>
            </a:extLst>
          </p:cNvPr>
          <p:cNvCxnSpPr>
            <a:cxnSpLocks/>
          </p:cNvCxnSpPr>
          <p:nvPr/>
        </p:nvCxnSpPr>
        <p:spPr>
          <a:xfrm flipV="1">
            <a:off x="9691688"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4" name="Text Placeholder 49">
            <a:extLst>
              <a:ext uri="{FF2B5EF4-FFF2-40B4-BE49-F238E27FC236}">
                <a16:creationId xmlns:a16="http://schemas.microsoft.com/office/drawing/2014/main" id="{EE2E258D-65C7-7051-0DB5-256CB798DBC3}"/>
              </a:ext>
            </a:extLst>
          </p:cNvPr>
          <p:cNvSpPr txBox="1">
            <a:spLocks/>
          </p:cNvSpPr>
          <p:nvPr/>
        </p:nvSpPr>
        <p:spPr>
          <a:xfrm>
            <a:off x="9740901" y="628590"/>
            <a:ext cx="1765292"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Automation / Robotics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Quality Assurance</a:t>
            </a:r>
          </a:p>
        </p:txBody>
      </p:sp>
      <p:sp>
        <p:nvSpPr>
          <p:cNvPr id="44" name="Text Placeholder 49">
            <a:extLst>
              <a:ext uri="{FF2B5EF4-FFF2-40B4-BE49-F238E27FC236}">
                <a16:creationId xmlns:a16="http://schemas.microsoft.com/office/drawing/2014/main" id="{3E313C29-17DB-1F4A-BB2C-29AC7F376A58}"/>
              </a:ext>
            </a:extLst>
          </p:cNvPr>
          <p:cNvSpPr txBox="1">
            <a:spLocks/>
          </p:cNvSpPr>
          <p:nvPr/>
        </p:nvSpPr>
        <p:spPr>
          <a:xfrm>
            <a:off x="7133538" y="628590"/>
            <a:ext cx="2683562"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defTabSz="914400">
              <a:spcBef>
                <a:spcPts val="0"/>
              </a:spcBef>
              <a:defRPr/>
            </a:pPr>
            <a:r>
              <a:rPr lang="en-US" b="0" dirty="0">
                <a:solidFill>
                  <a:srgbClr val="525252"/>
                </a:solidFill>
                <a:latin typeface="IntelOne Text Bold" panose="020B0803020203020204" pitchFamily="34" charset="0"/>
                <a:sym typeface="Helvetica Neue"/>
              </a:rPr>
              <a:t>Target Use Case: </a:t>
            </a:r>
          </a:p>
          <a:p>
            <a:pPr marL="228600" indent="-171450" defTabSz="914400">
              <a:spcBef>
                <a:spcPts val="0"/>
              </a:spcBef>
              <a:buFont typeface="Wingdings" panose="05000000000000000000" pitchFamily="2" charset="2"/>
              <a:buChar char="§"/>
              <a:defRPr/>
            </a:pPr>
            <a:r>
              <a:rPr kumimoji="0" lang="en-US" sz="90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Primary: </a:t>
            </a:r>
            <a:r>
              <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hlinkClick r:id="rId11" action="ppaction://hlinksldjump"/>
              </a:rPr>
              <a:t>Machine Condition Monitoring</a:t>
            </a:r>
            <a:endPar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228600" indent="-171450" defTabSz="914400" hangingPunct="0">
              <a:spcBef>
                <a:spcPts val="0"/>
              </a:spcBef>
              <a:buFont typeface="Wingdings" panose="05000000000000000000" pitchFamily="2" charset="2"/>
              <a:buChar char="§"/>
              <a:defRPr/>
            </a:pPr>
            <a:r>
              <a:rPr lang="en-US" sz="900" b="0" kern="0" dirty="0">
                <a:solidFill>
                  <a:srgbClr val="525252"/>
                </a:solidFill>
                <a:latin typeface="+mn-lt"/>
                <a:sym typeface="Helvetica Neue"/>
              </a:rPr>
              <a:t>Asset &amp; Operations Optimization; Energy Monitoring &amp; Management</a:t>
            </a:r>
          </a:p>
        </p:txBody>
      </p:sp>
      <p:grpSp>
        <p:nvGrpSpPr>
          <p:cNvPr id="5" name="Group 4">
            <a:extLst>
              <a:ext uri="{FF2B5EF4-FFF2-40B4-BE49-F238E27FC236}">
                <a16:creationId xmlns:a16="http://schemas.microsoft.com/office/drawing/2014/main" id="{75582272-16F6-3A12-DF33-BF5822A07F02}"/>
              </a:ext>
            </a:extLst>
          </p:cNvPr>
          <p:cNvGrpSpPr/>
          <p:nvPr/>
        </p:nvGrpSpPr>
        <p:grpSpPr>
          <a:xfrm>
            <a:off x="9057016" y="87630"/>
            <a:ext cx="2525384" cy="384440"/>
            <a:chOff x="9057016" y="87630"/>
            <a:chExt cx="2525384" cy="384440"/>
          </a:xfrm>
        </p:grpSpPr>
        <p:pic>
          <p:nvPicPr>
            <p:cNvPr id="20" name="Picture 19">
              <a:hlinkClick r:id="rId12" action="ppaction://hlinksldjump"/>
              <a:extLst>
                <a:ext uri="{FF2B5EF4-FFF2-40B4-BE49-F238E27FC236}">
                  <a16:creationId xmlns:a16="http://schemas.microsoft.com/office/drawing/2014/main" id="{18274348-FA0C-0EB7-6274-3526BC3DB56E}"/>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21" name="Rectangle 20">
              <a:extLst>
                <a:ext uri="{FF2B5EF4-FFF2-40B4-BE49-F238E27FC236}">
                  <a16:creationId xmlns:a16="http://schemas.microsoft.com/office/drawing/2014/main" id="{90E4D8AD-0B76-5BD7-9AD9-DC50F44D09DA}"/>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904915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descr="CANCOM Smart Product">
            <a:extLst>
              <a:ext uri="{FF2B5EF4-FFF2-40B4-BE49-F238E27FC236}">
                <a16:creationId xmlns:a16="http://schemas.microsoft.com/office/drawing/2014/main" id="{8A370C1F-DA71-4792-9278-CC4501943AD1}"/>
              </a:ext>
            </a:extLst>
          </p:cNvPr>
          <p:cNvSpPr>
            <a:spLocks noGrp="1"/>
          </p:cNvSpPr>
          <p:nvPr>
            <p:ph type="title"/>
          </p:nvPr>
        </p:nvSpPr>
        <p:spPr>
          <a:xfrm>
            <a:off x="592138" y="571500"/>
            <a:ext cx="10972800" cy="886397"/>
          </a:xfrm>
        </p:spPr>
        <p:txBody>
          <a:bodyPr/>
          <a:lstStyle/>
          <a:p>
            <a:r>
              <a:rPr lang="en-US" sz="3200" dirty="0" err="1"/>
              <a:t>i</a:t>
            </a:r>
            <a:r>
              <a:rPr lang="en-US" sz="3200" dirty="0"/>
              <a:t>-X (</a:t>
            </a:r>
            <a:r>
              <a:rPr lang="en-US" sz="3200" dirty="0" err="1"/>
              <a:t>i</a:t>
            </a:r>
            <a:r>
              <a:rPr lang="en-US" sz="3200" dirty="0"/>
              <a:t>-ECS: Intelligent-Edge </a:t>
            </a:r>
            <a:br>
              <a:rPr lang="en-US" sz="3200" dirty="0"/>
            </a:br>
            <a:r>
              <a:rPr lang="en-US" sz="3200" dirty="0"/>
              <a:t>Control System) </a:t>
            </a:r>
          </a:p>
        </p:txBody>
      </p:sp>
      <p:pic>
        <p:nvPicPr>
          <p:cNvPr id="6" name="Picture 2" descr="YOI SYSTEM">
            <a:extLst>
              <a:ext uri="{FF2B5EF4-FFF2-40B4-BE49-F238E27FC236}">
                <a16:creationId xmlns:a16="http://schemas.microsoft.com/office/drawing/2014/main" id="{09D90B4B-3B28-CE5B-826E-1E68064427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38" y="87284"/>
            <a:ext cx="695140" cy="486598"/>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8192185F-83DD-B508-DBB3-D89F59CBA96E}"/>
              </a:ext>
            </a:extLst>
          </p:cNvPr>
          <p:cNvGrpSpPr/>
          <p:nvPr/>
        </p:nvGrpSpPr>
        <p:grpSpPr>
          <a:xfrm>
            <a:off x="592917" y="1621155"/>
            <a:ext cx="6255394" cy="877163"/>
            <a:chOff x="592917" y="1621155"/>
            <a:chExt cx="6255394" cy="877163"/>
          </a:xfrm>
        </p:grpSpPr>
        <p:sp>
          <p:nvSpPr>
            <p:cNvPr id="32"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257F03C0-36F7-7271-4DC4-59EBC1BC9CCC}"/>
                </a:ext>
              </a:extLst>
            </p:cNvPr>
            <p:cNvSpPr txBox="1">
              <a:spLocks/>
            </p:cNvSpPr>
            <p:nvPr/>
          </p:nvSpPr>
          <p:spPr>
            <a:xfrm>
              <a:off x="592917" y="1805821"/>
              <a:ext cx="6255394" cy="692497"/>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lnSpc>
                  <a:spcPct val="100000"/>
                </a:lnSpc>
                <a:spcBef>
                  <a:spcPts val="20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mn-lt"/>
                  <a:sym typeface="Helvetica"/>
                </a:rPr>
                <a:t>The Yoi System </a:t>
              </a:r>
              <a:r>
                <a:rPr kumimoji="0" lang="en-US" sz="900" b="0" i="0" u="none" strike="noStrike" kern="0" cap="none" spc="0" normalizeH="0" baseline="0" noProof="0" dirty="0" err="1">
                  <a:ln>
                    <a:noFill/>
                  </a:ln>
                  <a:effectLst/>
                  <a:uLnTx/>
                  <a:uFillTx/>
                  <a:latin typeface="+mn-lt"/>
                  <a:sym typeface="Helvetica"/>
                </a:rPr>
                <a:t>i</a:t>
              </a:r>
              <a:r>
                <a:rPr kumimoji="0" lang="en-US" sz="900" b="0" i="0" u="none" strike="noStrike" kern="0" cap="none" spc="0" normalizeH="0" baseline="0" noProof="0" dirty="0">
                  <a:ln>
                    <a:noFill/>
                  </a:ln>
                  <a:effectLst/>
                  <a:uLnTx/>
                  <a:uFillTx/>
                  <a:latin typeface="+mn-lt"/>
                  <a:sym typeface="Helvetica"/>
                </a:rPr>
                <a:t>-X (</a:t>
              </a:r>
              <a:r>
                <a:rPr kumimoji="0" lang="en-US" sz="900" b="0" i="0" u="none" strike="noStrike" kern="0" cap="none" spc="0" normalizeH="0" baseline="0" noProof="0" dirty="0" err="1">
                  <a:ln>
                    <a:noFill/>
                  </a:ln>
                  <a:effectLst/>
                  <a:uLnTx/>
                  <a:uFillTx/>
                  <a:latin typeface="+mn-lt"/>
                  <a:sym typeface="Helvetica"/>
                </a:rPr>
                <a:t>i</a:t>
              </a:r>
              <a:r>
                <a:rPr kumimoji="0" lang="en-US" sz="900" b="0" i="0" u="none" strike="noStrike" kern="0" cap="none" spc="0" normalizeH="0" baseline="0" noProof="0" dirty="0">
                  <a:ln>
                    <a:noFill/>
                  </a:ln>
                  <a:effectLst/>
                  <a:uLnTx/>
                  <a:uFillTx/>
                  <a:latin typeface="+mn-lt"/>
                  <a:sym typeface="Helvetica"/>
                </a:rPr>
                <a:t>-ECS: Intelligent-Edge Control System) solution offers an edge computing management system that collects, analyzes, and visualizes real-time data generated from IoT sensors and process controllers in smart factories. Designed for manufacturing and industrial use cases, </a:t>
              </a:r>
              <a:r>
                <a:rPr kumimoji="0" lang="en-US" sz="900" b="0" i="0" u="none" strike="noStrike" kern="0" cap="none" spc="0" normalizeH="0" baseline="0" noProof="0" dirty="0" err="1">
                  <a:ln>
                    <a:noFill/>
                  </a:ln>
                  <a:effectLst/>
                  <a:uLnTx/>
                  <a:uFillTx/>
                  <a:latin typeface="+mn-lt"/>
                  <a:sym typeface="Helvetica"/>
                </a:rPr>
                <a:t>i</a:t>
              </a:r>
              <a:r>
                <a:rPr kumimoji="0" lang="en-US" sz="900" b="0" i="0" u="none" strike="noStrike" kern="0" cap="none" spc="0" normalizeH="0" baseline="0" noProof="0" dirty="0">
                  <a:ln>
                    <a:noFill/>
                  </a:ln>
                  <a:effectLst/>
                  <a:uLnTx/>
                  <a:uFillTx/>
                  <a:latin typeface="+mn-lt"/>
                  <a:sym typeface="Helvetica"/>
                </a:rPr>
                <a:t>-X (</a:t>
              </a:r>
              <a:r>
                <a:rPr kumimoji="0" lang="en-US" sz="900" b="0" i="0" u="none" strike="noStrike" kern="0" cap="none" spc="0" normalizeH="0" baseline="0" noProof="0" dirty="0" err="1">
                  <a:ln>
                    <a:noFill/>
                  </a:ln>
                  <a:effectLst/>
                  <a:uLnTx/>
                  <a:uFillTx/>
                  <a:latin typeface="+mn-lt"/>
                  <a:sym typeface="Helvetica"/>
                </a:rPr>
                <a:t>i</a:t>
              </a:r>
              <a:r>
                <a:rPr kumimoji="0" lang="en-US" sz="900" b="0" i="0" u="none" strike="noStrike" kern="0" cap="none" spc="0" normalizeH="0" baseline="0" noProof="0" dirty="0">
                  <a:ln>
                    <a:noFill/>
                  </a:ln>
                  <a:effectLst/>
                  <a:uLnTx/>
                  <a:uFillTx/>
                  <a:latin typeface="+mn-lt"/>
                  <a:sym typeface="Helvetica"/>
                </a:rPr>
                <a:t>-ECS: Intelligent-Edge Control System) offers around-the-clock automated fault detection during data processing, enabling users to optimize operations via remote controls. With this solution, customers can establish an efficient automation environment in their smart factory.</a:t>
              </a:r>
            </a:p>
          </p:txBody>
        </p:sp>
        <p:sp>
          <p:nvSpPr>
            <p:cNvPr id="40" name="Content Placeholder 47">
              <a:extLst>
                <a:ext uri="{FF2B5EF4-FFF2-40B4-BE49-F238E27FC236}">
                  <a16:creationId xmlns:a16="http://schemas.microsoft.com/office/drawing/2014/main" id="{C00CFE4B-DAF4-A0C2-26FF-1281719A675E}"/>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41" name="Content Placeholder 47">
            <a:extLst>
              <a:ext uri="{FF2B5EF4-FFF2-40B4-BE49-F238E27FC236}">
                <a16:creationId xmlns:a16="http://schemas.microsoft.com/office/drawing/2014/main" id="{15440EA2-E453-B4EE-AEBB-C827F5878720}"/>
              </a:ext>
            </a:extLst>
          </p:cNvPr>
          <p:cNvSpPr txBox="1">
            <a:spLocks/>
          </p:cNvSpPr>
          <p:nvPr/>
        </p:nvSpPr>
        <p:spPr>
          <a:xfrm>
            <a:off x="592917" y="2835447"/>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42" name="Rectangle 41">
            <a:extLst>
              <a:ext uri="{FF2B5EF4-FFF2-40B4-BE49-F238E27FC236}">
                <a16:creationId xmlns:a16="http://schemas.microsoft.com/office/drawing/2014/main" id="{B79DA1A6-7C9C-85B4-E647-90354B5C4AAD}"/>
              </a:ext>
            </a:extLst>
          </p:cNvPr>
          <p:cNvSpPr>
            <a:spLocks/>
          </p:cNvSpPr>
          <p:nvPr/>
        </p:nvSpPr>
        <p:spPr>
          <a:xfrm>
            <a:off x="913615" y="3069194"/>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defRPr/>
            </a:pPr>
            <a:r>
              <a:rPr lang="en-US" sz="900" dirty="0">
                <a:solidFill>
                  <a:schemeClr val="accent1"/>
                </a:solidFill>
                <a:latin typeface="IntelOne Text Medium" panose="020B0703020203020204" pitchFamily="34" charset="0"/>
                <a:sym typeface="Helvetica Neue"/>
              </a:rPr>
              <a:t>Improve manufacturing productivity </a:t>
            </a:r>
            <a:r>
              <a:rPr lang="en-US" sz="900" dirty="0">
                <a:solidFill>
                  <a:schemeClr val="bg2"/>
                </a:solidFill>
                <a:sym typeface="Helvetica Neue"/>
              </a:rPr>
              <a:t>with a high-performance industrial edge solution that collects, analyzes, and visualizes data in real time </a:t>
            </a:r>
          </a:p>
        </p:txBody>
      </p:sp>
      <p:sp>
        <p:nvSpPr>
          <p:cNvPr id="43" name="Rectangle 42">
            <a:extLst>
              <a:ext uri="{FF2B5EF4-FFF2-40B4-BE49-F238E27FC236}">
                <a16:creationId xmlns:a16="http://schemas.microsoft.com/office/drawing/2014/main" id="{CDB7E81D-236F-D3CE-9C04-A415E8F4C13B}"/>
              </a:ext>
            </a:extLst>
          </p:cNvPr>
          <p:cNvSpPr>
            <a:spLocks/>
          </p:cNvSpPr>
          <p:nvPr/>
        </p:nvSpPr>
        <p:spPr>
          <a:xfrm>
            <a:off x="3063688" y="3069194"/>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Enable remote management </a:t>
            </a:r>
            <a:r>
              <a:rPr lang="en-US" sz="900" dirty="0">
                <a:solidFill>
                  <a:schemeClr val="bg2"/>
                </a:solidFill>
                <a:sym typeface="Helvetica Neue"/>
              </a:rPr>
              <a:t>by reducing the need for on-site inspection with a one-stop smart solution that uses Yoi system’s proprietary software and Intel vPro® tech</a:t>
            </a:r>
          </a:p>
        </p:txBody>
      </p:sp>
      <p:sp>
        <p:nvSpPr>
          <p:cNvPr id="44" name="Rectangle 43">
            <a:extLst>
              <a:ext uri="{FF2B5EF4-FFF2-40B4-BE49-F238E27FC236}">
                <a16:creationId xmlns:a16="http://schemas.microsoft.com/office/drawing/2014/main" id="{60703B98-AD16-456B-910B-5F20B1E9EB4F}"/>
              </a:ext>
            </a:extLst>
          </p:cNvPr>
          <p:cNvSpPr>
            <a:spLocks/>
          </p:cNvSpPr>
          <p:nvPr/>
        </p:nvSpPr>
        <p:spPr>
          <a:xfrm>
            <a:off x="5213760" y="3069194"/>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Reduce operational downtime </a:t>
            </a:r>
            <a:r>
              <a:rPr lang="en-US" sz="900" dirty="0">
                <a:solidFill>
                  <a:schemeClr val="bg2"/>
                </a:solidFill>
                <a:sym typeface="Helvetica Neue"/>
              </a:rPr>
              <a:t>with a solution that works in real time to enable the quick detection and correction of failures</a:t>
            </a:r>
          </a:p>
        </p:txBody>
      </p:sp>
      <p:grpSp>
        <p:nvGrpSpPr>
          <p:cNvPr id="45" name="Group 44">
            <a:extLst>
              <a:ext uri="{FF2B5EF4-FFF2-40B4-BE49-F238E27FC236}">
                <a16:creationId xmlns:a16="http://schemas.microsoft.com/office/drawing/2014/main" id="{850D1BBC-4A51-3454-1018-9FF8956AAECD}"/>
              </a:ext>
            </a:extLst>
          </p:cNvPr>
          <p:cNvGrpSpPr/>
          <p:nvPr/>
        </p:nvGrpSpPr>
        <p:grpSpPr>
          <a:xfrm>
            <a:off x="561657" y="3069194"/>
            <a:ext cx="273379" cy="214312"/>
            <a:chOff x="7683817" y="3904452"/>
            <a:chExt cx="1755979" cy="1376577"/>
          </a:xfrm>
        </p:grpSpPr>
        <p:sp>
          <p:nvSpPr>
            <p:cNvPr id="50" name="Freeform: Shape 49">
              <a:extLst>
                <a:ext uri="{FF2B5EF4-FFF2-40B4-BE49-F238E27FC236}">
                  <a16:creationId xmlns:a16="http://schemas.microsoft.com/office/drawing/2014/main" id="{8B4528C1-5551-3EBB-D254-021B052C7EE1}"/>
                </a:ext>
              </a:extLst>
            </p:cNvPr>
            <p:cNvSpPr/>
            <p:nvPr/>
          </p:nvSpPr>
          <p:spPr>
            <a:xfrm>
              <a:off x="8269750" y="3904452"/>
              <a:ext cx="1170046" cy="1278455"/>
            </a:xfrm>
            <a:custGeom>
              <a:avLst/>
              <a:gdLst>
                <a:gd name="connsiteX0" fmla="*/ 1014886 w 1170046"/>
                <a:gd name="connsiteY0" fmla="*/ 232741 h 1278455"/>
                <a:gd name="connsiteX1" fmla="*/ 1014886 w 1170046"/>
                <a:gd name="connsiteY1" fmla="*/ 1063086 h 1278455"/>
                <a:gd name="connsiteX2" fmla="*/ 954643 w 1170046"/>
                <a:gd name="connsiteY2" fmla="*/ 1123295 h 1278455"/>
                <a:gd name="connsiteX3" fmla="*/ 155161 w 1170046"/>
                <a:gd name="connsiteY3" fmla="*/ 1123295 h 1278455"/>
                <a:gd name="connsiteX4" fmla="*/ 155161 w 1170046"/>
                <a:gd name="connsiteY4" fmla="*/ 1278456 h 1278455"/>
                <a:gd name="connsiteX5" fmla="*/ 954643 w 1170046"/>
                <a:gd name="connsiteY5" fmla="*/ 1278456 h 1278455"/>
                <a:gd name="connsiteX6" fmla="*/ 1170046 w 1170046"/>
                <a:gd name="connsiteY6" fmla="*/ 1063086 h 1278455"/>
                <a:gd name="connsiteX7" fmla="*/ 1170046 w 1170046"/>
                <a:gd name="connsiteY7" fmla="*/ 232741 h 1278455"/>
                <a:gd name="connsiteX8" fmla="*/ 1014886 w 1170046"/>
                <a:gd name="connsiteY8" fmla="*/ 232741 h 1278455"/>
                <a:gd name="connsiteX9" fmla="*/ 155161 w 1170046"/>
                <a:gd name="connsiteY9" fmla="*/ 215403 h 1278455"/>
                <a:gd name="connsiteX10" fmla="*/ 215370 w 1170046"/>
                <a:gd name="connsiteY10" fmla="*/ 155161 h 1278455"/>
                <a:gd name="connsiteX11" fmla="*/ 937305 w 1170046"/>
                <a:gd name="connsiteY11" fmla="*/ 155161 h 1278455"/>
                <a:gd name="connsiteX12" fmla="*/ 937305 w 1170046"/>
                <a:gd name="connsiteY12" fmla="*/ 0 h 1278455"/>
                <a:gd name="connsiteX13" fmla="*/ 215370 w 1170046"/>
                <a:gd name="connsiteY13" fmla="*/ 0 h 1278455"/>
                <a:gd name="connsiteX14" fmla="*/ 0 w 1170046"/>
                <a:gd name="connsiteY14" fmla="*/ 215403 h 1278455"/>
                <a:gd name="connsiteX15" fmla="*/ 0 w 1170046"/>
                <a:gd name="connsiteY15" fmla="*/ 251326 h 1278455"/>
                <a:gd name="connsiteX16" fmla="*/ 155161 w 1170046"/>
                <a:gd name="connsiteY16" fmla="*/ 251326 h 1278455"/>
                <a:gd name="connsiteX17" fmla="*/ 155161 w 1170046"/>
                <a:gd name="connsiteY17" fmla="*/ 215403 h 127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0046" h="1278455">
                  <a:moveTo>
                    <a:pt x="1014886" y="232741"/>
                  </a:moveTo>
                  <a:lnTo>
                    <a:pt x="1014886" y="1063086"/>
                  </a:lnTo>
                  <a:cubicBezTo>
                    <a:pt x="1014886" y="1096277"/>
                    <a:pt x="987867" y="1123295"/>
                    <a:pt x="954643" y="1123295"/>
                  </a:cubicBezTo>
                  <a:lnTo>
                    <a:pt x="155161" y="1123295"/>
                  </a:lnTo>
                  <a:lnTo>
                    <a:pt x="155161" y="1278456"/>
                  </a:lnTo>
                  <a:lnTo>
                    <a:pt x="954643" y="1278456"/>
                  </a:lnTo>
                  <a:cubicBezTo>
                    <a:pt x="1073408" y="1278456"/>
                    <a:pt x="1170046" y="1181852"/>
                    <a:pt x="1170046" y="1063086"/>
                  </a:cubicBezTo>
                  <a:lnTo>
                    <a:pt x="1170046" y="232741"/>
                  </a:lnTo>
                  <a:lnTo>
                    <a:pt x="1014886" y="232741"/>
                  </a:lnTo>
                  <a:close/>
                  <a:moveTo>
                    <a:pt x="155161" y="215403"/>
                  </a:moveTo>
                  <a:cubicBezTo>
                    <a:pt x="155161" y="182179"/>
                    <a:pt x="182145" y="155161"/>
                    <a:pt x="215370" y="155161"/>
                  </a:cubicBezTo>
                  <a:lnTo>
                    <a:pt x="937305" y="155161"/>
                  </a:lnTo>
                  <a:lnTo>
                    <a:pt x="937305" y="0"/>
                  </a:lnTo>
                  <a:lnTo>
                    <a:pt x="215370" y="0"/>
                  </a:lnTo>
                  <a:cubicBezTo>
                    <a:pt x="96604" y="0"/>
                    <a:pt x="0" y="96638"/>
                    <a:pt x="0" y="215403"/>
                  </a:cubicBezTo>
                  <a:lnTo>
                    <a:pt x="0" y="251326"/>
                  </a:lnTo>
                  <a:lnTo>
                    <a:pt x="155161" y="251326"/>
                  </a:lnTo>
                  <a:lnTo>
                    <a:pt x="155161" y="215403"/>
                  </a:lnTo>
                  <a:close/>
                </a:path>
              </a:pathLst>
            </a:custGeom>
            <a:solidFill>
              <a:srgbClr val="0A69B3"/>
            </a:solidFill>
            <a:ln w="336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97770A5-FD7E-21C0-97CB-C9EFF0C8CB99}"/>
                </a:ext>
              </a:extLst>
            </p:cNvPr>
            <p:cNvSpPr/>
            <p:nvPr/>
          </p:nvSpPr>
          <p:spPr>
            <a:xfrm>
              <a:off x="7683817" y="4698705"/>
              <a:ext cx="673532" cy="582324"/>
            </a:xfrm>
            <a:custGeom>
              <a:avLst/>
              <a:gdLst>
                <a:gd name="connsiteX0" fmla="*/ 673532 w 673532"/>
                <a:gd name="connsiteY0" fmla="*/ 582324 h 582324"/>
                <a:gd name="connsiteX1" fmla="*/ 0 w 673532"/>
                <a:gd name="connsiteY1" fmla="*/ 582324 h 582324"/>
                <a:gd name="connsiteX2" fmla="*/ 0 w 673532"/>
                <a:gd name="connsiteY2" fmla="*/ 204373 h 582324"/>
                <a:gd name="connsiteX3" fmla="*/ 204374 w 673532"/>
                <a:gd name="connsiteY3" fmla="*/ 0 h 582324"/>
                <a:gd name="connsiteX4" fmla="*/ 469159 w 673532"/>
                <a:gd name="connsiteY4" fmla="*/ 0 h 582324"/>
                <a:gd name="connsiteX5" fmla="*/ 673532 w 673532"/>
                <a:gd name="connsiteY5" fmla="*/ 204373 h 582324"/>
                <a:gd name="connsiteX6" fmla="*/ 673532 w 673532"/>
                <a:gd name="connsiteY6" fmla="*/ 582324 h 582324"/>
                <a:gd name="connsiteX7" fmla="*/ 77580 w 673532"/>
                <a:gd name="connsiteY7" fmla="*/ 504744 h 582324"/>
                <a:gd name="connsiteX8" fmla="*/ 595952 w 673532"/>
                <a:gd name="connsiteY8" fmla="*/ 504744 h 582324"/>
                <a:gd name="connsiteX9" fmla="*/ 595952 w 673532"/>
                <a:gd name="connsiteY9" fmla="*/ 204373 h 582324"/>
                <a:gd name="connsiteX10" fmla="*/ 469159 w 673532"/>
                <a:gd name="connsiteY10" fmla="*/ 77580 h 582324"/>
                <a:gd name="connsiteX11" fmla="*/ 204374 w 673532"/>
                <a:gd name="connsiteY11" fmla="*/ 77580 h 582324"/>
                <a:gd name="connsiteX12" fmla="*/ 77580 w 673532"/>
                <a:gd name="connsiteY12" fmla="*/ 204373 h 582324"/>
                <a:gd name="connsiteX13" fmla="*/ 77580 w 673532"/>
                <a:gd name="connsiteY13" fmla="*/ 504744 h 58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3532" h="582324">
                  <a:moveTo>
                    <a:pt x="673532" y="582324"/>
                  </a:moveTo>
                  <a:lnTo>
                    <a:pt x="0" y="582324"/>
                  </a:lnTo>
                  <a:lnTo>
                    <a:pt x="0" y="204373"/>
                  </a:lnTo>
                  <a:cubicBezTo>
                    <a:pt x="0" y="91680"/>
                    <a:pt x="91680" y="0"/>
                    <a:pt x="204374" y="0"/>
                  </a:cubicBezTo>
                  <a:lnTo>
                    <a:pt x="469159" y="0"/>
                  </a:lnTo>
                  <a:cubicBezTo>
                    <a:pt x="581852" y="0"/>
                    <a:pt x="673532" y="91680"/>
                    <a:pt x="673532" y="204373"/>
                  </a:cubicBezTo>
                  <a:lnTo>
                    <a:pt x="673532" y="582324"/>
                  </a:lnTo>
                  <a:close/>
                  <a:moveTo>
                    <a:pt x="77580" y="504744"/>
                  </a:moveTo>
                  <a:lnTo>
                    <a:pt x="595952" y="504744"/>
                  </a:lnTo>
                  <a:lnTo>
                    <a:pt x="595952" y="204373"/>
                  </a:lnTo>
                  <a:cubicBezTo>
                    <a:pt x="595952" y="134450"/>
                    <a:pt x="539082" y="77580"/>
                    <a:pt x="469159" y="77580"/>
                  </a:cubicBezTo>
                  <a:lnTo>
                    <a:pt x="204374" y="77580"/>
                  </a:lnTo>
                  <a:cubicBezTo>
                    <a:pt x="134450" y="77580"/>
                    <a:pt x="77580" y="134450"/>
                    <a:pt x="77580" y="204373"/>
                  </a:cubicBezTo>
                  <a:lnTo>
                    <a:pt x="77580" y="504744"/>
                  </a:lnTo>
                  <a:close/>
                </a:path>
              </a:pathLst>
            </a:custGeom>
            <a:solidFill>
              <a:srgbClr val="0B6AB3"/>
            </a:solidFill>
            <a:ln w="336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F7BA059-C45F-E38B-8A59-7F43E9D77B84}"/>
                </a:ext>
              </a:extLst>
            </p:cNvPr>
            <p:cNvSpPr/>
            <p:nvPr/>
          </p:nvSpPr>
          <p:spPr>
            <a:xfrm>
              <a:off x="7820223" y="4506677"/>
              <a:ext cx="395862" cy="197930"/>
            </a:xfrm>
            <a:custGeom>
              <a:avLst/>
              <a:gdLst>
                <a:gd name="connsiteX0" fmla="*/ 197931 w 395862"/>
                <a:gd name="connsiteY0" fmla="*/ 197931 h 197930"/>
                <a:gd name="connsiteX1" fmla="*/ 0 w 395862"/>
                <a:gd name="connsiteY1" fmla="*/ 0 h 197930"/>
                <a:gd name="connsiteX2" fmla="*/ 77580 w 395862"/>
                <a:gd name="connsiteY2" fmla="*/ 0 h 197930"/>
                <a:gd name="connsiteX3" fmla="*/ 197931 w 395862"/>
                <a:gd name="connsiteY3" fmla="*/ 120351 h 197930"/>
                <a:gd name="connsiteX4" fmla="*/ 318282 w 395862"/>
                <a:gd name="connsiteY4" fmla="*/ 0 h 197930"/>
                <a:gd name="connsiteX5" fmla="*/ 395862 w 395862"/>
                <a:gd name="connsiteY5" fmla="*/ 0 h 197930"/>
                <a:gd name="connsiteX6" fmla="*/ 197931 w 395862"/>
                <a:gd name="connsiteY6" fmla="*/ 197931 h 19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862" h="197930">
                  <a:moveTo>
                    <a:pt x="197931" y="197931"/>
                  </a:moveTo>
                  <a:cubicBezTo>
                    <a:pt x="88779" y="197931"/>
                    <a:pt x="0" y="109118"/>
                    <a:pt x="0" y="0"/>
                  </a:cubicBezTo>
                  <a:lnTo>
                    <a:pt x="77580" y="0"/>
                  </a:lnTo>
                  <a:cubicBezTo>
                    <a:pt x="77580" y="66382"/>
                    <a:pt x="131583" y="120351"/>
                    <a:pt x="197931" y="120351"/>
                  </a:cubicBezTo>
                  <a:cubicBezTo>
                    <a:pt x="264279" y="120351"/>
                    <a:pt x="318282" y="66348"/>
                    <a:pt x="318282" y="0"/>
                  </a:cubicBezTo>
                  <a:lnTo>
                    <a:pt x="395862" y="0"/>
                  </a:lnTo>
                  <a:cubicBezTo>
                    <a:pt x="395862" y="109152"/>
                    <a:pt x="307049" y="197931"/>
                    <a:pt x="197931" y="197931"/>
                  </a:cubicBezTo>
                  <a:close/>
                </a:path>
              </a:pathLst>
            </a:custGeom>
            <a:solidFill>
              <a:srgbClr val="0B6AB3"/>
            </a:solidFill>
            <a:ln w="336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1CB02309-B9B2-1A71-9728-6DE8155983EF}"/>
                </a:ext>
              </a:extLst>
            </p:cNvPr>
            <p:cNvSpPr/>
            <p:nvPr/>
          </p:nvSpPr>
          <p:spPr>
            <a:xfrm>
              <a:off x="8745925" y="5066537"/>
              <a:ext cx="189228" cy="77580"/>
            </a:xfrm>
            <a:custGeom>
              <a:avLst/>
              <a:gdLst>
                <a:gd name="connsiteX0" fmla="*/ 0 w 189228"/>
                <a:gd name="connsiteY0" fmla="*/ 0 h 77580"/>
                <a:gd name="connsiteX1" fmla="*/ 189229 w 189228"/>
                <a:gd name="connsiteY1" fmla="*/ 0 h 77580"/>
                <a:gd name="connsiteX2" fmla="*/ 189229 w 189228"/>
                <a:gd name="connsiteY2" fmla="*/ 77580 h 77580"/>
                <a:gd name="connsiteX3" fmla="*/ 0 w 189228"/>
                <a:gd name="connsiteY3" fmla="*/ 77580 h 77580"/>
              </a:gdLst>
              <a:ahLst/>
              <a:cxnLst>
                <a:cxn ang="0">
                  <a:pos x="connsiteX0" y="connsiteY0"/>
                </a:cxn>
                <a:cxn ang="0">
                  <a:pos x="connsiteX1" y="connsiteY1"/>
                </a:cxn>
                <a:cxn ang="0">
                  <a:pos x="connsiteX2" y="connsiteY2"/>
                </a:cxn>
                <a:cxn ang="0">
                  <a:pos x="connsiteX3" y="connsiteY3"/>
                </a:cxn>
              </a:cxnLst>
              <a:rect l="l" t="t" r="r" b="b"/>
              <a:pathLst>
                <a:path w="189228" h="77580">
                  <a:moveTo>
                    <a:pt x="0" y="0"/>
                  </a:moveTo>
                  <a:lnTo>
                    <a:pt x="189229" y="0"/>
                  </a:lnTo>
                  <a:lnTo>
                    <a:pt x="189229" y="77580"/>
                  </a:lnTo>
                  <a:lnTo>
                    <a:pt x="0" y="77580"/>
                  </a:lnTo>
                  <a:close/>
                </a:path>
              </a:pathLst>
            </a:custGeom>
            <a:solidFill>
              <a:srgbClr val="2FC5F3"/>
            </a:solidFill>
            <a:ln w="336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1627676-12FD-F86E-FAA2-B88C9DBFB3E7}"/>
                </a:ext>
              </a:extLst>
            </p:cNvPr>
            <p:cNvSpPr/>
            <p:nvPr/>
          </p:nvSpPr>
          <p:spPr>
            <a:xfrm>
              <a:off x="8501412" y="4504181"/>
              <a:ext cx="77580" cy="321620"/>
            </a:xfrm>
            <a:custGeom>
              <a:avLst/>
              <a:gdLst>
                <a:gd name="connsiteX0" fmla="*/ 0 w 77580"/>
                <a:gd name="connsiteY0" fmla="*/ 0 h 321620"/>
                <a:gd name="connsiteX1" fmla="*/ 77580 w 77580"/>
                <a:gd name="connsiteY1" fmla="*/ 0 h 321620"/>
                <a:gd name="connsiteX2" fmla="*/ 77580 w 77580"/>
                <a:gd name="connsiteY2" fmla="*/ 321621 h 321620"/>
                <a:gd name="connsiteX3" fmla="*/ 0 w 77580"/>
                <a:gd name="connsiteY3" fmla="*/ 321621 h 321620"/>
              </a:gdLst>
              <a:ahLst/>
              <a:cxnLst>
                <a:cxn ang="0">
                  <a:pos x="connsiteX0" y="connsiteY0"/>
                </a:cxn>
                <a:cxn ang="0">
                  <a:pos x="connsiteX1" y="connsiteY1"/>
                </a:cxn>
                <a:cxn ang="0">
                  <a:pos x="connsiteX2" y="connsiteY2"/>
                </a:cxn>
                <a:cxn ang="0">
                  <a:pos x="connsiteX3" y="connsiteY3"/>
                </a:cxn>
              </a:cxnLst>
              <a:rect l="l" t="t" r="r" b="b"/>
              <a:pathLst>
                <a:path w="77580" h="321620">
                  <a:moveTo>
                    <a:pt x="0" y="0"/>
                  </a:moveTo>
                  <a:lnTo>
                    <a:pt x="77580" y="0"/>
                  </a:lnTo>
                  <a:lnTo>
                    <a:pt x="77580" y="321621"/>
                  </a:lnTo>
                  <a:lnTo>
                    <a:pt x="0" y="321621"/>
                  </a:lnTo>
                  <a:close/>
                </a:path>
              </a:pathLst>
            </a:custGeom>
            <a:solidFill>
              <a:srgbClr val="2FC5F3"/>
            </a:solidFill>
            <a:ln w="336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652923B2-5FE5-9420-4BD1-B957537F859B}"/>
                </a:ext>
              </a:extLst>
            </p:cNvPr>
            <p:cNvSpPr/>
            <p:nvPr/>
          </p:nvSpPr>
          <p:spPr>
            <a:xfrm>
              <a:off x="8786874" y="4424779"/>
              <a:ext cx="77580" cy="401022"/>
            </a:xfrm>
            <a:custGeom>
              <a:avLst/>
              <a:gdLst>
                <a:gd name="connsiteX0" fmla="*/ 0 w 77580"/>
                <a:gd name="connsiteY0" fmla="*/ 0 h 401022"/>
                <a:gd name="connsiteX1" fmla="*/ 77580 w 77580"/>
                <a:gd name="connsiteY1" fmla="*/ 0 h 401022"/>
                <a:gd name="connsiteX2" fmla="*/ 77580 w 77580"/>
                <a:gd name="connsiteY2" fmla="*/ 401023 h 401022"/>
                <a:gd name="connsiteX3" fmla="*/ 0 w 77580"/>
                <a:gd name="connsiteY3" fmla="*/ 401023 h 401022"/>
              </a:gdLst>
              <a:ahLst/>
              <a:cxnLst>
                <a:cxn ang="0">
                  <a:pos x="connsiteX0" y="connsiteY0"/>
                </a:cxn>
                <a:cxn ang="0">
                  <a:pos x="connsiteX1" y="connsiteY1"/>
                </a:cxn>
                <a:cxn ang="0">
                  <a:pos x="connsiteX2" y="connsiteY2"/>
                </a:cxn>
                <a:cxn ang="0">
                  <a:pos x="connsiteX3" y="connsiteY3"/>
                </a:cxn>
              </a:cxnLst>
              <a:rect l="l" t="t" r="r" b="b"/>
              <a:pathLst>
                <a:path w="77580" h="401022">
                  <a:moveTo>
                    <a:pt x="0" y="0"/>
                  </a:moveTo>
                  <a:lnTo>
                    <a:pt x="77580" y="0"/>
                  </a:lnTo>
                  <a:lnTo>
                    <a:pt x="77580" y="401023"/>
                  </a:lnTo>
                  <a:lnTo>
                    <a:pt x="0" y="401023"/>
                  </a:lnTo>
                  <a:close/>
                </a:path>
              </a:pathLst>
            </a:custGeom>
            <a:solidFill>
              <a:srgbClr val="2FC5F3"/>
            </a:solidFill>
            <a:ln w="336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050110C-A93D-1FC5-B496-F4E4532ED3CE}"/>
                </a:ext>
              </a:extLst>
            </p:cNvPr>
            <p:cNvSpPr/>
            <p:nvPr/>
          </p:nvSpPr>
          <p:spPr>
            <a:xfrm>
              <a:off x="9072336" y="4260950"/>
              <a:ext cx="77580" cy="564852"/>
            </a:xfrm>
            <a:custGeom>
              <a:avLst/>
              <a:gdLst>
                <a:gd name="connsiteX0" fmla="*/ 0 w 77580"/>
                <a:gd name="connsiteY0" fmla="*/ 0 h 564852"/>
                <a:gd name="connsiteX1" fmla="*/ 77580 w 77580"/>
                <a:gd name="connsiteY1" fmla="*/ 0 h 564852"/>
                <a:gd name="connsiteX2" fmla="*/ 77580 w 77580"/>
                <a:gd name="connsiteY2" fmla="*/ 564852 h 564852"/>
                <a:gd name="connsiteX3" fmla="*/ 0 w 77580"/>
                <a:gd name="connsiteY3" fmla="*/ 564852 h 564852"/>
              </a:gdLst>
              <a:ahLst/>
              <a:cxnLst>
                <a:cxn ang="0">
                  <a:pos x="connsiteX0" y="connsiteY0"/>
                </a:cxn>
                <a:cxn ang="0">
                  <a:pos x="connsiteX1" y="connsiteY1"/>
                </a:cxn>
                <a:cxn ang="0">
                  <a:pos x="connsiteX2" y="connsiteY2"/>
                </a:cxn>
                <a:cxn ang="0">
                  <a:pos x="connsiteX3" y="connsiteY3"/>
                </a:cxn>
              </a:cxnLst>
              <a:rect l="l" t="t" r="r" b="b"/>
              <a:pathLst>
                <a:path w="77580" h="564852">
                  <a:moveTo>
                    <a:pt x="0" y="0"/>
                  </a:moveTo>
                  <a:lnTo>
                    <a:pt x="77580" y="0"/>
                  </a:lnTo>
                  <a:lnTo>
                    <a:pt x="77580" y="564852"/>
                  </a:lnTo>
                  <a:lnTo>
                    <a:pt x="0" y="564852"/>
                  </a:lnTo>
                  <a:close/>
                </a:path>
              </a:pathLst>
            </a:custGeom>
            <a:solidFill>
              <a:srgbClr val="2FC5F3"/>
            </a:solidFill>
            <a:ln w="336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8C4C356-B557-4CF7-85C9-BFA187CF0B2E}"/>
                </a:ext>
              </a:extLst>
            </p:cNvPr>
            <p:cNvSpPr/>
            <p:nvPr/>
          </p:nvSpPr>
          <p:spPr>
            <a:xfrm>
              <a:off x="9284636" y="3904452"/>
              <a:ext cx="155160" cy="155160"/>
            </a:xfrm>
            <a:custGeom>
              <a:avLst/>
              <a:gdLst>
                <a:gd name="connsiteX0" fmla="*/ 0 w 155160"/>
                <a:gd name="connsiteY0" fmla="*/ 0 h 155160"/>
                <a:gd name="connsiteX1" fmla="*/ 155161 w 155160"/>
                <a:gd name="connsiteY1" fmla="*/ 0 h 155160"/>
                <a:gd name="connsiteX2" fmla="*/ 155161 w 155160"/>
                <a:gd name="connsiteY2" fmla="*/ 155161 h 155160"/>
                <a:gd name="connsiteX3" fmla="*/ 0 w 155160"/>
                <a:gd name="connsiteY3" fmla="*/ 155161 h 155160"/>
              </a:gdLst>
              <a:ahLst/>
              <a:cxnLst>
                <a:cxn ang="0">
                  <a:pos x="connsiteX0" y="connsiteY0"/>
                </a:cxn>
                <a:cxn ang="0">
                  <a:pos x="connsiteX1" y="connsiteY1"/>
                </a:cxn>
                <a:cxn ang="0">
                  <a:pos x="connsiteX2" y="connsiteY2"/>
                </a:cxn>
                <a:cxn ang="0">
                  <a:pos x="connsiteX3" y="connsiteY3"/>
                </a:cxn>
              </a:cxnLst>
              <a:rect l="l" t="t" r="r" b="b"/>
              <a:pathLst>
                <a:path w="155160" h="155160">
                  <a:moveTo>
                    <a:pt x="0" y="0"/>
                  </a:moveTo>
                  <a:lnTo>
                    <a:pt x="155161" y="0"/>
                  </a:lnTo>
                  <a:lnTo>
                    <a:pt x="155161" y="155161"/>
                  </a:lnTo>
                  <a:lnTo>
                    <a:pt x="0" y="155161"/>
                  </a:lnTo>
                  <a:close/>
                </a:path>
              </a:pathLst>
            </a:custGeom>
            <a:solidFill>
              <a:srgbClr val="2FC5F3"/>
            </a:solidFill>
            <a:ln w="336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CB1C3494-F63D-E45E-5F92-0D428BFA4AB0}"/>
                </a:ext>
              </a:extLst>
            </p:cNvPr>
            <p:cNvSpPr/>
            <p:nvPr/>
          </p:nvSpPr>
          <p:spPr>
            <a:xfrm>
              <a:off x="7797893" y="4202090"/>
              <a:ext cx="521440" cy="261479"/>
            </a:xfrm>
            <a:custGeom>
              <a:avLst/>
              <a:gdLst>
                <a:gd name="connsiteX0" fmla="*/ 442005 w 521440"/>
                <a:gd name="connsiteY0" fmla="*/ 183899 h 261479"/>
                <a:gd name="connsiteX1" fmla="*/ 222689 w 521440"/>
                <a:gd name="connsiteY1" fmla="*/ 0 h 261479"/>
                <a:gd name="connsiteX2" fmla="*/ 0 w 521440"/>
                <a:gd name="connsiteY2" fmla="*/ 222689 h 261479"/>
                <a:gd name="connsiteX3" fmla="*/ 0 w 521440"/>
                <a:gd name="connsiteY3" fmla="*/ 261479 h 261479"/>
                <a:gd name="connsiteX4" fmla="*/ 521441 w 521440"/>
                <a:gd name="connsiteY4" fmla="*/ 261479 h 261479"/>
                <a:gd name="connsiteX5" fmla="*/ 521441 w 521440"/>
                <a:gd name="connsiteY5" fmla="*/ 183899 h 261479"/>
                <a:gd name="connsiteX6" fmla="*/ 442005 w 521440"/>
                <a:gd name="connsiteY6" fmla="*/ 183899 h 261479"/>
                <a:gd name="connsiteX7" fmla="*/ 82842 w 521440"/>
                <a:gd name="connsiteY7" fmla="*/ 183899 h 261479"/>
                <a:gd name="connsiteX8" fmla="*/ 183899 w 521440"/>
                <a:gd name="connsiteY8" fmla="*/ 82876 h 261479"/>
                <a:gd name="connsiteX9" fmla="*/ 183899 w 521440"/>
                <a:gd name="connsiteY9" fmla="*/ 157353 h 261479"/>
                <a:gd name="connsiteX10" fmla="*/ 261479 w 521440"/>
                <a:gd name="connsiteY10" fmla="*/ 157353 h 261479"/>
                <a:gd name="connsiteX11" fmla="*/ 261479 w 521440"/>
                <a:gd name="connsiteY11" fmla="*/ 82876 h 261479"/>
                <a:gd name="connsiteX12" fmla="*/ 362536 w 521440"/>
                <a:gd name="connsiteY12" fmla="*/ 183899 h 261479"/>
                <a:gd name="connsiteX13" fmla="*/ 82842 w 521440"/>
                <a:gd name="connsiteY13" fmla="*/ 183899 h 26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1440" h="261479">
                  <a:moveTo>
                    <a:pt x="442005" y="183899"/>
                  </a:moveTo>
                  <a:cubicBezTo>
                    <a:pt x="423589" y="79537"/>
                    <a:pt x="332246" y="0"/>
                    <a:pt x="222689" y="0"/>
                  </a:cubicBezTo>
                  <a:cubicBezTo>
                    <a:pt x="99876" y="0"/>
                    <a:pt x="0" y="99910"/>
                    <a:pt x="0" y="222689"/>
                  </a:cubicBezTo>
                  <a:lnTo>
                    <a:pt x="0" y="261479"/>
                  </a:lnTo>
                  <a:lnTo>
                    <a:pt x="521441" y="261479"/>
                  </a:lnTo>
                  <a:lnTo>
                    <a:pt x="521441" y="183899"/>
                  </a:lnTo>
                  <a:lnTo>
                    <a:pt x="442005" y="183899"/>
                  </a:lnTo>
                  <a:close/>
                  <a:moveTo>
                    <a:pt x="82842" y="183899"/>
                  </a:moveTo>
                  <a:cubicBezTo>
                    <a:pt x="96436" y="135023"/>
                    <a:pt x="135023" y="96436"/>
                    <a:pt x="183899" y="82876"/>
                  </a:cubicBezTo>
                  <a:lnTo>
                    <a:pt x="183899" y="157353"/>
                  </a:lnTo>
                  <a:lnTo>
                    <a:pt x="261479" y="157353"/>
                  </a:lnTo>
                  <a:lnTo>
                    <a:pt x="261479" y="82876"/>
                  </a:lnTo>
                  <a:cubicBezTo>
                    <a:pt x="310355" y="96469"/>
                    <a:pt x="348977" y="135023"/>
                    <a:pt x="362536" y="183899"/>
                  </a:cubicBezTo>
                  <a:lnTo>
                    <a:pt x="82842" y="183899"/>
                  </a:lnTo>
                  <a:close/>
                </a:path>
              </a:pathLst>
            </a:custGeom>
            <a:solidFill>
              <a:srgbClr val="2FC5F3"/>
            </a:solidFill>
            <a:ln w="3364" cap="flat">
              <a:noFill/>
              <a:prstDash val="solid"/>
              <a:miter/>
            </a:ln>
          </p:spPr>
          <p:txBody>
            <a:bodyPr rtlCol="0" anchor="ctr"/>
            <a:lstStyle/>
            <a:p>
              <a:endParaRPr lang="en-US"/>
            </a:p>
          </p:txBody>
        </p:sp>
      </p:grpSp>
      <p:pic>
        <p:nvPicPr>
          <p:cNvPr id="61" name="Graphic 60">
            <a:extLst>
              <a:ext uri="{FF2B5EF4-FFF2-40B4-BE49-F238E27FC236}">
                <a16:creationId xmlns:a16="http://schemas.microsoft.com/office/drawing/2014/main" id="{7831A14E-21C5-3A08-6A63-6CA3A48ADC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39581" y="3069194"/>
            <a:ext cx="261094" cy="229104"/>
          </a:xfrm>
          <a:prstGeom prst="rect">
            <a:avLst/>
          </a:prstGeom>
        </p:spPr>
      </p:pic>
      <p:pic>
        <p:nvPicPr>
          <p:cNvPr id="62" name="Graphic 61">
            <a:extLst>
              <a:ext uri="{FF2B5EF4-FFF2-40B4-BE49-F238E27FC236}">
                <a16:creationId xmlns:a16="http://schemas.microsoft.com/office/drawing/2014/main" id="{C22FA144-7611-DAB7-CBC2-B8B0FFE691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12222" y="3069194"/>
            <a:ext cx="231623" cy="227810"/>
          </a:xfrm>
          <a:prstGeom prst="rect">
            <a:avLst/>
          </a:prstGeom>
        </p:spPr>
      </p:pic>
      <p:grpSp>
        <p:nvGrpSpPr>
          <p:cNvPr id="64" name="Group 63">
            <a:extLst>
              <a:ext uri="{FF2B5EF4-FFF2-40B4-BE49-F238E27FC236}">
                <a16:creationId xmlns:a16="http://schemas.microsoft.com/office/drawing/2014/main" id="{13FCEF25-493C-84B6-67CC-02661C15A2D5}"/>
              </a:ext>
            </a:extLst>
          </p:cNvPr>
          <p:cNvGrpSpPr/>
          <p:nvPr/>
        </p:nvGrpSpPr>
        <p:grpSpPr>
          <a:xfrm>
            <a:off x="592915" y="4237320"/>
            <a:ext cx="6255393" cy="828309"/>
            <a:chOff x="592915" y="4064094"/>
            <a:chExt cx="6255393" cy="828309"/>
          </a:xfrm>
        </p:grpSpPr>
        <p:sp>
          <p:nvSpPr>
            <p:cNvPr id="65" name="Content Placeholder 47">
              <a:extLst>
                <a:ext uri="{FF2B5EF4-FFF2-40B4-BE49-F238E27FC236}">
                  <a16:creationId xmlns:a16="http://schemas.microsoft.com/office/drawing/2014/main" id="{4742DC28-D648-E220-9DF5-006A80454D2E}"/>
                </a:ext>
              </a:extLst>
            </p:cNvPr>
            <p:cNvSpPr txBox="1">
              <a:spLocks/>
            </p:cNvSpPr>
            <p:nvPr/>
          </p:nvSpPr>
          <p:spPr>
            <a:xfrm>
              <a:off x="592915" y="4064094"/>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66" name="Content Placeholder 47">
              <a:extLst>
                <a:ext uri="{FF2B5EF4-FFF2-40B4-BE49-F238E27FC236}">
                  <a16:creationId xmlns:a16="http://schemas.microsoft.com/office/drawing/2014/main" id="{FB2EADB6-83F3-EA92-D714-D0641D7F0B53}"/>
                </a:ext>
              </a:extLst>
            </p:cNvPr>
            <p:cNvSpPr txBox="1">
              <a:spLocks/>
            </p:cNvSpPr>
            <p:nvPr/>
          </p:nvSpPr>
          <p:spPr>
            <a:xfrm>
              <a:off x="592915" y="4261461"/>
              <a:ext cx="6255393" cy="630942"/>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spcAft>
                  <a:spcPts val="0"/>
                </a:spcAft>
                <a:buFont typeface="Wingdings" panose="05000000000000000000" pitchFamily="2" charset="2"/>
                <a:buChar char="§"/>
                <a:defRPr/>
              </a:pPr>
              <a:r>
                <a:rPr lang="en-US" sz="900" kern="0" dirty="0">
                  <a:latin typeface="+mn-lt"/>
                  <a:sym typeface="Helvetica Neue"/>
                </a:rPr>
                <a:t>10</a:t>
              </a:r>
              <a:r>
                <a:rPr lang="en-US" sz="900" kern="0" baseline="30000" dirty="0">
                  <a:latin typeface="+mn-lt"/>
                  <a:sym typeface="Helvetica Neue"/>
                </a:rPr>
                <a:t>th</a:t>
              </a:r>
              <a:r>
                <a:rPr lang="en-US" sz="900" kern="0" dirty="0">
                  <a:latin typeface="+mn-lt"/>
                  <a:sym typeface="Helvetica Neue"/>
                </a:rPr>
                <a:t> Gen Intel® Core™ Processor Family</a:t>
              </a:r>
            </a:p>
            <a:p>
              <a:pPr marL="128016" indent="-128016" defTabSz="1219169" hangingPunct="0">
                <a:spcBef>
                  <a:spcPts val="200"/>
                </a:spcBef>
                <a:spcAft>
                  <a:spcPts val="0"/>
                </a:spcAft>
                <a:buFont typeface="Wingdings" panose="05000000000000000000" pitchFamily="2" charset="2"/>
                <a:buChar char="§"/>
                <a:defRPr/>
              </a:pPr>
              <a:r>
                <a:rPr lang="en-US" sz="900" kern="0" dirty="0">
                  <a:latin typeface="+mn-lt"/>
                  <a:sym typeface="Helvetica Neue"/>
                </a:rPr>
                <a:t>12</a:t>
              </a:r>
              <a:r>
                <a:rPr lang="en-US" sz="900" kern="0" baseline="30000" dirty="0">
                  <a:latin typeface="+mn-lt"/>
                  <a:sym typeface="Helvetica Neue"/>
                </a:rPr>
                <a:t>th</a:t>
              </a:r>
              <a:r>
                <a:rPr lang="en-US" sz="900" kern="0" dirty="0">
                  <a:latin typeface="+mn-lt"/>
                  <a:sym typeface="Helvetica Neue"/>
                </a:rPr>
                <a:t> Gen Intel® Core™ Processor Family</a:t>
              </a:r>
            </a:p>
            <a:p>
              <a:pPr marL="128016" indent="-128016" defTabSz="1219169" hangingPunct="0">
                <a:spcBef>
                  <a:spcPts val="200"/>
                </a:spcBef>
                <a:spcAft>
                  <a:spcPts val="0"/>
                </a:spcAft>
                <a:buFont typeface="Wingdings" panose="05000000000000000000" pitchFamily="2" charset="2"/>
                <a:buChar char="§"/>
                <a:defRPr/>
              </a:pPr>
              <a:r>
                <a:rPr lang="en-US" sz="900" kern="0" dirty="0">
                  <a:latin typeface="+mn-lt"/>
                  <a:sym typeface="Helvetica Neue"/>
                </a:rPr>
                <a:t>Intel® Xeon® Processors</a:t>
              </a:r>
            </a:p>
            <a:p>
              <a:pPr marL="128016" indent="-128016" defTabSz="1219169" hangingPunct="0">
                <a:spcBef>
                  <a:spcPts val="200"/>
                </a:spcBef>
                <a:spcAft>
                  <a:spcPts val="0"/>
                </a:spcAft>
                <a:buFont typeface="Wingdings" panose="05000000000000000000" pitchFamily="2" charset="2"/>
                <a:buChar char="§"/>
                <a:defRPr/>
              </a:pPr>
              <a:r>
                <a:rPr lang="en-US" sz="900" kern="0" dirty="0">
                  <a:latin typeface="+mn-lt"/>
                  <a:sym typeface="Helvetica Neue"/>
                </a:rPr>
                <a:t>Intel vPro® Platform </a:t>
              </a:r>
            </a:p>
          </p:txBody>
        </p:sp>
      </p:grpSp>
      <p:grpSp>
        <p:nvGrpSpPr>
          <p:cNvPr id="67" name="Group 66">
            <a:extLst>
              <a:ext uri="{FF2B5EF4-FFF2-40B4-BE49-F238E27FC236}">
                <a16:creationId xmlns:a16="http://schemas.microsoft.com/office/drawing/2014/main" id="{CD7F146F-668A-4A74-E5CD-029E7CE3B199}"/>
              </a:ext>
            </a:extLst>
          </p:cNvPr>
          <p:cNvGrpSpPr/>
          <p:nvPr/>
        </p:nvGrpSpPr>
        <p:grpSpPr>
          <a:xfrm>
            <a:off x="592916" y="5383904"/>
            <a:ext cx="6318424" cy="501724"/>
            <a:chOff x="592916" y="5260702"/>
            <a:chExt cx="6318424" cy="501724"/>
          </a:xfrm>
        </p:grpSpPr>
        <p:sp>
          <p:nvSpPr>
            <p:cNvPr id="68" name="Content Placeholder 47">
              <a:extLst>
                <a:ext uri="{FF2B5EF4-FFF2-40B4-BE49-F238E27FC236}">
                  <a16:creationId xmlns:a16="http://schemas.microsoft.com/office/drawing/2014/main" id="{5DB648DB-EE98-CC8B-97B4-B36D67FC36F9}"/>
                </a:ext>
              </a:extLst>
            </p:cNvPr>
            <p:cNvSpPr txBox="1">
              <a:spLocks/>
            </p:cNvSpPr>
            <p:nvPr/>
          </p:nvSpPr>
          <p:spPr>
            <a:xfrm>
              <a:off x="592916" y="5260702"/>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69" name="Content Placeholder 47">
              <a:extLst>
                <a:ext uri="{FF2B5EF4-FFF2-40B4-BE49-F238E27FC236}">
                  <a16:creationId xmlns:a16="http://schemas.microsoft.com/office/drawing/2014/main" id="{F02BE13E-EB16-8A3E-7790-9A20FAC2D96D}"/>
                </a:ext>
              </a:extLst>
            </p:cNvPr>
            <p:cNvSpPr txBox="1">
              <a:spLocks/>
            </p:cNvSpPr>
            <p:nvPr/>
          </p:nvSpPr>
          <p:spPr>
            <a:xfrm>
              <a:off x="592916" y="5446955"/>
              <a:ext cx="6318424" cy="315471"/>
            </a:xfrm>
            <a:prstGeom prst="rect">
              <a:avLst/>
            </a:prstGeom>
            <a:ln>
              <a:noFill/>
            </a:ln>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1" indent="-128016" algn="l" defTabSz="1219169" rtl="0" eaLnBrk="1" fontAlgn="auto" latinLnBrk="0" hangingPunct="1">
                <a:lnSpc>
                  <a:spcPct val="100000"/>
                </a:lnSpc>
                <a:spcBef>
                  <a:spcPts val="200"/>
                </a:spcBef>
                <a:spcAft>
                  <a:spcPts val="100"/>
                </a:spcAft>
                <a:buClrTx/>
                <a:buSzTx/>
                <a:buFont typeface="Wingdings" panose="05000000000000000000" pitchFamily="2" charset="2"/>
                <a:buChar char="§"/>
                <a:tabLst/>
                <a:defRPr/>
              </a:pPr>
              <a:r>
                <a:rPr kumimoji="0" lang="en-US" sz="900" b="0" i="0" u="sng" strike="noStrike" kern="0" cap="none" spc="0" normalizeH="0" baseline="0" noProof="0" dirty="0">
                  <a:ln>
                    <a:noFill/>
                  </a:ln>
                  <a:solidFill>
                    <a:srgbClr val="525252"/>
                  </a:solidFill>
                  <a:effectLst/>
                  <a:uLnTx/>
                  <a:uFillTx/>
                  <a:latin typeface="+mn-lt"/>
                  <a:ea typeface="Intel Clear" panose="020B0604020203020204" pitchFamily="34" charset="0"/>
                  <a:cs typeface="Intel Clear" panose="020B0604020203020204" pitchFamily="34" charset="0"/>
                  <a:sym typeface="Helvetica Neue"/>
                  <a:hlinkClick r:id="rId8">
                    <a:extLst>
                      <a:ext uri="{A12FA001-AC4F-418D-AE19-62706E023703}">
                        <ahyp:hlinkClr xmlns:ahyp="http://schemas.microsoft.com/office/drawing/2018/hyperlinkcolor" val="tx"/>
                      </a:ext>
                    </a:extLst>
                  </a:hlinkClick>
                </a:rPr>
                <a:t>Yoi System Website</a:t>
              </a:r>
              <a:endParaRPr kumimoji="0" lang="en-US" sz="900" b="0" i="0" u="sng" strike="noStrike" kern="0" cap="none" spc="0" normalizeH="0" baseline="0" noProof="0" dirty="0">
                <a:ln>
                  <a:noFill/>
                </a:ln>
                <a:solidFill>
                  <a:srgbClr val="525252"/>
                </a:solidFill>
                <a:effectLst/>
                <a:uLnTx/>
                <a:uFillTx/>
                <a:latin typeface="+mn-lt"/>
                <a:ea typeface="Intel Clear" panose="020B0604020203020204" pitchFamily="34" charset="0"/>
                <a:cs typeface="Intel Clear" panose="020B0604020203020204" pitchFamily="34" charset="0"/>
                <a:sym typeface="Helvetica Neue"/>
              </a:endParaRPr>
            </a:p>
            <a:p>
              <a:pPr marL="128016" marR="0" lvl="1" indent="-128016" algn="l" defTabSz="1219169" rtl="0" eaLnBrk="1" fontAlgn="auto" latinLnBrk="0" hangingPunct="1">
                <a:lnSpc>
                  <a:spcPct val="100000"/>
                </a:lnSpc>
                <a:spcBef>
                  <a:spcPts val="200"/>
                </a:spcBef>
                <a:spcAft>
                  <a:spcPts val="100"/>
                </a:spcAft>
                <a:buClrTx/>
                <a:buSzTx/>
                <a:buFont typeface="Wingdings" panose="05000000000000000000" pitchFamily="2" charset="2"/>
                <a:buChar char="§"/>
                <a:tabLst/>
                <a:defRPr/>
              </a:pPr>
              <a:r>
                <a:rPr kumimoji="0" lang="en-US" sz="900" b="0" i="0" u="sng" strike="noStrike" kern="0" cap="none" spc="0" normalizeH="0" baseline="0" noProof="0" dirty="0">
                  <a:ln>
                    <a:noFill/>
                  </a:ln>
                  <a:solidFill>
                    <a:srgbClr val="525252"/>
                  </a:solidFill>
                  <a:effectLst/>
                  <a:uLnTx/>
                  <a:uFillTx/>
                  <a:latin typeface="+mn-lt"/>
                  <a:ea typeface="Intel Clear" panose="020B0604020203020204" pitchFamily="34" charset="0"/>
                  <a:cs typeface="Intel Clear" panose="020B0604020203020204" pitchFamily="34" charset="0"/>
                  <a:sym typeface="Helvetica Neue"/>
                  <a:hlinkClick r:id="rId9">
                    <a:extLst>
                      <a:ext uri="{A12FA001-AC4F-418D-AE19-62706E023703}">
                        <ahyp:hlinkClr xmlns:ahyp="http://schemas.microsoft.com/office/drawing/2018/hyperlinkcolor" val="tx"/>
                      </a:ext>
                    </a:extLst>
                  </a:hlinkClick>
                </a:rPr>
                <a:t>Solution Overview &amp; Demo (Korean)</a:t>
              </a:r>
              <a:endParaRPr kumimoji="0" lang="en-US" sz="900" b="0" i="0" u="sng" strike="noStrike" kern="0" cap="none" spc="0" normalizeH="0" baseline="0" noProof="0" dirty="0">
                <a:ln>
                  <a:noFill/>
                </a:ln>
                <a:solidFill>
                  <a:srgbClr val="525252"/>
                </a:solidFill>
                <a:effectLst/>
                <a:uLnTx/>
                <a:uFillTx/>
                <a:latin typeface="+mn-lt"/>
                <a:ea typeface="Intel Clear" panose="020B0604020203020204" pitchFamily="34" charset="0"/>
                <a:cs typeface="Intel Clear" panose="020B0604020203020204" pitchFamily="34" charset="0"/>
                <a:sym typeface="Helvetica Neue"/>
              </a:endParaRPr>
            </a:p>
          </p:txBody>
        </p:sp>
      </p:grpSp>
      <p:sp>
        <p:nvSpPr>
          <p:cNvPr id="74" name="Rectangle 73">
            <a:extLst>
              <a:ext uri="{FF2B5EF4-FFF2-40B4-BE49-F238E27FC236}">
                <a16:creationId xmlns:a16="http://schemas.microsoft.com/office/drawing/2014/main" id="{2A88EFC6-2D1D-8117-899F-D69ECA087A51}"/>
              </a:ext>
            </a:extLst>
          </p:cNvPr>
          <p:cNvSpPr/>
          <p:nvPr/>
        </p:nvSpPr>
        <p:spPr>
          <a:xfrm>
            <a:off x="7066292" y="1621155"/>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76" name="Rectangle 75">
            <a:extLst>
              <a:ext uri="{FF2B5EF4-FFF2-40B4-BE49-F238E27FC236}">
                <a16:creationId xmlns:a16="http://schemas.microsoft.com/office/drawing/2014/main" id="{581476EF-BCCB-DCD8-C065-26518AE303ED}"/>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9" name="Rectangle 78">
            <a:extLst>
              <a:ext uri="{FF2B5EF4-FFF2-40B4-BE49-F238E27FC236}">
                <a16:creationId xmlns:a16="http://schemas.microsoft.com/office/drawing/2014/main" id="{32C332CE-9AB8-BFC5-620E-F7788AB9848B}"/>
              </a:ext>
            </a:extLst>
          </p:cNvPr>
          <p:cNvSpPr>
            <a:spLocks/>
          </p:cNvSpPr>
          <p:nvPr/>
        </p:nvSpPr>
        <p:spPr>
          <a:xfrm>
            <a:off x="8743000" y="3048001"/>
            <a:ext cx="2839400" cy="1256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a:spcAft>
                <a:spcPts val="200"/>
              </a:spcAf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rPr>
              <a:t>Increase uptime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rPr>
              <a:t>Maximize machine outputs</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rPr>
              <a:t>Increase overall equipment effectiveness (OEE)</a:t>
            </a:r>
          </a:p>
        </p:txBody>
      </p:sp>
      <p:sp>
        <p:nvSpPr>
          <p:cNvPr id="86" name="Rectangle 85">
            <a:extLst>
              <a:ext uri="{FF2B5EF4-FFF2-40B4-BE49-F238E27FC236}">
                <a16:creationId xmlns:a16="http://schemas.microsoft.com/office/drawing/2014/main" id="{BFE4A9D8-1684-1557-DA0F-D82BDB45C173}"/>
              </a:ext>
            </a:extLst>
          </p:cNvPr>
          <p:cNvSpPr>
            <a:spLocks/>
          </p:cNvSpPr>
          <p:nvPr/>
        </p:nvSpPr>
        <p:spPr>
          <a:xfrm>
            <a:off x="7144336" y="4438187"/>
            <a:ext cx="4438063" cy="1526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Reduce damage to site, other machines</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Improve visibility into machine risk</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Aft>
                <a:spcPts val="100"/>
              </a:spcAft>
              <a:buFont typeface="Wingdings" panose="05000000000000000000" pitchFamily="2" charset="2"/>
              <a:buChar char="§"/>
              <a:defRPr/>
            </a:pPr>
            <a:r>
              <a:rPr lang="en-US" sz="900" dirty="0">
                <a:solidFill>
                  <a:schemeClr val="bg2"/>
                </a:solidFill>
              </a:rPr>
              <a:t>Reduce unplanned downtime</a:t>
            </a:r>
          </a:p>
          <a:p>
            <a:pPr marL="171450" lvl="1" indent="-114300">
              <a:spcAft>
                <a:spcPts val="100"/>
              </a:spcAft>
              <a:buFont typeface="Wingdings" panose="05000000000000000000" pitchFamily="2" charset="2"/>
              <a:buChar char="§"/>
              <a:defRPr/>
            </a:pPr>
            <a:r>
              <a:rPr lang="en-US" sz="900" dirty="0">
                <a:solidFill>
                  <a:schemeClr val="bg2"/>
                </a:solidFill>
              </a:rPr>
              <a:t>Reduce scrap</a:t>
            </a:r>
          </a:p>
          <a:p>
            <a:pPr marL="171450" lvl="1" indent="-114300">
              <a:spcAft>
                <a:spcPts val="100"/>
              </a:spcAft>
              <a:buFont typeface="Wingdings" panose="05000000000000000000" pitchFamily="2" charset="2"/>
              <a:buChar char="§"/>
              <a:defRPr/>
            </a:pPr>
            <a:r>
              <a:rPr lang="en-US" sz="900" dirty="0">
                <a:solidFill>
                  <a:schemeClr val="bg2"/>
                </a:solidFill>
              </a:rPr>
              <a:t>Unlock visibility of asset performance, availability, and reliability</a:t>
            </a:r>
          </a:p>
          <a:p>
            <a:pPr marL="171450" lvl="1" indent="-114300">
              <a:spcAft>
                <a:spcPts val="100"/>
              </a:spcAft>
              <a:buFont typeface="Wingdings" panose="05000000000000000000" pitchFamily="2" charset="2"/>
              <a:buChar char="§"/>
              <a:defRPr/>
            </a:pPr>
            <a:r>
              <a:rPr lang="en-US" sz="900" dirty="0">
                <a:solidFill>
                  <a:schemeClr val="bg2"/>
                </a:solidFill>
              </a:rPr>
              <a:t>Extend machine lifecycle</a:t>
            </a:r>
          </a:p>
          <a:p>
            <a:pPr marL="171450" lvl="1" indent="-114300">
              <a:spcAft>
                <a:spcPts val="100"/>
              </a:spcAft>
              <a:buFont typeface="Wingdings" panose="05000000000000000000" pitchFamily="2" charset="2"/>
              <a:buChar char="§"/>
              <a:defRPr/>
            </a:pPr>
            <a:r>
              <a:rPr lang="en-US" sz="900" dirty="0">
                <a:solidFill>
                  <a:schemeClr val="bg2"/>
                </a:solidFill>
              </a:rPr>
              <a:t>Reduce initial capital cost: Option to lease (SaaS)</a:t>
            </a:r>
          </a:p>
          <a:p>
            <a:pPr marL="171450" lvl="1" indent="-114300">
              <a:spcAft>
                <a:spcPts val="100"/>
              </a:spcAft>
              <a:buFont typeface="Wingdings" panose="05000000000000000000" pitchFamily="2" charset="2"/>
              <a:buChar char="§"/>
              <a:defRPr/>
            </a:pPr>
            <a:r>
              <a:rPr lang="en-US" sz="900" dirty="0">
                <a:solidFill>
                  <a:schemeClr val="bg2"/>
                </a:solidFill>
              </a:rPr>
              <a:t>Improve maintenance and management of all assets</a:t>
            </a:r>
          </a:p>
        </p:txBody>
      </p:sp>
      <p:pic>
        <p:nvPicPr>
          <p:cNvPr id="87" name="Picture 86" descr="A picture containing screenshot, cartoon, design&#10;&#10;Description automatically generated">
            <a:extLst>
              <a:ext uri="{FF2B5EF4-FFF2-40B4-BE49-F238E27FC236}">
                <a16:creationId xmlns:a16="http://schemas.microsoft.com/office/drawing/2014/main" id="{616D0688-F051-9C5F-C53C-885EC042963B}"/>
              </a:ext>
            </a:extLst>
          </p:cNvPr>
          <p:cNvPicPr>
            <a:picLocks noChangeAspect="1"/>
          </p:cNvPicPr>
          <p:nvPr/>
        </p:nvPicPr>
        <p:blipFill>
          <a:blip r:embed="rId10" cstate="hqprint">
            <a:extLst>
              <a:ext uri="{28A0092B-C50C-407E-A947-70E740481C1C}">
                <a14:useLocalDpi xmlns:a14="http://schemas.microsoft.com/office/drawing/2010/main"/>
              </a:ext>
            </a:extLst>
          </a:blip>
          <a:srcRect/>
          <a:stretch>
            <a:fillRect/>
          </a:stretch>
        </p:blipFill>
        <p:spPr>
          <a:xfrm>
            <a:off x="7149239" y="3048003"/>
            <a:ext cx="1593761" cy="1328737"/>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88" name="Rectangle 87">
            <a:extLst>
              <a:ext uri="{FF2B5EF4-FFF2-40B4-BE49-F238E27FC236}">
                <a16:creationId xmlns:a16="http://schemas.microsoft.com/office/drawing/2014/main" id="{DFED3F7C-F26D-BA21-BE3A-387D79F3F3D7}"/>
              </a:ext>
            </a:extLst>
          </p:cNvPr>
          <p:cNvSpPr/>
          <p:nvPr/>
        </p:nvSpPr>
        <p:spPr>
          <a:xfrm>
            <a:off x="7066292" y="1621155"/>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91" name="Text Placeholder 49" descr="Target Vertical: &#10;Manufacturing&#10;&#10;&#10;">
            <a:extLst>
              <a:ext uri="{FF2B5EF4-FFF2-40B4-BE49-F238E27FC236}">
                <a16:creationId xmlns:a16="http://schemas.microsoft.com/office/drawing/2014/main" id="{538A598C-4972-AAA8-4057-720D52E8F37E}"/>
              </a:ext>
            </a:extLst>
          </p:cNvPr>
          <p:cNvSpPr txBox="1">
            <a:spLocks/>
          </p:cNvSpPr>
          <p:nvPr/>
        </p:nvSpPr>
        <p:spPr>
          <a:xfrm>
            <a:off x="7144337" y="1686845"/>
            <a:ext cx="4361854"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lvl="0" defTabSz="914400" hangingPunct="0">
              <a:spcBef>
                <a:spcPts val="0"/>
              </a:spcBef>
              <a:defRPr/>
            </a:pPr>
            <a:r>
              <a:rPr lang="en-US" sz="900" b="0" kern="0" dirty="0">
                <a:latin typeface="+mn-lt"/>
                <a:ea typeface="+mn-ea"/>
                <a:cs typeface="+mn-cs"/>
                <a:sym typeface="Helvetica Neue"/>
              </a:rPr>
              <a:t>Worldwide</a:t>
            </a:r>
          </a:p>
        </p:txBody>
      </p:sp>
      <p:cxnSp>
        <p:nvCxnSpPr>
          <p:cNvPr id="94" name="Straight Connector 93">
            <a:extLst>
              <a:ext uri="{FF2B5EF4-FFF2-40B4-BE49-F238E27FC236}">
                <a16:creationId xmlns:a16="http://schemas.microsoft.com/office/drawing/2014/main" id="{B17E66A4-17AA-25DE-5004-042F8DDE2DDE}"/>
              </a:ext>
            </a:extLst>
          </p:cNvPr>
          <p:cNvCxnSpPr>
            <a:cxnSpLocks/>
          </p:cNvCxnSpPr>
          <p:nvPr/>
        </p:nvCxnSpPr>
        <p:spPr>
          <a:xfrm>
            <a:off x="592917" y="267630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95" name="Straight Connector 94">
            <a:extLst>
              <a:ext uri="{FF2B5EF4-FFF2-40B4-BE49-F238E27FC236}">
                <a16:creationId xmlns:a16="http://schemas.microsoft.com/office/drawing/2014/main" id="{6D3895F3-AFE3-E0D7-75EB-A17742D03C03}"/>
              </a:ext>
            </a:extLst>
          </p:cNvPr>
          <p:cNvCxnSpPr>
            <a:cxnSpLocks/>
          </p:cNvCxnSpPr>
          <p:nvPr/>
        </p:nvCxnSpPr>
        <p:spPr>
          <a:xfrm>
            <a:off x="592917" y="4031048"/>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C615576-8870-71D5-E781-AC907623B8EE}"/>
              </a:ext>
            </a:extLst>
          </p:cNvPr>
          <p:cNvCxnSpPr>
            <a:cxnSpLocks/>
          </p:cNvCxnSpPr>
          <p:nvPr/>
        </p:nvCxnSpPr>
        <p:spPr>
          <a:xfrm>
            <a:off x="592917" y="5187060"/>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2" name="Rectangle 1">
            <a:extLst>
              <a:ext uri="{FF2B5EF4-FFF2-40B4-BE49-F238E27FC236}">
                <a16:creationId xmlns:a16="http://schemas.microsoft.com/office/drawing/2014/main" id="{8553741E-446F-A8BB-A348-E594F6025AAA}"/>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3" name="Straight Connector 2">
            <a:extLst>
              <a:ext uri="{FF2B5EF4-FFF2-40B4-BE49-F238E27FC236}">
                <a16:creationId xmlns:a16="http://schemas.microsoft.com/office/drawing/2014/main" id="{6C8F6A4E-2FF6-00FD-40CA-1541177F0693}"/>
              </a:ext>
              <a:ext uri="{C183D7F6-B498-43B3-948B-1728B52AA6E4}">
                <adec:decorative xmlns:adec="http://schemas.microsoft.com/office/drawing/2017/decorative" val="1"/>
              </a:ext>
            </a:extLst>
          </p:cNvPr>
          <p:cNvCxnSpPr>
            <a:cxnSpLocks/>
          </p:cNvCxnSpPr>
          <p:nvPr/>
        </p:nvCxnSpPr>
        <p:spPr>
          <a:xfrm flipV="1">
            <a:off x="9932988"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4" name="Text Placeholder 49">
            <a:extLst>
              <a:ext uri="{FF2B5EF4-FFF2-40B4-BE49-F238E27FC236}">
                <a16:creationId xmlns:a16="http://schemas.microsoft.com/office/drawing/2014/main" id="{5F185734-A8FF-2AFC-0B75-253602643D78}"/>
              </a:ext>
            </a:extLst>
          </p:cNvPr>
          <p:cNvSpPr txBox="1">
            <a:spLocks/>
          </p:cNvSpPr>
          <p:nvPr/>
        </p:nvSpPr>
        <p:spPr>
          <a:xfrm>
            <a:off x="10048875" y="628590"/>
            <a:ext cx="1457318"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Automation / Robotics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Quality Assurance</a:t>
            </a:r>
          </a:p>
        </p:txBody>
      </p:sp>
      <p:sp>
        <p:nvSpPr>
          <p:cNvPr id="72" name="Text Placeholder 49">
            <a:extLst>
              <a:ext uri="{FF2B5EF4-FFF2-40B4-BE49-F238E27FC236}">
                <a16:creationId xmlns:a16="http://schemas.microsoft.com/office/drawing/2014/main" id="{1D25F688-5957-4158-7AE3-0475F67ED7EB}"/>
              </a:ext>
            </a:extLst>
          </p:cNvPr>
          <p:cNvSpPr txBox="1">
            <a:spLocks/>
          </p:cNvSpPr>
          <p:nvPr/>
        </p:nvSpPr>
        <p:spPr>
          <a:xfrm>
            <a:off x="7133538" y="628590"/>
            <a:ext cx="2683562"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kumimoji="0" lang="en-US" sz="90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Primary: </a:t>
            </a:r>
            <a:r>
              <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hlinkClick r:id="rId11" action="ppaction://hlinksldjump"/>
              </a:rPr>
              <a:t>Machine Condition Monitoring</a:t>
            </a:r>
            <a:endPar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228600" indent="-171450" defTabSz="914400" hangingPunct="0">
              <a:spcBef>
                <a:spcPts val="0"/>
              </a:spcBef>
              <a:buFont typeface="Wingdings" panose="05000000000000000000" pitchFamily="2" charset="2"/>
              <a:buChar char="§"/>
              <a:defRPr/>
            </a:pPr>
            <a:r>
              <a:rPr lang="en-US" sz="900" b="0" kern="0" dirty="0">
                <a:solidFill>
                  <a:srgbClr val="525252"/>
                </a:solidFill>
                <a:latin typeface="+mn-lt"/>
                <a:sym typeface="Helvetica Neue"/>
              </a:rPr>
              <a:t>Control Optimization &amp; Autonomy, Product Inspection, Situational Monitoring</a:t>
            </a:r>
          </a:p>
        </p:txBody>
      </p:sp>
      <p:grpSp>
        <p:nvGrpSpPr>
          <p:cNvPr id="5" name="Group 4">
            <a:extLst>
              <a:ext uri="{FF2B5EF4-FFF2-40B4-BE49-F238E27FC236}">
                <a16:creationId xmlns:a16="http://schemas.microsoft.com/office/drawing/2014/main" id="{1288EE4B-4204-817C-1C58-ACD8353FCA81}"/>
              </a:ext>
            </a:extLst>
          </p:cNvPr>
          <p:cNvGrpSpPr/>
          <p:nvPr/>
        </p:nvGrpSpPr>
        <p:grpSpPr>
          <a:xfrm>
            <a:off x="9057016" y="87630"/>
            <a:ext cx="2525384" cy="384440"/>
            <a:chOff x="9057016" y="87630"/>
            <a:chExt cx="2525384" cy="384440"/>
          </a:xfrm>
        </p:grpSpPr>
        <p:pic>
          <p:nvPicPr>
            <p:cNvPr id="7" name="Picture 6">
              <a:hlinkClick r:id="rId12" action="ppaction://hlinksldjump"/>
              <a:extLst>
                <a:ext uri="{FF2B5EF4-FFF2-40B4-BE49-F238E27FC236}">
                  <a16:creationId xmlns:a16="http://schemas.microsoft.com/office/drawing/2014/main" id="{DE3947F7-1A1E-20C3-4AE4-E55E62F1AE0E}"/>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8" name="Rectangle 7">
              <a:extLst>
                <a:ext uri="{FF2B5EF4-FFF2-40B4-BE49-F238E27FC236}">
                  <a16:creationId xmlns:a16="http://schemas.microsoft.com/office/drawing/2014/main" id="{D1B02B69-F5D9-3091-05BE-E2B54646F84B}"/>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142402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descr="CANCOM Smart Product">
            <a:extLst>
              <a:ext uri="{FF2B5EF4-FFF2-40B4-BE49-F238E27FC236}">
                <a16:creationId xmlns:a16="http://schemas.microsoft.com/office/drawing/2014/main" id="{8A370C1F-DA71-4792-9278-CC4501943AD1}"/>
              </a:ext>
            </a:extLst>
          </p:cNvPr>
          <p:cNvSpPr>
            <a:spLocks noGrp="1"/>
          </p:cNvSpPr>
          <p:nvPr>
            <p:ph type="title"/>
          </p:nvPr>
        </p:nvSpPr>
        <p:spPr>
          <a:xfrm>
            <a:off x="592138" y="571500"/>
            <a:ext cx="10972800" cy="443198"/>
          </a:xfrm>
        </p:spPr>
        <p:txBody>
          <a:bodyPr/>
          <a:lstStyle/>
          <a:p>
            <a:r>
              <a:rPr lang="en-US" sz="3200" dirty="0"/>
              <a:t>Machine to Machine Solution</a:t>
            </a:r>
          </a:p>
        </p:txBody>
      </p:sp>
      <p:grpSp>
        <p:nvGrpSpPr>
          <p:cNvPr id="68" name="Group 67">
            <a:extLst>
              <a:ext uri="{FF2B5EF4-FFF2-40B4-BE49-F238E27FC236}">
                <a16:creationId xmlns:a16="http://schemas.microsoft.com/office/drawing/2014/main" id="{BDC7E09E-E399-884E-BE72-D8628EA69EAB}"/>
              </a:ext>
            </a:extLst>
          </p:cNvPr>
          <p:cNvGrpSpPr/>
          <p:nvPr/>
        </p:nvGrpSpPr>
        <p:grpSpPr>
          <a:xfrm>
            <a:off x="592917" y="1268730"/>
            <a:ext cx="6255394" cy="600164"/>
            <a:chOff x="592917" y="1621155"/>
            <a:chExt cx="6255394" cy="600164"/>
          </a:xfrm>
        </p:grpSpPr>
        <p:sp>
          <p:nvSpPr>
            <p:cNvPr id="69"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42DA5DC7-1961-6928-9C19-9DA82035D8E3}"/>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lnSpc>
                  <a:spcPct val="100000"/>
                </a:lnSpc>
                <a:spcBef>
                  <a:spcPts val="120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rPr>
                <a:t>A scalable, cost-effective plug-and-play smart factory solution that enables machine automation and predictive maintenance. The </a:t>
              </a:r>
              <a:r>
                <a:rPr kumimoji="0" lang="en-US" sz="900" b="0" i="0" u="none" strike="noStrike" kern="0" cap="none" spc="0" normalizeH="0" baseline="0" noProof="0" dirty="0" err="1">
                  <a:ln>
                    <a:noFill/>
                  </a:ln>
                  <a:effectLst/>
                  <a:uLnTx/>
                  <a:uFillTx/>
                  <a:latin typeface="+mn-lt"/>
                  <a:ea typeface="Intel Clear" panose="020B0604020203020204" pitchFamily="34" charset="0"/>
                  <a:cs typeface="Intel Clear" panose="020B0604020203020204" pitchFamily="34" charset="0"/>
                  <a:sym typeface="Helvetica Neue"/>
                </a:rPr>
                <a:t>Vecow</a:t>
              </a: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rPr>
                <a:t> solution enables smart factories to optimize manufacturing processes, reduce workloads, and maximize efficiency.</a:t>
              </a:r>
            </a:p>
          </p:txBody>
        </p:sp>
        <p:sp>
          <p:nvSpPr>
            <p:cNvPr id="70" name="Content Placeholder 47">
              <a:extLst>
                <a:ext uri="{FF2B5EF4-FFF2-40B4-BE49-F238E27FC236}">
                  <a16:creationId xmlns:a16="http://schemas.microsoft.com/office/drawing/2014/main" id="{DE3EFB11-2F47-A8B0-90BB-2819380BB4FE}"/>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74" name="Straight Connector 73">
            <a:extLst>
              <a:ext uri="{FF2B5EF4-FFF2-40B4-BE49-F238E27FC236}">
                <a16:creationId xmlns:a16="http://schemas.microsoft.com/office/drawing/2014/main" id="{BDDA9EC7-1A13-7F23-8AB9-19E39D5BF3EE}"/>
              </a:ext>
            </a:extLst>
          </p:cNvPr>
          <p:cNvCxnSpPr>
            <a:cxnSpLocks/>
          </p:cNvCxnSpPr>
          <p:nvPr/>
        </p:nvCxnSpPr>
        <p:spPr>
          <a:xfrm>
            <a:off x="592917" y="205507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71" name="Content Placeholder 47">
            <a:extLst>
              <a:ext uri="{FF2B5EF4-FFF2-40B4-BE49-F238E27FC236}">
                <a16:creationId xmlns:a16="http://schemas.microsoft.com/office/drawing/2014/main" id="{B1D53C20-8CB1-9221-604A-8D004389BC6A}"/>
              </a:ext>
            </a:extLst>
          </p:cNvPr>
          <p:cNvSpPr txBox="1">
            <a:spLocks/>
          </p:cNvSpPr>
          <p:nvPr/>
        </p:nvSpPr>
        <p:spPr>
          <a:xfrm>
            <a:off x="592917" y="2156617"/>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72" name="Rectangle 71">
            <a:extLst>
              <a:ext uri="{FF2B5EF4-FFF2-40B4-BE49-F238E27FC236}">
                <a16:creationId xmlns:a16="http://schemas.microsoft.com/office/drawing/2014/main" id="{BC8C7A97-005B-7CC1-E4A7-8B20B4FF6074}"/>
              </a:ext>
            </a:extLst>
          </p:cNvPr>
          <p:cNvSpPr>
            <a:spLocks/>
          </p:cNvSpPr>
          <p:nvPr/>
        </p:nvSpPr>
        <p:spPr>
          <a:xfrm>
            <a:off x="913615" y="2390364"/>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609585" rtl="0" eaLnBrk="1" fontAlgn="auto" latinLnBrk="0" hangingPunct="1">
              <a:lnSpc>
                <a:spcPct val="100000"/>
              </a:lnSpc>
              <a:spcBef>
                <a:spcPts val="0"/>
              </a:spcBef>
              <a:spcAft>
                <a:spcPts val="200"/>
              </a:spcAft>
              <a:buClrTx/>
              <a:buSzTx/>
              <a:buFontTx/>
              <a:buNone/>
              <a:tabLst/>
              <a:defRPr/>
            </a:pPr>
            <a:r>
              <a:rPr lang="en-US" sz="900" dirty="0">
                <a:solidFill>
                  <a:schemeClr val="bg2"/>
                </a:solidFill>
                <a:sym typeface="Helvetica Neue"/>
              </a:rPr>
              <a:t>Reduce cost with machine automation that</a:t>
            </a:r>
            <a:br>
              <a:rPr lang="en-US" sz="900" dirty="0">
                <a:solidFill>
                  <a:schemeClr val="bg2"/>
                </a:solidFill>
                <a:sym typeface="Helvetica Neue"/>
              </a:rPr>
            </a:br>
            <a:r>
              <a:rPr lang="en-US" sz="900" dirty="0">
                <a:solidFill>
                  <a:schemeClr val="bg2"/>
                </a:solidFill>
                <a:sym typeface="Helvetica Neue"/>
              </a:rPr>
              <a:t>helps customers avoid rework and corrective maintenance</a:t>
            </a:r>
          </a:p>
        </p:txBody>
      </p:sp>
      <p:sp>
        <p:nvSpPr>
          <p:cNvPr id="73" name="Rectangle 72">
            <a:extLst>
              <a:ext uri="{FF2B5EF4-FFF2-40B4-BE49-F238E27FC236}">
                <a16:creationId xmlns:a16="http://schemas.microsoft.com/office/drawing/2014/main" id="{0F1A195B-764B-74A8-9BCF-FAEC49B18B00}"/>
              </a:ext>
            </a:extLst>
          </p:cNvPr>
          <p:cNvSpPr>
            <a:spLocks/>
          </p:cNvSpPr>
          <p:nvPr/>
        </p:nvSpPr>
        <p:spPr>
          <a:xfrm>
            <a:off x="5213760" y="2390364"/>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609585" rtl="0" eaLnBrk="1" fontAlgn="auto" latinLnBrk="0" hangingPunct="1">
              <a:lnSpc>
                <a:spcPct val="100000"/>
              </a:lnSpc>
              <a:spcBef>
                <a:spcPts val="0"/>
              </a:spcBef>
              <a:spcAft>
                <a:spcPts val="200"/>
              </a:spcAft>
              <a:buClrTx/>
              <a:buSzTx/>
              <a:buFontTx/>
              <a:buNone/>
              <a:tabLst/>
              <a:defRPr/>
            </a:pPr>
            <a:r>
              <a:rPr lang="en-US" sz="900" dirty="0">
                <a:solidFill>
                  <a:schemeClr val="bg2"/>
                </a:solidFill>
                <a:sym typeface="Helvetica Neue"/>
              </a:rPr>
              <a:t>Make informed decisions by gathering and analyzing data on machine down time, alarm history, and productivity</a:t>
            </a:r>
          </a:p>
        </p:txBody>
      </p:sp>
      <p:sp>
        <p:nvSpPr>
          <p:cNvPr id="93" name="Rectangle 92">
            <a:extLst>
              <a:ext uri="{FF2B5EF4-FFF2-40B4-BE49-F238E27FC236}">
                <a16:creationId xmlns:a16="http://schemas.microsoft.com/office/drawing/2014/main" id="{0F05051D-704F-AAC2-3A7F-7063BC6D5235}"/>
              </a:ext>
            </a:extLst>
          </p:cNvPr>
          <p:cNvSpPr>
            <a:spLocks/>
          </p:cNvSpPr>
          <p:nvPr/>
        </p:nvSpPr>
        <p:spPr>
          <a:xfrm>
            <a:off x="3063688" y="2390364"/>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609585" rtl="0" eaLnBrk="1" fontAlgn="auto" latinLnBrk="0" hangingPunct="1">
              <a:lnSpc>
                <a:spcPct val="100000"/>
              </a:lnSpc>
              <a:spcBef>
                <a:spcPts val="0"/>
              </a:spcBef>
              <a:spcAft>
                <a:spcPts val="200"/>
              </a:spcAft>
              <a:buClrTx/>
              <a:buSzTx/>
              <a:buFontTx/>
              <a:buNone/>
              <a:tabLst/>
              <a:defRPr/>
            </a:pPr>
            <a:r>
              <a:rPr lang="en-US" sz="900" dirty="0">
                <a:solidFill>
                  <a:schemeClr val="bg2"/>
                </a:solidFill>
                <a:sym typeface="Helvetica Neue"/>
              </a:rPr>
              <a:t>Maximize productivity with a solution that</a:t>
            </a:r>
            <a:br>
              <a:rPr lang="en-US" sz="900" dirty="0">
                <a:solidFill>
                  <a:schemeClr val="bg2"/>
                </a:solidFill>
                <a:sym typeface="Helvetica Neue"/>
              </a:rPr>
            </a:br>
            <a:r>
              <a:rPr lang="en-US" sz="900" dirty="0">
                <a:solidFill>
                  <a:schemeClr val="bg2"/>
                </a:solidFill>
                <a:sym typeface="Helvetica Neue"/>
              </a:rPr>
              <a:t>allows for longer factory work-hours and increased uptime</a:t>
            </a:r>
          </a:p>
        </p:txBody>
      </p:sp>
      <p:sp>
        <p:nvSpPr>
          <p:cNvPr id="7" name="Content Placeholder 47">
            <a:extLst>
              <a:ext uri="{FF2B5EF4-FFF2-40B4-BE49-F238E27FC236}">
                <a16:creationId xmlns:a16="http://schemas.microsoft.com/office/drawing/2014/main" id="{B1D53C20-8CB1-9221-604A-8D004389BC6A}"/>
              </a:ext>
            </a:extLst>
          </p:cNvPr>
          <p:cNvSpPr txBox="1">
            <a:spLocks/>
          </p:cNvSpPr>
          <p:nvPr/>
        </p:nvSpPr>
        <p:spPr>
          <a:xfrm>
            <a:off x="592917" y="2156617"/>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grpSp>
        <p:nvGrpSpPr>
          <p:cNvPr id="94" name="Group 93">
            <a:extLst>
              <a:ext uri="{FF2B5EF4-FFF2-40B4-BE49-F238E27FC236}">
                <a16:creationId xmlns:a16="http://schemas.microsoft.com/office/drawing/2014/main" id="{70F9E868-BA29-BAB2-3710-0EA88A73454E}"/>
              </a:ext>
            </a:extLst>
          </p:cNvPr>
          <p:cNvGrpSpPr>
            <a:grpSpLocks/>
          </p:cNvGrpSpPr>
          <p:nvPr/>
        </p:nvGrpSpPr>
        <p:grpSpPr>
          <a:xfrm>
            <a:off x="592915" y="3420828"/>
            <a:ext cx="6255393" cy="562127"/>
            <a:chOff x="592916" y="3640327"/>
            <a:chExt cx="6255393" cy="562127"/>
          </a:xfrm>
        </p:grpSpPr>
        <p:sp>
          <p:nvSpPr>
            <p:cNvPr id="95" name="Content Placeholder 47">
              <a:extLst>
                <a:ext uri="{FF2B5EF4-FFF2-40B4-BE49-F238E27FC236}">
                  <a16:creationId xmlns:a16="http://schemas.microsoft.com/office/drawing/2014/main" id="{DE4C47F9-31E1-D51A-62B0-7AB351F9C69F}"/>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96" name="Content Placeholder 47">
              <a:extLst>
                <a:ext uri="{FF2B5EF4-FFF2-40B4-BE49-F238E27FC236}">
                  <a16:creationId xmlns:a16="http://schemas.microsoft.com/office/drawing/2014/main" id="{B6DE9306-FAB9-17A9-F23D-E347EAE14AA8}"/>
                </a:ext>
              </a:extLst>
            </p:cNvPr>
            <p:cNvSpPr txBox="1">
              <a:spLocks/>
            </p:cNvSpPr>
            <p:nvPr/>
          </p:nvSpPr>
          <p:spPr>
            <a:xfrm>
              <a:off x="592916" y="3837694"/>
              <a:ext cx="6255393" cy="364760"/>
            </a:xfrm>
            <a:prstGeom prst="rect">
              <a:avLst/>
            </a:prstGeom>
            <a:ln>
              <a:noFill/>
            </a:ln>
          </p:spPr>
          <p:txBody>
            <a:bodyPr wrap="square" lIns="0" tIns="0" rIns="0" bIns="0" numCol="1"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74625" marR="0" lvl="1" indent="-174625" algn="l" defTabSz="914400" rtl="0" eaLnBrk="1" fontAlgn="ctr" latinLnBrk="0" hangingPunct="1">
                <a:lnSpc>
                  <a:spcPct val="100000"/>
                </a:lnSpc>
                <a:spcBef>
                  <a:spcPts val="200"/>
                </a:spcBef>
                <a:spcAft>
                  <a:spcPts val="0"/>
                </a:spcAft>
                <a:buClrTx/>
                <a:buSzTx/>
                <a:buFont typeface="Wingdings" panose="05000000000000000000" pitchFamily="2" charset="2"/>
                <a:buChar char="§"/>
                <a:tabLst/>
                <a:defRPr/>
              </a:pPr>
              <a:r>
                <a:rPr kumimoji="0" lang="it-IT" sz="900" b="0" i="0" u="none" strike="noStrike" kern="120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rPr>
                <a:t>Intel® Core™ i5 Processors</a:t>
              </a:r>
            </a:p>
            <a:p>
              <a:pPr marL="174625" marR="0" lvl="1" indent="-174625" algn="l" defTabSz="914400" rtl="0" eaLnBrk="1" fontAlgn="ctr" latinLnBrk="0" hangingPunct="1">
                <a:lnSpc>
                  <a:spcPct val="100000"/>
                </a:lnSpc>
                <a:spcBef>
                  <a:spcPts val="200"/>
                </a:spcBef>
                <a:spcAft>
                  <a:spcPts val="0"/>
                </a:spcAft>
                <a:buClrTx/>
                <a:buSzTx/>
                <a:buFont typeface="Wingdings" panose="05000000000000000000" pitchFamily="2" charset="2"/>
                <a:buChar char="§"/>
                <a:tabLst/>
                <a:defRPr/>
              </a:pPr>
              <a:r>
                <a:rPr kumimoji="0" lang="it-IT" sz="900" b="0" i="0" u="none" strike="noStrike" kern="120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rPr>
                <a:t>Intel® Xeon® Processors</a:t>
              </a:r>
            </a:p>
          </p:txBody>
        </p:sp>
      </p:grpSp>
      <p:grpSp>
        <p:nvGrpSpPr>
          <p:cNvPr id="97" name="Group 96">
            <a:extLst>
              <a:ext uri="{FF2B5EF4-FFF2-40B4-BE49-F238E27FC236}">
                <a16:creationId xmlns:a16="http://schemas.microsoft.com/office/drawing/2014/main" id="{66BE49B1-1891-4344-A30E-4E0DFE6FC6CA}"/>
              </a:ext>
            </a:extLst>
          </p:cNvPr>
          <p:cNvGrpSpPr/>
          <p:nvPr/>
        </p:nvGrpSpPr>
        <p:grpSpPr>
          <a:xfrm>
            <a:off x="592916" y="4393436"/>
            <a:ext cx="6318424" cy="501724"/>
            <a:chOff x="592916" y="6005103"/>
            <a:chExt cx="6318424" cy="501724"/>
          </a:xfrm>
        </p:grpSpPr>
        <p:sp>
          <p:nvSpPr>
            <p:cNvPr id="98" name="Content Placeholder 47">
              <a:extLst>
                <a:ext uri="{FF2B5EF4-FFF2-40B4-BE49-F238E27FC236}">
                  <a16:creationId xmlns:a16="http://schemas.microsoft.com/office/drawing/2014/main" id="{29B71D43-D32D-BA70-3AD1-616E7BDDD4DC}"/>
                </a:ext>
              </a:extLst>
            </p:cNvPr>
            <p:cNvSpPr txBox="1">
              <a:spLocks/>
            </p:cNvSpPr>
            <p:nvPr/>
          </p:nvSpPr>
          <p:spPr>
            <a:xfrm>
              <a:off x="592916" y="6005103"/>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99" name="Content Placeholder 47">
              <a:extLst>
                <a:ext uri="{FF2B5EF4-FFF2-40B4-BE49-F238E27FC236}">
                  <a16:creationId xmlns:a16="http://schemas.microsoft.com/office/drawing/2014/main" id="{52845EC2-74BF-0D7C-A696-F5F301F01892}"/>
                </a:ext>
              </a:extLst>
            </p:cNvPr>
            <p:cNvSpPr txBox="1">
              <a:spLocks/>
            </p:cNvSpPr>
            <p:nvPr/>
          </p:nvSpPr>
          <p:spPr>
            <a:xfrm>
              <a:off x="592916" y="6191356"/>
              <a:ext cx="6318424" cy="315471"/>
            </a:xfrm>
            <a:prstGeom prst="rect">
              <a:avLst/>
            </a:prstGeom>
            <a:ln>
              <a:noFill/>
            </a:ln>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1" indent="-128016" algn="l" defTabSz="609459" rtl="0" eaLnBrk="1" fontAlgn="ctr" latinLnBrk="0" hangingPunct="1">
                <a:lnSpc>
                  <a:spcPct val="100000"/>
                </a:lnSpc>
                <a:spcBef>
                  <a:spcPts val="200"/>
                </a:spcBef>
                <a:spcAft>
                  <a:spcPts val="100"/>
                </a:spcAft>
                <a:buClr>
                  <a:srgbClr val="525252"/>
                </a:buClr>
                <a:buSzTx/>
                <a:buFont typeface="Wingdings" panose="05000000000000000000" pitchFamily="2" charset="2"/>
                <a:buChar char="§"/>
                <a:tabLst/>
                <a:defRPr/>
              </a:pPr>
              <a:r>
                <a:rPr kumimoji="0" lang="en-US" sz="900" b="0" i="0" u="none" strike="noStrike" kern="1200" cap="none" spc="0" normalizeH="0" baseline="0" noProof="0" dirty="0" err="1">
                  <a:ln>
                    <a:noFill/>
                  </a:ln>
                  <a:solidFill>
                    <a:srgbClr val="525252"/>
                  </a:solidFill>
                  <a:effectLst/>
                  <a:uLnTx/>
                  <a:uFillTx/>
                  <a:latin typeface="IntelOne Text" panose="020B0503020203020204" pitchFamily="34" charset="0"/>
                  <a:sym typeface="Helvetica Neue"/>
                  <a:hlinkClick r:id="rId3">
                    <a:extLst>
                      <a:ext uri="{A12FA001-AC4F-418D-AE19-62706E023703}">
                        <ahyp:hlinkClr xmlns:ahyp="http://schemas.microsoft.com/office/drawing/2018/hyperlinkcolor" val="tx"/>
                      </a:ext>
                    </a:extLst>
                  </a:hlinkClick>
                </a:rPr>
                <a:t>Vecow</a:t>
              </a:r>
              <a:r>
                <a:rPr kumimoji="0" lang="en-US" sz="900" b="0" i="0" u="none" strike="noStrike" kern="1200" cap="none" spc="0" normalizeH="0" baseline="0" noProof="0" dirty="0">
                  <a:ln>
                    <a:noFill/>
                  </a:ln>
                  <a:solidFill>
                    <a:srgbClr val="525252"/>
                  </a:solidFill>
                  <a:effectLst/>
                  <a:uLnTx/>
                  <a:uFillTx/>
                  <a:latin typeface="IntelOne Text" panose="020B0503020203020204" pitchFamily="34" charset="0"/>
                  <a:sym typeface="Helvetica Neue"/>
                  <a:hlinkClick r:id="rId3">
                    <a:extLst>
                      <a:ext uri="{A12FA001-AC4F-418D-AE19-62706E023703}">
                        <ahyp:hlinkClr xmlns:ahyp="http://schemas.microsoft.com/office/drawing/2018/hyperlinkcolor" val="tx"/>
                      </a:ext>
                    </a:extLst>
                  </a:hlinkClick>
                </a:rPr>
                <a:t> home page</a:t>
              </a:r>
              <a:endParaRPr kumimoji="0" lang="en-US" sz="900" b="0" i="0" u="none" strike="noStrike" kern="1200" cap="none" spc="0" normalizeH="0" baseline="0" noProof="0" dirty="0">
                <a:ln>
                  <a:noFill/>
                </a:ln>
                <a:solidFill>
                  <a:srgbClr val="525252"/>
                </a:solidFill>
                <a:effectLst/>
                <a:uLnTx/>
                <a:uFillTx/>
                <a:latin typeface="IntelOne Text" panose="020B0503020203020204" pitchFamily="34" charset="0"/>
                <a:sym typeface="Helvetica Neue"/>
              </a:endParaRPr>
            </a:p>
            <a:p>
              <a:pPr marL="128016" marR="0" lvl="1" indent="-128016" algn="l" defTabSz="609459" rtl="0" eaLnBrk="1" fontAlgn="ctr" latinLnBrk="0" hangingPunct="1">
                <a:lnSpc>
                  <a:spcPct val="100000"/>
                </a:lnSpc>
                <a:spcBef>
                  <a:spcPts val="200"/>
                </a:spcBef>
                <a:spcAft>
                  <a:spcPts val="100"/>
                </a:spcAft>
                <a:buClr>
                  <a:srgbClr val="525252"/>
                </a:buClr>
                <a:buSzTx/>
                <a:buFont typeface="Wingdings" panose="05000000000000000000" pitchFamily="2" charset="2"/>
                <a:buChar char="§"/>
                <a:tabLst/>
                <a:defRPr/>
              </a:pPr>
              <a:r>
                <a:rPr kumimoji="0" lang="en-US" sz="900" b="0" i="0" u="none" strike="noStrike" kern="1200" cap="none" spc="0" normalizeH="0" baseline="0" noProof="0" dirty="0">
                  <a:ln>
                    <a:noFill/>
                  </a:ln>
                  <a:solidFill>
                    <a:srgbClr val="525252"/>
                  </a:solidFill>
                  <a:effectLst/>
                  <a:uLnTx/>
                  <a:uFillTx/>
                  <a:latin typeface="IntelOne Text" panose="020B0503020203020204" pitchFamily="34" charset="0"/>
                  <a:sym typeface="Helvetica Neue"/>
                  <a:hlinkClick r:id="rId4">
                    <a:extLst>
                      <a:ext uri="{A12FA001-AC4F-418D-AE19-62706E023703}">
                        <ahyp:hlinkClr xmlns:ahyp="http://schemas.microsoft.com/office/drawing/2018/hyperlinkcolor" val="tx"/>
                      </a:ext>
                    </a:extLst>
                  </a:hlinkClick>
                </a:rPr>
                <a:t>Cosmos partner page</a:t>
              </a:r>
              <a:endParaRPr kumimoji="0" lang="en-US" sz="900" b="0" i="0" u="none" strike="noStrike" kern="1200" cap="none" spc="0" normalizeH="0" baseline="0" noProof="0" dirty="0">
                <a:ln>
                  <a:noFill/>
                </a:ln>
                <a:solidFill>
                  <a:srgbClr val="525252"/>
                </a:solidFill>
                <a:effectLst/>
                <a:uLnTx/>
                <a:uFillTx/>
                <a:latin typeface="IntelOne Text" panose="020B0503020203020204" pitchFamily="34" charset="0"/>
                <a:sym typeface="Helvetica Neue"/>
              </a:endParaRPr>
            </a:p>
          </p:txBody>
        </p:sp>
      </p:grpSp>
      <p:cxnSp>
        <p:nvCxnSpPr>
          <p:cNvPr id="100" name="Straight Connector 99">
            <a:extLst>
              <a:ext uri="{FF2B5EF4-FFF2-40B4-BE49-F238E27FC236}">
                <a16:creationId xmlns:a16="http://schemas.microsoft.com/office/drawing/2014/main" id="{48151FFD-9035-381B-D5D6-C679ECA64DEE}"/>
              </a:ext>
            </a:extLst>
          </p:cNvPr>
          <p:cNvCxnSpPr>
            <a:cxnSpLocks/>
          </p:cNvCxnSpPr>
          <p:nvPr/>
        </p:nvCxnSpPr>
        <p:spPr>
          <a:xfrm>
            <a:off x="592917" y="323444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01" name="Straight Connector 100">
            <a:extLst>
              <a:ext uri="{FF2B5EF4-FFF2-40B4-BE49-F238E27FC236}">
                <a16:creationId xmlns:a16="http://schemas.microsoft.com/office/drawing/2014/main" id="{6286308D-F674-C9AF-1B6E-C73F267BC2F3}"/>
              </a:ext>
            </a:extLst>
          </p:cNvPr>
          <p:cNvCxnSpPr>
            <a:cxnSpLocks/>
          </p:cNvCxnSpPr>
          <p:nvPr/>
        </p:nvCxnSpPr>
        <p:spPr>
          <a:xfrm>
            <a:off x="592917" y="415991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108" name="Rectangle 107">
            <a:extLst>
              <a:ext uri="{FF2B5EF4-FFF2-40B4-BE49-F238E27FC236}">
                <a16:creationId xmlns:a16="http://schemas.microsoft.com/office/drawing/2014/main" id="{70149644-0D4D-3671-470F-E246F4AE7115}"/>
              </a:ext>
            </a:extLst>
          </p:cNvPr>
          <p:cNvSpPr/>
          <p:nvPr/>
        </p:nvSpPr>
        <p:spPr>
          <a:xfrm>
            <a:off x="7066292" y="1621155"/>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09" name="Rectangle 108">
            <a:extLst>
              <a:ext uri="{FF2B5EF4-FFF2-40B4-BE49-F238E27FC236}">
                <a16:creationId xmlns:a16="http://schemas.microsoft.com/office/drawing/2014/main" id="{AFCCBD31-8DB8-9CF9-CB23-2FF73F2C1B9F}"/>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0" name="Rectangle 109">
            <a:extLst>
              <a:ext uri="{FF2B5EF4-FFF2-40B4-BE49-F238E27FC236}">
                <a16:creationId xmlns:a16="http://schemas.microsoft.com/office/drawing/2014/main" id="{D54F85D0-797C-6002-3135-5649C3BC8E6C}"/>
              </a:ext>
            </a:extLst>
          </p:cNvPr>
          <p:cNvSpPr>
            <a:spLocks/>
          </p:cNvSpPr>
          <p:nvPr/>
        </p:nvSpPr>
        <p:spPr>
          <a:xfrm>
            <a:off x="8743000" y="3048001"/>
            <a:ext cx="2839400" cy="1256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a:spcAft>
                <a:spcPts val="200"/>
              </a:spcAf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rPr>
              <a:t>Increase uptime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rPr>
              <a:t>Maximize machine outputs</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rPr>
              <a:t>Increase overall equipment effectiveness (OEE)</a:t>
            </a:r>
          </a:p>
        </p:txBody>
      </p:sp>
      <p:sp>
        <p:nvSpPr>
          <p:cNvPr id="111" name="Rectangle 110">
            <a:extLst>
              <a:ext uri="{FF2B5EF4-FFF2-40B4-BE49-F238E27FC236}">
                <a16:creationId xmlns:a16="http://schemas.microsoft.com/office/drawing/2014/main" id="{7B0D9433-8D6F-B332-3669-0C30A98064E5}"/>
              </a:ext>
            </a:extLst>
          </p:cNvPr>
          <p:cNvSpPr>
            <a:spLocks/>
          </p:cNvSpPr>
          <p:nvPr/>
        </p:nvSpPr>
        <p:spPr>
          <a:xfrm>
            <a:off x="7144336" y="4438187"/>
            <a:ext cx="4438063" cy="1526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Reduce damage to site, other machines</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Improve visibility into machine risk</a:t>
            </a:r>
          </a:p>
          <a:p>
            <a:pPr marL="0" lvl="1">
              <a:spcBef>
                <a:spcPts val="200"/>
              </a:spcBef>
              <a:defRPr/>
            </a:pPr>
            <a:r>
              <a:rPr lang="en-US" sz="900" dirty="0">
                <a:solidFill>
                  <a:schemeClr val="bg2"/>
                </a:solidFill>
                <a:latin typeface="IntelOne Text Medium" panose="020B0703020203020204" pitchFamily="34" charset="0"/>
              </a:rPr>
              <a:t>Cost </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Reduce unplanned downtime</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Reduce scrap</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Unlock visibility of asset performance, availability, and reliability</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Extend machine lifecycle</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Reduce initial capital cost: Option to lease (SaaS)</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rPr>
              <a:t>Improve maintenance and management of all assets</a:t>
            </a:r>
          </a:p>
        </p:txBody>
      </p:sp>
      <p:pic>
        <p:nvPicPr>
          <p:cNvPr id="112" name="Picture 111" descr="A picture containing screenshot, cartoon, design&#10;&#10;Description automatically generated">
            <a:extLst>
              <a:ext uri="{FF2B5EF4-FFF2-40B4-BE49-F238E27FC236}">
                <a16:creationId xmlns:a16="http://schemas.microsoft.com/office/drawing/2014/main" id="{3647A8EC-0381-FB6B-939C-DE631CDD2AB5}"/>
              </a:ext>
            </a:extLst>
          </p:cNvPr>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7149239" y="3048003"/>
            <a:ext cx="1593761" cy="1328737"/>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pic>
        <p:nvPicPr>
          <p:cNvPr id="118" name="Picture 2" descr="Smart AIoT Solution Services | Member of A3">
            <a:extLst>
              <a:ext uri="{FF2B5EF4-FFF2-40B4-BE49-F238E27FC236}">
                <a16:creationId xmlns:a16="http://schemas.microsoft.com/office/drawing/2014/main" id="{E04E5C89-DF1E-AC80-E22F-1FF514DA4279}"/>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6496" t="38623" r="96" b="37823"/>
          <a:stretch/>
        </p:blipFill>
        <p:spPr bwMode="auto">
          <a:xfrm>
            <a:off x="632622" y="172552"/>
            <a:ext cx="1224753" cy="30883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49" descr="Target Vertical: &#10;Manufacturing&#10;&#10;&#10;">
            <a:extLst>
              <a:ext uri="{FF2B5EF4-FFF2-40B4-BE49-F238E27FC236}">
                <a16:creationId xmlns:a16="http://schemas.microsoft.com/office/drawing/2014/main" id="{3EFFFEB0-4FFD-E16C-4A04-6EDA747D8B7A}"/>
              </a:ext>
            </a:extLst>
          </p:cNvPr>
          <p:cNvSpPr txBox="1">
            <a:spLocks/>
          </p:cNvSpPr>
          <p:nvPr/>
        </p:nvSpPr>
        <p:spPr>
          <a:xfrm>
            <a:off x="7144337" y="1686845"/>
            <a:ext cx="4361854"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mn-lt"/>
                <a:ea typeface="+mn-ea"/>
                <a:cs typeface="+mn-cs"/>
                <a:sym typeface="Helvetica Neue"/>
              </a:rPr>
              <a:t>Available in Taiwan,</a:t>
            </a:r>
            <a:br>
              <a:rPr kumimoji="0" lang="en-US" sz="900" b="0" i="0" u="none" strike="noStrike" kern="0" cap="none" spc="0" normalizeH="0" baseline="0" noProof="0" dirty="0">
                <a:ln>
                  <a:noFill/>
                </a:ln>
                <a:effectLst/>
                <a:uLnTx/>
                <a:uFillTx/>
                <a:latin typeface="+mn-lt"/>
                <a:ea typeface="+mn-ea"/>
                <a:cs typeface="+mn-cs"/>
                <a:sym typeface="Helvetica Neue"/>
              </a:rPr>
            </a:br>
            <a:r>
              <a:rPr kumimoji="0" lang="en-US" sz="900" b="0" i="0" u="none" strike="noStrike" kern="0" cap="none" spc="0" normalizeH="0" baseline="0" noProof="0" dirty="0">
                <a:ln>
                  <a:noFill/>
                </a:ln>
                <a:effectLst/>
                <a:uLnTx/>
                <a:uFillTx/>
                <a:latin typeface="+mn-lt"/>
                <a:ea typeface="+mn-ea"/>
                <a:cs typeface="+mn-cs"/>
                <a:sym typeface="Helvetica Neue"/>
              </a:rPr>
              <a:t>China, Thailand, India, Germany, Denmark </a:t>
            </a:r>
          </a:p>
        </p:txBody>
      </p:sp>
      <p:grpSp>
        <p:nvGrpSpPr>
          <p:cNvPr id="20" name="Group 19">
            <a:extLst>
              <a:ext uri="{FF2B5EF4-FFF2-40B4-BE49-F238E27FC236}">
                <a16:creationId xmlns:a16="http://schemas.microsoft.com/office/drawing/2014/main" id="{42118702-B4C8-4E49-7B83-A772398F4B63}"/>
              </a:ext>
            </a:extLst>
          </p:cNvPr>
          <p:cNvGrpSpPr/>
          <p:nvPr/>
        </p:nvGrpSpPr>
        <p:grpSpPr>
          <a:xfrm>
            <a:off x="2743379" y="2390364"/>
            <a:ext cx="253500" cy="253500"/>
            <a:chOff x="9385748" y="4738468"/>
            <a:chExt cx="469239" cy="469239"/>
          </a:xfrm>
        </p:grpSpPr>
        <p:sp>
          <p:nvSpPr>
            <p:cNvPr id="21" name="Freeform: Shape 20">
              <a:extLst>
                <a:ext uri="{FF2B5EF4-FFF2-40B4-BE49-F238E27FC236}">
                  <a16:creationId xmlns:a16="http://schemas.microsoft.com/office/drawing/2014/main" id="{853442D9-52CB-A5AB-1EDC-88197A957CED}"/>
                </a:ext>
              </a:extLst>
            </p:cNvPr>
            <p:cNvSpPr/>
            <p:nvPr/>
          </p:nvSpPr>
          <p:spPr>
            <a:xfrm>
              <a:off x="9385748" y="4738468"/>
              <a:ext cx="166775" cy="166775"/>
            </a:xfrm>
            <a:custGeom>
              <a:avLst/>
              <a:gdLst>
                <a:gd name="connsiteX0" fmla="*/ 38879 w 166775"/>
                <a:gd name="connsiteY0" fmla="*/ 166776 h 166775"/>
                <a:gd name="connsiteX1" fmla="*/ 0 w 166775"/>
                <a:gd name="connsiteY1" fmla="*/ 166776 h 166775"/>
                <a:gd name="connsiteX2" fmla="*/ 0 w 166775"/>
                <a:gd name="connsiteY2" fmla="*/ 0 h 166775"/>
                <a:gd name="connsiteX3" fmla="*/ 166776 w 166775"/>
                <a:gd name="connsiteY3" fmla="*/ 0 h 166775"/>
                <a:gd name="connsiteX4" fmla="*/ 166776 w 166775"/>
                <a:gd name="connsiteY4" fmla="*/ 38879 h 166775"/>
                <a:gd name="connsiteX5" fmla="*/ 38879 w 166775"/>
                <a:gd name="connsiteY5" fmla="*/ 38879 h 166775"/>
                <a:gd name="connsiteX6" fmla="*/ 38879 w 166775"/>
                <a:gd name="connsiteY6" fmla="*/ 166776 h 1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775" h="166775">
                  <a:moveTo>
                    <a:pt x="38879" y="166776"/>
                  </a:moveTo>
                  <a:lnTo>
                    <a:pt x="0" y="166776"/>
                  </a:lnTo>
                  <a:lnTo>
                    <a:pt x="0" y="0"/>
                  </a:lnTo>
                  <a:lnTo>
                    <a:pt x="166776" y="0"/>
                  </a:lnTo>
                  <a:lnTo>
                    <a:pt x="166776" y="38879"/>
                  </a:lnTo>
                  <a:lnTo>
                    <a:pt x="38879" y="38879"/>
                  </a:lnTo>
                  <a:lnTo>
                    <a:pt x="38879" y="166776"/>
                  </a:lnTo>
                  <a:close/>
                </a:path>
              </a:pathLst>
            </a:custGeom>
            <a:solidFill>
              <a:srgbClr val="0A69B3"/>
            </a:solidFill>
            <a:ln w="841"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165A014D-696D-0E67-80AC-0CF9C65FC14F}"/>
                </a:ext>
              </a:extLst>
            </p:cNvPr>
            <p:cNvSpPr/>
            <p:nvPr/>
          </p:nvSpPr>
          <p:spPr>
            <a:xfrm>
              <a:off x="9688212" y="4738468"/>
              <a:ext cx="166775" cy="166775"/>
            </a:xfrm>
            <a:custGeom>
              <a:avLst/>
              <a:gdLst>
                <a:gd name="connsiteX0" fmla="*/ 166776 w 166775"/>
                <a:gd name="connsiteY0" fmla="*/ 166776 h 166775"/>
                <a:gd name="connsiteX1" fmla="*/ 127896 w 166775"/>
                <a:gd name="connsiteY1" fmla="*/ 166776 h 166775"/>
                <a:gd name="connsiteX2" fmla="*/ 127896 w 166775"/>
                <a:gd name="connsiteY2" fmla="*/ 38879 h 166775"/>
                <a:gd name="connsiteX3" fmla="*/ 0 w 166775"/>
                <a:gd name="connsiteY3" fmla="*/ 38879 h 166775"/>
                <a:gd name="connsiteX4" fmla="*/ 0 w 166775"/>
                <a:gd name="connsiteY4" fmla="*/ 0 h 166775"/>
                <a:gd name="connsiteX5" fmla="*/ 166776 w 166775"/>
                <a:gd name="connsiteY5" fmla="*/ 0 h 166775"/>
                <a:gd name="connsiteX6" fmla="*/ 166776 w 166775"/>
                <a:gd name="connsiteY6" fmla="*/ 166776 h 1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775" h="166775">
                  <a:moveTo>
                    <a:pt x="166776" y="166776"/>
                  </a:moveTo>
                  <a:lnTo>
                    <a:pt x="127896" y="166776"/>
                  </a:lnTo>
                  <a:lnTo>
                    <a:pt x="127896" y="38879"/>
                  </a:lnTo>
                  <a:lnTo>
                    <a:pt x="0" y="38879"/>
                  </a:lnTo>
                  <a:lnTo>
                    <a:pt x="0" y="0"/>
                  </a:lnTo>
                  <a:lnTo>
                    <a:pt x="166776" y="0"/>
                  </a:lnTo>
                  <a:lnTo>
                    <a:pt x="166776" y="166776"/>
                  </a:lnTo>
                  <a:close/>
                </a:path>
              </a:pathLst>
            </a:custGeom>
            <a:solidFill>
              <a:srgbClr val="0A69B3"/>
            </a:solidFill>
            <a:ln w="841"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5B701DA9-A0F8-3B8D-ED32-EB1FE9A15E67}"/>
                </a:ext>
              </a:extLst>
            </p:cNvPr>
            <p:cNvSpPr/>
            <p:nvPr/>
          </p:nvSpPr>
          <p:spPr>
            <a:xfrm>
              <a:off x="9385748" y="5040932"/>
              <a:ext cx="166775" cy="166775"/>
            </a:xfrm>
            <a:custGeom>
              <a:avLst/>
              <a:gdLst>
                <a:gd name="connsiteX0" fmla="*/ 166776 w 166775"/>
                <a:gd name="connsiteY0" fmla="*/ 166776 h 166775"/>
                <a:gd name="connsiteX1" fmla="*/ 0 w 166775"/>
                <a:gd name="connsiteY1" fmla="*/ 166776 h 166775"/>
                <a:gd name="connsiteX2" fmla="*/ 0 w 166775"/>
                <a:gd name="connsiteY2" fmla="*/ 0 h 166775"/>
                <a:gd name="connsiteX3" fmla="*/ 38879 w 166775"/>
                <a:gd name="connsiteY3" fmla="*/ 0 h 166775"/>
                <a:gd name="connsiteX4" fmla="*/ 38879 w 166775"/>
                <a:gd name="connsiteY4" fmla="*/ 127896 h 166775"/>
                <a:gd name="connsiteX5" fmla="*/ 166776 w 166775"/>
                <a:gd name="connsiteY5" fmla="*/ 127896 h 166775"/>
                <a:gd name="connsiteX6" fmla="*/ 166776 w 166775"/>
                <a:gd name="connsiteY6" fmla="*/ 166776 h 1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775" h="166775">
                  <a:moveTo>
                    <a:pt x="166776" y="166776"/>
                  </a:moveTo>
                  <a:lnTo>
                    <a:pt x="0" y="166776"/>
                  </a:lnTo>
                  <a:lnTo>
                    <a:pt x="0" y="0"/>
                  </a:lnTo>
                  <a:lnTo>
                    <a:pt x="38879" y="0"/>
                  </a:lnTo>
                  <a:lnTo>
                    <a:pt x="38879" y="127896"/>
                  </a:lnTo>
                  <a:lnTo>
                    <a:pt x="166776" y="127896"/>
                  </a:lnTo>
                  <a:lnTo>
                    <a:pt x="166776" y="166776"/>
                  </a:lnTo>
                  <a:close/>
                </a:path>
              </a:pathLst>
            </a:custGeom>
            <a:solidFill>
              <a:srgbClr val="0A69B3"/>
            </a:solidFill>
            <a:ln w="841"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2D807419-AE67-A970-D420-D37A0F89199F}"/>
                </a:ext>
              </a:extLst>
            </p:cNvPr>
            <p:cNvSpPr/>
            <p:nvPr/>
          </p:nvSpPr>
          <p:spPr>
            <a:xfrm>
              <a:off x="9688212" y="5040932"/>
              <a:ext cx="166775" cy="166775"/>
            </a:xfrm>
            <a:custGeom>
              <a:avLst/>
              <a:gdLst>
                <a:gd name="connsiteX0" fmla="*/ 166776 w 166775"/>
                <a:gd name="connsiteY0" fmla="*/ 166776 h 166775"/>
                <a:gd name="connsiteX1" fmla="*/ 0 w 166775"/>
                <a:gd name="connsiteY1" fmla="*/ 166776 h 166775"/>
                <a:gd name="connsiteX2" fmla="*/ 0 w 166775"/>
                <a:gd name="connsiteY2" fmla="*/ 127896 h 166775"/>
                <a:gd name="connsiteX3" fmla="*/ 127896 w 166775"/>
                <a:gd name="connsiteY3" fmla="*/ 127896 h 166775"/>
                <a:gd name="connsiteX4" fmla="*/ 127896 w 166775"/>
                <a:gd name="connsiteY4" fmla="*/ 0 h 166775"/>
                <a:gd name="connsiteX5" fmla="*/ 166776 w 166775"/>
                <a:gd name="connsiteY5" fmla="*/ 0 h 166775"/>
                <a:gd name="connsiteX6" fmla="*/ 166776 w 166775"/>
                <a:gd name="connsiteY6" fmla="*/ 166776 h 1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775" h="166775">
                  <a:moveTo>
                    <a:pt x="166776" y="166776"/>
                  </a:moveTo>
                  <a:lnTo>
                    <a:pt x="0" y="166776"/>
                  </a:lnTo>
                  <a:lnTo>
                    <a:pt x="0" y="127896"/>
                  </a:lnTo>
                  <a:lnTo>
                    <a:pt x="127896" y="127896"/>
                  </a:lnTo>
                  <a:lnTo>
                    <a:pt x="127896" y="0"/>
                  </a:lnTo>
                  <a:lnTo>
                    <a:pt x="166776" y="0"/>
                  </a:lnTo>
                  <a:lnTo>
                    <a:pt x="166776" y="166776"/>
                  </a:lnTo>
                  <a:close/>
                </a:path>
              </a:pathLst>
            </a:custGeom>
            <a:solidFill>
              <a:srgbClr val="0A69B3"/>
            </a:solidFill>
            <a:ln w="841"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B71E0F04-AC17-3787-E39A-6A8F5D4AE25F}"/>
                </a:ext>
              </a:extLst>
            </p:cNvPr>
            <p:cNvSpPr/>
            <p:nvPr/>
          </p:nvSpPr>
          <p:spPr>
            <a:xfrm>
              <a:off x="9600150" y="4952870"/>
              <a:ext cx="40434" cy="40434"/>
            </a:xfrm>
            <a:custGeom>
              <a:avLst/>
              <a:gdLst>
                <a:gd name="connsiteX0" fmla="*/ 0 w 40434"/>
                <a:gd name="connsiteY0" fmla="*/ 0 h 40434"/>
                <a:gd name="connsiteX1" fmla="*/ 40435 w 40434"/>
                <a:gd name="connsiteY1" fmla="*/ 0 h 40434"/>
                <a:gd name="connsiteX2" fmla="*/ 40435 w 40434"/>
                <a:gd name="connsiteY2" fmla="*/ 40435 h 40434"/>
                <a:gd name="connsiteX3" fmla="*/ 0 w 40434"/>
                <a:gd name="connsiteY3" fmla="*/ 40435 h 40434"/>
              </a:gdLst>
              <a:ahLst/>
              <a:cxnLst>
                <a:cxn ang="0">
                  <a:pos x="connsiteX0" y="connsiteY0"/>
                </a:cxn>
                <a:cxn ang="0">
                  <a:pos x="connsiteX1" y="connsiteY1"/>
                </a:cxn>
                <a:cxn ang="0">
                  <a:pos x="connsiteX2" y="connsiteY2"/>
                </a:cxn>
                <a:cxn ang="0">
                  <a:pos x="connsiteX3" y="connsiteY3"/>
                </a:cxn>
              </a:cxnLst>
              <a:rect l="l" t="t" r="r" b="b"/>
              <a:pathLst>
                <a:path w="40434" h="40434">
                  <a:moveTo>
                    <a:pt x="0" y="0"/>
                  </a:moveTo>
                  <a:lnTo>
                    <a:pt x="40435" y="0"/>
                  </a:lnTo>
                  <a:lnTo>
                    <a:pt x="40435" y="40435"/>
                  </a:lnTo>
                  <a:lnTo>
                    <a:pt x="0" y="40435"/>
                  </a:lnTo>
                  <a:close/>
                </a:path>
              </a:pathLst>
            </a:custGeom>
            <a:solidFill>
              <a:srgbClr val="30C4F3"/>
            </a:solidFill>
            <a:ln w="841"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0EF32234-F62B-DE1A-7C5A-D084F9BAF62A}"/>
                </a:ext>
              </a:extLst>
            </p:cNvPr>
            <p:cNvSpPr/>
            <p:nvPr/>
          </p:nvSpPr>
          <p:spPr>
            <a:xfrm>
              <a:off x="9391444" y="4744164"/>
              <a:ext cx="207531" cy="207531"/>
            </a:xfrm>
            <a:custGeom>
              <a:avLst/>
              <a:gdLst>
                <a:gd name="connsiteX0" fmla="*/ 27486 w 207531"/>
                <a:gd name="connsiteY0" fmla="*/ 0 h 207531"/>
                <a:gd name="connsiteX1" fmla="*/ 207531 w 207531"/>
                <a:gd name="connsiteY1" fmla="*/ 180045 h 207531"/>
                <a:gd name="connsiteX2" fmla="*/ 180045 w 207531"/>
                <a:gd name="connsiteY2" fmla="*/ 180045 h 207531"/>
                <a:gd name="connsiteX3" fmla="*/ 180045 w 207531"/>
                <a:gd name="connsiteY3" fmla="*/ 207531 h 207531"/>
                <a:gd name="connsiteX4" fmla="*/ 0 w 207531"/>
                <a:gd name="connsiteY4" fmla="*/ 27486 h 207531"/>
                <a:gd name="connsiteX5" fmla="*/ 27486 w 207531"/>
                <a:gd name="connsiteY5" fmla="*/ 0 h 20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07531">
                  <a:moveTo>
                    <a:pt x="27486" y="0"/>
                  </a:moveTo>
                  <a:lnTo>
                    <a:pt x="207531" y="180045"/>
                  </a:lnTo>
                  <a:lnTo>
                    <a:pt x="180045" y="180045"/>
                  </a:lnTo>
                  <a:lnTo>
                    <a:pt x="180045" y="207531"/>
                  </a:lnTo>
                  <a:lnTo>
                    <a:pt x="0" y="27486"/>
                  </a:lnTo>
                  <a:lnTo>
                    <a:pt x="27486" y="0"/>
                  </a:lnTo>
                  <a:close/>
                </a:path>
              </a:pathLst>
            </a:custGeom>
            <a:solidFill>
              <a:srgbClr val="0A69B3"/>
            </a:solidFill>
            <a:ln w="841"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89A84772-C9BC-DFE7-2B27-0ADA1175DB7F}"/>
                </a:ext>
              </a:extLst>
            </p:cNvPr>
            <p:cNvSpPr/>
            <p:nvPr/>
          </p:nvSpPr>
          <p:spPr>
            <a:xfrm>
              <a:off x="9641751" y="4994471"/>
              <a:ext cx="207548" cy="207548"/>
            </a:xfrm>
            <a:custGeom>
              <a:avLst/>
              <a:gdLst>
                <a:gd name="connsiteX0" fmla="*/ 207548 w 207548"/>
                <a:gd name="connsiteY0" fmla="*/ 180054 h 207548"/>
                <a:gd name="connsiteX1" fmla="*/ 180054 w 207548"/>
                <a:gd name="connsiteY1" fmla="*/ 207548 h 207548"/>
                <a:gd name="connsiteX2" fmla="*/ 0 w 207548"/>
                <a:gd name="connsiteY2" fmla="*/ 27494 h 207548"/>
                <a:gd name="connsiteX3" fmla="*/ 27494 w 207548"/>
                <a:gd name="connsiteY3" fmla="*/ 27494 h 207548"/>
                <a:gd name="connsiteX4" fmla="*/ 27494 w 207548"/>
                <a:gd name="connsiteY4" fmla="*/ 0 h 207548"/>
                <a:gd name="connsiteX5" fmla="*/ 207548 w 207548"/>
                <a:gd name="connsiteY5" fmla="*/ 180054 h 20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48" h="207548">
                  <a:moveTo>
                    <a:pt x="207548" y="180054"/>
                  </a:moveTo>
                  <a:lnTo>
                    <a:pt x="180054" y="207548"/>
                  </a:lnTo>
                  <a:lnTo>
                    <a:pt x="0" y="27494"/>
                  </a:lnTo>
                  <a:lnTo>
                    <a:pt x="27494" y="27494"/>
                  </a:lnTo>
                  <a:lnTo>
                    <a:pt x="27494" y="0"/>
                  </a:lnTo>
                  <a:lnTo>
                    <a:pt x="207548" y="180054"/>
                  </a:lnTo>
                  <a:close/>
                </a:path>
              </a:pathLst>
            </a:custGeom>
            <a:solidFill>
              <a:srgbClr val="0A69B3"/>
            </a:solidFill>
            <a:ln w="841"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696B2454-EE03-6CF3-6E07-5BC8FBF72EB0}"/>
                </a:ext>
              </a:extLst>
            </p:cNvPr>
            <p:cNvSpPr/>
            <p:nvPr/>
          </p:nvSpPr>
          <p:spPr>
            <a:xfrm>
              <a:off x="9391444" y="4994480"/>
              <a:ext cx="207539" cy="207539"/>
            </a:xfrm>
            <a:custGeom>
              <a:avLst/>
              <a:gdLst>
                <a:gd name="connsiteX0" fmla="*/ 180045 w 207539"/>
                <a:gd name="connsiteY0" fmla="*/ 27486 h 207539"/>
                <a:gd name="connsiteX1" fmla="*/ 207540 w 207539"/>
                <a:gd name="connsiteY1" fmla="*/ 27486 h 207539"/>
                <a:gd name="connsiteX2" fmla="*/ 27486 w 207539"/>
                <a:gd name="connsiteY2" fmla="*/ 207540 h 207539"/>
                <a:gd name="connsiteX3" fmla="*/ 0 w 207539"/>
                <a:gd name="connsiteY3" fmla="*/ 180045 h 207539"/>
                <a:gd name="connsiteX4" fmla="*/ 180045 w 207539"/>
                <a:gd name="connsiteY4" fmla="*/ 0 h 207539"/>
                <a:gd name="connsiteX5" fmla="*/ 180045 w 207539"/>
                <a:gd name="connsiteY5" fmla="*/ 27486 h 20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9" h="207539">
                  <a:moveTo>
                    <a:pt x="180045" y="27486"/>
                  </a:moveTo>
                  <a:lnTo>
                    <a:pt x="207540" y="27486"/>
                  </a:lnTo>
                  <a:lnTo>
                    <a:pt x="27486" y="207540"/>
                  </a:lnTo>
                  <a:lnTo>
                    <a:pt x="0" y="180045"/>
                  </a:lnTo>
                  <a:lnTo>
                    <a:pt x="180045" y="0"/>
                  </a:lnTo>
                  <a:lnTo>
                    <a:pt x="180045" y="27486"/>
                  </a:lnTo>
                  <a:close/>
                </a:path>
              </a:pathLst>
            </a:custGeom>
            <a:solidFill>
              <a:srgbClr val="0A69B3"/>
            </a:solidFill>
            <a:ln w="841"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921A6BBA-3ADF-2780-308C-DCEED490FB3C}"/>
                </a:ext>
              </a:extLst>
            </p:cNvPr>
            <p:cNvSpPr/>
            <p:nvPr/>
          </p:nvSpPr>
          <p:spPr>
            <a:xfrm>
              <a:off x="9641760" y="4744164"/>
              <a:ext cx="207539" cy="207539"/>
            </a:xfrm>
            <a:custGeom>
              <a:avLst/>
              <a:gdLst>
                <a:gd name="connsiteX0" fmla="*/ 27486 w 207539"/>
                <a:gd name="connsiteY0" fmla="*/ 207540 h 207539"/>
                <a:gd name="connsiteX1" fmla="*/ 27486 w 207539"/>
                <a:gd name="connsiteY1" fmla="*/ 180045 h 207539"/>
                <a:gd name="connsiteX2" fmla="*/ 0 w 207539"/>
                <a:gd name="connsiteY2" fmla="*/ 180045 h 207539"/>
                <a:gd name="connsiteX3" fmla="*/ 180045 w 207539"/>
                <a:gd name="connsiteY3" fmla="*/ 0 h 207539"/>
                <a:gd name="connsiteX4" fmla="*/ 207540 w 207539"/>
                <a:gd name="connsiteY4" fmla="*/ 27486 h 207539"/>
                <a:gd name="connsiteX5" fmla="*/ 27486 w 207539"/>
                <a:gd name="connsiteY5" fmla="*/ 207540 h 20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9" h="207539">
                  <a:moveTo>
                    <a:pt x="27486" y="207540"/>
                  </a:moveTo>
                  <a:lnTo>
                    <a:pt x="27486" y="180045"/>
                  </a:lnTo>
                  <a:lnTo>
                    <a:pt x="0" y="180045"/>
                  </a:lnTo>
                  <a:lnTo>
                    <a:pt x="180045" y="0"/>
                  </a:lnTo>
                  <a:lnTo>
                    <a:pt x="207540" y="27486"/>
                  </a:lnTo>
                  <a:lnTo>
                    <a:pt x="27486" y="207540"/>
                  </a:lnTo>
                  <a:close/>
                </a:path>
              </a:pathLst>
            </a:custGeom>
            <a:solidFill>
              <a:srgbClr val="0A69B3"/>
            </a:solidFill>
            <a:ln w="841" cap="flat">
              <a:noFill/>
              <a:prstDash val="solid"/>
              <a:miter/>
            </a:ln>
          </p:spPr>
          <p:txBody>
            <a:bodyPr rtlCol="0" anchor="ctr"/>
            <a:lstStyle/>
            <a:p>
              <a:endParaRPr lang="en-IN"/>
            </a:p>
          </p:txBody>
        </p:sp>
      </p:grpSp>
      <p:grpSp>
        <p:nvGrpSpPr>
          <p:cNvPr id="48" name="Group 47">
            <a:extLst>
              <a:ext uri="{FF2B5EF4-FFF2-40B4-BE49-F238E27FC236}">
                <a16:creationId xmlns:a16="http://schemas.microsoft.com/office/drawing/2014/main" id="{D23D8B3D-02D8-5D79-5B9F-2A162431DC4D}"/>
              </a:ext>
            </a:extLst>
          </p:cNvPr>
          <p:cNvGrpSpPr/>
          <p:nvPr/>
        </p:nvGrpSpPr>
        <p:grpSpPr>
          <a:xfrm>
            <a:off x="4889135" y="2390357"/>
            <a:ext cx="277798" cy="277777"/>
            <a:chOff x="10114074" y="3520926"/>
            <a:chExt cx="493367" cy="493332"/>
          </a:xfrm>
        </p:grpSpPr>
        <p:sp>
          <p:nvSpPr>
            <p:cNvPr id="49" name="Freeform: Shape 48">
              <a:extLst>
                <a:ext uri="{FF2B5EF4-FFF2-40B4-BE49-F238E27FC236}">
                  <a16:creationId xmlns:a16="http://schemas.microsoft.com/office/drawing/2014/main" id="{A556EC87-E728-6638-D6A1-CF124461EE30}"/>
                </a:ext>
              </a:extLst>
            </p:cNvPr>
            <p:cNvSpPr/>
            <p:nvPr/>
          </p:nvSpPr>
          <p:spPr>
            <a:xfrm>
              <a:off x="10217390" y="3973372"/>
              <a:ext cx="226001" cy="40832"/>
            </a:xfrm>
            <a:custGeom>
              <a:avLst/>
              <a:gdLst>
                <a:gd name="connsiteX0" fmla="*/ 0 w 226001"/>
                <a:gd name="connsiteY0" fmla="*/ 0 h 40832"/>
                <a:gd name="connsiteX1" fmla="*/ 226001 w 226001"/>
                <a:gd name="connsiteY1" fmla="*/ 0 h 40832"/>
                <a:gd name="connsiteX2" fmla="*/ 226001 w 226001"/>
                <a:gd name="connsiteY2" fmla="*/ 40833 h 40832"/>
                <a:gd name="connsiteX3" fmla="*/ 0 w 226001"/>
                <a:gd name="connsiteY3" fmla="*/ 40833 h 40832"/>
              </a:gdLst>
              <a:ahLst/>
              <a:cxnLst>
                <a:cxn ang="0">
                  <a:pos x="connsiteX0" y="connsiteY0"/>
                </a:cxn>
                <a:cxn ang="0">
                  <a:pos x="connsiteX1" y="connsiteY1"/>
                </a:cxn>
                <a:cxn ang="0">
                  <a:pos x="connsiteX2" y="connsiteY2"/>
                </a:cxn>
                <a:cxn ang="0">
                  <a:pos x="connsiteX3" y="connsiteY3"/>
                </a:cxn>
              </a:cxnLst>
              <a:rect l="l" t="t" r="r" b="b"/>
              <a:pathLst>
                <a:path w="226001" h="40832">
                  <a:moveTo>
                    <a:pt x="0" y="0"/>
                  </a:moveTo>
                  <a:lnTo>
                    <a:pt x="226001" y="0"/>
                  </a:lnTo>
                  <a:lnTo>
                    <a:pt x="226001" y="40833"/>
                  </a:lnTo>
                  <a:lnTo>
                    <a:pt x="0" y="40833"/>
                  </a:lnTo>
                  <a:close/>
                </a:path>
              </a:pathLst>
            </a:custGeom>
            <a:solidFill>
              <a:srgbClr val="0A69B3"/>
            </a:solidFill>
            <a:ln w="874"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2C331C28-DA7E-B23E-701A-D69716F74FC3}"/>
                </a:ext>
              </a:extLst>
            </p:cNvPr>
            <p:cNvSpPr/>
            <p:nvPr/>
          </p:nvSpPr>
          <p:spPr>
            <a:xfrm>
              <a:off x="10341158" y="3520926"/>
              <a:ext cx="40832" cy="472863"/>
            </a:xfrm>
            <a:custGeom>
              <a:avLst/>
              <a:gdLst>
                <a:gd name="connsiteX0" fmla="*/ 0 w 40832"/>
                <a:gd name="connsiteY0" fmla="*/ 0 h 472863"/>
                <a:gd name="connsiteX1" fmla="*/ 40833 w 40832"/>
                <a:gd name="connsiteY1" fmla="*/ 0 h 472863"/>
                <a:gd name="connsiteX2" fmla="*/ 40833 w 40832"/>
                <a:gd name="connsiteY2" fmla="*/ 472863 h 472863"/>
                <a:gd name="connsiteX3" fmla="*/ 0 w 40832"/>
                <a:gd name="connsiteY3" fmla="*/ 472863 h 472863"/>
              </a:gdLst>
              <a:ahLst/>
              <a:cxnLst>
                <a:cxn ang="0">
                  <a:pos x="connsiteX0" y="connsiteY0"/>
                </a:cxn>
                <a:cxn ang="0">
                  <a:pos x="connsiteX1" y="connsiteY1"/>
                </a:cxn>
                <a:cxn ang="0">
                  <a:pos x="connsiteX2" y="connsiteY2"/>
                </a:cxn>
                <a:cxn ang="0">
                  <a:pos x="connsiteX3" y="connsiteY3"/>
                </a:cxn>
              </a:cxnLst>
              <a:rect l="l" t="t" r="r" b="b"/>
              <a:pathLst>
                <a:path w="40832" h="472863">
                  <a:moveTo>
                    <a:pt x="0" y="0"/>
                  </a:moveTo>
                  <a:lnTo>
                    <a:pt x="40833" y="0"/>
                  </a:lnTo>
                  <a:lnTo>
                    <a:pt x="40833" y="472863"/>
                  </a:lnTo>
                  <a:lnTo>
                    <a:pt x="0" y="472863"/>
                  </a:lnTo>
                  <a:close/>
                </a:path>
              </a:pathLst>
            </a:custGeom>
            <a:solidFill>
              <a:srgbClr val="0A69B3"/>
            </a:solidFill>
            <a:ln w="874"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035B65E9-0B1B-9734-3B8F-1325D2925C06}"/>
                </a:ext>
              </a:extLst>
            </p:cNvPr>
            <p:cNvSpPr/>
            <p:nvPr/>
          </p:nvSpPr>
          <p:spPr>
            <a:xfrm>
              <a:off x="10422149" y="3746110"/>
              <a:ext cx="185292" cy="100218"/>
            </a:xfrm>
            <a:custGeom>
              <a:avLst/>
              <a:gdLst>
                <a:gd name="connsiteX0" fmla="*/ 92655 w 185292"/>
                <a:gd name="connsiteY0" fmla="*/ 100218 h 100218"/>
                <a:gd name="connsiteX1" fmla="*/ 28210 w 185292"/>
                <a:gd name="connsiteY1" fmla="*/ 74032 h 100218"/>
                <a:gd name="connsiteX2" fmla="*/ 302 w 185292"/>
                <a:gd name="connsiteY2" fmla="*/ 10501 h 100218"/>
                <a:gd name="connsiteX3" fmla="*/ 0 w 185292"/>
                <a:gd name="connsiteY3" fmla="*/ 0 h 100218"/>
                <a:gd name="connsiteX4" fmla="*/ 185293 w 185292"/>
                <a:gd name="connsiteY4" fmla="*/ 0 h 100218"/>
                <a:gd name="connsiteX5" fmla="*/ 184991 w 185292"/>
                <a:gd name="connsiteY5" fmla="*/ 10501 h 100218"/>
                <a:gd name="connsiteX6" fmla="*/ 157083 w 185292"/>
                <a:gd name="connsiteY6" fmla="*/ 74032 h 100218"/>
                <a:gd name="connsiteX7" fmla="*/ 92638 w 185292"/>
                <a:gd name="connsiteY7" fmla="*/ 100218 h 100218"/>
                <a:gd name="connsiteX8" fmla="*/ 21766 w 185292"/>
                <a:gd name="connsiteY8" fmla="*/ 20425 h 100218"/>
                <a:gd name="connsiteX9" fmla="*/ 92655 w 185292"/>
                <a:gd name="connsiteY9" fmla="*/ 79802 h 100218"/>
                <a:gd name="connsiteX10" fmla="*/ 163545 w 185292"/>
                <a:gd name="connsiteY10" fmla="*/ 20425 h 100218"/>
                <a:gd name="connsiteX11" fmla="*/ 21766 w 185292"/>
                <a:gd name="connsiteY11" fmla="*/ 20425 h 10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292" h="100218">
                  <a:moveTo>
                    <a:pt x="92655" y="100218"/>
                  </a:moveTo>
                  <a:cubicBezTo>
                    <a:pt x="68448" y="100218"/>
                    <a:pt x="45555" y="90915"/>
                    <a:pt x="28210" y="74032"/>
                  </a:cubicBezTo>
                  <a:cubicBezTo>
                    <a:pt x="10901" y="57184"/>
                    <a:pt x="985" y="34619"/>
                    <a:pt x="302" y="10501"/>
                  </a:cubicBezTo>
                  <a:lnTo>
                    <a:pt x="0" y="0"/>
                  </a:lnTo>
                  <a:lnTo>
                    <a:pt x="185293" y="0"/>
                  </a:lnTo>
                  <a:lnTo>
                    <a:pt x="184991" y="10501"/>
                  </a:lnTo>
                  <a:cubicBezTo>
                    <a:pt x="184307" y="34619"/>
                    <a:pt x="174392" y="57175"/>
                    <a:pt x="157083" y="74032"/>
                  </a:cubicBezTo>
                  <a:cubicBezTo>
                    <a:pt x="139737" y="90915"/>
                    <a:pt x="116853" y="100218"/>
                    <a:pt x="92638" y="100218"/>
                  </a:cubicBezTo>
                  <a:close/>
                  <a:moveTo>
                    <a:pt x="21766" y="20425"/>
                  </a:moveTo>
                  <a:cubicBezTo>
                    <a:pt x="27660" y="54459"/>
                    <a:pt x="57015" y="79802"/>
                    <a:pt x="92655" y="79802"/>
                  </a:cubicBezTo>
                  <a:cubicBezTo>
                    <a:pt x="128295" y="79802"/>
                    <a:pt x="157651" y="54459"/>
                    <a:pt x="163545" y="20425"/>
                  </a:cubicBezTo>
                  <a:lnTo>
                    <a:pt x="21766" y="20425"/>
                  </a:lnTo>
                  <a:close/>
                </a:path>
              </a:pathLst>
            </a:custGeom>
            <a:solidFill>
              <a:srgbClr val="2FC5F3"/>
            </a:solidFill>
            <a:ln w="874"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C8410C69-F5E8-9955-9AB7-0F3B1816F7EC}"/>
                </a:ext>
              </a:extLst>
            </p:cNvPr>
            <p:cNvSpPr/>
            <p:nvPr/>
          </p:nvSpPr>
          <p:spPr>
            <a:xfrm>
              <a:off x="10423498" y="3565913"/>
              <a:ext cx="182612" cy="194915"/>
            </a:xfrm>
            <a:custGeom>
              <a:avLst/>
              <a:gdLst>
                <a:gd name="connsiteX0" fmla="*/ 164290 w 182612"/>
                <a:gd name="connsiteY0" fmla="*/ 194915 h 194915"/>
                <a:gd name="connsiteX1" fmla="*/ 91306 w 182612"/>
                <a:gd name="connsiteY1" fmla="*/ 46310 h 194915"/>
                <a:gd name="connsiteX2" fmla="*/ 18322 w 182612"/>
                <a:gd name="connsiteY2" fmla="*/ 194915 h 194915"/>
                <a:gd name="connsiteX3" fmla="*/ 0 w 182612"/>
                <a:gd name="connsiteY3" fmla="*/ 185914 h 194915"/>
                <a:gd name="connsiteX4" fmla="*/ 91306 w 182612"/>
                <a:gd name="connsiteY4" fmla="*/ 0 h 194915"/>
                <a:gd name="connsiteX5" fmla="*/ 182612 w 182612"/>
                <a:gd name="connsiteY5" fmla="*/ 185914 h 194915"/>
                <a:gd name="connsiteX6" fmla="*/ 164290 w 182612"/>
                <a:gd name="connsiteY6" fmla="*/ 194915 h 19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12" h="194915">
                  <a:moveTo>
                    <a:pt x="164290" y="194915"/>
                  </a:moveTo>
                  <a:lnTo>
                    <a:pt x="91306" y="46310"/>
                  </a:lnTo>
                  <a:lnTo>
                    <a:pt x="18322" y="194915"/>
                  </a:lnTo>
                  <a:lnTo>
                    <a:pt x="0" y="185914"/>
                  </a:lnTo>
                  <a:lnTo>
                    <a:pt x="91306" y="0"/>
                  </a:lnTo>
                  <a:lnTo>
                    <a:pt x="182612" y="185914"/>
                  </a:lnTo>
                  <a:lnTo>
                    <a:pt x="164290" y="194915"/>
                  </a:lnTo>
                  <a:close/>
                </a:path>
              </a:pathLst>
            </a:custGeom>
            <a:solidFill>
              <a:srgbClr val="2FC5F3"/>
            </a:solidFill>
            <a:ln w="874"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61DBB594-EFC2-96F4-E2FA-BCEE7FC37E9F}"/>
                </a:ext>
              </a:extLst>
            </p:cNvPr>
            <p:cNvSpPr/>
            <p:nvPr/>
          </p:nvSpPr>
          <p:spPr>
            <a:xfrm>
              <a:off x="10114074" y="3746119"/>
              <a:ext cx="185292" cy="100218"/>
            </a:xfrm>
            <a:custGeom>
              <a:avLst/>
              <a:gdLst>
                <a:gd name="connsiteX0" fmla="*/ 92646 w 185292"/>
                <a:gd name="connsiteY0" fmla="*/ 100209 h 100218"/>
                <a:gd name="connsiteX1" fmla="*/ 28201 w 185292"/>
                <a:gd name="connsiteY1" fmla="*/ 74023 h 100218"/>
                <a:gd name="connsiteX2" fmla="*/ 302 w 185292"/>
                <a:gd name="connsiteY2" fmla="*/ 10501 h 100218"/>
                <a:gd name="connsiteX3" fmla="*/ 0 w 185292"/>
                <a:gd name="connsiteY3" fmla="*/ 0 h 100218"/>
                <a:gd name="connsiteX4" fmla="*/ 185293 w 185292"/>
                <a:gd name="connsiteY4" fmla="*/ 0 h 100218"/>
                <a:gd name="connsiteX5" fmla="*/ 184991 w 185292"/>
                <a:gd name="connsiteY5" fmla="*/ 10501 h 100218"/>
                <a:gd name="connsiteX6" fmla="*/ 157083 w 185292"/>
                <a:gd name="connsiteY6" fmla="*/ 74032 h 100218"/>
                <a:gd name="connsiteX7" fmla="*/ 92638 w 185292"/>
                <a:gd name="connsiteY7" fmla="*/ 100218 h 100218"/>
                <a:gd name="connsiteX8" fmla="*/ 21757 w 185292"/>
                <a:gd name="connsiteY8" fmla="*/ 20416 h 100218"/>
                <a:gd name="connsiteX9" fmla="*/ 92646 w 185292"/>
                <a:gd name="connsiteY9" fmla="*/ 79793 h 100218"/>
                <a:gd name="connsiteX10" fmla="*/ 163536 w 185292"/>
                <a:gd name="connsiteY10" fmla="*/ 20416 h 100218"/>
                <a:gd name="connsiteX11" fmla="*/ 21757 w 185292"/>
                <a:gd name="connsiteY11" fmla="*/ 20416 h 10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292" h="100218">
                  <a:moveTo>
                    <a:pt x="92646" y="100209"/>
                  </a:moveTo>
                  <a:cubicBezTo>
                    <a:pt x="68440" y="100209"/>
                    <a:pt x="45546" y="90907"/>
                    <a:pt x="28201" y="74023"/>
                  </a:cubicBezTo>
                  <a:cubicBezTo>
                    <a:pt x="10901" y="57175"/>
                    <a:pt x="985" y="34610"/>
                    <a:pt x="302" y="10501"/>
                  </a:cubicBezTo>
                  <a:lnTo>
                    <a:pt x="0" y="0"/>
                  </a:lnTo>
                  <a:lnTo>
                    <a:pt x="185293" y="0"/>
                  </a:lnTo>
                  <a:lnTo>
                    <a:pt x="184991" y="10501"/>
                  </a:lnTo>
                  <a:cubicBezTo>
                    <a:pt x="184307" y="34619"/>
                    <a:pt x="174392" y="57175"/>
                    <a:pt x="157083" y="74032"/>
                  </a:cubicBezTo>
                  <a:cubicBezTo>
                    <a:pt x="139737" y="90915"/>
                    <a:pt x="116853" y="100218"/>
                    <a:pt x="92638" y="100218"/>
                  </a:cubicBezTo>
                  <a:close/>
                  <a:moveTo>
                    <a:pt x="21757" y="20416"/>
                  </a:moveTo>
                  <a:cubicBezTo>
                    <a:pt x="27651" y="54450"/>
                    <a:pt x="57006" y="79793"/>
                    <a:pt x="92646" y="79793"/>
                  </a:cubicBezTo>
                  <a:cubicBezTo>
                    <a:pt x="128286" y="79793"/>
                    <a:pt x="157642" y="54450"/>
                    <a:pt x="163536" y="20416"/>
                  </a:cubicBezTo>
                  <a:lnTo>
                    <a:pt x="21757" y="20416"/>
                  </a:lnTo>
                  <a:close/>
                </a:path>
              </a:pathLst>
            </a:custGeom>
            <a:solidFill>
              <a:srgbClr val="2FC5F3"/>
            </a:solidFill>
            <a:ln w="874"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125A20DE-DC87-EE40-0320-5212681E70D3}"/>
                </a:ext>
              </a:extLst>
            </p:cNvPr>
            <p:cNvSpPr/>
            <p:nvPr/>
          </p:nvSpPr>
          <p:spPr>
            <a:xfrm>
              <a:off x="10115414" y="3565913"/>
              <a:ext cx="182612" cy="194915"/>
            </a:xfrm>
            <a:custGeom>
              <a:avLst/>
              <a:gdLst>
                <a:gd name="connsiteX0" fmla="*/ 164290 w 182612"/>
                <a:gd name="connsiteY0" fmla="*/ 194915 h 194915"/>
                <a:gd name="connsiteX1" fmla="*/ 91306 w 182612"/>
                <a:gd name="connsiteY1" fmla="*/ 46310 h 194915"/>
                <a:gd name="connsiteX2" fmla="*/ 18322 w 182612"/>
                <a:gd name="connsiteY2" fmla="*/ 194915 h 194915"/>
                <a:gd name="connsiteX3" fmla="*/ 0 w 182612"/>
                <a:gd name="connsiteY3" fmla="*/ 185914 h 194915"/>
                <a:gd name="connsiteX4" fmla="*/ 91306 w 182612"/>
                <a:gd name="connsiteY4" fmla="*/ 0 h 194915"/>
                <a:gd name="connsiteX5" fmla="*/ 182612 w 182612"/>
                <a:gd name="connsiteY5" fmla="*/ 185914 h 194915"/>
                <a:gd name="connsiteX6" fmla="*/ 164290 w 182612"/>
                <a:gd name="connsiteY6" fmla="*/ 194915 h 19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12" h="194915">
                  <a:moveTo>
                    <a:pt x="164290" y="194915"/>
                  </a:moveTo>
                  <a:lnTo>
                    <a:pt x="91306" y="46310"/>
                  </a:lnTo>
                  <a:lnTo>
                    <a:pt x="18322" y="194915"/>
                  </a:lnTo>
                  <a:lnTo>
                    <a:pt x="0" y="185914"/>
                  </a:lnTo>
                  <a:lnTo>
                    <a:pt x="91306" y="0"/>
                  </a:lnTo>
                  <a:lnTo>
                    <a:pt x="182612" y="185914"/>
                  </a:lnTo>
                  <a:lnTo>
                    <a:pt x="164290" y="194915"/>
                  </a:lnTo>
                  <a:close/>
                </a:path>
              </a:pathLst>
            </a:custGeom>
            <a:solidFill>
              <a:srgbClr val="2FC5F3"/>
            </a:solidFill>
            <a:ln w="874"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9A933A6B-0167-EE57-0ED8-A24FCE221198}"/>
                </a:ext>
              </a:extLst>
            </p:cNvPr>
            <p:cNvSpPr/>
            <p:nvPr/>
          </p:nvSpPr>
          <p:spPr>
            <a:xfrm>
              <a:off x="10463994" y="3973310"/>
              <a:ext cx="40948" cy="40948"/>
            </a:xfrm>
            <a:custGeom>
              <a:avLst/>
              <a:gdLst>
                <a:gd name="connsiteX0" fmla="*/ 0 w 40948"/>
                <a:gd name="connsiteY0" fmla="*/ 0 h 40948"/>
                <a:gd name="connsiteX1" fmla="*/ 40948 w 40948"/>
                <a:gd name="connsiteY1" fmla="*/ 0 h 40948"/>
                <a:gd name="connsiteX2" fmla="*/ 40948 w 40948"/>
                <a:gd name="connsiteY2" fmla="*/ 40948 h 40948"/>
                <a:gd name="connsiteX3" fmla="*/ 0 w 40948"/>
                <a:gd name="connsiteY3" fmla="*/ 40948 h 40948"/>
              </a:gdLst>
              <a:ahLst/>
              <a:cxnLst>
                <a:cxn ang="0">
                  <a:pos x="connsiteX0" y="connsiteY0"/>
                </a:cxn>
                <a:cxn ang="0">
                  <a:pos x="connsiteX1" y="connsiteY1"/>
                </a:cxn>
                <a:cxn ang="0">
                  <a:pos x="connsiteX2" y="connsiteY2"/>
                </a:cxn>
                <a:cxn ang="0">
                  <a:pos x="connsiteX3" y="connsiteY3"/>
                </a:cxn>
              </a:cxnLst>
              <a:rect l="l" t="t" r="r" b="b"/>
              <a:pathLst>
                <a:path w="40948" h="40948">
                  <a:moveTo>
                    <a:pt x="0" y="0"/>
                  </a:moveTo>
                  <a:lnTo>
                    <a:pt x="40948" y="0"/>
                  </a:lnTo>
                  <a:lnTo>
                    <a:pt x="40948" y="40948"/>
                  </a:lnTo>
                  <a:lnTo>
                    <a:pt x="0" y="40948"/>
                  </a:lnTo>
                  <a:close/>
                </a:path>
              </a:pathLst>
            </a:custGeom>
            <a:solidFill>
              <a:srgbClr val="2FC5F3"/>
            </a:solidFill>
            <a:ln w="874"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7501435A-E8E8-F2BB-EBB7-3874A2282744}"/>
                </a:ext>
              </a:extLst>
            </p:cNvPr>
            <p:cNvSpPr/>
            <p:nvPr/>
          </p:nvSpPr>
          <p:spPr>
            <a:xfrm>
              <a:off x="10155750" y="3563898"/>
              <a:ext cx="410894" cy="20416"/>
            </a:xfrm>
            <a:custGeom>
              <a:avLst/>
              <a:gdLst>
                <a:gd name="connsiteX0" fmla="*/ 0 w 410894"/>
                <a:gd name="connsiteY0" fmla="*/ 0 h 20416"/>
                <a:gd name="connsiteX1" fmla="*/ 410895 w 410894"/>
                <a:gd name="connsiteY1" fmla="*/ 0 h 20416"/>
                <a:gd name="connsiteX2" fmla="*/ 410895 w 410894"/>
                <a:gd name="connsiteY2" fmla="*/ 20416 h 20416"/>
                <a:gd name="connsiteX3" fmla="*/ 0 w 410894"/>
                <a:gd name="connsiteY3" fmla="*/ 20416 h 20416"/>
              </a:gdLst>
              <a:ahLst/>
              <a:cxnLst>
                <a:cxn ang="0">
                  <a:pos x="connsiteX0" y="connsiteY0"/>
                </a:cxn>
                <a:cxn ang="0">
                  <a:pos x="connsiteX1" y="connsiteY1"/>
                </a:cxn>
                <a:cxn ang="0">
                  <a:pos x="connsiteX2" y="connsiteY2"/>
                </a:cxn>
                <a:cxn ang="0">
                  <a:pos x="connsiteX3" y="connsiteY3"/>
                </a:cxn>
              </a:cxnLst>
              <a:rect l="l" t="t" r="r" b="b"/>
              <a:pathLst>
                <a:path w="410894" h="20416">
                  <a:moveTo>
                    <a:pt x="0" y="0"/>
                  </a:moveTo>
                  <a:lnTo>
                    <a:pt x="410895" y="0"/>
                  </a:lnTo>
                  <a:lnTo>
                    <a:pt x="410895" y="20416"/>
                  </a:lnTo>
                  <a:lnTo>
                    <a:pt x="0" y="20416"/>
                  </a:lnTo>
                  <a:close/>
                </a:path>
              </a:pathLst>
            </a:custGeom>
            <a:solidFill>
              <a:srgbClr val="0B6AB3"/>
            </a:solidFill>
            <a:ln w="874" cap="flat">
              <a:noFill/>
              <a:prstDash val="solid"/>
              <a:miter/>
            </a:ln>
          </p:spPr>
          <p:txBody>
            <a:bodyPr rtlCol="0" anchor="ctr"/>
            <a:lstStyle/>
            <a:p>
              <a:endParaRPr lang="en-IN"/>
            </a:p>
          </p:txBody>
        </p:sp>
      </p:grpSp>
      <p:grpSp>
        <p:nvGrpSpPr>
          <p:cNvPr id="57" name="Group 56">
            <a:extLst>
              <a:ext uri="{FF2B5EF4-FFF2-40B4-BE49-F238E27FC236}">
                <a16:creationId xmlns:a16="http://schemas.microsoft.com/office/drawing/2014/main" id="{FC0EE087-650D-9A7B-C30B-5E41D1A83E18}"/>
              </a:ext>
            </a:extLst>
          </p:cNvPr>
          <p:cNvGrpSpPr/>
          <p:nvPr/>
        </p:nvGrpSpPr>
        <p:grpSpPr>
          <a:xfrm>
            <a:off x="553231" y="2390364"/>
            <a:ext cx="290234" cy="264944"/>
            <a:chOff x="6031360" y="4953000"/>
            <a:chExt cx="601359" cy="548964"/>
          </a:xfrm>
        </p:grpSpPr>
        <p:sp>
          <p:nvSpPr>
            <p:cNvPr id="58" name="Freeform: Shape 57">
              <a:extLst>
                <a:ext uri="{FF2B5EF4-FFF2-40B4-BE49-F238E27FC236}">
                  <a16:creationId xmlns:a16="http://schemas.microsoft.com/office/drawing/2014/main" id="{711DC118-A9BA-AED1-0501-B0451CB5E3E0}"/>
                </a:ext>
              </a:extLst>
            </p:cNvPr>
            <p:cNvSpPr/>
            <p:nvPr/>
          </p:nvSpPr>
          <p:spPr>
            <a:xfrm>
              <a:off x="6071499" y="4953119"/>
              <a:ext cx="521080" cy="545246"/>
            </a:xfrm>
            <a:custGeom>
              <a:avLst/>
              <a:gdLst>
                <a:gd name="connsiteX0" fmla="*/ 57054 w 521080"/>
                <a:gd name="connsiteY0" fmla="*/ 369139 h 545246"/>
                <a:gd name="connsiteX1" fmla="*/ 60643 w 521080"/>
                <a:gd name="connsiteY1" fmla="*/ 376469 h 545246"/>
                <a:gd name="connsiteX2" fmla="*/ 57054 w 521080"/>
                <a:gd name="connsiteY2" fmla="*/ 369139 h 545246"/>
                <a:gd name="connsiteX3" fmla="*/ 466964 w 521080"/>
                <a:gd name="connsiteY3" fmla="*/ 362580 h 545246"/>
                <a:gd name="connsiteX4" fmla="*/ 347835 w 521080"/>
                <a:gd name="connsiteY4" fmla="*/ 481177 h 545246"/>
                <a:gd name="connsiteX5" fmla="*/ 347770 w 521080"/>
                <a:gd name="connsiteY5" fmla="*/ 481209 h 545246"/>
                <a:gd name="connsiteX6" fmla="*/ 304453 w 521080"/>
                <a:gd name="connsiteY6" fmla="*/ 494535 h 545246"/>
                <a:gd name="connsiteX7" fmla="*/ 304453 w 521080"/>
                <a:gd name="connsiteY7" fmla="*/ 545246 h 545246"/>
                <a:gd name="connsiteX8" fmla="*/ 329543 w 521080"/>
                <a:gd name="connsiteY8" fmla="*/ 540020 h 545246"/>
                <a:gd name="connsiteX9" fmla="*/ 454549 w 521080"/>
                <a:gd name="connsiteY9" fmla="*/ 468372 h 545246"/>
                <a:gd name="connsiteX10" fmla="*/ 520484 w 521080"/>
                <a:gd name="connsiteY10" fmla="*/ 362580 h 545246"/>
                <a:gd name="connsiteX11" fmla="*/ 466964 w 521080"/>
                <a:gd name="connsiteY11" fmla="*/ 362580 h 545246"/>
                <a:gd name="connsiteX12" fmla="*/ 73622 w 521080"/>
                <a:gd name="connsiteY12" fmla="*/ 398566 h 545246"/>
                <a:gd name="connsiteX13" fmla="*/ 73264 w 521080"/>
                <a:gd name="connsiteY13" fmla="*/ 398024 h 545246"/>
                <a:gd name="connsiteX14" fmla="*/ 71432 w 521080"/>
                <a:gd name="connsiteY14" fmla="*/ 395227 h 545246"/>
                <a:gd name="connsiteX15" fmla="*/ 71172 w 521080"/>
                <a:gd name="connsiteY15" fmla="*/ 394804 h 545246"/>
                <a:gd name="connsiteX16" fmla="*/ 68190 w 521080"/>
                <a:gd name="connsiteY16" fmla="*/ 389990 h 545246"/>
                <a:gd name="connsiteX17" fmla="*/ 67258 w 521080"/>
                <a:gd name="connsiteY17" fmla="*/ 388450 h 545246"/>
                <a:gd name="connsiteX18" fmla="*/ 66108 w 521080"/>
                <a:gd name="connsiteY18" fmla="*/ 386488 h 545246"/>
                <a:gd name="connsiteX19" fmla="*/ 64905 w 521080"/>
                <a:gd name="connsiteY19" fmla="*/ 384373 h 545246"/>
                <a:gd name="connsiteX20" fmla="*/ 63983 w 521080"/>
                <a:gd name="connsiteY20" fmla="*/ 382725 h 545246"/>
                <a:gd name="connsiteX21" fmla="*/ 61901 w 521080"/>
                <a:gd name="connsiteY21" fmla="*/ 378887 h 545246"/>
                <a:gd name="connsiteX22" fmla="*/ 60643 w 521080"/>
                <a:gd name="connsiteY22" fmla="*/ 376469 h 545246"/>
                <a:gd name="connsiteX23" fmla="*/ 57054 w 521080"/>
                <a:gd name="connsiteY23" fmla="*/ 369139 h 545246"/>
                <a:gd name="connsiteX24" fmla="*/ 55916 w 521080"/>
                <a:gd name="connsiteY24" fmla="*/ 366667 h 545246"/>
                <a:gd name="connsiteX25" fmla="*/ 54908 w 521080"/>
                <a:gd name="connsiteY25" fmla="*/ 364412 h 545246"/>
                <a:gd name="connsiteX26" fmla="*/ 54691 w 521080"/>
                <a:gd name="connsiteY26" fmla="*/ 363924 h 545246"/>
                <a:gd name="connsiteX27" fmla="*/ 54105 w 521080"/>
                <a:gd name="connsiteY27" fmla="*/ 362580 h 545246"/>
                <a:gd name="connsiteX28" fmla="*/ 596 w 521080"/>
                <a:gd name="connsiteY28" fmla="*/ 362580 h 545246"/>
                <a:gd name="connsiteX29" fmla="*/ 1019 w 521080"/>
                <a:gd name="connsiteY29" fmla="*/ 363826 h 545246"/>
                <a:gd name="connsiteX30" fmla="*/ 2429 w 521080"/>
                <a:gd name="connsiteY30" fmla="*/ 367827 h 545246"/>
                <a:gd name="connsiteX31" fmla="*/ 4446 w 521080"/>
                <a:gd name="connsiteY31" fmla="*/ 373227 h 545246"/>
                <a:gd name="connsiteX32" fmla="*/ 5660 w 521080"/>
                <a:gd name="connsiteY32" fmla="*/ 376328 h 545246"/>
                <a:gd name="connsiteX33" fmla="*/ 6777 w 521080"/>
                <a:gd name="connsiteY33" fmla="*/ 379071 h 545246"/>
                <a:gd name="connsiteX34" fmla="*/ 7026 w 521080"/>
                <a:gd name="connsiteY34" fmla="*/ 379668 h 545246"/>
                <a:gd name="connsiteX35" fmla="*/ 7948 w 521080"/>
                <a:gd name="connsiteY35" fmla="*/ 381858 h 545246"/>
                <a:gd name="connsiteX36" fmla="*/ 8533 w 521080"/>
                <a:gd name="connsiteY36" fmla="*/ 383235 h 545246"/>
                <a:gd name="connsiteX37" fmla="*/ 9346 w 521080"/>
                <a:gd name="connsiteY37" fmla="*/ 385089 h 545246"/>
                <a:gd name="connsiteX38" fmla="*/ 11211 w 521080"/>
                <a:gd name="connsiteY38" fmla="*/ 389231 h 545246"/>
                <a:gd name="connsiteX39" fmla="*/ 12328 w 521080"/>
                <a:gd name="connsiteY39" fmla="*/ 391616 h 545246"/>
                <a:gd name="connsiteX40" fmla="*/ 13770 w 521080"/>
                <a:gd name="connsiteY40" fmla="*/ 394620 h 545246"/>
                <a:gd name="connsiteX41" fmla="*/ 15256 w 521080"/>
                <a:gd name="connsiteY41" fmla="*/ 397612 h 545246"/>
                <a:gd name="connsiteX42" fmla="*/ 16774 w 521080"/>
                <a:gd name="connsiteY42" fmla="*/ 400583 h 545246"/>
                <a:gd name="connsiteX43" fmla="*/ 57087 w 521080"/>
                <a:gd name="connsiteY43" fmla="*/ 458461 h 545246"/>
                <a:gd name="connsiteX44" fmla="*/ 59397 w 521080"/>
                <a:gd name="connsiteY44" fmla="*/ 460977 h 545246"/>
                <a:gd name="connsiteX45" fmla="*/ 66531 w 521080"/>
                <a:gd name="connsiteY45" fmla="*/ 468372 h 545246"/>
                <a:gd name="connsiteX46" fmla="*/ 178981 w 521080"/>
                <a:gd name="connsiteY46" fmla="*/ 536464 h 545246"/>
                <a:gd name="connsiteX47" fmla="*/ 204071 w 521080"/>
                <a:gd name="connsiteY47" fmla="*/ 542937 h 545246"/>
                <a:gd name="connsiteX48" fmla="*/ 204071 w 521080"/>
                <a:gd name="connsiteY48" fmla="*/ 491651 h 545246"/>
                <a:gd name="connsiteX49" fmla="*/ 170459 w 521080"/>
                <a:gd name="connsiteY49" fmla="*/ 479973 h 545246"/>
                <a:gd name="connsiteX50" fmla="*/ 73622 w 521080"/>
                <a:gd name="connsiteY50" fmla="*/ 398566 h 545246"/>
                <a:gd name="connsiteX51" fmla="*/ 454549 w 521080"/>
                <a:gd name="connsiteY51" fmla="*/ 80355 h 545246"/>
                <a:gd name="connsiteX52" fmla="*/ 260540 w 521080"/>
                <a:gd name="connsiteY52" fmla="*/ 0 h 545246"/>
                <a:gd name="connsiteX53" fmla="*/ 66531 w 521080"/>
                <a:gd name="connsiteY53" fmla="*/ 80355 h 545246"/>
                <a:gd name="connsiteX54" fmla="*/ 46602 w 521080"/>
                <a:gd name="connsiteY54" fmla="*/ 102518 h 545246"/>
                <a:gd name="connsiteX55" fmla="*/ 43967 w 521080"/>
                <a:gd name="connsiteY55" fmla="*/ 105846 h 545246"/>
                <a:gd name="connsiteX56" fmla="*/ 42157 w 521080"/>
                <a:gd name="connsiteY56" fmla="*/ 108188 h 545246"/>
                <a:gd name="connsiteX57" fmla="*/ 31878 w 521080"/>
                <a:gd name="connsiteY57" fmla="*/ 122577 h 545246"/>
                <a:gd name="connsiteX58" fmla="*/ 30262 w 521080"/>
                <a:gd name="connsiteY58" fmla="*/ 125027 h 545246"/>
                <a:gd name="connsiteX59" fmla="*/ 23225 w 521080"/>
                <a:gd name="connsiteY59" fmla="*/ 136434 h 545246"/>
                <a:gd name="connsiteX60" fmla="*/ 16004 w 521080"/>
                <a:gd name="connsiteY60" fmla="*/ 149629 h 545246"/>
                <a:gd name="connsiteX61" fmla="*/ 13770 w 521080"/>
                <a:gd name="connsiteY61" fmla="*/ 154107 h 545246"/>
                <a:gd name="connsiteX62" fmla="*/ 12328 w 521080"/>
                <a:gd name="connsiteY62" fmla="*/ 157111 h 545246"/>
                <a:gd name="connsiteX63" fmla="*/ 10919 w 521080"/>
                <a:gd name="connsiteY63" fmla="*/ 160136 h 545246"/>
                <a:gd name="connsiteX64" fmla="*/ 9542 w 521080"/>
                <a:gd name="connsiteY64" fmla="*/ 163182 h 545246"/>
                <a:gd name="connsiteX65" fmla="*/ 8208 w 521080"/>
                <a:gd name="connsiteY65" fmla="*/ 166240 h 545246"/>
                <a:gd name="connsiteX66" fmla="*/ 5660 w 521080"/>
                <a:gd name="connsiteY66" fmla="*/ 172399 h 545246"/>
                <a:gd name="connsiteX67" fmla="*/ 4446 w 521080"/>
                <a:gd name="connsiteY67" fmla="*/ 175500 h 545246"/>
                <a:gd name="connsiteX68" fmla="*/ 3264 w 521080"/>
                <a:gd name="connsiteY68" fmla="*/ 178622 h 545246"/>
                <a:gd name="connsiteX69" fmla="*/ 2234 w 521080"/>
                <a:gd name="connsiteY69" fmla="*/ 181420 h 545246"/>
                <a:gd name="connsiteX70" fmla="*/ 1887 w 521080"/>
                <a:gd name="connsiteY70" fmla="*/ 182396 h 545246"/>
                <a:gd name="connsiteX71" fmla="*/ 1019 w 521080"/>
                <a:gd name="connsiteY71" fmla="*/ 184900 h 545246"/>
                <a:gd name="connsiteX72" fmla="*/ 0 w 521080"/>
                <a:gd name="connsiteY72" fmla="*/ 187904 h 545246"/>
                <a:gd name="connsiteX73" fmla="*/ 53357 w 521080"/>
                <a:gd name="connsiteY73" fmla="*/ 187904 h 545246"/>
                <a:gd name="connsiteX74" fmla="*/ 54799 w 521080"/>
                <a:gd name="connsiteY74" fmla="*/ 184553 h 545246"/>
                <a:gd name="connsiteX75" fmla="*/ 55916 w 521080"/>
                <a:gd name="connsiteY75" fmla="*/ 182060 h 545246"/>
                <a:gd name="connsiteX76" fmla="*/ 57054 w 521080"/>
                <a:gd name="connsiteY76" fmla="*/ 179587 h 545246"/>
                <a:gd name="connsiteX77" fmla="*/ 59418 w 521080"/>
                <a:gd name="connsiteY77" fmla="*/ 174687 h 545246"/>
                <a:gd name="connsiteX78" fmla="*/ 60643 w 521080"/>
                <a:gd name="connsiteY78" fmla="*/ 172258 h 545246"/>
                <a:gd name="connsiteX79" fmla="*/ 71464 w 521080"/>
                <a:gd name="connsiteY79" fmla="*/ 153457 h 545246"/>
                <a:gd name="connsiteX80" fmla="*/ 81364 w 521080"/>
                <a:gd name="connsiteY80" fmla="*/ 139242 h 545246"/>
                <a:gd name="connsiteX81" fmla="*/ 260540 w 521080"/>
                <a:gd name="connsiteY81" fmla="*/ 49876 h 545246"/>
                <a:gd name="connsiteX82" fmla="*/ 349028 w 521080"/>
                <a:gd name="connsiteY82" fmla="*/ 68060 h 545246"/>
                <a:gd name="connsiteX83" fmla="*/ 467702 w 521080"/>
                <a:gd name="connsiteY83" fmla="*/ 187904 h 545246"/>
                <a:gd name="connsiteX84" fmla="*/ 521080 w 521080"/>
                <a:gd name="connsiteY84" fmla="*/ 187904 h 545246"/>
                <a:gd name="connsiteX85" fmla="*/ 454549 w 521080"/>
                <a:gd name="connsiteY85" fmla="*/ 80355 h 54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21080" h="545246">
                  <a:moveTo>
                    <a:pt x="57054" y="369139"/>
                  </a:moveTo>
                  <a:cubicBezTo>
                    <a:pt x="58193" y="371611"/>
                    <a:pt x="59397" y="374051"/>
                    <a:pt x="60643" y="376469"/>
                  </a:cubicBezTo>
                  <a:cubicBezTo>
                    <a:pt x="59407" y="374051"/>
                    <a:pt x="58204" y="371611"/>
                    <a:pt x="57054" y="369139"/>
                  </a:cubicBezTo>
                  <a:close/>
                  <a:moveTo>
                    <a:pt x="466964" y="362580"/>
                  </a:moveTo>
                  <a:cubicBezTo>
                    <a:pt x="444119" y="415850"/>
                    <a:pt x="401225" y="458559"/>
                    <a:pt x="347835" y="481177"/>
                  </a:cubicBezTo>
                  <a:lnTo>
                    <a:pt x="347770" y="481209"/>
                  </a:lnTo>
                  <a:cubicBezTo>
                    <a:pt x="333978" y="487043"/>
                    <a:pt x="319492" y="491542"/>
                    <a:pt x="304453" y="494535"/>
                  </a:cubicBezTo>
                  <a:lnTo>
                    <a:pt x="304453" y="545246"/>
                  </a:lnTo>
                  <a:cubicBezTo>
                    <a:pt x="312921" y="543902"/>
                    <a:pt x="321303" y="542145"/>
                    <a:pt x="329543" y="540020"/>
                  </a:cubicBezTo>
                  <a:cubicBezTo>
                    <a:pt x="376417" y="527941"/>
                    <a:pt x="419408" y="503502"/>
                    <a:pt x="454549" y="468372"/>
                  </a:cubicBezTo>
                  <a:cubicBezTo>
                    <a:pt x="484822" y="438088"/>
                    <a:pt x="507158" y="401982"/>
                    <a:pt x="520484" y="362580"/>
                  </a:cubicBezTo>
                  <a:lnTo>
                    <a:pt x="466964" y="362580"/>
                  </a:lnTo>
                  <a:close/>
                  <a:moveTo>
                    <a:pt x="73622" y="398566"/>
                  </a:moveTo>
                  <a:cubicBezTo>
                    <a:pt x="73503" y="398393"/>
                    <a:pt x="73384" y="398209"/>
                    <a:pt x="73264" y="398024"/>
                  </a:cubicBezTo>
                  <a:cubicBezTo>
                    <a:pt x="72646" y="397103"/>
                    <a:pt x="72039" y="396159"/>
                    <a:pt x="71432" y="395227"/>
                  </a:cubicBezTo>
                  <a:lnTo>
                    <a:pt x="71172" y="394804"/>
                  </a:lnTo>
                  <a:cubicBezTo>
                    <a:pt x="70153" y="393210"/>
                    <a:pt x="69166" y="391605"/>
                    <a:pt x="68190" y="389990"/>
                  </a:cubicBezTo>
                  <a:cubicBezTo>
                    <a:pt x="67876" y="389480"/>
                    <a:pt x="67561" y="388971"/>
                    <a:pt x="67258" y="388450"/>
                  </a:cubicBezTo>
                  <a:cubicBezTo>
                    <a:pt x="66867" y="387800"/>
                    <a:pt x="66488" y="387138"/>
                    <a:pt x="66108" y="386488"/>
                  </a:cubicBezTo>
                  <a:cubicBezTo>
                    <a:pt x="65707" y="385783"/>
                    <a:pt x="65306" y="385078"/>
                    <a:pt x="64905" y="384373"/>
                  </a:cubicBezTo>
                  <a:cubicBezTo>
                    <a:pt x="64601" y="383831"/>
                    <a:pt x="64287" y="383278"/>
                    <a:pt x="63983" y="382725"/>
                  </a:cubicBezTo>
                  <a:cubicBezTo>
                    <a:pt x="63278" y="381457"/>
                    <a:pt x="62584" y="380177"/>
                    <a:pt x="61901" y="378887"/>
                  </a:cubicBezTo>
                  <a:cubicBezTo>
                    <a:pt x="61478" y="378085"/>
                    <a:pt x="61066" y="377282"/>
                    <a:pt x="60643" y="376469"/>
                  </a:cubicBezTo>
                  <a:cubicBezTo>
                    <a:pt x="59407" y="374051"/>
                    <a:pt x="58204" y="371611"/>
                    <a:pt x="57054" y="369139"/>
                  </a:cubicBezTo>
                  <a:cubicBezTo>
                    <a:pt x="56664" y="368315"/>
                    <a:pt x="56285" y="367491"/>
                    <a:pt x="55916" y="366667"/>
                  </a:cubicBezTo>
                  <a:cubicBezTo>
                    <a:pt x="55580" y="365908"/>
                    <a:pt x="55244" y="365160"/>
                    <a:pt x="54908" y="364412"/>
                  </a:cubicBezTo>
                  <a:cubicBezTo>
                    <a:pt x="54832" y="364249"/>
                    <a:pt x="54756" y="364087"/>
                    <a:pt x="54691" y="363924"/>
                  </a:cubicBezTo>
                  <a:cubicBezTo>
                    <a:pt x="54496" y="363479"/>
                    <a:pt x="54300" y="363024"/>
                    <a:pt x="54105" y="362580"/>
                  </a:cubicBezTo>
                  <a:lnTo>
                    <a:pt x="596" y="362580"/>
                  </a:lnTo>
                  <a:cubicBezTo>
                    <a:pt x="737" y="362992"/>
                    <a:pt x="878" y="363404"/>
                    <a:pt x="1019" y="363826"/>
                  </a:cubicBezTo>
                  <a:cubicBezTo>
                    <a:pt x="1475" y="365171"/>
                    <a:pt x="1941" y="366505"/>
                    <a:pt x="2429" y="367827"/>
                  </a:cubicBezTo>
                  <a:cubicBezTo>
                    <a:pt x="3079" y="369638"/>
                    <a:pt x="3752" y="371438"/>
                    <a:pt x="4446" y="373227"/>
                  </a:cubicBezTo>
                  <a:cubicBezTo>
                    <a:pt x="4847" y="374257"/>
                    <a:pt x="5248" y="375298"/>
                    <a:pt x="5660" y="376328"/>
                  </a:cubicBezTo>
                  <a:cubicBezTo>
                    <a:pt x="6029" y="377250"/>
                    <a:pt x="6397" y="378160"/>
                    <a:pt x="6777" y="379071"/>
                  </a:cubicBezTo>
                  <a:cubicBezTo>
                    <a:pt x="6853" y="379277"/>
                    <a:pt x="6929" y="379472"/>
                    <a:pt x="7026" y="379668"/>
                  </a:cubicBezTo>
                  <a:cubicBezTo>
                    <a:pt x="7330" y="380405"/>
                    <a:pt x="7633" y="381131"/>
                    <a:pt x="7948" y="381858"/>
                  </a:cubicBezTo>
                  <a:cubicBezTo>
                    <a:pt x="8132" y="382324"/>
                    <a:pt x="8327" y="382779"/>
                    <a:pt x="8533" y="383235"/>
                  </a:cubicBezTo>
                  <a:lnTo>
                    <a:pt x="9346" y="385089"/>
                  </a:lnTo>
                  <a:cubicBezTo>
                    <a:pt x="9954" y="386477"/>
                    <a:pt x="10572" y="387865"/>
                    <a:pt x="11211" y="389231"/>
                  </a:cubicBezTo>
                  <a:cubicBezTo>
                    <a:pt x="11580" y="390022"/>
                    <a:pt x="11949" y="390825"/>
                    <a:pt x="12328" y="391616"/>
                  </a:cubicBezTo>
                  <a:cubicBezTo>
                    <a:pt x="12794" y="392625"/>
                    <a:pt x="13272" y="393622"/>
                    <a:pt x="13770" y="394620"/>
                  </a:cubicBezTo>
                  <a:cubicBezTo>
                    <a:pt x="14258" y="395617"/>
                    <a:pt x="14757" y="396615"/>
                    <a:pt x="15256" y="397612"/>
                  </a:cubicBezTo>
                  <a:cubicBezTo>
                    <a:pt x="15754" y="398599"/>
                    <a:pt x="16264" y="399596"/>
                    <a:pt x="16774" y="400583"/>
                  </a:cubicBezTo>
                  <a:cubicBezTo>
                    <a:pt x="27551" y="421325"/>
                    <a:pt x="41051" y="440766"/>
                    <a:pt x="57087" y="458461"/>
                  </a:cubicBezTo>
                  <a:cubicBezTo>
                    <a:pt x="57857" y="459296"/>
                    <a:pt x="58627" y="460142"/>
                    <a:pt x="59397" y="460977"/>
                  </a:cubicBezTo>
                  <a:cubicBezTo>
                    <a:pt x="61728" y="463471"/>
                    <a:pt x="64102" y="465943"/>
                    <a:pt x="66531" y="468372"/>
                  </a:cubicBezTo>
                  <a:cubicBezTo>
                    <a:pt x="98506" y="500347"/>
                    <a:pt x="136987" y="523452"/>
                    <a:pt x="178981" y="536464"/>
                  </a:cubicBezTo>
                  <a:cubicBezTo>
                    <a:pt x="187222" y="539023"/>
                    <a:pt x="195592" y="541180"/>
                    <a:pt x="204071" y="542937"/>
                  </a:cubicBezTo>
                  <a:lnTo>
                    <a:pt x="204071" y="491651"/>
                  </a:lnTo>
                  <a:cubicBezTo>
                    <a:pt x="192480" y="488637"/>
                    <a:pt x="181247" y="484712"/>
                    <a:pt x="170459" y="479973"/>
                  </a:cubicBezTo>
                  <a:cubicBezTo>
                    <a:pt x="130937" y="462592"/>
                    <a:pt x="97335" y="434141"/>
                    <a:pt x="73622" y="398566"/>
                  </a:cubicBezTo>
                  <a:close/>
                  <a:moveTo>
                    <a:pt x="454549" y="80355"/>
                  </a:moveTo>
                  <a:cubicBezTo>
                    <a:pt x="402721" y="28538"/>
                    <a:pt x="333826" y="0"/>
                    <a:pt x="260540" y="0"/>
                  </a:cubicBezTo>
                  <a:cubicBezTo>
                    <a:pt x="187254" y="0"/>
                    <a:pt x="118359" y="28538"/>
                    <a:pt x="66531" y="80355"/>
                  </a:cubicBezTo>
                  <a:cubicBezTo>
                    <a:pt x="59451" y="87435"/>
                    <a:pt x="52804" y="94841"/>
                    <a:pt x="46602" y="102518"/>
                  </a:cubicBezTo>
                  <a:cubicBezTo>
                    <a:pt x="45713" y="103624"/>
                    <a:pt x="44835" y="104730"/>
                    <a:pt x="43967" y="105846"/>
                  </a:cubicBezTo>
                  <a:cubicBezTo>
                    <a:pt x="43360" y="106627"/>
                    <a:pt x="42753" y="107408"/>
                    <a:pt x="42157" y="108188"/>
                  </a:cubicBezTo>
                  <a:cubicBezTo>
                    <a:pt x="38568" y="112883"/>
                    <a:pt x="35141" y="117687"/>
                    <a:pt x="31878" y="122577"/>
                  </a:cubicBezTo>
                  <a:cubicBezTo>
                    <a:pt x="31336" y="123390"/>
                    <a:pt x="30793" y="124203"/>
                    <a:pt x="30262" y="125027"/>
                  </a:cubicBezTo>
                  <a:cubicBezTo>
                    <a:pt x="27822" y="128779"/>
                    <a:pt x="25480" y="132584"/>
                    <a:pt x="23225" y="136434"/>
                  </a:cubicBezTo>
                  <a:cubicBezTo>
                    <a:pt x="20699" y="140771"/>
                    <a:pt x="18292" y="145173"/>
                    <a:pt x="16004" y="149629"/>
                  </a:cubicBezTo>
                  <a:cubicBezTo>
                    <a:pt x="15245" y="151115"/>
                    <a:pt x="14497" y="152611"/>
                    <a:pt x="13770" y="154107"/>
                  </a:cubicBezTo>
                  <a:cubicBezTo>
                    <a:pt x="13282" y="155105"/>
                    <a:pt x="12805" y="156113"/>
                    <a:pt x="12328" y="157111"/>
                  </a:cubicBezTo>
                  <a:cubicBezTo>
                    <a:pt x="11851" y="158119"/>
                    <a:pt x="11385" y="159127"/>
                    <a:pt x="10919" y="160136"/>
                  </a:cubicBezTo>
                  <a:cubicBezTo>
                    <a:pt x="10452" y="161144"/>
                    <a:pt x="9997" y="162163"/>
                    <a:pt x="9542" y="163182"/>
                  </a:cubicBezTo>
                  <a:cubicBezTo>
                    <a:pt x="9097" y="164191"/>
                    <a:pt x="8653" y="165210"/>
                    <a:pt x="8208" y="166240"/>
                  </a:cubicBezTo>
                  <a:cubicBezTo>
                    <a:pt x="7341" y="168279"/>
                    <a:pt x="6495" y="170339"/>
                    <a:pt x="5660" y="172399"/>
                  </a:cubicBezTo>
                  <a:cubicBezTo>
                    <a:pt x="5248" y="173429"/>
                    <a:pt x="4847" y="174470"/>
                    <a:pt x="4446" y="175500"/>
                  </a:cubicBezTo>
                  <a:cubicBezTo>
                    <a:pt x="4044" y="176541"/>
                    <a:pt x="3654" y="177582"/>
                    <a:pt x="3264" y="178622"/>
                  </a:cubicBezTo>
                  <a:cubicBezTo>
                    <a:pt x="2917" y="179555"/>
                    <a:pt x="2581" y="180487"/>
                    <a:pt x="2234" y="181420"/>
                  </a:cubicBezTo>
                  <a:cubicBezTo>
                    <a:pt x="2114" y="181745"/>
                    <a:pt x="2006" y="182070"/>
                    <a:pt x="1887" y="182396"/>
                  </a:cubicBezTo>
                  <a:cubicBezTo>
                    <a:pt x="1594" y="183231"/>
                    <a:pt x="1301" y="184065"/>
                    <a:pt x="1019" y="184900"/>
                  </a:cubicBezTo>
                  <a:cubicBezTo>
                    <a:pt x="672" y="185898"/>
                    <a:pt x="336" y="186895"/>
                    <a:pt x="0" y="187904"/>
                  </a:cubicBezTo>
                  <a:lnTo>
                    <a:pt x="53357" y="187904"/>
                  </a:lnTo>
                  <a:cubicBezTo>
                    <a:pt x="53823" y="186787"/>
                    <a:pt x="54300" y="185670"/>
                    <a:pt x="54799" y="184553"/>
                  </a:cubicBezTo>
                  <a:cubicBezTo>
                    <a:pt x="55168" y="183729"/>
                    <a:pt x="55537" y="182894"/>
                    <a:pt x="55916" y="182060"/>
                  </a:cubicBezTo>
                  <a:cubicBezTo>
                    <a:pt x="56285" y="181236"/>
                    <a:pt x="56664" y="180411"/>
                    <a:pt x="57054" y="179587"/>
                  </a:cubicBezTo>
                  <a:cubicBezTo>
                    <a:pt x="57824" y="177939"/>
                    <a:pt x="58616" y="176302"/>
                    <a:pt x="59418" y="174687"/>
                  </a:cubicBezTo>
                  <a:cubicBezTo>
                    <a:pt x="59830" y="173873"/>
                    <a:pt x="60231" y="173060"/>
                    <a:pt x="60643" y="172258"/>
                  </a:cubicBezTo>
                  <a:cubicBezTo>
                    <a:pt x="63961" y="165806"/>
                    <a:pt x="67572" y="159528"/>
                    <a:pt x="71464" y="153457"/>
                  </a:cubicBezTo>
                  <a:cubicBezTo>
                    <a:pt x="74587" y="148588"/>
                    <a:pt x="77883" y="143850"/>
                    <a:pt x="81364" y="139242"/>
                  </a:cubicBezTo>
                  <a:cubicBezTo>
                    <a:pt x="122393" y="84996"/>
                    <a:pt x="187449" y="49876"/>
                    <a:pt x="260540" y="49876"/>
                  </a:cubicBezTo>
                  <a:cubicBezTo>
                    <a:pt x="291941" y="49876"/>
                    <a:pt x="321867" y="56360"/>
                    <a:pt x="349028" y="68060"/>
                  </a:cubicBezTo>
                  <a:cubicBezTo>
                    <a:pt x="402450" y="91057"/>
                    <a:pt x="445225" y="134211"/>
                    <a:pt x="467702" y="187904"/>
                  </a:cubicBezTo>
                  <a:lnTo>
                    <a:pt x="521080" y="187904"/>
                  </a:lnTo>
                  <a:cubicBezTo>
                    <a:pt x="507820" y="147818"/>
                    <a:pt x="485278" y="111083"/>
                    <a:pt x="454549" y="80355"/>
                  </a:cubicBezTo>
                  <a:close/>
                </a:path>
              </a:pathLst>
            </a:custGeom>
            <a:solidFill>
              <a:srgbClr val="0A69B3"/>
            </a:solidFill>
            <a:ln w="1081"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DEBE7659-3367-CAE5-A9CE-CEB3D0F6F5FE}"/>
                </a:ext>
              </a:extLst>
            </p:cNvPr>
            <p:cNvSpPr/>
            <p:nvPr/>
          </p:nvSpPr>
          <p:spPr>
            <a:xfrm>
              <a:off x="6253549" y="5094399"/>
              <a:ext cx="148487" cy="262794"/>
            </a:xfrm>
            <a:custGeom>
              <a:avLst/>
              <a:gdLst>
                <a:gd name="connsiteX0" fmla="*/ 144122 w 148487"/>
                <a:gd name="connsiteY0" fmla="*/ 152535 h 262794"/>
                <a:gd name="connsiteX1" fmla="*/ 86818 w 148487"/>
                <a:gd name="connsiteY1" fmla="*/ 119606 h 262794"/>
                <a:gd name="connsiteX2" fmla="*/ 86818 w 148487"/>
                <a:gd name="connsiteY2" fmla="*/ 56230 h 262794"/>
                <a:gd name="connsiteX3" fmla="*/ 133756 w 148487"/>
                <a:gd name="connsiteY3" fmla="*/ 75693 h 262794"/>
                <a:gd name="connsiteX4" fmla="*/ 147472 w 148487"/>
                <a:gd name="connsiteY4" fmla="*/ 54864 h 262794"/>
                <a:gd name="connsiteX5" fmla="*/ 86818 w 148487"/>
                <a:gd name="connsiteY5" fmla="*/ 31064 h 262794"/>
                <a:gd name="connsiteX6" fmla="*/ 86818 w 148487"/>
                <a:gd name="connsiteY6" fmla="*/ 0 h 262794"/>
                <a:gd name="connsiteX7" fmla="*/ 61880 w 148487"/>
                <a:gd name="connsiteY7" fmla="*/ 0 h 262794"/>
                <a:gd name="connsiteX8" fmla="*/ 61880 w 148487"/>
                <a:gd name="connsiteY8" fmla="*/ 30674 h 262794"/>
                <a:gd name="connsiteX9" fmla="*/ 22813 w 148487"/>
                <a:gd name="connsiteY9" fmla="*/ 50006 h 262794"/>
                <a:gd name="connsiteX10" fmla="*/ 14540 w 148487"/>
                <a:gd name="connsiteY10" fmla="*/ 108557 h 262794"/>
                <a:gd name="connsiteX11" fmla="*/ 61869 w 148487"/>
                <a:gd name="connsiteY11" fmla="*/ 139968 h 262794"/>
                <a:gd name="connsiteX12" fmla="*/ 61869 w 148487"/>
                <a:gd name="connsiteY12" fmla="*/ 204070 h 262794"/>
                <a:gd name="connsiteX13" fmla="*/ 16134 w 148487"/>
                <a:gd name="connsiteY13" fmla="*/ 178525 h 262794"/>
                <a:gd name="connsiteX14" fmla="*/ 0 w 148487"/>
                <a:gd name="connsiteY14" fmla="*/ 197543 h 262794"/>
                <a:gd name="connsiteX15" fmla="*/ 61858 w 148487"/>
                <a:gd name="connsiteY15" fmla="*/ 229963 h 262794"/>
                <a:gd name="connsiteX16" fmla="*/ 61858 w 148487"/>
                <a:gd name="connsiteY16" fmla="*/ 262794 h 262794"/>
                <a:gd name="connsiteX17" fmla="*/ 86796 w 148487"/>
                <a:gd name="connsiteY17" fmla="*/ 262794 h 262794"/>
                <a:gd name="connsiteX18" fmla="*/ 86796 w 148487"/>
                <a:gd name="connsiteY18" fmla="*/ 232727 h 262794"/>
                <a:gd name="connsiteX19" fmla="*/ 131262 w 148487"/>
                <a:gd name="connsiteY19" fmla="*/ 215835 h 262794"/>
                <a:gd name="connsiteX20" fmla="*/ 144100 w 148487"/>
                <a:gd name="connsiteY20" fmla="*/ 152513 h 262794"/>
                <a:gd name="connsiteX21" fmla="*/ 37147 w 148487"/>
                <a:gd name="connsiteY21" fmla="*/ 98029 h 262794"/>
                <a:gd name="connsiteX22" fmla="*/ 41929 w 148487"/>
                <a:gd name="connsiteY22" fmla="*/ 66043 h 262794"/>
                <a:gd name="connsiteX23" fmla="*/ 61880 w 148487"/>
                <a:gd name="connsiteY23" fmla="*/ 55894 h 262794"/>
                <a:gd name="connsiteX24" fmla="*/ 61880 w 148487"/>
                <a:gd name="connsiteY24" fmla="*/ 114271 h 262794"/>
                <a:gd name="connsiteX25" fmla="*/ 37147 w 148487"/>
                <a:gd name="connsiteY25" fmla="*/ 98040 h 262794"/>
                <a:gd name="connsiteX26" fmla="*/ 113567 w 148487"/>
                <a:gd name="connsiteY26" fmla="*/ 198313 h 262794"/>
                <a:gd name="connsiteX27" fmla="*/ 86818 w 148487"/>
                <a:gd name="connsiteY27" fmla="*/ 207778 h 262794"/>
                <a:gd name="connsiteX28" fmla="*/ 86818 w 148487"/>
                <a:gd name="connsiteY28" fmla="*/ 145053 h 262794"/>
                <a:gd name="connsiteX29" fmla="*/ 121460 w 148487"/>
                <a:gd name="connsiteY29" fmla="*/ 162966 h 262794"/>
                <a:gd name="connsiteX30" fmla="*/ 113556 w 148487"/>
                <a:gd name="connsiteY30" fmla="*/ 198313 h 26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8487" h="262794">
                  <a:moveTo>
                    <a:pt x="144122" y="152535"/>
                  </a:moveTo>
                  <a:cubicBezTo>
                    <a:pt x="133745" y="129982"/>
                    <a:pt x="109403" y="124030"/>
                    <a:pt x="86818" y="119606"/>
                  </a:cubicBezTo>
                  <a:lnTo>
                    <a:pt x="86818" y="56230"/>
                  </a:lnTo>
                  <a:cubicBezTo>
                    <a:pt x="101163" y="58702"/>
                    <a:pt x="117383" y="64904"/>
                    <a:pt x="133756" y="75693"/>
                  </a:cubicBezTo>
                  <a:lnTo>
                    <a:pt x="147472" y="54864"/>
                  </a:lnTo>
                  <a:cubicBezTo>
                    <a:pt x="127467" y="41690"/>
                    <a:pt x="106346" y="33732"/>
                    <a:pt x="86818" y="31064"/>
                  </a:cubicBezTo>
                  <a:lnTo>
                    <a:pt x="86818" y="0"/>
                  </a:lnTo>
                  <a:lnTo>
                    <a:pt x="61880" y="0"/>
                  </a:lnTo>
                  <a:lnTo>
                    <a:pt x="61880" y="30674"/>
                  </a:lnTo>
                  <a:cubicBezTo>
                    <a:pt x="45778" y="32593"/>
                    <a:pt x="32051" y="38990"/>
                    <a:pt x="22813" y="50006"/>
                  </a:cubicBezTo>
                  <a:cubicBezTo>
                    <a:pt x="11450" y="63560"/>
                    <a:pt x="4966" y="88021"/>
                    <a:pt x="14540" y="108557"/>
                  </a:cubicBezTo>
                  <a:cubicBezTo>
                    <a:pt x="23605" y="127998"/>
                    <a:pt x="42471" y="135425"/>
                    <a:pt x="61869" y="139968"/>
                  </a:cubicBezTo>
                  <a:lnTo>
                    <a:pt x="61869" y="204070"/>
                  </a:lnTo>
                  <a:cubicBezTo>
                    <a:pt x="47155" y="199690"/>
                    <a:pt x="31249" y="191352"/>
                    <a:pt x="16134" y="178525"/>
                  </a:cubicBezTo>
                  <a:lnTo>
                    <a:pt x="0" y="197543"/>
                  </a:lnTo>
                  <a:cubicBezTo>
                    <a:pt x="19137" y="213774"/>
                    <a:pt x="40758" y="225040"/>
                    <a:pt x="61858" y="229963"/>
                  </a:cubicBezTo>
                  <a:lnTo>
                    <a:pt x="61858" y="262794"/>
                  </a:lnTo>
                  <a:lnTo>
                    <a:pt x="86796" y="262794"/>
                  </a:lnTo>
                  <a:lnTo>
                    <a:pt x="86796" y="232727"/>
                  </a:lnTo>
                  <a:cubicBezTo>
                    <a:pt x="104936" y="232370"/>
                    <a:pt x="120691" y="226504"/>
                    <a:pt x="131262" y="215835"/>
                  </a:cubicBezTo>
                  <a:cubicBezTo>
                    <a:pt x="145163" y="201815"/>
                    <a:pt x="154379" y="174849"/>
                    <a:pt x="144100" y="152513"/>
                  </a:cubicBezTo>
                  <a:close/>
                  <a:moveTo>
                    <a:pt x="37147" y="98029"/>
                  </a:moveTo>
                  <a:cubicBezTo>
                    <a:pt x="32214" y="87457"/>
                    <a:pt x="35705" y="73459"/>
                    <a:pt x="41929" y="66043"/>
                  </a:cubicBezTo>
                  <a:cubicBezTo>
                    <a:pt x="46190" y="60968"/>
                    <a:pt x="53119" y="57455"/>
                    <a:pt x="61880" y="55894"/>
                  </a:cubicBezTo>
                  <a:lnTo>
                    <a:pt x="61880" y="114271"/>
                  </a:lnTo>
                  <a:cubicBezTo>
                    <a:pt x="50408" y="111083"/>
                    <a:pt x="41116" y="106540"/>
                    <a:pt x="37147" y="98040"/>
                  </a:cubicBezTo>
                  <a:close/>
                  <a:moveTo>
                    <a:pt x="113567" y="198313"/>
                  </a:moveTo>
                  <a:cubicBezTo>
                    <a:pt x="107647" y="204287"/>
                    <a:pt x="98224" y="207551"/>
                    <a:pt x="86818" y="207778"/>
                  </a:cubicBezTo>
                  <a:lnTo>
                    <a:pt x="86818" y="145053"/>
                  </a:lnTo>
                  <a:cubicBezTo>
                    <a:pt x="102778" y="148360"/>
                    <a:pt x="116657" y="152535"/>
                    <a:pt x="121460" y="162966"/>
                  </a:cubicBezTo>
                  <a:cubicBezTo>
                    <a:pt x="126611" y="174144"/>
                    <a:pt x="121525" y="190268"/>
                    <a:pt x="113556" y="198313"/>
                  </a:cubicBezTo>
                  <a:close/>
                </a:path>
              </a:pathLst>
            </a:custGeom>
            <a:solidFill>
              <a:srgbClr val="0B6AB3"/>
            </a:solidFill>
            <a:ln w="1081"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D8BAB391-E05D-87AC-71DA-2CC9F9DE86D6}"/>
                </a:ext>
              </a:extLst>
            </p:cNvPr>
            <p:cNvSpPr/>
            <p:nvPr/>
          </p:nvSpPr>
          <p:spPr>
            <a:xfrm>
              <a:off x="6300661" y="5451774"/>
              <a:ext cx="50191" cy="50190"/>
            </a:xfrm>
            <a:custGeom>
              <a:avLst/>
              <a:gdLst>
                <a:gd name="connsiteX0" fmla="*/ 0 w 50191"/>
                <a:gd name="connsiteY0" fmla="*/ 0 h 50190"/>
                <a:gd name="connsiteX1" fmla="*/ 50191 w 50191"/>
                <a:gd name="connsiteY1" fmla="*/ 0 h 50190"/>
                <a:gd name="connsiteX2" fmla="*/ 50191 w 50191"/>
                <a:gd name="connsiteY2" fmla="*/ 50191 h 50190"/>
                <a:gd name="connsiteX3" fmla="*/ 0 w 50191"/>
                <a:gd name="connsiteY3" fmla="*/ 50191 h 50190"/>
              </a:gdLst>
              <a:ahLst/>
              <a:cxnLst>
                <a:cxn ang="0">
                  <a:pos x="connsiteX0" y="connsiteY0"/>
                </a:cxn>
                <a:cxn ang="0">
                  <a:pos x="connsiteX1" y="connsiteY1"/>
                </a:cxn>
                <a:cxn ang="0">
                  <a:pos x="connsiteX2" y="connsiteY2"/>
                </a:cxn>
                <a:cxn ang="0">
                  <a:pos x="connsiteX3" y="connsiteY3"/>
                </a:cxn>
              </a:cxnLst>
              <a:rect l="l" t="t" r="r" b="b"/>
              <a:pathLst>
                <a:path w="50191" h="50190">
                  <a:moveTo>
                    <a:pt x="0" y="0"/>
                  </a:moveTo>
                  <a:lnTo>
                    <a:pt x="50191" y="0"/>
                  </a:lnTo>
                  <a:lnTo>
                    <a:pt x="50191" y="50191"/>
                  </a:lnTo>
                  <a:lnTo>
                    <a:pt x="0" y="50191"/>
                  </a:lnTo>
                  <a:close/>
                </a:path>
              </a:pathLst>
            </a:custGeom>
            <a:solidFill>
              <a:srgbClr val="2FC5F3"/>
            </a:solidFill>
            <a:ln w="1081"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20F2F033-495B-CCD0-DD4D-7409A07137A4}"/>
                </a:ext>
              </a:extLst>
            </p:cNvPr>
            <p:cNvSpPr/>
            <p:nvPr/>
          </p:nvSpPr>
          <p:spPr>
            <a:xfrm>
              <a:off x="6071499" y="4953000"/>
              <a:ext cx="521318" cy="188023"/>
            </a:xfrm>
            <a:custGeom>
              <a:avLst/>
              <a:gdLst>
                <a:gd name="connsiteX0" fmla="*/ 521319 w 521318"/>
                <a:gd name="connsiteY0" fmla="*/ 188023 h 188023"/>
                <a:gd name="connsiteX1" fmla="*/ 466487 w 521318"/>
                <a:gd name="connsiteY1" fmla="*/ 188023 h 188023"/>
                <a:gd name="connsiteX2" fmla="*/ 349028 w 521318"/>
                <a:gd name="connsiteY2" fmla="*/ 68179 h 188023"/>
                <a:gd name="connsiteX3" fmla="*/ 260659 w 521318"/>
                <a:gd name="connsiteY3" fmla="*/ 49876 h 188023"/>
                <a:gd name="connsiteX4" fmla="*/ 81364 w 521318"/>
                <a:gd name="connsiteY4" fmla="*/ 139361 h 188023"/>
                <a:gd name="connsiteX5" fmla="*/ 71464 w 521318"/>
                <a:gd name="connsiteY5" fmla="*/ 153576 h 188023"/>
                <a:gd name="connsiteX6" fmla="*/ 60643 w 521318"/>
                <a:gd name="connsiteY6" fmla="*/ 172377 h 188023"/>
                <a:gd name="connsiteX7" fmla="*/ 59418 w 521318"/>
                <a:gd name="connsiteY7" fmla="*/ 174806 h 188023"/>
                <a:gd name="connsiteX8" fmla="*/ 57054 w 521318"/>
                <a:gd name="connsiteY8" fmla="*/ 179707 h 188023"/>
                <a:gd name="connsiteX9" fmla="*/ 55916 w 521318"/>
                <a:gd name="connsiteY9" fmla="*/ 182179 h 188023"/>
                <a:gd name="connsiteX10" fmla="*/ 54799 w 521318"/>
                <a:gd name="connsiteY10" fmla="*/ 184673 h 188023"/>
                <a:gd name="connsiteX11" fmla="*/ 53357 w 521318"/>
                <a:gd name="connsiteY11" fmla="*/ 188023 h 188023"/>
                <a:gd name="connsiteX12" fmla="*/ 0 w 521318"/>
                <a:gd name="connsiteY12" fmla="*/ 188023 h 188023"/>
                <a:gd name="connsiteX13" fmla="*/ 1019 w 521318"/>
                <a:gd name="connsiteY13" fmla="*/ 185020 h 188023"/>
                <a:gd name="connsiteX14" fmla="*/ 1887 w 521318"/>
                <a:gd name="connsiteY14" fmla="*/ 182515 h 188023"/>
                <a:gd name="connsiteX15" fmla="*/ 2234 w 521318"/>
                <a:gd name="connsiteY15" fmla="*/ 181539 h 188023"/>
                <a:gd name="connsiteX16" fmla="*/ 3264 w 521318"/>
                <a:gd name="connsiteY16" fmla="*/ 178742 h 188023"/>
                <a:gd name="connsiteX17" fmla="*/ 4446 w 521318"/>
                <a:gd name="connsiteY17" fmla="*/ 175619 h 188023"/>
                <a:gd name="connsiteX18" fmla="*/ 5660 w 521318"/>
                <a:gd name="connsiteY18" fmla="*/ 172518 h 188023"/>
                <a:gd name="connsiteX19" fmla="*/ 8208 w 521318"/>
                <a:gd name="connsiteY19" fmla="*/ 166359 h 188023"/>
                <a:gd name="connsiteX20" fmla="*/ 9542 w 521318"/>
                <a:gd name="connsiteY20" fmla="*/ 163302 h 188023"/>
                <a:gd name="connsiteX21" fmla="*/ 10919 w 521318"/>
                <a:gd name="connsiteY21" fmla="*/ 160255 h 188023"/>
                <a:gd name="connsiteX22" fmla="*/ 12328 w 521318"/>
                <a:gd name="connsiteY22" fmla="*/ 157230 h 188023"/>
                <a:gd name="connsiteX23" fmla="*/ 13770 w 521318"/>
                <a:gd name="connsiteY23" fmla="*/ 154226 h 188023"/>
                <a:gd name="connsiteX24" fmla="*/ 16004 w 521318"/>
                <a:gd name="connsiteY24" fmla="*/ 149748 h 188023"/>
                <a:gd name="connsiteX25" fmla="*/ 23225 w 521318"/>
                <a:gd name="connsiteY25" fmla="*/ 136553 h 188023"/>
                <a:gd name="connsiteX26" fmla="*/ 30262 w 521318"/>
                <a:gd name="connsiteY26" fmla="*/ 125146 h 188023"/>
                <a:gd name="connsiteX27" fmla="*/ 31878 w 521318"/>
                <a:gd name="connsiteY27" fmla="*/ 122696 h 188023"/>
                <a:gd name="connsiteX28" fmla="*/ 42157 w 521318"/>
                <a:gd name="connsiteY28" fmla="*/ 108308 h 188023"/>
                <a:gd name="connsiteX29" fmla="*/ 43967 w 521318"/>
                <a:gd name="connsiteY29" fmla="*/ 105966 h 188023"/>
                <a:gd name="connsiteX30" fmla="*/ 46602 w 521318"/>
                <a:gd name="connsiteY30" fmla="*/ 102637 h 188023"/>
                <a:gd name="connsiteX31" fmla="*/ 66574 w 521318"/>
                <a:gd name="connsiteY31" fmla="*/ 80399 h 188023"/>
                <a:gd name="connsiteX32" fmla="*/ 260659 w 521318"/>
                <a:gd name="connsiteY32" fmla="*/ 0 h 188023"/>
                <a:gd name="connsiteX33" fmla="*/ 454744 w 521318"/>
                <a:gd name="connsiteY33" fmla="*/ 80399 h 188023"/>
                <a:gd name="connsiteX34" fmla="*/ 521319 w 521318"/>
                <a:gd name="connsiteY34" fmla="*/ 188023 h 188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318" h="188023">
                  <a:moveTo>
                    <a:pt x="521319" y="188023"/>
                  </a:moveTo>
                  <a:lnTo>
                    <a:pt x="466487" y="188023"/>
                  </a:lnTo>
                  <a:cubicBezTo>
                    <a:pt x="444021" y="134363"/>
                    <a:pt x="401951" y="91209"/>
                    <a:pt x="349028" y="68179"/>
                  </a:cubicBezTo>
                  <a:cubicBezTo>
                    <a:pt x="322008" y="56404"/>
                    <a:pt x="292168" y="49876"/>
                    <a:pt x="260659" y="49876"/>
                  </a:cubicBezTo>
                  <a:cubicBezTo>
                    <a:pt x="187493" y="49876"/>
                    <a:pt x="122382" y="85050"/>
                    <a:pt x="81364" y="139361"/>
                  </a:cubicBezTo>
                  <a:cubicBezTo>
                    <a:pt x="77883" y="143969"/>
                    <a:pt x="74587" y="148707"/>
                    <a:pt x="71464" y="153576"/>
                  </a:cubicBezTo>
                  <a:cubicBezTo>
                    <a:pt x="67550" y="159648"/>
                    <a:pt x="63940" y="165915"/>
                    <a:pt x="60643" y="172377"/>
                  </a:cubicBezTo>
                  <a:cubicBezTo>
                    <a:pt x="60221" y="173179"/>
                    <a:pt x="59809" y="173993"/>
                    <a:pt x="59418" y="174806"/>
                  </a:cubicBezTo>
                  <a:cubicBezTo>
                    <a:pt x="58594" y="176432"/>
                    <a:pt x="57813" y="178059"/>
                    <a:pt x="57054" y="179707"/>
                  </a:cubicBezTo>
                  <a:cubicBezTo>
                    <a:pt x="56653" y="180531"/>
                    <a:pt x="56274" y="181344"/>
                    <a:pt x="55916" y="182179"/>
                  </a:cubicBezTo>
                  <a:cubicBezTo>
                    <a:pt x="55526" y="183003"/>
                    <a:pt x="55157" y="183838"/>
                    <a:pt x="54799" y="184673"/>
                  </a:cubicBezTo>
                  <a:cubicBezTo>
                    <a:pt x="54300" y="185789"/>
                    <a:pt x="53823" y="186906"/>
                    <a:pt x="53357" y="188023"/>
                  </a:cubicBezTo>
                  <a:lnTo>
                    <a:pt x="0" y="188023"/>
                  </a:lnTo>
                  <a:cubicBezTo>
                    <a:pt x="336" y="187015"/>
                    <a:pt x="672" y="186017"/>
                    <a:pt x="1019" y="185020"/>
                  </a:cubicBezTo>
                  <a:cubicBezTo>
                    <a:pt x="1301" y="184185"/>
                    <a:pt x="1594" y="183350"/>
                    <a:pt x="1887" y="182515"/>
                  </a:cubicBezTo>
                  <a:cubicBezTo>
                    <a:pt x="2006" y="182190"/>
                    <a:pt x="2114" y="181864"/>
                    <a:pt x="2234" y="181539"/>
                  </a:cubicBezTo>
                  <a:cubicBezTo>
                    <a:pt x="2581" y="180607"/>
                    <a:pt x="2917" y="179674"/>
                    <a:pt x="3264" y="178742"/>
                  </a:cubicBezTo>
                  <a:cubicBezTo>
                    <a:pt x="3654" y="177701"/>
                    <a:pt x="4044" y="176660"/>
                    <a:pt x="4446" y="175619"/>
                  </a:cubicBezTo>
                  <a:cubicBezTo>
                    <a:pt x="4847" y="174589"/>
                    <a:pt x="5248" y="173548"/>
                    <a:pt x="5660" y="172518"/>
                  </a:cubicBezTo>
                  <a:cubicBezTo>
                    <a:pt x="6473" y="170447"/>
                    <a:pt x="7330" y="168398"/>
                    <a:pt x="8208" y="166359"/>
                  </a:cubicBezTo>
                  <a:cubicBezTo>
                    <a:pt x="8653" y="165329"/>
                    <a:pt x="9097" y="164310"/>
                    <a:pt x="9542" y="163302"/>
                  </a:cubicBezTo>
                  <a:cubicBezTo>
                    <a:pt x="9997" y="162283"/>
                    <a:pt x="10452" y="161263"/>
                    <a:pt x="10919" y="160255"/>
                  </a:cubicBezTo>
                  <a:cubicBezTo>
                    <a:pt x="11385" y="159247"/>
                    <a:pt x="11851" y="158238"/>
                    <a:pt x="12328" y="157230"/>
                  </a:cubicBezTo>
                  <a:cubicBezTo>
                    <a:pt x="12805" y="156232"/>
                    <a:pt x="13282" y="155224"/>
                    <a:pt x="13770" y="154226"/>
                  </a:cubicBezTo>
                  <a:cubicBezTo>
                    <a:pt x="14497" y="152730"/>
                    <a:pt x="15245" y="151234"/>
                    <a:pt x="16004" y="149748"/>
                  </a:cubicBezTo>
                  <a:cubicBezTo>
                    <a:pt x="18281" y="145292"/>
                    <a:pt x="20688" y="140890"/>
                    <a:pt x="23225" y="136553"/>
                  </a:cubicBezTo>
                  <a:cubicBezTo>
                    <a:pt x="25459" y="132693"/>
                    <a:pt x="27812" y="128898"/>
                    <a:pt x="30262" y="125146"/>
                  </a:cubicBezTo>
                  <a:cubicBezTo>
                    <a:pt x="30793" y="124322"/>
                    <a:pt x="31336" y="123509"/>
                    <a:pt x="31878" y="122696"/>
                  </a:cubicBezTo>
                  <a:cubicBezTo>
                    <a:pt x="35130" y="117795"/>
                    <a:pt x="38557" y="113002"/>
                    <a:pt x="42157" y="108308"/>
                  </a:cubicBezTo>
                  <a:cubicBezTo>
                    <a:pt x="42753" y="107527"/>
                    <a:pt x="43360" y="106746"/>
                    <a:pt x="43967" y="105966"/>
                  </a:cubicBezTo>
                  <a:cubicBezTo>
                    <a:pt x="44835" y="104849"/>
                    <a:pt x="45713" y="103743"/>
                    <a:pt x="46602" y="102637"/>
                  </a:cubicBezTo>
                  <a:cubicBezTo>
                    <a:pt x="52804" y="94928"/>
                    <a:pt x="59472" y="87500"/>
                    <a:pt x="66574" y="80399"/>
                  </a:cubicBezTo>
                  <a:cubicBezTo>
                    <a:pt x="118414" y="28549"/>
                    <a:pt x="187341" y="0"/>
                    <a:pt x="260659" y="0"/>
                  </a:cubicBezTo>
                  <a:cubicBezTo>
                    <a:pt x="333978" y="0"/>
                    <a:pt x="402905" y="28549"/>
                    <a:pt x="454744" y="80399"/>
                  </a:cubicBezTo>
                  <a:cubicBezTo>
                    <a:pt x="485494" y="111148"/>
                    <a:pt x="508058" y="147905"/>
                    <a:pt x="521319" y="188023"/>
                  </a:cubicBezTo>
                  <a:close/>
                </a:path>
              </a:pathLst>
            </a:custGeom>
            <a:solidFill>
              <a:srgbClr val="0A69B3">
                <a:alpha val="20000"/>
              </a:srgbClr>
            </a:solidFill>
            <a:ln w="1081"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185C99E0-2DD4-0F66-930E-553B89F5F871}"/>
                </a:ext>
              </a:extLst>
            </p:cNvPr>
            <p:cNvSpPr/>
            <p:nvPr/>
          </p:nvSpPr>
          <p:spPr>
            <a:xfrm>
              <a:off x="6527870" y="5168802"/>
              <a:ext cx="104849" cy="133224"/>
            </a:xfrm>
            <a:custGeom>
              <a:avLst/>
              <a:gdLst>
                <a:gd name="connsiteX0" fmla="*/ 83565 w 104849"/>
                <a:gd name="connsiteY0" fmla="*/ 108730 h 133224"/>
                <a:gd name="connsiteX1" fmla="*/ 104849 w 104849"/>
                <a:gd name="connsiteY1" fmla="*/ 92000 h 133224"/>
                <a:gd name="connsiteX2" fmla="*/ 89431 w 104849"/>
                <a:gd name="connsiteY2" fmla="*/ 72397 h 133224"/>
                <a:gd name="connsiteX3" fmla="*/ 64894 w 104849"/>
                <a:gd name="connsiteY3" fmla="*/ 91697 h 133224"/>
                <a:gd name="connsiteX4" fmla="*/ 64894 w 104849"/>
                <a:gd name="connsiteY4" fmla="*/ 0 h 133224"/>
                <a:gd name="connsiteX5" fmla="*/ 39955 w 104849"/>
                <a:gd name="connsiteY5" fmla="*/ 0 h 133224"/>
                <a:gd name="connsiteX6" fmla="*/ 39955 w 104849"/>
                <a:gd name="connsiteY6" fmla="*/ 91697 h 133224"/>
                <a:gd name="connsiteX7" fmla="*/ 15418 w 104849"/>
                <a:gd name="connsiteY7" fmla="*/ 72397 h 133224"/>
                <a:gd name="connsiteX8" fmla="*/ 0 w 104849"/>
                <a:gd name="connsiteY8" fmla="*/ 92000 h 133224"/>
                <a:gd name="connsiteX9" fmla="*/ 52425 w 104849"/>
                <a:gd name="connsiteY9" fmla="*/ 133224 h 133224"/>
                <a:gd name="connsiteX10" fmla="*/ 60795 w 104849"/>
                <a:gd name="connsiteY10" fmla="*/ 126632 h 133224"/>
                <a:gd name="connsiteX11" fmla="*/ 83576 w 104849"/>
                <a:gd name="connsiteY11" fmla="*/ 108730 h 133224"/>
                <a:gd name="connsiteX12" fmla="*/ 83565 w 104849"/>
                <a:gd name="connsiteY12" fmla="*/ 108730 h 133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49" h="133224">
                  <a:moveTo>
                    <a:pt x="83565" y="108730"/>
                  </a:moveTo>
                  <a:lnTo>
                    <a:pt x="104849" y="92000"/>
                  </a:lnTo>
                  <a:lnTo>
                    <a:pt x="89431" y="72397"/>
                  </a:lnTo>
                  <a:lnTo>
                    <a:pt x="64894" y="91697"/>
                  </a:lnTo>
                  <a:lnTo>
                    <a:pt x="64894" y="0"/>
                  </a:lnTo>
                  <a:lnTo>
                    <a:pt x="39955" y="0"/>
                  </a:lnTo>
                  <a:lnTo>
                    <a:pt x="39955" y="91697"/>
                  </a:lnTo>
                  <a:lnTo>
                    <a:pt x="15418" y="72397"/>
                  </a:lnTo>
                  <a:lnTo>
                    <a:pt x="0" y="92000"/>
                  </a:lnTo>
                  <a:lnTo>
                    <a:pt x="52425" y="133224"/>
                  </a:lnTo>
                  <a:lnTo>
                    <a:pt x="60795" y="126632"/>
                  </a:lnTo>
                  <a:lnTo>
                    <a:pt x="83576" y="108730"/>
                  </a:lnTo>
                  <a:lnTo>
                    <a:pt x="83565" y="108730"/>
                  </a:lnTo>
                  <a:close/>
                </a:path>
              </a:pathLst>
            </a:custGeom>
            <a:solidFill>
              <a:srgbClr val="2FC5F3"/>
            </a:solidFill>
            <a:ln w="1081"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E130A272-9610-B6A3-2BB1-5F01655D1EF7}"/>
                </a:ext>
              </a:extLst>
            </p:cNvPr>
            <p:cNvSpPr/>
            <p:nvPr/>
          </p:nvSpPr>
          <p:spPr>
            <a:xfrm>
              <a:off x="6031360" y="5170135"/>
              <a:ext cx="104849" cy="133224"/>
            </a:xfrm>
            <a:custGeom>
              <a:avLst/>
              <a:gdLst>
                <a:gd name="connsiteX0" fmla="*/ 89431 w 104849"/>
                <a:gd name="connsiteY0" fmla="*/ 72397 h 133224"/>
                <a:gd name="connsiteX1" fmla="*/ 78469 w 104849"/>
                <a:gd name="connsiteY1" fmla="*/ 81017 h 133224"/>
                <a:gd name="connsiteX2" fmla="*/ 64894 w 104849"/>
                <a:gd name="connsiteY2" fmla="*/ 91697 h 133224"/>
                <a:gd name="connsiteX3" fmla="*/ 64894 w 104849"/>
                <a:gd name="connsiteY3" fmla="*/ 0 h 133224"/>
                <a:gd name="connsiteX4" fmla="*/ 39955 w 104849"/>
                <a:gd name="connsiteY4" fmla="*/ 0 h 133224"/>
                <a:gd name="connsiteX5" fmla="*/ 39955 w 104849"/>
                <a:gd name="connsiteY5" fmla="*/ 91697 h 133224"/>
                <a:gd name="connsiteX6" fmla="*/ 28516 w 104849"/>
                <a:gd name="connsiteY6" fmla="*/ 82697 h 133224"/>
                <a:gd name="connsiteX7" fmla="*/ 15418 w 104849"/>
                <a:gd name="connsiteY7" fmla="*/ 72397 h 133224"/>
                <a:gd name="connsiteX8" fmla="*/ 0 w 104849"/>
                <a:gd name="connsiteY8" fmla="*/ 92000 h 133224"/>
                <a:gd name="connsiteX9" fmla="*/ 34046 w 104849"/>
                <a:gd name="connsiteY9" fmla="*/ 118771 h 133224"/>
                <a:gd name="connsiteX10" fmla="*/ 52425 w 104849"/>
                <a:gd name="connsiteY10" fmla="*/ 133224 h 133224"/>
                <a:gd name="connsiteX11" fmla="*/ 83077 w 104849"/>
                <a:gd name="connsiteY11" fmla="*/ 109121 h 133224"/>
                <a:gd name="connsiteX12" fmla="*/ 104849 w 104849"/>
                <a:gd name="connsiteY12" fmla="*/ 92000 h 133224"/>
                <a:gd name="connsiteX13" fmla="*/ 89431 w 104849"/>
                <a:gd name="connsiteY13" fmla="*/ 72397 h 133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849" h="133224">
                  <a:moveTo>
                    <a:pt x="89431" y="72397"/>
                  </a:moveTo>
                  <a:lnTo>
                    <a:pt x="78469" y="81017"/>
                  </a:lnTo>
                  <a:lnTo>
                    <a:pt x="64894" y="91697"/>
                  </a:lnTo>
                  <a:lnTo>
                    <a:pt x="64894" y="0"/>
                  </a:lnTo>
                  <a:lnTo>
                    <a:pt x="39955" y="0"/>
                  </a:lnTo>
                  <a:lnTo>
                    <a:pt x="39955" y="91697"/>
                  </a:lnTo>
                  <a:lnTo>
                    <a:pt x="28516" y="82697"/>
                  </a:lnTo>
                  <a:lnTo>
                    <a:pt x="15418" y="72397"/>
                  </a:lnTo>
                  <a:lnTo>
                    <a:pt x="0" y="92000"/>
                  </a:lnTo>
                  <a:lnTo>
                    <a:pt x="34046" y="118771"/>
                  </a:lnTo>
                  <a:lnTo>
                    <a:pt x="52425" y="133224"/>
                  </a:lnTo>
                  <a:lnTo>
                    <a:pt x="83077" y="109121"/>
                  </a:lnTo>
                  <a:lnTo>
                    <a:pt x="104849" y="92000"/>
                  </a:lnTo>
                  <a:lnTo>
                    <a:pt x="89431" y="72397"/>
                  </a:lnTo>
                  <a:close/>
                </a:path>
              </a:pathLst>
            </a:custGeom>
            <a:solidFill>
              <a:srgbClr val="2FC5F3"/>
            </a:solidFill>
            <a:ln w="1081" cap="flat">
              <a:noFill/>
              <a:prstDash val="solid"/>
              <a:miter/>
            </a:ln>
          </p:spPr>
          <p:txBody>
            <a:bodyPr rtlCol="0" anchor="ctr"/>
            <a:lstStyle/>
            <a:p>
              <a:endParaRPr lang="en-IN"/>
            </a:p>
          </p:txBody>
        </p:sp>
      </p:grpSp>
      <p:sp>
        <p:nvSpPr>
          <p:cNvPr id="64" name="Rectangle 63">
            <a:extLst>
              <a:ext uri="{FF2B5EF4-FFF2-40B4-BE49-F238E27FC236}">
                <a16:creationId xmlns:a16="http://schemas.microsoft.com/office/drawing/2014/main" id="{7D4180B0-981A-ACD5-F5C1-911EC1072084}"/>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7" name="Text Placeholder 49">
            <a:extLst>
              <a:ext uri="{FF2B5EF4-FFF2-40B4-BE49-F238E27FC236}">
                <a16:creationId xmlns:a16="http://schemas.microsoft.com/office/drawing/2014/main" id="{5FAAEC1A-7D7D-BCA8-33BE-9B06855D074C}"/>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kumimoji="0" lang="en-US" sz="90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Primary: </a:t>
            </a:r>
            <a:r>
              <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hlinkClick r:id="rId7" action="ppaction://hlinksldjump"/>
              </a:rPr>
              <a:t>Machine Condition Monitoring</a:t>
            </a:r>
            <a:endPar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228600" marR="0" lvl="0" indent="-171450" algn="l" defTabSz="914400" rtl="0" eaLnBrk="1" fontAlgn="auto" latinLnBrk="0" hangingPunct="1">
              <a:lnSpc>
                <a:spcPct val="100000"/>
              </a:lnSpc>
              <a:spcBef>
                <a:spcPts val="0"/>
              </a:spcBef>
              <a:buClrTx/>
              <a:buSzTx/>
              <a:buFont typeface="Wingdings" panose="05000000000000000000" pitchFamily="2" charset="2"/>
              <a:buChar char="§"/>
              <a:tabLst/>
              <a:defRPr/>
            </a:pP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Neue"/>
              </a:rPr>
              <a:t>Asset &amp; Operations Optimization, Control Optimization &amp; Autonomy</a:t>
            </a:r>
          </a:p>
        </p:txBody>
      </p:sp>
      <p:cxnSp>
        <p:nvCxnSpPr>
          <p:cNvPr id="5" name="Straight Connector 4">
            <a:extLst>
              <a:ext uri="{FF2B5EF4-FFF2-40B4-BE49-F238E27FC236}">
                <a16:creationId xmlns:a16="http://schemas.microsoft.com/office/drawing/2014/main" id="{2BD56D4A-61F7-1ECC-CFF0-8E8AB04FDC0D}"/>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10" name="Text Placeholder 49">
            <a:extLst>
              <a:ext uri="{FF2B5EF4-FFF2-40B4-BE49-F238E27FC236}">
                <a16:creationId xmlns:a16="http://schemas.microsoft.com/office/drawing/2014/main" id="{C9A7542F-42AA-389D-9D65-D5BBB742D389}"/>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Automation / Robotics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Quality Assurance</a:t>
            </a:r>
          </a:p>
        </p:txBody>
      </p:sp>
      <p:grpSp>
        <p:nvGrpSpPr>
          <p:cNvPr id="6" name="Group 5">
            <a:extLst>
              <a:ext uri="{FF2B5EF4-FFF2-40B4-BE49-F238E27FC236}">
                <a16:creationId xmlns:a16="http://schemas.microsoft.com/office/drawing/2014/main" id="{19AB394A-E418-CFFF-6B18-4785050A4E18}"/>
              </a:ext>
            </a:extLst>
          </p:cNvPr>
          <p:cNvGrpSpPr/>
          <p:nvPr/>
        </p:nvGrpSpPr>
        <p:grpSpPr>
          <a:xfrm>
            <a:off x="9057016" y="87630"/>
            <a:ext cx="2525384" cy="384440"/>
            <a:chOff x="9057016" y="87630"/>
            <a:chExt cx="2525384" cy="384440"/>
          </a:xfrm>
        </p:grpSpPr>
        <p:pic>
          <p:nvPicPr>
            <p:cNvPr id="8" name="Picture 7">
              <a:hlinkClick r:id="rId8" action="ppaction://hlinksldjump"/>
              <a:extLst>
                <a:ext uri="{FF2B5EF4-FFF2-40B4-BE49-F238E27FC236}">
                  <a16:creationId xmlns:a16="http://schemas.microsoft.com/office/drawing/2014/main" id="{73A499D7-271E-1772-84DE-7E6DB13BE051}"/>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9" name="Rectangle 8">
              <a:extLst>
                <a:ext uri="{FF2B5EF4-FFF2-40B4-BE49-F238E27FC236}">
                  <a16:creationId xmlns:a16="http://schemas.microsoft.com/office/drawing/2014/main" id="{347D1F98-6535-D1E2-760F-19088DF7937E}"/>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8"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8"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8"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57275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F613BD1-2C37-39C4-3555-0528FBD5A7D0}"/>
              </a:ext>
            </a:extLst>
          </p:cNvPr>
          <p:cNvPicPr preferRelativeResize="0">
            <a:picLocks/>
          </p:cNvPicPr>
          <p:nvPr/>
        </p:nvPicPr>
        <p:blipFill rotWithShape="1">
          <a:blip r:embed="rId3" cstate="hqprint">
            <a:extLst>
              <a:ext uri="{28A0092B-C50C-407E-A947-70E740481C1C}">
                <a14:useLocalDpi xmlns:a14="http://schemas.microsoft.com/office/drawing/2010/main"/>
              </a:ext>
            </a:extLst>
          </a:blip>
          <a:srcRect/>
          <a:stretch/>
        </p:blipFill>
        <p:spPr>
          <a:xfrm>
            <a:off x="7330034" y="3"/>
            <a:ext cx="4400004" cy="1158411"/>
          </a:xfrm>
          <a:custGeom>
            <a:avLst/>
            <a:gdLst>
              <a:gd name="connsiteX0" fmla="*/ 0 w 4336304"/>
              <a:gd name="connsiteY0" fmla="*/ 0 h 1155699"/>
              <a:gd name="connsiteX1" fmla="*/ 4336304 w 4336304"/>
              <a:gd name="connsiteY1" fmla="*/ 0 h 1155699"/>
              <a:gd name="connsiteX2" fmla="*/ 4336304 w 4336304"/>
              <a:gd name="connsiteY2" fmla="*/ 1155699 h 1155699"/>
              <a:gd name="connsiteX3" fmla="*/ 0 w 4336304"/>
              <a:gd name="connsiteY3" fmla="*/ 1155699 h 1155699"/>
            </a:gdLst>
            <a:ahLst/>
            <a:cxnLst>
              <a:cxn ang="0">
                <a:pos x="connsiteX0" y="connsiteY0"/>
              </a:cxn>
              <a:cxn ang="0">
                <a:pos x="connsiteX1" y="connsiteY1"/>
              </a:cxn>
              <a:cxn ang="0">
                <a:pos x="connsiteX2" y="connsiteY2"/>
              </a:cxn>
              <a:cxn ang="0">
                <a:pos x="connsiteX3" y="connsiteY3"/>
              </a:cxn>
            </a:cxnLst>
            <a:rect l="l" t="t" r="r" b="b"/>
            <a:pathLst>
              <a:path w="4336304" h="1155699">
                <a:moveTo>
                  <a:pt x="0" y="0"/>
                </a:moveTo>
                <a:lnTo>
                  <a:pt x="4336304" y="0"/>
                </a:lnTo>
                <a:lnTo>
                  <a:pt x="4336304" y="1155699"/>
                </a:lnTo>
                <a:lnTo>
                  <a:pt x="0" y="1155699"/>
                </a:lnTo>
                <a:close/>
              </a:path>
            </a:pathLst>
          </a:custGeom>
        </p:spPr>
      </p:pic>
      <p:sp>
        <p:nvSpPr>
          <p:cNvPr id="8" name="Rectangle 7">
            <a:extLst>
              <a:ext uri="{FF2B5EF4-FFF2-40B4-BE49-F238E27FC236}">
                <a16:creationId xmlns:a16="http://schemas.microsoft.com/office/drawing/2014/main" id="{D5AD6790-AAD9-826D-DB8F-127367C938AA}"/>
              </a:ext>
            </a:extLst>
          </p:cNvPr>
          <p:cNvSpPr/>
          <p:nvPr/>
        </p:nvSpPr>
        <p:spPr>
          <a:xfrm>
            <a:off x="-1" y="1"/>
            <a:ext cx="11599085" cy="1158412"/>
          </a:xfrm>
          <a:prstGeom prst="rect">
            <a:avLst/>
          </a:prstGeom>
          <a:gradFill flip="none" rotWithShape="1">
            <a:gsLst>
              <a:gs pos="0">
                <a:schemeClr val="bg1"/>
              </a:gs>
              <a:gs pos="78000">
                <a:srgbClr val="FFFFFF">
                  <a:alpha val="14000"/>
                </a:srgbClr>
              </a:gs>
              <a:gs pos="63000">
                <a:srgbClr val="FFFFFF"/>
              </a:gs>
              <a:gs pos="100000">
                <a:schemeClr val="bg1">
                  <a:alpha val="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Title 8">
            <a:extLst>
              <a:ext uri="{FF2B5EF4-FFF2-40B4-BE49-F238E27FC236}">
                <a16:creationId xmlns:a16="http://schemas.microsoft.com/office/drawing/2014/main" id="{F3DE2B0E-4367-4F77-87C8-F43A216F6B1A}"/>
              </a:ext>
            </a:extLst>
          </p:cNvPr>
          <p:cNvSpPr>
            <a:spLocks noGrp="1"/>
          </p:cNvSpPr>
          <p:nvPr>
            <p:ph type="title"/>
          </p:nvPr>
        </p:nvSpPr>
        <p:spPr/>
        <p:txBody>
          <a:bodyPr/>
          <a:lstStyle/>
          <a:p>
            <a:pPr lvl="0"/>
            <a:r>
              <a:rPr lang="en-US" dirty="0"/>
              <a:t>Situational Monitoring</a:t>
            </a:r>
          </a:p>
        </p:txBody>
      </p:sp>
      <p:sp>
        <p:nvSpPr>
          <p:cNvPr id="3" name="Rectangle 2">
            <a:extLst>
              <a:ext uri="{FF2B5EF4-FFF2-40B4-BE49-F238E27FC236}">
                <a16:creationId xmlns:a16="http://schemas.microsoft.com/office/drawing/2014/main" id="{7003E3EF-C833-4CDE-1F46-78C864E7E45A}"/>
              </a:ext>
            </a:extLst>
          </p:cNvPr>
          <p:cNvSpPr/>
          <p:nvPr/>
        </p:nvSpPr>
        <p:spPr>
          <a:xfrm>
            <a:off x="0" y="1176333"/>
            <a:ext cx="11742345" cy="445937"/>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ntelOne Text"/>
              <a:ea typeface="Helvetica Neue Medium"/>
              <a:cs typeface="Helvetica Neue Medium"/>
              <a:sym typeface="Helvetica Neue Medium"/>
            </a:endParaRPr>
          </a:p>
        </p:txBody>
      </p:sp>
      <p:sp>
        <p:nvSpPr>
          <p:cNvPr id="7" name="TextBox 6">
            <a:extLst>
              <a:ext uri="{FF2B5EF4-FFF2-40B4-BE49-F238E27FC236}">
                <a16:creationId xmlns:a16="http://schemas.microsoft.com/office/drawing/2014/main" id="{6A8A79B9-5EC6-EAF4-C9F6-3F7A8A92F9C8}"/>
              </a:ext>
            </a:extLst>
          </p:cNvPr>
          <p:cNvSpPr txBox="1">
            <a:spLocks/>
          </p:cNvSpPr>
          <p:nvPr/>
        </p:nvSpPr>
        <p:spPr>
          <a:xfrm>
            <a:off x="584199" y="1230024"/>
            <a:ext cx="10981517" cy="33855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2"/>
                </a:solidFill>
                <a:effectLst/>
                <a:uLnTx/>
                <a:uFillTx/>
              </a:rPr>
              <a:t>Situational monitoring solutions use artificial intelligence to analyze audio, video, and sensor data from connected devices so organizations can classify objects, identify people, and recognize situations. Organizations often use these solutions to help improve security and promote safety in crowded spaces. </a:t>
            </a:r>
            <a:r>
              <a:rPr kumimoji="0" lang="en-US" sz="1100" b="0" i="0" u="none" strike="noStrike" kern="1200" cap="none" spc="0" normalizeH="0" baseline="0" noProof="0" dirty="0">
                <a:ln>
                  <a:noFill/>
                </a:ln>
                <a:solidFill>
                  <a:schemeClr val="accent1"/>
                </a:solidFill>
                <a:effectLst/>
                <a:uLnTx/>
                <a:uFillTx/>
                <a:latin typeface="IntelOne Text Bold" panose="020B0803020203020204" pitchFamily="34" charset="0"/>
              </a:rPr>
              <a:t>Click below for solutions.</a:t>
            </a:r>
          </a:p>
        </p:txBody>
      </p:sp>
      <p:graphicFrame>
        <p:nvGraphicFramePr>
          <p:cNvPr id="5" name="Table 4">
            <a:extLst>
              <a:ext uri="{FF2B5EF4-FFF2-40B4-BE49-F238E27FC236}">
                <a16:creationId xmlns:a16="http://schemas.microsoft.com/office/drawing/2014/main" id="{A8E34ABA-F3EF-F4A1-C564-F727D5FF45EE}"/>
              </a:ext>
            </a:extLst>
          </p:cNvPr>
          <p:cNvGraphicFramePr>
            <a:graphicFrameLocks noGrp="1"/>
          </p:cNvGraphicFramePr>
          <p:nvPr>
            <p:extLst>
              <p:ext uri="{D42A27DB-BD31-4B8C-83A1-F6EECF244321}">
                <p14:modId xmlns:p14="http://schemas.microsoft.com/office/powerpoint/2010/main" val="1946896305"/>
              </p:ext>
            </p:extLst>
          </p:nvPr>
        </p:nvGraphicFramePr>
        <p:xfrm>
          <a:off x="584199" y="1675961"/>
          <a:ext cx="10981518" cy="4574901"/>
        </p:xfrm>
        <a:graphic>
          <a:graphicData uri="http://schemas.openxmlformats.org/drawingml/2006/table">
            <a:tbl>
              <a:tblPr>
                <a:tableStyleId>{72833802-FEF1-4C79-8D5D-14CF1EAF98D9}</a:tableStyleId>
              </a:tblPr>
              <a:tblGrid>
                <a:gridCol w="2232909">
                  <a:extLst>
                    <a:ext uri="{9D8B030D-6E8A-4147-A177-3AD203B41FA5}">
                      <a16:colId xmlns:a16="http://schemas.microsoft.com/office/drawing/2014/main" val="521011276"/>
                    </a:ext>
                  </a:extLst>
                </a:gridCol>
                <a:gridCol w="2965010">
                  <a:extLst>
                    <a:ext uri="{9D8B030D-6E8A-4147-A177-3AD203B41FA5}">
                      <a16:colId xmlns:a16="http://schemas.microsoft.com/office/drawing/2014/main" val="1081494026"/>
                    </a:ext>
                  </a:extLst>
                </a:gridCol>
                <a:gridCol w="732101">
                  <a:extLst>
                    <a:ext uri="{9D8B030D-6E8A-4147-A177-3AD203B41FA5}">
                      <a16:colId xmlns:a16="http://schemas.microsoft.com/office/drawing/2014/main" val="2464497448"/>
                    </a:ext>
                  </a:extLst>
                </a:gridCol>
                <a:gridCol w="1235421">
                  <a:extLst>
                    <a:ext uri="{9D8B030D-6E8A-4147-A177-3AD203B41FA5}">
                      <a16:colId xmlns:a16="http://schemas.microsoft.com/office/drawing/2014/main" val="400016573"/>
                    </a:ext>
                  </a:extLst>
                </a:gridCol>
                <a:gridCol w="1134757">
                  <a:extLst>
                    <a:ext uri="{9D8B030D-6E8A-4147-A177-3AD203B41FA5}">
                      <a16:colId xmlns:a16="http://schemas.microsoft.com/office/drawing/2014/main" val="887739091"/>
                    </a:ext>
                  </a:extLst>
                </a:gridCol>
                <a:gridCol w="2681320">
                  <a:extLst>
                    <a:ext uri="{9D8B030D-6E8A-4147-A177-3AD203B41FA5}">
                      <a16:colId xmlns:a16="http://schemas.microsoft.com/office/drawing/2014/main" val="1851666147"/>
                    </a:ext>
                  </a:extLst>
                </a:gridCol>
              </a:tblGrid>
              <a:tr h="0">
                <a:tc>
                  <a:txBody>
                    <a:bodyPr/>
                    <a:lstStyle/>
                    <a:p>
                      <a:pPr marL="0" marR="0" indent="0" algn="l"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Solution Name</a:t>
                      </a:r>
                    </a:p>
                  </a:txBody>
                  <a:tcPr marL="18288" marR="18288" marT="18288" marB="18288" anchor="ctr">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GEO</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MRS/RRK</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5G Enabled </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Key Contact</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Other</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09497071"/>
                  </a:ext>
                </a:extLst>
              </a:tr>
              <a:tr h="487325">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 action="ppaction://hlinksldjump">
                            <a:extLst>
                              <a:ext uri="{A12FA001-AC4F-418D-AE19-62706E023703}">
                                <ahyp:hlinkClr xmlns:ahyp="http://schemas.microsoft.com/office/drawing/2018/hyperlinkcolor" val="tx"/>
                              </a:ext>
                            </a:extLst>
                          </a:hlinkClick>
                        </a:rPr>
                        <a:t>AWASIN Work Assistance </a:t>
                      </a:r>
                      <a:b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 action="ppaction://hlinksldjump">
                            <a:extLst>
                              <a:ext uri="{A12FA001-AC4F-418D-AE19-62706E023703}">
                                <ahyp:hlinkClr xmlns:ahyp="http://schemas.microsoft.com/office/drawing/2018/hyperlinkcolor" val="tx"/>
                              </a:ext>
                            </a:extLst>
                          </a:hlinkClick>
                        </a:rPr>
                      </a:b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 action="ppaction://hlinksldjump">
                            <a:extLst>
                              <a:ext uri="{A12FA001-AC4F-418D-AE19-62706E023703}">
                                <ahyp:hlinkClr xmlns:ahyp="http://schemas.microsoft.com/office/drawing/2018/hyperlinkcolor" val="tx"/>
                              </a:ext>
                            </a:extLst>
                          </a:hlinkClick>
                        </a:rPr>
                        <a:t>Camera for Factories</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rPr>
                        <a:t>APJ-T</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auto" latinLnBrk="0" hangingPunct="1">
                        <a:lnSpc>
                          <a:spcPct val="100000"/>
                        </a:lnSpc>
                        <a:spcBef>
                          <a:spcPts val="0"/>
                        </a:spcBef>
                        <a:spcAft>
                          <a:spcPts val="400"/>
                        </a:spcAft>
                        <a:buClrTx/>
                        <a:buSzTx/>
                        <a:buFont typeface="Wingdings" panose="05000000000000000000" pitchFamily="2" charset="2"/>
                        <a:buNone/>
                        <a:tabLst/>
                        <a:defRPr/>
                      </a:pPr>
                      <a:r>
                        <a:rPr lang="en-US" sz="700" b="0" i="0" u="none" strike="noStrike" cap="none" spc="0" baseline="0" dirty="0">
                          <a:solidFill>
                            <a:schemeClr val="bg2"/>
                          </a:solidFill>
                          <a:uFillTx/>
                          <a:latin typeface="+mn-l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hlinkClick r:id="rId5">
                            <a:extLst>
                              <a:ext uri="{A12FA001-AC4F-418D-AE19-62706E023703}">
                                <ahyp:hlinkClr xmlns:ahyp="http://schemas.microsoft.com/office/drawing/2018/hyperlinkcolor" val="tx"/>
                              </a:ext>
                            </a:extLst>
                          </a:hlinkClick>
                        </a:rPr>
                        <a:t>Eleanor Sales</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lvl="1" indent="0" algn="ctr" defTabSz="914400" fontAlgn="ctr">
                        <a:spcBef>
                          <a:spcPts val="0"/>
                        </a:spcBef>
                        <a:buFont typeface="Wingdings" panose="05000000000000000000" pitchFamily="2" charset="2"/>
                        <a:buNone/>
                        <a:defRPr/>
                      </a:pPr>
                      <a:r>
                        <a:rPr lang="en-US" sz="700" u="sng" dirty="0">
                          <a:solidFill>
                            <a:schemeClr val="bg2"/>
                          </a:solidFill>
                          <a:latin typeface="+mn-lt"/>
                          <a:hlinkClick r:id="rId6">
                            <a:extLst>
                              <a:ext uri="{A12FA001-AC4F-418D-AE19-62706E023703}">
                                <ahyp:hlinkClr xmlns:ahyp="http://schemas.microsoft.com/office/drawing/2018/hyperlinkcolor" val="tx"/>
                              </a:ext>
                            </a:extLst>
                          </a:hlinkClick>
                        </a:rPr>
                        <a:t>Product Video</a:t>
                      </a:r>
                      <a:endParaRPr lang="en-US" sz="700" u="sng" dirty="0">
                        <a:solidFill>
                          <a:schemeClr val="bg2"/>
                        </a:solidFill>
                        <a:latin typeface="+mn-lt"/>
                      </a:endParaRPr>
                    </a:p>
                    <a:p>
                      <a:pPr marL="0" lvl="1" indent="0" algn="ctr" defTabSz="914400" fontAlgn="ctr">
                        <a:spcBef>
                          <a:spcPts val="0"/>
                        </a:spcBef>
                        <a:buFont typeface="Wingdings" panose="05000000000000000000" pitchFamily="2" charset="2"/>
                        <a:buNone/>
                        <a:defRPr/>
                      </a:pPr>
                      <a:r>
                        <a:rPr lang="en-US" sz="700" dirty="0">
                          <a:solidFill>
                            <a:schemeClr val="bg2"/>
                          </a:solidFill>
                          <a:latin typeface="+mn-lt"/>
                          <a:hlinkClick r:id="rId7">
                            <a:extLst>
                              <a:ext uri="{A12FA001-AC4F-418D-AE19-62706E023703}">
                                <ahyp:hlinkClr xmlns:ahyp="http://schemas.microsoft.com/office/drawing/2018/hyperlinkcolor" val="tx"/>
                              </a:ext>
                            </a:extLst>
                          </a:hlinkClick>
                        </a:rPr>
                        <a:t>Product Page</a:t>
                      </a:r>
                      <a:endParaRPr lang="en-US" sz="700" dirty="0">
                        <a:solidFill>
                          <a:schemeClr val="bg2"/>
                        </a:solidFill>
                        <a:latin typeface="+mn-lt"/>
                      </a:endParaRPr>
                    </a:p>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3907779"/>
                  </a:ext>
                </a:extLst>
              </a:tr>
              <a:tr h="487325">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IN"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8" action="ppaction://hlinksldjump">
                            <a:extLst>
                              <a:ext uri="{A12FA001-AC4F-418D-AE19-62706E023703}">
                                <ahyp:hlinkClr xmlns:ahyp="http://schemas.microsoft.com/office/drawing/2018/hyperlinkcolor" val="tx"/>
                              </a:ext>
                            </a:extLst>
                          </a:hlinkClick>
                        </a:rPr>
                        <a:t>Hikvision: Intelligent Management Warehouse</a:t>
                      </a:r>
                      <a:endParaRPr lang="en-IN"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rPr>
                        <a:t>AMER, APJ, PRC, APAC, EMEA</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lang="en-US" sz="700" b="0" i="0" u="none" strike="noStrike" cap="none" spc="0" baseline="0">
                          <a:solidFill>
                            <a:schemeClr val="bg2"/>
                          </a:solidFill>
                          <a:uFillTx/>
                          <a:latin typeface="+mn-lt"/>
                          <a:ea typeface="+mn-ea"/>
                          <a:cs typeface="+mn-cs"/>
                          <a:sym typeface="Intel Clear"/>
                        </a:rPr>
                        <a:t>MRS</a:t>
                      </a:r>
                      <a:endParaRPr lang="en-US" sz="700" b="0" i="0" u="none" strike="noStrike" cap="none" spc="0" baseline="0" dirty="0">
                        <a:solidFill>
                          <a:schemeClr val="bg2"/>
                        </a:solidFill>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r>
                        <a:rPr lang="en-US" sz="700" b="0" i="0" u="none" strike="noStrike">
                          <a:solidFill>
                            <a:schemeClr val="bg2"/>
                          </a:solidFill>
                          <a:effectLst/>
                          <a:latin typeface="+mn-lt"/>
                          <a:ea typeface="Intel Clear" panose="020B0604020203020204" pitchFamily="34" charset="0"/>
                          <a:cs typeface="Intel Clear" panose="020B0604020203020204" pitchFamily="34" charset="0"/>
                          <a:hlinkClick r:id="rId9">
                            <a:extLst>
                              <a:ext uri="{A12FA001-AC4F-418D-AE19-62706E023703}">
                                <ahyp:hlinkClr xmlns:ahyp="http://schemas.microsoft.com/office/drawing/2018/hyperlinkcolor" val="tx"/>
                              </a:ext>
                            </a:extLst>
                          </a:hlinkClick>
                        </a:rPr>
                        <a:t>Dimo Xie</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700" dirty="0">
                          <a:solidFill>
                            <a:schemeClr val="bg2"/>
                          </a:solidFill>
                          <a:latin typeface="+mn-lt"/>
                          <a:hlinkClick r:id="rId10">
                            <a:extLst>
                              <a:ext uri="{A12FA001-AC4F-418D-AE19-62706E023703}">
                                <ahyp:hlinkClr xmlns:ahyp="http://schemas.microsoft.com/office/drawing/2018/hyperlinkcolor" val="tx"/>
                              </a:ext>
                            </a:extLst>
                          </a:hlinkClick>
                        </a:rPr>
                        <a:t>Hikvision Website</a:t>
                      </a:r>
                      <a:r>
                        <a:rPr lang="en-US" sz="700" dirty="0">
                          <a:solidFill>
                            <a:schemeClr val="bg2"/>
                          </a:solidFill>
                          <a:latin typeface="+mn-lt"/>
                        </a:rPr>
                        <a:t> </a:t>
                      </a:r>
                      <a:endParaRPr kumimoji="0" lang="en-US" sz="700" b="0" i="0" u="none" strike="noStrike" kern="1200" cap="none" spc="0" normalizeH="0" baseline="0" noProof="0" dirty="0">
                        <a:ln>
                          <a:noFill/>
                        </a:ln>
                        <a:solidFill>
                          <a:schemeClr val="bg2"/>
                        </a:solidFill>
                        <a:effectLst/>
                        <a:uLnTx/>
                        <a:uFillTx/>
                        <a:latin typeface="+mn-lt"/>
                        <a:ea typeface="+mn-ea"/>
                        <a:cs typeface="+mn-cs"/>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8369014"/>
                  </a:ext>
                </a:extLst>
              </a:tr>
              <a:tr h="487325">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1" action="ppaction://hlinksldjump">
                            <a:extLst>
                              <a:ext uri="{A12FA001-AC4F-418D-AE19-62706E023703}">
                                <ahyp:hlinkClr xmlns:ahyp="http://schemas.microsoft.com/office/drawing/2018/hyperlinkcolor" val="tx"/>
                              </a:ext>
                            </a:extLst>
                          </a:hlinkClick>
                        </a:rPr>
                        <a:t>Industrial Network Security with Monitor for </a:t>
                      </a: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11" action="ppaction://hlinksldjump">
                            <a:extLst>
                              <a:ext uri="{A12FA001-AC4F-418D-AE19-62706E023703}">
                                <ahyp:hlinkClr xmlns:ahyp="http://schemas.microsoft.com/office/drawing/2018/hyperlinkcolor" val="tx"/>
                              </a:ext>
                            </a:extLst>
                          </a:hlinkClick>
                        </a:rPr>
                        <a:t>Secunet</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1" action="ppaction://hlinksldjump">
                            <a:extLst>
                              <a:ext uri="{A12FA001-AC4F-418D-AE19-62706E023703}">
                                <ahyp:hlinkClr xmlns:ahyp="http://schemas.microsoft.com/office/drawing/2018/hyperlinkcolor" val="tx"/>
                              </a:ext>
                            </a:extLst>
                          </a:hlinkClick>
                        </a:rPr>
                        <a:t> edge</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rPr>
                        <a:t>AMEA, AU</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lang="en-US" sz="700" b="0" i="0" u="none" strike="noStrike" cap="none" spc="0" baseline="0">
                          <a:solidFill>
                            <a:schemeClr val="bg2"/>
                          </a:solidFill>
                          <a:uFillTx/>
                          <a:latin typeface="+mn-lt"/>
                          <a:ea typeface="+mn-ea"/>
                          <a:cs typeface="+mn-cs"/>
                          <a:sym typeface="Intel Clear"/>
                        </a:rPr>
                        <a:t>MRS</a:t>
                      </a:r>
                      <a:endParaRPr lang="en-US" sz="700" b="0" i="0" u="none" strike="noStrike" cap="none" spc="0" baseline="0" dirty="0">
                        <a:solidFill>
                          <a:schemeClr val="bg2"/>
                        </a:solidFill>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r>
                        <a:rPr lang="en-US" sz="700" kern="1200">
                          <a:solidFill>
                            <a:schemeClr val="bg2"/>
                          </a:solidFill>
                          <a:latin typeface="+mn-lt"/>
                          <a:hlinkClick r:id="rId12">
                            <a:extLst>
                              <a:ext uri="{A12FA001-AC4F-418D-AE19-62706E023703}">
                                <ahyp:hlinkClr xmlns:ahyp="http://schemas.microsoft.com/office/drawing/2018/hyperlinkcolor" val="tx"/>
                              </a:ext>
                            </a:extLst>
                          </a:hlinkClick>
                        </a:rPr>
                        <a:t>Dorian Witkowski </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700" kern="1200" dirty="0" err="1">
                          <a:solidFill>
                            <a:schemeClr val="bg2"/>
                          </a:solidFill>
                          <a:latin typeface="+mn-lt"/>
                          <a:ea typeface="Intel Clear Light" panose="020B0404020203020204" pitchFamily="34" charset="0"/>
                          <a:cs typeface="Intel Clear Light" panose="020B0404020203020204" pitchFamily="34" charset="0"/>
                          <a:hlinkClick r:id="rId13">
                            <a:extLst>
                              <a:ext uri="{A12FA001-AC4F-418D-AE19-62706E023703}">
                                <ahyp:hlinkClr xmlns:ahyp="http://schemas.microsoft.com/office/drawing/2018/hyperlinkcolor" val="tx"/>
                              </a:ext>
                            </a:extLst>
                          </a:hlinkClick>
                        </a:rPr>
                        <a:t>secunet</a:t>
                      </a:r>
                      <a:r>
                        <a:rPr lang="en-US" sz="700" kern="1200" dirty="0">
                          <a:solidFill>
                            <a:schemeClr val="bg2"/>
                          </a:solidFill>
                          <a:latin typeface="+mn-lt"/>
                          <a:ea typeface="Intel Clear Light" panose="020B0404020203020204" pitchFamily="34" charset="0"/>
                          <a:cs typeface="Intel Clear Light" panose="020B0404020203020204" pitchFamily="34" charset="0"/>
                          <a:hlinkClick r:id="rId13">
                            <a:extLst>
                              <a:ext uri="{A12FA001-AC4F-418D-AE19-62706E023703}">
                                <ahyp:hlinkClr xmlns:ahyp="http://schemas.microsoft.com/office/drawing/2018/hyperlinkcolor" val="tx"/>
                              </a:ext>
                            </a:extLst>
                          </a:hlinkClick>
                        </a:rPr>
                        <a:t> website</a:t>
                      </a:r>
                      <a:endParaRPr lang="en-US" sz="700" kern="1200" dirty="0">
                        <a:solidFill>
                          <a:schemeClr val="bg2"/>
                        </a:solidFill>
                        <a:latin typeface="+mn-lt"/>
                        <a:ea typeface="Intel Clear Light" panose="020B0404020203020204" pitchFamily="34" charset="0"/>
                        <a:cs typeface="Intel Clear Light" panose="020B04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4683614"/>
                  </a:ext>
                </a:extLst>
              </a:tr>
              <a:tr h="487325">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14" action="ppaction://hlinksldjump">
                            <a:extLst>
                              <a:ext uri="{A12FA001-AC4F-418D-AE19-62706E023703}">
                                <ahyp:hlinkClr xmlns:ahyp="http://schemas.microsoft.com/office/drawing/2018/hyperlinkcolor" val="tx"/>
                              </a:ext>
                            </a:extLst>
                          </a:hlinkClick>
                        </a:rPr>
                        <a:t>Staqu</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4" action="ppaction://hlinksldjump">
                            <a:extLst>
                              <a:ext uri="{A12FA001-AC4F-418D-AE19-62706E023703}">
                                <ahyp:hlinkClr xmlns:ahyp="http://schemas.microsoft.com/office/drawing/2018/hyperlinkcolor" val="tx"/>
                              </a:ext>
                            </a:extLst>
                          </a:hlinkClick>
                        </a:rPr>
                        <a:t> Technologies JARVIS For Manufacturing</a:t>
                      </a:r>
                      <a:endParaRPr lang="en-IN"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rPr>
                        <a:t>AMEA, CA, US</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lang="en-US" sz="700" b="0" i="0" u="none" strike="noStrike" cap="none" spc="0" baseline="0">
                          <a:solidFill>
                            <a:schemeClr val="bg2"/>
                          </a:solidFill>
                          <a:uFillTx/>
                          <a:latin typeface="+mn-lt"/>
                          <a:ea typeface="+mn-ea"/>
                          <a:cs typeface="+mn-cs"/>
                          <a:sym typeface="Intel Clear"/>
                        </a:rPr>
                        <a:t>MRS</a:t>
                      </a:r>
                      <a:endParaRPr lang="en-US" sz="700" b="0" i="0" u="none" strike="noStrike" cap="none" spc="0" baseline="0" dirty="0">
                        <a:solidFill>
                          <a:schemeClr val="bg2"/>
                        </a:solidFill>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r>
                        <a:rPr kumimoji="0" lang="en-US" sz="700" b="0" i="0" u="none" strike="noStrike" kern="1200" cap="none" spc="0" normalizeH="0" baseline="0" noProof="0">
                          <a:ln>
                            <a:noFill/>
                          </a:ln>
                          <a:solidFill>
                            <a:schemeClr val="bg2"/>
                          </a:solidFill>
                          <a:effectLst/>
                          <a:uLnTx/>
                          <a:uFillTx/>
                          <a:latin typeface="+mn-lt"/>
                          <a:sym typeface="Helvetica Neue"/>
                          <a:hlinkClick r:id="rId15">
                            <a:extLst>
                              <a:ext uri="{A12FA001-AC4F-418D-AE19-62706E023703}">
                                <ahyp:hlinkClr xmlns:ahyp="http://schemas.microsoft.com/office/drawing/2018/hyperlinkcolor" val="tx"/>
                              </a:ext>
                            </a:extLst>
                          </a:hlinkClick>
                        </a:rPr>
                        <a:t>Yudhvir Singh Rana </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rtl="0" eaLnBrk="1" fontAlgn="ctr" latinLnBrk="0" hangingPunct="1">
                        <a:lnSpc>
                          <a:spcPct val="100000"/>
                        </a:lnSpc>
                        <a:spcBef>
                          <a:spcPts val="0"/>
                        </a:spcBef>
                        <a:spcAft>
                          <a:spcPts val="0"/>
                        </a:spcAft>
                        <a:buClrTx/>
                        <a:buSzTx/>
                        <a:buFont typeface="Wingdings" panose="05000000000000000000" pitchFamily="2" charset="2"/>
                        <a:buNone/>
                        <a:tabLst/>
                        <a:defRPr/>
                      </a:pPr>
                      <a:r>
                        <a:rPr kumimoji="0" lang="en-US" sz="700" b="0" i="0" u="none" strike="noStrike" kern="1200" cap="none" spc="0" normalizeH="0" baseline="0" noProof="0" dirty="0" err="1">
                          <a:ln>
                            <a:noFill/>
                          </a:ln>
                          <a:solidFill>
                            <a:schemeClr val="bg2"/>
                          </a:solidFill>
                          <a:effectLst/>
                          <a:uLnTx/>
                          <a:uFillTx/>
                          <a:latin typeface="+mn-lt"/>
                          <a:ea typeface="Intel Clear Light" panose="020B0404020203020204" pitchFamily="34" charset="0"/>
                          <a:cs typeface="Intel Clear Light" panose="020B0404020203020204" pitchFamily="34" charset="0"/>
                          <a:sym typeface="Helvetica Neue"/>
                          <a:hlinkClick r:id="rId16">
                            <a:extLst>
                              <a:ext uri="{A12FA001-AC4F-418D-AE19-62706E023703}">
                                <ahyp:hlinkClr xmlns:ahyp="http://schemas.microsoft.com/office/drawing/2018/hyperlinkcolor" val="tx"/>
                              </a:ext>
                            </a:extLst>
                          </a:hlinkClick>
                        </a:rPr>
                        <a:t>Staqu</a:t>
                      </a:r>
                      <a:r>
                        <a:rPr kumimoji="0" lang="en-US" sz="700" b="0" i="0" u="none" strike="noStrike" kern="1200" cap="none" spc="0" normalizeH="0" baseline="0" noProof="0" dirty="0">
                          <a:ln>
                            <a:noFill/>
                          </a:ln>
                          <a:solidFill>
                            <a:schemeClr val="bg2"/>
                          </a:solidFill>
                          <a:effectLst/>
                          <a:uLnTx/>
                          <a:uFillTx/>
                          <a:latin typeface="+mn-lt"/>
                          <a:ea typeface="Intel Clear Light" panose="020B0404020203020204" pitchFamily="34" charset="0"/>
                          <a:cs typeface="Intel Clear Light" panose="020B0404020203020204" pitchFamily="34" charset="0"/>
                          <a:sym typeface="Helvetica Neue"/>
                          <a:hlinkClick r:id="rId16">
                            <a:extLst>
                              <a:ext uri="{A12FA001-AC4F-418D-AE19-62706E023703}">
                                <ahyp:hlinkClr xmlns:ahyp="http://schemas.microsoft.com/office/drawing/2018/hyperlinkcolor" val="tx"/>
                              </a:ext>
                            </a:extLst>
                          </a:hlinkClick>
                        </a:rPr>
                        <a:t> JARVIS Homepage</a:t>
                      </a:r>
                      <a:endParaRPr kumimoji="0" lang="en-US" sz="700" b="0" i="0" u="none" strike="noStrike" kern="1200" cap="none" spc="0" normalizeH="0" baseline="0" noProof="0" dirty="0">
                        <a:ln>
                          <a:noFill/>
                        </a:ln>
                        <a:solidFill>
                          <a:schemeClr val="bg2"/>
                        </a:solidFill>
                        <a:effectLst/>
                        <a:uLnTx/>
                        <a:uFillTx/>
                        <a:latin typeface="+mn-lt"/>
                        <a:ea typeface="Intel Clear Light" panose="020B0404020203020204" pitchFamily="34" charset="0"/>
                        <a:cs typeface="Intel Clear Light" panose="020B0404020203020204" pitchFamily="34" charset="0"/>
                        <a:sym typeface="Helvetica Neue"/>
                      </a:endParaRPr>
                    </a:p>
                    <a:p>
                      <a:pPr marL="0" marR="0" lvl="1" indent="0" algn="ctr" defTabSz="914400" rtl="0" eaLnBrk="1" fontAlgn="ctr" latinLnBrk="0" hangingPunct="1">
                        <a:lnSpc>
                          <a:spcPct val="100000"/>
                        </a:lnSpc>
                        <a:spcBef>
                          <a:spcPts val="0"/>
                        </a:spcBef>
                        <a:spcAft>
                          <a:spcPts val="0"/>
                        </a:spcAft>
                        <a:buClrTx/>
                        <a:buSzTx/>
                        <a:buFont typeface="Wingdings" panose="05000000000000000000" pitchFamily="2" charset="2"/>
                        <a:buNone/>
                        <a:tabLst/>
                        <a:defRPr/>
                      </a:pPr>
                      <a:r>
                        <a:rPr lang="en-US" sz="700" kern="1200" dirty="0">
                          <a:solidFill>
                            <a:schemeClr val="bg2"/>
                          </a:solidFill>
                          <a:latin typeface="+mn-lt"/>
                          <a:ea typeface="Intel Clear Light" panose="020B0404020203020204" pitchFamily="34" charset="0"/>
                          <a:cs typeface="Intel Clear Light" panose="020B0404020203020204" pitchFamily="34" charset="0"/>
                          <a:hlinkClick r:id="rId17">
                            <a:extLst>
                              <a:ext uri="{A12FA001-AC4F-418D-AE19-62706E023703}">
                                <ahyp:hlinkClr xmlns:ahyp="http://schemas.microsoft.com/office/drawing/2018/hyperlinkcolor" val="tx"/>
                              </a:ext>
                            </a:extLst>
                          </a:hlinkClick>
                        </a:rPr>
                        <a:t>JARVIS by </a:t>
                      </a:r>
                      <a:r>
                        <a:rPr lang="en-US" sz="700" kern="1200" dirty="0" err="1">
                          <a:solidFill>
                            <a:schemeClr val="bg2"/>
                          </a:solidFill>
                          <a:latin typeface="+mn-lt"/>
                          <a:ea typeface="Intel Clear Light" panose="020B0404020203020204" pitchFamily="34" charset="0"/>
                          <a:cs typeface="Intel Clear Light" panose="020B0404020203020204" pitchFamily="34" charset="0"/>
                          <a:hlinkClick r:id="rId17">
                            <a:extLst>
                              <a:ext uri="{A12FA001-AC4F-418D-AE19-62706E023703}">
                                <ahyp:hlinkClr xmlns:ahyp="http://schemas.microsoft.com/office/drawing/2018/hyperlinkcolor" val="tx"/>
                              </a:ext>
                            </a:extLst>
                          </a:hlinkClick>
                        </a:rPr>
                        <a:t>Staqu</a:t>
                      </a:r>
                      <a:r>
                        <a:rPr lang="en-US" sz="700" kern="1200" dirty="0">
                          <a:solidFill>
                            <a:schemeClr val="bg2"/>
                          </a:solidFill>
                          <a:latin typeface="+mn-lt"/>
                          <a:ea typeface="Intel Clear Light" panose="020B0404020203020204" pitchFamily="34" charset="0"/>
                          <a:cs typeface="Intel Clear Light" panose="020B0404020203020204" pitchFamily="34" charset="0"/>
                          <a:hlinkClick r:id="rId17">
                            <a:extLst>
                              <a:ext uri="{A12FA001-AC4F-418D-AE19-62706E023703}">
                                <ahyp:hlinkClr xmlns:ahyp="http://schemas.microsoft.com/office/drawing/2018/hyperlinkcolor" val="tx"/>
                              </a:ext>
                            </a:extLst>
                          </a:hlinkClick>
                        </a:rPr>
                        <a:t> </a:t>
                      </a:r>
                      <a:r>
                        <a:rPr lang="en-US" sz="700" kern="1200" dirty="0" err="1">
                          <a:solidFill>
                            <a:schemeClr val="bg2"/>
                          </a:solidFill>
                          <a:latin typeface="+mn-lt"/>
                          <a:ea typeface="Intel Clear Light" panose="020B0404020203020204" pitchFamily="34" charset="0"/>
                          <a:cs typeface="Intel Clear Light" panose="020B0404020203020204" pitchFamily="34" charset="0"/>
                          <a:hlinkClick r:id="rId17">
                            <a:extLst>
                              <a:ext uri="{A12FA001-AC4F-418D-AE19-62706E023703}">
                                <ahyp:hlinkClr xmlns:ahyp="http://schemas.microsoft.com/office/drawing/2018/hyperlinkcolor" val="tx"/>
                              </a:ext>
                            </a:extLst>
                          </a:hlinkClick>
                        </a:rPr>
                        <a:t>Youtube</a:t>
                      </a:r>
                      <a:r>
                        <a:rPr lang="en-US" sz="700" kern="1200" dirty="0">
                          <a:solidFill>
                            <a:schemeClr val="bg2"/>
                          </a:solidFill>
                          <a:latin typeface="+mn-lt"/>
                          <a:ea typeface="Intel Clear Light" panose="020B0404020203020204" pitchFamily="34" charset="0"/>
                          <a:cs typeface="Intel Clear Light" panose="020B0404020203020204" pitchFamily="34" charset="0"/>
                          <a:hlinkClick r:id="rId17">
                            <a:extLst>
                              <a:ext uri="{A12FA001-AC4F-418D-AE19-62706E023703}">
                                <ahyp:hlinkClr xmlns:ahyp="http://schemas.microsoft.com/office/drawing/2018/hyperlinkcolor" val="tx"/>
                              </a:ext>
                            </a:extLst>
                          </a:hlinkClick>
                        </a:rPr>
                        <a:t> </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512047"/>
                  </a:ext>
                </a:extLst>
              </a:tr>
              <a:tr h="487325">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IN"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8" action="ppaction://hlinksldjump">
                            <a:extLst>
                              <a:ext uri="{A12FA001-AC4F-418D-AE19-62706E023703}">
                                <ahyp:hlinkClr xmlns:ahyp="http://schemas.microsoft.com/office/drawing/2018/hyperlinkcolor" val="tx"/>
                              </a:ext>
                            </a:extLst>
                          </a:hlinkClick>
                        </a:rPr>
                        <a:t>Touch Cloud/WPI </a:t>
                      </a:r>
                      <a:r>
                        <a:rPr lang="en-IN"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18" action="ppaction://hlinksldjump">
                            <a:extLst>
                              <a:ext uri="{A12FA001-AC4F-418D-AE19-62706E023703}">
                                <ahyp:hlinkClr xmlns:ahyp="http://schemas.microsoft.com/office/drawing/2018/hyperlinkcolor" val="tx"/>
                              </a:ext>
                            </a:extLst>
                          </a:hlinkClick>
                        </a:rPr>
                        <a:t>AI@Sense</a:t>
                      </a:r>
                      <a:r>
                        <a:rPr lang="en-IN"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8" action="ppaction://hlinksldjump">
                            <a:extLst>
                              <a:ext uri="{A12FA001-AC4F-418D-AE19-62706E023703}">
                                <ahyp:hlinkClr xmlns:ahyp="http://schemas.microsoft.com/office/drawing/2018/hyperlinkcolor" val="tx"/>
                              </a:ext>
                            </a:extLst>
                          </a:hlinkClick>
                        </a:rPr>
                        <a:t> LPRS</a:t>
                      </a:r>
                      <a:endParaRPr lang="en-IN"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rPr>
                        <a:t>APJ</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lang="en-US" sz="700" b="0" i="0" u="none" strike="noStrike" cap="none" spc="0" baseline="0" dirty="0">
                          <a:solidFill>
                            <a:schemeClr val="bg2"/>
                          </a:solidFill>
                          <a:uFillTx/>
                          <a:latin typeface="+mn-l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r>
                        <a:rPr lang="en-US" sz="700" dirty="0">
                          <a:solidFill>
                            <a:schemeClr val="bg2"/>
                          </a:solidFill>
                          <a:latin typeface="+mn-lt"/>
                          <a:hlinkClick r:id="rId19">
                            <a:extLst>
                              <a:ext uri="{A12FA001-AC4F-418D-AE19-62706E023703}">
                                <ahyp:hlinkClr xmlns:ahyp="http://schemas.microsoft.com/office/drawing/2018/hyperlinkcolor" val="tx"/>
                              </a:ext>
                            </a:extLst>
                          </a:hlinkClick>
                        </a:rPr>
                        <a:t>Morris Sun</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hlinkClick r:id="rId20">
                            <a:extLst>
                              <a:ext uri="{A12FA001-AC4F-418D-AE19-62706E023703}">
                                <ahyp:hlinkClr xmlns:ahyp="http://schemas.microsoft.com/office/drawing/2018/hyperlinkcolor" val="tx"/>
                              </a:ext>
                            </a:extLst>
                          </a:hlinkClick>
                        </a:rPr>
                        <a:t>Touch Cloud Website</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2854859"/>
                  </a:ext>
                </a:extLst>
              </a:tr>
              <a:tr h="487325">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21" action="ppaction://hlinksldjump">
                            <a:extLst>
                              <a:ext uri="{A12FA001-AC4F-418D-AE19-62706E023703}">
                                <ahyp:hlinkClr xmlns:ahyp="http://schemas.microsoft.com/office/drawing/2018/hyperlinkcolor" val="tx"/>
                              </a:ext>
                            </a:extLst>
                          </a:hlinkClick>
                        </a:rPr>
                        <a:t>AIdong</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1" action="ppaction://hlinksldjump">
                            <a:extLst>
                              <a:ext uri="{A12FA001-AC4F-418D-AE19-62706E023703}">
                                <ahyp:hlinkClr xmlns:ahyp="http://schemas.microsoft.com/office/drawing/2018/hyperlinkcolor" val="tx"/>
                              </a:ext>
                            </a:extLst>
                          </a:hlinkClick>
                        </a:rPr>
                        <a:t> Super AI (Beijing) Co., Ltd Smart Factory Solutions Based on AI Technology</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rPr>
                        <a:t>AMER, ANZ, APJ, PRC, IN, EU, EMEA</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lang="en-US" sz="700" b="0" i="0" u="none" strike="noStrike" cap="none" spc="0" baseline="0" dirty="0">
                          <a:solidFill>
                            <a:schemeClr val="bg2"/>
                          </a:solidFill>
                          <a:uFillTx/>
                          <a:latin typeface="+mn-l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hlinkClick r:id="rId5">
                            <a:extLst>
                              <a:ext uri="{A12FA001-AC4F-418D-AE19-62706E023703}">
                                <ahyp:hlinkClr xmlns:ahyp="http://schemas.microsoft.com/office/drawing/2018/hyperlinkcolor" val="tx"/>
                              </a:ext>
                            </a:extLst>
                          </a:hlinkClick>
                        </a:rPr>
                        <a:t>Eleanor Sales</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700" b="0" i="0" u="none" strike="noStrike" kern="1200" cap="none" spc="0" baseline="0" dirty="0">
                          <a:solidFill>
                            <a:schemeClr val="bg2"/>
                          </a:solidFill>
                          <a:uFillTx/>
                          <a:latin typeface="+mn-lt"/>
                          <a:ea typeface="Intel Clear Light" panose="020B0404020203020204" pitchFamily="34" charset="0"/>
                          <a:cs typeface="Intel Clear Light" panose="020B0404020203020204" pitchFamily="34" charset="0"/>
                          <a:sym typeface="Helvetica Neue"/>
                          <a:hlinkClick r:id="rId22">
                            <a:extLst>
                              <a:ext uri="{A12FA001-AC4F-418D-AE19-62706E023703}">
                                <ahyp:hlinkClr xmlns:ahyp="http://schemas.microsoft.com/office/drawing/2018/hyperlinkcolor" val="tx"/>
                              </a:ext>
                            </a:extLst>
                          </a:hlinkClick>
                        </a:rPr>
                        <a:t>Intel IoT Kits Overview</a:t>
                      </a:r>
                      <a:endParaRPr lang="en-US" sz="700" b="0" i="0" u="none" strike="noStrike" kern="1200" cap="none" spc="0" baseline="0" dirty="0">
                        <a:solidFill>
                          <a:schemeClr val="bg2"/>
                        </a:solidFill>
                        <a:uFillTx/>
                        <a:latin typeface="+mn-lt"/>
                        <a:ea typeface="Intel Clear Light" panose="020B0404020203020204" pitchFamily="34" charset="0"/>
                        <a:cs typeface="Intel Clear Light" panose="020B0404020203020204" pitchFamily="34" charset="0"/>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1940940"/>
                  </a:ext>
                </a:extLst>
              </a:tr>
              <a:tr h="487325">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23" action="ppaction://hlinksldjump">
                            <a:extLst>
                              <a:ext uri="{A12FA001-AC4F-418D-AE19-62706E023703}">
                                <ahyp:hlinkClr xmlns:ahyp="http://schemas.microsoft.com/office/drawing/2018/hyperlinkcolor" val="tx"/>
                              </a:ext>
                            </a:extLst>
                          </a:hlinkClick>
                        </a:rPr>
                        <a:t>FogHorn</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3" action="ppaction://hlinksldjump">
                            <a:extLst>
                              <a:ext uri="{A12FA001-AC4F-418D-AE19-62706E023703}">
                                <ahyp:hlinkClr xmlns:ahyp="http://schemas.microsoft.com/office/drawing/2018/hyperlinkcolor" val="tx"/>
                              </a:ext>
                            </a:extLst>
                          </a:hlinkClick>
                        </a:rPr>
                        <a:t> Lightning Safety Suite</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rPr>
                        <a:t>WW</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lang="en-US" sz="700" dirty="0">
                          <a:solidFill>
                            <a:schemeClr val="bg2"/>
                          </a:solidFill>
                          <a:latin typeface="+mn-lt"/>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hlinkClick r:id="rId5">
                            <a:extLst>
                              <a:ext uri="{A12FA001-AC4F-418D-AE19-62706E023703}">
                                <ahyp:hlinkClr xmlns:ahyp="http://schemas.microsoft.com/office/drawing/2018/hyperlinkcolor" val="tx"/>
                              </a:ext>
                            </a:extLst>
                          </a:hlinkClick>
                        </a:rPr>
                        <a:t>Eleanor Sales</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endParaRPr lang="en-US" sz="700" b="0" i="0" u="none" strike="noStrike" kern="1200" cap="none" spc="0" baseline="0" dirty="0">
                        <a:solidFill>
                          <a:schemeClr val="bg2"/>
                        </a:solidFill>
                        <a:uFillTx/>
                        <a:latin typeface="+mn-lt"/>
                        <a:ea typeface="Intel Clear Light" panose="020B0404020203020204" pitchFamily="34" charset="0"/>
                        <a:cs typeface="Intel Clear Light" panose="020B04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8437404"/>
                  </a:ext>
                </a:extLst>
              </a:tr>
              <a:tr h="487325">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4" action="ppaction://hlinksldjump">
                            <a:extLst>
                              <a:ext uri="{A12FA001-AC4F-418D-AE19-62706E023703}">
                                <ahyp:hlinkClr xmlns:ahyp="http://schemas.microsoft.com/office/drawing/2018/hyperlinkcolor" val="tx"/>
                              </a:ext>
                            </a:extLst>
                          </a:hlinkClick>
                        </a:rPr>
                        <a:t>Future Robot Tech’s Smart </a:t>
                      </a:r>
                      <a:b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4" action="ppaction://hlinksldjump">
                            <a:extLst>
                              <a:ext uri="{A12FA001-AC4F-418D-AE19-62706E023703}">
                                <ahyp:hlinkClr xmlns:ahyp="http://schemas.microsoft.com/office/drawing/2018/hyperlinkcolor" val="tx"/>
                              </a:ext>
                            </a:extLst>
                          </a:hlinkClick>
                        </a:rPr>
                      </a:b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4" action="ppaction://hlinksldjump">
                            <a:extLst>
                              <a:ext uri="{A12FA001-AC4F-418D-AE19-62706E023703}">
                                <ahyp:hlinkClr xmlns:ahyp="http://schemas.microsoft.com/office/drawing/2018/hyperlinkcolor" val="tx"/>
                              </a:ext>
                            </a:extLst>
                          </a:hlinkClick>
                        </a:rPr>
                        <a:t>Camera RVS-2100</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rPr>
                        <a:t>EU, PRC</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700" b="0" i="0" u="none" strike="noStrike" kern="0" cap="none" spc="0" normalizeH="0" baseline="0" noProof="0" dirty="0">
                          <a:ln>
                            <a:noFill/>
                          </a:ln>
                          <a:solidFill>
                            <a:schemeClr val="bg2"/>
                          </a:solidFill>
                          <a:effectLst/>
                          <a:uLnTx/>
                          <a:uFillTx/>
                          <a:latin typeface="+mn-lt"/>
                          <a:sym typeface="Intel Clear"/>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hlinkClick r:id="rId5">
                            <a:extLst>
                              <a:ext uri="{A12FA001-AC4F-418D-AE19-62706E023703}">
                                <ahyp:hlinkClr xmlns:ahyp="http://schemas.microsoft.com/office/drawing/2018/hyperlinkcolor" val="tx"/>
                              </a:ext>
                            </a:extLst>
                          </a:hlinkClick>
                        </a:rPr>
                        <a:t>Eleanor Sales</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700" b="0" i="0" u="none" strike="noStrike" kern="1200" cap="none" spc="0" baseline="0" dirty="0">
                          <a:solidFill>
                            <a:schemeClr val="bg2"/>
                          </a:solidFill>
                          <a:uFillTx/>
                          <a:latin typeface="+mn-lt"/>
                          <a:ea typeface="Intel Clear Light" panose="020B0404020203020204" pitchFamily="34" charset="0"/>
                          <a:cs typeface="Intel Clear Light" panose="020B0404020203020204" pitchFamily="34" charset="0"/>
                          <a:sym typeface="Helvetica"/>
                          <a:hlinkClick r:id="rId25">
                            <a:extLst>
                              <a:ext uri="{A12FA001-AC4F-418D-AE19-62706E023703}">
                                <ahyp:hlinkClr xmlns:ahyp="http://schemas.microsoft.com/office/drawing/2018/hyperlinkcolor" val="tx"/>
                              </a:ext>
                            </a:extLst>
                          </a:hlinkClick>
                        </a:rPr>
                        <a:t>Datasheet</a:t>
                      </a:r>
                      <a:endParaRPr lang="en-US" sz="700" b="0" i="0" u="none" strike="noStrike" kern="1200" cap="none" spc="0" baseline="0" dirty="0">
                        <a:solidFill>
                          <a:schemeClr val="bg2"/>
                        </a:solidFill>
                        <a:uFillTx/>
                        <a:latin typeface="+mn-lt"/>
                        <a:ea typeface="Intel Clear Light" panose="020B0404020203020204" pitchFamily="34" charset="0"/>
                        <a:cs typeface="Intel Clear Light" panose="020B0404020203020204" pitchFamily="34" charset="0"/>
                        <a:sym typeface="Helvetica"/>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9858023"/>
                  </a:ext>
                </a:extLst>
              </a:tr>
              <a:tr h="487325">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6" action="ppaction://hlinksldjump">
                            <a:extLst>
                              <a:ext uri="{A12FA001-AC4F-418D-AE19-62706E023703}">
                                <ahyp:hlinkClr xmlns:ahyp="http://schemas.microsoft.com/office/drawing/2018/hyperlinkcolor" val="tx"/>
                              </a:ext>
                            </a:extLst>
                          </a:hlinkClick>
                        </a:rPr>
                        <a:t>IEI TANK-870 </a:t>
                      </a: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26" action="ppaction://hlinksldjump">
                            <a:extLst>
                              <a:ext uri="{A12FA001-AC4F-418D-AE19-62706E023703}">
                                <ahyp:hlinkClr xmlns:ahyp="http://schemas.microsoft.com/office/drawing/2018/hyperlinkcolor" val="tx"/>
                              </a:ext>
                            </a:extLst>
                          </a:hlinkClick>
                        </a:rPr>
                        <a:t>AIoT</a:t>
                      </a:r>
                      <a:b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6" action="ppaction://hlinksldjump">
                            <a:extLst>
                              <a:ext uri="{A12FA001-AC4F-418D-AE19-62706E023703}">
                                <ahyp:hlinkClr xmlns:ahyp="http://schemas.microsoft.com/office/drawing/2018/hyperlinkcolor" val="tx"/>
                              </a:ext>
                            </a:extLst>
                          </a:hlinkClick>
                        </a:rPr>
                      </a:b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6" action="ppaction://hlinksldjump">
                            <a:extLst>
                              <a:ext uri="{A12FA001-AC4F-418D-AE19-62706E023703}">
                                <ahyp:hlinkClr xmlns:ahyp="http://schemas.microsoft.com/office/drawing/2018/hyperlinkcolor" val="tx"/>
                              </a:ext>
                            </a:extLst>
                          </a:hlinkClick>
                        </a:rPr>
                        <a:t>Development Kit</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rPr>
                        <a:t>EU, AMER, APJ, PRC, ANZ, SEA</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700" b="0" i="0" u="none" strike="noStrike" kern="0" cap="none" spc="0" normalizeH="0" baseline="0" noProof="0">
                          <a:ln>
                            <a:noFill/>
                          </a:ln>
                          <a:solidFill>
                            <a:schemeClr val="bg2"/>
                          </a:solidFill>
                          <a:effectLst/>
                          <a:uLnTx/>
                          <a:uFillTx/>
                          <a:latin typeface="+mn-lt"/>
                          <a:sym typeface="Intel Clear"/>
                        </a:rPr>
                        <a:t>RRK</a:t>
                      </a:r>
                      <a:endParaRPr kumimoji="0" lang="en-US" sz="700" b="0" i="0" u="none" strike="noStrike" kern="0" cap="none" spc="0" normalizeH="0" baseline="0" noProof="0" dirty="0">
                        <a:ln>
                          <a:noFill/>
                        </a:ln>
                        <a:solidFill>
                          <a:schemeClr val="bg2"/>
                        </a:solidFill>
                        <a:effectLst/>
                        <a:uLnTx/>
                        <a:uFillTx/>
                        <a:latin typeface="+mn-lt"/>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r>
                        <a:rPr lang="en-US" sz="700" dirty="0">
                          <a:solidFill>
                            <a:schemeClr val="bg2"/>
                          </a:solidFill>
                          <a:latin typeface="+mn-lt"/>
                          <a:hlinkClick r:id="rId27">
                            <a:extLst>
                              <a:ext uri="{A12FA001-AC4F-418D-AE19-62706E023703}">
                                <ahyp:hlinkClr xmlns:ahyp="http://schemas.microsoft.com/office/drawing/2018/hyperlinkcolor" val="tx"/>
                              </a:ext>
                            </a:extLst>
                          </a:hlinkClick>
                        </a:rPr>
                        <a:t>Sherman Chen </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700" b="0" i="0" u="none" strike="noStrike" kern="1200" cap="none" spc="0" baseline="0" dirty="0">
                          <a:solidFill>
                            <a:schemeClr val="bg2"/>
                          </a:solidFill>
                          <a:uFillTx/>
                          <a:latin typeface="+mn-lt"/>
                          <a:ea typeface="Intel Clear Light" panose="020B0404020203020204" pitchFamily="34" charset="0"/>
                          <a:cs typeface="Intel Clear Light" panose="020B0404020203020204" pitchFamily="34" charset="0"/>
                          <a:sym typeface="Intel Clear"/>
                          <a:hlinkClick r:id="rId22">
                            <a:extLst>
                              <a:ext uri="{A12FA001-AC4F-418D-AE19-62706E023703}">
                                <ahyp:hlinkClr xmlns:ahyp="http://schemas.microsoft.com/office/drawing/2018/hyperlinkcolor" val="tx"/>
                              </a:ext>
                            </a:extLst>
                          </a:hlinkClick>
                        </a:rPr>
                        <a:t>Intel IoT Kits Overview</a:t>
                      </a:r>
                      <a:endParaRPr lang="en-US" sz="700" b="0" i="0" u="none" strike="noStrike" kern="1200" cap="none" spc="0" baseline="0" dirty="0">
                        <a:solidFill>
                          <a:schemeClr val="bg2"/>
                        </a:solidFill>
                        <a:uFillTx/>
                        <a:latin typeface="+mn-lt"/>
                        <a:ea typeface="Intel Clear Light" panose="020B0404020203020204" pitchFamily="34" charset="0"/>
                        <a:cs typeface="Intel Clear Light" panose="020B0404020203020204" pitchFamily="34" charset="0"/>
                        <a:sym typeface="Intel Clear"/>
                        <a:hlinkClick r:id="rId28">
                          <a:extLst>
                            <a:ext uri="{A12FA001-AC4F-418D-AE19-62706E023703}">
                              <ahyp:hlinkClr xmlns:ahyp="http://schemas.microsoft.com/office/drawing/2018/hyperlinkcolor" val="tx"/>
                            </a:ext>
                          </a:extLst>
                        </a:hlinkClick>
                      </a:endParaRPr>
                    </a:p>
                    <a:p>
                      <a:pPr marL="0" marR="0" lvl="0" indent="0" algn="ctr" defTabSz="609600" eaLnBrk="1" fontAlgn="b" latinLnBrk="0" hangingPunct="1">
                        <a:lnSpc>
                          <a:spcPct val="96000"/>
                        </a:lnSpc>
                        <a:spcBef>
                          <a:spcPts val="0"/>
                        </a:spcBef>
                        <a:spcAft>
                          <a:spcPts val="0"/>
                        </a:spcAft>
                        <a:buClrTx/>
                        <a:buSzTx/>
                        <a:buFontTx/>
                        <a:buNone/>
                        <a:tabLst/>
                        <a:defRPr/>
                      </a:pPr>
                      <a:r>
                        <a:rPr lang="en-US" sz="700" b="0" i="0" u="none" strike="noStrike" kern="1200" cap="none" spc="0" baseline="0" dirty="0">
                          <a:solidFill>
                            <a:schemeClr val="bg2"/>
                          </a:solidFill>
                          <a:uFillTx/>
                          <a:latin typeface="+mn-lt"/>
                          <a:ea typeface="Intel Clear Light" panose="020B0404020203020204" pitchFamily="34" charset="0"/>
                          <a:cs typeface="Intel Clear Light" panose="020B0404020203020204" pitchFamily="34" charset="0"/>
                          <a:sym typeface="Intel Clear"/>
                          <a:hlinkClick r:id="rId29">
                            <a:extLst>
                              <a:ext uri="{A12FA001-AC4F-418D-AE19-62706E023703}">
                                <ahyp:hlinkClr xmlns:ahyp="http://schemas.microsoft.com/office/drawing/2018/hyperlinkcolor" val="tx"/>
                              </a:ext>
                            </a:extLst>
                          </a:hlinkClick>
                        </a:rPr>
                        <a:t>ORDER here today</a:t>
                      </a:r>
                      <a:endParaRPr lang="en-US" sz="700" b="0" i="0" u="none" strike="noStrike" kern="1200" cap="none" spc="0" baseline="0" dirty="0">
                        <a:solidFill>
                          <a:schemeClr val="bg2"/>
                        </a:solidFill>
                        <a:uFillTx/>
                        <a:latin typeface="+mn-lt"/>
                        <a:ea typeface="Intel Clear Light" panose="020B0404020203020204" pitchFamily="34" charset="0"/>
                        <a:cs typeface="Intel Clear Light" panose="020B04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8886500"/>
                  </a:ext>
                </a:extLst>
              </a:tr>
            </a:tbl>
          </a:graphicData>
        </a:graphic>
      </p:graphicFrame>
      <p:pic>
        <p:nvPicPr>
          <p:cNvPr id="2" name="Picture 1">
            <a:hlinkClick r:id="rId30" action="ppaction://hlinksldjump"/>
            <a:extLst>
              <a:ext uri="{FF2B5EF4-FFF2-40B4-BE49-F238E27FC236}">
                <a16:creationId xmlns:a16="http://schemas.microsoft.com/office/drawing/2014/main" id="{3B41312F-42AC-8931-E1F6-85C7E2511FE4}"/>
              </a:ext>
            </a:extLst>
          </p:cNvPr>
          <p:cNvPicPr>
            <a:picLocks noChangeAspect="1"/>
          </p:cNvPicPr>
          <p:nvPr/>
        </p:nvPicPr>
        <p:blipFill rotWithShape="1">
          <a:blip r:embed="rId31" cstate="hqprint">
            <a:extLst>
              <a:ext uri="{28A0092B-C50C-407E-A947-70E740481C1C}">
                <a14:useLocalDpi xmlns:a14="http://schemas.microsoft.com/office/drawing/2010/main"/>
              </a:ext>
            </a:extLst>
          </a:blip>
          <a:srcRect/>
          <a:stretch/>
        </p:blipFill>
        <p:spPr>
          <a:xfrm>
            <a:off x="1322075" y="87630"/>
            <a:ext cx="715633" cy="384440"/>
          </a:xfrm>
          <a:prstGeom prst="rect">
            <a:avLst/>
          </a:prstGeom>
        </p:spPr>
      </p:pic>
      <p:sp>
        <p:nvSpPr>
          <p:cNvPr id="4" name="Rectangle 3">
            <a:extLst>
              <a:ext uri="{FF2B5EF4-FFF2-40B4-BE49-F238E27FC236}">
                <a16:creationId xmlns:a16="http://schemas.microsoft.com/office/drawing/2014/main" id="{2CAC6A14-FEBD-BDB0-E3C0-50C60A8EAD36}"/>
              </a:ext>
            </a:extLst>
          </p:cNvPr>
          <p:cNvSpPr/>
          <p:nvPr/>
        </p:nvSpPr>
        <p:spPr>
          <a:xfrm>
            <a:off x="-48767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30"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30"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30"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spTree>
    <p:extLst>
      <p:ext uri="{BB962C8B-B14F-4D97-AF65-F5344CB8AC3E}">
        <p14:creationId xmlns:p14="http://schemas.microsoft.com/office/powerpoint/2010/main" val="112003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C0F80EA-2B12-2ABB-8895-37A7915135E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a:off x="7330034" y="1"/>
            <a:ext cx="4400004" cy="1158411"/>
          </a:xfrm>
          <a:custGeom>
            <a:avLst/>
            <a:gdLst>
              <a:gd name="connsiteX0" fmla="*/ 0 w 4400004"/>
              <a:gd name="connsiteY0" fmla="*/ 0 h 1158411"/>
              <a:gd name="connsiteX1" fmla="*/ 4400004 w 4400004"/>
              <a:gd name="connsiteY1" fmla="*/ 0 h 1158411"/>
              <a:gd name="connsiteX2" fmla="*/ 4400004 w 4400004"/>
              <a:gd name="connsiteY2" fmla="*/ 1158411 h 1158411"/>
              <a:gd name="connsiteX3" fmla="*/ 0 w 4400004"/>
              <a:gd name="connsiteY3" fmla="*/ 1158411 h 1158411"/>
            </a:gdLst>
            <a:ahLst/>
            <a:cxnLst>
              <a:cxn ang="0">
                <a:pos x="connsiteX0" y="connsiteY0"/>
              </a:cxn>
              <a:cxn ang="0">
                <a:pos x="connsiteX1" y="connsiteY1"/>
              </a:cxn>
              <a:cxn ang="0">
                <a:pos x="connsiteX2" y="connsiteY2"/>
              </a:cxn>
              <a:cxn ang="0">
                <a:pos x="connsiteX3" y="connsiteY3"/>
              </a:cxn>
            </a:cxnLst>
            <a:rect l="l" t="t" r="r" b="b"/>
            <a:pathLst>
              <a:path w="4400004" h="1158411">
                <a:moveTo>
                  <a:pt x="0" y="0"/>
                </a:moveTo>
                <a:lnTo>
                  <a:pt x="4400004" y="0"/>
                </a:lnTo>
                <a:lnTo>
                  <a:pt x="4400004" y="1158411"/>
                </a:lnTo>
                <a:lnTo>
                  <a:pt x="0" y="1158411"/>
                </a:lnTo>
                <a:close/>
              </a:path>
            </a:pathLst>
          </a:custGeom>
        </p:spPr>
      </p:pic>
      <p:sp>
        <p:nvSpPr>
          <p:cNvPr id="6" name="Rectangle 5">
            <a:extLst>
              <a:ext uri="{FF2B5EF4-FFF2-40B4-BE49-F238E27FC236}">
                <a16:creationId xmlns:a16="http://schemas.microsoft.com/office/drawing/2014/main" id="{F09D901F-B4E0-9D83-9F9A-FADA7B716CED}"/>
              </a:ext>
            </a:extLst>
          </p:cNvPr>
          <p:cNvSpPr/>
          <p:nvPr/>
        </p:nvSpPr>
        <p:spPr>
          <a:xfrm>
            <a:off x="-1" y="1"/>
            <a:ext cx="11599085" cy="1158412"/>
          </a:xfrm>
          <a:prstGeom prst="rect">
            <a:avLst/>
          </a:prstGeom>
          <a:gradFill flip="none" rotWithShape="1">
            <a:gsLst>
              <a:gs pos="0">
                <a:schemeClr val="bg1"/>
              </a:gs>
              <a:gs pos="78000">
                <a:srgbClr val="FFFFFF">
                  <a:alpha val="14000"/>
                </a:srgbClr>
              </a:gs>
              <a:gs pos="63000">
                <a:srgbClr val="FFFFFF"/>
              </a:gs>
              <a:gs pos="100000">
                <a:schemeClr val="bg1">
                  <a:alpha val="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94C87FF0-D218-1D9B-5503-7884425159B7}"/>
              </a:ext>
            </a:extLst>
          </p:cNvPr>
          <p:cNvSpPr/>
          <p:nvPr/>
        </p:nvSpPr>
        <p:spPr>
          <a:xfrm>
            <a:off x="0" y="1176333"/>
            <a:ext cx="11742345" cy="445937"/>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ntelOne Text"/>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0566518A-82C8-A625-612F-0F21A9FDC183}"/>
              </a:ext>
            </a:extLst>
          </p:cNvPr>
          <p:cNvSpPr txBox="1">
            <a:spLocks/>
          </p:cNvSpPr>
          <p:nvPr/>
        </p:nvSpPr>
        <p:spPr>
          <a:xfrm>
            <a:off x="584199" y="1230024"/>
            <a:ext cx="10981517" cy="33855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2"/>
                </a:solidFill>
                <a:effectLst/>
                <a:uLnTx/>
                <a:uFillTx/>
              </a:rPr>
              <a:t>Asset &amp; operations optimization solutions help organizations streamline processes and manage resources effectively. They often focus on streamlining production processes, optimizing vehicle routes, regulating building systems, and improving network operations or business processes. </a:t>
            </a:r>
            <a:r>
              <a:rPr kumimoji="0" lang="en-US" sz="1100" b="0" i="0" u="none" strike="noStrike" kern="1200" cap="none" spc="0" normalizeH="0" baseline="0" noProof="0" dirty="0">
                <a:ln>
                  <a:noFill/>
                </a:ln>
                <a:solidFill>
                  <a:schemeClr val="tx2"/>
                </a:solidFill>
                <a:effectLst/>
                <a:uLnTx/>
                <a:uFillTx/>
                <a:latin typeface="IntelOne Text Bold" panose="020B0803020203020204" pitchFamily="34" charset="0"/>
              </a:rPr>
              <a:t>Click below for solutions</a:t>
            </a:r>
            <a:r>
              <a:rPr lang="en-US" sz="1100" dirty="0">
                <a:solidFill>
                  <a:schemeClr val="bg2"/>
                </a:solidFill>
              </a:rPr>
              <a:t>.</a:t>
            </a:r>
          </a:p>
        </p:txBody>
      </p:sp>
      <p:sp>
        <p:nvSpPr>
          <p:cNvPr id="9" name="Title 8">
            <a:extLst>
              <a:ext uri="{FF2B5EF4-FFF2-40B4-BE49-F238E27FC236}">
                <a16:creationId xmlns:a16="http://schemas.microsoft.com/office/drawing/2014/main" id="{F3DE2B0E-4367-4F77-87C8-F43A216F6B1A}"/>
              </a:ext>
            </a:extLst>
          </p:cNvPr>
          <p:cNvSpPr>
            <a:spLocks noGrp="1"/>
          </p:cNvSpPr>
          <p:nvPr>
            <p:ph type="title"/>
          </p:nvPr>
        </p:nvSpPr>
        <p:spPr>
          <a:xfrm>
            <a:off x="592917" y="571500"/>
            <a:ext cx="10227484" cy="498598"/>
          </a:xfrm>
        </p:spPr>
        <p:txBody>
          <a:bodyPr/>
          <a:lstStyle/>
          <a:p>
            <a:pPr lvl="0"/>
            <a:r>
              <a:rPr lang="en-US" dirty="0"/>
              <a:t>Asset &amp; Operations Optimization</a:t>
            </a:r>
          </a:p>
        </p:txBody>
      </p:sp>
      <p:graphicFrame>
        <p:nvGraphicFramePr>
          <p:cNvPr id="3" name="Table 2">
            <a:extLst>
              <a:ext uri="{FF2B5EF4-FFF2-40B4-BE49-F238E27FC236}">
                <a16:creationId xmlns:a16="http://schemas.microsoft.com/office/drawing/2014/main" id="{1E01D44E-9CDC-12FF-1488-C20FA7292FFB}"/>
              </a:ext>
            </a:extLst>
          </p:cNvPr>
          <p:cNvGraphicFramePr>
            <a:graphicFrameLocks noGrp="1"/>
          </p:cNvGraphicFramePr>
          <p:nvPr>
            <p:extLst>
              <p:ext uri="{D42A27DB-BD31-4B8C-83A1-F6EECF244321}">
                <p14:modId xmlns:p14="http://schemas.microsoft.com/office/powerpoint/2010/main" val="1253207004"/>
              </p:ext>
            </p:extLst>
          </p:nvPr>
        </p:nvGraphicFramePr>
        <p:xfrm>
          <a:off x="584199" y="1675963"/>
          <a:ext cx="10981518" cy="4672169"/>
        </p:xfrm>
        <a:graphic>
          <a:graphicData uri="http://schemas.openxmlformats.org/drawingml/2006/table">
            <a:tbl>
              <a:tblPr>
                <a:tableStyleId>{72833802-FEF1-4C79-8D5D-14CF1EAF98D9}</a:tableStyleId>
              </a:tblPr>
              <a:tblGrid>
                <a:gridCol w="2232909">
                  <a:extLst>
                    <a:ext uri="{9D8B030D-6E8A-4147-A177-3AD203B41FA5}">
                      <a16:colId xmlns:a16="http://schemas.microsoft.com/office/drawing/2014/main" val="521011276"/>
                    </a:ext>
                  </a:extLst>
                </a:gridCol>
                <a:gridCol w="2965010">
                  <a:extLst>
                    <a:ext uri="{9D8B030D-6E8A-4147-A177-3AD203B41FA5}">
                      <a16:colId xmlns:a16="http://schemas.microsoft.com/office/drawing/2014/main" val="1081494026"/>
                    </a:ext>
                  </a:extLst>
                </a:gridCol>
                <a:gridCol w="732101">
                  <a:extLst>
                    <a:ext uri="{9D8B030D-6E8A-4147-A177-3AD203B41FA5}">
                      <a16:colId xmlns:a16="http://schemas.microsoft.com/office/drawing/2014/main" val="2464497448"/>
                    </a:ext>
                  </a:extLst>
                </a:gridCol>
                <a:gridCol w="1235421">
                  <a:extLst>
                    <a:ext uri="{9D8B030D-6E8A-4147-A177-3AD203B41FA5}">
                      <a16:colId xmlns:a16="http://schemas.microsoft.com/office/drawing/2014/main" val="400016573"/>
                    </a:ext>
                  </a:extLst>
                </a:gridCol>
                <a:gridCol w="1134757">
                  <a:extLst>
                    <a:ext uri="{9D8B030D-6E8A-4147-A177-3AD203B41FA5}">
                      <a16:colId xmlns:a16="http://schemas.microsoft.com/office/drawing/2014/main" val="887739091"/>
                    </a:ext>
                  </a:extLst>
                </a:gridCol>
                <a:gridCol w="2681320">
                  <a:extLst>
                    <a:ext uri="{9D8B030D-6E8A-4147-A177-3AD203B41FA5}">
                      <a16:colId xmlns:a16="http://schemas.microsoft.com/office/drawing/2014/main" val="1851666147"/>
                    </a:ext>
                  </a:extLst>
                </a:gridCol>
              </a:tblGrid>
              <a:tr h="199148">
                <a:tc gridSpan="6">
                  <a:txBody>
                    <a:bodyPr/>
                    <a:lstStyle/>
                    <a:p>
                      <a:pPr marL="0" marR="0" indent="0" algn="l" defTabSz="609600" fontAlgn="b" latinLnBrk="0">
                        <a:lnSpc>
                          <a:spcPct val="100000"/>
                        </a:lnSpc>
                        <a:spcBef>
                          <a:spcPts val="0"/>
                        </a:spcBef>
                        <a:spcAft>
                          <a:spcPts val="0"/>
                        </a:spcAft>
                        <a:buClrTx/>
                        <a:buSzTx/>
                        <a:buFontTx/>
                        <a:buNone/>
                        <a:tabLst/>
                      </a:pPr>
                      <a:r>
                        <a:rPr lang="en-US" sz="1100" b="0" i="0" u="none" strike="noStrike" cap="none" spc="0" baseline="0" dirty="0">
                          <a:solidFill>
                            <a:schemeClr val="tx2"/>
                          </a:solidFill>
                          <a:effectLst/>
                          <a:uFillTx/>
                          <a:latin typeface="IntelOne Text Bold" panose="020B0803020203020204" pitchFamily="34" charset="0"/>
                          <a:ea typeface="+mn-ea"/>
                          <a:cs typeface="+mn-cs"/>
                          <a:sym typeface="Intel Clear"/>
                        </a:rPr>
                        <a:t>Secondary Applicability</a:t>
                      </a:r>
                    </a:p>
                  </a:txBody>
                  <a:tcPr marL="0" marR="18288"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13215989"/>
                  </a:ext>
                </a:extLst>
              </a:tr>
              <a:tr h="154563">
                <a:tc>
                  <a:txBody>
                    <a:bodyPr/>
                    <a:lstStyle/>
                    <a:p>
                      <a:pPr marL="0" marR="0" indent="0" algn="l"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Solution Name</a:t>
                      </a:r>
                    </a:p>
                  </a:txBody>
                  <a:tcPr marL="18288" marR="18288" marT="18288" marB="18288" anchor="ctr">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GEO</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MRS/RRK</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5G Enabled </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Key Contact</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Other</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09497071"/>
                  </a:ext>
                </a:extLst>
              </a:tr>
              <a:tr h="280048">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4" action="ppaction://hlinksldjump">
                            <a:extLst>
                              <a:ext uri="{A12FA001-AC4F-418D-AE19-62706E023703}">
                                <ahyp:hlinkClr xmlns:ahyp="http://schemas.microsoft.com/office/drawing/2018/hyperlinkcolor" val="tx"/>
                              </a:ext>
                            </a:extLst>
                          </a:hlinkClick>
                        </a:rPr>
                        <a:t>byteLAKE</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 action="ppaction://hlinksldjump">
                            <a:extLst>
                              <a:ext uri="{A12FA001-AC4F-418D-AE19-62706E023703}">
                                <ahyp:hlinkClr xmlns:ahyp="http://schemas.microsoft.com/office/drawing/2018/hyperlinkcolor" val="tx"/>
                              </a:ext>
                            </a:extLst>
                          </a:hlinkClick>
                        </a:rPr>
                        <a:t> Cognitive Services (AI for Industry 4.0)</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rPr>
                        <a:t>WW</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700" b="0" i="0" u="none" strike="noStrike" kern="0" cap="none" spc="0" normalizeH="0" baseline="0" noProof="0" dirty="0">
                          <a:ln>
                            <a:noFill/>
                          </a:ln>
                          <a:solidFill>
                            <a:schemeClr val="bg2"/>
                          </a:solidFill>
                          <a:effectLst/>
                          <a:uLnTx/>
                          <a:uFillTx/>
                          <a:latin typeface="+mn-lt"/>
                          <a:ea typeface="+mn-ea"/>
                          <a:cs typeface="+mn-cs"/>
                          <a:sym typeface="Intel Clear"/>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r>
                        <a:rPr lang="en-US" sz="700" dirty="0">
                          <a:solidFill>
                            <a:schemeClr val="bg2"/>
                          </a:solidFill>
                          <a:latin typeface="+mn-lt"/>
                          <a:hlinkClick r:id="rId5">
                            <a:extLst>
                              <a:ext uri="{A12FA001-AC4F-418D-AE19-62706E023703}">
                                <ahyp:hlinkClr xmlns:ahyp="http://schemas.microsoft.com/office/drawing/2018/hyperlinkcolor" val="tx"/>
                              </a:ext>
                            </a:extLst>
                          </a:hlinkClick>
                        </a:rPr>
                        <a:t>Andrzej Jankowski</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23" rtl="0" eaLnBrk="1" fontAlgn="ctr" latinLnBrk="0" hangingPunct="1">
                        <a:lnSpc>
                          <a:spcPct val="100000"/>
                        </a:lnSpc>
                        <a:spcBef>
                          <a:spcPts val="0"/>
                        </a:spcBef>
                        <a:spcAft>
                          <a:spcPts val="0"/>
                        </a:spcAft>
                        <a:buClrTx/>
                        <a:buSzTx/>
                        <a:buFont typeface="Wingdings" panose="05000000000000000000" pitchFamily="2" charset="2"/>
                        <a:buNone/>
                        <a:tabLst/>
                        <a:defRPr/>
                      </a:pPr>
                      <a:r>
                        <a:rPr kumimoji="0" lang="en-US" sz="700" b="0" i="0" u="none" strike="noStrike" kern="1200" cap="none" spc="0" normalizeH="0" baseline="0" noProof="0" dirty="0" err="1">
                          <a:ln>
                            <a:noFill/>
                          </a:ln>
                          <a:solidFill>
                            <a:schemeClr val="bg2"/>
                          </a:solidFill>
                          <a:effectLst/>
                          <a:uLnTx/>
                          <a:uFillTx/>
                          <a:latin typeface="+mn-lt"/>
                          <a:ea typeface="+mn-ea"/>
                          <a:cs typeface="+mn-cs"/>
                          <a:hlinkClick r:id="rId6">
                            <a:extLst>
                              <a:ext uri="{A12FA001-AC4F-418D-AE19-62706E023703}">
                                <ahyp:hlinkClr xmlns:ahyp="http://schemas.microsoft.com/office/drawing/2018/hyperlinkcolor" val="tx"/>
                              </a:ext>
                            </a:extLst>
                          </a:hlinkClick>
                        </a:rPr>
                        <a:t>byteLAKE</a:t>
                      </a:r>
                      <a:r>
                        <a:rPr kumimoji="0" lang="en-US" sz="700" b="0" i="0" u="none" strike="noStrike" kern="1200" cap="none" spc="0" normalizeH="0" baseline="0" noProof="0" dirty="0">
                          <a:ln>
                            <a:noFill/>
                          </a:ln>
                          <a:solidFill>
                            <a:schemeClr val="bg2"/>
                          </a:solidFill>
                          <a:effectLst/>
                          <a:uLnTx/>
                          <a:uFillTx/>
                          <a:latin typeface="+mn-lt"/>
                          <a:ea typeface="+mn-ea"/>
                          <a:cs typeface="+mn-cs"/>
                          <a:hlinkClick r:id="rId6">
                            <a:extLst>
                              <a:ext uri="{A12FA001-AC4F-418D-AE19-62706E023703}">
                                <ahyp:hlinkClr xmlns:ahyp="http://schemas.microsoft.com/office/drawing/2018/hyperlinkcolor" val="tx"/>
                              </a:ext>
                            </a:extLst>
                          </a:hlinkClick>
                        </a:rPr>
                        <a:t> website</a:t>
                      </a:r>
                      <a:endParaRPr kumimoji="0" lang="en-US" sz="700" b="0" i="0" u="none" strike="noStrike" kern="1200" cap="none" spc="0" normalizeH="0" baseline="0" noProof="0" dirty="0">
                        <a:ln>
                          <a:noFill/>
                        </a:ln>
                        <a:solidFill>
                          <a:schemeClr val="bg2"/>
                        </a:solidFill>
                        <a:effectLst/>
                        <a:uLnTx/>
                        <a:uFillTx/>
                        <a:latin typeface="+mn-lt"/>
                        <a:ea typeface="+mn-ea"/>
                        <a:cs typeface="+mn-cs"/>
                      </a:endParaRPr>
                    </a:p>
                    <a:p>
                      <a:pPr marL="0" marR="0" lvl="1" indent="0" algn="ctr" rtl="0" eaLnBrk="1" fontAlgn="ctr" latinLnBrk="0" hangingPunct="1">
                        <a:lnSpc>
                          <a:spcPct val="100000"/>
                        </a:lnSpc>
                        <a:spcBef>
                          <a:spcPts val="0"/>
                        </a:spcBef>
                        <a:spcAft>
                          <a:spcPts val="0"/>
                        </a:spcAft>
                        <a:buClrTx/>
                        <a:buSzTx/>
                        <a:buFont typeface="Wingdings" panose="05000000000000000000" pitchFamily="2" charset="2"/>
                        <a:buNone/>
                      </a:pPr>
                      <a:r>
                        <a:rPr lang="en-US" sz="700" kern="1200" dirty="0" err="1">
                          <a:solidFill>
                            <a:schemeClr val="bg2"/>
                          </a:solidFill>
                          <a:latin typeface="+mn-lt"/>
                          <a:hlinkClick r:id="rId7">
                            <a:extLst>
                              <a:ext uri="{A12FA001-AC4F-418D-AE19-62706E023703}">
                                <ahyp:hlinkClr xmlns:ahyp="http://schemas.microsoft.com/office/drawing/2018/hyperlinkcolor" val="tx"/>
                              </a:ext>
                            </a:extLst>
                          </a:hlinkClick>
                        </a:rPr>
                        <a:t>byteLAKE</a:t>
                      </a:r>
                      <a:r>
                        <a:rPr lang="en-US" sz="700" kern="1200" dirty="0">
                          <a:solidFill>
                            <a:schemeClr val="bg2"/>
                          </a:solidFill>
                          <a:latin typeface="+mn-lt"/>
                          <a:hlinkClick r:id="rId7">
                            <a:extLst>
                              <a:ext uri="{A12FA001-AC4F-418D-AE19-62706E023703}">
                                <ahyp:hlinkClr xmlns:ahyp="http://schemas.microsoft.com/office/drawing/2018/hyperlinkcolor" val="tx"/>
                              </a:ext>
                            </a:extLst>
                          </a:hlinkClick>
                        </a:rPr>
                        <a:t> support</a:t>
                      </a:r>
                      <a:r>
                        <a:rPr lang="en-US" sz="700" kern="1200" dirty="0">
                          <a:solidFill>
                            <a:schemeClr val="bg2"/>
                          </a:solidFill>
                          <a:latin typeface="+mn-lt"/>
                        </a:rPr>
                        <a:t> </a:t>
                      </a: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3907779"/>
                  </a:ext>
                </a:extLst>
              </a:tr>
              <a:tr h="280048">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IN"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8" action="ppaction://hlinksldjump">
                            <a:extLst>
                              <a:ext uri="{A12FA001-AC4F-418D-AE19-62706E023703}">
                                <ahyp:hlinkClr xmlns:ahyp="http://schemas.microsoft.com/office/drawing/2018/hyperlinkcolor" val="tx"/>
                              </a:ext>
                            </a:extLst>
                          </a:hlinkClick>
                        </a:rPr>
                        <a:t>TVARIT Industrial AI Solution</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kumimoji="0" lang="en-US" sz="700" b="0" i="0" u="none" strike="noStrike" kern="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Germany</a:t>
                      </a:r>
                      <a:br>
                        <a:rPr kumimoji="0" lang="en-US" sz="700" b="0" i="0" u="none" strike="noStrike" kern="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br>
                      <a:r>
                        <a:rPr kumimoji="0" lang="en-US" sz="700" b="0" i="0" u="none" strike="noStrike" kern="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and India</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700" b="0" i="0" u="none" strike="noStrike" kern="0" cap="none" spc="0" normalizeH="0" baseline="0" noProof="0" dirty="0">
                          <a:ln>
                            <a:noFill/>
                          </a:ln>
                          <a:solidFill>
                            <a:schemeClr val="bg2"/>
                          </a:solidFill>
                          <a:effectLst/>
                          <a:uLnTx/>
                          <a:uFillTx/>
                          <a:latin typeface="IntelOne Tex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9">
                            <a:extLst>
                              <a:ext uri="{A12FA001-AC4F-418D-AE19-62706E023703}">
                                <ahyp:hlinkClr xmlns:ahyp="http://schemas.microsoft.com/office/drawing/2018/hyperlinkcolor" val="tx"/>
                              </a:ext>
                            </a:extLst>
                          </a:hlinkClick>
                        </a:rPr>
                        <a:t>Aneta</a:t>
                      </a: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9">
                            <a:extLst>
                              <a:ext uri="{A12FA001-AC4F-418D-AE19-62706E023703}">
                                <ahyp:hlinkClr xmlns:ahyp="http://schemas.microsoft.com/office/drawing/2018/hyperlinkcolor" val="tx"/>
                              </a:ext>
                            </a:extLst>
                          </a:hlinkClick>
                        </a:rPr>
                        <a:t> </a:t>
                      </a:r>
                      <a:r>
                        <a:rPr lang="en-US" sz="7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9">
                            <a:extLst>
                              <a:ext uri="{A12FA001-AC4F-418D-AE19-62706E023703}">
                                <ahyp:hlinkClr xmlns:ahyp="http://schemas.microsoft.com/office/drawing/2018/hyperlinkcolor" val="tx"/>
                              </a:ext>
                            </a:extLst>
                          </a:hlinkClick>
                        </a:rPr>
                        <a:t>Zonenberg</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700" b="0" i="0" u="none" strike="noStrike" kern="1200" cap="none" spc="0" normalizeH="0" baseline="0" noProof="0" dirty="0" err="1">
                          <a:ln>
                            <a:noFill/>
                          </a:ln>
                          <a:solidFill>
                            <a:schemeClr val="bg2"/>
                          </a:solidFill>
                          <a:effectLst/>
                          <a:uLnTx/>
                          <a:uFillTx/>
                          <a:latin typeface="+mn-lt"/>
                          <a:ea typeface="+mn-ea"/>
                          <a:cs typeface="+mn-cs"/>
                          <a:sym typeface="Helvetica Neue"/>
                          <a:hlinkClick r:id="rId10">
                            <a:extLst>
                              <a:ext uri="{A12FA001-AC4F-418D-AE19-62706E023703}">
                                <ahyp:hlinkClr xmlns:ahyp="http://schemas.microsoft.com/office/drawing/2018/hyperlinkcolor" val="tx"/>
                              </a:ext>
                            </a:extLst>
                          </a:hlinkClick>
                        </a:rPr>
                        <a:t>Tvarit</a:t>
                      </a:r>
                      <a:r>
                        <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hlinkClick r:id="rId10">
                            <a:extLst>
                              <a:ext uri="{A12FA001-AC4F-418D-AE19-62706E023703}">
                                <ahyp:hlinkClr xmlns:ahyp="http://schemas.microsoft.com/office/drawing/2018/hyperlinkcolor" val="tx"/>
                              </a:ext>
                            </a:extLst>
                          </a:hlinkClick>
                        </a:rPr>
                        <a:t> Website</a:t>
                      </a:r>
                      <a:endPar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700" b="0" i="0" u="none" strike="noStrike" kern="1200" cap="none" spc="0" normalizeH="0" baseline="0" noProof="0" dirty="0" err="1">
                          <a:ln>
                            <a:noFill/>
                          </a:ln>
                          <a:solidFill>
                            <a:schemeClr val="bg2"/>
                          </a:solidFill>
                          <a:effectLst/>
                          <a:uLnTx/>
                          <a:uFillTx/>
                          <a:latin typeface="+mn-lt"/>
                          <a:ea typeface="+mn-ea"/>
                          <a:cs typeface="+mn-cs"/>
                          <a:sym typeface="Helvetica Neue"/>
                          <a:hlinkClick r:id="rId11">
                            <a:extLst>
                              <a:ext uri="{A12FA001-AC4F-418D-AE19-62706E023703}">
                                <ahyp:hlinkClr xmlns:ahyp="http://schemas.microsoft.com/office/drawing/2018/hyperlinkcolor" val="tx"/>
                              </a:ext>
                            </a:extLst>
                          </a:hlinkClick>
                        </a:rPr>
                        <a:t>Tvarit</a:t>
                      </a:r>
                      <a:r>
                        <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hlinkClick r:id="rId11">
                            <a:extLst>
                              <a:ext uri="{A12FA001-AC4F-418D-AE19-62706E023703}">
                                <ahyp:hlinkClr xmlns:ahyp="http://schemas.microsoft.com/office/drawing/2018/hyperlinkcolor" val="tx"/>
                              </a:ext>
                            </a:extLst>
                          </a:hlinkClick>
                        </a:rPr>
                        <a:t> AI Video</a:t>
                      </a:r>
                      <a:endPar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9858023"/>
                  </a:ext>
                </a:extLst>
              </a:tr>
              <a:tr h="280888">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2" action="ppaction://hlinksldjump">
                            <a:extLst>
                              <a:ext uri="{A12FA001-AC4F-418D-AE19-62706E023703}">
                                <ahyp:hlinkClr xmlns:ahyp="http://schemas.microsoft.com/office/drawing/2018/hyperlinkcolor" val="tx"/>
                              </a:ext>
                            </a:extLst>
                          </a:hlinkClick>
                        </a:rPr>
                        <a:t>Shenzhen </a:t>
                      </a: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12" action="ppaction://hlinksldjump">
                            <a:extLst>
                              <a:ext uri="{A12FA001-AC4F-418D-AE19-62706E023703}">
                                <ahyp:hlinkClr xmlns:ahyp="http://schemas.microsoft.com/office/drawing/2018/hyperlinkcolor" val="tx"/>
                              </a:ext>
                            </a:extLst>
                          </a:hlinkClick>
                        </a:rPr>
                        <a:t>Datang</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2" action="ppaction://hlinksldjump">
                            <a:extLst>
                              <a:ext uri="{A12FA001-AC4F-418D-AE19-62706E023703}">
                                <ahyp:hlinkClr xmlns:ahyp="http://schemas.microsoft.com/office/drawing/2018/hyperlinkcolor" val="tx"/>
                              </a:ext>
                            </a:extLst>
                          </a:hlinkClick>
                        </a:rPr>
                        <a:t> Computer </a:t>
                      </a:r>
                      <a:b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2" action="ppaction://hlinksldjump">
                            <a:extLst>
                              <a:ext uri="{A12FA001-AC4F-418D-AE19-62706E023703}">
                                <ahyp:hlinkClr xmlns:ahyp="http://schemas.microsoft.com/office/drawing/2018/hyperlinkcolor" val="tx"/>
                              </a:ext>
                            </a:extLst>
                          </a:hlinkClick>
                        </a:rPr>
                      </a:b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2" action="ppaction://hlinksldjump">
                            <a:extLst>
                              <a:ext uri="{A12FA001-AC4F-418D-AE19-62706E023703}">
                                <ahyp:hlinkClr xmlns:ahyp="http://schemas.microsoft.com/office/drawing/2018/hyperlinkcolor" val="tx"/>
                              </a:ext>
                            </a:extLst>
                          </a:hlinkClick>
                        </a:rPr>
                        <a:t>Smart AI Application Box</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fontAlgn="b">
                        <a:lnSpc>
                          <a:spcPct val="96000"/>
                        </a:lnSpc>
                        <a:buFont typeface="Arial" panose="020B0604020202020204" pitchFamily="34" charset="0"/>
                        <a:buNone/>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PRC, ASMO, APJ</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sym typeface="Intel Clear"/>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mn-ea"/>
                          <a:cs typeface="+mn-cs"/>
                          <a:sym typeface="Helvetica Neue"/>
                          <a:hlinkClick r:id="rId13">
                            <a:extLst>
                              <a:ext uri="{A12FA001-AC4F-418D-AE19-62706E023703}">
                                <ahyp:hlinkClr xmlns:ahyp="http://schemas.microsoft.com/office/drawing/2018/hyperlinkcolor" val="tx"/>
                              </a:ext>
                            </a:extLst>
                          </a:hlinkClick>
                        </a:rPr>
                        <a:t>Jerry Li </a:t>
                      </a:r>
                      <a:endParaRPr lang="en-US" sz="7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219169" fontAlgn="ctr" hangingPunct="0">
                        <a:lnSpc>
                          <a:spcPct val="100000"/>
                        </a:lnSpc>
                        <a:spcBef>
                          <a:spcPts val="200"/>
                        </a:spcBef>
                        <a:spcAft>
                          <a:spcPts val="100"/>
                        </a:spcAft>
                        <a:buClrTx/>
                        <a:buSzTx/>
                        <a:buFont typeface="Arial" panose="020B0604020202020204" pitchFamily="34" charset="0"/>
                        <a:buNone/>
                        <a:tabLst/>
                        <a:defRPr/>
                      </a:pPr>
                      <a:r>
                        <a:rPr lang="en-US" sz="700" b="0" i="0" u="none" strike="noStrike" cap="none" spc="0" baseline="0" dirty="0">
                          <a:solidFill>
                            <a:schemeClr val="bg2"/>
                          </a:solidFill>
                          <a:effectLst/>
                          <a:uFillTx/>
                          <a:latin typeface="+mn-lt"/>
                          <a:sym typeface="Intel Clear"/>
                          <a:hlinkClick r:id="rId14">
                            <a:extLst>
                              <a:ext uri="{A12FA001-AC4F-418D-AE19-62706E023703}">
                                <ahyp:hlinkClr xmlns:ahyp="http://schemas.microsoft.com/office/drawing/2018/hyperlinkcolor" val="tx"/>
                              </a:ext>
                            </a:extLst>
                          </a:hlinkClick>
                        </a:rPr>
                        <a:t>U2board – U2 Box</a:t>
                      </a:r>
                      <a:endParaRPr lang="en-US" sz="700" b="0" i="0" u="none" strike="noStrike" cap="none" spc="0" baseline="0" dirty="0">
                        <a:solidFill>
                          <a:schemeClr val="bg2"/>
                        </a:solidFill>
                        <a:effectLst/>
                        <a:uFillTx/>
                        <a:latin typeface="+mn-lt"/>
                        <a:sym typeface="Intel Clear"/>
                      </a:endParaRPr>
                    </a:p>
                    <a:p>
                      <a:pPr marL="0" marR="0" lvl="1" indent="0" algn="ctr" defTabSz="1219169" fontAlgn="ctr" hangingPunct="0">
                        <a:lnSpc>
                          <a:spcPct val="100000"/>
                        </a:lnSpc>
                        <a:spcBef>
                          <a:spcPts val="200"/>
                        </a:spcBef>
                        <a:spcAft>
                          <a:spcPts val="100"/>
                        </a:spcAft>
                        <a:buClrTx/>
                        <a:buSzTx/>
                        <a:buFont typeface="Arial" panose="020B0604020202020204" pitchFamily="34" charset="0"/>
                        <a:buNone/>
                        <a:tabLst/>
                        <a:defRPr/>
                      </a:pPr>
                      <a:r>
                        <a:rPr lang="en-US" sz="700" b="0" i="0" u="none" strike="noStrike" cap="none" spc="0" baseline="0" dirty="0">
                          <a:solidFill>
                            <a:schemeClr val="bg2"/>
                          </a:solidFill>
                          <a:effectLst/>
                          <a:uFillTx/>
                          <a:latin typeface="+mn-lt"/>
                          <a:sym typeface="Intel Clear"/>
                          <a:hlinkClick r:id="rId15">
                            <a:extLst>
                              <a:ext uri="{A12FA001-AC4F-418D-AE19-62706E023703}">
                                <ahyp:hlinkClr xmlns:ahyp="http://schemas.microsoft.com/office/drawing/2018/hyperlinkcolor" val="tx"/>
                              </a:ext>
                            </a:extLst>
                          </a:hlinkClick>
                        </a:rPr>
                        <a:t>U2Board – U2 Solution</a:t>
                      </a: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8886500"/>
                  </a:ext>
                </a:extLst>
              </a:tr>
              <a:tr h="280048">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da-DK"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6" action="ppaction://hlinksldjump">
                            <a:extLst>
                              <a:ext uri="{A12FA001-AC4F-418D-AE19-62706E023703}">
                                <ahyp:hlinkClr xmlns:ahyp="http://schemas.microsoft.com/office/drawing/2018/hyperlinkcolor" val="tx"/>
                              </a:ext>
                            </a:extLst>
                          </a:hlinkClick>
                        </a:rPr>
                        <a:t>Nippon SystemWare Toami </a:t>
                      </a:r>
                      <a:endParaRPr lang="da-DK"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rPr>
                        <a:t>Globally</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b">
                        <a:lnSpc>
                          <a:spcPct val="96000"/>
                        </a:lnSpc>
                        <a:buFont typeface="Arial" panose="020B0604020202020204" pitchFamily="34" charset="0"/>
                        <a:buNone/>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dirty="0">
                          <a:solidFill>
                            <a:schemeClr val="bg2"/>
                          </a:solidFill>
                          <a:effectLst/>
                          <a:uFillTx/>
                          <a:latin typeface="+mn-lt"/>
                          <a:ea typeface="+mn-ea"/>
                          <a:cs typeface="+mn-cs"/>
                          <a:sym typeface="Intel Clear"/>
                          <a:hlinkClick r:id="rId17">
                            <a:extLst>
                              <a:ext uri="{A12FA001-AC4F-418D-AE19-62706E023703}">
                                <ahyp:hlinkClr xmlns:ahyp="http://schemas.microsoft.com/office/drawing/2018/hyperlinkcolor" val="tx"/>
                              </a:ext>
                            </a:extLst>
                          </a:hlinkClick>
                        </a:rPr>
                        <a:t>Eleanor Sales</a:t>
                      </a:r>
                      <a:endParaRPr lang="en-US" sz="7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18">
                            <a:extLst>
                              <a:ext uri="{A12FA001-AC4F-418D-AE19-62706E023703}">
                                <ahyp:hlinkClr xmlns:ahyp="http://schemas.microsoft.com/office/drawing/2018/hyperlinkcolor" val="tx"/>
                              </a:ext>
                            </a:extLst>
                          </a:hlinkClick>
                        </a:rPr>
                        <a:t>Intel IoT Kits Overview</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19">
                            <a:extLst>
                              <a:ext uri="{A12FA001-AC4F-418D-AE19-62706E023703}">
                                <ahyp:hlinkClr xmlns:ahyp="http://schemas.microsoft.com/office/drawing/2018/hyperlinkcolor" val="tx"/>
                              </a:ext>
                            </a:extLst>
                          </a:hlinkClick>
                        </a:rPr>
                        <a:t>Toami</a:t>
                      </a: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19">
                            <a:extLst>
                              <a:ext uri="{A12FA001-AC4F-418D-AE19-62706E023703}">
                                <ahyp:hlinkClr xmlns:ahyp="http://schemas.microsoft.com/office/drawing/2018/hyperlinkcolor" val="tx"/>
                              </a:ext>
                            </a:extLst>
                          </a:hlinkClick>
                        </a:rPr>
                        <a:t> Powered by </a:t>
                      </a:r>
                      <a:r>
                        <a:rPr lang="en-US" sz="7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19">
                            <a:extLst>
                              <a:ext uri="{A12FA001-AC4F-418D-AE19-62706E023703}">
                                <ahyp:hlinkClr xmlns:ahyp="http://schemas.microsoft.com/office/drawing/2018/hyperlinkcolor" val="tx"/>
                              </a:ext>
                            </a:extLst>
                          </a:hlinkClick>
                        </a:rPr>
                        <a:t>ThingWorx</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9758539"/>
                  </a:ext>
                </a:extLst>
              </a:tr>
              <a:tr h="280048">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da-DK"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0" action="ppaction://hlinksldjump">
                            <a:extLst>
                              <a:ext uri="{A12FA001-AC4F-418D-AE19-62706E023703}">
                                <ahyp:hlinkClr xmlns:ahyp="http://schemas.microsoft.com/office/drawing/2018/hyperlinkcolor" val="tx"/>
                              </a:ext>
                            </a:extLst>
                          </a:hlinkClick>
                        </a:rPr>
                        <a:t>ORISOL Production Data </a:t>
                      </a:r>
                      <a:br>
                        <a:rPr lang="da-DK"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0" action="ppaction://hlinksldjump">
                            <a:extLst>
                              <a:ext uri="{A12FA001-AC4F-418D-AE19-62706E023703}">
                                <ahyp:hlinkClr xmlns:ahyp="http://schemas.microsoft.com/office/drawing/2018/hyperlinkcolor" val="tx"/>
                              </a:ext>
                            </a:extLst>
                          </a:hlinkClick>
                        </a:rPr>
                      </a:br>
                      <a:r>
                        <a:rPr lang="da-DK"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0" action="ppaction://hlinksldjump">
                            <a:extLst>
                              <a:ext uri="{A12FA001-AC4F-418D-AE19-62706E023703}">
                                <ahyp:hlinkClr xmlns:ahyp="http://schemas.microsoft.com/office/drawing/2018/hyperlinkcolor" val="tx"/>
                              </a:ext>
                            </a:extLst>
                          </a:hlinkClick>
                        </a:rPr>
                        <a:t>Collection System (PDCS)</a:t>
                      </a:r>
                      <a:endParaRPr lang="da-DK"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fontAlgn="b">
                        <a:lnSpc>
                          <a:spcPct val="96000"/>
                        </a:lnSpc>
                        <a:buFont typeface="Arial" panose="020B0604020202020204" pitchFamily="34" charset="0"/>
                        <a:buNone/>
                      </a:pPr>
                      <a:r>
                        <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rPr>
                        <a:t>Globally</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700" b="0" i="0" u="none" strike="noStrike" cap="none" spc="0" baseline="0" noProof="0">
                          <a:solidFill>
                            <a:schemeClr val="bg2"/>
                          </a:solidFill>
                          <a:effectLst/>
                          <a:uFillTx/>
                          <a:latin typeface="+mn-lt"/>
                          <a:sym typeface="Intel Clear"/>
                        </a:rPr>
                        <a:t>MRS</a:t>
                      </a:r>
                      <a:endParaRPr lang="en-US" sz="700" b="0" i="0" u="none" strike="noStrike" cap="none" spc="0" baseline="0" noProof="0" dirty="0">
                        <a:solidFill>
                          <a:schemeClr val="bg2"/>
                        </a:solidFill>
                        <a:effectLst/>
                        <a:uFillTx/>
                        <a:latin typeface="+mn-lt"/>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b">
                        <a:lnSpc>
                          <a:spcPct val="96000"/>
                        </a:lnSpc>
                        <a:buFont typeface="Arial" panose="020B0604020202020204" pitchFamily="34" charset="0"/>
                        <a:buNone/>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dirty="0">
                          <a:solidFill>
                            <a:schemeClr val="bg2"/>
                          </a:solidFill>
                          <a:effectLst/>
                          <a:uFillTx/>
                          <a:latin typeface="+mn-lt"/>
                          <a:ea typeface="+mn-ea"/>
                          <a:cs typeface="+mn-cs"/>
                          <a:sym typeface="Intel Clear"/>
                          <a:hlinkClick r:id="rId17">
                            <a:extLst>
                              <a:ext uri="{A12FA001-AC4F-418D-AE19-62706E023703}">
                                <ahyp:hlinkClr xmlns:ahyp="http://schemas.microsoft.com/office/drawing/2018/hyperlinkcolor" val="tx"/>
                              </a:ext>
                            </a:extLst>
                          </a:hlinkClick>
                        </a:rPr>
                        <a:t>Eleanor Sales</a:t>
                      </a:r>
                      <a:endParaRPr lang="en-US" sz="7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1">
                            <a:extLst>
                              <a:ext uri="{A12FA001-AC4F-418D-AE19-62706E023703}">
                                <ahyp:hlinkClr xmlns:ahyp="http://schemas.microsoft.com/office/drawing/2018/hyperlinkcolor" val="tx"/>
                              </a:ext>
                            </a:extLst>
                          </a:hlinkClick>
                        </a:rPr>
                        <a:t>PDCS Solution overview</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6584092"/>
                  </a:ext>
                </a:extLst>
              </a:tr>
              <a:tr h="280048">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da-DK"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2" action="ppaction://hlinksldjump">
                            <a:extLst>
                              <a:ext uri="{A12FA001-AC4F-418D-AE19-62706E023703}">
                                <ahyp:hlinkClr xmlns:ahyp="http://schemas.microsoft.com/office/drawing/2018/hyperlinkcolor" val="tx"/>
                              </a:ext>
                            </a:extLst>
                          </a:hlinkClick>
                        </a:rPr>
                        <a:t>TCS Equiptix</a:t>
                      </a:r>
                      <a:endParaRPr lang="da-DK"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fontAlgn="b">
                        <a:lnSpc>
                          <a:spcPct val="96000"/>
                        </a:lnSpc>
                        <a:buFont typeface="Arial" panose="020B0604020202020204" pitchFamily="34" charset="0"/>
                        <a:buNone/>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Globally</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700" b="0" i="0" u="none" strike="noStrike" cap="none" spc="0" baseline="0" noProof="0">
                          <a:solidFill>
                            <a:schemeClr val="bg2"/>
                          </a:solidFill>
                          <a:effectLst/>
                          <a:uFillTx/>
                          <a:latin typeface="+mn-lt"/>
                          <a:sym typeface="Intel Clear"/>
                        </a:rPr>
                        <a:t>MRS</a:t>
                      </a:r>
                      <a:endParaRPr lang="en-US" sz="700" b="0" i="0" u="none" strike="noStrike" cap="none" spc="0" baseline="0" noProof="0" dirty="0">
                        <a:solidFill>
                          <a:schemeClr val="bg2"/>
                        </a:solidFill>
                        <a:effectLst/>
                        <a:uFillTx/>
                        <a:latin typeface="+mn-lt"/>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b">
                        <a:lnSpc>
                          <a:spcPct val="96000"/>
                        </a:lnSpc>
                        <a:buFont typeface="Arial" panose="020B0604020202020204" pitchFamily="34" charset="0"/>
                        <a:buNone/>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dirty="0">
                          <a:solidFill>
                            <a:schemeClr val="bg2"/>
                          </a:solidFill>
                          <a:effectLst/>
                          <a:uFillTx/>
                          <a:latin typeface="+mn-lt"/>
                          <a:ea typeface="+mn-ea"/>
                          <a:cs typeface="+mn-cs"/>
                          <a:sym typeface="Intel Clear"/>
                          <a:hlinkClick r:id="rId23">
                            <a:extLst>
                              <a:ext uri="{A12FA001-AC4F-418D-AE19-62706E023703}">
                                <ahyp:hlinkClr xmlns:ahyp="http://schemas.microsoft.com/office/drawing/2018/hyperlinkcolor" val="tx"/>
                              </a:ext>
                            </a:extLst>
                          </a:hlinkClick>
                        </a:rPr>
                        <a:t>Anand Kulkarni</a:t>
                      </a:r>
                      <a:endParaRPr lang="en-US" sz="7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4">
                            <a:extLst>
                              <a:ext uri="{A12FA001-AC4F-418D-AE19-62706E023703}">
                                <ahyp:hlinkClr xmlns:ahyp="http://schemas.microsoft.com/office/drawing/2018/hyperlinkcolor" val="tx"/>
                              </a:ext>
                            </a:extLst>
                          </a:hlinkClick>
                        </a:rPr>
                        <a:t>TCS </a:t>
                      </a:r>
                      <a:r>
                        <a:rPr lang="en-US" sz="7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4">
                            <a:extLst>
                              <a:ext uri="{A12FA001-AC4F-418D-AE19-62706E023703}">
                                <ahyp:hlinkClr xmlns:ahyp="http://schemas.microsoft.com/office/drawing/2018/hyperlinkcolor" val="tx"/>
                              </a:ext>
                            </a:extLst>
                          </a:hlinkClick>
                        </a:rPr>
                        <a:t>Equiptix</a:t>
                      </a: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4">
                            <a:extLst>
                              <a:ext uri="{A12FA001-AC4F-418D-AE19-62706E023703}">
                                <ahyp:hlinkClr xmlns:ahyp="http://schemas.microsoft.com/office/drawing/2018/hyperlinkcolor" val="tx"/>
                              </a:ext>
                            </a:extLst>
                          </a:hlinkClick>
                        </a:rPr>
                        <a:t> Webpage</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 action="ppaction://noaction">
                          <a:extLst>
                            <a:ext uri="{A12FA001-AC4F-418D-AE19-62706E023703}">
                              <ahyp:hlinkClr xmlns:ahyp="http://schemas.microsoft.com/office/drawing/2018/hyperlinkcolor" val="tx"/>
                            </a:ext>
                          </a:extLst>
                        </a:hlinkClick>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5">
                            <a:extLst>
                              <a:ext uri="{A12FA001-AC4F-418D-AE19-62706E023703}">
                                <ahyp:hlinkClr xmlns:ahyp="http://schemas.microsoft.com/office/drawing/2018/hyperlinkcolor" val="tx"/>
                              </a:ext>
                            </a:extLst>
                          </a:hlinkClick>
                        </a:rPr>
                        <a:t>TCS </a:t>
                      </a:r>
                      <a:r>
                        <a:rPr lang="en-US" sz="7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5">
                            <a:extLst>
                              <a:ext uri="{A12FA001-AC4F-418D-AE19-62706E023703}">
                                <ahyp:hlinkClr xmlns:ahyp="http://schemas.microsoft.com/office/drawing/2018/hyperlinkcolor" val="tx"/>
                              </a:ext>
                            </a:extLst>
                          </a:hlinkClick>
                        </a:rPr>
                        <a:t>Equiptix</a:t>
                      </a: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5">
                            <a:extLst>
                              <a:ext uri="{A12FA001-AC4F-418D-AE19-62706E023703}">
                                <ahyp:hlinkClr xmlns:ahyp="http://schemas.microsoft.com/office/drawing/2018/hyperlinkcolor" val="tx"/>
                              </a:ext>
                            </a:extLst>
                          </a:hlinkClick>
                        </a:rPr>
                        <a:t> Video</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532596"/>
                  </a:ext>
                </a:extLst>
              </a:tr>
              <a:tr h="280048">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da-DK"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6" action="ppaction://hlinksldjump">
                            <a:extLst>
                              <a:ext uri="{A12FA001-AC4F-418D-AE19-62706E023703}">
                                <ahyp:hlinkClr xmlns:ahyp="http://schemas.microsoft.com/office/drawing/2018/hyperlinkcolor" val="tx"/>
                              </a:ext>
                            </a:extLst>
                          </a:hlinkClick>
                        </a:rPr>
                        <a:t>Yoi System i-X (i-ECS: Intelligent-Edge Control System) </a:t>
                      </a:r>
                      <a:endParaRPr lang="da-DK"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a:solidFill>
                            <a:schemeClr val="bg2"/>
                          </a:solidFill>
                          <a:effectLst/>
                          <a:uFillTx/>
                          <a:latin typeface="+mn-lt"/>
                          <a:ea typeface="Intel Clear" panose="020B0604020203020204" pitchFamily="34" charset="0"/>
                          <a:cs typeface="Intel Clear" panose="020B0604020203020204" pitchFamily="34" charset="0"/>
                          <a:sym typeface="Helvetica"/>
                        </a:rPr>
                        <a:t>Worldwide</a:t>
                      </a:r>
                      <a:endPar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b">
                        <a:lnSpc>
                          <a:spcPct val="96000"/>
                        </a:lnSpc>
                        <a:buFont typeface="Arial" panose="020B0604020202020204" pitchFamily="34" charset="0"/>
                        <a:buNone/>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dirty="0">
                          <a:solidFill>
                            <a:schemeClr val="bg2"/>
                          </a:solidFill>
                          <a:effectLst/>
                          <a:uFillTx/>
                          <a:latin typeface="+mn-lt"/>
                          <a:ea typeface="+mn-ea"/>
                          <a:cs typeface="+mn-cs"/>
                          <a:sym typeface="Intel Clear"/>
                          <a:hlinkClick r:id="rId27">
                            <a:extLst>
                              <a:ext uri="{A12FA001-AC4F-418D-AE19-62706E023703}">
                                <ahyp:hlinkClr xmlns:ahyp="http://schemas.microsoft.com/office/drawing/2018/hyperlinkcolor" val="tx"/>
                              </a:ext>
                            </a:extLst>
                          </a:hlinkClick>
                        </a:rPr>
                        <a:t>Tina Hsu</a:t>
                      </a:r>
                      <a:endParaRPr lang="en-US" sz="7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8">
                            <a:extLst>
                              <a:ext uri="{A12FA001-AC4F-418D-AE19-62706E023703}">
                                <ahyp:hlinkClr xmlns:ahyp="http://schemas.microsoft.com/office/drawing/2018/hyperlinkcolor" val="tx"/>
                              </a:ext>
                            </a:extLst>
                          </a:hlinkClick>
                        </a:rPr>
                        <a:t>Yoi System Website</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9">
                            <a:extLst>
                              <a:ext uri="{A12FA001-AC4F-418D-AE19-62706E023703}">
                                <ahyp:hlinkClr xmlns:ahyp="http://schemas.microsoft.com/office/drawing/2018/hyperlinkcolor" val="tx"/>
                              </a:ext>
                            </a:extLst>
                          </a:hlinkClick>
                        </a:rPr>
                        <a:t>Solution Overview &amp; Demo (Korean)</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1587667"/>
                  </a:ext>
                </a:extLst>
              </a:tr>
              <a:tr h="280048">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da-DK"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0" action="ppaction://hlinksldjump">
                            <a:extLst>
                              <a:ext uri="{A12FA001-AC4F-418D-AE19-62706E023703}">
                                <ahyp:hlinkClr xmlns:ahyp="http://schemas.microsoft.com/office/drawing/2018/hyperlinkcolor" val="tx"/>
                              </a:ext>
                            </a:extLst>
                          </a:hlinkClick>
                        </a:rPr>
                        <a:t>Vecow Machine to Machine Solution</a:t>
                      </a:r>
                      <a:endParaRPr lang="da-DK"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fontAlgn="b">
                        <a:lnSpc>
                          <a:spcPct val="96000"/>
                        </a:lnSpc>
                        <a:buFont typeface="Arial" panose="020B0604020202020204" pitchFamily="34" charset="0"/>
                        <a:buNone/>
                      </a:pPr>
                      <a:r>
                        <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Neue"/>
                        </a:rPr>
                        <a:t>Taiwan,</a:t>
                      </a:r>
                      <a:br>
                        <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Neue"/>
                        </a:rPr>
                      </a:br>
                      <a:r>
                        <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Neue"/>
                        </a:rPr>
                        <a:t>China, Thailand, India, Germany, Denmark </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b">
                        <a:lnSpc>
                          <a:spcPct val="96000"/>
                        </a:lnSpc>
                        <a:buFont typeface="Arial" panose="020B0604020202020204" pitchFamily="34" charset="0"/>
                        <a:buNone/>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dirty="0">
                          <a:solidFill>
                            <a:schemeClr val="bg2"/>
                          </a:solidFill>
                          <a:effectLst/>
                          <a:uFillTx/>
                          <a:latin typeface="+mn-lt"/>
                          <a:ea typeface="+mn-ea"/>
                          <a:cs typeface="+mn-cs"/>
                          <a:sym typeface="Intel Clear"/>
                          <a:hlinkClick r:id="rId31">
                            <a:extLst>
                              <a:ext uri="{A12FA001-AC4F-418D-AE19-62706E023703}">
                                <ahyp:hlinkClr xmlns:ahyp="http://schemas.microsoft.com/office/drawing/2018/hyperlinkcolor" val="tx"/>
                              </a:ext>
                            </a:extLst>
                          </a:hlinkClick>
                        </a:rPr>
                        <a:t>Jason Wang</a:t>
                      </a:r>
                      <a:endParaRPr lang="en-US" sz="7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32">
                            <a:extLst>
                              <a:ext uri="{A12FA001-AC4F-418D-AE19-62706E023703}">
                                <ahyp:hlinkClr xmlns:ahyp="http://schemas.microsoft.com/office/drawing/2018/hyperlinkcolor" val="tx"/>
                              </a:ext>
                            </a:extLst>
                          </a:hlinkClick>
                        </a:rPr>
                        <a:t>Vecow</a:t>
                      </a: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32">
                            <a:extLst>
                              <a:ext uri="{A12FA001-AC4F-418D-AE19-62706E023703}">
                                <ahyp:hlinkClr xmlns:ahyp="http://schemas.microsoft.com/office/drawing/2018/hyperlinkcolor" val="tx"/>
                              </a:ext>
                            </a:extLst>
                          </a:hlinkClick>
                        </a:rPr>
                        <a:t> home page</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33">
                            <a:extLst>
                              <a:ext uri="{A12FA001-AC4F-418D-AE19-62706E023703}">
                                <ahyp:hlinkClr xmlns:ahyp="http://schemas.microsoft.com/office/drawing/2018/hyperlinkcolor" val="tx"/>
                              </a:ext>
                            </a:extLst>
                          </a:hlinkClick>
                        </a:rPr>
                        <a:t>Cosmos partner page</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0880959"/>
                  </a:ext>
                </a:extLst>
              </a:tr>
              <a:tr h="280048">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4" action="ppaction://hlinksldjump">
                            <a:extLst>
                              <a:ext uri="{A12FA001-AC4F-418D-AE19-62706E023703}">
                                <ahyp:hlinkClr xmlns:ahyp="http://schemas.microsoft.com/office/drawing/2018/hyperlinkcolor" val="tx"/>
                              </a:ext>
                            </a:extLst>
                          </a:hlinkClick>
                        </a:rPr>
                        <a:t>Industrial Network Security with Monitor for </a:t>
                      </a: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34" action="ppaction://hlinksldjump">
                            <a:extLst>
                              <a:ext uri="{A12FA001-AC4F-418D-AE19-62706E023703}">
                                <ahyp:hlinkClr xmlns:ahyp="http://schemas.microsoft.com/office/drawing/2018/hyperlinkcolor" val="tx"/>
                              </a:ext>
                            </a:extLst>
                          </a:hlinkClick>
                        </a:rPr>
                        <a:t>Secunet</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4" action="ppaction://hlinksldjump">
                            <a:extLst>
                              <a:ext uri="{A12FA001-AC4F-418D-AE19-62706E023703}">
                                <ahyp:hlinkClr xmlns:ahyp="http://schemas.microsoft.com/office/drawing/2018/hyperlinkcolor" val="tx"/>
                              </a:ext>
                            </a:extLst>
                          </a:hlinkClick>
                        </a:rPr>
                        <a:t> edge</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rPr>
                        <a:t>AMEA, AU</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lang="en-US" sz="700" b="0" i="0" u="none" strike="noStrike" cap="none" spc="0" baseline="0">
                          <a:solidFill>
                            <a:schemeClr val="bg2"/>
                          </a:solidFill>
                          <a:uFillTx/>
                          <a:latin typeface="+mn-lt"/>
                          <a:ea typeface="+mn-ea"/>
                          <a:cs typeface="+mn-cs"/>
                          <a:sym typeface="Intel Clear"/>
                        </a:rPr>
                        <a:t>MRS</a:t>
                      </a:r>
                      <a:endParaRPr lang="en-US" sz="700" b="0" i="0" u="none" strike="noStrike" cap="none" spc="0" baseline="0" dirty="0">
                        <a:solidFill>
                          <a:schemeClr val="bg2"/>
                        </a:solidFill>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r>
                        <a:rPr lang="en-US" sz="700" kern="1200" dirty="0">
                          <a:solidFill>
                            <a:schemeClr val="bg2"/>
                          </a:solidFill>
                          <a:latin typeface="+mn-lt"/>
                          <a:hlinkClick r:id="rId35">
                            <a:extLst>
                              <a:ext uri="{A12FA001-AC4F-418D-AE19-62706E023703}">
                                <ahyp:hlinkClr xmlns:ahyp="http://schemas.microsoft.com/office/drawing/2018/hyperlinkcolor" val="tx"/>
                              </a:ext>
                            </a:extLst>
                          </a:hlinkClick>
                        </a:rPr>
                        <a:t>Dorian Witkowski </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700" kern="1200" dirty="0" err="1">
                          <a:solidFill>
                            <a:schemeClr val="bg2"/>
                          </a:solidFill>
                          <a:latin typeface="+mn-lt"/>
                          <a:ea typeface="Intel Clear Light" panose="020B0404020203020204" pitchFamily="34" charset="0"/>
                          <a:cs typeface="Intel Clear Light" panose="020B0404020203020204" pitchFamily="34" charset="0"/>
                          <a:hlinkClick r:id="rId36">
                            <a:extLst>
                              <a:ext uri="{A12FA001-AC4F-418D-AE19-62706E023703}">
                                <ahyp:hlinkClr xmlns:ahyp="http://schemas.microsoft.com/office/drawing/2018/hyperlinkcolor" val="tx"/>
                              </a:ext>
                            </a:extLst>
                          </a:hlinkClick>
                        </a:rPr>
                        <a:t>secunet</a:t>
                      </a:r>
                      <a:r>
                        <a:rPr lang="en-US" sz="700" kern="1200" dirty="0">
                          <a:solidFill>
                            <a:schemeClr val="bg2"/>
                          </a:solidFill>
                          <a:latin typeface="+mn-lt"/>
                          <a:ea typeface="Intel Clear Light" panose="020B0404020203020204" pitchFamily="34" charset="0"/>
                          <a:cs typeface="Intel Clear Light" panose="020B0404020203020204" pitchFamily="34" charset="0"/>
                          <a:hlinkClick r:id="rId36">
                            <a:extLst>
                              <a:ext uri="{A12FA001-AC4F-418D-AE19-62706E023703}">
                                <ahyp:hlinkClr xmlns:ahyp="http://schemas.microsoft.com/office/drawing/2018/hyperlinkcolor" val="tx"/>
                              </a:ext>
                            </a:extLst>
                          </a:hlinkClick>
                        </a:rPr>
                        <a:t> website</a:t>
                      </a:r>
                      <a:endParaRPr lang="en-US" sz="700" kern="1200" dirty="0">
                        <a:solidFill>
                          <a:schemeClr val="bg2"/>
                        </a:solidFill>
                        <a:latin typeface="+mn-lt"/>
                        <a:ea typeface="Intel Clear Light" panose="020B0404020203020204" pitchFamily="34" charset="0"/>
                        <a:cs typeface="Intel Clear Light" panose="020B04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5365241"/>
                  </a:ext>
                </a:extLst>
              </a:tr>
              <a:tr h="280048">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da-DK"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7" action="ppaction://hlinksldjump">
                            <a:extLst>
                              <a:ext uri="{A12FA001-AC4F-418D-AE19-62706E023703}">
                                <ahyp:hlinkClr xmlns:ahyp="http://schemas.microsoft.com/office/drawing/2018/hyperlinkcolor" val="tx"/>
                              </a:ext>
                            </a:extLst>
                          </a:hlinkClick>
                        </a:rPr>
                        <a:t>SkyLab Multi-Access Edge Computing (MEC)</a:t>
                      </a:r>
                      <a:endParaRPr lang="da-DK"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T="27432" marB="27432"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fontAlgn="b" latinLnBrk="0">
                        <a:lnSpc>
                          <a:spcPct val="96000"/>
                        </a:lnSpc>
                        <a:spcBef>
                          <a:spcPts val="0"/>
                        </a:spcBef>
                        <a:spcAft>
                          <a:spcPts val="0"/>
                        </a:spcAft>
                        <a:buClrTx/>
                        <a:buSzTx/>
                        <a:buFontTx/>
                        <a:buNone/>
                        <a:tabLst/>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AMEA, APJ, PRC, AU, </a:t>
                      </a:r>
                    </a:p>
                  </a:txBody>
                  <a:tcPr marL="18288" marR="45720" marT="36576" marB="36576"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fontAlgn="b" latinLnBrk="0">
                        <a:lnSpc>
                          <a:spcPct val="96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Intel Clear"/>
                        </a:rPr>
                        <a:t>RRK</a:t>
                      </a:r>
                    </a:p>
                  </a:txBody>
                  <a:tcPr marL="18288" marT="27432" marB="27432"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700" b="0" i="0" u="none" strike="noStrike" cap="none" spc="0" baseline="0" dirty="0">
                          <a:solidFill>
                            <a:schemeClr val="bg2"/>
                          </a:solidFill>
                          <a:uFillTx/>
                          <a:latin typeface="+mn-lt"/>
                          <a:ea typeface="+mn-ea"/>
                          <a:cs typeface="+mn-cs"/>
                          <a:sym typeface="Intel Clear"/>
                          <a:hlinkClick r:id="rId38">
                            <a:extLst>
                              <a:ext uri="{A12FA001-AC4F-418D-AE19-62706E023703}">
                                <ahyp:hlinkClr xmlns:ahyp="http://schemas.microsoft.com/office/drawing/2018/hyperlinkcolor" val="tx"/>
                              </a:ext>
                            </a:extLst>
                          </a:hlinkClick>
                        </a:rPr>
                        <a:t>Brandon Koh </a:t>
                      </a:r>
                      <a:endParaRPr lang="en-US" sz="700" b="0" i="0" u="none" strike="noStrike" cap="none" spc="0" baseline="0" dirty="0">
                        <a:solidFill>
                          <a:schemeClr val="bg2"/>
                        </a:solidFill>
                        <a:uFillTx/>
                        <a:latin typeface="+mn-lt"/>
                        <a:ea typeface="+mn-ea"/>
                        <a:cs typeface="+mn-cs"/>
                        <a:sym typeface="Intel Clear"/>
                      </a:endParaRPr>
                    </a:p>
                  </a:txBody>
                  <a:tcPr marL="18288" marR="45720" marT="36576" marB="36576"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700" b="0" i="0" u="none" strike="noStrike" cap="none" spc="0" baseline="0" dirty="0">
                          <a:solidFill>
                            <a:schemeClr val="bg2"/>
                          </a:solidFill>
                          <a:uFillTx/>
                          <a:latin typeface="+mn-lt"/>
                          <a:ea typeface="+mn-ea"/>
                          <a:cs typeface="+mn-cs"/>
                          <a:sym typeface="Intel Clear"/>
                          <a:hlinkClick r:id="rId39">
                            <a:extLst>
                              <a:ext uri="{A12FA001-AC4F-418D-AE19-62706E023703}">
                                <ahyp:hlinkClr xmlns:ahyp="http://schemas.microsoft.com/office/drawing/2018/hyperlinkcolor" val="tx"/>
                              </a:ext>
                            </a:extLst>
                          </a:hlinkClick>
                        </a:rPr>
                        <a:t>Customer Videos</a:t>
                      </a:r>
                      <a:r>
                        <a:rPr lang="en-US" sz="700" b="0" i="0" u="none" strike="noStrike" cap="none" spc="0" baseline="0" dirty="0">
                          <a:solidFill>
                            <a:schemeClr val="bg2"/>
                          </a:solidFill>
                          <a:uFillTx/>
                          <a:latin typeface="+mn-lt"/>
                          <a:ea typeface="+mn-ea"/>
                          <a:cs typeface="+mn-cs"/>
                          <a:sym typeface="Intel Clear"/>
                        </a:rPr>
                        <a:t> </a:t>
                      </a:r>
                    </a:p>
                  </a:txBody>
                  <a:tcPr marL="18288" marR="45720" marT="36576" marB="36576"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947845"/>
                  </a:ext>
                </a:extLst>
              </a:tr>
              <a:tr h="280048">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40" action="ppaction://hlinksldjump">
                            <a:extLst>
                              <a:ext uri="{A12FA001-AC4F-418D-AE19-62706E023703}">
                                <ahyp:hlinkClr xmlns:ahyp="http://schemas.microsoft.com/office/drawing/2018/hyperlinkcolor" val="tx"/>
                              </a:ext>
                            </a:extLst>
                          </a:hlinkClick>
                        </a:rPr>
                        <a:t>Vecow</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0" action="ppaction://hlinksldjump">
                            <a:extLst>
                              <a:ext uri="{A12FA001-AC4F-418D-AE19-62706E023703}">
                                <ahyp:hlinkClr xmlns:ahyp="http://schemas.microsoft.com/office/drawing/2018/hyperlinkcolor" val="tx"/>
                              </a:ext>
                            </a:extLst>
                          </a:hlinkClick>
                        </a:rPr>
                        <a:t> Smart Factory Solution (SFS)</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T="27432" marB="27432"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96000"/>
                        </a:lnSpc>
                        <a:spcBef>
                          <a:spcPts val="0"/>
                        </a:spcBef>
                        <a:spcAft>
                          <a:spcPts val="0"/>
                        </a:spcAft>
                        <a:buClrTx/>
                        <a:buSzTx/>
                        <a:buFontTx/>
                        <a:buNone/>
                        <a:tabLst/>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TW, CN, DE, IN, TH, DK</a:t>
                      </a:r>
                    </a:p>
                  </a:txBody>
                  <a:tcPr marL="18288" marR="45720" marT="36576" marB="36576"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700" b="0" i="0" u="none" strike="noStrike" cap="none" spc="0" baseline="0" noProof="0">
                          <a:solidFill>
                            <a:schemeClr val="bg2"/>
                          </a:solidFill>
                          <a:effectLst/>
                          <a:uFillTx/>
                          <a:latin typeface="+mn-lt"/>
                          <a:sym typeface="Intel Clear"/>
                        </a:rPr>
                        <a:t>RRK</a:t>
                      </a:r>
                      <a:endParaRPr lang="en-US" sz="700" b="0" i="0" u="none" strike="noStrike" cap="none" spc="0" baseline="0" noProof="0" dirty="0">
                        <a:solidFill>
                          <a:schemeClr val="bg2"/>
                        </a:solidFill>
                        <a:effectLst/>
                        <a:uFillTx/>
                        <a:latin typeface="+mn-lt"/>
                        <a:sym typeface="Intel Clear"/>
                      </a:endParaRPr>
                    </a:p>
                  </a:txBody>
                  <a:tcPr marL="18288" marT="27432" marB="27432"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fontAlgn="ctr" latinLnBrk="0">
                        <a:lnSpc>
                          <a:spcPct val="100000"/>
                        </a:lnSpc>
                        <a:spcBef>
                          <a:spcPts val="0"/>
                        </a:spcBef>
                        <a:spcAft>
                          <a:spcPts val="0"/>
                        </a:spcAft>
                        <a:buClrTx/>
                        <a:buSzTx/>
                        <a:buFont typeface="Wingdings" panose="05000000000000000000" pitchFamily="2" charset="2"/>
                        <a:buNone/>
                        <a:tabLst/>
                        <a:defRPr/>
                      </a:pPr>
                      <a:r>
                        <a:rPr lang="en-US" sz="700" b="0" i="0" u="none" strike="noStrike" cap="none" spc="0" baseline="0">
                          <a:solidFill>
                            <a:schemeClr val="bg2"/>
                          </a:solidFill>
                          <a:uFillTx/>
                          <a:latin typeface="+mn-lt"/>
                          <a:ea typeface="+mn-ea"/>
                          <a:cs typeface="+mn-cs"/>
                          <a:sym typeface="Intel Clear"/>
                          <a:hlinkClick r:id="rId41">
                            <a:extLst>
                              <a:ext uri="{A12FA001-AC4F-418D-AE19-62706E023703}">
                                <ahyp:hlinkClr xmlns:ahyp="http://schemas.microsoft.com/office/drawing/2018/hyperlinkcolor" val="tx"/>
                              </a:ext>
                            </a:extLst>
                          </a:hlinkClick>
                        </a:rPr>
                        <a:t>Jonathan Lee </a:t>
                      </a:r>
                      <a:endParaRPr lang="en-US" sz="700" b="0" i="0" u="none" strike="noStrike" cap="none" spc="0" baseline="0" dirty="0">
                        <a:solidFill>
                          <a:schemeClr val="bg2"/>
                        </a:solidFill>
                        <a:uFillTx/>
                        <a:latin typeface="+mn-lt"/>
                        <a:ea typeface="+mn-ea"/>
                        <a:cs typeface="+mn-cs"/>
                        <a:sym typeface="Intel Clear"/>
                      </a:endParaRPr>
                    </a:p>
                  </a:txBody>
                  <a:tcPr marL="18288" marR="45720" marT="36576" marB="36576"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fontAlgn="ctr" latinLnBrk="0">
                        <a:lnSpc>
                          <a:spcPct val="100000"/>
                        </a:lnSpc>
                        <a:spcBef>
                          <a:spcPts val="0"/>
                        </a:spcBef>
                        <a:spcAft>
                          <a:spcPts val="0"/>
                        </a:spcAft>
                        <a:buClrTx/>
                        <a:buSzTx/>
                        <a:buFont typeface="Wingdings" panose="05000000000000000000" pitchFamily="2" charset="2"/>
                        <a:buNone/>
                        <a:tabLst/>
                        <a:defRPr/>
                      </a:pPr>
                      <a:r>
                        <a:rPr lang="en-US" sz="700" b="0" i="0" u="none" strike="noStrike" cap="none" spc="0" baseline="0" dirty="0">
                          <a:solidFill>
                            <a:schemeClr val="bg2"/>
                          </a:solidFill>
                          <a:uFillTx/>
                          <a:latin typeface="+mn-lt"/>
                          <a:ea typeface="+mn-ea"/>
                          <a:cs typeface="+mn-cs"/>
                          <a:sym typeface="Intel Clear"/>
                          <a:hlinkClick r:id="rId42">
                            <a:extLst>
                              <a:ext uri="{A12FA001-AC4F-418D-AE19-62706E023703}">
                                <ahyp:hlinkClr xmlns:ahyp="http://schemas.microsoft.com/office/drawing/2018/hyperlinkcolor" val="tx"/>
                              </a:ext>
                            </a:extLst>
                          </a:hlinkClick>
                        </a:rPr>
                        <a:t>Data Sheet</a:t>
                      </a:r>
                      <a:endParaRPr lang="en-US" sz="700" b="0" i="0" u="none" strike="noStrike" cap="none" spc="0" baseline="0" dirty="0">
                        <a:solidFill>
                          <a:schemeClr val="bg2"/>
                        </a:solidFill>
                        <a:uFillTx/>
                        <a:latin typeface="+mn-lt"/>
                        <a:ea typeface="+mn-ea"/>
                        <a:cs typeface="+mn-cs"/>
                        <a:sym typeface="Intel Clear"/>
                      </a:endParaRPr>
                    </a:p>
                    <a:p>
                      <a:pPr marL="0" marR="0" lvl="1" indent="0" algn="ctr" defTabSz="914400" fontAlgn="ctr" latinLnBrk="0">
                        <a:lnSpc>
                          <a:spcPct val="100000"/>
                        </a:lnSpc>
                        <a:spcBef>
                          <a:spcPts val="0"/>
                        </a:spcBef>
                        <a:spcAft>
                          <a:spcPts val="0"/>
                        </a:spcAft>
                        <a:buClrTx/>
                        <a:buSzTx/>
                        <a:buFont typeface="Wingdings" panose="05000000000000000000" pitchFamily="2" charset="2"/>
                        <a:buNone/>
                        <a:tabLst/>
                        <a:defRPr/>
                      </a:pPr>
                      <a:r>
                        <a:rPr lang="en-US" sz="700" b="0" i="0" u="none" strike="noStrike" cap="none" spc="0" baseline="0" dirty="0">
                          <a:solidFill>
                            <a:schemeClr val="bg2"/>
                          </a:solidFill>
                          <a:uFillTx/>
                          <a:latin typeface="+mn-lt"/>
                          <a:ea typeface="+mn-ea"/>
                          <a:cs typeface="+mn-cs"/>
                          <a:sym typeface="Intel Clear"/>
                          <a:hlinkClick r:id="rId43">
                            <a:extLst>
                              <a:ext uri="{A12FA001-AC4F-418D-AE19-62706E023703}">
                                <ahyp:hlinkClr xmlns:ahyp="http://schemas.microsoft.com/office/drawing/2018/hyperlinkcolor" val="tx"/>
                              </a:ext>
                            </a:extLst>
                          </a:hlinkClick>
                        </a:rPr>
                        <a:t>User Guide</a:t>
                      </a:r>
                      <a:endParaRPr lang="en-US" sz="700" b="0" i="0" u="none" strike="noStrike" cap="none" spc="0" baseline="0" dirty="0">
                        <a:solidFill>
                          <a:schemeClr val="bg2"/>
                        </a:solidFill>
                        <a:uFillTx/>
                        <a:latin typeface="+mn-lt"/>
                        <a:ea typeface="+mn-ea"/>
                        <a:cs typeface="+mn-cs"/>
                        <a:sym typeface="Intel Clear"/>
                      </a:endParaRPr>
                    </a:p>
                  </a:txBody>
                  <a:tcPr marL="18288" marR="45720" marT="36576" marB="36576"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1743355"/>
                  </a:ext>
                </a:extLst>
              </a:tr>
              <a:tr h="280048">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44" action="ppaction://hlinksldjump">
                            <a:extLst>
                              <a:ext uri="{A12FA001-AC4F-418D-AE19-62706E023703}">
                                <ahyp:hlinkClr xmlns:ahyp="http://schemas.microsoft.com/office/drawing/2018/hyperlinkcolor" val="tx"/>
                              </a:ext>
                            </a:extLst>
                          </a:hlinkClick>
                        </a:rPr>
                        <a:t>ForwardX</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4" action="ppaction://hlinksldjump">
                            <a:extLst>
                              <a:ext uri="{A12FA001-AC4F-418D-AE19-62706E023703}">
                                <ahyp:hlinkClr xmlns:ahyp="http://schemas.microsoft.com/office/drawing/2018/hyperlinkcolor" val="tx"/>
                              </a:ext>
                            </a:extLst>
                          </a:hlinkClick>
                        </a:rPr>
                        <a:t> Robotics Visual</a:t>
                      </a:r>
                      <a:b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4" action="ppaction://hlinksldjump">
                            <a:extLst>
                              <a:ext uri="{A12FA001-AC4F-418D-AE19-62706E023703}">
                                <ahyp:hlinkClr xmlns:ahyp="http://schemas.microsoft.com/office/drawing/2018/hyperlinkcolor" val="tx"/>
                              </a:ext>
                            </a:extLst>
                          </a:hlinkClick>
                        </a:rPr>
                      </a:b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4" action="ppaction://hlinksldjump">
                            <a:extLst>
                              <a:ext uri="{A12FA001-AC4F-418D-AE19-62706E023703}">
                                <ahyp:hlinkClr xmlns:ahyp="http://schemas.microsoft.com/office/drawing/2018/hyperlinkcolor" val="tx"/>
                              </a:ext>
                            </a:extLst>
                          </a:hlinkClick>
                        </a:rPr>
                        <a:t>Autonomous Mobile Robots</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AP, SA, EU, NA</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17">
                            <a:extLst>
                              <a:ext uri="{A12FA001-AC4F-418D-AE19-62706E023703}">
                                <ahyp:hlinkClr xmlns:ahyp="http://schemas.microsoft.com/office/drawing/2018/hyperlinkcolor" val="tx"/>
                              </a:ext>
                            </a:extLst>
                          </a:hlinkClick>
                        </a:rPr>
                        <a:t>Eleanor Sales</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err="1">
                          <a:solidFill>
                            <a:schemeClr val="bg2"/>
                          </a:solidFill>
                          <a:effectLst/>
                          <a:uFillTx/>
                          <a:latin typeface="+mn-lt"/>
                          <a:ea typeface="Intel Clear" panose="020B0604020203020204" pitchFamily="34" charset="0"/>
                          <a:cs typeface="Intel Clear" panose="020B0604020203020204" pitchFamily="34" charset="0"/>
                          <a:sym typeface="Helvetica"/>
                          <a:hlinkClick r:id="rId45">
                            <a:extLst>
                              <a:ext uri="{A12FA001-AC4F-418D-AE19-62706E023703}">
                                <ahyp:hlinkClr xmlns:ahyp="http://schemas.microsoft.com/office/drawing/2018/hyperlinkcolor" val="tx"/>
                              </a:ext>
                            </a:extLst>
                          </a:hlinkClick>
                        </a:rPr>
                        <a:t>ForwardX</a:t>
                      </a:r>
                      <a:r>
                        <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hlinkClick r:id="rId45">
                            <a:extLst>
                              <a:ext uri="{A12FA001-AC4F-418D-AE19-62706E023703}">
                                <ahyp:hlinkClr xmlns:ahyp="http://schemas.microsoft.com/office/drawing/2018/hyperlinkcolor" val="tx"/>
                              </a:ext>
                            </a:extLst>
                          </a:hlinkClick>
                        </a:rPr>
                        <a:t> Website</a:t>
                      </a:r>
                      <a:endPar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7107443"/>
                  </a:ext>
                </a:extLst>
              </a:tr>
              <a:tr h="280048">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6" action="ppaction://hlinksldjump">
                            <a:extLst>
                              <a:ext uri="{A12FA001-AC4F-418D-AE19-62706E023703}">
                                <ahyp:hlinkClr xmlns:ahyp="http://schemas.microsoft.com/office/drawing/2018/hyperlinkcolor" val="tx"/>
                              </a:ext>
                            </a:extLst>
                          </a:hlinkClick>
                        </a:rPr>
                        <a:t>Shandong Extreme Vision Co., Ltd. Smart Community AI Solution</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rPr>
                        <a:t>PRC, APAJ</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47">
                            <a:extLst>
                              <a:ext uri="{A12FA001-AC4F-418D-AE19-62706E023703}">
                                <ahyp:hlinkClr xmlns:ahyp="http://schemas.microsoft.com/office/drawing/2018/hyperlinkcolor" val="tx"/>
                              </a:ext>
                            </a:extLst>
                          </a:hlinkClick>
                        </a:rPr>
                        <a:t>Grace </a:t>
                      </a:r>
                      <a:r>
                        <a:rPr lang="en-US" sz="7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47">
                            <a:extLst>
                              <a:ext uri="{A12FA001-AC4F-418D-AE19-62706E023703}">
                                <ahyp:hlinkClr xmlns:ahyp="http://schemas.microsoft.com/office/drawing/2018/hyperlinkcolor" val="tx"/>
                              </a:ext>
                            </a:extLst>
                          </a:hlinkClick>
                        </a:rPr>
                        <a:t>Geng</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ea typeface="+mn-ea"/>
                          <a:cs typeface="+mn-cs"/>
                          <a:sym typeface="Helvetica Neue" panose="02000503000000020004"/>
                          <a:hlinkClick r:id="rId48">
                            <a:extLst>
                              <a:ext uri="{A12FA001-AC4F-418D-AE19-62706E023703}">
                                <ahyp:hlinkClr xmlns:ahyp="http://schemas.microsoft.com/office/drawing/2018/hyperlinkcolor" val="tx"/>
                              </a:ext>
                            </a:extLst>
                          </a:hlinkClick>
                        </a:rPr>
                        <a:t>Solution Webpage</a:t>
                      </a:r>
                      <a:endParaRPr lang="en-US" sz="700" b="0" i="0" u="none" strike="noStrike" cap="none" spc="0" baseline="0" noProof="0" dirty="0">
                        <a:solidFill>
                          <a:schemeClr val="bg2"/>
                        </a:solidFill>
                        <a:effectLst/>
                        <a:uFillTx/>
                        <a:latin typeface="+mn-lt"/>
                        <a:ea typeface="+mn-ea"/>
                        <a:cs typeface="+mn-cs"/>
                        <a:sym typeface="Helvetica Neue" panose="02000503000000020004"/>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6108883"/>
                  </a:ext>
                </a:extLst>
              </a:tr>
              <a:tr h="280048">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49" action="ppaction://hlinksldjump">
                            <a:extLst>
                              <a:ext uri="{A12FA001-AC4F-418D-AE19-62706E023703}">
                                <ahyp:hlinkClr xmlns:ahyp="http://schemas.microsoft.com/office/drawing/2018/hyperlinkcolor" val="tx"/>
                              </a:ext>
                            </a:extLst>
                          </a:hlinkClick>
                        </a:rPr>
                        <a:t>Vecow</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9" action="ppaction://hlinksldjump">
                            <a:extLst>
                              <a:ext uri="{A12FA001-AC4F-418D-AE19-62706E023703}">
                                <ahyp:hlinkClr xmlns:ahyp="http://schemas.microsoft.com/office/drawing/2018/hyperlinkcolor" val="tx"/>
                              </a:ext>
                            </a:extLst>
                          </a:hlinkClick>
                        </a:rPr>
                        <a:t> Smart Factory Solution (SFS) </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ea typeface="+mn-ea"/>
                          <a:cs typeface="+mn-cs"/>
                          <a:sym typeface="Helvetica Neue"/>
                        </a:rPr>
                        <a:t>Taiwan, China, Germany, India, Thailand, Denmark</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Intel Clear"/>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31">
                            <a:extLst>
                              <a:ext uri="{A12FA001-AC4F-418D-AE19-62706E023703}">
                                <ahyp:hlinkClr xmlns:ahyp="http://schemas.microsoft.com/office/drawing/2018/hyperlinkcolor" val="tx"/>
                              </a:ext>
                            </a:extLst>
                          </a:hlinkClick>
                        </a:rPr>
                        <a:t>Jason Wang</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ea typeface="+mn-ea"/>
                          <a:cs typeface="+mn-cs"/>
                          <a:sym typeface="Intel Clear"/>
                          <a:hlinkClick r:id="rId18">
                            <a:extLst>
                              <a:ext uri="{A12FA001-AC4F-418D-AE19-62706E023703}">
                                <ahyp:hlinkClr xmlns:ahyp="http://schemas.microsoft.com/office/drawing/2018/hyperlinkcolor" val="tx"/>
                              </a:ext>
                            </a:extLst>
                          </a:hlinkClick>
                        </a:rPr>
                        <a:t>IoT Kits Overview</a:t>
                      </a:r>
                      <a:r>
                        <a:rPr lang="en-US" sz="700" b="0" i="0" u="none" strike="noStrike" cap="none" spc="0" baseline="0" noProof="0" dirty="0">
                          <a:solidFill>
                            <a:schemeClr val="bg2"/>
                          </a:solidFill>
                          <a:effectLst/>
                          <a:uFillTx/>
                          <a:latin typeface="+mn-lt"/>
                          <a:ea typeface="+mn-ea"/>
                          <a:cs typeface="+mn-cs"/>
                          <a:sym typeface="Intel Clear"/>
                        </a:rPr>
                        <a:t>, </a:t>
                      </a:r>
                      <a:r>
                        <a:rPr lang="en-US" sz="700" b="0" i="0" u="none" strike="noStrike" cap="none" spc="0" baseline="0" noProof="0" dirty="0">
                          <a:solidFill>
                            <a:schemeClr val="bg2"/>
                          </a:solidFill>
                          <a:effectLst/>
                          <a:uFillTx/>
                          <a:latin typeface="+mn-lt"/>
                          <a:ea typeface="+mn-ea"/>
                          <a:cs typeface="+mn-cs"/>
                          <a:sym typeface="Intel Clear"/>
                          <a:hlinkClick r:id="rId42">
                            <a:extLst>
                              <a:ext uri="{A12FA001-AC4F-418D-AE19-62706E023703}">
                                <ahyp:hlinkClr xmlns:ahyp="http://schemas.microsoft.com/office/drawing/2018/hyperlinkcolor" val="tx"/>
                              </a:ext>
                            </a:extLst>
                          </a:hlinkClick>
                        </a:rPr>
                        <a:t>Datasheet</a:t>
                      </a:r>
                      <a:r>
                        <a:rPr lang="en-US" sz="700" b="0" i="0" u="none" strike="noStrike" cap="none" spc="0" baseline="0" noProof="0" dirty="0">
                          <a:solidFill>
                            <a:schemeClr val="bg2"/>
                          </a:solidFill>
                          <a:effectLst/>
                          <a:uFillTx/>
                          <a:latin typeface="+mn-lt"/>
                          <a:ea typeface="+mn-ea"/>
                          <a:cs typeface="+mn-cs"/>
                          <a:sym typeface="Intel Clear"/>
                        </a:rPr>
                        <a:t>, </a:t>
                      </a:r>
                      <a:r>
                        <a:rPr lang="en-US" sz="700" b="0" i="0" u="none" strike="noStrike" cap="none" spc="0" baseline="0" noProof="0" dirty="0">
                          <a:solidFill>
                            <a:schemeClr val="bg2"/>
                          </a:solidFill>
                          <a:effectLst/>
                          <a:uFillTx/>
                          <a:latin typeface="+mn-lt"/>
                          <a:ea typeface="+mn-ea"/>
                          <a:cs typeface="+mn-cs"/>
                          <a:sym typeface="Intel Clear"/>
                          <a:hlinkClick r:id="rId43">
                            <a:extLst>
                              <a:ext uri="{A12FA001-AC4F-418D-AE19-62706E023703}">
                                <ahyp:hlinkClr xmlns:ahyp="http://schemas.microsoft.com/office/drawing/2018/hyperlinkcolor" val="tx"/>
                              </a:ext>
                            </a:extLst>
                          </a:hlinkClick>
                        </a:rPr>
                        <a:t>User Guide</a:t>
                      </a:r>
                      <a:endParaRPr lang="en-US" sz="700" b="0" i="0" u="none" strike="noStrike" cap="none" spc="0" baseline="0" noProof="0" dirty="0">
                        <a:solidFill>
                          <a:schemeClr val="bg2"/>
                        </a:solidFill>
                        <a:effectLst/>
                        <a:uFillTx/>
                        <a:latin typeface="+mn-lt"/>
                        <a:ea typeface="+mn-ea"/>
                        <a:cs typeface="+mn-cs"/>
                        <a:sym typeface="Intel Clear"/>
                      </a:endParaRPr>
                    </a:p>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ea typeface="+mn-ea"/>
                          <a:cs typeface="+mn-cs"/>
                          <a:sym typeface="Intel Clear"/>
                          <a:hlinkClick r:id="rId50">
                            <a:extLst>
                              <a:ext uri="{A12FA001-AC4F-418D-AE19-62706E023703}">
                                <ahyp:hlinkClr xmlns:ahyp="http://schemas.microsoft.com/office/drawing/2018/hyperlinkcolor" val="tx"/>
                              </a:ext>
                            </a:extLst>
                          </a:hlinkClick>
                        </a:rPr>
                        <a:t>API/SDK</a:t>
                      </a:r>
                      <a:r>
                        <a:rPr lang="en-US" sz="700" b="0" i="0" u="none" strike="noStrike" cap="none" spc="0" baseline="0" noProof="0" dirty="0">
                          <a:solidFill>
                            <a:schemeClr val="bg2"/>
                          </a:solidFill>
                          <a:effectLst/>
                          <a:uFillTx/>
                          <a:latin typeface="+mn-lt"/>
                          <a:ea typeface="+mn-ea"/>
                          <a:cs typeface="+mn-cs"/>
                          <a:sym typeface="Intel Clear"/>
                        </a:rPr>
                        <a:t>, </a:t>
                      </a:r>
                      <a:r>
                        <a:rPr lang="en-US" sz="700" b="0" i="0" u="none" strike="noStrike" cap="none" spc="0" baseline="0" noProof="0" dirty="0">
                          <a:solidFill>
                            <a:schemeClr val="bg2"/>
                          </a:solidFill>
                          <a:effectLst/>
                          <a:uFillTx/>
                          <a:latin typeface="+mn-lt"/>
                          <a:ea typeface="+mn-ea"/>
                          <a:cs typeface="+mn-cs"/>
                          <a:sym typeface="Intel Clear"/>
                          <a:hlinkClick r:id="rId51">
                            <a:extLst>
                              <a:ext uri="{A12FA001-AC4F-418D-AE19-62706E023703}">
                                <ahyp:hlinkClr xmlns:ahyp="http://schemas.microsoft.com/office/drawing/2018/hyperlinkcolor" val="tx"/>
                              </a:ext>
                            </a:extLst>
                          </a:hlinkClick>
                        </a:rPr>
                        <a:t>ORDER here today</a:t>
                      </a:r>
                      <a:endParaRPr lang="en-US" sz="700" b="0" i="0" u="none" strike="noStrike" cap="none" spc="0" baseline="0" noProof="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5441253"/>
                  </a:ext>
                </a:extLst>
              </a:tr>
              <a:tr h="33532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52" action="ppaction://hlinksldjump">
                            <a:extLst>
                              <a:ext uri="{A12FA001-AC4F-418D-AE19-62706E023703}">
                                <ahyp:hlinkClr xmlns:ahyp="http://schemas.microsoft.com/office/drawing/2018/hyperlinkcolor" val="tx"/>
                              </a:ext>
                            </a:extLst>
                          </a:hlinkClick>
                        </a:rPr>
                        <a:t>The Hark Platform</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T="27432" marB="27432"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fontAlgn="b" latinLnBrk="0">
                        <a:lnSpc>
                          <a:spcPct val="96000"/>
                        </a:lnSpc>
                        <a:spcBef>
                          <a:spcPts val="0"/>
                        </a:spcBef>
                        <a:spcAft>
                          <a:spcPts val="0"/>
                        </a:spcAft>
                        <a:buClrTx/>
                        <a:buSzTx/>
                        <a:buFontTx/>
                        <a:buNone/>
                        <a:tabLst/>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CA, US, GE, UK</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700" b="0" i="0" u="none" strike="noStrike" cap="none" spc="0" baseline="0" dirty="0">
                          <a:solidFill>
                            <a:schemeClr val="bg2"/>
                          </a:solidFill>
                          <a:uFillTx/>
                          <a:latin typeface="+mn-lt"/>
                          <a:ea typeface="+mn-ea"/>
                          <a:cs typeface="+mn-cs"/>
                          <a:sym typeface="Intel Clear"/>
                          <a:hlinkClick r:id="rId53">
                            <a:extLst>
                              <a:ext uri="{A12FA001-AC4F-418D-AE19-62706E023703}">
                                <ahyp:hlinkClr xmlns:ahyp="http://schemas.microsoft.com/office/drawing/2018/hyperlinkcolor" val="tx"/>
                              </a:ext>
                            </a:extLst>
                          </a:hlinkClick>
                        </a:rPr>
                        <a:t>Ian Butcher</a:t>
                      </a:r>
                      <a:endParaRPr lang="en-US" sz="700" b="0" i="0" u="none" strike="noStrike" cap="none" spc="0" baseline="0" dirty="0">
                        <a:solidFill>
                          <a:schemeClr val="bg2"/>
                        </a:solidFill>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Tx/>
                        <a:buNone/>
                        <a:tabLst/>
                        <a:defRPr/>
                      </a:pPr>
                      <a:r>
                        <a:rPr lang="en-US" sz="700" b="0" i="0" u="none" strike="noStrike" cap="none" spc="0" baseline="0" noProof="0" dirty="0">
                          <a:solidFill>
                            <a:schemeClr val="bg2"/>
                          </a:solidFill>
                          <a:uFillTx/>
                          <a:latin typeface="+mn-lt"/>
                          <a:ea typeface="+mn-ea"/>
                          <a:cs typeface="+mn-cs"/>
                          <a:sym typeface="Helvetica Neue"/>
                          <a:hlinkClick r:id="rId54">
                            <a:extLst>
                              <a:ext uri="{A12FA001-AC4F-418D-AE19-62706E023703}">
                                <ahyp:hlinkClr xmlns:ahyp="http://schemas.microsoft.com/office/drawing/2018/hyperlinkcolor" val="tx"/>
                              </a:ext>
                            </a:extLst>
                          </a:hlinkClick>
                        </a:rPr>
                        <a:t>Hark Homepage</a:t>
                      </a:r>
                      <a:endParaRPr lang="en-US" sz="700" b="0" i="0" u="none" strike="noStrike" cap="none" spc="0" baseline="0" noProof="0" dirty="0">
                        <a:solidFill>
                          <a:schemeClr val="bg2"/>
                        </a:solidFill>
                        <a:uFillTx/>
                        <a:latin typeface="+mn-lt"/>
                        <a:ea typeface="+mn-ea"/>
                        <a:cs typeface="+mn-cs"/>
                        <a:sym typeface="Helvetica Neue"/>
                        <a:hlinkClick r:id="rId55">
                          <a:extLst>
                            <a:ext uri="{A12FA001-AC4F-418D-AE19-62706E023703}">
                              <ahyp:hlinkClr xmlns:ahyp="http://schemas.microsoft.com/office/drawing/2018/hyperlinkcolor" val="tx"/>
                            </a:ext>
                          </a:extLst>
                        </a:hlinkClick>
                      </a:endParaRPr>
                    </a:p>
                    <a:p>
                      <a:pPr marL="0" marR="0" lvl="0" indent="0" algn="ctr" defTabSz="609600" rtl="0" eaLnBrk="1" fontAlgn="b" latinLnBrk="0" hangingPunct="1">
                        <a:lnSpc>
                          <a:spcPct val="96000"/>
                        </a:lnSpc>
                        <a:spcBef>
                          <a:spcPts val="0"/>
                        </a:spcBef>
                        <a:spcAft>
                          <a:spcPts val="0"/>
                        </a:spcAft>
                        <a:buClrTx/>
                        <a:buSzTx/>
                        <a:buFontTx/>
                        <a:buNone/>
                        <a:tabLst/>
                        <a:defRPr/>
                      </a:pPr>
                      <a:r>
                        <a:rPr lang="en-US" sz="700" b="0" i="0" u="none" strike="noStrike" cap="none" spc="0" baseline="0" noProof="0" dirty="0">
                          <a:solidFill>
                            <a:schemeClr val="bg2"/>
                          </a:solidFill>
                          <a:uFillTx/>
                          <a:latin typeface="+mn-lt"/>
                          <a:ea typeface="+mn-ea"/>
                          <a:cs typeface="+mn-cs"/>
                          <a:sym typeface="Helvetica Neue"/>
                          <a:hlinkClick r:id="rId55">
                            <a:extLst>
                              <a:ext uri="{A12FA001-AC4F-418D-AE19-62706E023703}">
                                <ahyp:hlinkClr xmlns:ahyp="http://schemas.microsoft.com/office/drawing/2018/hyperlinkcolor" val="tx"/>
                              </a:ext>
                            </a:extLst>
                          </a:hlinkClick>
                        </a:rPr>
                        <a:t>Solution documentation</a:t>
                      </a:r>
                      <a:endParaRPr lang="en-US" sz="700" b="0" i="0" u="none" strike="noStrike" cap="none" spc="0" baseline="0" noProof="0" dirty="0">
                        <a:solidFill>
                          <a:schemeClr val="bg2"/>
                        </a:solidFill>
                        <a:uFillTx/>
                        <a:latin typeface="+mn-lt"/>
                        <a:ea typeface="+mn-ea"/>
                        <a:cs typeface="+mn-cs"/>
                        <a:sym typeface="Helvetica Neue"/>
                      </a:endParaRPr>
                    </a:p>
                    <a:p>
                      <a:pPr marL="0" marR="0" lvl="0" indent="0" algn="ctr" defTabSz="609600" rtl="0" eaLnBrk="1" fontAlgn="b" latinLnBrk="0" hangingPunct="1">
                        <a:lnSpc>
                          <a:spcPct val="96000"/>
                        </a:lnSpc>
                        <a:spcBef>
                          <a:spcPts val="0"/>
                        </a:spcBef>
                        <a:spcAft>
                          <a:spcPts val="0"/>
                        </a:spcAft>
                        <a:buClrTx/>
                        <a:buSzTx/>
                        <a:buFontTx/>
                        <a:buNone/>
                        <a:tabLst/>
                        <a:defRPr/>
                      </a:pPr>
                      <a:r>
                        <a:rPr lang="en-US" sz="700" b="0" i="0" u="none" strike="noStrike" cap="none" spc="0" baseline="0" noProof="0" dirty="0">
                          <a:solidFill>
                            <a:schemeClr val="bg2"/>
                          </a:solidFill>
                          <a:uFillTx/>
                          <a:latin typeface="+mn-lt"/>
                          <a:ea typeface="+mn-ea"/>
                          <a:cs typeface="+mn-cs"/>
                          <a:sym typeface="Helvetica Neue"/>
                          <a:hlinkClick r:id="rId56">
                            <a:extLst>
                              <a:ext uri="{A12FA001-AC4F-418D-AE19-62706E023703}">
                                <ahyp:hlinkClr xmlns:ahyp="http://schemas.microsoft.com/office/drawing/2018/hyperlinkcolor" val="tx"/>
                              </a:ext>
                            </a:extLst>
                          </a:hlinkClick>
                        </a:rPr>
                        <a:t>Solution architecture</a:t>
                      </a:r>
                      <a:r>
                        <a:rPr lang="en-US" sz="700" b="0" i="0" u="none" strike="noStrike" cap="none" spc="0" baseline="0" noProof="0" dirty="0">
                          <a:solidFill>
                            <a:schemeClr val="bg2"/>
                          </a:solidFill>
                          <a:uFillTx/>
                          <a:latin typeface="+mn-lt"/>
                          <a:ea typeface="+mn-ea"/>
                          <a:cs typeface="+mn-cs"/>
                          <a:sym typeface="Helvetica Neue"/>
                        </a:rPr>
                        <a:t> </a:t>
                      </a: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969103"/>
                  </a:ext>
                </a:extLst>
              </a:tr>
            </a:tbl>
          </a:graphicData>
        </a:graphic>
      </p:graphicFrame>
      <p:pic>
        <p:nvPicPr>
          <p:cNvPr id="5" name="Picture 4">
            <a:hlinkClick r:id="rId57" action="ppaction://hlinksldjump"/>
            <a:extLst>
              <a:ext uri="{FF2B5EF4-FFF2-40B4-BE49-F238E27FC236}">
                <a16:creationId xmlns:a16="http://schemas.microsoft.com/office/drawing/2014/main" id="{21E5184C-0124-96FF-AB68-335C87E5D693}"/>
              </a:ext>
            </a:extLst>
          </p:cNvPr>
          <p:cNvPicPr>
            <a:picLocks noChangeAspect="1"/>
          </p:cNvPicPr>
          <p:nvPr/>
        </p:nvPicPr>
        <p:blipFill rotWithShape="1">
          <a:blip r:embed="rId58" cstate="hqprint">
            <a:extLst>
              <a:ext uri="{28A0092B-C50C-407E-A947-70E740481C1C}">
                <a14:useLocalDpi xmlns:a14="http://schemas.microsoft.com/office/drawing/2010/main"/>
              </a:ext>
            </a:extLst>
          </a:blip>
          <a:srcRect/>
          <a:stretch/>
        </p:blipFill>
        <p:spPr>
          <a:xfrm>
            <a:off x="1322075" y="87630"/>
            <a:ext cx="715633" cy="384440"/>
          </a:xfrm>
          <a:prstGeom prst="rect">
            <a:avLst/>
          </a:prstGeom>
        </p:spPr>
      </p:pic>
      <p:sp>
        <p:nvSpPr>
          <p:cNvPr id="7" name="Rectangle 6">
            <a:extLst>
              <a:ext uri="{FF2B5EF4-FFF2-40B4-BE49-F238E27FC236}">
                <a16:creationId xmlns:a16="http://schemas.microsoft.com/office/drawing/2014/main" id="{DB53F952-EBE0-F8A1-5B0E-346E6DABB195}"/>
              </a:ext>
            </a:extLst>
          </p:cNvPr>
          <p:cNvSpPr/>
          <p:nvPr/>
        </p:nvSpPr>
        <p:spPr>
          <a:xfrm>
            <a:off x="-48767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57"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57"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57"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spTree>
    <p:extLst>
      <p:ext uri="{BB962C8B-B14F-4D97-AF65-F5344CB8AC3E}">
        <p14:creationId xmlns:p14="http://schemas.microsoft.com/office/powerpoint/2010/main" val="45844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D16FB2-7409-AA31-3180-048437D0C1F3}"/>
              </a:ext>
            </a:extLst>
          </p:cNvPr>
          <p:cNvPicPr preferRelativeResize="0">
            <a:picLocks/>
          </p:cNvPicPr>
          <p:nvPr/>
        </p:nvPicPr>
        <p:blipFill rotWithShape="1">
          <a:blip r:embed="rId3" cstate="hqprint">
            <a:extLst>
              <a:ext uri="{28A0092B-C50C-407E-A947-70E740481C1C}">
                <a14:useLocalDpi xmlns:a14="http://schemas.microsoft.com/office/drawing/2010/main"/>
              </a:ext>
            </a:extLst>
          </a:blip>
          <a:srcRect/>
          <a:stretch/>
        </p:blipFill>
        <p:spPr>
          <a:xfrm>
            <a:off x="7330034" y="3"/>
            <a:ext cx="4400004" cy="1158411"/>
          </a:xfrm>
          <a:custGeom>
            <a:avLst/>
            <a:gdLst>
              <a:gd name="connsiteX0" fmla="*/ 0 w 4336304"/>
              <a:gd name="connsiteY0" fmla="*/ 0 h 1155699"/>
              <a:gd name="connsiteX1" fmla="*/ 4336304 w 4336304"/>
              <a:gd name="connsiteY1" fmla="*/ 0 h 1155699"/>
              <a:gd name="connsiteX2" fmla="*/ 4336304 w 4336304"/>
              <a:gd name="connsiteY2" fmla="*/ 1155699 h 1155699"/>
              <a:gd name="connsiteX3" fmla="*/ 0 w 4336304"/>
              <a:gd name="connsiteY3" fmla="*/ 1155699 h 1155699"/>
            </a:gdLst>
            <a:ahLst/>
            <a:cxnLst>
              <a:cxn ang="0">
                <a:pos x="connsiteX0" y="connsiteY0"/>
              </a:cxn>
              <a:cxn ang="0">
                <a:pos x="connsiteX1" y="connsiteY1"/>
              </a:cxn>
              <a:cxn ang="0">
                <a:pos x="connsiteX2" y="connsiteY2"/>
              </a:cxn>
              <a:cxn ang="0">
                <a:pos x="connsiteX3" y="connsiteY3"/>
              </a:cxn>
            </a:cxnLst>
            <a:rect l="l" t="t" r="r" b="b"/>
            <a:pathLst>
              <a:path w="4336304" h="1155699">
                <a:moveTo>
                  <a:pt x="0" y="0"/>
                </a:moveTo>
                <a:lnTo>
                  <a:pt x="4336304" y="0"/>
                </a:lnTo>
                <a:lnTo>
                  <a:pt x="4336304" y="1155699"/>
                </a:lnTo>
                <a:lnTo>
                  <a:pt x="0" y="1155699"/>
                </a:lnTo>
                <a:close/>
              </a:path>
            </a:pathLst>
          </a:custGeom>
        </p:spPr>
      </p:pic>
      <p:sp>
        <p:nvSpPr>
          <p:cNvPr id="12" name="Rectangle 11">
            <a:extLst>
              <a:ext uri="{FF2B5EF4-FFF2-40B4-BE49-F238E27FC236}">
                <a16:creationId xmlns:a16="http://schemas.microsoft.com/office/drawing/2014/main" id="{E588FC85-0B46-0467-3056-86BABBECC3A9}"/>
              </a:ext>
            </a:extLst>
          </p:cNvPr>
          <p:cNvSpPr/>
          <p:nvPr/>
        </p:nvSpPr>
        <p:spPr>
          <a:xfrm>
            <a:off x="-1" y="1"/>
            <a:ext cx="11599085" cy="1158412"/>
          </a:xfrm>
          <a:prstGeom prst="rect">
            <a:avLst/>
          </a:prstGeom>
          <a:gradFill flip="none" rotWithShape="1">
            <a:gsLst>
              <a:gs pos="0">
                <a:schemeClr val="bg1"/>
              </a:gs>
              <a:gs pos="78000">
                <a:srgbClr val="FFFFFF">
                  <a:alpha val="14000"/>
                </a:srgbClr>
              </a:gs>
              <a:gs pos="63000">
                <a:srgbClr val="FFFFFF"/>
              </a:gs>
              <a:gs pos="100000">
                <a:schemeClr val="bg1">
                  <a:alpha val="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Title 8">
            <a:extLst>
              <a:ext uri="{FF2B5EF4-FFF2-40B4-BE49-F238E27FC236}">
                <a16:creationId xmlns:a16="http://schemas.microsoft.com/office/drawing/2014/main" id="{F3DE2B0E-4367-4F77-87C8-F43A216F6B1A}"/>
              </a:ext>
            </a:extLst>
          </p:cNvPr>
          <p:cNvSpPr>
            <a:spLocks noGrp="1"/>
          </p:cNvSpPr>
          <p:nvPr>
            <p:ph type="title"/>
          </p:nvPr>
        </p:nvSpPr>
        <p:spPr/>
        <p:txBody>
          <a:bodyPr/>
          <a:lstStyle/>
          <a:p>
            <a:pPr lvl="0"/>
            <a:r>
              <a:rPr lang="en-US" dirty="0"/>
              <a:t>Situational Monitoring</a:t>
            </a:r>
          </a:p>
        </p:txBody>
      </p:sp>
      <p:sp>
        <p:nvSpPr>
          <p:cNvPr id="3" name="Rectangle 2">
            <a:extLst>
              <a:ext uri="{FF2B5EF4-FFF2-40B4-BE49-F238E27FC236}">
                <a16:creationId xmlns:a16="http://schemas.microsoft.com/office/drawing/2014/main" id="{5CD7ED92-6821-8EF5-9760-E9D9FEF47D5C}"/>
              </a:ext>
            </a:extLst>
          </p:cNvPr>
          <p:cNvSpPr/>
          <p:nvPr/>
        </p:nvSpPr>
        <p:spPr>
          <a:xfrm>
            <a:off x="0" y="1176333"/>
            <a:ext cx="11742345" cy="445937"/>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ntelOne Text"/>
              <a:ea typeface="Helvetica Neue Medium"/>
              <a:cs typeface="Helvetica Neue Medium"/>
              <a:sym typeface="Helvetica Neue Medium"/>
            </a:endParaRPr>
          </a:p>
        </p:txBody>
      </p:sp>
      <p:sp>
        <p:nvSpPr>
          <p:cNvPr id="7" name="TextBox 6">
            <a:extLst>
              <a:ext uri="{FF2B5EF4-FFF2-40B4-BE49-F238E27FC236}">
                <a16:creationId xmlns:a16="http://schemas.microsoft.com/office/drawing/2014/main" id="{8CCC87E0-0254-EC66-DA01-B26D33F2DCE1}"/>
              </a:ext>
            </a:extLst>
          </p:cNvPr>
          <p:cNvSpPr txBox="1">
            <a:spLocks/>
          </p:cNvSpPr>
          <p:nvPr/>
        </p:nvSpPr>
        <p:spPr>
          <a:xfrm>
            <a:off x="584199" y="1230024"/>
            <a:ext cx="10981517" cy="33855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2"/>
                </a:solidFill>
                <a:effectLst/>
                <a:uLnTx/>
                <a:uFillTx/>
              </a:rPr>
              <a:t>Situational monitoring solutions use artificial intelligence to analyze audio, video, and sensor data from connected devices so organizations can classify objects, identify people, and recognize situations. Organizations often use these solutions to help improve security and promote safety in crowded spaces. </a:t>
            </a:r>
            <a:r>
              <a:rPr lang="en-US" sz="1100" dirty="0">
                <a:solidFill>
                  <a:schemeClr val="accent1"/>
                </a:solidFill>
                <a:latin typeface="IntelOne Text Bold" panose="020B0803020203020204" pitchFamily="34" charset="0"/>
              </a:rPr>
              <a:t>Click below for solutions.</a:t>
            </a:r>
          </a:p>
        </p:txBody>
      </p:sp>
      <p:graphicFrame>
        <p:nvGraphicFramePr>
          <p:cNvPr id="8" name="Table 7">
            <a:extLst>
              <a:ext uri="{FF2B5EF4-FFF2-40B4-BE49-F238E27FC236}">
                <a16:creationId xmlns:a16="http://schemas.microsoft.com/office/drawing/2014/main" id="{2E0DC1BE-2D54-71EF-D867-9840E0822B98}"/>
              </a:ext>
            </a:extLst>
          </p:cNvPr>
          <p:cNvGraphicFramePr>
            <a:graphicFrameLocks noGrp="1"/>
          </p:cNvGraphicFramePr>
          <p:nvPr>
            <p:extLst>
              <p:ext uri="{D42A27DB-BD31-4B8C-83A1-F6EECF244321}">
                <p14:modId xmlns:p14="http://schemas.microsoft.com/office/powerpoint/2010/main" val="164087985"/>
              </p:ext>
            </p:extLst>
          </p:nvPr>
        </p:nvGraphicFramePr>
        <p:xfrm>
          <a:off x="584199" y="1675961"/>
          <a:ext cx="10981518" cy="1650951"/>
        </p:xfrm>
        <a:graphic>
          <a:graphicData uri="http://schemas.openxmlformats.org/drawingml/2006/table">
            <a:tbl>
              <a:tblPr>
                <a:tableStyleId>{72833802-FEF1-4C79-8D5D-14CF1EAF98D9}</a:tableStyleId>
              </a:tblPr>
              <a:tblGrid>
                <a:gridCol w="2232909">
                  <a:extLst>
                    <a:ext uri="{9D8B030D-6E8A-4147-A177-3AD203B41FA5}">
                      <a16:colId xmlns:a16="http://schemas.microsoft.com/office/drawing/2014/main" val="521011276"/>
                    </a:ext>
                  </a:extLst>
                </a:gridCol>
                <a:gridCol w="2965010">
                  <a:extLst>
                    <a:ext uri="{9D8B030D-6E8A-4147-A177-3AD203B41FA5}">
                      <a16:colId xmlns:a16="http://schemas.microsoft.com/office/drawing/2014/main" val="1081494026"/>
                    </a:ext>
                  </a:extLst>
                </a:gridCol>
                <a:gridCol w="732101">
                  <a:extLst>
                    <a:ext uri="{9D8B030D-6E8A-4147-A177-3AD203B41FA5}">
                      <a16:colId xmlns:a16="http://schemas.microsoft.com/office/drawing/2014/main" val="2464497448"/>
                    </a:ext>
                  </a:extLst>
                </a:gridCol>
                <a:gridCol w="1235421">
                  <a:extLst>
                    <a:ext uri="{9D8B030D-6E8A-4147-A177-3AD203B41FA5}">
                      <a16:colId xmlns:a16="http://schemas.microsoft.com/office/drawing/2014/main" val="400016573"/>
                    </a:ext>
                  </a:extLst>
                </a:gridCol>
                <a:gridCol w="1134757">
                  <a:extLst>
                    <a:ext uri="{9D8B030D-6E8A-4147-A177-3AD203B41FA5}">
                      <a16:colId xmlns:a16="http://schemas.microsoft.com/office/drawing/2014/main" val="887739091"/>
                    </a:ext>
                  </a:extLst>
                </a:gridCol>
                <a:gridCol w="2681320">
                  <a:extLst>
                    <a:ext uri="{9D8B030D-6E8A-4147-A177-3AD203B41FA5}">
                      <a16:colId xmlns:a16="http://schemas.microsoft.com/office/drawing/2014/main" val="1851666147"/>
                    </a:ext>
                  </a:extLst>
                </a:gridCol>
              </a:tblGrid>
              <a:tr h="0">
                <a:tc>
                  <a:txBody>
                    <a:bodyPr/>
                    <a:lstStyle/>
                    <a:p>
                      <a:pPr marL="0" marR="0" indent="0" algn="l"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Solution Name</a:t>
                      </a:r>
                    </a:p>
                  </a:txBody>
                  <a:tcPr marL="18288" marR="18288" marT="18288" marB="18288" anchor="ctr">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GEO</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MRS/RRK</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5G Enabled </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Key Contact</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Other</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09497071"/>
                  </a:ext>
                </a:extLst>
              </a:tr>
              <a:tr h="487325">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4" action="ppaction://hlinksldjump">
                            <a:extLst>
                              <a:ext uri="{A12FA001-AC4F-418D-AE19-62706E023703}">
                                <ahyp:hlinkClr xmlns:ahyp="http://schemas.microsoft.com/office/drawing/2018/hyperlinkcolor" val="tx"/>
                              </a:ext>
                            </a:extLst>
                          </a:hlinkClick>
                        </a:rPr>
                        <a:t>Roseek</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 action="ppaction://hlinksldjump">
                            <a:extLst>
                              <a:ext uri="{A12FA001-AC4F-418D-AE19-62706E023703}">
                                <ahyp:hlinkClr xmlns:ahyp="http://schemas.microsoft.com/office/drawing/2018/hyperlinkcolor" val="tx"/>
                              </a:ext>
                            </a:extLst>
                          </a:hlinkClick>
                        </a:rPr>
                        <a:t> Industrial Machine Vision</a:t>
                      </a:r>
                      <a:b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 action="ppaction://hlinksldjump">
                            <a:extLst>
                              <a:ext uri="{A12FA001-AC4F-418D-AE19-62706E023703}">
                                <ahyp:hlinkClr xmlns:ahyp="http://schemas.microsoft.com/office/drawing/2018/hyperlinkcolor" val="tx"/>
                              </a:ext>
                            </a:extLst>
                          </a:hlinkClick>
                        </a:rPr>
                      </a:b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 action="ppaction://hlinksldjump">
                            <a:extLst>
                              <a:ext uri="{A12FA001-AC4F-418D-AE19-62706E023703}">
                                <ahyp:hlinkClr xmlns:ahyp="http://schemas.microsoft.com/office/drawing/2018/hyperlinkcolor" val="tx"/>
                              </a:ext>
                            </a:extLst>
                          </a:hlinkClick>
                        </a:rPr>
                        <a:t>Smart Camera Development Kit</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T="27432" marB="27432"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fontAlgn="b" latinLnBrk="0">
                        <a:lnSpc>
                          <a:spcPct val="96000"/>
                        </a:lnSpc>
                        <a:spcBef>
                          <a:spcPts val="0"/>
                        </a:spcBef>
                        <a:spcAft>
                          <a:spcPts val="0"/>
                        </a:spcAft>
                        <a:buClrTx/>
                        <a:buSzTx/>
                        <a:buFontTx/>
                        <a:buNone/>
                        <a:tabLst/>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WW</a:t>
                      </a:r>
                    </a:p>
                  </a:txBody>
                  <a:tcPr marL="18288" marR="45720" marT="36576" marB="36576"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fontAlgn="b" latinLnBrk="0">
                        <a:lnSpc>
                          <a:spcPct val="96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Intel Clear"/>
                        </a:rPr>
                        <a:t>RRK</a:t>
                      </a:r>
                    </a:p>
                  </a:txBody>
                  <a:tcPr marL="18288" marT="27432" marB="27432"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700" b="0" i="0" u="none" strike="noStrike" cap="none" spc="0" baseline="0" dirty="0">
                          <a:solidFill>
                            <a:schemeClr val="bg2"/>
                          </a:solidFill>
                          <a:uFillTx/>
                          <a:latin typeface="+mn-lt"/>
                          <a:ea typeface="+mn-ea"/>
                          <a:cs typeface="+mn-cs"/>
                          <a:sym typeface="Intel Clear"/>
                          <a:hlinkClick r:id="rId5">
                            <a:extLst>
                              <a:ext uri="{A12FA001-AC4F-418D-AE19-62706E023703}">
                                <ahyp:hlinkClr xmlns:ahyp="http://schemas.microsoft.com/office/drawing/2018/hyperlinkcolor" val="tx"/>
                              </a:ext>
                            </a:extLst>
                          </a:hlinkClick>
                        </a:rPr>
                        <a:t>Eleanor Sales</a:t>
                      </a:r>
                      <a:endParaRPr lang="en-US" sz="700" b="0" i="0" u="none" strike="noStrike" cap="none" spc="0" baseline="0" dirty="0">
                        <a:solidFill>
                          <a:schemeClr val="bg2"/>
                        </a:solidFill>
                        <a:uFillTx/>
                        <a:latin typeface="+mn-lt"/>
                        <a:ea typeface="+mn-ea"/>
                        <a:cs typeface="+mn-cs"/>
                        <a:sym typeface="Intel Clear"/>
                      </a:endParaRPr>
                    </a:p>
                  </a:txBody>
                  <a:tcPr marL="18288" marR="45720" marT="36576" marB="36576"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fontAlgn="ctr" latinLnBrk="0">
                        <a:lnSpc>
                          <a:spcPct val="100000"/>
                        </a:lnSpc>
                        <a:spcBef>
                          <a:spcPts val="0"/>
                        </a:spcBef>
                        <a:spcAft>
                          <a:spcPts val="0"/>
                        </a:spcAft>
                        <a:buClrTx/>
                        <a:buSzTx/>
                        <a:buFont typeface="Wingdings" panose="05000000000000000000" pitchFamily="2" charset="2"/>
                        <a:buNone/>
                        <a:tabLst/>
                        <a:defRPr/>
                      </a:pPr>
                      <a:r>
                        <a:rPr lang="en-US" sz="700" b="0" i="0" u="none" strike="noStrike" cap="none" spc="0" baseline="0" dirty="0">
                          <a:solidFill>
                            <a:schemeClr val="bg2"/>
                          </a:solidFill>
                          <a:uFillTx/>
                          <a:latin typeface="+mn-lt"/>
                          <a:ea typeface="+mn-ea"/>
                          <a:cs typeface="+mn-cs"/>
                          <a:sym typeface="Intel Clear"/>
                          <a:hlinkClick r:id="rId6">
                            <a:extLst>
                              <a:ext uri="{A12FA001-AC4F-418D-AE19-62706E023703}">
                                <ahyp:hlinkClr xmlns:ahyp="http://schemas.microsoft.com/office/drawing/2018/hyperlinkcolor" val="tx"/>
                              </a:ext>
                            </a:extLst>
                          </a:hlinkClick>
                        </a:rPr>
                        <a:t>Datasheet</a:t>
                      </a:r>
                      <a:endParaRPr lang="en-US" sz="700" b="0" i="0" u="none" strike="noStrike" cap="none" spc="0" baseline="0" dirty="0">
                        <a:solidFill>
                          <a:schemeClr val="bg2"/>
                        </a:solidFill>
                        <a:uFillTx/>
                        <a:latin typeface="+mn-lt"/>
                        <a:ea typeface="+mn-ea"/>
                        <a:cs typeface="+mn-cs"/>
                        <a:sym typeface="Intel Clear"/>
                      </a:endParaRPr>
                    </a:p>
                    <a:p>
                      <a:pPr marL="0" marR="0" lvl="1" indent="0" algn="ctr" defTabSz="914400" fontAlgn="ctr" latinLnBrk="0">
                        <a:lnSpc>
                          <a:spcPct val="100000"/>
                        </a:lnSpc>
                        <a:spcBef>
                          <a:spcPts val="0"/>
                        </a:spcBef>
                        <a:spcAft>
                          <a:spcPts val="0"/>
                        </a:spcAft>
                        <a:buClrTx/>
                        <a:buSzTx/>
                        <a:buFont typeface="Wingdings" panose="05000000000000000000" pitchFamily="2" charset="2"/>
                        <a:buNone/>
                        <a:tabLst/>
                        <a:defRPr/>
                      </a:pPr>
                      <a:r>
                        <a:rPr lang="en-US" sz="700" b="0" i="0" u="none" strike="noStrike" cap="none" spc="0" baseline="0" dirty="0">
                          <a:solidFill>
                            <a:schemeClr val="bg2"/>
                          </a:solidFill>
                          <a:uFillTx/>
                          <a:latin typeface="+mn-lt"/>
                          <a:ea typeface="+mn-ea"/>
                          <a:cs typeface="+mn-cs"/>
                          <a:sym typeface="Intel Clear"/>
                          <a:hlinkClick r:id="rId7">
                            <a:extLst>
                              <a:ext uri="{A12FA001-AC4F-418D-AE19-62706E023703}">
                                <ahyp:hlinkClr xmlns:ahyp="http://schemas.microsoft.com/office/drawing/2018/hyperlinkcolor" val="tx"/>
                              </a:ext>
                            </a:extLst>
                          </a:hlinkClick>
                        </a:rPr>
                        <a:t>User Guide</a:t>
                      </a:r>
                      <a:endParaRPr lang="en-US" sz="700" b="0" i="0" u="none" strike="noStrike" cap="none" spc="0" baseline="0" dirty="0">
                        <a:solidFill>
                          <a:schemeClr val="bg2"/>
                        </a:solidFill>
                        <a:uFillTx/>
                        <a:latin typeface="+mn-lt"/>
                        <a:ea typeface="+mn-ea"/>
                        <a:cs typeface="+mn-cs"/>
                        <a:sym typeface="Intel Clear"/>
                      </a:endParaRPr>
                    </a:p>
                  </a:txBody>
                  <a:tcPr marL="18288" marR="45720" marT="36576" marB="36576"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3907779"/>
                  </a:ext>
                </a:extLst>
              </a:tr>
              <a:tr h="487325">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da-DK"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8" action="ppaction://hlinksldjump">
                            <a:extLst>
                              <a:ext uri="{A12FA001-AC4F-418D-AE19-62706E023703}">
                                <ahyp:hlinkClr xmlns:ahyp="http://schemas.microsoft.com/office/drawing/2018/hyperlinkcolor" val="tx"/>
                              </a:ext>
                            </a:extLst>
                          </a:hlinkClick>
                        </a:rPr>
                        <a:t>SkyLab Multi-Access Edge Computing (MEC)</a:t>
                      </a:r>
                      <a:endParaRPr lang="da-DK"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T="27432" marB="27432"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fontAlgn="b" latinLnBrk="0">
                        <a:lnSpc>
                          <a:spcPct val="96000"/>
                        </a:lnSpc>
                        <a:spcBef>
                          <a:spcPts val="0"/>
                        </a:spcBef>
                        <a:spcAft>
                          <a:spcPts val="0"/>
                        </a:spcAft>
                        <a:buClrTx/>
                        <a:buSzTx/>
                        <a:buFontTx/>
                        <a:buNone/>
                        <a:tabLst/>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AMEA, APJ, PRC, AU, </a:t>
                      </a:r>
                    </a:p>
                  </a:txBody>
                  <a:tcPr marL="18288" marR="45720" marT="36576" marB="36576"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fontAlgn="b" latinLnBrk="0">
                        <a:lnSpc>
                          <a:spcPct val="96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Intel Clear"/>
                        </a:rPr>
                        <a:t>RRK</a:t>
                      </a:r>
                    </a:p>
                  </a:txBody>
                  <a:tcPr marL="18288" marT="27432" marB="27432"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700" b="0" i="0" u="none" strike="noStrike" cap="none" spc="0" baseline="0" dirty="0">
                          <a:solidFill>
                            <a:schemeClr val="bg2"/>
                          </a:solidFill>
                          <a:uFillTx/>
                          <a:latin typeface="+mn-lt"/>
                          <a:ea typeface="+mn-ea"/>
                          <a:cs typeface="+mn-cs"/>
                          <a:sym typeface="Intel Clear"/>
                          <a:hlinkClick r:id="rId9">
                            <a:extLst>
                              <a:ext uri="{A12FA001-AC4F-418D-AE19-62706E023703}">
                                <ahyp:hlinkClr xmlns:ahyp="http://schemas.microsoft.com/office/drawing/2018/hyperlinkcolor" val="tx"/>
                              </a:ext>
                            </a:extLst>
                          </a:hlinkClick>
                        </a:rPr>
                        <a:t>Brandon Koh </a:t>
                      </a:r>
                      <a:endParaRPr lang="en-US" sz="700" b="0" i="0" u="none" strike="noStrike" cap="none" spc="0" baseline="0" dirty="0">
                        <a:solidFill>
                          <a:schemeClr val="bg2"/>
                        </a:solidFill>
                        <a:uFillTx/>
                        <a:latin typeface="+mn-lt"/>
                        <a:ea typeface="+mn-ea"/>
                        <a:cs typeface="+mn-cs"/>
                        <a:sym typeface="Intel Clear"/>
                      </a:endParaRPr>
                    </a:p>
                  </a:txBody>
                  <a:tcPr marL="18288" marR="45720" marT="36576" marB="36576"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700" b="0" i="0" u="none" strike="noStrike" cap="none" spc="0" baseline="0" dirty="0">
                          <a:solidFill>
                            <a:schemeClr val="bg2"/>
                          </a:solidFill>
                          <a:uFillTx/>
                          <a:latin typeface="+mn-lt"/>
                          <a:ea typeface="+mn-ea"/>
                          <a:cs typeface="+mn-cs"/>
                          <a:sym typeface="Intel Clear"/>
                          <a:hlinkClick r:id="rId10">
                            <a:extLst>
                              <a:ext uri="{A12FA001-AC4F-418D-AE19-62706E023703}">
                                <ahyp:hlinkClr xmlns:ahyp="http://schemas.microsoft.com/office/drawing/2018/hyperlinkcolor" val="tx"/>
                              </a:ext>
                            </a:extLst>
                          </a:hlinkClick>
                        </a:rPr>
                        <a:t>Customer Videos</a:t>
                      </a:r>
                      <a:r>
                        <a:rPr lang="en-US" sz="700" b="0" i="0" u="none" strike="noStrike" cap="none" spc="0" baseline="0" dirty="0">
                          <a:solidFill>
                            <a:schemeClr val="bg2"/>
                          </a:solidFill>
                          <a:uFillTx/>
                          <a:latin typeface="+mn-lt"/>
                          <a:ea typeface="+mn-ea"/>
                          <a:cs typeface="+mn-cs"/>
                          <a:sym typeface="Intel Clear"/>
                        </a:rPr>
                        <a:t> </a:t>
                      </a:r>
                    </a:p>
                  </a:txBody>
                  <a:tcPr marL="18288" marR="45720" marT="36576" marB="36576"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9858023"/>
                  </a:ext>
                </a:extLst>
              </a:tr>
              <a:tr h="487325">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11" action="ppaction://hlinksldjump">
                            <a:extLst>
                              <a:ext uri="{A12FA001-AC4F-418D-AE19-62706E023703}">
                                <ahyp:hlinkClr xmlns:ahyp="http://schemas.microsoft.com/office/drawing/2018/hyperlinkcolor" val="tx"/>
                              </a:ext>
                            </a:extLst>
                          </a:hlinkClick>
                        </a:rPr>
                        <a:t>Aotu</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1" action="ppaction://hlinksldjump">
                            <a:extLst>
                              <a:ext uri="{A12FA001-AC4F-418D-AE19-62706E023703}">
                                <ahyp:hlinkClr xmlns:ahyp="http://schemas.microsoft.com/office/drawing/2018/hyperlinkcolor" val="tx"/>
                              </a:ext>
                            </a:extLst>
                          </a:hlinkClick>
                        </a:rPr>
                        <a:t> and Intel for Worker Safety and Compliance</a:t>
                      </a:r>
                      <a:endParaRPr lang="da-DK"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T="27432" marB="27432"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fontAlgn="b" latinLnBrk="0">
                        <a:lnSpc>
                          <a:spcPct val="96000"/>
                        </a:lnSpc>
                        <a:spcBef>
                          <a:spcPts val="0"/>
                        </a:spcBef>
                        <a:spcAft>
                          <a:spcPts val="0"/>
                        </a:spcAft>
                        <a:buClrTx/>
                        <a:buSzTx/>
                        <a:buFontTx/>
                        <a:buNone/>
                        <a:tabLst/>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45720" marT="36576" marB="36576"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fontAlgn="b" latinLnBrk="0">
                        <a:lnSpc>
                          <a:spcPct val="96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Intel Clear"/>
                        </a:rPr>
                        <a:t>Case Study</a:t>
                      </a:r>
                    </a:p>
                  </a:txBody>
                  <a:tcPr marL="18288" marT="27432" marB="27432"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700" b="0" i="0" u="none" strike="noStrike" cap="none" spc="0" baseline="0" dirty="0">
                          <a:solidFill>
                            <a:schemeClr val="bg2"/>
                          </a:solidFill>
                          <a:uFillTx/>
                          <a:latin typeface="+mn-lt"/>
                          <a:ea typeface="+mn-ea"/>
                          <a:cs typeface="+mn-cs"/>
                          <a:sym typeface="Intel Clear"/>
                          <a:hlinkClick r:id="rId5">
                            <a:extLst>
                              <a:ext uri="{A12FA001-AC4F-418D-AE19-62706E023703}">
                                <ahyp:hlinkClr xmlns:ahyp="http://schemas.microsoft.com/office/drawing/2018/hyperlinkcolor" val="tx"/>
                              </a:ext>
                            </a:extLst>
                          </a:hlinkClick>
                        </a:rPr>
                        <a:t>Eleanor Sales</a:t>
                      </a:r>
                      <a:endParaRPr lang="en-US" sz="700" b="0" i="0" u="none" strike="noStrike" cap="none" spc="0" baseline="0" dirty="0">
                        <a:solidFill>
                          <a:schemeClr val="bg2"/>
                        </a:solidFill>
                        <a:uFillTx/>
                        <a:latin typeface="+mn-lt"/>
                        <a:ea typeface="+mn-ea"/>
                        <a:cs typeface="+mn-cs"/>
                        <a:sym typeface="Intel Clear"/>
                      </a:endParaRPr>
                    </a:p>
                  </a:txBody>
                  <a:tcPr marL="18288" marR="45720" marT="36576" marB="36576"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fontAlgn="ctr" latinLnBrk="0">
                        <a:lnSpc>
                          <a:spcPct val="100000"/>
                        </a:lnSpc>
                        <a:spcBef>
                          <a:spcPts val="0"/>
                        </a:spcBef>
                        <a:spcAft>
                          <a:spcPts val="0"/>
                        </a:spcAft>
                        <a:buClrTx/>
                        <a:buSzTx/>
                        <a:buFont typeface="Wingdings" panose="05000000000000000000" pitchFamily="2" charset="2"/>
                        <a:buNone/>
                        <a:tabLst/>
                        <a:defRPr/>
                      </a:pPr>
                      <a:r>
                        <a:rPr lang="en-US" sz="700" b="0" i="0" u="none" strike="noStrike" cap="none" spc="0" baseline="0" dirty="0" err="1">
                          <a:solidFill>
                            <a:schemeClr val="bg2"/>
                          </a:solidFill>
                          <a:uFillTx/>
                          <a:latin typeface="+mn-lt"/>
                          <a:ea typeface="+mn-ea"/>
                          <a:cs typeface="+mn-cs"/>
                          <a:sym typeface="Intel Clear"/>
                          <a:hlinkClick r:id="rId12">
                            <a:extLst>
                              <a:ext uri="{A12FA001-AC4F-418D-AE19-62706E023703}">
                                <ahyp:hlinkClr xmlns:ahyp="http://schemas.microsoft.com/office/drawing/2018/hyperlinkcolor" val="tx"/>
                              </a:ext>
                            </a:extLst>
                          </a:hlinkClick>
                        </a:rPr>
                        <a:t>Aotu</a:t>
                      </a:r>
                      <a:r>
                        <a:rPr lang="en-US" sz="700" b="0" i="0" u="none" strike="noStrike" cap="none" spc="0" baseline="0" dirty="0">
                          <a:solidFill>
                            <a:schemeClr val="bg2"/>
                          </a:solidFill>
                          <a:uFillTx/>
                          <a:latin typeface="+mn-lt"/>
                          <a:ea typeface="+mn-ea"/>
                          <a:cs typeface="+mn-cs"/>
                          <a:sym typeface="Intel Clear"/>
                          <a:hlinkClick r:id="rId12">
                            <a:extLst>
                              <a:ext uri="{A12FA001-AC4F-418D-AE19-62706E023703}">
                                <ahyp:hlinkClr xmlns:ahyp="http://schemas.microsoft.com/office/drawing/2018/hyperlinkcolor" val="tx"/>
                              </a:ext>
                            </a:extLst>
                          </a:hlinkClick>
                        </a:rPr>
                        <a:t> + Intel Spotlight</a:t>
                      </a:r>
                      <a:endParaRPr lang="en-US" sz="700" b="0" i="0" u="none" strike="noStrike" cap="none" spc="0" baseline="0" dirty="0">
                        <a:solidFill>
                          <a:schemeClr val="bg2"/>
                        </a:solidFill>
                        <a:uFillTx/>
                        <a:latin typeface="+mn-lt"/>
                        <a:ea typeface="+mn-ea"/>
                        <a:cs typeface="+mn-cs"/>
                        <a:sym typeface="Intel Clear"/>
                      </a:endParaRPr>
                    </a:p>
                    <a:p>
                      <a:pPr marL="0" marR="0" lvl="1" indent="0" algn="ctr" defTabSz="914400" fontAlgn="ctr" latinLnBrk="0">
                        <a:lnSpc>
                          <a:spcPct val="100000"/>
                        </a:lnSpc>
                        <a:spcBef>
                          <a:spcPts val="0"/>
                        </a:spcBef>
                        <a:spcAft>
                          <a:spcPts val="0"/>
                        </a:spcAft>
                        <a:buClrTx/>
                        <a:buSzTx/>
                        <a:buFont typeface="Wingdings" panose="05000000000000000000" pitchFamily="2" charset="2"/>
                        <a:buNone/>
                        <a:tabLst/>
                        <a:defRPr/>
                      </a:pPr>
                      <a:r>
                        <a:rPr lang="en-US" sz="700" b="0" i="0" u="none" strike="noStrike" cap="none" spc="0" baseline="0" dirty="0">
                          <a:solidFill>
                            <a:schemeClr val="bg2"/>
                          </a:solidFill>
                          <a:uFillTx/>
                          <a:latin typeface="+mn-lt"/>
                          <a:ea typeface="+mn-ea"/>
                          <a:cs typeface="+mn-cs"/>
                          <a:sym typeface="Intel Clear"/>
                          <a:hlinkClick r:id="rId12">
                            <a:extLst>
                              <a:ext uri="{A12FA001-AC4F-418D-AE19-62706E023703}">
                                <ahyp:hlinkClr xmlns:ahyp="http://schemas.microsoft.com/office/drawing/2018/hyperlinkcolor" val="tx"/>
                              </a:ext>
                            </a:extLst>
                          </a:hlinkClick>
                        </a:rPr>
                        <a:t>Intel </a:t>
                      </a:r>
                      <a:r>
                        <a:rPr lang="en-US" sz="700" b="0" i="0" u="none" strike="noStrike" cap="none" spc="0" baseline="0" dirty="0" err="1">
                          <a:solidFill>
                            <a:schemeClr val="bg2"/>
                          </a:solidFill>
                          <a:uFillTx/>
                          <a:latin typeface="+mn-lt"/>
                          <a:ea typeface="+mn-ea"/>
                          <a:cs typeface="+mn-cs"/>
                          <a:sym typeface="Intel Clear"/>
                          <a:hlinkClick r:id="rId12">
                            <a:extLst>
                              <a:ext uri="{A12FA001-AC4F-418D-AE19-62706E023703}">
                                <ahyp:hlinkClr xmlns:ahyp="http://schemas.microsoft.com/office/drawing/2018/hyperlinkcolor" val="tx"/>
                              </a:ext>
                            </a:extLst>
                          </a:hlinkClick>
                        </a:rPr>
                        <a:t>Intel</a:t>
                      </a:r>
                      <a:r>
                        <a:rPr lang="en-US" sz="700" b="0" i="0" u="none" strike="noStrike" cap="none" spc="0" baseline="0" dirty="0">
                          <a:solidFill>
                            <a:schemeClr val="bg2"/>
                          </a:solidFill>
                          <a:uFillTx/>
                          <a:latin typeface="+mn-lt"/>
                          <a:ea typeface="+mn-ea"/>
                          <a:cs typeface="+mn-cs"/>
                          <a:sym typeface="Intel Clear"/>
                          <a:hlinkClick r:id="rId12">
                            <a:extLst>
                              <a:ext uri="{A12FA001-AC4F-418D-AE19-62706E023703}">
                                <ahyp:hlinkClr xmlns:ahyp="http://schemas.microsoft.com/office/drawing/2018/hyperlinkcolor" val="tx"/>
                              </a:ext>
                            </a:extLst>
                          </a:hlinkClick>
                        </a:rPr>
                        <a:t> Spotlight </a:t>
                      </a:r>
                      <a:endParaRPr lang="en-US" sz="700" b="0" i="0" u="none" strike="noStrike" cap="none" spc="0" baseline="0" dirty="0">
                        <a:solidFill>
                          <a:schemeClr val="bg2"/>
                        </a:solidFill>
                        <a:uFillTx/>
                        <a:latin typeface="+mn-lt"/>
                        <a:ea typeface="+mn-ea"/>
                        <a:cs typeface="+mn-cs"/>
                        <a:sym typeface="Intel Clear"/>
                      </a:endParaRPr>
                    </a:p>
                  </a:txBody>
                  <a:tcPr marL="18288" marR="45720" marT="36576" marB="36576"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8886500"/>
                  </a:ext>
                </a:extLst>
              </a:tr>
            </a:tbl>
          </a:graphicData>
        </a:graphic>
      </p:graphicFrame>
      <p:pic>
        <p:nvPicPr>
          <p:cNvPr id="2" name="Picture 1">
            <a:hlinkClick r:id="rId13" action="ppaction://hlinksldjump"/>
            <a:extLst>
              <a:ext uri="{FF2B5EF4-FFF2-40B4-BE49-F238E27FC236}">
                <a16:creationId xmlns:a16="http://schemas.microsoft.com/office/drawing/2014/main" id="{E3680008-DBC1-4CB6-CA05-A44D364CFAE3}"/>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1322075" y="87630"/>
            <a:ext cx="715633" cy="384440"/>
          </a:xfrm>
          <a:prstGeom prst="rect">
            <a:avLst/>
          </a:prstGeom>
        </p:spPr>
      </p:pic>
      <p:sp>
        <p:nvSpPr>
          <p:cNvPr id="4" name="Rectangle 3">
            <a:extLst>
              <a:ext uri="{FF2B5EF4-FFF2-40B4-BE49-F238E27FC236}">
                <a16:creationId xmlns:a16="http://schemas.microsoft.com/office/drawing/2014/main" id="{A1593C89-AC35-92C3-7D52-DECA736CE194}"/>
              </a:ext>
            </a:extLst>
          </p:cNvPr>
          <p:cNvSpPr/>
          <p:nvPr/>
        </p:nvSpPr>
        <p:spPr>
          <a:xfrm>
            <a:off x="-48767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spTree>
    <p:extLst>
      <p:ext uri="{BB962C8B-B14F-4D97-AF65-F5344CB8AC3E}">
        <p14:creationId xmlns:p14="http://schemas.microsoft.com/office/powerpoint/2010/main" val="378350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D16FB2-7409-AA31-3180-048437D0C1F3}"/>
              </a:ext>
            </a:extLst>
          </p:cNvPr>
          <p:cNvPicPr preferRelativeResize="0">
            <a:picLocks/>
          </p:cNvPicPr>
          <p:nvPr/>
        </p:nvPicPr>
        <p:blipFill rotWithShape="1">
          <a:blip r:embed="rId3" cstate="hqprint">
            <a:extLst>
              <a:ext uri="{28A0092B-C50C-407E-A947-70E740481C1C}">
                <a14:useLocalDpi xmlns:a14="http://schemas.microsoft.com/office/drawing/2010/main"/>
              </a:ext>
            </a:extLst>
          </a:blip>
          <a:srcRect/>
          <a:stretch/>
        </p:blipFill>
        <p:spPr>
          <a:xfrm>
            <a:off x="7330034" y="3"/>
            <a:ext cx="4400004" cy="1158411"/>
          </a:xfrm>
          <a:custGeom>
            <a:avLst/>
            <a:gdLst>
              <a:gd name="connsiteX0" fmla="*/ 0 w 4336304"/>
              <a:gd name="connsiteY0" fmla="*/ 0 h 1155699"/>
              <a:gd name="connsiteX1" fmla="*/ 4336304 w 4336304"/>
              <a:gd name="connsiteY1" fmla="*/ 0 h 1155699"/>
              <a:gd name="connsiteX2" fmla="*/ 4336304 w 4336304"/>
              <a:gd name="connsiteY2" fmla="*/ 1155699 h 1155699"/>
              <a:gd name="connsiteX3" fmla="*/ 0 w 4336304"/>
              <a:gd name="connsiteY3" fmla="*/ 1155699 h 1155699"/>
            </a:gdLst>
            <a:ahLst/>
            <a:cxnLst>
              <a:cxn ang="0">
                <a:pos x="connsiteX0" y="connsiteY0"/>
              </a:cxn>
              <a:cxn ang="0">
                <a:pos x="connsiteX1" y="connsiteY1"/>
              </a:cxn>
              <a:cxn ang="0">
                <a:pos x="connsiteX2" y="connsiteY2"/>
              </a:cxn>
              <a:cxn ang="0">
                <a:pos x="connsiteX3" y="connsiteY3"/>
              </a:cxn>
            </a:cxnLst>
            <a:rect l="l" t="t" r="r" b="b"/>
            <a:pathLst>
              <a:path w="4336304" h="1155699">
                <a:moveTo>
                  <a:pt x="0" y="0"/>
                </a:moveTo>
                <a:lnTo>
                  <a:pt x="4336304" y="0"/>
                </a:lnTo>
                <a:lnTo>
                  <a:pt x="4336304" y="1155699"/>
                </a:lnTo>
                <a:lnTo>
                  <a:pt x="0" y="1155699"/>
                </a:lnTo>
                <a:close/>
              </a:path>
            </a:pathLst>
          </a:custGeom>
        </p:spPr>
      </p:pic>
      <p:sp>
        <p:nvSpPr>
          <p:cNvPr id="12" name="Rectangle 11">
            <a:extLst>
              <a:ext uri="{FF2B5EF4-FFF2-40B4-BE49-F238E27FC236}">
                <a16:creationId xmlns:a16="http://schemas.microsoft.com/office/drawing/2014/main" id="{E588FC85-0B46-0467-3056-86BABBECC3A9}"/>
              </a:ext>
            </a:extLst>
          </p:cNvPr>
          <p:cNvSpPr/>
          <p:nvPr/>
        </p:nvSpPr>
        <p:spPr>
          <a:xfrm>
            <a:off x="-1" y="1"/>
            <a:ext cx="11599085" cy="1158412"/>
          </a:xfrm>
          <a:prstGeom prst="rect">
            <a:avLst/>
          </a:prstGeom>
          <a:gradFill flip="none" rotWithShape="1">
            <a:gsLst>
              <a:gs pos="0">
                <a:schemeClr val="bg1"/>
              </a:gs>
              <a:gs pos="78000">
                <a:srgbClr val="FFFFFF">
                  <a:alpha val="14000"/>
                </a:srgbClr>
              </a:gs>
              <a:gs pos="63000">
                <a:srgbClr val="FFFFFF"/>
              </a:gs>
              <a:gs pos="100000">
                <a:schemeClr val="bg1">
                  <a:alpha val="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Title 8">
            <a:extLst>
              <a:ext uri="{FF2B5EF4-FFF2-40B4-BE49-F238E27FC236}">
                <a16:creationId xmlns:a16="http://schemas.microsoft.com/office/drawing/2014/main" id="{F3DE2B0E-4367-4F77-87C8-F43A216F6B1A}"/>
              </a:ext>
            </a:extLst>
          </p:cNvPr>
          <p:cNvSpPr>
            <a:spLocks noGrp="1"/>
          </p:cNvSpPr>
          <p:nvPr>
            <p:ph type="title"/>
          </p:nvPr>
        </p:nvSpPr>
        <p:spPr/>
        <p:txBody>
          <a:bodyPr/>
          <a:lstStyle/>
          <a:p>
            <a:pPr lvl="0"/>
            <a:r>
              <a:rPr lang="en-US" dirty="0"/>
              <a:t>Situational Monitoring</a:t>
            </a:r>
          </a:p>
        </p:txBody>
      </p:sp>
      <p:sp>
        <p:nvSpPr>
          <p:cNvPr id="3" name="Rectangle 2">
            <a:extLst>
              <a:ext uri="{FF2B5EF4-FFF2-40B4-BE49-F238E27FC236}">
                <a16:creationId xmlns:a16="http://schemas.microsoft.com/office/drawing/2014/main" id="{5CD7ED92-6821-8EF5-9760-E9D9FEF47D5C}"/>
              </a:ext>
            </a:extLst>
          </p:cNvPr>
          <p:cNvSpPr/>
          <p:nvPr/>
        </p:nvSpPr>
        <p:spPr>
          <a:xfrm>
            <a:off x="0" y="1176333"/>
            <a:ext cx="11742345" cy="445937"/>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ntelOne Text"/>
              <a:ea typeface="Helvetica Neue Medium"/>
              <a:cs typeface="Helvetica Neue Medium"/>
              <a:sym typeface="Helvetica Neue Medium"/>
            </a:endParaRPr>
          </a:p>
        </p:txBody>
      </p:sp>
      <p:sp>
        <p:nvSpPr>
          <p:cNvPr id="7" name="TextBox 6">
            <a:extLst>
              <a:ext uri="{FF2B5EF4-FFF2-40B4-BE49-F238E27FC236}">
                <a16:creationId xmlns:a16="http://schemas.microsoft.com/office/drawing/2014/main" id="{8CCC87E0-0254-EC66-DA01-B26D33F2DCE1}"/>
              </a:ext>
            </a:extLst>
          </p:cNvPr>
          <p:cNvSpPr txBox="1">
            <a:spLocks/>
          </p:cNvSpPr>
          <p:nvPr/>
        </p:nvSpPr>
        <p:spPr>
          <a:xfrm>
            <a:off x="584199" y="1230024"/>
            <a:ext cx="10981517" cy="33855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2"/>
                </a:solidFill>
                <a:effectLst/>
                <a:uLnTx/>
                <a:uFillTx/>
              </a:rPr>
              <a:t>Situational monitoring solutions use artificial intelligence to analyze audio, video, and sensor data from connected devices so organizations can classify objects, identify people, and recognize situations. Organizations often use these solutions to help improve security and promote safety in crowded spaces. </a:t>
            </a:r>
            <a:r>
              <a:rPr lang="en-US" sz="1100" dirty="0">
                <a:solidFill>
                  <a:schemeClr val="accent1"/>
                </a:solidFill>
                <a:latin typeface="IntelOne Text Bold" panose="020B0803020203020204" pitchFamily="34" charset="0"/>
              </a:rPr>
              <a:t>Click below for solutions.</a:t>
            </a:r>
          </a:p>
        </p:txBody>
      </p:sp>
      <p:graphicFrame>
        <p:nvGraphicFramePr>
          <p:cNvPr id="2" name="Table 1">
            <a:extLst>
              <a:ext uri="{FF2B5EF4-FFF2-40B4-BE49-F238E27FC236}">
                <a16:creationId xmlns:a16="http://schemas.microsoft.com/office/drawing/2014/main" id="{AFACE37A-D30B-0FD9-D13F-B70FF72DDF14}"/>
              </a:ext>
            </a:extLst>
          </p:cNvPr>
          <p:cNvGraphicFramePr>
            <a:graphicFrameLocks noGrp="1"/>
          </p:cNvGraphicFramePr>
          <p:nvPr>
            <p:extLst>
              <p:ext uri="{D42A27DB-BD31-4B8C-83A1-F6EECF244321}">
                <p14:modId xmlns:p14="http://schemas.microsoft.com/office/powerpoint/2010/main" val="912861049"/>
              </p:ext>
            </p:extLst>
          </p:nvPr>
        </p:nvGraphicFramePr>
        <p:xfrm>
          <a:off x="582754" y="1662557"/>
          <a:ext cx="10981518" cy="4645279"/>
        </p:xfrm>
        <a:graphic>
          <a:graphicData uri="http://schemas.openxmlformats.org/drawingml/2006/table">
            <a:tbl>
              <a:tblPr>
                <a:tableStyleId>{72833802-FEF1-4C79-8D5D-14CF1EAF98D9}</a:tableStyleId>
              </a:tblPr>
              <a:tblGrid>
                <a:gridCol w="2232909">
                  <a:extLst>
                    <a:ext uri="{9D8B030D-6E8A-4147-A177-3AD203B41FA5}">
                      <a16:colId xmlns:a16="http://schemas.microsoft.com/office/drawing/2014/main" val="521011276"/>
                    </a:ext>
                  </a:extLst>
                </a:gridCol>
                <a:gridCol w="2965010">
                  <a:extLst>
                    <a:ext uri="{9D8B030D-6E8A-4147-A177-3AD203B41FA5}">
                      <a16:colId xmlns:a16="http://schemas.microsoft.com/office/drawing/2014/main" val="1081494026"/>
                    </a:ext>
                  </a:extLst>
                </a:gridCol>
                <a:gridCol w="732101">
                  <a:extLst>
                    <a:ext uri="{9D8B030D-6E8A-4147-A177-3AD203B41FA5}">
                      <a16:colId xmlns:a16="http://schemas.microsoft.com/office/drawing/2014/main" val="2464497448"/>
                    </a:ext>
                  </a:extLst>
                </a:gridCol>
                <a:gridCol w="1235421">
                  <a:extLst>
                    <a:ext uri="{9D8B030D-6E8A-4147-A177-3AD203B41FA5}">
                      <a16:colId xmlns:a16="http://schemas.microsoft.com/office/drawing/2014/main" val="400016573"/>
                    </a:ext>
                  </a:extLst>
                </a:gridCol>
                <a:gridCol w="1134757">
                  <a:extLst>
                    <a:ext uri="{9D8B030D-6E8A-4147-A177-3AD203B41FA5}">
                      <a16:colId xmlns:a16="http://schemas.microsoft.com/office/drawing/2014/main" val="887739091"/>
                    </a:ext>
                  </a:extLst>
                </a:gridCol>
                <a:gridCol w="2681320">
                  <a:extLst>
                    <a:ext uri="{9D8B030D-6E8A-4147-A177-3AD203B41FA5}">
                      <a16:colId xmlns:a16="http://schemas.microsoft.com/office/drawing/2014/main" val="1851666147"/>
                    </a:ext>
                  </a:extLst>
                </a:gridCol>
              </a:tblGrid>
              <a:tr h="0">
                <a:tc gridSpan="6">
                  <a:txBody>
                    <a:bodyPr/>
                    <a:lstStyle/>
                    <a:p>
                      <a:pPr marL="0" marR="0" indent="0" algn="l" defTabSz="609600" fontAlgn="b" latinLnBrk="0">
                        <a:lnSpc>
                          <a:spcPct val="100000"/>
                        </a:lnSpc>
                        <a:spcBef>
                          <a:spcPts val="0"/>
                        </a:spcBef>
                        <a:spcAft>
                          <a:spcPts val="0"/>
                        </a:spcAft>
                        <a:buClrTx/>
                        <a:buSzTx/>
                        <a:buFontTx/>
                        <a:buNone/>
                        <a:tabLst/>
                      </a:pPr>
                      <a:r>
                        <a:rPr lang="en-US" sz="1200" b="0" i="0" u="none" strike="noStrike" cap="none" spc="0" baseline="0" dirty="0">
                          <a:solidFill>
                            <a:schemeClr val="tx2"/>
                          </a:solidFill>
                          <a:effectLst/>
                          <a:uFillTx/>
                          <a:latin typeface="IntelOne Text Bold" panose="020B0803020203020204" pitchFamily="34" charset="0"/>
                          <a:ea typeface="+mn-ea"/>
                          <a:cs typeface="+mn-cs"/>
                          <a:sym typeface="Intel Clear"/>
                        </a:rPr>
                        <a:t>Secondary Applicability</a:t>
                      </a:r>
                    </a:p>
                  </a:txBody>
                  <a:tcPr marL="0" marR="18288" marT="18288" marB="18288" anchor="ctr">
                    <a:lnL w="12700" cap="flat" cmpd="sng" algn="ctr">
                      <a:no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13215989"/>
                  </a:ext>
                </a:extLst>
              </a:tr>
              <a:tr h="0">
                <a:tc>
                  <a:txBody>
                    <a:bodyPr/>
                    <a:lstStyle/>
                    <a:p>
                      <a:pPr marL="0" marR="0" indent="0" algn="l"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Solution Name</a:t>
                      </a:r>
                    </a:p>
                  </a:txBody>
                  <a:tcPr marL="18288" marR="18288" marT="18288" marB="18288" anchor="ctr">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GEO</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MRS/RRK</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5G Enabled </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Key Contact</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Other</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09497071"/>
                  </a:ext>
                </a:extLst>
              </a:tr>
              <a:tr h="0">
                <a:tc>
                  <a:txBody>
                    <a:bodyPr/>
                    <a:lstStyle/>
                    <a:p>
                      <a:pPr marL="0" marR="0" lvl="0" indent="0" algn="l">
                        <a:lnSpc>
                          <a:spcPct val="100000"/>
                        </a:lnSpc>
                        <a:spcBef>
                          <a:spcPts val="0"/>
                        </a:spcBef>
                        <a:spcAft>
                          <a:spcPts val="0"/>
                        </a:spcAft>
                        <a:buClrTx/>
                        <a:buSzTx/>
                        <a:buFontTx/>
                        <a:buNone/>
                      </a:pPr>
                      <a:r>
                        <a:rPr lang="en-US" sz="700" b="0" i="0" u="none" strike="noStrike" cap="none" spc="0" baseline="0" dirty="0">
                          <a:solidFill>
                            <a:schemeClr val="accent1"/>
                          </a:solidFill>
                          <a:uFillTx/>
                          <a:latin typeface="IntelOne Text Medium" panose="020B0703020203020204" pitchFamily="34" charset="0"/>
                          <a:ea typeface="+mn-ea"/>
                          <a:cs typeface="+mn-cs"/>
                          <a:hlinkClick r:id="rId4" action="ppaction://hlinksldjump">
                            <a:extLst>
                              <a:ext uri="{A12FA001-AC4F-418D-AE19-62706E023703}">
                                <ahyp:hlinkClr xmlns:ahyp="http://schemas.microsoft.com/office/drawing/2018/hyperlinkcolor" val="tx"/>
                              </a:ext>
                            </a:extLst>
                          </a:hlinkClick>
                        </a:rPr>
                        <a:t>Smart Connect Technologies IoT Sensor Gateway</a:t>
                      </a:r>
                      <a:endParaRPr lang="en-US" sz="7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lnSpc>
                          <a:spcPct val="100000"/>
                        </a:lnSpc>
                        <a:spcBef>
                          <a:spcPts val="0"/>
                        </a:spcBef>
                        <a:spcAft>
                          <a:spcPts val="0"/>
                        </a:spcAft>
                        <a:buNone/>
                      </a:pPr>
                      <a:r>
                        <a:rPr lang="en-US" sz="700" b="0" i="0" u="none" strike="noStrike" dirty="0">
                          <a:solidFill>
                            <a:schemeClr val="bg2"/>
                          </a:solidFill>
                          <a:effectLst/>
                          <a:latin typeface="+mn-lt"/>
                        </a:rPr>
                        <a:t>EMEA, AMER, AU, APJ, PRC</a:t>
                      </a:r>
                      <a:endParaRPr lang="en-US" sz="700" dirty="0">
                        <a:solidFill>
                          <a:schemeClr val="bg2"/>
                        </a:solidFill>
                        <a:latin typeface="+mn-lt"/>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700">
                          <a:solidFill>
                            <a:schemeClr val="bg2"/>
                          </a:solidFill>
                          <a:latin typeface="+mn-lt"/>
                        </a:rPr>
                        <a:t>RRK</a:t>
                      </a:r>
                      <a:endParaRPr lang="en-US" sz="700" dirty="0">
                        <a:solidFill>
                          <a:schemeClr val="bg2"/>
                        </a:solidFill>
                        <a:latin typeface="+mn-lt"/>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a:lnSpc>
                          <a:spcPct val="100000"/>
                        </a:lnSpc>
                        <a:spcBef>
                          <a:spcPts val="0"/>
                        </a:spcBef>
                        <a:spcAft>
                          <a:spcPts val="0"/>
                        </a:spcAft>
                        <a:buClrTx/>
                        <a:buSzTx/>
                        <a:buFontTx/>
                        <a:buNone/>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hlinkClick r:id="rId5">
                            <a:extLst>
                              <a:ext uri="{A12FA001-AC4F-418D-AE19-62706E023703}">
                                <ahyp:hlinkClr xmlns:ahyp="http://schemas.microsoft.com/office/drawing/2018/hyperlinkcolor" val="tx"/>
                              </a:ext>
                            </a:extLst>
                          </a:hlinkClick>
                        </a:rPr>
                        <a:t>Eleanor Sales</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rtl="0" eaLnBrk="1" latinLnBrk="0" hangingPunct="1">
                        <a:lnSpc>
                          <a:spcPct val="100000"/>
                        </a:lnSpc>
                        <a:spcBef>
                          <a:spcPts val="0"/>
                        </a:spcBef>
                        <a:spcAft>
                          <a:spcPts val="100"/>
                        </a:spcAft>
                        <a:buClrTx/>
                        <a:buSzTx/>
                        <a:buFont typeface="Arial" panose="020B0604020202020204" pitchFamily="34" charset="0"/>
                        <a:buNone/>
                        <a:tabLst/>
                        <a:defRPr/>
                      </a:pPr>
                      <a:r>
                        <a:rPr kumimoji="0" lang="en-US" sz="700" b="0" i="0" u="none" strike="noStrike" kern="1200" cap="none" spc="0" normalizeH="0" baseline="0" noProof="0" dirty="0">
                          <a:ln>
                            <a:noFill/>
                          </a:ln>
                          <a:solidFill>
                            <a:schemeClr val="bg2"/>
                          </a:solidFill>
                          <a:effectLst/>
                          <a:uLnTx/>
                          <a:uFillTx/>
                          <a:latin typeface="+mn-lt"/>
                          <a:ea typeface="+mn-ea"/>
                          <a:cs typeface="+mn-cs"/>
                          <a:sym typeface="Intel Clear"/>
                          <a:hlinkClick r:id="rId6">
                            <a:extLst>
                              <a:ext uri="{A12FA001-AC4F-418D-AE19-62706E023703}">
                                <ahyp:hlinkClr xmlns:ahyp="http://schemas.microsoft.com/office/drawing/2018/hyperlinkcolor" val="tx"/>
                              </a:ext>
                            </a:extLst>
                          </a:hlinkClick>
                        </a:rPr>
                        <a:t>Kit impact video</a:t>
                      </a:r>
                      <a:endParaRPr kumimoji="0" lang="en-US" sz="700" b="0" i="0" u="none" strike="noStrike" kern="1200" cap="none" spc="0" normalizeH="0" baseline="0" noProof="0" dirty="0">
                        <a:ln>
                          <a:noFill/>
                        </a:ln>
                        <a:solidFill>
                          <a:schemeClr val="bg2"/>
                        </a:solidFill>
                        <a:effectLst/>
                        <a:uLnTx/>
                        <a:uFillTx/>
                        <a:latin typeface="+mn-lt"/>
                        <a:ea typeface="+mn-ea"/>
                        <a:cs typeface="+mn-cs"/>
                        <a:sym typeface="Intel Clear"/>
                      </a:endParaRPr>
                    </a:p>
                    <a:p>
                      <a:pPr marL="0" marR="0" lvl="1" indent="0" algn="ctr" rtl="0" eaLnBrk="1" latinLnBrk="0" hangingPunct="1">
                        <a:lnSpc>
                          <a:spcPct val="100000"/>
                        </a:lnSpc>
                        <a:spcBef>
                          <a:spcPts val="0"/>
                        </a:spcBef>
                        <a:spcAft>
                          <a:spcPts val="100"/>
                        </a:spcAft>
                        <a:buClrTx/>
                        <a:buSzTx/>
                        <a:buFont typeface="Arial" panose="020B0604020202020204" pitchFamily="34" charset="0"/>
                        <a:buNone/>
                        <a:tabLst/>
                        <a:defRPr/>
                      </a:pPr>
                      <a:r>
                        <a:rPr kumimoji="0" lang="en-US" sz="700" b="0" i="0" u="none" strike="noStrike" kern="1200" cap="none" spc="0" normalizeH="0" baseline="0" dirty="0">
                          <a:ln>
                            <a:noFill/>
                          </a:ln>
                          <a:solidFill>
                            <a:schemeClr val="bg2"/>
                          </a:solidFill>
                          <a:effectLst/>
                          <a:uLnTx/>
                          <a:uFillTx/>
                          <a:latin typeface="+mn-lt"/>
                          <a:ea typeface="+mn-ea"/>
                          <a:cs typeface="+mn-cs"/>
                          <a:sym typeface="Intel Clear"/>
                          <a:hlinkClick r:id="rId7">
                            <a:extLst>
                              <a:ext uri="{A12FA001-AC4F-418D-AE19-62706E023703}">
                                <ahyp:hlinkClr xmlns:ahyp="http://schemas.microsoft.com/office/drawing/2018/hyperlinkcolor" val="tx"/>
                              </a:ext>
                            </a:extLst>
                          </a:hlinkClick>
                        </a:rPr>
                        <a:t>Kit discussion with Smart Connect CEO</a:t>
                      </a:r>
                      <a:endParaRPr kumimoji="0" lang="en-US" sz="700" b="0" i="0" u="none" strike="noStrike" kern="1200" cap="none" spc="0" normalizeH="0" baseline="0" dirty="0">
                        <a:ln>
                          <a:noFill/>
                        </a:ln>
                        <a:solidFill>
                          <a:schemeClr val="bg2"/>
                        </a:solidFill>
                        <a:effectLst/>
                        <a:uLnTx/>
                        <a:uFillTx/>
                        <a:latin typeface="+mn-lt"/>
                        <a:ea typeface="+mn-ea"/>
                        <a:cs typeface="+mn-cs"/>
                        <a:sym typeface="Intel Clear"/>
                      </a:endParaRPr>
                    </a:p>
                    <a:p>
                      <a:pPr marL="0" marR="0" lvl="1" indent="0" algn="ctr" rtl="0" eaLnBrk="1" latinLnBrk="0" hangingPunct="1">
                        <a:lnSpc>
                          <a:spcPct val="100000"/>
                        </a:lnSpc>
                        <a:spcBef>
                          <a:spcPts val="0"/>
                        </a:spcBef>
                        <a:spcAft>
                          <a:spcPts val="100"/>
                        </a:spcAft>
                        <a:buClrTx/>
                        <a:buSzTx/>
                        <a:buFont typeface="Arial" panose="020B0604020202020204" pitchFamily="34" charset="0"/>
                        <a:buNone/>
                        <a:tabLst/>
                        <a:defRPr/>
                      </a:pPr>
                      <a:r>
                        <a:rPr kumimoji="0" lang="en-US" sz="700" b="0" i="0" u="none" strike="noStrike" kern="1200" cap="none" spc="0" normalizeH="0" baseline="0" dirty="0">
                          <a:ln>
                            <a:noFill/>
                          </a:ln>
                          <a:solidFill>
                            <a:schemeClr val="bg2"/>
                          </a:solidFill>
                          <a:effectLst/>
                          <a:uLnTx/>
                          <a:uFillTx/>
                          <a:latin typeface="+mn-lt"/>
                          <a:ea typeface="+mn-ea"/>
                          <a:cs typeface="+mn-cs"/>
                          <a:sym typeface="Intel Clear"/>
                          <a:hlinkClick r:id="rId8">
                            <a:extLst>
                              <a:ext uri="{A12FA001-AC4F-418D-AE19-62706E023703}">
                                <ahyp:hlinkClr xmlns:ahyp="http://schemas.microsoft.com/office/drawing/2018/hyperlinkcolor" val="tx"/>
                              </a:ext>
                            </a:extLst>
                          </a:hlinkClick>
                        </a:rPr>
                        <a:t>Solution technical briefs</a:t>
                      </a:r>
                      <a:endParaRPr kumimoji="0" lang="en-US" sz="700" b="0" i="0" u="none" strike="noStrike" kern="1200" cap="none" spc="0" normalizeH="0" baseline="0" dirty="0">
                        <a:ln>
                          <a:noFill/>
                        </a:ln>
                        <a:solidFill>
                          <a:schemeClr val="bg2"/>
                        </a:solidFill>
                        <a:effectLst/>
                        <a:uLnTx/>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3907779"/>
                  </a:ext>
                </a:extLst>
              </a:tr>
              <a:tr h="0">
                <a:tc>
                  <a:txBody>
                    <a:bodyPr/>
                    <a:lstStyle/>
                    <a:p>
                      <a:pPr marL="0" marR="0" lvl="0" indent="0" algn="l">
                        <a:lnSpc>
                          <a:spcPct val="100000"/>
                        </a:lnSpc>
                        <a:spcBef>
                          <a:spcPts val="0"/>
                        </a:spcBef>
                        <a:spcAft>
                          <a:spcPts val="0"/>
                        </a:spcAft>
                        <a:buClrTx/>
                        <a:buSzTx/>
                        <a:buFontTx/>
                        <a:buNone/>
                      </a:pPr>
                      <a:r>
                        <a:rPr lang="en-US" sz="700" dirty="0">
                          <a:solidFill>
                            <a:schemeClr val="accent1"/>
                          </a:solidFill>
                          <a:latin typeface="IntelOne Text Medium" panose="020B0703020203020204" pitchFamily="34" charset="0"/>
                          <a:sym typeface="Intel Clear"/>
                          <a:hlinkClick r:id="rId9" action="ppaction://hlinksldjump">
                            <a:extLst>
                              <a:ext uri="{A12FA001-AC4F-418D-AE19-62706E023703}">
                                <ahyp:hlinkClr xmlns:ahyp="http://schemas.microsoft.com/office/drawing/2018/hyperlinkcolor" val="tx"/>
                              </a:ext>
                            </a:extLst>
                          </a:hlinkClick>
                        </a:rPr>
                        <a:t>ADLINK 5G Small Cell Solution</a:t>
                      </a:r>
                      <a:endParaRPr lang="en-US" sz="7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rPr>
                        <a:t>Global</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700" dirty="0">
                          <a:solidFill>
                            <a:schemeClr val="bg2"/>
                          </a:solidFill>
                          <a:latin typeface="+mn-lt"/>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10">
                            <a:extLst>
                              <a:ext uri="{A12FA001-AC4F-418D-AE19-62706E023703}">
                                <ahyp:hlinkClr xmlns:ahyp="http://schemas.microsoft.com/office/drawing/2018/hyperlinkcolor" val="tx"/>
                              </a:ext>
                            </a:extLst>
                          </a:hlinkClick>
                        </a:rPr>
                        <a:t>Tina Hsu</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54"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700" b="0" i="0" u="none" strike="noStrike" kern="1200" cap="none" spc="0" normalizeH="0" baseline="0" noProof="0" dirty="0">
                          <a:ln>
                            <a:noFill/>
                          </a:ln>
                          <a:solidFill>
                            <a:schemeClr val="bg2"/>
                          </a:solidFill>
                          <a:effectLst/>
                          <a:uLnTx/>
                          <a:uFillTx/>
                          <a:latin typeface="+mn-lt"/>
                          <a:ea typeface="+mn-ea"/>
                          <a:cs typeface="+mn-cs"/>
                          <a:sym typeface="Intel Clear"/>
                          <a:hlinkClick r:id="rId11">
                            <a:extLst>
                              <a:ext uri="{A12FA001-AC4F-418D-AE19-62706E023703}">
                                <ahyp:hlinkClr xmlns:ahyp="http://schemas.microsoft.com/office/drawing/2018/hyperlinkcolor" val="tx"/>
                              </a:ext>
                            </a:extLst>
                          </a:hlinkClick>
                        </a:rPr>
                        <a:t>Intel IoT Kits Overview</a:t>
                      </a:r>
                      <a:endParaRPr kumimoji="0" lang="en-US" sz="700" b="0" i="0" u="none" strike="noStrike" kern="1200" cap="none" spc="0" normalizeH="0" baseline="0" noProof="0" dirty="0">
                        <a:ln>
                          <a:noFill/>
                        </a:ln>
                        <a:solidFill>
                          <a:schemeClr val="bg2"/>
                        </a:solidFill>
                        <a:effectLst/>
                        <a:uLnTx/>
                        <a:uFillTx/>
                        <a:latin typeface="+mn-lt"/>
                        <a:ea typeface="+mn-ea"/>
                        <a:cs typeface="+mn-cs"/>
                        <a:sym typeface="Helvetica"/>
                      </a:endParaRPr>
                    </a:p>
                    <a:p>
                      <a:pPr marL="0" marR="0" lvl="0" indent="0" algn="ctr" defTabSz="914354"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700" b="0" i="0" u="none" strike="noStrike" kern="1200" cap="none" spc="0" normalizeH="0" baseline="0" noProof="0" dirty="0">
                          <a:ln>
                            <a:noFill/>
                          </a:ln>
                          <a:solidFill>
                            <a:schemeClr val="bg2"/>
                          </a:solidFill>
                          <a:effectLst/>
                          <a:uLnTx/>
                          <a:uFillTx/>
                          <a:latin typeface="+mn-lt"/>
                          <a:ea typeface="+mn-ea"/>
                          <a:cs typeface="+mn-cs"/>
                          <a:sym typeface="Intel Clear"/>
                          <a:hlinkClick r:id="rId12">
                            <a:extLst>
                              <a:ext uri="{A12FA001-AC4F-418D-AE19-62706E023703}">
                                <ahyp:hlinkClr xmlns:ahyp="http://schemas.microsoft.com/office/drawing/2018/hyperlinkcolor" val="tx"/>
                              </a:ext>
                            </a:extLst>
                          </a:hlinkClick>
                        </a:rPr>
                        <a:t>ADLINK Luggage-shaped 5G Small Cell Solution</a:t>
                      </a:r>
                      <a:endParaRPr kumimoji="0" lang="en-US" sz="700" b="0" i="0" u="none" strike="noStrike" kern="1200" cap="none" spc="0" normalizeH="0" baseline="0" noProof="0" dirty="0">
                        <a:ln>
                          <a:noFill/>
                        </a:ln>
                        <a:solidFill>
                          <a:schemeClr val="bg2"/>
                        </a:solidFill>
                        <a:effectLst/>
                        <a:uLnTx/>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9858023"/>
                  </a:ext>
                </a:extLst>
              </a:tr>
              <a:tr h="0">
                <a:tc>
                  <a:txBody>
                    <a:bodyPr/>
                    <a:lstStyle/>
                    <a:p>
                      <a:pPr marL="0" marR="0" lvl="0" indent="0" algn="l">
                        <a:lnSpc>
                          <a:spcPct val="100000"/>
                        </a:lnSpc>
                        <a:spcBef>
                          <a:spcPts val="0"/>
                        </a:spcBef>
                        <a:spcAft>
                          <a:spcPts val="0"/>
                        </a:spcAft>
                        <a:buClrTx/>
                        <a:buSzTx/>
                        <a:buFontTx/>
                        <a:buNone/>
                      </a:pPr>
                      <a:r>
                        <a:rPr lang="en-US" sz="700" dirty="0">
                          <a:solidFill>
                            <a:schemeClr val="accent1"/>
                          </a:solidFill>
                          <a:latin typeface="IntelOne Text Medium" panose="020B0703020203020204" pitchFamily="34" charset="0"/>
                          <a:sym typeface="Intel Clear"/>
                          <a:hlinkClick r:id="rId13" action="ppaction://hlinksldjump">
                            <a:extLst>
                              <a:ext uri="{A12FA001-AC4F-418D-AE19-62706E023703}">
                                <ahyp:hlinkClr xmlns:ahyp="http://schemas.microsoft.com/office/drawing/2018/hyperlinkcolor" val="tx"/>
                              </a:ext>
                            </a:extLst>
                          </a:hlinkClick>
                        </a:rPr>
                        <a:t>Dot Zero Connect ZPS</a:t>
                      </a:r>
                      <a:endParaRPr lang="en-US" sz="7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rPr>
                        <a:t>APJ and Americas</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700">
                          <a:solidFill>
                            <a:schemeClr val="bg2"/>
                          </a:solidFill>
                          <a:latin typeface="+mn-lt"/>
                        </a:rPr>
                        <a:t>MRS</a:t>
                      </a:r>
                      <a:endParaRPr lang="en-US" sz="700" dirty="0">
                        <a:solidFill>
                          <a:schemeClr val="bg2"/>
                        </a:solidFill>
                        <a:latin typeface="+mn-lt"/>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14">
                            <a:extLst>
                              <a:ext uri="{A12FA001-AC4F-418D-AE19-62706E023703}">
                                <ahyp:hlinkClr xmlns:ahyp="http://schemas.microsoft.com/office/drawing/2018/hyperlinkcolor" val="tx"/>
                              </a:ext>
                            </a:extLst>
                          </a:hlinkClick>
                        </a:rPr>
                        <a:t>Jocelyn Lin</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rtl="0" eaLnBrk="1" fontAlgn="ctr" latinLnBrk="0" hangingPunct="1">
                        <a:lnSpc>
                          <a:spcPct val="100000"/>
                        </a:lnSpc>
                        <a:spcBef>
                          <a:spcPts val="0"/>
                        </a:spcBef>
                        <a:spcAft>
                          <a:spcPts val="100"/>
                        </a:spcAft>
                        <a:buClrTx/>
                        <a:buSzTx/>
                        <a:buFont typeface="Arial" panose="020B0604020202020204" pitchFamily="34" charset="0"/>
                        <a:buNone/>
                        <a:tabLst/>
                        <a:defRPr/>
                      </a:pPr>
                      <a:r>
                        <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hlinkClick r:id="rId15">
                            <a:extLst>
                              <a:ext uri="{A12FA001-AC4F-418D-AE19-62706E023703}">
                                <ahyp:hlinkClr xmlns:ahyp="http://schemas.microsoft.com/office/drawing/2018/hyperlinkcolor" val="tx"/>
                              </a:ext>
                            </a:extLst>
                          </a:hlinkClick>
                        </a:rPr>
                        <a:t>Dot Zero – Home page</a:t>
                      </a:r>
                      <a:endPar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hlinkClick r:id="rId16">
                          <a:extLst>
                            <a:ext uri="{A12FA001-AC4F-418D-AE19-62706E023703}">
                              <ahyp:hlinkClr xmlns:ahyp="http://schemas.microsoft.com/office/drawing/2018/hyperlinkcolor" val="tx"/>
                            </a:ext>
                          </a:extLst>
                        </a:hlinkClick>
                      </a:endParaRPr>
                    </a:p>
                    <a:p>
                      <a:pPr marL="0" marR="0" lvl="1" indent="0" algn="ctr" defTabSz="914400" rtl="0" eaLnBrk="1" fontAlgn="ctr" latinLnBrk="0" hangingPunct="1">
                        <a:lnSpc>
                          <a:spcPct val="100000"/>
                        </a:lnSpc>
                        <a:spcBef>
                          <a:spcPts val="0"/>
                        </a:spcBef>
                        <a:spcAft>
                          <a:spcPts val="100"/>
                        </a:spcAft>
                        <a:buClrTx/>
                        <a:buSzTx/>
                        <a:buFont typeface="Arial" panose="020B0604020202020204" pitchFamily="34" charset="0"/>
                        <a:buNone/>
                        <a:tabLst/>
                        <a:defRPr/>
                      </a:pPr>
                      <a:r>
                        <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hlinkClick r:id="rId16">
                            <a:extLst>
                              <a:ext uri="{A12FA001-AC4F-418D-AE19-62706E023703}">
                                <ahyp:hlinkClr xmlns:ahyp="http://schemas.microsoft.com/office/drawing/2018/hyperlinkcolor" val="tx"/>
                              </a:ext>
                            </a:extLst>
                          </a:hlinkClick>
                        </a:rPr>
                        <a:t>Microsoft Azure Marketplace</a:t>
                      </a:r>
                      <a:endPar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8886500"/>
                  </a:ext>
                </a:extLst>
              </a:tr>
              <a:tr h="0">
                <a:tc>
                  <a:txBody>
                    <a:bodyPr/>
                    <a:lstStyle/>
                    <a:p>
                      <a:pPr marL="0" marR="0" lvl="0" indent="0" algn="l">
                        <a:lnSpc>
                          <a:spcPct val="100000"/>
                        </a:lnSpc>
                        <a:spcBef>
                          <a:spcPts val="0"/>
                        </a:spcBef>
                        <a:spcAft>
                          <a:spcPts val="0"/>
                        </a:spcAft>
                        <a:buClrTx/>
                        <a:buSzTx/>
                        <a:buFontTx/>
                        <a:buNone/>
                      </a:pPr>
                      <a:r>
                        <a:rPr lang="en-US" sz="700" dirty="0" err="1">
                          <a:solidFill>
                            <a:schemeClr val="accent1"/>
                          </a:solidFill>
                          <a:latin typeface="IntelOne Text Medium" panose="020B0703020203020204" pitchFamily="34" charset="0"/>
                          <a:sym typeface="Intel Clear"/>
                          <a:hlinkClick r:id="rId17" action="ppaction://hlinksldjump">
                            <a:extLst>
                              <a:ext uri="{A12FA001-AC4F-418D-AE19-62706E023703}">
                                <ahyp:hlinkClr xmlns:ahyp="http://schemas.microsoft.com/office/drawing/2018/hyperlinkcolor" val="tx"/>
                              </a:ext>
                            </a:extLst>
                          </a:hlinkClick>
                        </a:rPr>
                        <a:t>Ectron</a:t>
                      </a:r>
                      <a:r>
                        <a:rPr lang="en-US" sz="700" dirty="0">
                          <a:solidFill>
                            <a:schemeClr val="accent1"/>
                          </a:solidFill>
                          <a:latin typeface="IntelOne Text Medium" panose="020B0703020203020204" pitchFamily="34" charset="0"/>
                          <a:sym typeface="Intel Clear"/>
                          <a:hlinkClick r:id="rId17" action="ppaction://hlinksldjump">
                            <a:extLst>
                              <a:ext uri="{A12FA001-AC4F-418D-AE19-62706E023703}">
                                <ahyp:hlinkClr xmlns:ahyp="http://schemas.microsoft.com/office/drawing/2018/hyperlinkcolor" val="tx"/>
                              </a:ext>
                            </a:extLst>
                          </a:hlinkClick>
                        </a:rPr>
                        <a:t> Corporation </a:t>
                      </a:r>
                      <a:r>
                        <a:rPr lang="en-US" sz="700" dirty="0" err="1">
                          <a:solidFill>
                            <a:schemeClr val="accent1"/>
                          </a:solidFill>
                          <a:latin typeface="IntelOne Text Medium" panose="020B0703020203020204" pitchFamily="34" charset="0"/>
                          <a:sym typeface="Intel Clear"/>
                          <a:hlinkClick r:id="rId17" action="ppaction://hlinksldjump">
                            <a:extLst>
                              <a:ext uri="{A12FA001-AC4F-418D-AE19-62706E023703}">
                                <ahyp:hlinkClr xmlns:ahyp="http://schemas.microsoft.com/office/drawing/2018/hyperlinkcolor" val="tx"/>
                              </a:ext>
                            </a:extLst>
                          </a:hlinkClick>
                        </a:rPr>
                        <a:t>SmartEYE</a:t>
                      </a:r>
                      <a:r>
                        <a:rPr lang="en-US" sz="700" dirty="0">
                          <a:solidFill>
                            <a:schemeClr val="accent1"/>
                          </a:solidFill>
                          <a:latin typeface="IntelOne Text Medium" panose="020B0703020203020204" pitchFamily="34" charset="0"/>
                          <a:sym typeface="Intel Clear"/>
                          <a:hlinkClick r:id="rId17" action="ppaction://hlinksldjump">
                            <a:extLst>
                              <a:ext uri="{A12FA001-AC4F-418D-AE19-62706E023703}">
                                <ahyp:hlinkClr xmlns:ahyp="http://schemas.microsoft.com/office/drawing/2018/hyperlinkcolor" val="tx"/>
                              </a:ext>
                            </a:extLst>
                          </a:hlinkClick>
                        </a:rPr>
                        <a:t>™ Intelligent Edge Node</a:t>
                      </a:r>
                      <a:endParaRPr lang="en-US" sz="7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Neue"/>
                        </a:rPr>
                        <a:t>APJ, EMEA, Americas</a:t>
                      </a:r>
                      <a:endParaRPr kumimoji="0" lang="en-US" sz="700" b="0" i="0" u="none" strike="noStrike" kern="120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700">
                          <a:solidFill>
                            <a:schemeClr val="bg2"/>
                          </a:solidFill>
                          <a:latin typeface="+mn-lt"/>
                        </a:rPr>
                        <a:t>MRS</a:t>
                      </a:r>
                      <a:endParaRPr lang="en-US" sz="700" dirty="0">
                        <a:solidFill>
                          <a:schemeClr val="bg2"/>
                        </a:solidFill>
                        <a:latin typeface="+mn-lt"/>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7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18">
                            <a:extLst>
                              <a:ext uri="{A12FA001-AC4F-418D-AE19-62706E023703}">
                                <ahyp:hlinkClr xmlns:ahyp="http://schemas.microsoft.com/office/drawing/2018/hyperlinkcolor" val="tx"/>
                              </a:ext>
                            </a:extLst>
                          </a:hlinkClick>
                        </a:rPr>
                        <a:t>Niladri</a:t>
                      </a: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18">
                            <a:extLst>
                              <a:ext uri="{A12FA001-AC4F-418D-AE19-62706E023703}">
                                <ahyp:hlinkClr xmlns:ahyp="http://schemas.microsoft.com/office/drawing/2018/hyperlinkcolor" val="tx"/>
                              </a:ext>
                            </a:extLst>
                          </a:hlinkClick>
                        </a:rPr>
                        <a:t> Roy</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rtl="0" eaLnBrk="1" fontAlgn="ctr" latinLnBrk="0" hangingPunct="1">
                        <a:lnSpc>
                          <a:spcPct val="100000"/>
                        </a:lnSpc>
                        <a:spcBef>
                          <a:spcPts val="0"/>
                        </a:spcBef>
                        <a:spcAft>
                          <a:spcPts val="100"/>
                        </a:spcAft>
                        <a:buClrTx/>
                        <a:buSzTx/>
                        <a:buFont typeface="Arial" panose="020B0604020202020204" pitchFamily="34" charset="0"/>
                        <a:buNone/>
                        <a:tabLst/>
                        <a:defRPr/>
                      </a:pPr>
                      <a:r>
                        <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hlinkClick r:id="rId19">
                            <a:extLst>
                              <a:ext uri="{A12FA001-AC4F-418D-AE19-62706E023703}">
                                <ahyp:hlinkClr xmlns:ahyp="http://schemas.microsoft.com/office/drawing/2018/hyperlinkcolor" val="tx"/>
                              </a:ext>
                            </a:extLst>
                          </a:hlinkClick>
                        </a:rPr>
                        <a:t>SMARTEYE Solution Home Page</a:t>
                      </a:r>
                      <a:endPar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1" indent="0" algn="ctr" defTabSz="914400" rtl="0" eaLnBrk="1" fontAlgn="ctr" latinLnBrk="0" hangingPunct="1">
                        <a:lnSpc>
                          <a:spcPct val="100000"/>
                        </a:lnSpc>
                        <a:spcBef>
                          <a:spcPts val="0"/>
                        </a:spcBef>
                        <a:spcAft>
                          <a:spcPts val="100"/>
                        </a:spcAft>
                        <a:buClrTx/>
                        <a:buSzTx/>
                        <a:buFont typeface="Arial" panose="020B0604020202020204" pitchFamily="34" charset="0"/>
                        <a:buNone/>
                        <a:tabLst/>
                        <a:defRPr/>
                      </a:pPr>
                      <a:r>
                        <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hlinkClick r:id="rId20">
                            <a:extLst>
                              <a:ext uri="{A12FA001-AC4F-418D-AE19-62706E023703}">
                                <ahyp:hlinkClr xmlns:ahyp="http://schemas.microsoft.com/office/drawing/2018/hyperlinkcolor" val="tx"/>
                              </a:ext>
                            </a:extLst>
                          </a:hlinkClick>
                        </a:rPr>
                        <a:t>Product Video Overview</a:t>
                      </a:r>
                      <a:endPar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1" indent="0" algn="ctr" defTabSz="914400" rtl="0" eaLnBrk="1" fontAlgn="ctr" latinLnBrk="0" hangingPunct="1">
                        <a:lnSpc>
                          <a:spcPct val="100000"/>
                        </a:lnSpc>
                        <a:spcBef>
                          <a:spcPts val="0"/>
                        </a:spcBef>
                        <a:spcAft>
                          <a:spcPts val="100"/>
                        </a:spcAft>
                        <a:buClrTx/>
                        <a:buSzTx/>
                        <a:buFont typeface="Arial" panose="020B0604020202020204" pitchFamily="34" charset="0"/>
                        <a:buNone/>
                        <a:tabLst/>
                        <a:defRPr/>
                      </a:pPr>
                      <a:r>
                        <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hlinkClick r:id="rId21">
                            <a:extLst>
                              <a:ext uri="{A12FA001-AC4F-418D-AE19-62706E023703}">
                                <ahyp:hlinkClr xmlns:ahyp="http://schemas.microsoft.com/office/drawing/2018/hyperlinkcolor" val="tx"/>
                              </a:ext>
                            </a:extLst>
                          </a:hlinkClick>
                        </a:rPr>
                        <a:t>Injection Molding Use Case</a:t>
                      </a:r>
                      <a:endPar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9758539"/>
                  </a:ext>
                </a:extLst>
              </a:tr>
              <a:tr h="0">
                <a:tc>
                  <a:txBody>
                    <a:bodyPr/>
                    <a:lstStyle/>
                    <a:p>
                      <a:pPr marL="0" marR="0" lvl="0" indent="0" algn="l">
                        <a:lnSpc>
                          <a:spcPct val="100000"/>
                        </a:lnSpc>
                        <a:spcBef>
                          <a:spcPts val="0"/>
                        </a:spcBef>
                        <a:spcAft>
                          <a:spcPts val="0"/>
                        </a:spcAft>
                        <a:buClrTx/>
                        <a:buSzTx/>
                        <a:buFontTx/>
                        <a:buNone/>
                      </a:pPr>
                      <a:r>
                        <a:rPr lang="en-US" sz="700" dirty="0" err="1">
                          <a:solidFill>
                            <a:schemeClr val="accent1"/>
                          </a:solidFill>
                          <a:latin typeface="IntelOne Text Medium" panose="020B0703020203020204" pitchFamily="34" charset="0"/>
                          <a:sym typeface="Intel Clear"/>
                          <a:hlinkClick r:id="rId22" action="ppaction://hlinksldjump">
                            <a:extLst>
                              <a:ext uri="{A12FA001-AC4F-418D-AE19-62706E023703}">
                                <ahyp:hlinkClr xmlns:ahyp="http://schemas.microsoft.com/office/drawing/2018/hyperlinkcolor" val="tx"/>
                              </a:ext>
                            </a:extLst>
                          </a:hlinkClick>
                        </a:rPr>
                        <a:t>Sewio</a:t>
                      </a:r>
                      <a:r>
                        <a:rPr lang="en-US" sz="700" dirty="0">
                          <a:solidFill>
                            <a:schemeClr val="accent1"/>
                          </a:solidFill>
                          <a:latin typeface="IntelOne Text Medium" panose="020B0703020203020204" pitchFamily="34" charset="0"/>
                          <a:sym typeface="Intel Clear"/>
                          <a:hlinkClick r:id="rId22" action="ppaction://hlinksldjump">
                            <a:extLst>
                              <a:ext uri="{A12FA001-AC4F-418D-AE19-62706E023703}">
                                <ahyp:hlinkClr xmlns:ahyp="http://schemas.microsoft.com/office/drawing/2018/hyperlinkcolor" val="tx"/>
                              </a:ext>
                            </a:extLst>
                          </a:hlinkClick>
                        </a:rPr>
                        <a:t> </a:t>
                      </a:r>
                      <a:r>
                        <a:rPr lang="en-IN" sz="700" dirty="0">
                          <a:solidFill>
                            <a:schemeClr val="accent1"/>
                          </a:solidFill>
                          <a:latin typeface="IntelOne Text Medium" panose="020B0703020203020204" pitchFamily="34" charset="0"/>
                          <a:hlinkClick r:id="rId22" action="ppaction://hlinksldjump">
                            <a:extLst>
                              <a:ext uri="{A12FA001-AC4F-418D-AE19-62706E023703}">
                                <ahyp:hlinkClr xmlns:ahyp="http://schemas.microsoft.com/office/drawing/2018/hyperlinkcolor" val="tx"/>
                              </a:ext>
                            </a:extLst>
                          </a:hlinkClick>
                        </a:rPr>
                        <a:t>Real-Time Location System</a:t>
                      </a:r>
                      <a:endParaRPr lang="en-US" sz="7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chemeClr val="bg2"/>
                          </a:solidFill>
                          <a:effectLst/>
                          <a:uLnTx/>
                          <a:uFillTx/>
                          <a:latin typeface="+mn-lt"/>
                          <a:ea typeface="Intel Clear" panose="020B0604020203020204" pitchFamily="34" charset="0"/>
                          <a:cs typeface="Intel Clear" panose="020B0604020203020204" pitchFamily="34" charset="0"/>
                          <a:sym typeface="Helvetica"/>
                        </a:rPr>
                        <a:t>Europe, Asia, Pacific, Americas, Middle East</a:t>
                      </a:r>
                      <a:endParaRPr kumimoji="0" lang="en-US" sz="700" b="0" i="0" u="none"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700">
                          <a:solidFill>
                            <a:schemeClr val="bg2"/>
                          </a:solidFill>
                          <a:latin typeface="+mn-lt"/>
                        </a:rPr>
                        <a:t>MRS</a:t>
                      </a:r>
                      <a:endParaRPr lang="en-US" sz="700" dirty="0">
                        <a:solidFill>
                          <a:schemeClr val="bg2"/>
                        </a:solidFill>
                        <a:latin typeface="+mn-lt"/>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23">
                            <a:extLst>
                              <a:ext uri="{A12FA001-AC4F-418D-AE19-62706E023703}">
                                <ahyp:hlinkClr xmlns:ahyp="http://schemas.microsoft.com/office/drawing/2018/hyperlinkcolor" val="tx"/>
                              </a:ext>
                            </a:extLst>
                          </a:hlinkClick>
                        </a:rPr>
                        <a:t>Aneta</a:t>
                      </a: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23">
                            <a:extLst>
                              <a:ext uri="{A12FA001-AC4F-418D-AE19-62706E023703}">
                                <ahyp:hlinkClr xmlns:ahyp="http://schemas.microsoft.com/office/drawing/2018/hyperlinkcolor" val="tx"/>
                              </a:ext>
                            </a:extLst>
                          </a:hlinkClick>
                        </a:rPr>
                        <a:t> </a:t>
                      </a:r>
                      <a:r>
                        <a:rPr lang="en-US" sz="7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23">
                            <a:extLst>
                              <a:ext uri="{A12FA001-AC4F-418D-AE19-62706E023703}">
                                <ahyp:hlinkClr xmlns:ahyp="http://schemas.microsoft.com/office/drawing/2018/hyperlinkcolor" val="tx"/>
                              </a:ext>
                            </a:extLst>
                          </a:hlinkClick>
                        </a:rPr>
                        <a:t>Zonenberg</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609600"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700" b="0" i="0" u="none" strike="noStrike" kern="0" cap="none" spc="0" normalizeH="0" baseline="0" noProof="0" dirty="0" err="1">
                          <a:ln>
                            <a:noFill/>
                          </a:ln>
                          <a:solidFill>
                            <a:schemeClr val="bg2"/>
                          </a:solidFill>
                          <a:effectLst/>
                          <a:uLnTx/>
                          <a:uFillTx/>
                          <a:latin typeface="+mn-lt"/>
                          <a:sym typeface="Helvetica Neue"/>
                          <a:hlinkClick r:id="rId24">
                            <a:extLst>
                              <a:ext uri="{A12FA001-AC4F-418D-AE19-62706E023703}">
                                <ahyp:hlinkClr xmlns:ahyp="http://schemas.microsoft.com/office/drawing/2018/hyperlinkcolor" val="tx"/>
                              </a:ext>
                            </a:extLst>
                          </a:hlinkClick>
                        </a:rPr>
                        <a:t>Sewio</a:t>
                      </a:r>
                      <a:r>
                        <a:rPr kumimoji="0" lang="en-US" sz="700" b="0" i="0" u="none" strike="noStrike" kern="0" cap="none" spc="0" normalizeH="0" baseline="0" noProof="0" dirty="0">
                          <a:ln>
                            <a:noFill/>
                          </a:ln>
                          <a:solidFill>
                            <a:schemeClr val="bg2"/>
                          </a:solidFill>
                          <a:effectLst/>
                          <a:uLnTx/>
                          <a:uFillTx/>
                          <a:latin typeface="+mn-lt"/>
                          <a:sym typeface="Helvetica Neue"/>
                          <a:hlinkClick r:id="rId24">
                            <a:extLst>
                              <a:ext uri="{A12FA001-AC4F-418D-AE19-62706E023703}">
                                <ahyp:hlinkClr xmlns:ahyp="http://schemas.microsoft.com/office/drawing/2018/hyperlinkcolor" val="tx"/>
                              </a:ext>
                            </a:extLst>
                          </a:hlinkClick>
                        </a:rPr>
                        <a:t> RTLS</a:t>
                      </a:r>
                      <a:endParaRPr kumimoji="0" lang="en-US" sz="700" b="0" i="0" u="none" strike="noStrike" kern="1200" cap="none" spc="0" normalizeH="0" baseline="0" noProof="0" dirty="0">
                        <a:ln>
                          <a:noFill/>
                        </a:ln>
                        <a:solidFill>
                          <a:schemeClr val="bg2"/>
                        </a:solidFill>
                        <a:effectLst/>
                        <a:uLnTx/>
                        <a:uFillTx/>
                        <a:latin typeface="+mn-lt"/>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6584092"/>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5" action="ppaction://hlinksldjump">
                            <a:extLst>
                              <a:ext uri="{A12FA001-AC4F-418D-AE19-62706E023703}">
                                <ahyp:hlinkClr xmlns:ahyp="http://schemas.microsoft.com/office/drawing/2018/hyperlinkcolor" val="tx"/>
                              </a:ext>
                            </a:extLst>
                          </a:hlinkClick>
                        </a:rPr>
                        <a:t>Chengdu APQ Science &amp; Technology Co., LTD Machine vision kit for industrial manufacturing</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rPr>
                        <a:t>PRC</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700" b="0" i="0" u="none" strike="noStrike" kern="0" cap="none" spc="0" normalizeH="0" baseline="0" noProof="0">
                          <a:ln>
                            <a:noFill/>
                          </a:ln>
                          <a:solidFill>
                            <a:schemeClr val="bg2"/>
                          </a:solidFill>
                          <a:effectLst/>
                          <a:uLnTx/>
                          <a:uFillTx/>
                          <a:latin typeface="+mn-lt"/>
                          <a:ea typeface="+mn-ea"/>
                          <a:cs typeface="+mn-cs"/>
                          <a:sym typeface="Intel Clear"/>
                        </a:rPr>
                        <a:t>RRK</a:t>
                      </a:r>
                      <a:endParaRPr kumimoji="0" lang="en-US" sz="700" b="0" i="0" u="none" strike="noStrike" kern="0" cap="none" spc="0" normalizeH="0" baseline="0" noProof="0" dirty="0">
                        <a:ln>
                          <a:noFill/>
                        </a:ln>
                        <a:solidFill>
                          <a:schemeClr val="bg2"/>
                        </a:solidFill>
                        <a:effectLst/>
                        <a:uLnTx/>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r>
                        <a:rPr lang="en-US" sz="700" dirty="0">
                          <a:solidFill>
                            <a:schemeClr val="bg2"/>
                          </a:solidFill>
                          <a:latin typeface="+mn-lt"/>
                          <a:hlinkClick r:id="rId26">
                            <a:extLst>
                              <a:ext uri="{A12FA001-AC4F-418D-AE19-62706E023703}">
                                <ahyp:hlinkClr xmlns:ahyp="http://schemas.microsoft.com/office/drawing/2018/hyperlinkcolor" val="tx"/>
                              </a:ext>
                            </a:extLst>
                          </a:hlinkClick>
                        </a:rPr>
                        <a:t>Zhao Huan </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schemeClr val="bg2"/>
                          </a:solidFill>
                          <a:effectLst/>
                          <a:uLnTx/>
                          <a:uFillTx/>
                          <a:latin typeface="+mn-lt"/>
                          <a:ea typeface="+mn-ea"/>
                          <a:cs typeface="+mn-cs"/>
                          <a:hlinkClick r:id="rId27">
                            <a:extLst>
                              <a:ext uri="{A12FA001-AC4F-418D-AE19-62706E023703}">
                                <ahyp:hlinkClr xmlns:ahyp="http://schemas.microsoft.com/office/drawing/2018/hyperlinkcolor" val="tx"/>
                              </a:ext>
                            </a:extLst>
                          </a:hlinkClick>
                        </a:rPr>
                        <a:t>Chengdu APQ Website</a:t>
                      </a:r>
                      <a:endParaRPr kumimoji="0" lang="en-US" sz="700" b="0" i="0" u="none" strike="noStrike" kern="1200" cap="none" spc="0" normalizeH="0" baseline="0" noProof="0" dirty="0">
                        <a:ln>
                          <a:noFill/>
                        </a:ln>
                        <a:solidFill>
                          <a:schemeClr val="bg2"/>
                        </a:solidFill>
                        <a:effectLst/>
                        <a:uLnTx/>
                        <a:uFillTx/>
                        <a:latin typeface="+mn-lt"/>
                        <a:ea typeface="+mn-ea"/>
                        <a:cs typeface="+mn-cs"/>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532596"/>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8" action="ppaction://hlinksldjump">
                            <a:extLst>
                              <a:ext uri="{A12FA001-AC4F-418D-AE19-62706E023703}">
                                <ahyp:hlinkClr xmlns:ahyp="http://schemas.microsoft.com/office/drawing/2018/hyperlinkcolor" val="tx"/>
                              </a:ext>
                            </a:extLst>
                          </a:hlinkClick>
                        </a:rPr>
                        <a:t>Matrox Imaging Manufacturing</a:t>
                      </a:r>
                      <a:b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8" action="ppaction://hlinksldjump">
                            <a:extLst>
                              <a:ext uri="{A12FA001-AC4F-418D-AE19-62706E023703}">
                                <ahyp:hlinkClr xmlns:ahyp="http://schemas.microsoft.com/office/drawing/2018/hyperlinkcolor" val="tx"/>
                              </a:ext>
                            </a:extLst>
                          </a:hlinkClick>
                        </a:rPr>
                      </a:b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8" action="ppaction://hlinksldjump">
                            <a:extLst>
                              <a:ext uri="{A12FA001-AC4F-418D-AE19-62706E023703}">
                                <ahyp:hlinkClr xmlns:ahyp="http://schemas.microsoft.com/office/drawing/2018/hyperlinkcolor" val="tx"/>
                              </a:ext>
                            </a:extLst>
                          </a:hlinkClick>
                        </a:rPr>
                        <a:t>Machine Vision Solution</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96000"/>
                        </a:lnSpc>
                        <a:spcBef>
                          <a:spcPts val="0"/>
                        </a:spcBef>
                        <a:spcAft>
                          <a:spcPts val="0"/>
                        </a:spcAft>
                        <a:buClrTx/>
                        <a:buSzTx/>
                        <a:buFontTx/>
                        <a:buNone/>
                        <a:tabLst/>
                        <a:defRPr/>
                      </a:pPr>
                      <a:r>
                        <a:rPr kumimoji="0" lang="en-US" sz="700" b="0" i="0" u="none" strike="noStrike" kern="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Global</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700" b="0" i="0" u="none" strike="noStrike" kern="0" cap="none" spc="0" normalizeH="0" baseline="0" noProof="0">
                          <a:ln>
                            <a:noFill/>
                          </a:ln>
                          <a:solidFill>
                            <a:schemeClr val="bg2"/>
                          </a:solidFill>
                          <a:effectLst/>
                          <a:uLnTx/>
                          <a:uFillTx/>
                          <a:latin typeface="IntelOne Text"/>
                          <a:ea typeface="+mn-ea"/>
                          <a:cs typeface="+mn-cs"/>
                          <a:sym typeface="Intel Clear"/>
                        </a:rPr>
                        <a:t>MRS</a:t>
                      </a:r>
                      <a:endParaRPr kumimoji="0" lang="en-US" sz="700" b="0" i="0" u="none" strike="noStrike" kern="0" cap="none" spc="0" normalizeH="0" baseline="0" noProof="0" dirty="0">
                        <a:ln>
                          <a:noFill/>
                        </a:ln>
                        <a:solidFill>
                          <a:schemeClr val="bg2"/>
                        </a:solidFill>
                        <a:effectLst/>
                        <a:uLnTx/>
                        <a:uFillTx/>
                        <a:latin typeface="IntelOne Tex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5">
                            <a:extLst>
                              <a:ext uri="{A12FA001-AC4F-418D-AE19-62706E023703}">
                                <ahyp:hlinkClr xmlns:ahyp="http://schemas.microsoft.com/office/drawing/2018/hyperlinkcolor" val="tx"/>
                              </a:ext>
                            </a:extLst>
                          </a:hlinkClick>
                        </a:rPr>
                        <a:t>Eleanor Sales</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hlinkClick r:id="rId29">
                            <a:extLst>
                              <a:ext uri="{A12FA001-AC4F-418D-AE19-62706E023703}">
                                <ahyp:hlinkClr xmlns:ahyp="http://schemas.microsoft.com/office/drawing/2018/hyperlinkcolor" val="tx"/>
                              </a:ext>
                            </a:extLst>
                          </a:hlinkClick>
                        </a:rPr>
                        <a:t>Matrox Imaging website</a:t>
                      </a:r>
                      <a:endPar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1587667"/>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0" action="ppaction://hlinksldjump">
                            <a:extLst>
                              <a:ext uri="{A12FA001-AC4F-418D-AE19-62706E023703}">
                                <ahyp:hlinkClr xmlns:ahyp="http://schemas.microsoft.com/office/drawing/2018/hyperlinkcolor" val="tx"/>
                              </a:ext>
                            </a:extLst>
                          </a:hlinkClick>
                        </a:rPr>
                        <a:t>MVISIA </a:t>
                      </a:r>
                      <a:r>
                        <a:rPr lang="pt-BR"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0" action="ppaction://hlinksldjump">
                            <a:extLst>
                              <a:ext uri="{A12FA001-AC4F-418D-AE19-62706E023703}">
                                <ahyp:hlinkClr xmlns:ahyp="http://schemas.microsoft.com/office/drawing/2018/hyperlinkcolor" val="tx"/>
                              </a:ext>
                            </a:extLst>
                          </a:hlinkClick>
                        </a:rPr>
                        <a:t>Desenvolvimentos Inovadores S.A</a:t>
                      </a:r>
                      <a:br>
                        <a:rPr lang="pt-BR"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0" action="ppaction://hlinksldjump">
                            <a:extLst>
                              <a:ext uri="{A12FA001-AC4F-418D-AE19-62706E023703}">
                                <ahyp:hlinkClr xmlns:ahyp="http://schemas.microsoft.com/office/drawing/2018/hyperlinkcolor" val="tx"/>
                              </a:ext>
                            </a:extLst>
                          </a:hlinkClick>
                        </a:rPr>
                      </a:br>
                      <a:r>
                        <a:rPr lang="pt-BR"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0" action="ppaction://hlinksldjump">
                            <a:extLst>
                              <a:ext uri="{A12FA001-AC4F-418D-AE19-62706E023703}">
                                <ahyp:hlinkClr xmlns:ahyp="http://schemas.microsoft.com/office/drawing/2018/hyperlinkcolor" val="tx"/>
                              </a:ext>
                            </a:extLst>
                          </a:hlinkClick>
                        </a:rPr>
                        <a:t>MVISIA WEG CVU</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96000"/>
                        </a:lnSpc>
                        <a:spcBef>
                          <a:spcPts val="0"/>
                        </a:spcBef>
                        <a:spcAft>
                          <a:spcPts val="0"/>
                        </a:spcAft>
                        <a:buClrTx/>
                        <a:buSzTx/>
                        <a:buFontTx/>
                        <a:buNone/>
                        <a:tabLst/>
                        <a:defRPr/>
                      </a:pPr>
                      <a:r>
                        <a:rPr kumimoji="0" lang="en-US" sz="700" b="0" i="0" u="none" strike="noStrike" kern="0" cap="none" spc="0" normalizeH="0" baseline="0" noProof="0" dirty="0">
                          <a:ln>
                            <a:noFill/>
                          </a:ln>
                          <a:solidFill>
                            <a:schemeClr val="bg2"/>
                          </a:solidFill>
                          <a:effectLst/>
                          <a:uLnTx/>
                          <a:uFillTx/>
                          <a:latin typeface="IntelOne Text" panose="020B0503020203020204" pitchFamily="34" charset="0"/>
                          <a:sym typeface="Arial"/>
                        </a:rPr>
                        <a:t>Americas</a:t>
                      </a:r>
                      <a:endParaRPr kumimoji="0" lang="en-US" sz="700" b="0" i="0" u="none" strike="noStrike" kern="0" cap="none" spc="0" normalizeH="0" baseline="0" noProof="0" dirty="0">
                        <a:ln>
                          <a:noFill/>
                        </a:ln>
                        <a:solidFill>
                          <a:schemeClr val="bg2"/>
                        </a:solidFill>
                        <a:effectLst/>
                        <a:uLnTx/>
                        <a:uFillTx/>
                        <a:latin typeface="IntelOne Text" panose="020B0503020203020204" pitchFamily="34" charset="0"/>
                        <a:sym typeface="Helvetica Neue"/>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700" b="0" i="0" u="none" strike="noStrike" kern="0" cap="none" spc="0" normalizeH="0" baseline="0" noProof="0" dirty="0">
                          <a:ln>
                            <a:noFill/>
                          </a:ln>
                          <a:solidFill>
                            <a:schemeClr val="bg2"/>
                          </a:solidFill>
                          <a:effectLst/>
                          <a:uLnTx/>
                          <a:uFillTx/>
                          <a:latin typeface="IntelOne Tex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5">
                            <a:extLst>
                              <a:ext uri="{A12FA001-AC4F-418D-AE19-62706E023703}">
                                <ahyp:hlinkClr xmlns:ahyp="http://schemas.microsoft.com/office/drawing/2018/hyperlinkcolor" val="tx"/>
                              </a:ext>
                            </a:extLst>
                          </a:hlinkClick>
                        </a:rPr>
                        <a:t>Eleanor Sales</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schemeClr val="bg2"/>
                          </a:solidFill>
                          <a:effectLst/>
                          <a:uLnTx/>
                          <a:uFillTx/>
                          <a:latin typeface="+mn-lt"/>
                          <a:ea typeface="+mn-ea"/>
                          <a:cs typeface="+mn-cs"/>
                          <a:sym typeface="Arial"/>
                          <a:hlinkClick r:id="rId31">
                            <a:extLst>
                              <a:ext uri="{A12FA001-AC4F-418D-AE19-62706E023703}">
                                <ahyp:hlinkClr xmlns:ahyp="http://schemas.microsoft.com/office/drawing/2018/hyperlinkcolor" val="tx"/>
                              </a:ext>
                            </a:extLst>
                          </a:hlinkClick>
                        </a:rPr>
                        <a:t>Product Page</a:t>
                      </a:r>
                      <a:endParaRPr kumimoji="0" lang="en-US" sz="700" b="0" i="0" u="none" strike="noStrike" kern="1200" cap="none" spc="0" normalizeH="0" baseline="0" noProof="0" dirty="0">
                        <a:ln>
                          <a:noFill/>
                        </a:ln>
                        <a:solidFill>
                          <a:schemeClr val="bg2"/>
                        </a:solidFill>
                        <a:effectLst/>
                        <a:uLnTx/>
                        <a:uFillTx/>
                        <a:latin typeface="+mn-lt"/>
                        <a:ea typeface="+mn-ea"/>
                        <a:cs typeface="+mn-cs"/>
                        <a:sym typeface="Arial"/>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schemeClr val="bg2"/>
                          </a:solidFill>
                          <a:effectLst/>
                          <a:uLnTx/>
                          <a:uFillTx/>
                          <a:latin typeface="+mn-lt"/>
                          <a:ea typeface="+mn-ea"/>
                          <a:cs typeface="+mn-cs"/>
                          <a:sym typeface="Arial"/>
                          <a:hlinkClick r:id="rId32">
                            <a:extLst>
                              <a:ext uri="{A12FA001-AC4F-418D-AE19-62706E023703}">
                                <ahyp:hlinkClr xmlns:ahyp="http://schemas.microsoft.com/office/drawing/2018/hyperlinkcolor" val="tx"/>
                              </a:ext>
                            </a:extLst>
                          </a:hlinkClick>
                        </a:rPr>
                        <a:t>Case Study</a:t>
                      </a:r>
                      <a:endParaRPr kumimoji="0" lang="en-US" sz="700" b="0" i="0" u="none" strike="noStrike" kern="1200" cap="none" spc="0" normalizeH="0" baseline="0" noProof="0" dirty="0">
                        <a:ln>
                          <a:noFill/>
                        </a:ln>
                        <a:solidFill>
                          <a:schemeClr val="bg2"/>
                        </a:solidFill>
                        <a:effectLst/>
                        <a:uLnTx/>
                        <a:uFillTx/>
                        <a:latin typeface="+mn-lt"/>
                        <a:ea typeface="+mn-ea"/>
                        <a:cs typeface="+mn-cs"/>
                        <a:sym typeface="Arial"/>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0880959"/>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3" action="ppaction://hlinksldjump">
                            <a:extLst>
                              <a:ext uri="{A12FA001-AC4F-418D-AE19-62706E023703}">
                                <ahyp:hlinkClr xmlns:ahyp="http://schemas.microsoft.com/office/drawing/2018/hyperlinkcolor" val="tx"/>
                              </a:ext>
                            </a:extLst>
                          </a:hlinkClick>
                        </a:rPr>
                        <a:t>Shenzhen </a:t>
                      </a: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33" action="ppaction://hlinksldjump">
                            <a:extLst>
                              <a:ext uri="{A12FA001-AC4F-418D-AE19-62706E023703}">
                                <ahyp:hlinkClr xmlns:ahyp="http://schemas.microsoft.com/office/drawing/2018/hyperlinkcolor" val="tx"/>
                              </a:ext>
                            </a:extLst>
                          </a:hlinkClick>
                        </a:rPr>
                        <a:t>Datang</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3" action="ppaction://hlinksldjump">
                            <a:extLst>
                              <a:ext uri="{A12FA001-AC4F-418D-AE19-62706E023703}">
                                <ahyp:hlinkClr xmlns:ahyp="http://schemas.microsoft.com/office/drawing/2018/hyperlinkcolor" val="tx"/>
                              </a:ext>
                            </a:extLst>
                          </a:hlinkClick>
                        </a:rPr>
                        <a:t> Computer </a:t>
                      </a:r>
                      <a:b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3" action="ppaction://hlinksldjump">
                            <a:extLst>
                              <a:ext uri="{A12FA001-AC4F-418D-AE19-62706E023703}">
                                <ahyp:hlinkClr xmlns:ahyp="http://schemas.microsoft.com/office/drawing/2018/hyperlinkcolor" val="tx"/>
                              </a:ext>
                            </a:extLst>
                          </a:hlinkClick>
                        </a:rPr>
                      </a:b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3" action="ppaction://hlinksldjump">
                            <a:extLst>
                              <a:ext uri="{A12FA001-AC4F-418D-AE19-62706E023703}">
                                <ahyp:hlinkClr xmlns:ahyp="http://schemas.microsoft.com/office/drawing/2018/hyperlinkcolor" val="tx"/>
                              </a:ext>
                            </a:extLst>
                          </a:hlinkClick>
                        </a:rPr>
                        <a:t>Smart AI Application Box</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fontAlgn="b">
                        <a:lnSpc>
                          <a:spcPct val="96000"/>
                        </a:lnSpc>
                        <a:buFont typeface="Arial" panose="020B0604020202020204" pitchFamily="34" charset="0"/>
                        <a:buNone/>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PRC, ASMO, APJ</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sym typeface="Intel Clear"/>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mn-ea"/>
                          <a:cs typeface="+mn-cs"/>
                          <a:sym typeface="Helvetica Neue"/>
                          <a:hlinkClick r:id="rId34">
                            <a:extLst>
                              <a:ext uri="{A12FA001-AC4F-418D-AE19-62706E023703}">
                                <ahyp:hlinkClr xmlns:ahyp="http://schemas.microsoft.com/office/drawing/2018/hyperlinkcolor" val="tx"/>
                              </a:ext>
                            </a:extLst>
                          </a:hlinkClick>
                        </a:rPr>
                        <a:t>Jerry Li </a:t>
                      </a:r>
                      <a:endParaRPr lang="en-US" sz="7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219169" fontAlgn="ctr" hangingPunct="0">
                        <a:lnSpc>
                          <a:spcPct val="100000"/>
                        </a:lnSpc>
                        <a:spcBef>
                          <a:spcPts val="200"/>
                        </a:spcBef>
                        <a:spcAft>
                          <a:spcPts val="100"/>
                        </a:spcAft>
                        <a:buClrTx/>
                        <a:buSzTx/>
                        <a:buFont typeface="Arial" panose="020B0604020202020204" pitchFamily="34" charset="0"/>
                        <a:buNone/>
                        <a:tabLst/>
                        <a:defRPr/>
                      </a:pPr>
                      <a:r>
                        <a:rPr lang="en-US" sz="700" b="0" i="0" u="none" strike="noStrike" cap="none" spc="0" baseline="0" dirty="0">
                          <a:solidFill>
                            <a:schemeClr val="bg2"/>
                          </a:solidFill>
                          <a:effectLst/>
                          <a:uFillTx/>
                          <a:latin typeface="+mn-lt"/>
                          <a:sym typeface="Intel Clear"/>
                          <a:hlinkClick r:id="rId35">
                            <a:extLst>
                              <a:ext uri="{A12FA001-AC4F-418D-AE19-62706E023703}">
                                <ahyp:hlinkClr xmlns:ahyp="http://schemas.microsoft.com/office/drawing/2018/hyperlinkcolor" val="tx"/>
                              </a:ext>
                            </a:extLst>
                          </a:hlinkClick>
                        </a:rPr>
                        <a:t>U2board – U2 Box</a:t>
                      </a:r>
                      <a:endParaRPr lang="en-US" sz="700" b="0" i="0" u="none" strike="noStrike" cap="none" spc="0" baseline="0" dirty="0">
                        <a:solidFill>
                          <a:schemeClr val="bg2"/>
                        </a:solidFill>
                        <a:effectLst/>
                        <a:uFillTx/>
                        <a:latin typeface="+mn-lt"/>
                        <a:sym typeface="Intel Clear"/>
                      </a:endParaRPr>
                    </a:p>
                    <a:p>
                      <a:pPr marL="0" marR="0" lvl="1" indent="0" algn="ctr" defTabSz="1219169" fontAlgn="ctr" hangingPunct="0">
                        <a:lnSpc>
                          <a:spcPct val="100000"/>
                        </a:lnSpc>
                        <a:spcBef>
                          <a:spcPts val="200"/>
                        </a:spcBef>
                        <a:spcAft>
                          <a:spcPts val="100"/>
                        </a:spcAft>
                        <a:buClrTx/>
                        <a:buSzTx/>
                        <a:buFont typeface="Arial" panose="020B0604020202020204" pitchFamily="34" charset="0"/>
                        <a:buNone/>
                        <a:tabLst/>
                        <a:defRPr/>
                      </a:pPr>
                      <a:r>
                        <a:rPr lang="en-US" sz="700" b="0" i="0" u="none" strike="noStrike" cap="none" spc="0" baseline="0" dirty="0">
                          <a:solidFill>
                            <a:schemeClr val="bg2"/>
                          </a:solidFill>
                          <a:effectLst/>
                          <a:uFillTx/>
                          <a:latin typeface="+mn-lt"/>
                          <a:sym typeface="Intel Clear"/>
                          <a:hlinkClick r:id="rId36">
                            <a:extLst>
                              <a:ext uri="{A12FA001-AC4F-418D-AE19-62706E023703}">
                                <ahyp:hlinkClr xmlns:ahyp="http://schemas.microsoft.com/office/drawing/2018/hyperlinkcolor" val="tx"/>
                              </a:ext>
                            </a:extLst>
                          </a:hlinkClick>
                        </a:rPr>
                        <a:t>U2Board – U2 Solution</a:t>
                      </a: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5365241"/>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da-DK"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7" action="ppaction://hlinksldjump">
                            <a:extLst>
                              <a:ext uri="{A12FA001-AC4F-418D-AE19-62706E023703}">
                                <ahyp:hlinkClr xmlns:ahyp="http://schemas.microsoft.com/office/drawing/2018/hyperlinkcolor" val="tx"/>
                              </a:ext>
                            </a:extLst>
                          </a:hlinkClick>
                        </a:rPr>
                        <a:t>Vecow vHub AI Developer</a:t>
                      </a:r>
                      <a:endParaRPr lang="da-DK"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Neue"/>
                        </a:rPr>
                        <a:t>Africa/Middle East; Europe; Americas; Southeast Asia; Asia/Pacific/Japan; PRC; Australia/New Zealand</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700" b="0" i="0" u="none" strike="noStrike" cap="none" spc="0" baseline="0" noProof="0">
                          <a:solidFill>
                            <a:schemeClr val="bg2"/>
                          </a:solidFill>
                          <a:effectLst/>
                          <a:uFillTx/>
                          <a:latin typeface="+mn-lt"/>
                          <a:sym typeface="Intel Clear"/>
                        </a:rPr>
                        <a:t>RRK</a:t>
                      </a:r>
                      <a:endParaRPr lang="en-US" sz="700" b="0" i="0" u="none" strike="noStrike" cap="none" spc="0" baseline="0" noProof="0" dirty="0">
                        <a:solidFill>
                          <a:schemeClr val="bg2"/>
                        </a:solidFill>
                        <a:effectLst/>
                        <a:uFillTx/>
                        <a:latin typeface="+mn-lt"/>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b">
                        <a:lnSpc>
                          <a:spcPct val="96000"/>
                        </a:lnSpc>
                        <a:buFont typeface="Arial" panose="020B0604020202020204" pitchFamily="34" charset="0"/>
                        <a:buNone/>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dirty="0">
                          <a:solidFill>
                            <a:schemeClr val="bg2"/>
                          </a:solidFill>
                          <a:effectLst/>
                          <a:uFillTx/>
                          <a:latin typeface="+mn-lt"/>
                          <a:ea typeface="+mn-ea"/>
                          <a:cs typeface="+mn-cs"/>
                          <a:sym typeface="Intel Clear"/>
                          <a:hlinkClick r:id="rId38">
                            <a:extLst>
                              <a:ext uri="{A12FA001-AC4F-418D-AE19-62706E023703}">
                                <ahyp:hlinkClr xmlns:ahyp="http://schemas.microsoft.com/office/drawing/2018/hyperlinkcolor" val="tx"/>
                              </a:ext>
                            </a:extLst>
                          </a:hlinkClick>
                        </a:rPr>
                        <a:t>Jason Wang</a:t>
                      </a:r>
                      <a:endParaRPr lang="en-US" sz="7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38100" marR="0" lvl="1" indent="0" algn="ctr" defTabSz="914400" rtl="0" eaLnBrk="1" fontAlgn="ctr" latinLnBrk="0" hangingPunct="1">
                        <a:lnSpc>
                          <a:spcPct val="100000"/>
                        </a:lnSpc>
                        <a:spcBef>
                          <a:spcPts val="0"/>
                        </a:spcBef>
                        <a:spcAft>
                          <a:spcPts val="100"/>
                        </a:spcAft>
                        <a:buClrTx/>
                        <a:buSzTx/>
                        <a:buFont typeface="Wingdings" panose="05000000000000000000" pitchFamily="2" charset="2"/>
                        <a:buNone/>
                        <a:tabLst/>
                        <a:defRPr/>
                      </a:pPr>
                      <a:r>
                        <a:rPr lang="en-US" sz="700" b="0" i="0" u="none" strike="noStrike" cap="none" spc="0" baseline="0" noProof="0" dirty="0">
                          <a:solidFill>
                            <a:schemeClr val="bg2"/>
                          </a:solidFill>
                          <a:effectLst/>
                          <a:uFillTx/>
                          <a:latin typeface="+mn-lt"/>
                          <a:sym typeface="Intel Clear"/>
                          <a:hlinkClick r:id="rId11">
                            <a:extLst>
                              <a:ext uri="{A12FA001-AC4F-418D-AE19-62706E023703}">
                                <ahyp:hlinkClr xmlns:ahyp="http://schemas.microsoft.com/office/drawing/2018/hyperlinkcolor" val="tx"/>
                              </a:ext>
                            </a:extLst>
                          </a:hlinkClick>
                        </a:rPr>
                        <a:t>Intel IoT Kits Overview</a:t>
                      </a:r>
                      <a:endParaRPr lang="en-US" sz="700" b="0" i="0" u="none" strike="noStrike" cap="none" spc="0" baseline="0" noProof="0" dirty="0">
                        <a:solidFill>
                          <a:schemeClr val="bg2"/>
                        </a:solidFill>
                        <a:effectLst/>
                        <a:uFillTx/>
                        <a:latin typeface="+mn-lt"/>
                        <a:sym typeface="Intel Clear"/>
                      </a:endParaRPr>
                    </a:p>
                    <a:p>
                      <a:pPr marL="38100" marR="0" lvl="1" indent="0" algn="ctr" defTabSz="914400" rtl="0" eaLnBrk="1" fontAlgn="ctr" latinLnBrk="0" hangingPunct="1">
                        <a:lnSpc>
                          <a:spcPct val="100000"/>
                        </a:lnSpc>
                        <a:spcBef>
                          <a:spcPts val="0"/>
                        </a:spcBef>
                        <a:spcAft>
                          <a:spcPts val="100"/>
                        </a:spcAft>
                        <a:buClrTx/>
                        <a:buSzTx/>
                        <a:buFont typeface="Wingdings" panose="05000000000000000000" pitchFamily="2" charset="2"/>
                        <a:buNone/>
                        <a:tabLst/>
                        <a:defRPr/>
                      </a:pPr>
                      <a:r>
                        <a:rPr lang="en-US" sz="700" b="0" i="0" u="none" strike="noStrike" cap="none" spc="0" baseline="0" noProof="0" dirty="0">
                          <a:solidFill>
                            <a:schemeClr val="bg2"/>
                          </a:solidFill>
                          <a:effectLst/>
                          <a:uFillTx/>
                          <a:latin typeface="+mn-lt"/>
                          <a:sym typeface="Intel Clear"/>
                          <a:hlinkClick r:id="rId39">
                            <a:extLst>
                              <a:ext uri="{A12FA001-AC4F-418D-AE19-62706E023703}">
                                <ahyp:hlinkClr xmlns:ahyp="http://schemas.microsoft.com/office/drawing/2018/hyperlinkcolor" val="tx"/>
                              </a:ext>
                            </a:extLst>
                          </a:hlinkClick>
                        </a:rPr>
                        <a:t>Kit Overview</a:t>
                      </a:r>
                      <a:endParaRPr lang="en-US" sz="700" b="0" i="0" u="none" strike="noStrike" cap="none" spc="0" baseline="0" noProof="0" dirty="0">
                        <a:solidFill>
                          <a:schemeClr val="bg2"/>
                        </a:solidFill>
                        <a:effectLst/>
                        <a:uFillTx/>
                        <a:latin typeface="+mn-lt"/>
                        <a:sym typeface="Intel Clear"/>
                      </a:endParaRPr>
                    </a:p>
                    <a:p>
                      <a:pPr marL="38100" marR="0" lvl="1" indent="0" algn="ctr" defTabSz="914400" rtl="0" eaLnBrk="1" fontAlgn="ctr" latinLnBrk="0" hangingPunct="1">
                        <a:lnSpc>
                          <a:spcPct val="100000"/>
                        </a:lnSpc>
                        <a:spcBef>
                          <a:spcPts val="0"/>
                        </a:spcBef>
                        <a:spcAft>
                          <a:spcPts val="100"/>
                        </a:spcAft>
                        <a:buClrTx/>
                        <a:buSzTx/>
                        <a:buFont typeface="Wingdings" panose="05000000000000000000" pitchFamily="2" charset="2"/>
                        <a:buNone/>
                        <a:tabLst/>
                        <a:defRPr/>
                      </a:pPr>
                      <a:r>
                        <a:rPr lang="en-US" sz="700" b="0" i="0" u="none" strike="noStrike" cap="none" spc="0" baseline="0" noProof="0" dirty="0">
                          <a:solidFill>
                            <a:schemeClr val="bg2"/>
                          </a:solidFill>
                          <a:effectLst/>
                          <a:uFillTx/>
                          <a:latin typeface="+mn-lt"/>
                          <a:sym typeface="Intel Clear"/>
                          <a:hlinkClick r:id="rId40">
                            <a:extLst>
                              <a:ext uri="{A12FA001-AC4F-418D-AE19-62706E023703}">
                                <ahyp:hlinkClr xmlns:ahyp="http://schemas.microsoft.com/office/drawing/2018/hyperlinkcolor" val="tx"/>
                              </a:ext>
                            </a:extLst>
                          </a:hlinkClick>
                        </a:rPr>
                        <a:t>Kit Unboxing Guide</a:t>
                      </a:r>
                      <a:endPar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4920909"/>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da-DK"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1" action="ppaction://hlinksldjump">
                            <a:extLst>
                              <a:ext uri="{A12FA001-AC4F-418D-AE19-62706E023703}">
                                <ahyp:hlinkClr xmlns:ahyp="http://schemas.microsoft.com/office/drawing/2018/hyperlinkcolor" val="tx"/>
                              </a:ext>
                            </a:extLst>
                          </a:hlinkClick>
                        </a:rPr>
                        <a:t>Nippon SystemWare Toami </a:t>
                      </a:r>
                      <a:endParaRPr lang="da-DK"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rPr>
                        <a:t>Globally</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b">
                        <a:lnSpc>
                          <a:spcPct val="96000"/>
                        </a:lnSpc>
                        <a:buFont typeface="Arial" panose="020B0604020202020204" pitchFamily="34" charset="0"/>
                        <a:buNone/>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dirty="0">
                          <a:solidFill>
                            <a:schemeClr val="bg2"/>
                          </a:solidFill>
                          <a:effectLst/>
                          <a:uFillTx/>
                          <a:latin typeface="+mn-lt"/>
                          <a:ea typeface="+mn-ea"/>
                          <a:cs typeface="+mn-cs"/>
                          <a:sym typeface="Intel Clear"/>
                          <a:hlinkClick r:id="rId5">
                            <a:extLst>
                              <a:ext uri="{A12FA001-AC4F-418D-AE19-62706E023703}">
                                <ahyp:hlinkClr xmlns:ahyp="http://schemas.microsoft.com/office/drawing/2018/hyperlinkcolor" val="tx"/>
                              </a:ext>
                            </a:extLst>
                          </a:hlinkClick>
                        </a:rPr>
                        <a:t>Eleanor Sales</a:t>
                      </a:r>
                      <a:endParaRPr lang="en-US" sz="7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11">
                            <a:extLst>
                              <a:ext uri="{A12FA001-AC4F-418D-AE19-62706E023703}">
                                <ahyp:hlinkClr xmlns:ahyp="http://schemas.microsoft.com/office/drawing/2018/hyperlinkcolor" val="tx"/>
                              </a:ext>
                            </a:extLst>
                          </a:hlinkClick>
                        </a:rPr>
                        <a:t>Intel IoT Kits Overview</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42">
                            <a:extLst>
                              <a:ext uri="{A12FA001-AC4F-418D-AE19-62706E023703}">
                                <ahyp:hlinkClr xmlns:ahyp="http://schemas.microsoft.com/office/drawing/2018/hyperlinkcolor" val="tx"/>
                              </a:ext>
                            </a:extLst>
                          </a:hlinkClick>
                        </a:rPr>
                        <a:t>Toami</a:t>
                      </a: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42">
                            <a:extLst>
                              <a:ext uri="{A12FA001-AC4F-418D-AE19-62706E023703}">
                                <ahyp:hlinkClr xmlns:ahyp="http://schemas.microsoft.com/office/drawing/2018/hyperlinkcolor" val="tx"/>
                              </a:ext>
                            </a:extLst>
                          </a:hlinkClick>
                        </a:rPr>
                        <a:t> Powered by </a:t>
                      </a:r>
                      <a:r>
                        <a:rPr lang="en-US" sz="7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42">
                            <a:extLst>
                              <a:ext uri="{A12FA001-AC4F-418D-AE19-62706E023703}">
                                <ahyp:hlinkClr xmlns:ahyp="http://schemas.microsoft.com/office/drawing/2018/hyperlinkcolor" val="tx"/>
                              </a:ext>
                            </a:extLst>
                          </a:hlinkClick>
                        </a:rPr>
                        <a:t>ThingWorx</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2232457"/>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da-DK"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3" action="ppaction://hlinksldjump">
                            <a:extLst>
                              <a:ext uri="{A12FA001-AC4F-418D-AE19-62706E023703}">
                                <ahyp:hlinkClr xmlns:ahyp="http://schemas.microsoft.com/office/drawing/2018/hyperlinkcolor" val="tx"/>
                              </a:ext>
                            </a:extLst>
                          </a:hlinkClick>
                        </a:rPr>
                        <a:t>ORISOL Production Data </a:t>
                      </a:r>
                      <a:br>
                        <a:rPr lang="da-DK"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3" action="ppaction://hlinksldjump">
                            <a:extLst>
                              <a:ext uri="{A12FA001-AC4F-418D-AE19-62706E023703}">
                                <ahyp:hlinkClr xmlns:ahyp="http://schemas.microsoft.com/office/drawing/2018/hyperlinkcolor" val="tx"/>
                              </a:ext>
                            </a:extLst>
                          </a:hlinkClick>
                        </a:rPr>
                      </a:br>
                      <a:r>
                        <a:rPr lang="da-DK"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3" action="ppaction://hlinksldjump">
                            <a:extLst>
                              <a:ext uri="{A12FA001-AC4F-418D-AE19-62706E023703}">
                                <ahyp:hlinkClr xmlns:ahyp="http://schemas.microsoft.com/office/drawing/2018/hyperlinkcolor" val="tx"/>
                              </a:ext>
                            </a:extLst>
                          </a:hlinkClick>
                        </a:rPr>
                        <a:t>Collection System (PDCS)</a:t>
                      </a:r>
                      <a:endParaRPr lang="da-DK"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fontAlgn="b">
                        <a:lnSpc>
                          <a:spcPct val="96000"/>
                        </a:lnSpc>
                        <a:buFont typeface="Arial" panose="020B0604020202020204" pitchFamily="34" charset="0"/>
                        <a:buNone/>
                      </a:pPr>
                      <a:r>
                        <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rPr>
                        <a:t>Globally</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700" b="0" i="0" u="none" strike="noStrike" cap="none" spc="0" baseline="0" noProof="0">
                          <a:solidFill>
                            <a:schemeClr val="bg2"/>
                          </a:solidFill>
                          <a:effectLst/>
                          <a:uFillTx/>
                          <a:latin typeface="+mn-lt"/>
                          <a:sym typeface="Intel Clear"/>
                        </a:rPr>
                        <a:t>MRS</a:t>
                      </a:r>
                      <a:endParaRPr lang="en-US" sz="700" b="0" i="0" u="none" strike="noStrike" cap="none" spc="0" baseline="0" noProof="0" dirty="0">
                        <a:solidFill>
                          <a:schemeClr val="bg2"/>
                        </a:solidFill>
                        <a:effectLst/>
                        <a:uFillTx/>
                        <a:latin typeface="+mn-lt"/>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b">
                        <a:lnSpc>
                          <a:spcPct val="96000"/>
                        </a:lnSpc>
                        <a:buFont typeface="Arial" panose="020B0604020202020204" pitchFamily="34" charset="0"/>
                        <a:buNone/>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dirty="0">
                          <a:solidFill>
                            <a:schemeClr val="bg2"/>
                          </a:solidFill>
                          <a:effectLst/>
                          <a:uFillTx/>
                          <a:latin typeface="+mn-lt"/>
                          <a:ea typeface="+mn-ea"/>
                          <a:cs typeface="+mn-cs"/>
                          <a:sym typeface="Intel Clear"/>
                          <a:hlinkClick r:id="rId5">
                            <a:extLst>
                              <a:ext uri="{A12FA001-AC4F-418D-AE19-62706E023703}">
                                <ahyp:hlinkClr xmlns:ahyp="http://schemas.microsoft.com/office/drawing/2018/hyperlinkcolor" val="tx"/>
                              </a:ext>
                            </a:extLst>
                          </a:hlinkClick>
                        </a:rPr>
                        <a:t>Eleanor Sales</a:t>
                      </a:r>
                      <a:endParaRPr lang="en-US" sz="7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44">
                            <a:extLst>
                              <a:ext uri="{A12FA001-AC4F-418D-AE19-62706E023703}">
                                <ahyp:hlinkClr xmlns:ahyp="http://schemas.microsoft.com/office/drawing/2018/hyperlinkcolor" val="tx"/>
                              </a:ext>
                            </a:extLst>
                          </a:hlinkClick>
                        </a:rPr>
                        <a:t>PDCS Solution overview</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1427125"/>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5" action="ppaction://hlinksldjump">
                            <a:extLst>
                              <a:ext uri="{A12FA001-AC4F-418D-AE19-62706E023703}">
                                <ahyp:hlinkClr xmlns:ahyp="http://schemas.microsoft.com/office/drawing/2018/hyperlinkcolor" val="tx"/>
                              </a:ext>
                            </a:extLst>
                          </a:hlinkClick>
                        </a:rPr>
                        <a:t>AI-Powered Logistic</a:t>
                      </a:r>
                      <a:b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5" action="ppaction://hlinksldjump">
                            <a:extLst>
                              <a:ext uri="{A12FA001-AC4F-418D-AE19-62706E023703}">
                                <ahyp:hlinkClr xmlns:ahyp="http://schemas.microsoft.com/office/drawing/2018/hyperlinkcolor" val="tx"/>
                              </a:ext>
                            </a:extLst>
                          </a:hlinkClick>
                        </a:rPr>
                      </a:b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5" action="ppaction://hlinksldjump">
                            <a:extLst>
                              <a:ext uri="{A12FA001-AC4F-418D-AE19-62706E023703}">
                                <ahyp:hlinkClr xmlns:ahyp="http://schemas.microsoft.com/office/drawing/2018/hyperlinkcolor" val="tx"/>
                              </a:ext>
                            </a:extLst>
                          </a:hlinkClick>
                        </a:rPr>
                        <a:t>Solution – </a:t>
                      </a: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45" action="ppaction://hlinksldjump">
                            <a:extLst>
                              <a:ext uri="{A12FA001-AC4F-418D-AE19-62706E023703}">
                                <ahyp:hlinkClr xmlns:ahyp="http://schemas.microsoft.com/office/drawing/2018/hyperlinkcolor" val="tx"/>
                              </a:ext>
                            </a:extLst>
                          </a:hlinkClick>
                        </a:rPr>
                        <a:t>Alfabeta</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96000"/>
                        </a:lnSpc>
                        <a:spcBef>
                          <a:spcPts val="0"/>
                        </a:spcBef>
                        <a:spcAft>
                          <a:spcPts val="0"/>
                        </a:spcAft>
                        <a:buClrTx/>
                        <a:buSzTx/>
                        <a:buFontTx/>
                        <a:buNone/>
                        <a:tabLst/>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APJ</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700" b="0" i="0" u="none" strike="noStrike" cap="none" spc="0" baseline="0">
                          <a:solidFill>
                            <a:schemeClr val="bg2"/>
                          </a:solidFill>
                          <a:effectLst/>
                          <a:uFillTx/>
                          <a:latin typeface="+mn-lt"/>
                          <a:ea typeface="+mn-ea"/>
                          <a:cs typeface="+mn-cs"/>
                          <a:sym typeface="Intel Clear"/>
                        </a:rPr>
                        <a:t>MRS</a:t>
                      </a:r>
                      <a:endParaRPr lang="en-US" sz="7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700" b="0" i="0" u="none" strike="noStrike" cap="none" spc="0" baseline="0" noProof="0" dirty="0" err="1">
                          <a:solidFill>
                            <a:schemeClr val="bg2"/>
                          </a:solidFill>
                          <a:uFillTx/>
                          <a:latin typeface="+mn-lt"/>
                          <a:ea typeface="+mn-ea"/>
                          <a:cs typeface="+mn-cs"/>
                          <a:sym typeface="Intel Clear"/>
                          <a:hlinkClick r:id="rId46">
                            <a:extLst>
                              <a:ext uri="{A12FA001-AC4F-418D-AE19-62706E023703}">
                                <ahyp:hlinkClr xmlns:ahyp="http://schemas.microsoft.com/office/drawing/2018/hyperlinkcolor" val="tx"/>
                              </a:ext>
                            </a:extLst>
                          </a:hlinkClick>
                        </a:rPr>
                        <a:t>Fransiskus</a:t>
                      </a:r>
                      <a:r>
                        <a:rPr lang="en-US" sz="700" b="0" i="0" u="none" strike="noStrike" cap="none" spc="0" baseline="0" noProof="0" dirty="0">
                          <a:solidFill>
                            <a:schemeClr val="bg2"/>
                          </a:solidFill>
                          <a:uFillTx/>
                          <a:latin typeface="+mn-lt"/>
                          <a:ea typeface="+mn-ea"/>
                          <a:cs typeface="+mn-cs"/>
                          <a:sym typeface="Intel Clear"/>
                          <a:hlinkClick r:id="rId46">
                            <a:extLst>
                              <a:ext uri="{A12FA001-AC4F-418D-AE19-62706E023703}">
                                <ahyp:hlinkClr xmlns:ahyp="http://schemas.microsoft.com/office/drawing/2018/hyperlinkcolor" val="tx"/>
                              </a:ext>
                            </a:extLst>
                          </a:hlinkClick>
                        </a:rPr>
                        <a:t> </a:t>
                      </a:r>
                      <a:r>
                        <a:rPr lang="en-US" sz="700" b="0" i="0" u="none" strike="noStrike" cap="none" spc="0" baseline="0" noProof="0" dirty="0" err="1">
                          <a:solidFill>
                            <a:schemeClr val="bg2"/>
                          </a:solidFill>
                          <a:uFillTx/>
                          <a:latin typeface="+mn-lt"/>
                          <a:ea typeface="+mn-ea"/>
                          <a:cs typeface="+mn-cs"/>
                          <a:sym typeface="Intel Clear"/>
                          <a:hlinkClick r:id="rId46">
                            <a:extLst>
                              <a:ext uri="{A12FA001-AC4F-418D-AE19-62706E023703}">
                                <ahyp:hlinkClr xmlns:ahyp="http://schemas.microsoft.com/office/drawing/2018/hyperlinkcolor" val="tx"/>
                              </a:ext>
                            </a:extLst>
                          </a:hlinkClick>
                        </a:rPr>
                        <a:t>Leonardus</a:t>
                      </a:r>
                      <a:r>
                        <a:rPr lang="en-US" sz="700" b="0" i="0" u="none" strike="noStrike" cap="none" spc="0" baseline="0" noProof="0" dirty="0">
                          <a:solidFill>
                            <a:schemeClr val="bg2"/>
                          </a:solidFill>
                          <a:uFillTx/>
                          <a:latin typeface="+mn-lt"/>
                          <a:ea typeface="+mn-ea"/>
                          <a:cs typeface="+mn-cs"/>
                          <a:sym typeface="Intel Clear"/>
                          <a:hlinkClick r:id="rId46">
                            <a:extLst>
                              <a:ext uri="{A12FA001-AC4F-418D-AE19-62706E023703}">
                                <ahyp:hlinkClr xmlns:ahyp="http://schemas.microsoft.com/office/drawing/2018/hyperlinkcolor" val="tx"/>
                              </a:ext>
                            </a:extLst>
                          </a:hlinkClick>
                        </a:rPr>
                        <a:t> </a:t>
                      </a:r>
                      <a:endParaRPr lang="en-US" sz="700" b="0" i="0" u="none" strike="noStrike" cap="none" spc="0" baseline="0" dirty="0">
                        <a:solidFill>
                          <a:schemeClr val="bg2"/>
                        </a:solidFill>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rtl="0" eaLnBrk="1" fontAlgn="ctr" latinLnBrk="0" hangingPunct="1">
                        <a:lnSpc>
                          <a:spcPct val="100000"/>
                        </a:lnSpc>
                        <a:spcBef>
                          <a:spcPts val="0"/>
                        </a:spcBef>
                        <a:spcAft>
                          <a:spcPts val="0"/>
                        </a:spcAft>
                        <a:buClrTx/>
                        <a:buSzTx/>
                        <a:buFont typeface="Wingdings" panose="05000000000000000000" pitchFamily="2" charset="2"/>
                        <a:buNone/>
                        <a:tabLst/>
                        <a:defRPr/>
                      </a:pPr>
                      <a:r>
                        <a:rPr lang="en-US" sz="700" b="0" i="0" u="none" strike="noStrike" cap="none" spc="0" baseline="0" noProof="0" dirty="0" err="1">
                          <a:solidFill>
                            <a:schemeClr val="bg2"/>
                          </a:solidFill>
                          <a:uFillTx/>
                          <a:latin typeface="+mn-lt"/>
                          <a:ea typeface="+mn-ea"/>
                          <a:cs typeface="+mn-cs"/>
                          <a:sym typeface="Intel Clear"/>
                          <a:hlinkClick r:id="rId47">
                            <a:extLst>
                              <a:ext uri="{A12FA001-AC4F-418D-AE19-62706E023703}">
                                <ahyp:hlinkClr xmlns:ahyp="http://schemas.microsoft.com/office/drawing/2018/hyperlinkcolor" val="tx"/>
                              </a:ext>
                            </a:extLst>
                          </a:hlinkClick>
                        </a:rPr>
                        <a:t>Alfabeta</a:t>
                      </a:r>
                      <a:r>
                        <a:rPr lang="en-US" sz="700" b="0" i="0" u="none" strike="noStrike" cap="none" spc="0" baseline="0" noProof="0" dirty="0">
                          <a:solidFill>
                            <a:schemeClr val="bg2"/>
                          </a:solidFill>
                          <a:uFillTx/>
                          <a:latin typeface="+mn-lt"/>
                          <a:ea typeface="+mn-ea"/>
                          <a:cs typeface="+mn-cs"/>
                          <a:sym typeface="Intel Clear"/>
                          <a:hlinkClick r:id="rId47">
                            <a:extLst>
                              <a:ext uri="{A12FA001-AC4F-418D-AE19-62706E023703}">
                                <ahyp:hlinkClr xmlns:ahyp="http://schemas.microsoft.com/office/drawing/2018/hyperlinkcolor" val="tx"/>
                              </a:ext>
                            </a:extLst>
                          </a:hlinkClick>
                        </a:rPr>
                        <a:t> Technology Solutions</a:t>
                      </a:r>
                      <a:endParaRPr lang="en-US" sz="700" b="0" i="0" u="none" strike="noStrike" cap="none" spc="0" baseline="0" noProof="0" dirty="0">
                        <a:solidFill>
                          <a:schemeClr val="bg2"/>
                        </a:solidFill>
                        <a:uFillTx/>
                        <a:latin typeface="+mn-lt"/>
                        <a:ea typeface="+mn-ea"/>
                        <a:cs typeface="+mn-cs"/>
                        <a:sym typeface="Intel Clear"/>
                        <a:hlinkClick r:id="" action="ppaction://noaction">
                          <a:extLst>
                            <a:ext uri="{A12FA001-AC4F-418D-AE19-62706E023703}">
                              <ahyp:hlinkClr xmlns:ahyp="http://schemas.microsoft.com/office/drawing/2018/hyperlinkcolor" val="tx"/>
                            </a:ext>
                          </a:extLst>
                        </a:hlinkClick>
                      </a:endParaRPr>
                    </a:p>
                    <a:p>
                      <a:pPr marL="0" marR="0" lvl="1" indent="0" algn="ctr" defTabSz="914400" rtl="0" eaLnBrk="1" fontAlgn="ctr" latinLnBrk="0" hangingPunct="1">
                        <a:lnSpc>
                          <a:spcPct val="100000"/>
                        </a:lnSpc>
                        <a:spcBef>
                          <a:spcPts val="0"/>
                        </a:spcBef>
                        <a:spcAft>
                          <a:spcPts val="0"/>
                        </a:spcAft>
                        <a:buClrTx/>
                        <a:buSzTx/>
                        <a:buFont typeface="Wingdings" panose="05000000000000000000" pitchFamily="2" charset="2"/>
                        <a:buNone/>
                        <a:tabLst/>
                        <a:defRPr/>
                      </a:pPr>
                      <a:r>
                        <a:rPr lang="en-US" sz="700" b="0" i="0" u="none" strike="noStrike" cap="none" spc="0" baseline="0" noProof="0" dirty="0" err="1">
                          <a:solidFill>
                            <a:schemeClr val="bg2"/>
                          </a:solidFill>
                          <a:uFillTx/>
                          <a:latin typeface="+mn-lt"/>
                          <a:ea typeface="+mn-ea"/>
                          <a:cs typeface="+mn-cs"/>
                          <a:sym typeface="Intel Clear"/>
                          <a:hlinkClick r:id="rId48">
                            <a:extLst>
                              <a:ext uri="{A12FA001-AC4F-418D-AE19-62706E023703}">
                                <ahyp:hlinkClr xmlns:ahyp="http://schemas.microsoft.com/office/drawing/2018/hyperlinkcolor" val="tx"/>
                              </a:ext>
                            </a:extLst>
                          </a:hlinkClick>
                        </a:rPr>
                        <a:t>Alfabeta</a:t>
                      </a:r>
                      <a:r>
                        <a:rPr lang="en-US" sz="700" b="0" i="0" u="none" strike="noStrike" cap="none" spc="0" baseline="0" noProof="0" dirty="0">
                          <a:solidFill>
                            <a:schemeClr val="bg2"/>
                          </a:solidFill>
                          <a:uFillTx/>
                          <a:latin typeface="+mn-lt"/>
                          <a:ea typeface="+mn-ea"/>
                          <a:cs typeface="+mn-cs"/>
                          <a:sym typeface="Intel Clear"/>
                          <a:hlinkClick r:id="rId48">
                            <a:extLst>
                              <a:ext uri="{A12FA001-AC4F-418D-AE19-62706E023703}">
                                <ahyp:hlinkClr xmlns:ahyp="http://schemas.microsoft.com/office/drawing/2018/hyperlinkcolor" val="tx"/>
                              </a:ext>
                            </a:extLst>
                          </a:hlinkClick>
                        </a:rPr>
                        <a:t> Partnership with Intel</a:t>
                      </a:r>
                      <a:endParaRPr lang="en-US" sz="700" b="0" i="0" u="none" strike="noStrike" cap="none" spc="0" baseline="0" noProof="0" dirty="0">
                        <a:solidFill>
                          <a:schemeClr val="bg2"/>
                        </a:solidFill>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9233958"/>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Helvetica"/>
                          <a:hlinkClick r:id="rId49" action="ppaction://hlinksldjump">
                            <a:extLst>
                              <a:ext uri="{A12FA001-AC4F-418D-AE19-62706E023703}">
                                <ahyp:hlinkClr xmlns:ahyp="http://schemas.microsoft.com/office/drawing/2018/hyperlinkcolor" val="tx"/>
                              </a:ext>
                            </a:extLst>
                          </a:hlinkClick>
                        </a:rPr>
                        <a:t>Adapdix</a:t>
                      </a:r>
                      <a:r>
                        <a:rPr lang="en-US" sz="700" b="0" i="0" u="none" strike="noStrike" cap="none" spc="0" baseline="0" dirty="0">
                          <a:solidFill>
                            <a:schemeClr val="accent1"/>
                          </a:solidFill>
                          <a:uFillTx/>
                          <a:latin typeface="IntelOne Text Medium" panose="020B0703020203020204" pitchFamily="34" charset="0"/>
                          <a:ea typeface="+mn-ea"/>
                          <a:cs typeface="+mn-cs"/>
                          <a:sym typeface="Helvetica"/>
                          <a:hlinkClick r:id="rId49" action="ppaction://hlinksldjump">
                            <a:extLst>
                              <a:ext uri="{A12FA001-AC4F-418D-AE19-62706E023703}">
                                <ahyp:hlinkClr xmlns:ahyp="http://schemas.microsoft.com/office/drawing/2018/hyperlinkcolor" val="tx"/>
                              </a:ext>
                            </a:extLst>
                          </a:hlinkClick>
                        </a:rPr>
                        <a:t> </a:t>
                      </a:r>
                      <a:r>
                        <a:rPr lang="en-US" sz="700" b="0" i="0" u="none" strike="noStrike" cap="none" spc="0" baseline="0" dirty="0" err="1">
                          <a:solidFill>
                            <a:schemeClr val="accent1"/>
                          </a:solidFill>
                          <a:uFillTx/>
                          <a:latin typeface="IntelOne Text Medium" panose="020B0703020203020204" pitchFamily="34" charset="0"/>
                          <a:ea typeface="+mn-ea"/>
                          <a:cs typeface="+mn-cs"/>
                          <a:sym typeface="Helvetica"/>
                          <a:hlinkClick r:id="rId49" action="ppaction://hlinksldjump">
                            <a:extLst>
                              <a:ext uri="{A12FA001-AC4F-418D-AE19-62706E023703}">
                                <ahyp:hlinkClr xmlns:ahyp="http://schemas.microsoft.com/office/drawing/2018/hyperlinkcolor" val="tx"/>
                              </a:ext>
                            </a:extLst>
                          </a:hlinkClick>
                        </a:rPr>
                        <a:t>EdgeOps</a:t>
                      </a:r>
                      <a:endParaRPr lang="en-US" sz="700" b="0" i="0" u="none" strike="noStrike" cap="none" spc="0" baseline="0" dirty="0">
                        <a:solidFill>
                          <a:schemeClr val="accent1"/>
                        </a:solidFill>
                        <a:uFillTx/>
                        <a:latin typeface="IntelOne Text Medium" panose="020B0703020203020204" pitchFamily="34" charset="0"/>
                        <a:ea typeface="+mn-ea"/>
                        <a:cs typeface="+mn-cs"/>
                        <a:sym typeface="Helvetica"/>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APJ, AMER, EU, ME, AF</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50">
                            <a:extLst>
                              <a:ext uri="{A12FA001-AC4F-418D-AE19-62706E023703}">
                                <ahyp:hlinkClr xmlns:ahyp="http://schemas.microsoft.com/office/drawing/2018/hyperlinkcolor" val="tx"/>
                              </a:ext>
                            </a:extLst>
                          </a:hlinkClick>
                        </a:rPr>
                        <a:t>Malhar Thakkar </a:t>
                      </a:r>
                      <a:endPar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51">
                            <a:extLst>
                              <a:ext uri="{A12FA001-AC4F-418D-AE19-62706E023703}">
                                <ahyp:hlinkClr xmlns:ahyp="http://schemas.microsoft.com/office/drawing/2018/hyperlinkcolor" val="tx"/>
                              </a:ext>
                            </a:extLst>
                          </a:hlinkClick>
                        </a:rPr>
                        <a:t>Adapdix</a:t>
                      </a: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51">
                            <a:extLst>
                              <a:ext uri="{A12FA001-AC4F-418D-AE19-62706E023703}">
                                <ahyp:hlinkClr xmlns:ahyp="http://schemas.microsoft.com/office/drawing/2018/hyperlinkcolor" val="tx"/>
                              </a:ext>
                            </a:extLst>
                          </a:hlinkClick>
                        </a:rPr>
                        <a:t> </a:t>
                      </a:r>
                      <a:r>
                        <a:rPr lang="en-US" sz="7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51">
                            <a:extLst>
                              <a:ext uri="{A12FA001-AC4F-418D-AE19-62706E023703}">
                                <ahyp:hlinkClr xmlns:ahyp="http://schemas.microsoft.com/office/drawing/2018/hyperlinkcolor" val="tx"/>
                              </a:ext>
                            </a:extLst>
                          </a:hlinkClick>
                        </a:rPr>
                        <a:t>EdgeOps</a:t>
                      </a: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51">
                            <a:extLst>
                              <a:ext uri="{A12FA001-AC4F-418D-AE19-62706E023703}">
                                <ahyp:hlinkClr xmlns:ahyp="http://schemas.microsoft.com/office/drawing/2018/hyperlinkcolor" val="tx"/>
                              </a:ext>
                            </a:extLst>
                          </a:hlinkClick>
                        </a:rPr>
                        <a:t>™ Webpage</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bg2"/>
                          </a:solidFill>
                          <a:effectLst/>
                          <a:uFillTx/>
                          <a:latin typeface="+mn-lt"/>
                          <a:ea typeface="Intel Clear Light" panose="020B0404020203020204" pitchFamily="34" charset="0"/>
                          <a:cs typeface="Intel Clear Light" panose="020B0404020203020204" pitchFamily="34" charset="0"/>
                          <a:sym typeface="Intel Clear"/>
                          <a:hlinkClick r:id="rId52">
                            <a:extLst>
                              <a:ext uri="{A12FA001-AC4F-418D-AE19-62706E023703}">
                                <ahyp:hlinkClr xmlns:ahyp="http://schemas.microsoft.com/office/drawing/2018/hyperlinkcolor" val="tx"/>
                              </a:ext>
                            </a:extLst>
                          </a:hlinkClick>
                        </a:rPr>
                        <a:t>Adapdix</a:t>
                      </a:r>
                      <a:r>
                        <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Intel Clear"/>
                          <a:hlinkClick r:id="rId52">
                            <a:extLst>
                              <a:ext uri="{A12FA001-AC4F-418D-AE19-62706E023703}">
                                <ahyp:hlinkClr xmlns:ahyp="http://schemas.microsoft.com/office/drawing/2018/hyperlinkcolor" val="tx"/>
                              </a:ext>
                            </a:extLst>
                          </a:hlinkClick>
                        </a:rPr>
                        <a:t> </a:t>
                      </a:r>
                      <a:r>
                        <a:rPr lang="en-US" sz="700" b="0" i="0" u="none" strike="noStrike" cap="none" spc="0" baseline="0" dirty="0" err="1">
                          <a:solidFill>
                            <a:schemeClr val="bg2"/>
                          </a:solidFill>
                          <a:effectLst/>
                          <a:uFillTx/>
                          <a:latin typeface="+mn-lt"/>
                          <a:ea typeface="Intel Clear Light" panose="020B0404020203020204" pitchFamily="34" charset="0"/>
                          <a:cs typeface="Intel Clear Light" panose="020B0404020203020204" pitchFamily="34" charset="0"/>
                          <a:sym typeface="Intel Clear"/>
                          <a:hlinkClick r:id="rId52">
                            <a:extLst>
                              <a:ext uri="{A12FA001-AC4F-418D-AE19-62706E023703}">
                                <ahyp:hlinkClr xmlns:ahyp="http://schemas.microsoft.com/office/drawing/2018/hyperlinkcolor" val="tx"/>
                              </a:ext>
                            </a:extLst>
                          </a:hlinkClick>
                        </a:rPr>
                        <a:t>EdgeOps</a:t>
                      </a:r>
                      <a:r>
                        <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Intel Clear"/>
                          <a:hlinkClick r:id="rId52">
                            <a:extLst>
                              <a:ext uri="{A12FA001-AC4F-418D-AE19-62706E023703}">
                                <ahyp:hlinkClr xmlns:ahyp="http://schemas.microsoft.com/office/drawing/2018/hyperlinkcolor" val="tx"/>
                              </a:ext>
                            </a:extLst>
                          </a:hlinkClick>
                        </a:rPr>
                        <a:t>™ Solution Overview</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2482800"/>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53" action="ppaction://hlinksldjump">
                            <a:extLst>
                              <a:ext uri="{A12FA001-AC4F-418D-AE19-62706E023703}">
                                <ahyp:hlinkClr xmlns:ahyp="http://schemas.microsoft.com/office/drawing/2018/hyperlinkcolor" val="tx"/>
                              </a:ext>
                            </a:extLst>
                          </a:hlinkClick>
                        </a:rPr>
                        <a:t>IBEX Technology Ultra Low Latency Video Transmission IoT System</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APJ, AMEA, PRC, AMER</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mn-ea"/>
                          <a:cs typeface="+mn-cs"/>
                          <a:sym typeface="Intel Clear"/>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Intel Clear"/>
                          <a:hlinkClick r:id="rId5">
                            <a:extLst>
                              <a:ext uri="{A12FA001-AC4F-418D-AE19-62706E023703}">
                                <ahyp:hlinkClr xmlns:ahyp="http://schemas.microsoft.com/office/drawing/2018/hyperlinkcolor" val="tx"/>
                              </a:ext>
                            </a:extLst>
                          </a:hlinkClick>
                        </a:rPr>
                        <a:t>Eleanor Sales</a:t>
                      </a:r>
                      <a:endPar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Intel Clear"/>
                          <a:hlinkClick r:id="rId54">
                            <a:extLst>
                              <a:ext uri="{A12FA001-AC4F-418D-AE19-62706E023703}">
                                <ahyp:hlinkClr xmlns:ahyp="http://schemas.microsoft.com/office/drawing/2018/hyperlinkcolor" val="tx"/>
                              </a:ext>
                            </a:extLst>
                          </a:hlinkClick>
                        </a:rPr>
                        <a:t>IBEX Website</a:t>
                      </a:r>
                      <a:endPar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9356016"/>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55" action="ppaction://hlinksldjump">
                            <a:extLst>
                              <a:ext uri="{A12FA001-AC4F-418D-AE19-62706E023703}">
                                <ahyp:hlinkClr xmlns:ahyp="http://schemas.microsoft.com/office/drawing/2018/hyperlinkcolor" val="tx"/>
                              </a:ext>
                            </a:extLst>
                          </a:hlinkClick>
                        </a:rPr>
                        <a:t>Blueskies.AI </a:t>
                      </a: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55" action="ppaction://hlinksldjump">
                            <a:extLst>
                              <a:ext uri="{A12FA001-AC4F-418D-AE19-62706E023703}">
                                <ahyp:hlinkClr xmlns:ahyp="http://schemas.microsoft.com/office/drawing/2018/hyperlinkcolor" val="tx"/>
                              </a:ext>
                            </a:extLst>
                          </a:hlinkClick>
                        </a:rPr>
                        <a:t>AInspect</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lnSpc>
                          <a:spcPct val="96000"/>
                        </a:lnSpc>
                        <a:buNone/>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Global</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mn-ea"/>
                          <a:cs typeface="+mn-cs"/>
                          <a:sym typeface="Intel Clear"/>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96000"/>
                        </a:lnSpc>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a:solidFill>
                            <a:schemeClr val="bg2"/>
                          </a:solidFill>
                          <a:effectLst/>
                          <a:uFillTx/>
                          <a:latin typeface="+mn-lt"/>
                          <a:ea typeface="Intel Clear Light" panose="020B0404020203020204" pitchFamily="34" charset="0"/>
                          <a:cs typeface="Intel Clear Light" panose="020B0404020203020204" pitchFamily="34" charset="0"/>
                          <a:sym typeface="Intel Clear"/>
                          <a:hlinkClick r:id="rId5">
                            <a:extLst>
                              <a:ext uri="{A12FA001-AC4F-418D-AE19-62706E023703}">
                                <ahyp:hlinkClr xmlns:ahyp="http://schemas.microsoft.com/office/drawing/2018/hyperlinkcolor" val="tx"/>
                              </a:ext>
                            </a:extLst>
                          </a:hlinkClick>
                        </a:rPr>
                        <a:t>Eleanor Sales</a:t>
                      </a:r>
                      <a:endPar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bg2"/>
                          </a:solidFill>
                          <a:effectLst/>
                          <a:uFillTx/>
                          <a:latin typeface="+mn-lt"/>
                          <a:ea typeface="Intel Clear Light" panose="020B0404020203020204" pitchFamily="34" charset="0"/>
                          <a:cs typeface="Intel Clear Light" panose="020B0404020203020204" pitchFamily="34" charset="0"/>
                          <a:sym typeface="Intel Clear"/>
                          <a:hlinkClick r:id="rId56">
                            <a:extLst>
                              <a:ext uri="{A12FA001-AC4F-418D-AE19-62706E023703}">
                                <ahyp:hlinkClr xmlns:ahyp="http://schemas.microsoft.com/office/drawing/2018/hyperlinkcolor" val="tx"/>
                              </a:ext>
                            </a:extLst>
                          </a:hlinkClick>
                        </a:rPr>
                        <a:t>insight.tech</a:t>
                      </a:r>
                      <a:r>
                        <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Intel Clear"/>
                          <a:hlinkClick r:id="rId56">
                            <a:extLst>
                              <a:ext uri="{A12FA001-AC4F-418D-AE19-62706E023703}">
                                <ahyp:hlinkClr xmlns:ahyp="http://schemas.microsoft.com/office/drawing/2018/hyperlinkcolor" val="tx"/>
                              </a:ext>
                            </a:extLst>
                          </a:hlinkClick>
                        </a:rPr>
                        <a:t> Overview Page</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0990322"/>
                  </a:ext>
                </a:extLst>
              </a:tr>
            </a:tbl>
          </a:graphicData>
        </a:graphic>
      </p:graphicFrame>
      <p:pic>
        <p:nvPicPr>
          <p:cNvPr id="8" name="Picture 7">
            <a:hlinkClick r:id="rId57" action="ppaction://hlinksldjump"/>
            <a:extLst>
              <a:ext uri="{FF2B5EF4-FFF2-40B4-BE49-F238E27FC236}">
                <a16:creationId xmlns:a16="http://schemas.microsoft.com/office/drawing/2014/main" id="{4F937D61-E514-608D-4579-9290F76525C7}"/>
              </a:ext>
            </a:extLst>
          </p:cNvPr>
          <p:cNvPicPr>
            <a:picLocks noChangeAspect="1"/>
          </p:cNvPicPr>
          <p:nvPr/>
        </p:nvPicPr>
        <p:blipFill rotWithShape="1">
          <a:blip r:embed="rId58" cstate="hqprint">
            <a:extLst>
              <a:ext uri="{28A0092B-C50C-407E-A947-70E740481C1C}">
                <a14:useLocalDpi xmlns:a14="http://schemas.microsoft.com/office/drawing/2010/main"/>
              </a:ext>
            </a:extLst>
          </a:blip>
          <a:srcRect/>
          <a:stretch/>
        </p:blipFill>
        <p:spPr>
          <a:xfrm>
            <a:off x="1322075" y="87630"/>
            <a:ext cx="715633" cy="384440"/>
          </a:xfrm>
          <a:prstGeom prst="rect">
            <a:avLst/>
          </a:prstGeom>
        </p:spPr>
      </p:pic>
      <p:sp>
        <p:nvSpPr>
          <p:cNvPr id="10" name="Rectangle 9">
            <a:extLst>
              <a:ext uri="{FF2B5EF4-FFF2-40B4-BE49-F238E27FC236}">
                <a16:creationId xmlns:a16="http://schemas.microsoft.com/office/drawing/2014/main" id="{ABA671E3-1797-6733-EABE-CFD06C60BE9F}"/>
              </a:ext>
            </a:extLst>
          </p:cNvPr>
          <p:cNvSpPr/>
          <p:nvPr/>
        </p:nvSpPr>
        <p:spPr>
          <a:xfrm>
            <a:off x="-48767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57"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57"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57"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spTree>
    <p:extLst>
      <p:ext uri="{BB962C8B-B14F-4D97-AF65-F5344CB8AC3E}">
        <p14:creationId xmlns:p14="http://schemas.microsoft.com/office/powerpoint/2010/main" val="76942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36B05D6-6178-4AFE-9B2E-1D6B514D5422}"/>
              </a:ext>
            </a:extLst>
          </p:cNvPr>
          <p:cNvSpPr>
            <a:spLocks noGrp="1"/>
          </p:cNvSpPr>
          <p:nvPr>
            <p:ph type="title"/>
          </p:nvPr>
        </p:nvSpPr>
        <p:spPr>
          <a:xfrm>
            <a:off x="592138" y="571500"/>
            <a:ext cx="6255394" cy="443198"/>
          </a:xfrm>
        </p:spPr>
        <p:txBody>
          <a:bodyPr/>
          <a:lstStyle/>
          <a:p>
            <a:r>
              <a:rPr lang="en-IN" sz="3200" dirty="0"/>
              <a:t>Work Assistance Camera for Factories</a:t>
            </a:r>
            <a:endParaRPr lang="en-US" sz="3200" dirty="0"/>
          </a:p>
        </p:txBody>
      </p:sp>
      <p:grpSp>
        <p:nvGrpSpPr>
          <p:cNvPr id="8" name="Group 7">
            <a:extLst>
              <a:ext uri="{FF2B5EF4-FFF2-40B4-BE49-F238E27FC236}">
                <a16:creationId xmlns:a16="http://schemas.microsoft.com/office/drawing/2014/main" id="{0D72DDDD-8C2A-C809-F1F1-10B092F531F4}"/>
              </a:ext>
            </a:extLst>
          </p:cNvPr>
          <p:cNvGrpSpPr/>
          <p:nvPr/>
        </p:nvGrpSpPr>
        <p:grpSpPr>
          <a:xfrm>
            <a:off x="592917" y="1621155"/>
            <a:ext cx="6255394" cy="738664"/>
            <a:chOff x="592917" y="1621155"/>
            <a:chExt cx="6255394" cy="738664"/>
          </a:xfrm>
        </p:grpSpPr>
        <p:sp>
          <p:nvSpPr>
            <p:cNvPr id="9"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61E6C61D-7878-A0AD-00EE-E7963FF52744}"/>
                </a:ext>
              </a:extLst>
            </p:cNvPr>
            <p:cNvSpPr txBox="1">
              <a:spLocks/>
            </p:cNvSpPr>
            <p:nvPr/>
          </p:nvSpPr>
          <p:spPr>
            <a:xfrm>
              <a:off x="592917" y="1805821"/>
              <a:ext cx="6255394" cy="5539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AWASIN Work Assistance Camera for Factories is a machine learning enabled computer vision solution for assembly lines that require precision human interface. By utilizing the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OpenVINO</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toolkit and cameras at the edge, this solution helps manufacturers detect and mitigate errors in assembly that could otherwise lead to interrupted production or poor product quality.</a:t>
              </a:r>
            </a:p>
          </p:txBody>
        </p:sp>
        <p:sp>
          <p:nvSpPr>
            <p:cNvPr id="10" name="Content Placeholder 47">
              <a:extLst>
                <a:ext uri="{FF2B5EF4-FFF2-40B4-BE49-F238E27FC236}">
                  <a16:creationId xmlns:a16="http://schemas.microsoft.com/office/drawing/2014/main" id="{610F5461-D9B5-B6EC-52FA-4AA9DDC626D5}"/>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15" name="Straight Connector 14">
            <a:extLst>
              <a:ext uri="{FF2B5EF4-FFF2-40B4-BE49-F238E27FC236}">
                <a16:creationId xmlns:a16="http://schemas.microsoft.com/office/drawing/2014/main" id="{B2F443AB-37D5-C4B5-8B8D-D157E077C5C3}"/>
              </a:ext>
            </a:extLst>
          </p:cNvPr>
          <p:cNvCxnSpPr>
            <a:cxnSpLocks/>
          </p:cNvCxnSpPr>
          <p:nvPr/>
        </p:nvCxnSpPr>
        <p:spPr>
          <a:xfrm>
            <a:off x="592917" y="2460660"/>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7" name="Group 16">
            <a:extLst>
              <a:ext uri="{FF2B5EF4-FFF2-40B4-BE49-F238E27FC236}">
                <a16:creationId xmlns:a16="http://schemas.microsoft.com/office/drawing/2014/main" id="{BDCD181F-D465-1F55-A67F-0E861BD4B5EA}"/>
              </a:ext>
            </a:extLst>
          </p:cNvPr>
          <p:cNvGrpSpPr/>
          <p:nvPr/>
        </p:nvGrpSpPr>
        <p:grpSpPr>
          <a:xfrm>
            <a:off x="592916" y="5560817"/>
            <a:ext cx="6255392" cy="704344"/>
            <a:chOff x="5043513" y="3848440"/>
            <a:chExt cx="6255392" cy="704344"/>
          </a:xfrm>
        </p:grpSpPr>
        <p:sp>
          <p:nvSpPr>
            <p:cNvPr id="18" name="Content Placeholder 47">
              <a:extLst>
                <a:ext uri="{FF2B5EF4-FFF2-40B4-BE49-F238E27FC236}">
                  <a16:creationId xmlns:a16="http://schemas.microsoft.com/office/drawing/2014/main" id="{EE7BDF6C-A473-5F97-700D-9301B8D3832E}"/>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19" name="Content Placeholder 47">
              <a:extLst>
                <a:ext uri="{FF2B5EF4-FFF2-40B4-BE49-F238E27FC236}">
                  <a16:creationId xmlns:a16="http://schemas.microsoft.com/office/drawing/2014/main" id="{B624FCC1-3DE1-BC9B-908A-A84C2BE59949}"/>
                </a:ext>
              </a:extLst>
            </p:cNvPr>
            <p:cNvSpPr txBox="1">
              <a:spLocks/>
            </p:cNvSpPr>
            <p:nvPr/>
          </p:nvSpPr>
          <p:spPr>
            <a:xfrm>
              <a:off x="5043513" y="4034693"/>
              <a:ext cx="6255392" cy="518091"/>
            </a:xfrm>
            <a:prstGeom prst="rect">
              <a:avLst/>
            </a:prstGeom>
            <a:ln>
              <a:noFill/>
            </a:ln>
          </p:spPr>
          <p:txBody>
            <a:bodyPr wrap="square" lIns="0" tIns="0" rIns="0" bIns="0" numCol="2"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1" indent="-128016" defTabSz="1219169" hangingPunct="0">
                <a:lnSpc>
                  <a:spcPct val="100000"/>
                </a:lnSpc>
                <a:spcBef>
                  <a:spcPts val="200"/>
                </a:spcBef>
                <a:spcAft>
                  <a:spcPts val="200"/>
                </a:spcAft>
                <a:buClrTx/>
                <a:buSzTx/>
                <a:tabLst/>
                <a:defRPr/>
              </a:pPr>
              <a:r>
                <a:rPr lang="en-US" sz="900" kern="0" dirty="0">
                  <a:latin typeface="+mn-lt"/>
                  <a:sym typeface="Helvetica Neue"/>
                  <a:hlinkClick r:id="rId3">
                    <a:extLst>
                      <a:ext uri="{A12FA001-AC4F-418D-AE19-62706E023703}">
                        <ahyp:hlinkClr xmlns:ahyp="http://schemas.microsoft.com/office/drawing/2018/hyperlinkcolor" val="tx"/>
                      </a:ext>
                    </a:extLst>
                  </a:hlinkClick>
                </a:rPr>
                <a:t>Product Video</a:t>
              </a:r>
              <a:endParaRPr lang="en-US" sz="900" kern="0" dirty="0">
                <a:latin typeface="+mn-lt"/>
                <a:sym typeface="Helvetica Neue"/>
              </a:endParaRPr>
            </a:p>
            <a:p>
              <a:pPr marL="128016" marR="0" lvl="1" indent="-128016" defTabSz="1219169" hangingPunct="0">
                <a:lnSpc>
                  <a:spcPct val="100000"/>
                </a:lnSpc>
                <a:spcBef>
                  <a:spcPts val="200"/>
                </a:spcBef>
                <a:spcAft>
                  <a:spcPts val="200"/>
                </a:spcAft>
                <a:buClrTx/>
                <a:buSzTx/>
                <a:tabLst/>
                <a:defRPr/>
              </a:pPr>
              <a:r>
                <a:rPr lang="en-US" sz="900" kern="0" dirty="0">
                  <a:latin typeface="+mn-lt"/>
                  <a:sym typeface="Helvetica Neue"/>
                  <a:hlinkClick r:id="rId4">
                    <a:extLst>
                      <a:ext uri="{A12FA001-AC4F-418D-AE19-62706E023703}">
                        <ahyp:hlinkClr xmlns:ahyp="http://schemas.microsoft.com/office/drawing/2018/hyperlinkcolor" val="tx"/>
                      </a:ext>
                    </a:extLst>
                  </a:hlinkClick>
                </a:rPr>
                <a:t>Product Page</a:t>
              </a:r>
              <a:endParaRPr lang="en-US" sz="900" kern="0" dirty="0">
                <a:latin typeface="+mn-lt"/>
                <a:sym typeface="Helvetica Neue"/>
              </a:endParaRPr>
            </a:p>
            <a:p>
              <a:pPr marL="128016" marR="0" lvl="1" indent="-128016" defTabSz="1219169" hangingPunct="0">
                <a:lnSpc>
                  <a:spcPct val="100000"/>
                </a:lnSpc>
                <a:spcBef>
                  <a:spcPts val="200"/>
                </a:spcBef>
                <a:spcAft>
                  <a:spcPts val="200"/>
                </a:spcAft>
                <a:buClrTx/>
                <a:buSzTx/>
                <a:tabLst/>
                <a:defRPr/>
              </a:pPr>
              <a:r>
                <a:rPr lang="en-US" sz="900" kern="0" dirty="0">
                  <a:latin typeface="+mn-lt"/>
                  <a:sym typeface="Helvetica Neue"/>
                  <a:hlinkClick r:id="rId5">
                    <a:extLst>
                      <a:ext uri="{A12FA001-AC4F-418D-AE19-62706E023703}">
                        <ahyp:hlinkClr xmlns:ahyp="http://schemas.microsoft.com/office/drawing/2018/hyperlinkcolor" val="tx"/>
                      </a:ext>
                    </a:extLst>
                  </a:hlinkClick>
                </a:rPr>
                <a:t>Company URL</a:t>
              </a:r>
              <a:endParaRPr lang="en-US" sz="900" kern="0" dirty="0">
                <a:latin typeface="+mn-lt"/>
                <a:sym typeface="Helvetica Neue"/>
              </a:endParaRPr>
            </a:p>
            <a:p>
              <a:pPr marL="128016" marR="0" lvl="1" indent="-128016" defTabSz="1219169" hangingPunct="0">
                <a:lnSpc>
                  <a:spcPct val="100000"/>
                </a:lnSpc>
                <a:spcBef>
                  <a:spcPts val="200"/>
                </a:spcBef>
                <a:spcAft>
                  <a:spcPts val="200"/>
                </a:spcAft>
                <a:buClrTx/>
                <a:buSzTx/>
                <a:tabLst/>
                <a:defRPr/>
              </a:pPr>
              <a:r>
                <a:rPr lang="en-US" sz="900" kern="0" dirty="0">
                  <a:latin typeface="+mn-lt"/>
                  <a:sym typeface="Helvetica Neue"/>
                  <a:hlinkClick r:id="rId6">
                    <a:extLst>
                      <a:ext uri="{A12FA001-AC4F-418D-AE19-62706E023703}">
                        <ahyp:hlinkClr xmlns:ahyp="http://schemas.microsoft.com/office/drawing/2018/hyperlinkcolor" val="tx"/>
                      </a:ext>
                    </a:extLst>
                  </a:hlinkClick>
                </a:rPr>
                <a:t>Product Demo 1</a:t>
              </a:r>
              <a:endParaRPr lang="en-US" sz="900" kern="0" dirty="0">
                <a:latin typeface="+mn-lt"/>
                <a:sym typeface="Helvetica Neue"/>
              </a:endParaRPr>
            </a:p>
            <a:p>
              <a:pPr marL="128016" marR="0" lvl="1" indent="-128016" defTabSz="1219169" hangingPunct="0">
                <a:lnSpc>
                  <a:spcPct val="100000"/>
                </a:lnSpc>
                <a:spcBef>
                  <a:spcPts val="200"/>
                </a:spcBef>
                <a:spcAft>
                  <a:spcPts val="200"/>
                </a:spcAft>
                <a:buClrTx/>
                <a:buSzTx/>
                <a:tabLst/>
                <a:defRPr/>
              </a:pPr>
              <a:r>
                <a:rPr lang="en-US" sz="900" kern="0" dirty="0">
                  <a:latin typeface="+mn-lt"/>
                  <a:sym typeface="Helvetica Neue"/>
                  <a:hlinkClick r:id="rId7">
                    <a:extLst>
                      <a:ext uri="{A12FA001-AC4F-418D-AE19-62706E023703}">
                        <ahyp:hlinkClr xmlns:ahyp="http://schemas.microsoft.com/office/drawing/2018/hyperlinkcolor" val="tx"/>
                      </a:ext>
                    </a:extLst>
                  </a:hlinkClick>
                </a:rPr>
                <a:t>Product Demo 2</a:t>
              </a:r>
              <a:endParaRPr lang="en-US" sz="900" kern="0" dirty="0">
                <a:latin typeface="+mn-lt"/>
                <a:sym typeface="Helvetica Neue"/>
              </a:endParaRPr>
            </a:p>
            <a:p>
              <a:pPr marL="128016" marR="0" lvl="1" indent="-128016" defTabSz="1219169" hangingPunct="0">
                <a:lnSpc>
                  <a:spcPct val="100000"/>
                </a:lnSpc>
                <a:spcBef>
                  <a:spcPts val="200"/>
                </a:spcBef>
                <a:spcAft>
                  <a:spcPts val="200"/>
                </a:spcAft>
                <a:buClrTx/>
                <a:buSzTx/>
                <a:tabLst/>
                <a:defRPr/>
              </a:pPr>
              <a:r>
                <a:rPr lang="en-US" sz="900" kern="0" dirty="0">
                  <a:latin typeface="+mn-lt"/>
                  <a:sym typeface="Helvetica Neue"/>
                  <a:hlinkClick r:id="rId8">
                    <a:extLst>
                      <a:ext uri="{A12FA001-AC4F-418D-AE19-62706E023703}">
                        <ahyp:hlinkClr xmlns:ahyp="http://schemas.microsoft.com/office/drawing/2018/hyperlinkcolor" val="tx"/>
                      </a:ext>
                    </a:extLst>
                  </a:hlinkClick>
                </a:rPr>
                <a:t>AWASIN Project Portfolio</a:t>
              </a:r>
              <a:endParaRPr lang="en-US" sz="900" kern="0" dirty="0">
                <a:latin typeface="+mn-lt"/>
                <a:sym typeface="Helvetica Neue"/>
              </a:endParaRPr>
            </a:p>
          </p:txBody>
        </p:sp>
      </p:grpSp>
      <p:cxnSp>
        <p:nvCxnSpPr>
          <p:cNvPr id="37" name="Straight Connector 36">
            <a:extLst>
              <a:ext uri="{FF2B5EF4-FFF2-40B4-BE49-F238E27FC236}">
                <a16:creationId xmlns:a16="http://schemas.microsoft.com/office/drawing/2014/main" id="{5D37A2FE-F90F-B7EA-37B0-F4E215738CA3}"/>
              </a:ext>
            </a:extLst>
          </p:cNvPr>
          <p:cNvCxnSpPr>
            <a:cxnSpLocks/>
          </p:cNvCxnSpPr>
          <p:nvPr/>
        </p:nvCxnSpPr>
        <p:spPr>
          <a:xfrm>
            <a:off x="592917" y="358858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39" name="Rectangle 38">
            <a:extLst>
              <a:ext uri="{FF2B5EF4-FFF2-40B4-BE49-F238E27FC236}">
                <a16:creationId xmlns:a16="http://schemas.microsoft.com/office/drawing/2014/main" id="{35FC5F06-499C-E6CF-46D6-4F238D5F66F3}"/>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0" name="Rectangle 39">
            <a:extLst>
              <a:ext uri="{FF2B5EF4-FFF2-40B4-BE49-F238E27FC236}">
                <a16:creationId xmlns:a16="http://schemas.microsoft.com/office/drawing/2014/main" id="{4092C536-7DA4-591F-BD6D-1C6998BEFADA}"/>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41" name="Straight Connector 40">
            <a:extLst>
              <a:ext uri="{FF2B5EF4-FFF2-40B4-BE49-F238E27FC236}">
                <a16:creationId xmlns:a16="http://schemas.microsoft.com/office/drawing/2014/main" id="{39B55410-D9D9-1CF3-867A-EE0D81989874}"/>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42" name="Text Placeholder 49">
            <a:extLst>
              <a:ext uri="{FF2B5EF4-FFF2-40B4-BE49-F238E27FC236}">
                <a16:creationId xmlns:a16="http://schemas.microsoft.com/office/drawing/2014/main" id="{9AB06E4F-4D4D-1CA4-9395-6EEDD4F669F6}"/>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p:txBody>
      </p:sp>
      <p:sp>
        <p:nvSpPr>
          <p:cNvPr id="48" name="Rectangle 47">
            <a:extLst>
              <a:ext uri="{FF2B5EF4-FFF2-40B4-BE49-F238E27FC236}">
                <a16:creationId xmlns:a16="http://schemas.microsoft.com/office/drawing/2014/main" id="{8B871594-BDB6-558C-303B-24C7BBBFE1EE}"/>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4" name="Rectangle 53">
            <a:extLst>
              <a:ext uri="{FF2B5EF4-FFF2-40B4-BE49-F238E27FC236}">
                <a16:creationId xmlns:a16="http://schemas.microsoft.com/office/drawing/2014/main" id="{AAF70E4F-B95F-C2C5-CB4F-6D9CF6A65977}"/>
              </a:ext>
            </a:extLst>
          </p:cNvPr>
          <p:cNvSpPr>
            <a:spLocks/>
          </p:cNvSpPr>
          <p:nvPr/>
        </p:nvSpPr>
        <p:spPr>
          <a:xfrm>
            <a:off x="8743000" y="3048001"/>
            <a:ext cx="2839400" cy="1159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R="0" lvl="0" indent="0" fontAlgn="auto">
              <a:spcBef>
                <a:spcPts val="200"/>
              </a:spcBef>
              <a:spcAft>
                <a:spcPts val="200"/>
              </a:spcAft>
              <a:buClrTx/>
              <a:buSzTx/>
              <a:buFontTx/>
              <a:buNone/>
              <a:tabLst/>
              <a:defRPr/>
            </a:pPr>
            <a:r>
              <a:rPr lang="en-US" sz="1000" dirty="0">
                <a:solidFill>
                  <a:schemeClr val="bg2"/>
                </a:solidFill>
                <a:latin typeface="IntelOne Text Bold" panose="020B08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Drive improved brand/safety reputation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appeal to workers</a:t>
            </a:r>
          </a:p>
        </p:txBody>
      </p:sp>
      <p:sp>
        <p:nvSpPr>
          <p:cNvPr id="55" name="Rectangle 54">
            <a:extLst>
              <a:ext uri="{FF2B5EF4-FFF2-40B4-BE49-F238E27FC236}">
                <a16:creationId xmlns:a16="http://schemas.microsoft.com/office/drawing/2014/main" id="{50C02055-BF9E-8FEC-FC43-7102E795E4CF}"/>
              </a:ext>
            </a:extLst>
          </p:cNvPr>
          <p:cNvSpPr>
            <a:spLocks/>
          </p:cNvSpPr>
          <p:nvPr/>
        </p:nvSpPr>
        <p:spPr>
          <a:xfrm>
            <a:off x="7144336" y="4453901"/>
            <a:ext cx="4438063" cy="1728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employee safety</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risk of theft of IP, technical specifications, status of productive capacity/precision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Safeguard customer/shipping IP, trade secrets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proper handling of volatile materials, detection of breaches/issues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equipment, product loss due to physical damage, theft</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stoppages due to health/safety compliance risks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losses due to liability, insurance premium increases, compliance violations</a:t>
            </a:r>
          </a:p>
        </p:txBody>
      </p:sp>
      <p:sp>
        <p:nvSpPr>
          <p:cNvPr id="56" name="Text Placeholder 49">
            <a:extLst>
              <a:ext uri="{FF2B5EF4-FFF2-40B4-BE49-F238E27FC236}">
                <a16:creationId xmlns:a16="http://schemas.microsoft.com/office/drawing/2014/main" id="{FD139B81-600E-2F0A-42C0-CD86DFD54011}"/>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9" action="ppaction://hlinksldjump"/>
              </a:rPr>
              <a:t>Situational Monitoring</a:t>
            </a:r>
            <a:endParaRPr lang="en-US" sz="900" b="0" dirty="0">
              <a:solidFill>
                <a:srgbClr val="525252"/>
              </a:solidFill>
              <a:latin typeface="IntelOne Text" panose="020B0503020203020204" pitchFamily="34" charset="0"/>
              <a:sym typeface="Helvetica Neue"/>
            </a:endParaRP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Product Inspection</a:t>
            </a:r>
          </a:p>
        </p:txBody>
      </p:sp>
      <p:sp>
        <p:nvSpPr>
          <p:cNvPr id="57" name="Text Placeholder 49" descr="Target Vertical: &#10;Manufacturing&#10;&#10;&#10;">
            <a:extLst>
              <a:ext uri="{FF2B5EF4-FFF2-40B4-BE49-F238E27FC236}">
                <a16:creationId xmlns:a16="http://schemas.microsoft.com/office/drawing/2014/main" id="{D89C2BCC-53FF-02A8-A356-46C4E3540157}"/>
              </a:ext>
            </a:extLst>
          </p:cNvPr>
          <p:cNvSpPr txBox="1">
            <a:spLocks/>
          </p:cNvSpPr>
          <p:nvPr/>
        </p:nvSpPr>
        <p:spPr>
          <a:xfrm>
            <a:off x="7144337" y="1686845"/>
            <a:ext cx="4361852" cy="1120040"/>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defTabSz="914400" hangingPunct="0">
              <a:spcBef>
                <a:spcPts val="0"/>
              </a:spcBef>
              <a:defRPr/>
            </a:pPr>
            <a:r>
              <a:rPr lang="en-US" sz="900" b="0" kern="0" dirty="0">
                <a:latin typeface="IntelOne Text" panose="020B0503020203020204" pitchFamily="34" charset="0"/>
                <a:ea typeface="+mn-ea"/>
                <a:cs typeface="+mn-cs"/>
                <a:sym typeface="Helvetica Neue"/>
              </a:rPr>
              <a:t>APJ-T</a:t>
            </a:r>
          </a:p>
        </p:txBody>
      </p:sp>
      <p:grpSp>
        <p:nvGrpSpPr>
          <p:cNvPr id="62" name="Group 61">
            <a:extLst>
              <a:ext uri="{FF2B5EF4-FFF2-40B4-BE49-F238E27FC236}">
                <a16:creationId xmlns:a16="http://schemas.microsoft.com/office/drawing/2014/main" id="{3E92721A-22EC-B6A6-E628-628DD1E33FB1}"/>
              </a:ext>
            </a:extLst>
          </p:cNvPr>
          <p:cNvGrpSpPr>
            <a:grpSpLocks/>
          </p:cNvGrpSpPr>
          <p:nvPr/>
        </p:nvGrpSpPr>
        <p:grpSpPr>
          <a:xfrm>
            <a:off x="592916" y="3689427"/>
            <a:ext cx="6255393" cy="1130956"/>
            <a:chOff x="592916" y="3640327"/>
            <a:chExt cx="6255393" cy="1130956"/>
          </a:xfrm>
        </p:grpSpPr>
        <p:sp>
          <p:nvSpPr>
            <p:cNvPr id="63" name="Content Placeholder 47">
              <a:extLst>
                <a:ext uri="{FF2B5EF4-FFF2-40B4-BE49-F238E27FC236}">
                  <a16:creationId xmlns:a16="http://schemas.microsoft.com/office/drawing/2014/main" id="{1FBD4748-BBE4-02C2-A4B8-7F4CE5D65DF0}"/>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Proven Results</a:t>
              </a:r>
            </a:p>
          </p:txBody>
        </p:sp>
        <p:sp>
          <p:nvSpPr>
            <p:cNvPr id="64" name="Content Placeholder 47">
              <a:extLst>
                <a:ext uri="{FF2B5EF4-FFF2-40B4-BE49-F238E27FC236}">
                  <a16:creationId xmlns:a16="http://schemas.microsoft.com/office/drawing/2014/main" id="{01213E33-40F2-FA7A-2275-F53916BEB187}"/>
                </a:ext>
              </a:extLst>
            </p:cNvPr>
            <p:cNvSpPr txBox="1">
              <a:spLocks/>
            </p:cNvSpPr>
            <p:nvPr/>
          </p:nvSpPr>
          <p:spPr>
            <a:xfrm>
              <a:off x="592916" y="3837694"/>
              <a:ext cx="6255393" cy="933589"/>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1" indent="-128016" defTabSz="1219169" fontAlgn="ctr" hangingPunct="0">
                <a:lnSpc>
                  <a:spcPct val="100000"/>
                </a:lnSpc>
                <a:spcBef>
                  <a:spcPts val="200"/>
                </a:spcBef>
                <a:spcAft>
                  <a:spcPts val="200"/>
                </a:spcAft>
                <a:buClrTx/>
                <a:buSzTx/>
                <a:tabLst/>
                <a:defRPr/>
              </a:pPr>
              <a:r>
                <a:rPr lang="en-US" sz="900" kern="0" dirty="0">
                  <a:solidFill>
                    <a:srgbClr val="525252"/>
                  </a:solidFill>
                  <a:latin typeface="IntelOne Text Medium" panose="020B0703020203020204" pitchFamily="34" charset="0"/>
                  <a:sym typeface="Helvetica Neue"/>
                </a:rPr>
                <a:t>The situation: </a:t>
              </a:r>
              <a:r>
                <a:rPr lang="en-US" sz="900" kern="0" dirty="0">
                  <a:latin typeface="+mn-lt"/>
                  <a:sym typeface="Helvetica Neue"/>
                </a:rPr>
                <a:t>A Japanese camera manufacturer needed a new camera-based quality control system.</a:t>
              </a:r>
            </a:p>
            <a:p>
              <a:pPr marL="128016" marR="0" lvl="1" indent="-128016" defTabSz="1219169" fontAlgn="ctr" hangingPunct="0">
                <a:lnSpc>
                  <a:spcPct val="100000"/>
                </a:lnSpc>
                <a:spcBef>
                  <a:spcPts val="200"/>
                </a:spcBef>
                <a:spcAft>
                  <a:spcPts val="200"/>
                </a:spcAft>
                <a:buClrTx/>
                <a:buSzTx/>
                <a:tabLst/>
                <a:defRPr/>
              </a:pPr>
              <a:r>
                <a:rPr lang="en-US" sz="900" kern="0" dirty="0">
                  <a:solidFill>
                    <a:srgbClr val="525252"/>
                  </a:solidFill>
                  <a:latin typeface="IntelOne Text Medium" panose="020B0703020203020204" pitchFamily="34" charset="0"/>
                  <a:sym typeface="Helvetica Neue"/>
                </a:rPr>
                <a:t>The solution: </a:t>
              </a:r>
              <a:r>
                <a:rPr lang="en-US" sz="900" kern="0" dirty="0">
                  <a:latin typeface="+mn-lt"/>
                  <a:sym typeface="Helvetica Neue"/>
                </a:rPr>
                <a:t>AWASIN developed a Work Assistance Camera system for their factory.</a:t>
              </a:r>
            </a:p>
            <a:p>
              <a:pPr marL="128016" marR="0" lvl="1" indent="-128016" defTabSz="1219169" fontAlgn="ctr" hangingPunct="0">
                <a:lnSpc>
                  <a:spcPct val="100000"/>
                </a:lnSpc>
                <a:spcBef>
                  <a:spcPts val="200"/>
                </a:spcBef>
                <a:spcAft>
                  <a:spcPts val="200"/>
                </a:spcAft>
                <a:buClrTx/>
                <a:buSzTx/>
                <a:tabLst/>
                <a:defRPr/>
              </a:pPr>
              <a:r>
                <a:rPr lang="en-US" sz="900" kern="0" dirty="0">
                  <a:solidFill>
                    <a:srgbClr val="525252"/>
                  </a:solidFill>
                  <a:latin typeface="IntelOne Text Medium" panose="020B0703020203020204" pitchFamily="34" charset="0"/>
                  <a:sym typeface="Helvetica Neue"/>
                </a:rPr>
                <a:t>The results: </a:t>
              </a:r>
              <a:r>
                <a:rPr lang="en-US" sz="900" kern="0" dirty="0">
                  <a:latin typeface="+mn-lt"/>
                  <a:sym typeface="Helvetica Neue"/>
                </a:rPr>
                <a:t>The results of the implementation were highly successful. Productivity increased, assembly errors decreased, employees reported higher workplace satisfaction, and training time for new staff improved. In turn, the manufacturer contracted AWASIN to expand the Work Assistance Camera integration to other production lines in the factory.</a:t>
              </a:r>
            </a:p>
          </p:txBody>
        </p:sp>
      </p:grpSp>
      <p:cxnSp>
        <p:nvCxnSpPr>
          <p:cNvPr id="66" name="Straight Connector 65">
            <a:extLst>
              <a:ext uri="{FF2B5EF4-FFF2-40B4-BE49-F238E27FC236}">
                <a16:creationId xmlns:a16="http://schemas.microsoft.com/office/drawing/2014/main" id="{1F6CA60B-B9AB-FA9A-E345-9D2E1F6B9F86}"/>
              </a:ext>
            </a:extLst>
          </p:cNvPr>
          <p:cNvCxnSpPr>
            <a:cxnSpLocks/>
          </p:cNvCxnSpPr>
          <p:nvPr/>
        </p:nvCxnSpPr>
        <p:spPr>
          <a:xfrm>
            <a:off x="592917" y="545997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pic>
        <p:nvPicPr>
          <p:cNvPr id="1026" name="Picture 2" descr="Enterprise IOT Integrator - ABOUT US - Andal Wahana Sinergi">
            <a:extLst>
              <a:ext uri="{FF2B5EF4-FFF2-40B4-BE49-F238E27FC236}">
                <a16:creationId xmlns:a16="http://schemas.microsoft.com/office/drawing/2014/main" id="{052644C2-6C65-C58F-CDDF-179B88AA3EC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008" y="127519"/>
            <a:ext cx="1657820" cy="343220"/>
          </a:xfrm>
          <a:prstGeom prst="rect">
            <a:avLst/>
          </a:prstGeom>
          <a:noFill/>
          <a:extLst>
            <a:ext uri="{909E8E84-426E-40DD-AFC4-6F175D3DCCD1}">
              <a14:hiddenFill xmlns:a14="http://schemas.microsoft.com/office/drawing/2010/main">
                <a:solidFill>
                  <a:srgbClr val="FFFFFF"/>
                </a:solidFill>
              </a14:hiddenFill>
            </a:ext>
          </a:extLst>
        </p:spPr>
      </p:pic>
      <p:grpSp>
        <p:nvGrpSpPr>
          <p:cNvPr id="87" name="Group 86">
            <a:extLst>
              <a:ext uri="{FF2B5EF4-FFF2-40B4-BE49-F238E27FC236}">
                <a16:creationId xmlns:a16="http://schemas.microsoft.com/office/drawing/2014/main" id="{5D57E2D7-DED7-B0EC-9A70-2D1CFE1795DB}"/>
              </a:ext>
            </a:extLst>
          </p:cNvPr>
          <p:cNvGrpSpPr/>
          <p:nvPr/>
        </p:nvGrpSpPr>
        <p:grpSpPr>
          <a:xfrm>
            <a:off x="592917" y="2561501"/>
            <a:ext cx="6255391" cy="926244"/>
            <a:chOff x="592917" y="2809567"/>
            <a:chExt cx="6255391" cy="926244"/>
          </a:xfrm>
        </p:grpSpPr>
        <p:sp>
          <p:nvSpPr>
            <p:cNvPr id="11" name="Content Placeholder 47">
              <a:extLst>
                <a:ext uri="{FF2B5EF4-FFF2-40B4-BE49-F238E27FC236}">
                  <a16:creationId xmlns:a16="http://schemas.microsoft.com/office/drawing/2014/main" id="{16650546-DB72-9A0E-719A-C6021C64FAB2}"/>
                </a:ext>
              </a:extLst>
            </p:cNvPr>
            <p:cNvSpPr txBox="1">
              <a:spLocks/>
            </p:cNvSpPr>
            <p:nvPr/>
          </p:nvSpPr>
          <p:spPr>
            <a:xfrm>
              <a:off x="592917" y="2809567"/>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12" name="Rectangle 11">
              <a:extLst>
                <a:ext uri="{FF2B5EF4-FFF2-40B4-BE49-F238E27FC236}">
                  <a16:creationId xmlns:a16="http://schemas.microsoft.com/office/drawing/2014/main" id="{A47C5B21-5A3E-AA7E-4E1C-A94A8034FC9B}"/>
                </a:ext>
              </a:extLst>
            </p:cNvPr>
            <p:cNvSpPr>
              <a:spLocks/>
            </p:cNvSpPr>
            <p:nvPr/>
          </p:nvSpPr>
          <p:spPr>
            <a:xfrm>
              <a:off x="913615" y="3043314"/>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Improve production quality </a:t>
              </a:r>
              <a:r>
                <a:rPr lang="en-US" sz="900" dirty="0">
                  <a:solidFill>
                    <a:schemeClr val="bg2"/>
                  </a:solidFill>
                  <a:latin typeface="IntelOne Text" panose="020B0503020203020204" pitchFamily="34" charset="0"/>
                </a:rPr>
                <a:t>and component integrity with AI enabled object, label, and packaging recognition along with defect recognition</a:t>
              </a:r>
            </a:p>
          </p:txBody>
        </p:sp>
        <p:sp>
          <p:nvSpPr>
            <p:cNvPr id="13" name="Rectangle 12">
              <a:extLst>
                <a:ext uri="{FF2B5EF4-FFF2-40B4-BE49-F238E27FC236}">
                  <a16:creationId xmlns:a16="http://schemas.microsoft.com/office/drawing/2014/main" id="{88F304E4-900B-8276-9457-224F398DE5A3}"/>
                </a:ext>
              </a:extLst>
            </p:cNvPr>
            <p:cNvSpPr>
              <a:spLocks/>
            </p:cNvSpPr>
            <p:nvPr/>
          </p:nvSpPr>
          <p:spPr>
            <a:xfrm>
              <a:off x="3063688" y="3043314"/>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Prevent expensive shutdowns, </a:t>
              </a:r>
              <a:r>
                <a:rPr lang="en-US" sz="900" dirty="0">
                  <a:solidFill>
                    <a:schemeClr val="bg2"/>
                  </a:solidFill>
                  <a:latin typeface="IntelOne Text" panose="020B0503020203020204" pitchFamily="34" charset="0"/>
                </a:rPr>
                <a:t>product recalls and other costly interruptions to production</a:t>
              </a:r>
            </a:p>
          </p:txBody>
        </p:sp>
        <p:sp>
          <p:nvSpPr>
            <p:cNvPr id="14" name="Rectangle 13">
              <a:extLst>
                <a:ext uri="{FF2B5EF4-FFF2-40B4-BE49-F238E27FC236}">
                  <a16:creationId xmlns:a16="http://schemas.microsoft.com/office/drawing/2014/main" id="{156D251C-445F-E009-CA16-21D55CFF8B4E}"/>
                </a:ext>
              </a:extLst>
            </p:cNvPr>
            <p:cNvSpPr>
              <a:spLocks/>
            </p:cNvSpPr>
            <p:nvPr/>
          </p:nvSpPr>
          <p:spPr>
            <a:xfrm>
              <a:off x="5213760" y="3043314"/>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Provide your team with world-class tools </a:t>
              </a:r>
              <a:r>
                <a:rPr lang="en-US" sz="900" dirty="0">
                  <a:solidFill>
                    <a:schemeClr val="bg2"/>
                  </a:solidFill>
                  <a:latin typeface="IntelOne Text" panose="020B0503020203020204" pitchFamily="34" charset="0"/>
                </a:rPr>
                <a:t>that help them focus on their specialties and prevents common, frustrating mistakes </a:t>
              </a:r>
            </a:p>
          </p:txBody>
        </p:sp>
        <p:pic>
          <p:nvPicPr>
            <p:cNvPr id="65" name="Graphic 64">
              <a:extLst>
                <a:ext uri="{FF2B5EF4-FFF2-40B4-BE49-F238E27FC236}">
                  <a16:creationId xmlns:a16="http://schemas.microsoft.com/office/drawing/2014/main" id="{21973B18-DBC3-82F6-28F1-61ABC9E9FE67}"/>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951675" y="3037342"/>
              <a:ext cx="200601" cy="199447"/>
            </a:xfrm>
            <a:prstGeom prst="rect">
              <a:avLst/>
            </a:prstGeom>
          </p:spPr>
        </p:pic>
        <p:pic>
          <p:nvPicPr>
            <p:cNvPr id="77" name="Graphic 76">
              <a:extLst>
                <a:ext uri="{FF2B5EF4-FFF2-40B4-BE49-F238E27FC236}">
                  <a16:creationId xmlns:a16="http://schemas.microsoft.com/office/drawing/2014/main" id="{07129712-39E7-4BA9-9B41-5FFE01849B8D}"/>
                </a:ext>
              </a:extLst>
            </p:cNvPr>
            <p:cNvPicPr>
              <a:picLocks noChangeAspect="1"/>
            </p:cNvPicPr>
            <p:nvPr/>
          </p:nvPicPr>
          <p:blipFill>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21416" y="3042935"/>
              <a:ext cx="213620" cy="187690"/>
            </a:xfrm>
            <a:prstGeom prst="rect">
              <a:avLst/>
            </a:prstGeom>
          </p:spPr>
        </p:pic>
        <p:pic>
          <p:nvPicPr>
            <p:cNvPr id="78" name="Graphic 77">
              <a:extLst>
                <a:ext uri="{FF2B5EF4-FFF2-40B4-BE49-F238E27FC236}">
                  <a16:creationId xmlns:a16="http://schemas.microsoft.com/office/drawing/2014/main" id="{23CEA93A-13DE-E61C-19C8-E9F541075878}"/>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2805086" y="3042935"/>
              <a:ext cx="195589" cy="233293"/>
            </a:xfrm>
            <a:prstGeom prst="rect">
              <a:avLst/>
            </a:prstGeom>
          </p:spPr>
        </p:pic>
      </p:grpSp>
      <p:grpSp>
        <p:nvGrpSpPr>
          <p:cNvPr id="91" name="Group 90">
            <a:extLst>
              <a:ext uri="{FF2B5EF4-FFF2-40B4-BE49-F238E27FC236}">
                <a16:creationId xmlns:a16="http://schemas.microsoft.com/office/drawing/2014/main" id="{143B2D71-77D3-BCEC-9BB2-6C51F4851083}"/>
              </a:ext>
            </a:extLst>
          </p:cNvPr>
          <p:cNvGrpSpPr/>
          <p:nvPr/>
        </p:nvGrpSpPr>
        <p:grpSpPr>
          <a:xfrm>
            <a:off x="592916" y="5022065"/>
            <a:ext cx="6255392" cy="337070"/>
            <a:chOff x="5043513" y="3848440"/>
            <a:chExt cx="6255392" cy="337070"/>
          </a:xfrm>
        </p:grpSpPr>
        <p:sp>
          <p:nvSpPr>
            <p:cNvPr id="92" name="Content Placeholder 47">
              <a:extLst>
                <a:ext uri="{FF2B5EF4-FFF2-40B4-BE49-F238E27FC236}">
                  <a16:creationId xmlns:a16="http://schemas.microsoft.com/office/drawing/2014/main" id="{F854ACC5-D201-5305-C85C-650D74B1E14C}"/>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93" name="Content Placeholder 47">
              <a:extLst>
                <a:ext uri="{FF2B5EF4-FFF2-40B4-BE49-F238E27FC236}">
                  <a16:creationId xmlns:a16="http://schemas.microsoft.com/office/drawing/2014/main" id="{140EE19A-E0CF-9ABC-0ECD-FBA9D788C85B}"/>
                </a:ext>
              </a:extLst>
            </p:cNvPr>
            <p:cNvSpPr txBox="1">
              <a:spLocks/>
            </p:cNvSpPr>
            <p:nvPr/>
          </p:nvSpPr>
          <p:spPr>
            <a:xfrm>
              <a:off x="5043513" y="4034694"/>
              <a:ext cx="6255392" cy="150816"/>
            </a:xfrm>
            <a:prstGeom prst="rect">
              <a:avLst/>
            </a:prstGeom>
            <a:ln>
              <a:noFill/>
            </a:ln>
          </p:spPr>
          <p:txBody>
            <a:bodyPr wrap="square" lIns="0" tIns="0" rIns="0" bIns="0" numCol="2"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1" indent="-128016" defTabSz="1219169" hangingPunct="0">
                <a:lnSpc>
                  <a:spcPct val="100000"/>
                </a:lnSpc>
                <a:spcBef>
                  <a:spcPts val="200"/>
                </a:spcBef>
                <a:spcAft>
                  <a:spcPts val="200"/>
                </a:spcAft>
                <a:buClrTx/>
                <a:buSzTx/>
                <a:tabLst/>
                <a:defRPr/>
              </a:pPr>
              <a:r>
                <a:rPr lang="en-US" sz="900" kern="0" dirty="0">
                  <a:latin typeface="+mn-lt"/>
                  <a:sym typeface="Helvetica Neue"/>
                </a:rPr>
                <a:t>Intel® Distribution of </a:t>
              </a:r>
              <a:r>
                <a:rPr lang="en-US" sz="900" kern="0" dirty="0" err="1">
                  <a:latin typeface="+mn-lt"/>
                  <a:sym typeface="Helvetica Neue"/>
                </a:rPr>
                <a:t>OpenVINO</a:t>
              </a:r>
              <a:r>
                <a:rPr lang="en-US" sz="900" kern="0" dirty="0">
                  <a:latin typeface="+mn-lt"/>
                  <a:sym typeface="Helvetica Neue"/>
                </a:rPr>
                <a:t>™ Toolkit </a:t>
              </a:r>
            </a:p>
            <a:p>
              <a:pPr marL="128016" marR="0" lvl="1" indent="-128016" defTabSz="1219169" hangingPunct="0">
                <a:lnSpc>
                  <a:spcPct val="100000"/>
                </a:lnSpc>
                <a:spcBef>
                  <a:spcPts val="200"/>
                </a:spcBef>
                <a:spcAft>
                  <a:spcPts val="200"/>
                </a:spcAft>
                <a:buClrTx/>
                <a:buSzTx/>
                <a:tabLst/>
                <a:defRPr/>
              </a:pPr>
              <a:r>
                <a:rPr lang="en-US" sz="900" kern="0" dirty="0">
                  <a:latin typeface="+mn-lt"/>
                  <a:sym typeface="Helvetica Neue"/>
                </a:rPr>
                <a:t>Intel® NUC </a:t>
              </a:r>
            </a:p>
          </p:txBody>
        </p:sp>
      </p:grpSp>
      <p:cxnSp>
        <p:nvCxnSpPr>
          <p:cNvPr id="94" name="Straight Connector 93">
            <a:extLst>
              <a:ext uri="{FF2B5EF4-FFF2-40B4-BE49-F238E27FC236}">
                <a16:creationId xmlns:a16="http://schemas.microsoft.com/office/drawing/2014/main" id="{252FE6DC-2CEF-9F4D-42C6-0B7A94952D13}"/>
              </a:ext>
            </a:extLst>
          </p:cNvPr>
          <p:cNvCxnSpPr>
            <a:cxnSpLocks/>
          </p:cNvCxnSpPr>
          <p:nvPr/>
        </p:nvCxnSpPr>
        <p:spPr>
          <a:xfrm>
            <a:off x="592917" y="492122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pic>
        <p:nvPicPr>
          <p:cNvPr id="4" name="Picture 3">
            <a:extLst>
              <a:ext uri="{FF2B5EF4-FFF2-40B4-BE49-F238E27FC236}">
                <a16:creationId xmlns:a16="http://schemas.microsoft.com/office/drawing/2014/main" id="{7D0993AE-0B5F-D6EF-C1FF-B2D8E33E02D2}"/>
              </a:ext>
            </a:extLst>
          </p:cNvPr>
          <p:cNvPicPr>
            <a:picLocks noChangeAspect="1"/>
          </p:cNvPicPr>
          <p:nvPr/>
        </p:nvPicPr>
        <p:blipFill rotWithShape="1">
          <a:blip r:embed="rId17"/>
          <a:srcRect l="43350" t="17045" r="5832" b="28028"/>
          <a:stretch/>
        </p:blipFill>
        <p:spPr>
          <a:xfrm>
            <a:off x="7119952" y="3023401"/>
            <a:ext cx="1623047" cy="1353337"/>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grpSp>
        <p:nvGrpSpPr>
          <p:cNvPr id="2" name="Group 1">
            <a:extLst>
              <a:ext uri="{FF2B5EF4-FFF2-40B4-BE49-F238E27FC236}">
                <a16:creationId xmlns:a16="http://schemas.microsoft.com/office/drawing/2014/main" id="{2BDFBA02-8F99-B2AB-72FF-92B4E8EC6E3F}"/>
              </a:ext>
            </a:extLst>
          </p:cNvPr>
          <p:cNvGrpSpPr/>
          <p:nvPr/>
        </p:nvGrpSpPr>
        <p:grpSpPr>
          <a:xfrm>
            <a:off x="9057016" y="87630"/>
            <a:ext cx="2525384" cy="384440"/>
            <a:chOff x="9057016" y="87630"/>
            <a:chExt cx="2525384" cy="384440"/>
          </a:xfrm>
        </p:grpSpPr>
        <p:pic>
          <p:nvPicPr>
            <p:cNvPr id="3" name="Picture 2">
              <a:hlinkClick r:id="rId18" action="ppaction://hlinksldjump"/>
              <a:extLst>
                <a:ext uri="{FF2B5EF4-FFF2-40B4-BE49-F238E27FC236}">
                  <a16:creationId xmlns:a16="http://schemas.microsoft.com/office/drawing/2014/main" id="{4C4B2E40-CFCB-49E9-4839-1F4963AB7CAC}"/>
                </a:ext>
              </a:extLst>
            </p:cNvPr>
            <p:cNvPicPr>
              <a:picLocks noChangeAspect="1"/>
            </p:cNvPicPr>
            <p:nvPr/>
          </p:nvPicPr>
          <p:blipFill rotWithShape="1">
            <a:blip r:embed="rId19"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5" name="Rectangle 4">
              <a:extLst>
                <a:ext uri="{FF2B5EF4-FFF2-40B4-BE49-F238E27FC236}">
                  <a16:creationId xmlns:a16="http://schemas.microsoft.com/office/drawing/2014/main" id="{652E9638-5AD7-973D-86AB-B052DE991AFD}"/>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8"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8"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8"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2640301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AB5D1F5-B917-60FE-B94F-A3062C953B73}"/>
              </a:ext>
            </a:extLst>
          </p:cNvPr>
          <p:cNvSpPr>
            <a:spLocks noGrp="1"/>
          </p:cNvSpPr>
          <p:nvPr>
            <p:ph type="title"/>
          </p:nvPr>
        </p:nvSpPr>
        <p:spPr>
          <a:xfrm>
            <a:off x="592138" y="571500"/>
            <a:ext cx="6255394" cy="886397"/>
          </a:xfrm>
        </p:spPr>
        <p:txBody>
          <a:bodyPr/>
          <a:lstStyle/>
          <a:p>
            <a:r>
              <a:rPr lang="en-IN" sz="3200" dirty="0"/>
              <a:t>Intelligent </a:t>
            </a:r>
            <a:br>
              <a:rPr lang="en-IN" sz="3200" dirty="0"/>
            </a:br>
            <a:r>
              <a:rPr lang="en-IN" sz="3200" dirty="0"/>
              <a:t>Management Warehouse</a:t>
            </a:r>
            <a:endParaRPr lang="en-US" sz="3200" dirty="0"/>
          </a:p>
        </p:txBody>
      </p:sp>
      <p:sp>
        <p:nvSpPr>
          <p:cNvPr id="6" name="Rectangle 5">
            <a:extLst>
              <a:ext uri="{FF2B5EF4-FFF2-40B4-BE49-F238E27FC236}">
                <a16:creationId xmlns:a16="http://schemas.microsoft.com/office/drawing/2014/main" id="{616C91CB-E84D-CAEE-6205-5D834E025B3C}"/>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FAC4C33F-8635-41C0-186F-E4D6322F8C59}"/>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8" name="Straight Connector 7">
            <a:extLst>
              <a:ext uri="{FF2B5EF4-FFF2-40B4-BE49-F238E27FC236}">
                <a16:creationId xmlns:a16="http://schemas.microsoft.com/office/drawing/2014/main" id="{60B99EDC-0195-3249-89AF-98A5A83DD691}"/>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10" name="Text Placeholder 49">
            <a:extLst>
              <a:ext uri="{FF2B5EF4-FFF2-40B4-BE49-F238E27FC236}">
                <a16:creationId xmlns:a16="http://schemas.microsoft.com/office/drawing/2014/main" id="{2B25B2F8-2A6E-274F-5190-3615D6C35B2D}"/>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Asset Optimization</a:t>
            </a:r>
          </a:p>
        </p:txBody>
      </p:sp>
      <p:sp>
        <p:nvSpPr>
          <p:cNvPr id="11" name="Rectangle 10">
            <a:extLst>
              <a:ext uri="{FF2B5EF4-FFF2-40B4-BE49-F238E27FC236}">
                <a16:creationId xmlns:a16="http://schemas.microsoft.com/office/drawing/2014/main" id="{5CA23C7F-8539-7FF3-9BC7-DD0562740858}"/>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2" name="Straight Connector 11">
            <a:extLst>
              <a:ext uri="{FF2B5EF4-FFF2-40B4-BE49-F238E27FC236}">
                <a16:creationId xmlns:a16="http://schemas.microsoft.com/office/drawing/2014/main" id="{B262B297-9BFB-B5C6-2E35-7A9E92BBFD81}"/>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8" name="Rectangle 17">
            <a:extLst>
              <a:ext uri="{FF2B5EF4-FFF2-40B4-BE49-F238E27FC236}">
                <a16:creationId xmlns:a16="http://schemas.microsoft.com/office/drawing/2014/main" id="{05BBE371-909D-CB0C-748E-41CC3EB4756D}"/>
              </a:ext>
            </a:extLst>
          </p:cNvPr>
          <p:cNvSpPr>
            <a:spLocks/>
          </p:cNvSpPr>
          <p:nvPr/>
        </p:nvSpPr>
        <p:spPr>
          <a:xfrm>
            <a:off x="8743000" y="3048001"/>
            <a:ext cx="2839400" cy="1159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R="0" lvl="0" indent="0" fontAlgn="auto">
              <a:spcBef>
                <a:spcPts val="200"/>
              </a:spcBef>
              <a:spcAft>
                <a:spcPts val="200"/>
              </a:spcAft>
              <a:buClrTx/>
              <a:buSzTx/>
              <a:buFontTx/>
              <a:buNone/>
              <a:tabLst/>
              <a:defRPr/>
            </a:pPr>
            <a:r>
              <a:rPr lang="en-US" sz="1000" dirty="0">
                <a:solidFill>
                  <a:schemeClr val="bg2"/>
                </a:solidFill>
                <a:latin typeface="IntelOne Text Bold" panose="020B08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Drive improved brand/safety reputation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appeal to workers</a:t>
            </a:r>
          </a:p>
        </p:txBody>
      </p:sp>
      <p:sp>
        <p:nvSpPr>
          <p:cNvPr id="19" name="Rectangle 18">
            <a:extLst>
              <a:ext uri="{FF2B5EF4-FFF2-40B4-BE49-F238E27FC236}">
                <a16:creationId xmlns:a16="http://schemas.microsoft.com/office/drawing/2014/main" id="{D153EF11-FEFF-12A2-459E-C288A3096953}"/>
              </a:ext>
            </a:extLst>
          </p:cNvPr>
          <p:cNvSpPr>
            <a:spLocks/>
          </p:cNvSpPr>
          <p:nvPr/>
        </p:nvSpPr>
        <p:spPr>
          <a:xfrm>
            <a:off x="7144336" y="4453901"/>
            <a:ext cx="4438063" cy="1728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employee safety</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risk of theft of IP, technical specifications, status of productive capacity/precision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Safeguard customer/shipping IP, trade secrets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proper handling of volatile materials, detection of breaches/issues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equipment, product loss due to physical damage, theft</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stoppages due to health/safety compliance risks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losses due to liability, insurance premium increases, compliance violations</a:t>
            </a:r>
          </a:p>
        </p:txBody>
      </p:sp>
      <p:sp>
        <p:nvSpPr>
          <p:cNvPr id="22" name="Text Placeholder 49">
            <a:extLst>
              <a:ext uri="{FF2B5EF4-FFF2-40B4-BE49-F238E27FC236}">
                <a16:creationId xmlns:a16="http://schemas.microsoft.com/office/drawing/2014/main" id="{D6DF8667-F14C-C4F9-FFA4-9C35614A2693}"/>
              </a:ext>
            </a:extLst>
          </p:cNvPr>
          <p:cNvSpPr txBox="1">
            <a:spLocks/>
          </p:cNvSpPr>
          <p:nvPr/>
        </p:nvSpPr>
        <p:spPr>
          <a:xfrm>
            <a:off x="7133540" y="628590"/>
            <a:ext cx="2243048"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3" action="ppaction://hlinksldjump"/>
              </a:rPr>
              <a:t>Situational Monitoring</a:t>
            </a:r>
            <a:endParaRPr lang="en-US" sz="900" b="0" dirty="0">
              <a:solidFill>
                <a:srgbClr val="525252"/>
              </a:solidFill>
              <a:latin typeface="IntelOne Text" panose="020B0503020203020204" pitchFamily="34" charset="0"/>
              <a:sym typeface="Helvetica Neue"/>
            </a:endParaRPr>
          </a:p>
          <a:p>
            <a:pPr marL="228600" indent="-171450" defTabSz="914400">
              <a:spcBef>
                <a:spcPts val="0"/>
              </a:spcBef>
              <a:buFont typeface="Wingdings" panose="05000000000000000000" pitchFamily="2" charset="2"/>
              <a:buChar char="§"/>
              <a:defRPr/>
            </a:pPr>
            <a:r>
              <a:rPr lang="en-US" sz="900" b="0" dirty="0">
                <a:latin typeface="IntelOne Text" panose="020B0503020203020204" pitchFamily="34" charset="0"/>
              </a:rPr>
              <a:t>Logistics &amp; Tracking</a:t>
            </a:r>
          </a:p>
        </p:txBody>
      </p:sp>
      <p:sp>
        <p:nvSpPr>
          <p:cNvPr id="36" name="Text Placeholder 49" descr="Target Vertical: &#10;Manufacturing&#10;&#10;&#10;">
            <a:extLst>
              <a:ext uri="{FF2B5EF4-FFF2-40B4-BE49-F238E27FC236}">
                <a16:creationId xmlns:a16="http://schemas.microsoft.com/office/drawing/2014/main" id="{858E67D4-B0AE-D47F-06BE-D468C865076D}"/>
              </a:ext>
            </a:extLst>
          </p:cNvPr>
          <p:cNvSpPr txBox="1">
            <a:spLocks/>
          </p:cNvSpPr>
          <p:nvPr/>
        </p:nvSpPr>
        <p:spPr>
          <a:xfrm>
            <a:off x="7144338" y="1686845"/>
            <a:ext cx="2030977" cy="351505"/>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lvl="0" defTabSz="1219169" fontAlgn="auto" hangingPunct="0">
              <a:spcBef>
                <a:spcPts val="0"/>
              </a:spcBef>
              <a:buClr>
                <a:srgbClr val="525252"/>
              </a:buClr>
              <a:buSzPts val="1050"/>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Retail</a:t>
            </a:r>
          </a:p>
        </p:txBody>
      </p:sp>
      <p:sp>
        <p:nvSpPr>
          <p:cNvPr id="37" name="Text Placeholder 49" descr="Target Vertical: &#10;Manufacturing&#10;&#10;&#10;">
            <a:extLst>
              <a:ext uri="{FF2B5EF4-FFF2-40B4-BE49-F238E27FC236}">
                <a16:creationId xmlns:a16="http://schemas.microsoft.com/office/drawing/2014/main" id="{27A3369F-F446-40C5-27F4-0E4422850FE8}"/>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Available in North America, APJ, PRC, APAC, and EMEA </a:t>
            </a:r>
          </a:p>
        </p:txBody>
      </p:sp>
      <p:grpSp>
        <p:nvGrpSpPr>
          <p:cNvPr id="38" name="Group 37">
            <a:extLst>
              <a:ext uri="{FF2B5EF4-FFF2-40B4-BE49-F238E27FC236}">
                <a16:creationId xmlns:a16="http://schemas.microsoft.com/office/drawing/2014/main" id="{03E6E12A-75F2-FB80-072F-ACED9306B7EE}"/>
              </a:ext>
            </a:extLst>
          </p:cNvPr>
          <p:cNvGrpSpPr/>
          <p:nvPr/>
        </p:nvGrpSpPr>
        <p:grpSpPr>
          <a:xfrm>
            <a:off x="592917" y="1621155"/>
            <a:ext cx="6255394" cy="323165"/>
            <a:chOff x="592917" y="1621155"/>
            <a:chExt cx="6255394" cy="323165"/>
          </a:xfrm>
        </p:grpSpPr>
        <p:sp>
          <p:nvSpPr>
            <p:cNvPr id="39"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A61B499A-B92C-5D34-5AF1-9FF18F5A9948}"/>
                </a:ext>
              </a:extLst>
            </p:cNvPr>
            <p:cNvSpPr txBox="1">
              <a:spLocks/>
            </p:cNvSpPr>
            <p:nvPr/>
          </p:nvSpPr>
          <p:spPr>
            <a:xfrm>
              <a:off x="592917" y="1805821"/>
              <a:ext cx="6255394" cy="138499"/>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 warehouse management system that uses a mobile robot and control system to improve storage efficiency.</a:t>
              </a:r>
            </a:p>
          </p:txBody>
        </p:sp>
        <p:sp>
          <p:nvSpPr>
            <p:cNvPr id="40" name="Content Placeholder 47">
              <a:extLst>
                <a:ext uri="{FF2B5EF4-FFF2-40B4-BE49-F238E27FC236}">
                  <a16:creationId xmlns:a16="http://schemas.microsoft.com/office/drawing/2014/main" id="{A0542063-FC33-C2F5-20A2-5EFEF918B0EF}"/>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41" name="Straight Connector 40">
            <a:extLst>
              <a:ext uri="{FF2B5EF4-FFF2-40B4-BE49-F238E27FC236}">
                <a16:creationId xmlns:a16="http://schemas.microsoft.com/office/drawing/2014/main" id="{717B394D-3E8C-73D3-830D-02107D5A644D}"/>
              </a:ext>
            </a:extLst>
          </p:cNvPr>
          <p:cNvCxnSpPr>
            <a:cxnSpLocks/>
          </p:cNvCxnSpPr>
          <p:nvPr/>
        </p:nvCxnSpPr>
        <p:spPr>
          <a:xfrm>
            <a:off x="592917" y="211812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40BF9CB9-D2E4-E93F-11D4-E03E6C5866D4}"/>
              </a:ext>
            </a:extLst>
          </p:cNvPr>
          <p:cNvCxnSpPr>
            <a:cxnSpLocks/>
          </p:cNvCxnSpPr>
          <p:nvPr/>
        </p:nvCxnSpPr>
        <p:spPr>
          <a:xfrm>
            <a:off x="592917" y="339199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74" name="Group 73">
            <a:extLst>
              <a:ext uri="{FF2B5EF4-FFF2-40B4-BE49-F238E27FC236}">
                <a16:creationId xmlns:a16="http://schemas.microsoft.com/office/drawing/2014/main" id="{945EFBDD-A9CD-1365-6C35-815B916F110E}"/>
              </a:ext>
            </a:extLst>
          </p:cNvPr>
          <p:cNvGrpSpPr>
            <a:grpSpLocks/>
          </p:cNvGrpSpPr>
          <p:nvPr/>
        </p:nvGrpSpPr>
        <p:grpSpPr>
          <a:xfrm>
            <a:off x="592916" y="4475544"/>
            <a:ext cx="6255393" cy="335866"/>
            <a:chOff x="592916" y="3640327"/>
            <a:chExt cx="6255393" cy="335866"/>
          </a:xfrm>
        </p:grpSpPr>
        <p:sp>
          <p:nvSpPr>
            <p:cNvPr id="75" name="Content Placeholder 47">
              <a:extLst>
                <a:ext uri="{FF2B5EF4-FFF2-40B4-BE49-F238E27FC236}">
                  <a16:creationId xmlns:a16="http://schemas.microsoft.com/office/drawing/2014/main" id="{9E9F7EFD-7B05-F131-D3C2-F0633BEB7D12}"/>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76" name="Content Placeholder 47">
              <a:extLst>
                <a:ext uri="{FF2B5EF4-FFF2-40B4-BE49-F238E27FC236}">
                  <a16:creationId xmlns:a16="http://schemas.microsoft.com/office/drawing/2014/main" id="{EFBB7552-930E-171B-A1EC-ACB79730FBBC}"/>
                </a:ext>
              </a:extLst>
            </p:cNvPr>
            <p:cNvSpPr txBox="1">
              <a:spLocks/>
            </p:cNvSpPr>
            <p:nvPr/>
          </p:nvSpPr>
          <p:spPr>
            <a:xfrm>
              <a:off x="592916" y="3837694"/>
              <a:ext cx="6255393" cy="138499"/>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marR="0" lvl="1" defTabSz="609600">
                <a:lnSpc>
                  <a:spcPct val="100000"/>
                </a:lnSpc>
                <a:spcBef>
                  <a:spcPts val="200"/>
                </a:spcBef>
                <a:spcAft>
                  <a:spcPts val="100"/>
                </a:spcAft>
                <a:buClr>
                  <a:srgbClr val="525252"/>
                </a:buClr>
                <a:buSzTx/>
                <a:tabLst/>
                <a:defRPr/>
              </a:pPr>
              <a:r>
                <a:rPr lang="en-US" sz="900" kern="0" dirty="0">
                  <a:latin typeface="IntelOne Text" panose="020B0503020203020204" pitchFamily="34" charset="0"/>
                  <a:ea typeface="+mn-ea"/>
                  <a:cs typeface="+mn-cs"/>
                  <a:sym typeface="Helvetica Neue"/>
                  <a:hlinkClick r:id="rId4">
                    <a:extLst>
                      <a:ext uri="{A12FA001-AC4F-418D-AE19-62706E023703}">
                        <ahyp:hlinkClr xmlns:ahyp="http://schemas.microsoft.com/office/drawing/2018/hyperlinkcolor" val="tx"/>
                      </a:ext>
                    </a:extLst>
                  </a:hlinkClick>
                </a:rPr>
                <a:t>Hikvision </a:t>
              </a:r>
              <a:r>
                <a:rPr lang="en-US" sz="900" kern="0" dirty="0" err="1">
                  <a:latin typeface="IntelOne Text" panose="020B0503020203020204" pitchFamily="34" charset="0"/>
                  <a:ea typeface="+mn-ea"/>
                  <a:cs typeface="+mn-cs"/>
                  <a:sym typeface="Helvetica Neue"/>
                  <a:hlinkClick r:id="rId4">
                    <a:extLst>
                      <a:ext uri="{A12FA001-AC4F-418D-AE19-62706E023703}">
                        <ahyp:hlinkClr xmlns:ahyp="http://schemas.microsoft.com/office/drawing/2018/hyperlinkcolor" val="tx"/>
                      </a:ext>
                    </a:extLst>
                  </a:hlinkClick>
                </a:rPr>
                <a:t>iWMS</a:t>
              </a:r>
              <a:r>
                <a:rPr lang="en-US" sz="900" kern="0" dirty="0">
                  <a:latin typeface="IntelOne Text" panose="020B0503020203020204" pitchFamily="34" charset="0"/>
                  <a:ea typeface="+mn-ea"/>
                  <a:cs typeface="+mn-cs"/>
                  <a:sym typeface="Helvetica Neue"/>
                  <a:hlinkClick r:id="rId4">
                    <a:extLst>
                      <a:ext uri="{A12FA001-AC4F-418D-AE19-62706E023703}">
                        <ahyp:hlinkClr xmlns:ahyp="http://schemas.microsoft.com/office/drawing/2018/hyperlinkcolor" val="tx"/>
                      </a:ext>
                    </a:extLst>
                  </a:hlinkClick>
                </a:rPr>
                <a:t> solution webpage</a:t>
              </a:r>
              <a:endParaRPr lang="en-US" sz="900" kern="0" dirty="0">
                <a:latin typeface="IntelOne Text" panose="020B0503020203020204" pitchFamily="34" charset="0"/>
                <a:ea typeface="+mn-ea"/>
                <a:cs typeface="+mn-cs"/>
                <a:sym typeface="Helvetica Neue"/>
              </a:endParaRPr>
            </a:p>
            <a:p>
              <a:pPr marL="0" marR="0" lvl="1" defTabSz="609600">
                <a:lnSpc>
                  <a:spcPct val="100000"/>
                </a:lnSpc>
                <a:spcBef>
                  <a:spcPts val="200"/>
                </a:spcBef>
                <a:spcAft>
                  <a:spcPts val="100"/>
                </a:spcAft>
                <a:buClr>
                  <a:srgbClr val="525252"/>
                </a:buClr>
                <a:buSzTx/>
                <a:tabLst/>
                <a:defRPr/>
              </a:pPr>
              <a:r>
                <a:rPr lang="en-US" sz="900" kern="0" dirty="0">
                  <a:latin typeface="IntelOne Text" panose="020B0503020203020204" pitchFamily="34" charset="0"/>
                  <a:ea typeface="+mn-ea"/>
                  <a:cs typeface="+mn-cs"/>
                  <a:sym typeface="Helvetica Neue"/>
                </a:rPr>
                <a:t>AGV robot demo </a:t>
              </a:r>
              <a:r>
                <a:rPr lang="en-US" sz="900" kern="0" dirty="0">
                  <a:latin typeface="IntelOne Text" panose="020B0503020203020204" pitchFamily="34" charset="0"/>
                  <a:ea typeface="+mn-ea"/>
                  <a:cs typeface="+mn-cs"/>
                  <a:sym typeface="Helvetica Neue"/>
                  <a:hlinkClick r:id="rId5">
                    <a:extLst>
                      <a:ext uri="{A12FA001-AC4F-418D-AE19-62706E023703}">
                        <ahyp:hlinkClr xmlns:ahyp="http://schemas.microsoft.com/office/drawing/2018/hyperlinkcolor" val="tx"/>
                      </a:ext>
                    </a:extLst>
                  </a:hlinkClick>
                </a:rPr>
                <a:t>video 1 </a:t>
              </a:r>
              <a:r>
                <a:rPr lang="en-US" sz="900" kern="0" dirty="0">
                  <a:latin typeface="IntelOne Text" panose="020B0503020203020204" pitchFamily="34" charset="0"/>
                  <a:ea typeface="+mn-ea"/>
                  <a:cs typeface="+mn-cs"/>
                  <a:sym typeface="Helvetica Neue"/>
                </a:rPr>
                <a:t>and </a:t>
              </a:r>
              <a:r>
                <a:rPr lang="en-US" sz="900" kern="0" dirty="0">
                  <a:latin typeface="IntelOne Text" panose="020B0503020203020204" pitchFamily="34" charset="0"/>
                  <a:ea typeface="+mn-ea"/>
                  <a:cs typeface="+mn-cs"/>
                  <a:sym typeface="Helvetica Neue"/>
                  <a:hlinkClick r:id="rId6">
                    <a:extLst>
                      <a:ext uri="{A12FA001-AC4F-418D-AE19-62706E023703}">
                        <ahyp:hlinkClr xmlns:ahyp="http://schemas.microsoft.com/office/drawing/2018/hyperlinkcolor" val="tx"/>
                      </a:ext>
                    </a:extLst>
                  </a:hlinkClick>
                </a:rPr>
                <a:t>video 2 </a:t>
              </a:r>
              <a:endParaRPr lang="en-US" sz="900" kern="0" dirty="0">
                <a:latin typeface="IntelOne Text" panose="020B0503020203020204" pitchFamily="34" charset="0"/>
                <a:ea typeface="+mn-ea"/>
                <a:cs typeface="+mn-cs"/>
                <a:sym typeface="Helvetica Neue"/>
              </a:endParaRPr>
            </a:p>
          </p:txBody>
        </p:sp>
      </p:grpSp>
      <p:cxnSp>
        <p:nvCxnSpPr>
          <p:cNvPr id="77" name="Straight Connector 76">
            <a:extLst>
              <a:ext uri="{FF2B5EF4-FFF2-40B4-BE49-F238E27FC236}">
                <a16:creationId xmlns:a16="http://schemas.microsoft.com/office/drawing/2014/main" id="{889317DD-962E-F03F-7D48-A7C5CEB094D9}"/>
              </a:ext>
            </a:extLst>
          </p:cNvPr>
          <p:cNvCxnSpPr>
            <a:cxnSpLocks/>
          </p:cNvCxnSpPr>
          <p:nvPr/>
        </p:nvCxnSpPr>
        <p:spPr>
          <a:xfrm>
            <a:off x="592917" y="430173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79" name="Group 78">
            <a:extLst>
              <a:ext uri="{FF2B5EF4-FFF2-40B4-BE49-F238E27FC236}">
                <a16:creationId xmlns:a16="http://schemas.microsoft.com/office/drawing/2014/main" id="{800CCF1E-B173-DCCA-31E4-ADAF29C0A350}"/>
              </a:ext>
            </a:extLst>
          </p:cNvPr>
          <p:cNvGrpSpPr>
            <a:grpSpLocks/>
          </p:cNvGrpSpPr>
          <p:nvPr/>
        </p:nvGrpSpPr>
        <p:grpSpPr>
          <a:xfrm>
            <a:off x="592915" y="3565800"/>
            <a:ext cx="6255393" cy="562127"/>
            <a:chOff x="592916" y="3640327"/>
            <a:chExt cx="6255393" cy="562127"/>
          </a:xfrm>
        </p:grpSpPr>
        <p:sp>
          <p:nvSpPr>
            <p:cNvPr id="80" name="Content Placeholder 47">
              <a:extLst>
                <a:ext uri="{FF2B5EF4-FFF2-40B4-BE49-F238E27FC236}">
                  <a16:creationId xmlns:a16="http://schemas.microsoft.com/office/drawing/2014/main" id="{2AFA275D-AD71-3FC6-33FD-03F5965C9830}"/>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81" name="Content Placeholder 47">
              <a:extLst>
                <a:ext uri="{FF2B5EF4-FFF2-40B4-BE49-F238E27FC236}">
                  <a16:creationId xmlns:a16="http://schemas.microsoft.com/office/drawing/2014/main" id="{DB4F8EB0-86E8-F953-7A55-6BCF4673EABF}"/>
                </a:ext>
              </a:extLst>
            </p:cNvPr>
            <p:cNvSpPr txBox="1">
              <a:spLocks/>
            </p:cNvSpPr>
            <p:nvPr/>
          </p:nvSpPr>
          <p:spPr>
            <a:xfrm>
              <a:off x="592916" y="3837694"/>
              <a:ext cx="6255393" cy="364760"/>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Movidius™ Myriad™ VPU</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FPGA</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Xeon®</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Core™ based CPU Platform</a:t>
              </a:r>
            </a:p>
          </p:txBody>
        </p:sp>
      </p:grpSp>
      <p:pic>
        <p:nvPicPr>
          <p:cNvPr id="2050" name="Picture 2">
            <a:extLst>
              <a:ext uri="{FF2B5EF4-FFF2-40B4-BE49-F238E27FC236}">
                <a16:creationId xmlns:a16="http://schemas.microsoft.com/office/drawing/2014/main" id="{209A6173-9AAE-E219-3315-E8BA241922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007" y="202226"/>
            <a:ext cx="2004059" cy="268513"/>
          </a:xfrm>
          <a:prstGeom prst="rect">
            <a:avLst/>
          </a:prstGeom>
          <a:noFill/>
          <a:extLst>
            <a:ext uri="{909E8E84-426E-40DD-AFC4-6F175D3DCCD1}">
              <a14:hiddenFill xmlns:a14="http://schemas.microsoft.com/office/drawing/2010/main">
                <a:solidFill>
                  <a:srgbClr val="FFFFFF"/>
                </a:solidFill>
              </a14:hiddenFill>
            </a:ext>
          </a:extLst>
        </p:spPr>
      </p:pic>
      <p:grpSp>
        <p:nvGrpSpPr>
          <p:cNvPr id="88" name="Group 87">
            <a:extLst>
              <a:ext uri="{FF2B5EF4-FFF2-40B4-BE49-F238E27FC236}">
                <a16:creationId xmlns:a16="http://schemas.microsoft.com/office/drawing/2014/main" id="{902FFC93-5BE6-ED78-95DB-2106DA54AD39}"/>
              </a:ext>
            </a:extLst>
          </p:cNvPr>
          <p:cNvGrpSpPr/>
          <p:nvPr/>
        </p:nvGrpSpPr>
        <p:grpSpPr>
          <a:xfrm>
            <a:off x="577181" y="2291938"/>
            <a:ext cx="6271127" cy="926244"/>
            <a:chOff x="577181" y="2354896"/>
            <a:chExt cx="6271127" cy="926244"/>
          </a:xfrm>
        </p:grpSpPr>
        <p:sp>
          <p:nvSpPr>
            <p:cNvPr id="42" name="Content Placeholder 47">
              <a:extLst>
                <a:ext uri="{FF2B5EF4-FFF2-40B4-BE49-F238E27FC236}">
                  <a16:creationId xmlns:a16="http://schemas.microsoft.com/office/drawing/2014/main" id="{2B07B804-3BF3-869B-536A-1D10F2AAF9AC}"/>
                </a:ext>
              </a:extLst>
            </p:cNvPr>
            <p:cNvSpPr txBox="1">
              <a:spLocks/>
            </p:cNvSpPr>
            <p:nvPr/>
          </p:nvSpPr>
          <p:spPr>
            <a:xfrm>
              <a:off x="592917" y="2354896"/>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47" name="Rectangle 46">
              <a:extLst>
                <a:ext uri="{FF2B5EF4-FFF2-40B4-BE49-F238E27FC236}">
                  <a16:creationId xmlns:a16="http://schemas.microsoft.com/office/drawing/2014/main" id="{4657647F-1206-E083-2C47-7B16FBA3407E}"/>
                </a:ext>
              </a:extLst>
            </p:cNvPr>
            <p:cNvSpPr>
              <a:spLocks/>
            </p:cNvSpPr>
            <p:nvPr/>
          </p:nvSpPr>
          <p:spPr>
            <a:xfrm>
              <a:off x="913615" y="2588643"/>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Optimize warehouse storage </a:t>
              </a:r>
              <a:r>
                <a:rPr lang="en-US" sz="900" kern="0" dirty="0">
                  <a:solidFill>
                    <a:schemeClr val="bg2"/>
                  </a:solidFill>
                  <a:latin typeface="IntelOne Text" panose="020B0503020203020204" pitchFamily="34" charset="0"/>
                  <a:sym typeface="Helvetica Neue"/>
                </a:rPr>
                <a:t>through demand analysis of available storage and automatic shelf adjustments</a:t>
              </a:r>
            </a:p>
          </p:txBody>
        </p:sp>
        <p:sp>
          <p:nvSpPr>
            <p:cNvPr id="48" name="Rectangle 47">
              <a:extLst>
                <a:ext uri="{FF2B5EF4-FFF2-40B4-BE49-F238E27FC236}">
                  <a16:creationId xmlns:a16="http://schemas.microsoft.com/office/drawing/2014/main" id="{8B058B37-4CDA-83B0-20D4-676BB8ACC9F4}"/>
                </a:ext>
              </a:extLst>
            </p:cNvPr>
            <p:cNvSpPr>
              <a:spLocks/>
            </p:cNvSpPr>
            <p:nvPr/>
          </p:nvSpPr>
          <p:spPr>
            <a:xfrm>
              <a:off x="3063688" y="2588643"/>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Streamline warehouse management </a:t>
              </a:r>
              <a:r>
                <a:rPr lang="en-US" sz="900" kern="0" dirty="0">
                  <a:solidFill>
                    <a:schemeClr val="bg2"/>
                  </a:solidFill>
                  <a:latin typeface="IntelOne Text" panose="020B0503020203020204" pitchFamily="34" charset="0"/>
                  <a:sym typeface="Helvetica Neue"/>
                </a:rPr>
                <a:t>by supporting inventory business processes</a:t>
              </a:r>
            </a:p>
          </p:txBody>
        </p:sp>
        <p:sp>
          <p:nvSpPr>
            <p:cNvPr id="49" name="Rectangle 48">
              <a:extLst>
                <a:ext uri="{FF2B5EF4-FFF2-40B4-BE49-F238E27FC236}">
                  <a16:creationId xmlns:a16="http://schemas.microsoft.com/office/drawing/2014/main" id="{3B695234-6585-B2E5-A369-792189449271}"/>
                </a:ext>
              </a:extLst>
            </p:cNvPr>
            <p:cNvSpPr>
              <a:spLocks/>
            </p:cNvSpPr>
            <p:nvPr/>
          </p:nvSpPr>
          <p:spPr>
            <a:xfrm>
              <a:off x="5213760" y="2588643"/>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Gain total control </a:t>
              </a:r>
              <a:r>
                <a:rPr lang="en-US" sz="900" kern="0" dirty="0">
                  <a:solidFill>
                    <a:schemeClr val="bg2"/>
                  </a:solidFill>
                  <a:latin typeface="IntelOne Text" panose="020B0503020203020204" pitchFamily="34" charset="0"/>
                  <a:sym typeface="Helvetica Neue"/>
                </a:rPr>
                <a:t>with flexible management strategies, user-based permission configuration, and warehouse visualization</a:t>
              </a:r>
            </a:p>
          </p:txBody>
        </p:sp>
        <p:pic>
          <p:nvPicPr>
            <p:cNvPr id="78" name="Graphic 77">
              <a:extLst>
                <a:ext uri="{FF2B5EF4-FFF2-40B4-BE49-F238E27FC236}">
                  <a16:creationId xmlns:a16="http://schemas.microsoft.com/office/drawing/2014/main" id="{A3F076F3-3102-0C99-58B6-38F211C2DD1E}"/>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77181" y="2588643"/>
              <a:ext cx="257855" cy="214482"/>
            </a:xfrm>
            <a:prstGeom prst="rect">
              <a:avLst/>
            </a:prstGeom>
          </p:spPr>
        </p:pic>
        <p:pic>
          <p:nvPicPr>
            <p:cNvPr id="85" name="Graphic 84">
              <a:extLst>
                <a:ext uri="{FF2B5EF4-FFF2-40B4-BE49-F238E27FC236}">
                  <a16:creationId xmlns:a16="http://schemas.microsoft.com/office/drawing/2014/main" id="{6C1B2111-C64E-F621-920B-B09FEC68A6C7}"/>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742702" y="2588643"/>
              <a:ext cx="257973" cy="216140"/>
            </a:xfrm>
            <a:prstGeom prst="rect">
              <a:avLst/>
            </a:prstGeom>
          </p:spPr>
        </p:pic>
        <p:pic>
          <p:nvPicPr>
            <p:cNvPr id="87" name="Graphic 86">
              <a:extLst>
                <a:ext uri="{FF2B5EF4-FFF2-40B4-BE49-F238E27FC236}">
                  <a16:creationId xmlns:a16="http://schemas.microsoft.com/office/drawing/2014/main" id="{F8500A30-56A7-C2B5-17ED-E7E772317F6A}"/>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912222" y="2588643"/>
              <a:ext cx="231623" cy="246210"/>
            </a:xfrm>
            <a:prstGeom prst="rect">
              <a:avLst/>
            </a:prstGeom>
          </p:spPr>
        </p:pic>
      </p:grpSp>
      <p:pic>
        <p:nvPicPr>
          <p:cNvPr id="2" name="Picture 1">
            <a:extLst>
              <a:ext uri="{FF2B5EF4-FFF2-40B4-BE49-F238E27FC236}">
                <a16:creationId xmlns:a16="http://schemas.microsoft.com/office/drawing/2014/main" id="{E9184518-9485-1F4A-76F0-51BABB8297D5}"/>
              </a:ext>
            </a:extLst>
          </p:cNvPr>
          <p:cNvPicPr>
            <a:picLocks noChangeAspect="1"/>
          </p:cNvPicPr>
          <p:nvPr/>
        </p:nvPicPr>
        <p:blipFill rotWithShape="1">
          <a:blip r:embed="rId14"/>
          <a:srcRect l="43350" t="17045" r="5832" b="28028"/>
          <a:stretch/>
        </p:blipFill>
        <p:spPr>
          <a:xfrm>
            <a:off x="7119952" y="3023401"/>
            <a:ext cx="1623047" cy="1353337"/>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grpSp>
        <p:nvGrpSpPr>
          <p:cNvPr id="3" name="Group 2">
            <a:extLst>
              <a:ext uri="{FF2B5EF4-FFF2-40B4-BE49-F238E27FC236}">
                <a16:creationId xmlns:a16="http://schemas.microsoft.com/office/drawing/2014/main" id="{1E36E4A6-6E96-71B4-5E7F-AF22833E4B75}"/>
              </a:ext>
            </a:extLst>
          </p:cNvPr>
          <p:cNvGrpSpPr/>
          <p:nvPr/>
        </p:nvGrpSpPr>
        <p:grpSpPr>
          <a:xfrm>
            <a:off x="9057016" y="87630"/>
            <a:ext cx="2525384" cy="384440"/>
            <a:chOff x="9057016" y="87630"/>
            <a:chExt cx="2525384" cy="384440"/>
          </a:xfrm>
        </p:grpSpPr>
        <p:pic>
          <p:nvPicPr>
            <p:cNvPr id="4" name="Picture 3">
              <a:hlinkClick r:id="rId15" action="ppaction://hlinksldjump"/>
              <a:extLst>
                <a:ext uri="{FF2B5EF4-FFF2-40B4-BE49-F238E27FC236}">
                  <a16:creationId xmlns:a16="http://schemas.microsoft.com/office/drawing/2014/main" id="{D6A8FD0A-1ABD-D11E-77EA-1ECF55D7078F}"/>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5" name="Rectangle 4">
              <a:extLst>
                <a:ext uri="{FF2B5EF4-FFF2-40B4-BE49-F238E27FC236}">
                  <a16:creationId xmlns:a16="http://schemas.microsoft.com/office/drawing/2014/main" id="{3A898982-C05B-3CA1-DF8D-58A7398F10FE}"/>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27886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2B32EE9-603E-BF55-18AB-54731C8F7B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007" y="144486"/>
            <a:ext cx="1934416" cy="3218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C4614CE-7AB3-4B99-AB73-A790B5A268A2}"/>
              </a:ext>
            </a:extLst>
          </p:cNvPr>
          <p:cNvSpPr>
            <a:spLocks noGrp="1"/>
          </p:cNvSpPr>
          <p:nvPr>
            <p:ph type="title"/>
          </p:nvPr>
        </p:nvSpPr>
        <p:spPr>
          <a:xfrm>
            <a:off x="592138" y="571500"/>
            <a:ext cx="6255394" cy="886397"/>
          </a:xfrm>
        </p:spPr>
        <p:txBody>
          <a:bodyPr/>
          <a:lstStyle/>
          <a:p>
            <a:r>
              <a:rPr lang="en-US" sz="3200" dirty="0"/>
              <a:t>Industrial Network Security with Monitor for </a:t>
            </a:r>
            <a:r>
              <a:rPr lang="en-US" sz="3200" dirty="0" err="1"/>
              <a:t>Secunet</a:t>
            </a:r>
            <a:r>
              <a:rPr lang="en-US" sz="3200" dirty="0"/>
              <a:t> edge</a:t>
            </a:r>
          </a:p>
        </p:txBody>
      </p:sp>
      <p:sp>
        <p:nvSpPr>
          <p:cNvPr id="7" name="Rectangle 6">
            <a:extLst>
              <a:ext uri="{FF2B5EF4-FFF2-40B4-BE49-F238E27FC236}">
                <a16:creationId xmlns:a16="http://schemas.microsoft.com/office/drawing/2014/main" id="{FD80260C-F5FB-E16F-CA31-05239E08E9D6}"/>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0026B513-EBC2-F8A0-9436-D6BE2B51837F}"/>
              </a:ext>
            </a:extLst>
          </p:cNvPr>
          <p:cNvSpPr>
            <a:spLocks/>
          </p:cNvSpPr>
          <p:nvPr/>
        </p:nvSpPr>
        <p:spPr>
          <a:xfrm>
            <a:off x="7066292" y="571499"/>
            <a:ext cx="4516108" cy="111918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Text Placeholder 49">
            <a:extLst>
              <a:ext uri="{FF2B5EF4-FFF2-40B4-BE49-F238E27FC236}">
                <a16:creationId xmlns:a16="http://schemas.microsoft.com/office/drawing/2014/main" id="{F812437B-353B-002C-2858-F9650C031D74}"/>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Productions Optimization</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Asset Optimization</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Automation / Robotics</a:t>
            </a:r>
          </a:p>
        </p:txBody>
      </p:sp>
      <p:sp>
        <p:nvSpPr>
          <p:cNvPr id="11" name="Rectangle 10">
            <a:extLst>
              <a:ext uri="{FF2B5EF4-FFF2-40B4-BE49-F238E27FC236}">
                <a16:creationId xmlns:a16="http://schemas.microsoft.com/office/drawing/2014/main" id="{3FD24CD0-23EE-766F-C8AB-F9C19AB5B212}"/>
              </a:ext>
            </a:extLst>
          </p:cNvPr>
          <p:cNvSpPr/>
          <p:nvPr/>
        </p:nvSpPr>
        <p:spPr>
          <a:xfrm>
            <a:off x="7066292" y="1837675"/>
            <a:ext cx="4516108" cy="1118883"/>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2" name="Straight Connector 11">
            <a:extLst>
              <a:ext uri="{FF2B5EF4-FFF2-40B4-BE49-F238E27FC236}">
                <a16:creationId xmlns:a16="http://schemas.microsoft.com/office/drawing/2014/main" id="{9AE0E5AE-E027-6BAE-30FC-E9568C8AA5B6}"/>
              </a:ext>
            </a:extLst>
          </p:cNvPr>
          <p:cNvCxnSpPr>
            <a:cxnSpLocks/>
          </p:cNvCxnSpPr>
          <p:nvPr/>
        </p:nvCxnSpPr>
        <p:spPr>
          <a:xfrm>
            <a:off x="9325264" y="1842407"/>
            <a:ext cx="0" cy="1117932"/>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0" name="Rectangle 19">
            <a:extLst>
              <a:ext uri="{FF2B5EF4-FFF2-40B4-BE49-F238E27FC236}">
                <a16:creationId xmlns:a16="http://schemas.microsoft.com/office/drawing/2014/main" id="{292F641B-035F-89BD-60B7-8BE624D26A22}"/>
              </a:ext>
            </a:extLst>
          </p:cNvPr>
          <p:cNvSpPr>
            <a:spLocks/>
          </p:cNvSpPr>
          <p:nvPr/>
        </p:nvSpPr>
        <p:spPr>
          <a:xfrm>
            <a:off x="8743000" y="3048001"/>
            <a:ext cx="2839400" cy="1159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R="0" lvl="0" indent="0" fontAlgn="auto">
              <a:spcBef>
                <a:spcPts val="200"/>
              </a:spcBef>
              <a:spcAft>
                <a:spcPts val="200"/>
              </a:spcAft>
              <a:buClrTx/>
              <a:buSzTx/>
              <a:buFontTx/>
              <a:buNone/>
              <a:tabLst/>
              <a:defRPr/>
            </a:pPr>
            <a:r>
              <a:rPr lang="en-US" sz="1000" dirty="0">
                <a:solidFill>
                  <a:schemeClr val="bg2"/>
                </a:solidFill>
                <a:latin typeface="IntelOne Text Bold" panose="020B08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Drive improved brand/safety reputation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appeal to workers</a:t>
            </a:r>
          </a:p>
        </p:txBody>
      </p:sp>
      <p:sp>
        <p:nvSpPr>
          <p:cNvPr id="21" name="Rectangle 20">
            <a:extLst>
              <a:ext uri="{FF2B5EF4-FFF2-40B4-BE49-F238E27FC236}">
                <a16:creationId xmlns:a16="http://schemas.microsoft.com/office/drawing/2014/main" id="{CD4B2AC5-9011-C5D3-F18F-8F95FF01C8AF}"/>
              </a:ext>
            </a:extLst>
          </p:cNvPr>
          <p:cNvSpPr>
            <a:spLocks/>
          </p:cNvSpPr>
          <p:nvPr/>
        </p:nvSpPr>
        <p:spPr>
          <a:xfrm>
            <a:off x="7144336" y="4453901"/>
            <a:ext cx="4438063" cy="1728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employee safety</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risk of theft of IP, technical specifications, status of productive capacity/precision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Safeguard customer/shipping IP, trade secrets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proper handling of volatile materials, detection of breaches/issues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equipment, product loss due to physical damage, theft</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stoppages due to health/safety compliance risks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losses due to liability, insurance premium increases, compliance violations</a:t>
            </a:r>
          </a:p>
        </p:txBody>
      </p:sp>
      <p:sp>
        <p:nvSpPr>
          <p:cNvPr id="22" name="Text Placeholder 49">
            <a:extLst>
              <a:ext uri="{FF2B5EF4-FFF2-40B4-BE49-F238E27FC236}">
                <a16:creationId xmlns:a16="http://schemas.microsoft.com/office/drawing/2014/main" id="{B06735DE-DABF-62B2-8EAF-B43D2E4A71C5}"/>
              </a:ext>
            </a:extLst>
          </p:cNvPr>
          <p:cNvSpPr txBox="1">
            <a:spLocks/>
          </p:cNvSpPr>
          <p:nvPr/>
        </p:nvSpPr>
        <p:spPr>
          <a:xfrm>
            <a:off x="7133540" y="628590"/>
            <a:ext cx="2243048"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4" action="ppaction://hlinksldjump"/>
              </a:rPr>
              <a:t>Situational Monitoring</a:t>
            </a:r>
            <a:endParaRPr lang="en-US" sz="900" b="0" dirty="0">
              <a:solidFill>
                <a:srgbClr val="525252"/>
              </a:solidFill>
              <a:latin typeface="IntelOne Text" panose="020B0503020203020204" pitchFamily="34" charset="0"/>
              <a:sym typeface="Helvetica Neue"/>
            </a:endParaRPr>
          </a:p>
          <a:p>
            <a:pPr marL="228600" indent="-171450" defTabSz="914400">
              <a:spcBef>
                <a:spcPts val="0"/>
              </a:spcBef>
              <a:buFont typeface="Wingdings" panose="05000000000000000000" pitchFamily="2" charset="2"/>
              <a:buChar char="§"/>
              <a:defRPr/>
            </a:pPr>
            <a:r>
              <a:rPr lang="en-US" sz="900" b="0" dirty="0">
                <a:latin typeface="IntelOne Text" panose="020B0503020203020204" pitchFamily="34" charset="0"/>
              </a:rPr>
              <a:t>Asset &amp; Operations Optimization, Control Optimization &amp; Autonomy, Logistics &amp; Tracking, Machine Condition Monitoring, Product Inspection</a:t>
            </a:r>
          </a:p>
        </p:txBody>
      </p:sp>
      <p:sp>
        <p:nvSpPr>
          <p:cNvPr id="23" name="Text Placeholder 49" descr="Target Vertical: &#10;Manufacturing&#10;&#10;&#10;">
            <a:extLst>
              <a:ext uri="{FF2B5EF4-FFF2-40B4-BE49-F238E27FC236}">
                <a16:creationId xmlns:a16="http://schemas.microsoft.com/office/drawing/2014/main" id="{6EE5D1BF-09D3-C8F9-2ACE-804ADA0E863F}"/>
              </a:ext>
            </a:extLst>
          </p:cNvPr>
          <p:cNvSpPr txBox="1">
            <a:spLocks/>
          </p:cNvSpPr>
          <p:nvPr/>
        </p:nvSpPr>
        <p:spPr>
          <a:xfrm>
            <a:off x="7144338" y="1906223"/>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lvl="0" defTabSz="1219169" fontAlgn="auto" hangingPunct="0">
              <a:spcBef>
                <a:spcPts val="0"/>
              </a:spcBef>
              <a:buClr>
                <a:srgbClr val="525252"/>
              </a:buClr>
              <a:buSzPts val="1050"/>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Agriculture, Banking/Financial Services, Energy, Government, Health &amp; Life Sciences, Transportation</a:t>
            </a:r>
          </a:p>
        </p:txBody>
      </p:sp>
      <p:sp>
        <p:nvSpPr>
          <p:cNvPr id="32" name="Text Placeholder 49" descr="Target Vertical: &#10;Manufacturing&#10;&#10;&#10;">
            <a:extLst>
              <a:ext uri="{FF2B5EF4-FFF2-40B4-BE49-F238E27FC236}">
                <a16:creationId xmlns:a16="http://schemas.microsoft.com/office/drawing/2014/main" id="{5C3FA8FB-0009-7CB0-A1D4-BD7FAE1BFB63}"/>
              </a:ext>
            </a:extLst>
          </p:cNvPr>
          <p:cNvSpPr txBox="1">
            <a:spLocks/>
          </p:cNvSpPr>
          <p:nvPr/>
        </p:nvSpPr>
        <p:spPr>
          <a:xfrm>
            <a:off x="9475213" y="1906223"/>
            <a:ext cx="2030977" cy="707886"/>
          </a:xfrm>
          <a:prstGeom prst="rect">
            <a:avLst/>
          </a:prstGeom>
        </p:spPr>
        <p:txBody>
          <a:bodyPr wrap="square" lIns="0" tIns="0" rIns="0" bIns="0">
            <a:sp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Available in Australia/New Zealand, Germany, Middle East, North Africa and Turkey, Sub-Saharan Africa, United Kingdom</a:t>
            </a:r>
          </a:p>
        </p:txBody>
      </p:sp>
      <p:grpSp>
        <p:nvGrpSpPr>
          <p:cNvPr id="33" name="Group 32">
            <a:extLst>
              <a:ext uri="{FF2B5EF4-FFF2-40B4-BE49-F238E27FC236}">
                <a16:creationId xmlns:a16="http://schemas.microsoft.com/office/drawing/2014/main" id="{4129D846-29FC-D3CF-C570-05EC1F2AE975}"/>
              </a:ext>
            </a:extLst>
          </p:cNvPr>
          <p:cNvGrpSpPr/>
          <p:nvPr/>
        </p:nvGrpSpPr>
        <p:grpSpPr>
          <a:xfrm>
            <a:off x="592917" y="1621155"/>
            <a:ext cx="6255394" cy="600164"/>
            <a:chOff x="592917" y="1621155"/>
            <a:chExt cx="6255394" cy="600164"/>
          </a:xfrm>
        </p:grpSpPr>
        <p:sp>
          <p:nvSpPr>
            <p:cNvPr id="35"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5D7B8A86-180C-5622-ED37-745DE03C99C8}"/>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Secunet</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edge –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Secunet’s</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secure edge solution – Addresses cyber threats by enhancing the security and quality of connected IT and OT devices within industrial networks. Also using the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secunet</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monitor,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secunet</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has developed a comprehensive and cost-effective approach to edge computing while mitigating risks.</a:t>
              </a:r>
            </a:p>
          </p:txBody>
        </p:sp>
        <p:sp>
          <p:nvSpPr>
            <p:cNvPr id="36" name="Content Placeholder 47">
              <a:extLst>
                <a:ext uri="{FF2B5EF4-FFF2-40B4-BE49-F238E27FC236}">
                  <a16:creationId xmlns:a16="http://schemas.microsoft.com/office/drawing/2014/main" id="{06AC940A-AE81-9044-21BA-3B3EABC441DC}"/>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57" name="Straight Connector 56">
            <a:extLst>
              <a:ext uri="{FF2B5EF4-FFF2-40B4-BE49-F238E27FC236}">
                <a16:creationId xmlns:a16="http://schemas.microsoft.com/office/drawing/2014/main" id="{1BC80FE9-4B78-47F0-09C3-C1C423994CE0}"/>
              </a:ext>
            </a:extLst>
          </p:cNvPr>
          <p:cNvCxnSpPr>
            <a:cxnSpLocks/>
          </p:cNvCxnSpPr>
          <p:nvPr/>
        </p:nvCxnSpPr>
        <p:spPr>
          <a:xfrm>
            <a:off x="592917" y="234896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62" name="Straight Connector 61">
            <a:extLst>
              <a:ext uri="{FF2B5EF4-FFF2-40B4-BE49-F238E27FC236}">
                <a16:creationId xmlns:a16="http://schemas.microsoft.com/office/drawing/2014/main" id="{D0F6C343-9AB8-7651-564F-F07052F93F87}"/>
              </a:ext>
            </a:extLst>
          </p:cNvPr>
          <p:cNvCxnSpPr>
            <a:cxnSpLocks/>
          </p:cNvCxnSpPr>
          <p:nvPr/>
        </p:nvCxnSpPr>
        <p:spPr>
          <a:xfrm>
            <a:off x="592917" y="353048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63" name="Group 62">
            <a:extLst>
              <a:ext uri="{FF2B5EF4-FFF2-40B4-BE49-F238E27FC236}">
                <a16:creationId xmlns:a16="http://schemas.microsoft.com/office/drawing/2014/main" id="{7FB6446C-B6DC-8E44-8936-405026E1B836}"/>
              </a:ext>
            </a:extLst>
          </p:cNvPr>
          <p:cNvGrpSpPr>
            <a:grpSpLocks/>
          </p:cNvGrpSpPr>
          <p:nvPr/>
        </p:nvGrpSpPr>
        <p:grpSpPr>
          <a:xfrm>
            <a:off x="592916" y="4475544"/>
            <a:ext cx="6255393" cy="335866"/>
            <a:chOff x="592916" y="3640327"/>
            <a:chExt cx="6255393" cy="335866"/>
          </a:xfrm>
        </p:grpSpPr>
        <p:sp>
          <p:nvSpPr>
            <p:cNvPr id="64" name="Content Placeholder 47">
              <a:extLst>
                <a:ext uri="{FF2B5EF4-FFF2-40B4-BE49-F238E27FC236}">
                  <a16:creationId xmlns:a16="http://schemas.microsoft.com/office/drawing/2014/main" id="{E07619A2-2971-75E2-4258-2B607B4A5764}"/>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67" name="Content Placeholder 47">
              <a:extLst>
                <a:ext uri="{FF2B5EF4-FFF2-40B4-BE49-F238E27FC236}">
                  <a16:creationId xmlns:a16="http://schemas.microsoft.com/office/drawing/2014/main" id="{BAD52C07-36E8-5EE0-F3D4-18BDA1D464CC}"/>
                </a:ext>
              </a:extLst>
            </p:cNvPr>
            <p:cNvSpPr txBox="1">
              <a:spLocks/>
            </p:cNvSpPr>
            <p:nvPr/>
          </p:nvSpPr>
          <p:spPr>
            <a:xfrm>
              <a:off x="592916" y="3837694"/>
              <a:ext cx="6255393" cy="138499"/>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defTabSz="609600">
                <a:lnSpc>
                  <a:spcPct val="100000"/>
                </a:lnSpc>
                <a:spcBef>
                  <a:spcPts val="200"/>
                </a:spcBef>
                <a:spcAft>
                  <a:spcPts val="100"/>
                </a:spcAft>
                <a:buClr>
                  <a:srgbClr val="525252"/>
                </a:buClr>
                <a:buNone/>
                <a:defRPr/>
              </a:pPr>
              <a:r>
                <a:rPr lang="en-US" sz="900" kern="0" dirty="0" err="1">
                  <a:latin typeface="IntelOne Text" panose="020B0503020203020204" pitchFamily="34" charset="0"/>
                  <a:ea typeface="+mn-ea"/>
                  <a:cs typeface="+mn-cs"/>
                  <a:sym typeface="Helvetica Neue"/>
                  <a:hlinkClick r:id="rId5">
                    <a:extLst>
                      <a:ext uri="{A12FA001-AC4F-418D-AE19-62706E023703}">
                        <ahyp:hlinkClr xmlns:ahyp="http://schemas.microsoft.com/office/drawing/2018/hyperlinkcolor" val="tx"/>
                      </a:ext>
                    </a:extLst>
                  </a:hlinkClick>
                </a:rPr>
                <a:t>Secunet</a:t>
              </a:r>
              <a:r>
                <a:rPr lang="en-US" sz="900" kern="0" dirty="0">
                  <a:latin typeface="IntelOne Text" panose="020B0503020203020204" pitchFamily="34" charset="0"/>
                  <a:ea typeface="+mn-ea"/>
                  <a:cs typeface="+mn-cs"/>
                  <a:sym typeface="Helvetica Neue"/>
                  <a:hlinkClick r:id="rId5">
                    <a:extLst>
                      <a:ext uri="{A12FA001-AC4F-418D-AE19-62706E023703}">
                        <ahyp:hlinkClr xmlns:ahyp="http://schemas.microsoft.com/office/drawing/2018/hyperlinkcolor" val="tx"/>
                      </a:ext>
                    </a:extLst>
                  </a:hlinkClick>
                </a:rPr>
                <a:t> website</a:t>
              </a:r>
              <a:endParaRPr lang="en-US" sz="900" kern="0" dirty="0">
                <a:latin typeface="IntelOne Text" panose="020B0503020203020204" pitchFamily="34" charset="0"/>
                <a:ea typeface="+mn-ea"/>
                <a:cs typeface="+mn-cs"/>
                <a:sym typeface="Helvetica Neue"/>
              </a:endParaRPr>
            </a:p>
          </p:txBody>
        </p:sp>
      </p:grpSp>
      <p:cxnSp>
        <p:nvCxnSpPr>
          <p:cNvPr id="68" name="Straight Connector 67">
            <a:extLst>
              <a:ext uri="{FF2B5EF4-FFF2-40B4-BE49-F238E27FC236}">
                <a16:creationId xmlns:a16="http://schemas.microsoft.com/office/drawing/2014/main" id="{56980D68-8BF2-B19F-2821-C4546DF4B946}"/>
              </a:ext>
            </a:extLst>
          </p:cNvPr>
          <p:cNvCxnSpPr>
            <a:cxnSpLocks/>
          </p:cNvCxnSpPr>
          <p:nvPr/>
        </p:nvCxnSpPr>
        <p:spPr>
          <a:xfrm>
            <a:off x="592917" y="4347900"/>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F98B953B-A577-E29B-86CD-4FAF13ACC971}"/>
              </a:ext>
            </a:extLst>
          </p:cNvPr>
          <p:cNvGrpSpPr>
            <a:grpSpLocks/>
          </p:cNvGrpSpPr>
          <p:nvPr/>
        </p:nvGrpSpPr>
        <p:grpSpPr>
          <a:xfrm>
            <a:off x="592915" y="3658131"/>
            <a:ext cx="6255393" cy="562127"/>
            <a:chOff x="592916" y="3640327"/>
            <a:chExt cx="6255393" cy="562127"/>
          </a:xfrm>
        </p:grpSpPr>
        <p:sp>
          <p:nvSpPr>
            <p:cNvPr id="70" name="Content Placeholder 47">
              <a:extLst>
                <a:ext uri="{FF2B5EF4-FFF2-40B4-BE49-F238E27FC236}">
                  <a16:creationId xmlns:a16="http://schemas.microsoft.com/office/drawing/2014/main" id="{7660FAA2-7ADD-6BCD-6C22-5BB7A958BAEA}"/>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71" name="Content Placeholder 47">
              <a:extLst>
                <a:ext uri="{FF2B5EF4-FFF2-40B4-BE49-F238E27FC236}">
                  <a16:creationId xmlns:a16="http://schemas.microsoft.com/office/drawing/2014/main" id="{A37C6943-1121-C46E-3FA6-2DA46B450B2D}"/>
                </a:ext>
              </a:extLst>
            </p:cNvPr>
            <p:cNvSpPr txBox="1">
              <a:spLocks/>
            </p:cNvSpPr>
            <p:nvPr/>
          </p:nvSpPr>
          <p:spPr>
            <a:xfrm>
              <a:off x="592916" y="3837694"/>
              <a:ext cx="6255393" cy="364760"/>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Core™ i5</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Atom® Processors</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Ethernet Controller</a:t>
              </a:r>
            </a:p>
          </p:txBody>
        </p:sp>
      </p:grpSp>
      <p:grpSp>
        <p:nvGrpSpPr>
          <p:cNvPr id="83" name="Group 82">
            <a:extLst>
              <a:ext uri="{FF2B5EF4-FFF2-40B4-BE49-F238E27FC236}">
                <a16:creationId xmlns:a16="http://schemas.microsoft.com/office/drawing/2014/main" id="{C9199EDA-90B6-6994-722E-53D0D3C9B2F1}"/>
              </a:ext>
            </a:extLst>
          </p:cNvPr>
          <p:cNvGrpSpPr/>
          <p:nvPr/>
        </p:nvGrpSpPr>
        <p:grpSpPr>
          <a:xfrm>
            <a:off x="569031" y="2476603"/>
            <a:ext cx="6279277" cy="926244"/>
            <a:chOff x="569031" y="2291938"/>
            <a:chExt cx="6279277" cy="926244"/>
          </a:xfrm>
        </p:grpSpPr>
        <p:grpSp>
          <p:nvGrpSpPr>
            <p:cNvPr id="42" name="Group 41">
              <a:extLst>
                <a:ext uri="{FF2B5EF4-FFF2-40B4-BE49-F238E27FC236}">
                  <a16:creationId xmlns:a16="http://schemas.microsoft.com/office/drawing/2014/main" id="{524757CE-7B22-2E38-1E28-5AAE203F426A}"/>
                </a:ext>
                <a:ext uri="{C183D7F6-B498-43B3-948B-1728B52AA6E4}">
                  <adec:decorative xmlns:adec="http://schemas.microsoft.com/office/drawing/2017/decorative" val="1"/>
                </a:ext>
              </a:extLst>
            </p:cNvPr>
            <p:cNvGrpSpPr/>
            <p:nvPr/>
          </p:nvGrpSpPr>
          <p:grpSpPr>
            <a:xfrm>
              <a:off x="569031" y="2525661"/>
              <a:ext cx="233776" cy="247958"/>
              <a:chOff x="-747021" y="1562902"/>
              <a:chExt cx="306258" cy="324848"/>
            </a:xfrm>
          </p:grpSpPr>
          <p:sp>
            <p:nvSpPr>
              <p:cNvPr id="43" name="Rectangle 42">
                <a:extLst>
                  <a:ext uri="{FF2B5EF4-FFF2-40B4-BE49-F238E27FC236}">
                    <a16:creationId xmlns:a16="http://schemas.microsoft.com/office/drawing/2014/main" id="{63F96A0C-EC4F-E6F9-D059-0D6779A84B46}"/>
                  </a:ext>
                </a:extLst>
              </p:cNvPr>
              <p:cNvSpPr/>
              <p:nvPr/>
            </p:nvSpPr>
            <p:spPr>
              <a:xfrm>
                <a:off x="-735504" y="1859735"/>
                <a:ext cx="28014" cy="28015"/>
              </a:xfrm>
              <a:prstGeom prst="rect">
                <a:avLst/>
              </a:prstGeom>
              <a:solidFill>
                <a:schemeClr val="accent2"/>
              </a:solidFill>
              <a:ln>
                <a:noFill/>
                <a:beve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solidFill>
                    <a:srgbClr val="525252"/>
                  </a:solidFill>
                  <a:effectLst/>
                  <a:uLnTx/>
                  <a:uFillTx/>
                  <a:latin typeface="IntelOne Text" panose="020B0503020203020204" pitchFamily="34" charset="0"/>
                </a:endParaRPr>
              </a:p>
            </p:txBody>
          </p:sp>
          <p:sp>
            <p:nvSpPr>
              <p:cNvPr id="44" name="Freeform: Shape 43">
                <a:extLst>
                  <a:ext uri="{FF2B5EF4-FFF2-40B4-BE49-F238E27FC236}">
                    <a16:creationId xmlns:a16="http://schemas.microsoft.com/office/drawing/2014/main" id="{4E91A86B-82B2-2456-EC6E-807C0C325B36}"/>
                  </a:ext>
                </a:extLst>
              </p:cNvPr>
              <p:cNvSpPr/>
              <p:nvPr/>
            </p:nvSpPr>
            <p:spPr>
              <a:xfrm>
                <a:off x="-468777" y="1654915"/>
                <a:ext cx="28014" cy="191808"/>
              </a:xfrm>
              <a:custGeom>
                <a:avLst/>
                <a:gdLst>
                  <a:gd name="connsiteX0" fmla="*/ 0 w 85725"/>
                  <a:gd name="connsiteY0" fmla="*/ 0 h 586930"/>
                  <a:gd name="connsiteX1" fmla="*/ 85725 w 85725"/>
                  <a:gd name="connsiteY1" fmla="*/ 0 h 586930"/>
                  <a:gd name="connsiteX2" fmla="*/ 85725 w 85725"/>
                  <a:gd name="connsiteY2" fmla="*/ 586931 h 586930"/>
                  <a:gd name="connsiteX3" fmla="*/ 0 w 85725"/>
                  <a:gd name="connsiteY3" fmla="*/ 586931 h 586930"/>
                </a:gdLst>
                <a:ahLst/>
                <a:cxnLst>
                  <a:cxn ang="0">
                    <a:pos x="connsiteX0" y="connsiteY0"/>
                  </a:cxn>
                  <a:cxn ang="0">
                    <a:pos x="connsiteX1" y="connsiteY1"/>
                  </a:cxn>
                  <a:cxn ang="0">
                    <a:pos x="connsiteX2" y="connsiteY2"/>
                  </a:cxn>
                  <a:cxn ang="0">
                    <a:pos x="connsiteX3" y="connsiteY3"/>
                  </a:cxn>
                </a:cxnLst>
                <a:rect l="l" t="t" r="r" b="b"/>
                <a:pathLst>
                  <a:path w="85725" h="586930">
                    <a:moveTo>
                      <a:pt x="0" y="0"/>
                    </a:moveTo>
                    <a:lnTo>
                      <a:pt x="85725" y="0"/>
                    </a:lnTo>
                    <a:lnTo>
                      <a:pt x="85725" y="586931"/>
                    </a:lnTo>
                    <a:lnTo>
                      <a:pt x="0" y="586931"/>
                    </a:lnTo>
                    <a:close/>
                  </a:path>
                </a:pathLst>
              </a:custGeom>
              <a:solidFill>
                <a:srgbClr val="0A69B3"/>
              </a:solidFill>
              <a:ln w="629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IntelOne Text" panose="020B0503020203020204" pitchFamily="34" charset="0"/>
                </a:endParaRPr>
              </a:p>
            </p:txBody>
          </p:sp>
          <p:sp>
            <p:nvSpPr>
              <p:cNvPr id="45" name="Freeform: Shape 44">
                <a:extLst>
                  <a:ext uri="{FF2B5EF4-FFF2-40B4-BE49-F238E27FC236}">
                    <a16:creationId xmlns:a16="http://schemas.microsoft.com/office/drawing/2014/main" id="{B2EE432A-6B83-B84C-BCE5-D82E050020E3}"/>
                  </a:ext>
                </a:extLst>
              </p:cNvPr>
              <p:cNvSpPr/>
              <p:nvPr/>
            </p:nvSpPr>
            <p:spPr>
              <a:xfrm>
                <a:off x="-557676" y="1673841"/>
                <a:ext cx="28014" cy="172852"/>
              </a:xfrm>
              <a:custGeom>
                <a:avLst/>
                <a:gdLst>
                  <a:gd name="connsiteX0" fmla="*/ 0 w 85725"/>
                  <a:gd name="connsiteY0" fmla="*/ 0 h 528923"/>
                  <a:gd name="connsiteX1" fmla="*/ 85725 w 85725"/>
                  <a:gd name="connsiteY1" fmla="*/ 0 h 528923"/>
                  <a:gd name="connsiteX2" fmla="*/ 85725 w 85725"/>
                  <a:gd name="connsiteY2" fmla="*/ 528923 h 528923"/>
                  <a:gd name="connsiteX3" fmla="*/ 0 w 85725"/>
                  <a:gd name="connsiteY3" fmla="*/ 528923 h 528923"/>
                </a:gdLst>
                <a:ahLst/>
                <a:cxnLst>
                  <a:cxn ang="0">
                    <a:pos x="connsiteX0" y="connsiteY0"/>
                  </a:cxn>
                  <a:cxn ang="0">
                    <a:pos x="connsiteX1" y="connsiteY1"/>
                  </a:cxn>
                  <a:cxn ang="0">
                    <a:pos x="connsiteX2" y="connsiteY2"/>
                  </a:cxn>
                  <a:cxn ang="0">
                    <a:pos x="connsiteX3" y="connsiteY3"/>
                  </a:cxn>
                </a:cxnLst>
                <a:rect l="l" t="t" r="r" b="b"/>
                <a:pathLst>
                  <a:path w="85725" h="528923">
                    <a:moveTo>
                      <a:pt x="0" y="0"/>
                    </a:moveTo>
                    <a:lnTo>
                      <a:pt x="85725" y="0"/>
                    </a:lnTo>
                    <a:lnTo>
                      <a:pt x="85725" y="528923"/>
                    </a:lnTo>
                    <a:lnTo>
                      <a:pt x="0" y="528923"/>
                    </a:lnTo>
                    <a:close/>
                  </a:path>
                </a:pathLst>
              </a:custGeom>
              <a:solidFill>
                <a:srgbClr val="0A69B3"/>
              </a:solidFill>
              <a:ln w="629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IntelOne Text" panose="020B0503020203020204" pitchFamily="34" charset="0"/>
                </a:endParaRPr>
              </a:p>
            </p:txBody>
          </p:sp>
          <p:sp>
            <p:nvSpPr>
              <p:cNvPr id="46" name="Freeform: Shape 45">
                <a:extLst>
                  <a:ext uri="{FF2B5EF4-FFF2-40B4-BE49-F238E27FC236}">
                    <a16:creationId xmlns:a16="http://schemas.microsoft.com/office/drawing/2014/main" id="{BEB74294-1E16-FB7F-74ED-C4D4580A11FB}"/>
                  </a:ext>
                </a:extLst>
              </p:cNvPr>
              <p:cNvSpPr/>
              <p:nvPr/>
            </p:nvSpPr>
            <p:spPr>
              <a:xfrm>
                <a:off x="-646574" y="1727411"/>
                <a:ext cx="28014" cy="119281"/>
              </a:xfrm>
              <a:custGeom>
                <a:avLst/>
                <a:gdLst>
                  <a:gd name="connsiteX0" fmla="*/ 0 w 85725"/>
                  <a:gd name="connsiteY0" fmla="*/ 0 h 364998"/>
                  <a:gd name="connsiteX1" fmla="*/ 85725 w 85725"/>
                  <a:gd name="connsiteY1" fmla="*/ 0 h 364998"/>
                  <a:gd name="connsiteX2" fmla="*/ 85725 w 85725"/>
                  <a:gd name="connsiteY2" fmla="*/ 364998 h 364998"/>
                  <a:gd name="connsiteX3" fmla="*/ 0 w 85725"/>
                  <a:gd name="connsiteY3" fmla="*/ 364998 h 364998"/>
                </a:gdLst>
                <a:ahLst/>
                <a:cxnLst>
                  <a:cxn ang="0">
                    <a:pos x="connsiteX0" y="connsiteY0"/>
                  </a:cxn>
                  <a:cxn ang="0">
                    <a:pos x="connsiteX1" y="connsiteY1"/>
                  </a:cxn>
                  <a:cxn ang="0">
                    <a:pos x="connsiteX2" y="connsiteY2"/>
                  </a:cxn>
                  <a:cxn ang="0">
                    <a:pos x="connsiteX3" y="connsiteY3"/>
                  </a:cxn>
                </a:cxnLst>
                <a:rect l="l" t="t" r="r" b="b"/>
                <a:pathLst>
                  <a:path w="85725" h="364998">
                    <a:moveTo>
                      <a:pt x="0" y="0"/>
                    </a:moveTo>
                    <a:lnTo>
                      <a:pt x="85725" y="0"/>
                    </a:lnTo>
                    <a:lnTo>
                      <a:pt x="85725" y="364998"/>
                    </a:lnTo>
                    <a:lnTo>
                      <a:pt x="0" y="364998"/>
                    </a:lnTo>
                    <a:close/>
                  </a:path>
                </a:pathLst>
              </a:custGeom>
              <a:solidFill>
                <a:srgbClr val="0A69B3"/>
              </a:solidFill>
              <a:ln w="629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IntelOne Text" panose="020B0503020203020204" pitchFamily="34" charset="0"/>
                </a:endParaRPr>
              </a:p>
            </p:txBody>
          </p:sp>
          <p:sp>
            <p:nvSpPr>
              <p:cNvPr id="47" name="Freeform: Shape 46">
                <a:extLst>
                  <a:ext uri="{FF2B5EF4-FFF2-40B4-BE49-F238E27FC236}">
                    <a16:creationId xmlns:a16="http://schemas.microsoft.com/office/drawing/2014/main" id="{143FF8EA-D3C0-F851-2A46-E03FAE6D6BB9}"/>
                  </a:ext>
                </a:extLst>
              </p:cNvPr>
              <p:cNvSpPr/>
              <p:nvPr/>
            </p:nvSpPr>
            <p:spPr>
              <a:xfrm>
                <a:off x="-735504" y="1778367"/>
                <a:ext cx="28014" cy="68356"/>
              </a:xfrm>
              <a:custGeom>
                <a:avLst/>
                <a:gdLst>
                  <a:gd name="connsiteX0" fmla="*/ 0 w 85725"/>
                  <a:gd name="connsiteY0" fmla="*/ 0 h 209169"/>
                  <a:gd name="connsiteX1" fmla="*/ 85725 w 85725"/>
                  <a:gd name="connsiteY1" fmla="*/ 0 h 209169"/>
                  <a:gd name="connsiteX2" fmla="*/ 85725 w 85725"/>
                  <a:gd name="connsiteY2" fmla="*/ 209169 h 209169"/>
                  <a:gd name="connsiteX3" fmla="*/ 0 w 85725"/>
                  <a:gd name="connsiteY3" fmla="*/ 209169 h 209169"/>
                </a:gdLst>
                <a:ahLst/>
                <a:cxnLst>
                  <a:cxn ang="0">
                    <a:pos x="connsiteX0" y="connsiteY0"/>
                  </a:cxn>
                  <a:cxn ang="0">
                    <a:pos x="connsiteX1" y="connsiteY1"/>
                  </a:cxn>
                  <a:cxn ang="0">
                    <a:pos x="connsiteX2" y="connsiteY2"/>
                  </a:cxn>
                  <a:cxn ang="0">
                    <a:pos x="connsiteX3" y="connsiteY3"/>
                  </a:cxn>
                </a:cxnLst>
                <a:rect l="l" t="t" r="r" b="b"/>
                <a:pathLst>
                  <a:path w="85725" h="209169">
                    <a:moveTo>
                      <a:pt x="0" y="0"/>
                    </a:moveTo>
                    <a:lnTo>
                      <a:pt x="85725" y="0"/>
                    </a:lnTo>
                    <a:lnTo>
                      <a:pt x="85725" y="209169"/>
                    </a:lnTo>
                    <a:lnTo>
                      <a:pt x="0" y="209169"/>
                    </a:lnTo>
                    <a:close/>
                  </a:path>
                </a:pathLst>
              </a:custGeom>
              <a:solidFill>
                <a:srgbClr val="0A69B3"/>
              </a:solidFill>
              <a:ln w="629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IntelOne Text" panose="020B0503020203020204" pitchFamily="34" charset="0"/>
                </a:endParaRPr>
              </a:p>
            </p:txBody>
          </p:sp>
          <p:sp>
            <p:nvSpPr>
              <p:cNvPr id="48" name="Freeform: Shape 47">
                <a:extLst>
                  <a:ext uri="{FF2B5EF4-FFF2-40B4-BE49-F238E27FC236}">
                    <a16:creationId xmlns:a16="http://schemas.microsoft.com/office/drawing/2014/main" id="{8688D273-FD57-06AF-DDEF-8D48027C96F0}"/>
                  </a:ext>
                </a:extLst>
              </p:cNvPr>
              <p:cNvSpPr/>
              <p:nvPr/>
            </p:nvSpPr>
            <p:spPr>
              <a:xfrm>
                <a:off x="-747021" y="1575789"/>
                <a:ext cx="270866" cy="166533"/>
              </a:xfrm>
              <a:custGeom>
                <a:avLst/>
                <a:gdLst>
                  <a:gd name="connsiteX0" fmla="*/ 55531 w 828865"/>
                  <a:gd name="connsiteY0" fmla="*/ 509588 h 509587"/>
                  <a:gd name="connsiteX1" fmla="*/ 378714 w 828865"/>
                  <a:gd name="connsiteY1" fmla="*/ 234791 h 509587"/>
                  <a:gd name="connsiteX2" fmla="*/ 483965 w 828865"/>
                  <a:gd name="connsiteY2" fmla="*/ 358521 h 509587"/>
                  <a:gd name="connsiteX3" fmla="*/ 828865 w 828865"/>
                  <a:gd name="connsiteY3" fmla="*/ 65342 h 509587"/>
                  <a:gd name="connsiteX4" fmla="*/ 773335 w 828865"/>
                  <a:gd name="connsiteY4" fmla="*/ 0 h 509587"/>
                  <a:gd name="connsiteX5" fmla="*/ 493681 w 828865"/>
                  <a:gd name="connsiteY5" fmla="*/ 237744 h 509587"/>
                  <a:gd name="connsiteX6" fmla="*/ 388525 w 828865"/>
                  <a:gd name="connsiteY6" fmla="*/ 114014 h 509587"/>
                  <a:gd name="connsiteX7" fmla="*/ 0 w 828865"/>
                  <a:gd name="connsiteY7" fmla="*/ 444246 h 509587"/>
                  <a:gd name="connsiteX8" fmla="*/ 55531 w 828865"/>
                  <a:gd name="connsiteY8" fmla="*/ 509588 h 50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865" h="509587">
                    <a:moveTo>
                      <a:pt x="55531" y="509588"/>
                    </a:moveTo>
                    <a:lnTo>
                      <a:pt x="378714" y="234791"/>
                    </a:lnTo>
                    <a:lnTo>
                      <a:pt x="483965" y="358521"/>
                    </a:lnTo>
                    <a:lnTo>
                      <a:pt x="828865" y="65342"/>
                    </a:lnTo>
                    <a:lnTo>
                      <a:pt x="773335" y="0"/>
                    </a:lnTo>
                    <a:lnTo>
                      <a:pt x="493681" y="237744"/>
                    </a:lnTo>
                    <a:lnTo>
                      <a:pt x="388525" y="114014"/>
                    </a:lnTo>
                    <a:lnTo>
                      <a:pt x="0" y="444246"/>
                    </a:lnTo>
                    <a:lnTo>
                      <a:pt x="55531" y="509588"/>
                    </a:lnTo>
                    <a:close/>
                  </a:path>
                </a:pathLst>
              </a:custGeom>
              <a:solidFill>
                <a:schemeClr val="accent2"/>
              </a:solidFill>
              <a:ln>
                <a:noFill/>
                <a:beve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solidFill>
                    <a:srgbClr val="525252"/>
                  </a:solidFill>
                  <a:effectLst/>
                  <a:uLnTx/>
                  <a:uFillTx/>
                  <a:latin typeface="IntelOne Text" panose="020B0503020203020204" pitchFamily="34" charset="0"/>
                </a:endParaRPr>
              </a:p>
            </p:txBody>
          </p:sp>
          <p:sp>
            <p:nvSpPr>
              <p:cNvPr id="49" name="Freeform: Shape 48">
                <a:extLst>
                  <a:ext uri="{FF2B5EF4-FFF2-40B4-BE49-F238E27FC236}">
                    <a16:creationId xmlns:a16="http://schemas.microsoft.com/office/drawing/2014/main" id="{97BE8D3D-5498-C546-78C1-88F460D935D4}"/>
                  </a:ext>
                </a:extLst>
              </p:cNvPr>
              <p:cNvSpPr/>
              <p:nvPr/>
            </p:nvSpPr>
            <p:spPr>
              <a:xfrm>
                <a:off x="-539871" y="1562902"/>
                <a:ext cx="78377" cy="80527"/>
              </a:xfrm>
              <a:custGeom>
                <a:avLst/>
                <a:gdLst>
                  <a:gd name="connsiteX0" fmla="*/ 239840 w 239839"/>
                  <a:gd name="connsiteY0" fmla="*/ 6572 h 246411"/>
                  <a:gd name="connsiteX1" fmla="*/ 233267 w 239839"/>
                  <a:gd name="connsiteY1" fmla="*/ 246412 h 246411"/>
                  <a:gd name="connsiteX2" fmla="*/ 0 w 239839"/>
                  <a:gd name="connsiteY2" fmla="*/ 0 h 246411"/>
                  <a:gd name="connsiteX3" fmla="*/ 239840 w 239839"/>
                  <a:gd name="connsiteY3" fmla="*/ 6572 h 246411"/>
                </a:gdLst>
                <a:ahLst/>
                <a:cxnLst>
                  <a:cxn ang="0">
                    <a:pos x="connsiteX0" y="connsiteY0"/>
                  </a:cxn>
                  <a:cxn ang="0">
                    <a:pos x="connsiteX1" y="connsiteY1"/>
                  </a:cxn>
                  <a:cxn ang="0">
                    <a:pos x="connsiteX2" y="connsiteY2"/>
                  </a:cxn>
                  <a:cxn ang="0">
                    <a:pos x="connsiteX3" y="connsiteY3"/>
                  </a:cxn>
                </a:cxnLst>
                <a:rect l="l" t="t" r="r" b="b"/>
                <a:pathLst>
                  <a:path w="239839" h="246411">
                    <a:moveTo>
                      <a:pt x="239840" y="6572"/>
                    </a:moveTo>
                    <a:lnTo>
                      <a:pt x="233267" y="246412"/>
                    </a:lnTo>
                    <a:lnTo>
                      <a:pt x="0" y="0"/>
                    </a:lnTo>
                    <a:lnTo>
                      <a:pt x="239840" y="6572"/>
                    </a:lnTo>
                    <a:close/>
                  </a:path>
                </a:pathLst>
              </a:custGeom>
              <a:solidFill>
                <a:schemeClr val="accent2"/>
              </a:solidFill>
              <a:ln>
                <a:noFill/>
                <a:beve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solidFill>
                    <a:srgbClr val="525252"/>
                  </a:solidFill>
                  <a:effectLst/>
                  <a:uLnTx/>
                  <a:uFillTx/>
                  <a:latin typeface="IntelOne Text" panose="020B0503020203020204" pitchFamily="34" charset="0"/>
                </a:endParaRPr>
              </a:p>
            </p:txBody>
          </p:sp>
          <p:sp>
            <p:nvSpPr>
              <p:cNvPr id="50" name="Freeform: Shape 49">
                <a:extLst>
                  <a:ext uri="{FF2B5EF4-FFF2-40B4-BE49-F238E27FC236}">
                    <a16:creationId xmlns:a16="http://schemas.microsoft.com/office/drawing/2014/main" id="{FF9CAB20-743B-E684-4815-7D3FB165A018}"/>
                  </a:ext>
                </a:extLst>
              </p:cNvPr>
              <p:cNvSpPr/>
              <p:nvPr/>
            </p:nvSpPr>
            <p:spPr>
              <a:xfrm>
                <a:off x="-699646" y="1860140"/>
                <a:ext cx="258883" cy="27205"/>
              </a:xfrm>
              <a:custGeom>
                <a:avLst/>
                <a:gdLst>
                  <a:gd name="connsiteX0" fmla="*/ 0 w 792194"/>
                  <a:gd name="connsiteY0" fmla="*/ 0 h 83248"/>
                  <a:gd name="connsiteX1" fmla="*/ 792194 w 792194"/>
                  <a:gd name="connsiteY1" fmla="*/ 0 h 83248"/>
                  <a:gd name="connsiteX2" fmla="*/ 792194 w 792194"/>
                  <a:gd name="connsiteY2" fmla="*/ 83248 h 83248"/>
                  <a:gd name="connsiteX3" fmla="*/ 0 w 792194"/>
                  <a:gd name="connsiteY3" fmla="*/ 83248 h 83248"/>
                </a:gdLst>
                <a:ahLst/>
                <a:cxnLst>
                  <a:cxn ang="0">
                    <a:pos x="connsiteX0" y="connsiteY0"/>
                  </a:cxn>
                  <a:cxn ang="0">
                    <a:pos x="connsiteX1" y="connsiteY1"/>
                  </a:cxn>
                  <a:cxn ang="0">
                    <a:pos x="connsiteX2" y="connsiteY2"/>
                  </a:cxn>
                  <a:cxn ang="0">
                    <a:pos x="connsiteX3" y="connsiteY3"/>
                  </a:cxn>
                </a:cxnLst>
                <a:rect l="l" t="t" r="r" b="b"/>
                <a:pathLst>
                  <a:path w="792194" h="83248">
                    <a:moveTo>
                      <a:pt x="0" y="0"/>
                    </a:moveTo>
                    <a:lnTo>
                      <a:pt x="792194" y="0"/>
                    </a:lnTo>
                    <a:lnTo>
                      <a:pt x="792194" y="83248"/>
                    </a:lnTo>
                    <a:lnTo>
                      <a:pt x="0" y="83248"/>
                    </a:lnTo>
                    <a:close/>
                  </a:path>
                </a:pathLst>
              </a:custGeom>
              <a:solidFill>
                <a:srgbClr val="0A69B3"/>
              </a:solidFill>
              <a:ln w="629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IntelOne Text" panose="020B0503020203020204" pitchFamily="34" charset="0"/>
                </a:endParaRPr>
              </a:p>
            </p:txBody>
          </p:sp>
        </p:grpSp>
        <p:pic>
          <p:nvPicPr>
            <p:cNvPr id="65" name="Graphic 64">
              <a:extLst>
                <a:ext uri="{FF2B5EF4-FFF2-40B4-BE49-F238E27FC236}">
                  <a16:creationId xmlns:a16="http://schemas.microsoft.com/office/drawing/2014/main" id="{40D282AC-1EFD-2187-87E2-D490B40EF425}"/>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797464" y="2525685"/>
              <a:ext cx="190621" cy="237183"/>
            </a:xfrm>
            <a:prstGeom prst="rect">
              <a:avLst/>
            </a:prstGeom>
          </p:spPr>
        </p:pic>
        <p:pic>
          <p:nvPicPr>
            <p:cNvPr id="66" name="Graphic 65">
              <a:extLst>
                <a:ext uri="{FF2B5EF4-FFF2-40B4-BE49-F238E27FC236}">
                  <a16:creationId xmlns:a16="http://schemas.microsoft.com/office/drawing/2014/main" id="{60467B05-7687-C5C2-9CFF-43D6AC3DF532}"/>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905957" y="2525685"/>
              <a:ext cx="237888" cy="246210"/>
            </a:xfrm>
            <a:prstGeom prst="rect">
              <a:avLst/>
            </a:prstGeom>
          </p:spPr>
        </p:pic>
        <p:sp>
          <p:nvSpPr>
            <p:cNvPr id="74" name="Content Placeholder 47">
              <a:extLst>
                <a:ext uri="{FF2B5EF4-FFF2-40B4-BE49-F238E27FC236}">
                  <a16:creationId xmlns:a16="http://schemas.microsoft.com/office/drawing/2014/main" id="{08763FE1-30E7-89D6-1C8B-890E61D31AF0}"/>
                </a:ext>
              </a:extLst>
            </p:cNvPr>
            <p:cNvSpPr txBox="1">
              <a:spLocks/>
            </p:cNvSpPr>
            <p:nvPr/>
          </p:nvSpPr>
          <p:spPr>
            <a:xfrm>
              <a:off x="592917" y="2291938"/>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75" name="Rectangle 74">
              <a:extLst>
                <a:ext uri="{FF2B5EF4-FFF2-40B4-BE49-F238E27FC236}">
                  <a16:creationId xmlns:a16="http://schemas.microsoft.com/office/drawing/2014/main" id="{3C3B0FC3-9E83-06D7-0F13-2CE581E50C4D}"/>
                </a:ext>
              </a:extLst>
            </p:cNvPr>
            <p:cNvSpPr>
              <a:spLocks/>
            </p:cNvSpPr>
            <p:nvPr/>
          </p:nvSpPr>
          <p:spPr>
            <a:xfrm>
              <a:off x="913615" y="2525685"/>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Increase operational convenience </a:t>
              </a:r>
              <a:r>
                <a:rPr lang="en-US" sz="900" kern="0" dirty="0">
                  <a:solidFill>
                    <a:schemeClr val="bg2"/>
                  </a:solidFill>
                  <a:latin typeface="IntelOne Text" panose="020B0503020203020204" pitchFamily="34" charset="0"/>
                  <a:sym typeface="Helvetica Neue"/>
                </a:rPr>
                <a:t>and efficiency with user-friendly, flexible, and scalable edge appliances</a:t>
              </a:r>
            </a:p>
          </p:txBody>
        </p:sp>
        <p:sp>
          <p:nvSpPr>
            <p:cNvPr id="76" name="Rectangle 75">
              <a:extLst>
                <a:ext uri="{FF2B5EF4-FFF2-40B4-BE49-F238E27FC236}">
                  <a16:creationId xmlns:a16="http://schemas.microsoft.com/office/drawing/2014/main" id="{10D2E0DC-9B07-2654-4A74-B4F8AD33E7A9}"/>
                </a:ext>
              </a:extLst>
            </p:cNvPr>
            <p:cNvSpPr>
              <a:spLocks/>
            </p:cNvSpPr>
            <p:nvPr/>
          </p:nvSpPr>
          <p:spPr>
            <a:xfrm>
              <a:off x="3063688" y="2525685"/>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Enhance security </a:t>
              </a:r>
              <a:r>
                <a:rPr lang="en-US" sz="900" kern="0" dirty="0">
                  <a:solidFill>
                    <a:schemeClr val="bg2"/>
                  </a:solidFill>
                  <a:latin typeface="IntelOne Text" panose="020B0503020203020204" pitchFamily="34" charset="0"/>
                  <a:sym typeface="Helvetica Neue"/>
                </a:rPr>
                <a:t>with secure appliances and fitting security apps, such as comprehensive network security monitoring</a:t>
              </a:r>
            </a:p>
          </p:txBody>
        </p:sp>
        <p:sp>
          <p:nvSpPr>
            <p:cNvPr id="77" name="Rectangle 76">
              <a:extLst>
                <a:ext uri="{FF2B5EF4-FFF2-40B4-BE49-F238E27FC236}">
                  <a16:creationId xmlns:a16="http://schemas.microsoft.com/office/drawing/2014/main" id="{50229724-F8C2-31E4-9911-9C73990B4BD6}"/>
                </a:ext>
              </a:extLst>
            </p:cNvPr>
            <p:cNvSpPr>
              <a:spLocks/>
            </p:cNvSpPr>
            <p:nvPr/>
          </p:nvSpPr>
          <p:spPr>
            <a:xfrm>
              <a:off x="5213760" y="2525685"/>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Reduce TCO </a:t>
              </a:r>
              <a:r>
                <a:rPr lang="en-US" sz="900" kern="0" dirty="0">
                  <a:solidFill>
                    <a:schemeClr val="bg2"/>
                  </a:solidFill>
                  <a:latin typeface="IntelOne Text" panose="020B0503020203020204" pitchFamily="34" charset="0"/>
                  <a:sym typeface="Helvetica Neue"/>
                </a:rPr>
                <a:t>with a comprehensive platform solution that supports multiple use cases and requires less maintenance</a:t>
              </a:r>
            </a:p>
          </p:txBody>
        </p:sp>
      </p:grpSp>
      <p:cxnSp>
        <p:nvCxnSpPr>
          <p:cNvPr id="86" name="Straight Connector 85">
            <a:extLst>
              <a:ext uri="{FF2B5EF4-FFF2-40B4-BE49-F238E27FC236}">
                <a16:creationId xmlns:a16="http://schemas.microsoft.com/office/drawing/2014/main" id="{0399850B-A5A0-9528-560C-F44A1278E13C}"/>
              </a:ext>
              <a:ext uri="{C183D7F6-B498-43B3-948B-1728B52AA6E4}">
                <adec:decorative xmlns:adec="http://schemas.microsoft.com/office/drawing/2017/decorative" val="1"/>
              </a:ext>
            </a:extLst>
          </p:cNvPr>
          <p:cNvCxnSpPr>
            <a:cxnSpLocks/>
          </p:cNvCxnSpPr>
          <p:nvPr/>
        </p:nvCxnSpPr>
        <p:spPr>
          <a:xfrm flipV="1">
            <a:off x="9300551" y="656163"/>
            <a:ext cx="0" cy="969437"/>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pic>
        <p:nvPicPr>
          <p:cNvPr id="3" name="Picture 2">
            <a:extLst>
              <a:ext uri="{FF2B5EF4-FFF2-40B4-BE49-F238E27FC236}">
                <a16:creationId xmlns:a16="http://schemas.microsoft.com/office/drawing/2014/main" id="{2DD61C13-F072-4A10-D232-48B17CC160B1}"/>
              </a:ext>
            </a:extLst>
          </p:cNvPr>
          <p:cNvPicPr>
            <a:picLocks noChangeAspect="1"/>
          </p:cNvPicPr>
          <p:nvPr/>
        </p:nvPicPr>
        <p:blipFill rotWithShape="1">
          <a:blip r:embed="rId10"/>
          <a:srcRect l="43350" t="17045" r="5832" b="28028"/>
          <a:stretch/>
        </p:blipFill>
        <p:spPr>
          <a:xfrm>
            <a:off x="7119952" y="3023401"/>
            <a:ext cx="1623047" cy="1353337"/>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grpSp>
        <p:nvGrpSpPr>
          <p:cNvPr id="4" name="Group 3">
            <a:extLst>
              <a:ext uri="{FF2B5EF4-FFF2-40B4-BE49-F238E27FC236}">
                <a16:creationId xmlns:a16="http://schemas.microsoft.com/office/drawing/2014/main" id="{3E12B1CA-255C-C468-0557-59736E3A55D8}"/>
              </a:ext>
            </a:extLst>
          </p:cNvPr>
          <p:cNvGrpSpPr/>
          <p:nvPr/>
        </p:nvGrpSpPr>
        <p:grpSpPr>
          <a:xfrm>
            <a:off x="9057016" y="87630"/>
            <a:ext cx="2525384" cy="384440"/>
            <a:chOff x="9057016" y="87630"/>
            <a:chExt cx="2525384" cy="384440"/>
          </a:xfrm>
        </p:grpSpPr>
        <p:pic>
          <p:nvPicPr>
            <p:cNvPr id="5" name="Picture 4">
              <a:hlinkClick r:id="rId11" action="ppaction://hlinksldjump"/>
              <a:extLst>
                <a:ext uri="{FF2B5EF4-FFF2-40B4-BE49-F238E27FC236}">
                  <a16:creationId xmlns:a16="http://schemas.microsoft.com/office/drawing/2014/main" id="{8080A630-42EA-FABA-3F70-AA2BEC647105}"/>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6" name="Rectangle 5">
              <a:extLst>
                <a:ext uri="{FF2B5EF4-FFF2-40B4-BE49-F238E27FC236}">
                  <a16:creationId xmlns:a16="http://schemas.microsoft.com/office/drawing/2014/main" id="{01A8D290-C1EF-75CC-3B86-3FE76F5C06E1}"/>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260698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8337E-0EBB-A7BF-3639-25EA598ED894}"/>
              </a:ext>
            </a:extLst>
          </p:cNvPr>
          <p:cNvSpPr>
            <a:spLocks noGrp="1"/>
          </p:cNvSpPr>
          <p:nvPr>
            <p:ph type="title"/>
          </p:nvPr>
        </p:nvSpPr>
        <p:spPr>
          <a:xfrm>
            <a:off x="592138" y="571500"/>
            <a:ext cx="6255394" cy="443198"/>
          </a:xfrm>
        </p:spPr>
        <p:txBody>
          <a:bodyPr/>
          <a:lstStyle/>
          <a:p>
            <a:r>
              <a:rPr lang="en-IN" sz="3200" noProof="0" dirty="0">
                <a:sym typeface="Helvetica"/>
              </a:rPr>
              <a:t>JARVIS for Manufacturing</a:t>
            </a:r>
            <a:endParaRPr lang="en-US" sz="3200" dirty="0"/>
          </a:p>
        </p:txBody>
      </p:sp>
      <p:sp>
        <p:nvSpPr>
          <p:cNvPr id="5" name="Rectangle 4">
            <a:extLst>
              <a:ext uri="{FF2B5EF4-FFF2-40B4-BE49-F238E27FC236}">
                <a16:creationId xmlns:a16="http://schemas.microsoft.com/office/drawing/2014/main" id="{3DE1D05E-0358-F3E0-2346-51A597374F5E}"/>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CABDCF74-C192-1EE4-1D5C-CB32759C4E6A}"/>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7" name="Straight Connector 6">
            <a:extLst>
              <a:ext uri="{FF2B5EF4-FFF2-40B4-BE49-F238E27FC236}">
                <a16:creationId xmlns:a16="http://schemas.microsoft.com/office/drawing/2014/main" id="{661A3D44-E316-B62A-8FE9-B148CEA0301D}"/>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8" name="Text Placeholder 49">
            <a:extLst>
              <a:ext uri="{FF2B5EF4-FFF2-40B4-BE49-F238E27FC236}">
                <a16:creationId xmlns:a16="http://schemas.microsoft.com/office/drawing/2014/main" id="{CDE32B04-D3C9-6FD7-A53F-A33D2E6D8ED2}"/>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Asset Optimization</a:t>
            </a:r>
          </a:p>
        </p:txBody>
      </p:sp>
      <p:sp>
        <p:nvSpPr>
          <p:cNvPr id="9" name="Rectangle 8">
            <a:extLst>
              <a:ext uri="{FF2B5EF4-FFF2-40B4-BE49-F238E27FC236}">
                <a16:creationId xmlns:a16="http://schemas.microsoft.com/office/drawing/2014/main" id="{3017C4BF-92A2-9142-9A83-15CA6CF40358}"/>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0" name="Straight Connector 9">
            <a:extLst>
              <a:ext uri="{FF2B5EF4-FFF2-40B4-BE49-F238E27FC236}">
                <a16:creationId xmlns:a16="http://schemas.microsoft.com/office/drawing/2014/main" id="{9D4269A1-D87B-3F9C-5B19-A99CE5D5BEFE}"/>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2" name="Rectangle 11">
            <a:extLst>
              <a:ext uri="{FF2B5EF4-FFF2-40B4-BE49-F238E27FC236}">
                <a16:creationId xmlns:a16="http://schemas.microsoft.com/office/drawing/2014/main" id="{1AEAE6D8-0D24-10F6-E62E-359F2E99A2CC}"/>
              </a:ext>
            </a:extLst>
          </p:cNvPr>
          <p:cNvSpPr>
            <a:spLocks/>
          </p:cNvSpPr>
          <p:nvPr/>
        </p:nvSpPr>
        <p:spPr>
          <a:xfrm>
            <a:off x="8743000" y="3048001"/>
            <a:ext cx="2839400" cy="1159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R="0" lvl="0" indent="0" fontAlgn="auto">
              <a:spcBef>
                <a:spcPts val="200"/>
              </a:spcBef>
              <a:spcAft>
                <a:spcPts val="200"/>
              </a:spcAft>
              <a:buClrTx/>
              <a:buSzTx/>
              <a:buFontTx/>
              <a:buNone/>
              <a:tabLst/>
              <a:defRPr/>
            </a:pPr>
            <a:r>
              <a:rPr lang="en-US" sz="1000" dirty="0">
                <a:solidFill>
                  <a:schemeClr val="bg2"/>
                </a:solidFill>
                <a:latin typeface="IntelOne Text Bold" panose="020B08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Drive improved brand/safety reputation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appeal to workers</a:t>
            </a:r>
          </a:p>
        </p:txBody>
      </p:sp>
      <p:sp>
        <p:nvSpPr>
          <p:cNvPr id="13" name="Rectangle 12">
            <a:extLst>
              <a:ext uri="{FF2B5EF4-FFF2-40B4-BE49-F238E27FC236}">
                <a16:creationId xmlns:a16="http://schemas.microsoft.com/office/drawing/2014/main" id="{785ACB28-9525-2E41-C066-EFC3750EEFBA}"/>
              </a:ext>
            </a:extLst>
          </p:cNvPr>
          <p:cNvSpPr>
            <a:spLocks/>
          </p:cNvSpPr>
          <p:nvPr/>
        </p:nvSpPr>
        <p:spPr>
          <a:xfrm>
            <a:off x="7144336" y="4453901"/>
            <a:ext cx="4438063" cy="1728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employee safety</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risk of theft of IP, technical specifications, status of productive capacity/precision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Safeguard customer/shipping IP, trade secrets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proper handling of volatile materials, detection of breaches/issues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equipment, product loss due to physical damage, theft</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stoppages due to health/safety compliance risks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losses due to liability, insurance premium increases, compliance violations</a:t>
            </a:r>
          </a:p>
        </p:txBody>
      </p:sp>
      <p:sp>
        <p:nvSpPr>
          <p:cNvPr id="14" name="Text Placeholder 49">
            <a:extLst>
              <a:ext uri="{FF2B5EF4-FFF2-40B4-BE49-F238E27FC236}">
                <a16:creationId xmlns:a16="http://schemas.microsoft.com/office/drawing/2014/main" id="{6EBD8BDF-9FE8-53C7-CDEB-E20299FCDE67}"/>
              </a:ext>
            </a:extLst>
          </p:cNvPr>
          <p:cNvSpPr txBox="1">
            <a:spLocks/>
          </p:cNvSpPr>
          <p:nvPr/>
        </p:nvSpPr>
        <p:spPr>
          <a:xfrm>
            <a:off x="7133540" y="628590"/>
            <a:ext cx="2243048"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3" action="ppaction://hlinksldjump"/>
              </a:rPr>
              <a:t>Situational Monitoring</a:t>
            </a:r>
            <a:endParaRPr lang="en-US" sz="900" b="0" dirty="0">
              <a:solidFill>
                <a:srgbClr val="525252"/>
              </a:solidFill>
              <a:latin typeface="IntelOne Text" panose="020B0503020203020204" pitchFamily="34" charset="0"/>
              <a:sym typeface="Helvetica Neue"/>
            </a:endParaRPr>
          </a:p>
        </p:txBody>
      </p:sp>
      <p:sp>
        <p:nvSpPr>
          <p:cNvPr id="15" name="Text Placeholder 49" descr="Target Vertical: &#10;Manufacturing&#10;&#10;&#10;">
            <a:extLst>
              <a:ext uri="{FF2B5EF4-FFF2-40B4-BE49-F238E27FC236}">
                <a16:creationId xmlns:a16="http://schemas.microsoft.com/office/drawing/2014/main" id="{BE9A3EC2-0748-097A-196E-FF54379D413F}"/>
              </a:ext>
            </a:extLst>
          </p:cNvPr>
          <p:cNvSpPr txBox="1">
            <a:spLocks/>
          </p:cNvSpPr>
          <p:nvPr/>
        </p:nvSpPr>
        <p:spPr>
          <a:xfrm>
            <a:off x="7144338" y="1686845"/>
            <a:ext cx="2030977" cy="351505"/>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lvl="0" defTabSz="1219169" fontAlgn="auto" hangingPunct="0">
              <a:spcBef>
                <a:spcPts val="0"/>
              </a:spcBef>
              <a:buClr>
                <a:srgbClr val="525252"/>
              </a:buClr>
              <a:buSzPts val="1050"/>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Government</a:t>
            </a:r>
          </a:p>
        </p:txBody>
      </p:sp>
      <p:sp>
        <p:nvSpPr>
          <p:cNvPr id="16" name="Text Placeholder 49" descr="Target Vertical: &#10;Manufacturing&#10;&#10;&#10;">
            <a:extLst>
              <a:ext uri="{FF2B5EF4-FFF2-40B4-BE49-F238E27FC236}">
                <a16:creationId xmlns:a16="http://schemas.microsoft.com/office/drawing/2014/main" id="{6087486F-2499-69EA-A53B-FC2B2A40FD23}"/>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Canada, United States, India, Middle East, North Africa, and Turkey</a:t>
            </a:r>
          </a:p>
        </p:txBody>
      </p:sp>
      <p:pic>
        <p:nvPicPr>
          <p:cNvPr id="3" name="Picture 2">
            <a:extLst>
              <a:ext uri="{FF2B5EF4-FFF2-40B4-BE49-F238E27FC236}">
                <a16:creationId xmlns:a16="http://schemas.microsoft.com/office/drawing/2014/main" id="{1E419D20-B5D8-2296-C4D3-CE50EFFCAEBD}"/>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591963" y="128583"/>
            <a:ext cx="922512" cy="374166"/>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81543FF7-13D0-1C81-1516-EC6E9E87F13D}"/>
              </a:ext>
            </a:extLst>
          </p:cNvPr>
          <p:cNvGrpSpPr/>
          <p:nvPr/>
        </p:nvGrpSpPr>
        <p:grpSpPr>
          <a:xfrm>
            <a:off x="592915" y="1268730"/>
            <a:ext cx="6255396" cy="3661351"/>
            <a:chOff x="592915" y="1621155"/>
            <a:chExt cx="6255396" cy="3661351"/>
          </a:xfrm>
        </p:grpSpPr>
        <p:grpSp>
          <p:nvGrpSpPr>
            <p:cNvPr id="17" name="Group 16">
              <a:extLst>
                <a:ext uri="{FF2B5EF4-FFF2-40B4-BE49-F238E27FC236}">
                  <a16:creationId xmlns:a16="http://schemas.microsoft.com/office/drawing/2014/main" id="{4106000A-7980-2BCA-A909-9A3990A938F8}"/>
                </a:ext>
              </a:extLst>
            </p:cNvPr>
            <p:cNvGrpSpPr/>
            <p:nvPr/>
          </p:nvGrpSpPr>
          <p:grpSpPr>
            <a:xfrm>
              <a:off x="592917" y="1621155"/>
              <a:ext cx="6255394" cy="738664"/>
              <a:chOff x="592917" y="1621155"/>
              <a:chExt cx="6255394" cy="738664"/>
            </a:xfrm>
          </p:grpSpPr>
          <p:sp>
            <p:nvSpPr>
              <p:cNvPr id="18"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134C8ECB-20CF-BE7F-D12F-97AD5A475203}"/>
                  </a:ext>
                </a:extLst>
              </p:cNvPr>
              <p:cNvSpPr txBox="1">
                <a:spLocks/>
              </p:cNvSpPr>
              <p:nvPr/>
            </p:nvSpPr>
            <p:spPr>
              <a:xfrm>
                <a:off x="592917" y="1805821"/>
                <a:ext cx="6255394" cy="5539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JARVIS for Manufacturing by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Staqu</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Technologies is an audio and video analytics solution that converts standard existing cameras into smart cameras with intelligent monitoring capabilities of persons, objects, perimeter, and vehicles. With JARVIS, manufacturing facilities can benefit from centralized monitoring of cameras, intelligent insights, automated real-time alerts, and quality inspection monitoring.</a:t>
                </a:r>
              </a:p>
            </p:txBody>
          </p:sp>
          <p:sp>
            <p:nvSpPr>
              <p:cNvPr id="19" name="Content Placeholder 47">
                <a:extLst>
                  <a:ext uri="{FF2B5EF4-FFF2-40B4-BE49-F238E27FC236}">
                    <a16:creationId xmlns:a16="http://schemas.microsoft.com/office/drawing/2014/main" id="{B33C2923-5D3D-F9A0-0E81-0B4501F3C9C5}"/>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20" name="Straight Connector 19">
              <a:extLst>
                <a:ext uri="{FF2B5EF4-FFF2-40B4-BE49-F238E27FC236}">
                  <a16:creationId xmlns:a16="http://schemas.microsoft.com/office/drawing/2014/main" id="{FD7618B9-89C5-BB8F-212D-48F74AD398CE}"/>
                </a:ext>
              </a:extLst>
            </p:cNvPr>
            <p:cNvCxnSpPr>
              <a:cxnSpLocks/>
            </p:cNvCxnSpPr>
            <p:nvPr/>
          </p:nvCxnSpPr>
          <p:spPr>
            <a:xfrm>
              <a:off x="592917" y="250280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7C7E2568-03B6-F22A-C48D-1A9D32BAC42B}"/>
                </a:ext>
              </a:extLst>
            </p:cNvPr>
            <p:cNvCxnSpPr>
              <a:cxnSpLocks/>
            </p:cNvCxnSpPr>
            <p:nvPr/>
          </p:nvCxnSpPr>
          <p:spPr>
            <a:xfrm>
              <a:off x="592917" y="385352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22" name="Group 21">
              <a:extLst>
                <a:ext uri="{FF2B5EF4-FFF2-40B4-BE49-F238E27FC236}">
                  <a16:creationId xmlns:a16="http://schemas.microsoft.com/office/drawing/2014/main" id="{34CF4936-86C4-772B-7F0B-3F4CD1F8A758}"/>
                </a:ext>
              </a:extLst>
            </p:cNvPr>
            <p:cNvGrpSpPr>
              <a:grpSpLocks/>
            </p:cNvGrpSpPr>
            <p:nvPr/>
          </p:nvGrpSpPr>
          <p:grpSpPr>
            <a:xfrm>
              <a:off x="592916" y="4946640"/>
              <a:ext cx="6255393" cy="335866"/>
              <a:chOff x="592916" y="3640327"/>
              <a:chExt cx="6255393" cy="335866"/>
            </a:xfrm>
          </p:grpSpPr>
          <p:sp>
            <p:nvSpPr>
              <p:cNvPr id="23" name="Content Placeholder 47">
                <a:extLst>
                  <a:ext uri="{FF2B5EF4-FFF2-40B4-BE49-F238E27FC236}">
                    <a16:creationId xmlns:a16="http://schemas.microsoft.com/office/drawing/2014/main" id="{821C1F28-D93B-743C-2C5C-2F66581505AB}"/>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24" name="Content Placeholder 47">
                <a:extLst>
                  <a:ext uri="{FF2B5EF4-FFF2-40B4-BE49-F238E27FC236}">
                    <a16:creationId xmlns:a16="http://schemas.microsoft.com/office/drawing/2014/main" id="{B11CAADB-5C55-7181-8958-B249031FED91}"/>
                  </a:ext>
                </a:extLst>
              </p:cNvPr>
              <p:cNvSpPr txBox="1">
                <a:spLocks/>
              </p:cNvSpPr>
              <p:nvPr/>
            </p:nvSpPr>
            <p:spPr>
              <a:xfrm>
                <a:off x="592916" y="3837694"/>
                <a:ext cx="6255393" cy="138499"/>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defTabSz="609600">
                  <a:lnSpc>
                    <a:spcPct val="100000"/>
                  </a:lnSpc>
                  <a:spcBef>
                    <a:spcPts val="200"/>
                  </a:spcBef>
                  <a:spcAft>
                    <a:spcPts val="100"/>
                  </a:spcAft>
                  <a:buClr>
                    <a:srgbClr val="525252"/>
                  </a:buClr>
                  <a:defRPr/>
                </a:pPr>
                <a:r>
                  <a:rPr lang="en-US" sz="900" kern="0" dirty="0" err="1">
                    <a:latin typeface="IntelOne Text" panose="020B0503020203020204" pitchFamily="34" charset="0"/>
                    <a:ea typeface="+mn-ea"/>
                    <a:cs typeface="+mn-cs"/>
                    <a:sym typeface="Helvetica Neue"/>
                    <a:hlinkClick r:id="rId5">
                      <a:extLst>
                        <a:ext uri="{A12FA001-AC4F-418D-AE19-62706E023703}">
                          <ahyp:hlinkClr xmlns:ahyp="http://schemas.microsoft.com/office/drawing/2018/hyperlinkcolor" val="tx"/>
                        </a:ext>
                      </a:extLst>
                    </a:hlinkClick>
                  </a:rPr>
                  <a:t>Staqu</a:t>
                </a:r>
                <a:r>
                  <a:rPr lang="en-US" sz="900" kern="0" dirty="0">
                    <a:latin typeface="IntelOne Text" panose="020B0503020203020204" pitchFamily="34" charset="0"/>
                    <a:ea typeface="+mn-ea"/>
                    <a:cs typeface="+mn-cs"/>
                    <a:sym typeface="Helvetica Neue"/>
                    <a:hlinkClick r:id="rId5">
                      <a:extLst>
                        <a:ext uri="{A12FA001-AC4F-418D-AE19-62706E023703}">
                          <ahyp:hlinkClr xmlns:ahyp="http://schemas.microsoft.com/office/drawing/2018/hyperlinkcolor" val="tx"/>
                        </a:ext>
                      </a:extLst>
                    </a:hlinkClick>
                  </a:rPr>
                  <a:t> JARVIS Homepage</a:t>
                </a:r>
                <a:endParaRPr lang="en-US" sz="900" kern="0" dirty="0">
                  <a:latin typeface="IntelOne Text" panose="020B0503020203020204" pitchFamily="34" charset="0"/>
                  <a:ea typeface="+mn-ea"/>
                  <a:cs typeface="+mn-cs"/>
                  <a:sym typeface="Helvetica Neue"/>
                </a:endParaRPr>
              </a:p>
              <a:p>
                <a:pPr marL="0" lvl="1" defTabSz="609600">
                  <a:lnSpc>
                    <a:spcPct val="100000"/>
                  </a:lnSpc>
                  <a:spcBef>
                    <a:spcPts val="200"/>
                  </a:spcBef>
                  <a:spcAft>
                    <a:spcPts val="100"/>
                  </a:spcAft>
                  <a:buClr>
                    <a:srgbClr val="525252"/>
                  </a:buClr>
                  <a:defRPr/>
                </a:pPr>
                <a:r>
                  <a:rPr lang="en-US" sz="900" kern="0" dirty="0">
                    <a:latin typeface="IntelOne Text" panose="020B0503020203020204" pitchFamily="34" charset="0"/>
                    <a:ea typeface="+mn-ea"/>
                    <a:cs typeface="+mn-cs"/>
                    <a:sym typeface="Helvetica Neue"/>
                    <a:hlinkClick r:id="rId6">
                      <a:extLst>
                        <a:ext uri="{A12FA001-AC4F-418D-AE19-62706E023703}">
                          <ahyp:hlinkClr xmlns:ahyp="http://schemas.microsoft.com/office/drawing/2018/hyperlinkcolor" val="tx"/>
                        </a:ext>
                      </a:extLst>
                    </a:hlinkClick>
                  </a:rPr>
                  <a:t>JARVIS by </a:t>
                </a:r>
                <a:r>
                  <a:rPr lang="en-US" sz="900" kern="0" dirty="0" err="1">
                    <a:latin typeface="IntelOne Text" panose="020B0503020203020204" pitchFamily="34" charset="0"/>
                    <a:ea typeface="+mn-ea"/>
                    <a:cs typeface="+mn-cs"/>
                    <a:sym typeface="Helvetica Neue"/>
                    <a:hlinkClick r:id="rId6">
                      <a:extLst>
                        <a:ext uri="{A12FA001-AC4F-418D-AE19-62706E023703}">
                          <ahyp:hlinkClr xmlns:ahyp="http://schemas.microsoft.com/office/drawing/2018/hyperlinkcolor" val="tx"/>
                        </a:ext>
                      </a:extLst>
                    </a:hlinkClick>
                  </a:rPr>
                  <a:t>Staqu</a:t>
                </a:r>
                <a:r>
                  <a:rPr lang="en-US" sz="900" kern="0" dirty="0">
                    <a:latin typeface="IntelOne Text" panose="020B0503020203020204" pitchFamily="34" charset="0"/>
                    <a:ea typeface="+mn-ea"/>
                    <a:cs typeface="+mn-cs"/>
                    <a:sym typeface="Helvetica Neue"/>
                    <a:hlinkClick r:id="rId6">
                      <a:extLst>
                        <a:ext uri="{A12FA001-AC4F-418D-AE19-62706E023703}">
                          <ahyp:hlinkClr xmlns:ahyp="http://schemas.microsoft.com/office/drawing/2018/hyperlinkcolor" val="tx"/>
                        </a:ext>
                      </a:extLst>
                    </a:hlinkClick>
                  </a:rPr>
                  <a:t> </a:t>
                </a:r>
                <a:r>
                  <a:rPr lang="en-US" sz="900" kern="0" dirty="0" err="1">
                    <a:latin typeface="IntelOne Text" panose="020B0503020203020204" pitchFamily="34" charset="0"/>
                    <a:ea typeface="+mn-ea"/>
                    <a:cs typeface="+mn-cs"/>
                    <a:sym typeface="Helvetica Neue"/>
                    <a:hlinkClick r:id="rId6">
                      <a:extLst>
                        <a:ext uri="{A12FA001-AC4F-418D-AE19-62706E023703}">
                          <ahyp:hlinkClr xmlns:ahyp="http://schemas.microsoft.com/office/drawing/2018/hyperlinkcolor" val="tx"/>
                        </a:ext>
                      </a:extLst>
                    </a:hlinkClick>
                  </a:rPr>
                  <a:t>Youtube</a:t>
                </a:r>
                <a:r>
                  <a:rPr lang="en-US" sz="900" kern="0" dirty="0">
                    <a:latin typeface="IntelOne Text" panose="020B0503020203020204" pitchFamily="34" charset="0"/>
                    <a:ea typeface="+mn-ea"/>
                    <a:cs typeface="+mn-cs"/>
                    <a:sym typeface="Helvetica Neue"/>
                    <a:hlinkClick r:id="rId6">
                      <a:extLst>
                        <a:ext uri="{A12FA001-AC4F-418D-AE19-62706E023703}">
                          <ahyp:hlinkClr xmlns:ahyp="http://schemas.microsoft.com/office/drawing/2018/hyperlinkcolor" val="tx"/>
                        </a:ext>
                      </a:extLst>
                    </a:hlinkClick>
                  </a:rPr>
                  <a:t> </a:t>
                </a:r>
                <a:r>
                  <a:rPr lang="en-US" sz="900" kern="0" dirty="0">
                    <a:latin typeface="IntelOne Text" panose="020B0503020203020204" pitchFamily="34" charset="0"/>
                    <a:ea typeface="+mn-ea"/>
                    <a:cs typeface="+mn-cs"/>
                    <a:sym typeface="Helvetica Neue"/>
                  </a:rPr>
                  <a:t>and </a:t>
                </a:r>
                <a:r>
                  <a:rPr lang="en-US" sz="900" kern="0" dirty="0">
                    <a:latin typeface="IntelOne Text" panose="020B0503020203020204" pitchFamily="34" charset="0"/>
                    <a:ea typeface="+mn-ea"/>
                    <a:cs typeface="+mn-cs"/>
                    <a:sym typeface="Helvetica Neue"/>
                    <a:hlinkClick r:id="rId7">
                      <a:extLst>
                        <a:ext uri="{A12FA001-AC4F-418D-AE19-62706E023703}">
                          <ahyp:hlinkClr xmlns:ahyp="http://schemas.microsoft.com/office/drawing/2018/hyperlinkcolor" val="tx"/>
                        </a:ext>
                      </a:extLst>
                    </a:hlinkClick>
                  </a:rPr>
                  <a:t>Video Testimonials</a:t>
                </a:r>
                <a:endParaRPr lang="en-US" sz="900" kern="0" dirty="0">
                  <a:latin typeface="IntelOne Text" panose="020B0503020203020204" pitchFamily="34" charset="0"/>
                  <a:ea typeface="+mn-ea"/>
                  <a:cs typeface="+mn-cs"/>
                  <a:sym typeface="Helvetica Neue"/>
                </a:endParaRPr>
              </a:p>
            </p:txBody>
          </p:sp>
        </p:grpSp>
        <p:cxnSp>
          <p:nvCxnSpPr>
            <p:cNvPr id="25" name="Straight Connector 24">
              <a:extLst>
                <a:ext uri="{FF2B5EF4-FFF2-40B4-BE49-F238E27FC236}">
                  <a16:creationId xmlns:a16="http://schemas.microsoft.com/office/drawing/2014/main" id="{89B17360-1616-1A16-E1F1-E42E3869209A}"/>
                </a:ext>
              </a:extLst>
            </p:cNvPr>
            <p:cNvCxnSpPr>
              <a:cxnSpLocks/>
            </p:cNvCxnSpPr>
            <p:nvPr/>
          </p:nvCxnSpPr>
          <p:spPr>
            <a:xfrm>
              <a:off x="592917" y="480365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26" name="Group 25">
              <a:extLst>
                <a:ext uri="{FF2B5EF4-FFF2-40B4-BE49-F238E27FC236}">
                  <a16:creationId xmlns:a16="http://schemas.microsoft.com/office/drawing/2014/main" id="{F37F1776-8F0E-41A0-4F6C-2071F23D99C8}"/>
                </a:ext>
              </a:extLst>
            </p:cNvPr>
            <p:cNvGrpSpPr>
              <a:grpSpLocks/>
            </p:cNvGrpSpPr>
            <p:nvPr/>
          </p:nvGrpSpPr>
          <p:grpSpPr>
            <a:xfrm>
              <a:off x="592915" y="3996507"/>
              <a:ext cx="6255393" cy="664161"/>
              <a:chOff x="592916" y="3640327"/>
              <a:chExt cx="6255393" cy="664161"/>
            </a:xfrm>
          </p:grpSpPr>
          <p:sp>
            <p:nvSpPr>
              <p:cNvPr id="27" name="Content Placeholder 47">
                <a:extLst>
                  <a:ext uri="{FF2B5EF4-FFF2-40B4-BE49-F238E27FC236}">
                    <a16:creationId xmlns:a16="http://schemas.microsoft.com/office/drawing/2014/main" id="{A8D406E8-43AA-8E2D-6383-35BD3CF50A55}"/>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28" name="Content Placeholder 47">
                <a:extLst>
                  <a:ext uri="{FF2B5EF4-FFF2-40B4-BE49-F238E27FC236}">
                    <a16:creationId xmlns:a16="http://schemas.microsoft.com/office/drawing/2014/main" id="{B1C74152-ED21-0FF2-1448-5A61F71BA20F}"/>
                  </a:ext>
                </a:extLst>
              </p:cNvPr>
              <p:cNvSpPr txBox="1">
                <a:spLocks/>
              </p:cNvSpPr>
              <p:nvPr/>
            </p:nvSpPr>
            <p:spPr>
              <a:xfrm>
                <a:off x="592916" y="3837694"/>
                <a:ext cx="6255393" cy="466794"/>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Xeon® SP Silver</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Xeon® SP Gold</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Vision Accelerator Design With Intel® Movidius™ VPU </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Distribution of OpenVINO™ toolkit</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Core™ i7 Processors</a:t>
                </a:r>
              </a:p>
            </p:txBody>
          </p:sp>
        </p:grpSp>
        <p:pic>
          <p:nvPicPr>
            <p:cNvPr id="38" name="Graphic 37">
              <a:extLst>
                <a:ext uri="{FF2B5EF4-FFF2-40B4-BE49-F238E27FC236}">
                  <a16:creationId xmlns:a16="http://schemas.microsoft.com/office/drawing/2014/main" id="{32447F91-AECE-15B8-3991-02EF5E9E421F}"/>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96736" y="2877277"/>
              <a:ext cx="197790" cy="229998"/>
            </a:xfrm>
            <a:prstGeom prst="rect">
              <a:avLst/>
            </a:prstGeom>
          </p:spPr>
        </p:pic>
        <p:pic>
          <p:nvPicPr>
            <p:cNvPr id="39" name="Graphic 38">
              <a:extLst>
                <a:ext uri="{FF2B5EF4-FFF2-40B4-BE49-F238E27FC236}">
                  <a16:creationId xmlns:a16="http://schemas.microsoft.com/office/drawing/2014/main" id="{CA220E9E-24BD-4756-CE8E-E58F2309D8EB}"/>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738422" y="2876540"/>
              <a:ext cx="235347" cy="231473"/>
            </a:xfrm>
            <a:prstGeom prst="rect">
              <a:avLst/>
            </a:prstGeom>
          </p:spPr>
        </p:pic>
        <p:pic>
          <p:nvPicPr>
            <p:cNvPr id="40" name="Graphic 39">
              <a:extLst>
                <a:ext uri="{FF2B5EF4-FFF2-40B4-BE49-F238E27FC236}">
                  <a16:creationId xmlns:a16="http://schemas.microsoft.com/office/drawing/2014/main" id="{D6C65EFE-EB9C-3414-269D-5F8167A4B922}"/>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891151" y="2849943"/>
              <a:ext cx="284666" cy="284666"/>
            </a:xfrm>
            <a:prstGeom prst="rect">
              <a:avLst/>
            </a:prstGeom>
          </p:spPr>
        </p:pic>
        <p:sp>
          <p:nvSpPr>
            <p:cNvPr id="31" name="Content Placeholder 47">
              <a:extLst>
                <a:ext uri="{FF2B5EF4-FFF2-40B4-BE49-F238E27FC236}">
                  <a16:creationId xmlns:a16="http://schemas.microsoft.com/office/drawing/2014/main" id="{C99634D1-2A1D-2FF0-6543-14B50F502D20}"/>
                </a:ext>
              </a:extLst>
            </p:cNvPr>
            <p:cNvSpPr txBox="1">
              <a:spLocks/>
            </p:cNvSpPr>
            <p:nvPr/>
          </p:nvSpPr>
          <p:spPr>
            <a:xfrm>
              <a:off x="592917" y="2645791"/>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32" name="Rectangle 31">
              <a:extLst>
                <a:ext uri="{FF2B5EF4-FFF2-40B4-BE49-F238E27FC236}">
                  <a16:creationId xmlns:a16="http://schemas.microsoft.com/office/drawing/2014/main" id="{8961E47C-28EB-41C4-72F9-01D2EBC1F0DD}"/>
                </a:ext>
              </a:extLst>
            </p:cNvPr>
            <p:cNvSpPr>
              <a:spLocks/>
            </p:cNvSpPr>
            <p:nvPr/>
          </p:nvSpPr>
          <p:spPr>
            <a:xfrm>
              <a:off x="913615" y="2879538"/>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Enhance safety and security </a:t>
              </a:r>
              <a:r>
                <a:rPr lang="en-US" sz="900" kern="0" dirty="0">
                  <a:solidFill>
                    <a:schemeClr val="bg2"/>
                  </a:solidFill>
                  <a:sym typeface="Helvetica Neue"/>
                </a:rPr>
                <a:t>with a solution that automates detection of unusual activity, employee safety compliance, and alerts staff in near real-time</a:t>
              </a:r>
            </a:p>
          </p:txBody>
        </p:sp>
        <p:sp>
          <p:nvSpPr>
            <p:cNvPr id="33" name="Rectangle 32">
              <a:extLst>
                <a:ext uri="{FF2B5EF4-FFF2-40B4-BE49-F238E27FC236}">
                  <a16:creationId xmlns:a16="http://schemas.microsoft.com/office/drawing/2014/main" id="{0494C619-8818-7350-9A38-816687CA924C}"/>
                </a:ext>
              </a:extLst>
            </p:cNvPr>
            <p:cNvSpPr>
              <a:spLocks/>
            </p:cNvSpPr>
            <p:nvPr/>
          </p:nvSpPr>
          <p:spPr>
            <a:xfrm>
              <a:off x="3063688" y="2879538"/>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Increase profits </a:t>
              </a:r>
              <a:r>
                <a:rPr lang="en-US" sz="900" kern="0" dirty="0">
                  <a:solidFill>
                    <a:schemeClr val="bg2"/>
                  </a:solidFill>
                  <a:sym typeface="Helvetica Neue"/>
                </a:rPr>
                <a:t>with a quick ROI as the solution helps reduce theft and pilferage costs, and excess security manpower costs</a:t>
              </a:r>
            </a:p>
          </p:txBody>
        </p:sp>
        <p:sp>
          <p:nvSpPr>
            <p:cNvPr id="34" name="Rectangle 33">
              <a:extLst>
                <a:ext uri="{FF2B5EF4-FFF2-40B4-BE49-F238E27FC236}">
                  <a16:creationId xmlns:a16="http://schemas.microsoft.com/office/drawing/2014/main" id="{548CAAAC-4EE5-A64C-99BD-141D78479711}"/>
                </a:ext>
              </a:extLst>
            </p:cNvPr>
            <p:cNvSpPr>
              <a:spLocks/>
            </p:cNvSpPr>
            <p:nvPr/>
          </p:nvSpPr>
          <p:spPr>
            <a:xfrm>
              <a:off x="5213760" y="2879538"/>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Improve efficiency and productivity </a:t>
              </a:r>
              <a:r>
                <a:rPr lang="en-US" sz="900" kern="0" dirty="0">
                  <a:solidFill>
                    <a:schemeClr val="bg2"/>
                  </a:solidFill>
                  <a:sym typeface="Helvetica Neue"/>
                </a:rPr>
                <a:t>by implementing artificial intelligence to ensure staff productivity and efficiency across various business units</a:t>
              </a:r>
            </a:p>
          </p:txBody>
        </p:sp>
      </p:grpSp>
      <p:pic>
        <p:nvPicPr>
          <p:cNvPr id="4" name="Picture 3">
            <a:extLst>
              <a:ext uri="{FF2B5EF4-FFF2-40B4-BE49-F238E27FC236}">
                <a16:creationId xmlns:a16="http://schemas.microsoft.com/office/drawing/2014/main" id="{89F16878-6897-DB40-D286-ECC6092CAD96}"/>
              </a:ext>
            </a:extLst>
          </p:cNvPr>
          <p:cNvPicPr>
            <a:picLocks noChangeAspect="1"/>
          </p:cNvPicPr>
          <p:nvPr/>
        </p:nvPicPr>
        <p:blipFill rotWithShape="1">
          <a:blip r:embed="rId14"/>
          <a:srcRect l="43350" t="17045" r="5832" b="28028"/>
          <a:stretch/>
        </p:blipFill>
        <p:spPr>
          <a:xfrm>
            <a:off x="7119952" y="3023401"/>
            <a:ext cx="1623047" cy="1353337"/>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grpSp>
        <p:nvGrpSpPr>
          <p:cNvPr id="11" name="Group 10">
            <a:extLst>
              <a:ext uri="{FF2B5EF4-FFF2-40B4-BE49-F238E27FC236}">
                <a16:creationId xmlns:a16="http://schemas.microsoft.com/office/drawing/2014/main" id="{5A39F357-D623-5EBC-67B9-5FC25161C384}"/>
              </a:ext>
            </a:extLst>
          </p:cNvPr>
          <p:cNvGrpSpPr/>
          <p:nvPr/>
        </p:nvGrpSpPr>
        <p:grpSpPr>
          <a:xfrm>
            <a:off x="9057016" y="87630"/>
            <a:ext cx="2525384" cy="384440"/>
            <a:chOff x="9057016" y="87630"/>
            <a:chExt cx="2525384" cy="384440"/>
          </a:xfrm>
        </p:grpSpPr>
        <p:pic>
          <p:nvPicPr>
            <p:cNvPr id="29" name="Picture 28">
              <a:hlinkClick r:id="rId15" action="ppaction://hlinksldjump"/>
              <a:extLst>
                <a:ext uri="{FF2B5EF4-FFF2-40B4-BE49-F238E27FC236}">
                  <a16:creationId xmlns:a16="http://schemas.microsoft.com/office/drawing/2014/main" id="{BB545BBB-9FFD-FC94-33EA-143C9B2B7754}"/>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30" name="Rectangle 29">
              <a:extLst>
                <a:ext uri="{FF2B5EF4-FFF2-40B4-BE49-F238E27FC236}">
                  <a16:creationId xmlns:a16="http://schemas.microsoft.com/office/drawing/2014/main" id="{C7964C5B-C45C-FDC6-21BE-4BC2966E6A09}"/>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4598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B56F82-093B-68AC-1F02-BCA772C9B05E}"/>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6737B332-2210-26E0-5492-C85B8EC01128}"/>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8" name="Straight Connector 7">
            <a:extLst>
              <a:ext uri="{FF2B5EF4-FFF2-40B4-BE49-F238E27FC236}">
                <a16:creationId xmlns:a16="http://schemas.microsoft.com/office/drawing/2014/main" id="{2ED2F96A-9A7E-9A20-9D09-96766F78044C}"/>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9" name="Text Placeholder 49">
            <a:extLst>
              <a:ext uri="{FF2B5EF4-FFF2-40B4-BE49-F238E27FC236}">
                <a16:creationId xmlns:a16="http://schemas.microsoft.com/office/drawing/2014/main" id="{4A06A35A-870A-A5EE-9317-9BA30FD7A210}"/>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Asset Optimization</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Automation / Robotics</a:t>
            </a:r>
          </a:p>
        </p:txBody>
      </p:sp>
      <p:sp>
        <p:nvSpPr>
          <p:cNvPr id="10" name="Rectangle 9">
            <a:extLst>
              <a:ext uri="{FF2B5EF4-FFF2-40B4-BE49-F238E27FC236}">
                <a16:creationId xmlns:a16="http://schemas.microsoft.com/office/drawing/2014/main" id="{7ACC9A24-232E-BE73-6E4B-0C7813AE33FB}"/>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1" name="Straight Connector 10">
            <a:extLst>
              <a:ext uri="{FF2B5EF4-FFF2-40B4-BE49-F238E27FC236}">
                <a16:creationId xmlns:a16="http://schemas.microsoft.com/office/drawing/2014/main" id="{BAC90E35-D0CC-E1DD-FBFC-890195889042}"/>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7" name="Rectangle 16">
            <a:extLst>
              <a:ext uri="{FF2B5EF4-FFF2-40B4-BE49-F238E27FC236}">
                <a16:creationId xmlns:a16="http://schemas.microsoft.com/office/drawing/2014/main" id="{27F79A1E-E722-8E90-5EDD-9D55422253DB}"/>
              </a:ext>
            </a:extLst>
          </p:cNvPr>
          <p:cNvSpPr>
            <a:spLocks/>
          </p:cNvSpPr>
          <p:nvPr/>
        </p:nvSpPr>
        <p:spPr>
          <a:xfrm>
            <a:off x="8743000" y="3048001"/>
            <a:ext cx="2839400" cy="1159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R="0" lvl="0" indent="0" fontAlgn="auto">
              <a:spcBef>
                <a:spcPts val="200"/>
              </a:spcBef>
              <a:spcAft>
                <a:spcPts val="200"/>
              </a:spcAft>
              <a:buClrTx/>
              <a:buSzTx/>
              <a:buFontTx/>
              <a:buNone/>
              <a:tabLst/>
              <a:defRPr/>
            </a:pPr>
            <a:r>
              <a:rPr lang="en-US" sz="1000" dirty="0">
                <a:solidFill>
                  <a:schemeClr val="bg2"/>
                </a:solidFill>
                <a:latin typeface="IntelOne Text Bold" panose="020B08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Drive improved brand/safety reputation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appeal to workers</a:t>
            </a:r>
          </a:p>
        </p:txBody>
      </p:sp>
      <p:sp>
        <p:nvSpPr>
          <p:cNvPr id="19" name="Rectangle 18">
            <a:extLst>
              <a:ext uri="{FF2B5EF4-FFF2-40B4-BE49-F238E27FC236}">
                <a16:creationId xmlns:a16="http://schemas.microsoft.com/office/drawing/2014/main" id="{0B9F591A-AECA-F548-80DA-5E6B8C6DF501}"/>
              </a:ext>
            </a:extLst>
          </p:cNvPr>
          <p:cNvSpPr>
            <a:spLocks/>
          </p:cNvSpPr>
          <p:nvPr/>
        </p:nvSpPr>
        <p:spPr>
          <a:xfrm>
            <a:off x="7144336" y="4453901"/>
            <a:ext cx="4438063" cy="1728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employee safety</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risk of theft of IP, technical specifications, status of productive capacity/precision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Safeguard customer/shipping IP, trade secrets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proper handling of volatile materials, detection of breaches/issues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equipment, product loss due to physical damage, theft</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stoppages due to health/safety compliance risks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losses due to liability, insurance premium increases, compliance violations</a:t>
            </a:r>
          </a:p>
        </p:txBody>
      </p:sp>
      <p:sp>
        <p:nvSpPr>
          <p:cNvPr id="20" name="Text Placeholder 49">
            <a:extLst>
              <a:ext uri="{FF2B5EF4-FFF2-40B4-BE49-F238E27FC236}">
                <a16:creationId xmlns:a16="http://schemas.microsoft.com/office/drawing/2014/main" id="{00656CF5-F8B1-685C-BBB5-165F676EB1B4}"/>
              </a:ext>
            </a:extLst>
          </p:cNvPr>
          <p:cNvSpPr txBox="1">
            <a:spLocks/>
          </p:cNvSpPr>
          <p:nvPr/>
        </p:nvSpPr>
        <p:spPr>
          <a:xfrm>
            <a:off x="7133540" y="628590"/>
            <a:ext cx="2243048"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3" action="ppaction://hlinksldjump"/>
              </a:rPr>
              <a:t>Situational Monitoring</a:t>
            </a:r>
            <a:endParaRPr lang="en-US" sz="900" b="0" dirty="0">
              <a:solidFill>
                <a:srgbClr val="525252"/>
              </a:solidFill>
              <a:latin typeface="IntelOne Text" panose="020B0503020203020204" pitchFamily="34" charset="0"/>
              <a:sym typeface="Helvetica Neue"/>
            </a:endParaRPr>
          </a:p>
          <a:p>
            <a:pPr marL="228600" indent="-171450" defTabSz="914400">
              <a:spcBef>
                <a:spcPts val="0"/>
              </a:spcBef>
              <a:buFont typeface="Wingdings" panose="05000000000000000000" pitchFamily="2" charset="2"/>
              <a:buChar char="§"/>
              <a:defRPr/>
            </a:pPr>
            <a:r>
              <a:rPr lang="en-US" sz="900" b="0" dirty="0">
                <a:latin typeface="IntelOne Text" panose="020B0503020203020204" pitchFamily="34" charset="0"/>
              </a:rPr>
              <a:t>Logistics &amp; Tracking, Control Optimization &amp; Autonomy</a:t>
            </a:r>
          </a:p>
        </p:txBody>
      </p:sp>
      <p:sp>
        <p:nvSpPr>
          <p:cNvPr id="23" name="Text Placeholder 49" descr="Target Vertical: &#10;Manufacturing&#10;&#10;&#10;">
            <a:extLst>
              <a:ext uri="{FF2B5EF4-FFF2-40B4-BE49-F238E27FC236}">
                <a16:creationId xmlns:a16="http://schemas.microsoft.com/office/drawing/2014/main" id="{E292A82F-97AE-56F0-466F-A15B8054CE63}"/>
              </a:ext>
            </a:extLst>
          </p:cNvPr>
          <p:cNvSpPr txBox="1">
            <a:spLocks/>
          </p:cNvSpPr>
          <p:nvPr/>
        </p:nvSpPr>
        <p:spPr>
          <a:xfrm>
            <a:off x="7144338"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lvl="0" defTabSz="1219169" fontAlgn="auto" hangingPunct="0">
              <a:spcBef>
                <a:spcPts val="0"/>
              </a:spcBef>
              <a:buClr>
                <a:srgbClr val="525252"/>
              </a:buClr>
              <a:buSzPts val="1050"/>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Transportation, Government, Hospitality, Manufacturing, Retail</a:t>
            </a:r>
          </a:p>
        </p:txBody>
      </p:sp>
      <p:sp>
        <p:nvSpPr>
          <p:cNvPr id="24" name="Text Placeholder 49" descr="Target Vertical: &#10;Manufacturing&#10;&#10;&#10;">
            <a:extLst>
              <a:ext uri="{FF2B5EF4-FFF2-40B4-BE49-F238E27FC236}">
                <a16:creationId xmlns:a16="http://schemas.microsoft.com/office/drawing/2014/main" id="{96A32113-2B60-001D-E122-99654ECB7AC3}"/>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Asia, Pacific, and Japan</a:t>
            </a:r>
          </a:p>
        </p:txBody>
      </p:sp>
      <p:sp>
        <p:nvSpPr>
          <p:cNvPr id="2" name="Title 1">
            <a:extLst>
              <a:ext uri="{FF2B5EF4-FFF2-40B4-BE49-F238E27FC236}">
                <a16:creationId xmlns:a16="http://schemas.microsoft.com/office/drawing/2014/main" id="{AFEDC58D-7B36-C3EA-4BD2-DE9701564B97}"/>
              </a:ext>
            </a:extLst>
          </p:cNvPr>
          <p:cNvSpPr>
            <a:spLocks noGrp="1"/>
          </p:cNvSpPr>
          <p:nvPr>
            <p:ph type="title"/>
          </p:nvPr>
        </p:nvSpPr>
        <p:spPr>
          <a:xfrm>
            <a:off x="592138" y="571500"/>
            <a:ext cx="6255394" cy="443198"/>
          </a:xfrm>
        </p:spPr>
        <p:txBody>
          <a:bodyPr/>
          <a:lstStyle/>
          <a:p>
            <a:r>
              <a:rPr lang="en-IN" sz="3200" noProof="0" dirty="0" err="1">
                <a:sym typeface="Helvetica"/>
              </a:rPr>
              <a:t>AI@Sense</a:t>
            </a:r>
            <a:r>
              <a:rPr lang="en-IN" sz="3200" noProof="0" dirty="0">
                <a:sym typeface="Helvetica"/>
              </a:rPr>
              <a:t> LPRS</a:t>
            </a:r>
            <a:endParaRPr lang="en-US" sz="3200" dirty="0"/>
          </a:p>
        </p:txBody>
      </p:sp>
      <p:pic>
        <p:nvPicPr>
          <p:cNvPr id="4098" name="Picture 2" descr="Partners - WSH PEER">
            <a:extLst>
              <a:ext uri="{FF2B5EF4-FFF2-40B4-BE49-F238E27FC236}">
                <a16:creationId xmlns:a16="http://schemas.microsoft.com/office/drawing/2014/main" id="{2B896C9C-7F98-F437-C517-81844023E4DA}"/>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340" t="-896" r="9464" b="10924"/>
          <a:stretch/>
        </p:blipFill>
        <p:spPr bwMode="auto">
          <a:xfrm>
            <a:off x="573880" y="45811"/>
            <a:ext cx="923925" cy="480479"/>
          </a:xfrm>
          <a:prstGeom prst="rect">
            <a:avLst/>
          </a:prstGeom>
          <a:noFill/>
          <a:extLst>
            <a:ext uri="{909E8E84-426E-40DD-AFC4-6F175D3DCCD1}">
              <a14:hiddenFill xmlns:a14="http://schemas.microsoft.com/office/drawing/2010/main">
                <a:solidFill>
                  <a:srgbClr val="FFFFFF"/>
                </a:solidFill>
              </a14:hiddenFill>
            </a:ext>
          </a:extLst>
        </p:spPr>
      </p:pic>
      <p:grpSp>
        <p:nvGrpSpPr>
          <p:cNvPr id="98" name="Group 97">
            <a:extLst>
              <a:ext uri="{FF2B5EF4-FFF2-40B4-BE49-F238E27FC236}">
                <a16:creationId xmlns:a16="http://schemas.microsoft.com/office/drawing/2014/main" id="{EC524554-6447-01BC-D6A3-3F97C9DB7E39}"/>
              </a:ext>
            </a:extLst>
          </p:cNvPr>
          <p:cNvGrpSpPr/>
          <p:nvPr/>
        </p:nvGrpSpPr>
        <p:grpSpPr>
          <a:xfrm>
            <a:off x="592915" y="1268730"/>
            <a:ext cx="6255396" cy="4531045"/>
            <a:chOff x="592915" y="1621155"/>
            <a:chExt cx="6255396" cy="4531045"/>
          </a:xfrm>
        </p:grpSpPr>
        <p:grpSp>
          <p:nvGrpSpPr>
            <p:cNvPr id="25" name="Group 24">
              <a:extLst>
                <a:ext uri="{FF2B5EF4-FFF2-40B4-BE49-F238E27FC236}">
                  <a16:creationId xmlns:a16="http://schemas.microsoft.com/office/drawing/2014/main" id="{2B5DED42-B3EC-1015-F163-227D09131D7C}"/>
                </a:ext>
              </a:extLst>
            </p:cNvPr>
            <p:cNvGrpSpPr>
              <a:grpSpLocks/>
            </p:cNvGrpSpPr>
            <p:nvPr/>
          </p:nvGrpSpPr>
          <p:grpSpPr>
            <a:xfrm>
              <a:off x="592917" y="1621155"/>
              <a:ext cx="6255394" cy="877163"/>
              <a:chOff x="592917" y="1621155"/>
              <a:chExt cx="6255394" cy="877163"/>
            </a:xfrm>
          </p:grpSpPr>
          <p:sp>
            <p:nvSpPr>
              <p:cNvPr id="26"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04689357-76D0-CF9F-8D54-CC5046880A81}"/>
                  </a:ext>
                </a:extLst>
              </p:cNvPr>
              <p:cNvSpPr txBox="1">
                <a:spLocks/>
              </p:cNvSpPr>
              <p:nvPr/>
            </p:nvSpPr>
            <p:spPr>
              <a:xfrm>
                <a:off x="592917" y="1805821"/>
                <a:ext cx="6255394" cy="692497"/>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Without fence or gate systems to keep traffic slow, many parking lots struggle to efficiently implement accurate license plate recognition. To address these issues, the Touch Cloud </a:t>
                </a:r>
                <a:r>
                  <a:rPr kumimoji="0" lang="en-US" sz="900" b="0" i="0" u="none" strike="noStrike" kern="0" cap="none" spc="0" normalizeH="0" baseline="0" noProof="0" dirty="0" err="1">
                    <a:ln>
                      <a:noFill/>
                    </a:ln>
                    <a:effectLst/>
                    <a:uLnTx/>
                    <a:uFillTx/>
                    <a:latin typeface="+mn-lt"/>
                    <a:ea typeface="Intel Clear" panose="020B0604020203020204" pitchFamily="34" charset="0"/>
                    <a:cs typeface="Intel Clear" panose="020B0604020203020204" pitchFamily="34" charset="0"/>
                    <a:sym typeface="Helvetica"/>
                  </a:rPr>
                  <a:t>AI@Sense</a:t>
                </a: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 LPRS, using Intel® </a:t>
                </a:r>
                <a:r>
                  <a:rPr kumimoji="0" lang="en-US" sz="900" b="0" i="0" u="none" strike="noStrike" kern="0" cap="none" spc="0" normalizeH="0" baseline="0" noProof="0" dirty="0" err="1">
                    <a:ln>
                      <a:noFill/>
                    </a:ln>
                    <a:effectLst/>
                    <a:uLnTx/>
                    <a:uFillTx/>
                    <a:latin typeface="+mn-lt"/>
                    <a:ea typeface="Intel Clear" panose="020B0604020203020204" pitchFamily="34" charset="0"/>
                    <a:cs typeface="Intel Clear" panose="020B0604020203020204" pitchFamily="34" charset="0"/>
                    <a:sym typeface="Helvetica"/>
                  </a:rPr>
                  <a:t>OpenVINO</a:t>
                </a: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 technology, detects and recognizes license plate images to support a variety of scenarios including real-time LPR for parking lots, vehicle access control, traffic enforcement, and additional transportation situations. Transportation customers can easily and remotely deploy the solution to increase visibility and overall operational efficiency.</a:t>
                </a:r>
              </a:p>
            </p:txBody>
          </p:sp>
          <p:sp>
            <p:nvSpPr>
              <p:cNvPr id="27" name="Content Placeholder 47">
                <a:extLst>
                  <a:ext uri="{FF2B5EF4-FFF2-40B4-BE49-F238E27FC236}">
                    <a16:creationId xmlns:a16="http://schemas.microsoft.com/office/drawing/2014/main" id="{360F73D4-26F3-DB48-3587-8BF5C2D71EB0}"/>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28" name="Straight Connector 27">
              <a:extLst>
                <a:ext uri="{FF2B5EF4-FFF2-40B4-BE49-F238E27FC236}">
                  <a16:creationId xmlns:a16="http://schemas.microsoft.com/office/drawing/2014/main" id="{7885320E-C375-CDE5-55DA-8B3D50014B7F}"/>
                </a:ext>
              </a:extLst>
            </p:cNvPr>
            <p:cNvCxnSpPr>
              <a:cxnSpLocks/>
            </p:cNvCxnSpPr>
            <p:nvPr/>
          </p:nvCxnSpPr>
          <p:spPr>
            <a:xfrm>
              <a:off x="592917" y="267068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E4F9D7E2-250E-35E5-A3B9-BCFC157187E8}"/>
                </a:ext>
              </a:extLst>
            </p:cNvPr>
            <p:cNvCxnSpPr>
              <a:cxnSpLocks/>
            </p:cNvCxnSpPr>
            <p:nvPr/>
          </p:nvCxnSpPr>
          <p:spPr>
            <a:xfrm>
              <a:off x="592917" y="463507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30" name="Group 29">
              <a:extLst>
                <a:ext uri="{FF2B5EF4-FFF2-40B4-BE49-F238E27FC236}">
                  <a16:creationId xmlns:a16="http://schemas.microsoft.com/office/drawing/2014/main" id="{34468936-67A8-F26E-35CC-B9379887F9F8}"/>
                </a:ext>
              </a:extLst>
            </p:cNvPr>
            <p:cNvGrpSpPr>
              <a:grpSpLocks/>
            </p:cNvGrpSpPr>
            <p:nvPr/>
          </p:nvGrpSpPr>
          <p:grpSpPr>
            <a:xfrm>
              <a:off x="592916" y="5816334"/>
              <a:ext cx="6255393" cy="335866"/>
              <a:chOff x="592916" y="3640327"/>
              <a:chExt cx="6255393" cy="335866"/>
            </a:xfrm>
          </p:grpSpPr>
          <p:sp>
            <p:nvSpPr>
              <p:cNvPr id="31" name="Content Placeholder 47">
                <a:extLst>
                  <a:ext uri="{FF2B5EF4-FFF2-40B4-BE49-F238E27FC236}">
                    <a16:creationId xmlns:a16="http://schemas.microsoft.com/office/drawing/2014/main" id="{367C7524-A891-DE1C-9F61-5E66C3579DC1}"/>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32" name="Content Placeholder 47">
                <a:extLst>
                  <a:ext uri="{FF2B5EF4-FFF2-40B4-BE49-F238E27FC236}">
                    <a16:creationId xmlns:a16="http://schemas.microsoft.com/office/drawing/2014/main" id="{8D569856-4E2C-2566-2CDC-2764E795345C}"/>
                  </a:ext>
                </a:extLst>
              </p:cNvPr>
              <p:cNvSpPr txBox="1">
                <a:spLocks/>
              </p:cNvSpPr>
              <p:nvPr/>
            </p:nvSpPr>
            <p:spPr>
              <a:xfrm>
                <a:off x="592916" y="3837694"/>
                <a:ext cx="6255393" cy="138499"/>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defTabSz="609600">
                  <a:lnSpc>
                    <a:spcPct val="100000"/>
                  </a:lnSpc>
                  <a:spcBef>
                    <a:spcPts val="200"/>
                  </a:spcBef>
                  <a:spcAft>
                    <a:spcPts val="100"/>
                  </a:spcAft>
                  <a:buClr>
                    <a:srgbClr val="525252"/>
                  </a:buClr>
                  <a:buNone/>
                  <a:defRPr/>
                </a:pPr>
                <a:r>
                  <a:rPr lang="en-US" sz="900" kern="0" dirty="0">
                    <a:latin typeface="IntelOne Text" panose="020B0503020203020204" pitchFamily="34" charset="0"/>
                    <a:ea typeface="+mn-ea"/>
                    <a:cs typeface="+mn-cs"/>
                    <a:sym typeface="Helvetica Neue"/>
                    <a:hlinkClick r:id="rId5">
                      <a:extLst>
                        <a:ext uri="{A12FA001-AC4F-418D-AE19-62706E023703}">
                          <ahyp:hlinkClr xmlns:ahyp="http://schemas.microsoft.com/office/drawing/2018/hyperlinkcolor" val="tx"/>
                        </a:ext>
                      </a:extLst>
                    </a:hlinkClick>
                  </a:rPr>
                  <a:t>Touch Cloud Homepage</a:t>
                </a:r>
                <a:endParaRPr lang="en-US" sz="900" kern="0" dirty="0">
                  <a:latin typeface="IntelOne Text" panose="020B0503020203020204" pitchFamily="34" charset="0"/>
                  <a:ea typeface="+mn-ea"/>
                  <a:cs typeface="+mn-cs"/>
                  <a:sym typeface="Helvetica Neue"/>
                </a:endParaRPr>
              </a:p>
            </p:txBody>
          </p:sp>
        </p:grpSp>
        <p:cxnSp>
          <p:nvCxnSpPr>
            <p:cNvPr id="34" name="Straight Connector 33">
              <a:extLst>
                <a:ext uri="{FF2B5EF4-FFF2-40B4-BE49-F238E27FC236}">
                  <a16:creationId xmlns:a16="http://schemas.microsoft.com/office/drawing/2014/main" id="{F1E26BB9-A82C-E7C3-558A-8DC5AE9C6C8D}"/>
                </a:ext>
              </a:extLst>
            </p:cNvPr>
            <p:cNvCxnSpPr>
              <a:cxnSpLocks/>
            </p:cNvCxnSpPr>
            <p:nvPr/>
          </p:nvCxnSpPr>
          <p:spPr>
            <a:xfrm>
              <a:off x="592917" y="5643968"/>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35" name="Group 34">
              <a:extLst>
                <a:ext uri="{FF2B5EF4-FFF2-40B4-BE49-F238E27FC236}">
                  <a16:creationId xmlns:a16="http://schemas.microsoft.com/office/drawing/2014/main" id="{EF7C4FAF-E24E-EBB5-5B73-9689A495D642}"/>
                </a:ext>
              </a:extLst>
            </p:cNvPr>
            <p:cNvGrpSpPr>
              <a:grpSpLocks/>
            </p:cNvGrpSpPr>
            <p:nvPr/>
          </p:nvGrpSpPr>
          <p:grpSpPr>
            <a:xfrm>
              <a:off x="592915" y="4807442"/>
              <a:ext cx="6255393" cy="664161"/>
              <a:chOff x="592916" y="3640327"/>
              <a:chExt cx="6255393" cy="664161"/>
            </a:xfrm>
          </p:grpSpPr>
          <p:sp>
            <p:nvSpPr>
              <p:cNvPr id="36" name="Content Placeholder 47">
                <a:extLst>
                  <a:ext uri="{FF2B5EF4-FFF2-40B4-BE49-F238E27FC236}">
                    <a16:creationId xmlns:a16="http://schemas.microsoft.com/office/drawing/2014/main" id="{BAABD86F-EFC6-BD88-E10C-2CC677F59226}"/>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37" name="Content Placeholder 47">
                <a:extLst>
                  <a:ext uri="{FF2B5EF4-FFF2-40B4-BE49-F238E27FC236}">
                    <a16:creationId xmlns:a16="http://schemas.microsoft.com/office/drawing/2014/main" id="{B5CC7A71-A9A7-4586-3CE0-0ACC1DD2F3E6}"/>
                  </a:ext>
                </a:extLst>
              </p:cNvPr>
              <p:cNvSpPr txBox="1">
                <a:spLocks/>
              </p:cNvSpPr>
              <p:nvPr/>
            </p:nvSpPr>
            <p:spPr>
              <a:xfrm>
                <a:off x="592916" y="3837694"/>
                <a:ext cx="6255393" cy="466794"/>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0" indent="-128016" defTabSz="1219169" fontAlgn="auto" hangingPunct="0">
                  <a:spcBef>
                    <a:spcPts val="200"/>
                  </a:spcBef>
                  <a:buClrTx/>
                  <a:buSzTx/>
                  <a:buFont typeface="Wingdings" panose="05000000000000000000" pitchFamily="2" charset="2"/>
                  <a:buChar char="§"/>
                  <a:tabLst/>
                  <a:defRPr/>
                </a:pPr>
                <a:r>
                  <a:rPr lang="en-US" sz="900" kern="0" dirty="0">
                    <a:latin typeface="+mn-lt"/>
                    <a:sym typeface="Helvetica"/>
                  </a:rPr>
                  <a:t>Intel® Core Processors</a:t>
                </a:r>
              </a:p>
              <a:p>
                <a:pPr marL="128016" marR="0" lvl="0" indent="-128016" defTabSz="1219169" fontAlgn="auto" hangingPunct="0">
                  <a:spcBef>
                    <a:spcPts val="200"/>
                  </a:spcBef>
                  <a:buClrTx/>
                  <a:buSzTx/>
                  <a:buFont typeface="Wingdings" panose="05000000000000000000" pitchFamily="2" charset="2"/>
                  <a:buChar char="§"/>
                  <a:tabLst/>
                  <a:defRPr/>
                </a:pPr>
                <a:r>
                  <a:rPr lang="en-US" sz="900" kern="0" dirty="0">
                    <a:latin typeface="+mn-lt"/>
                    <a:sym typeface="Helvetica"/>
                  </a:rPr>
                  <a:t>Intel® Xeon® Processors</a:t>
                </a:r>
              </a:p>
              <a:p>
                <a:pPr marL="128016" marR="0" lvl="0" indent="-128016" defTabSz="1219169" fontAlgn="auto" hangingPunct="0">
                  <a:spcBef>
                    <a:spcPts val="200"/>
                  </a:spcBef>
                  <a:buClrTx/>
                  <a:buSzTx/>
                  <a:buFont typeface="Wingdings" panose="05000000000000000000" pitchFamily="2" charset="2"/>
                  <a:buChar char="§"/>
                  <a:tabLst/>
                  <a:defRPr/>
                </a:pPr>
                <a:r>
                  <a:rPr lang="en-US" sz="900" kern="0" dirty="0">
                    <a:latin typeface="+mn-lt"/>
                    <a:sym typeface="Helvetica"/>
                  </a:rPr>
                  <a:t>Intel® Distribution of </a:t>
                </a:r>
                <a:r>
                  <a:rPr lang="en-US" sz="900" kern="0" dirty="0" err="1">
                    <a:latin typeface="+mn-lt"/>
                    <a:sym typeface="Helvetica"/>
                  </a:rPr>
                  <a:t>OpenVINO</a:t>
                </a:r>
                <a:r>
                  <a:rPr lang="en-US" sz="900" kern="0" dirty="0">
                    <a:latin typeface="+mn-lt"/>
                    <a:sym typeface="Helvetica"/>
                  </a:rPr>
                  <a:t>™ toolkit</a:t>
                </a:r>
              </a:p>
            </p:txBody>
          </p:sp>
        </p:grpSp>
        <p:sp>
          <p:nvSpPr>
            <p:cNvPr id="45" name="Content Placeholder 47">
              <a:extLst>
                <a:ext uri="{FF2B5EF4-FFF2-40B4-BE49-F238E27FC236}">
                  <a16:creationId xmlns:a16="http://schemas.microsoft.com/office/drawing/2014/main" id="{336E21D8-7AAF-0928-6DAD-C55678CE7CC4}"/>
                </a:ext>
              </a:extLst>
            </p:cNvPr>
            <p:cNvSpPr txBox="1">
              <a:spLocks/>
            </p:cNvSpPr>
            <p:nvPr/>
          </p:nvSpPr>
          <p:spPr>
            <a:xfrm>
              <a:off x="592917" y="2843048"/>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grpSp>
          <p:nvGrpSpPr>
            <p:cNvPr id="80" name="Group 79">
              <a:extLst>
                <a:ext uri="{FF2B5EF4-FFF2-40B4-BE49-F238E27FC236}">
                  <a16:creationId xmlns:a16="http://schemas.microsoft.com/office/drawing/2014/main" id="{F9D66990-2232-0CD3-506D-10FBA275C82B}"/>
                </a:ext>
              </a:extLst>
            </p:cNvPr>
            <p:cNvGrpSpPr/>
            <p:nvPr/>
          </p:nvGrpSpPr>
          <p:grpSpPr>
            <a:xfrm>
              <a:off x="598736" y="3076795"/>
              <a:ext cx="6249575" cy="594703"/>
              <a:chOff x="598736" y="3145545"/>
              <a:chExt cx="6249575" cy="594703"/>
            </a:xfrm>
          </p:grpSpPr>
          <p:grpSp>
            <p:nvGrpSpPr>
              <p:cNvPr id="59" name="Group 58">
                <a:extLst>
                  <a:ext uri="{FF2B5EF4-FFF2-40B4-BE49-F238E27FC236}">
                    <a16:creationId xmlns:a16="http://schemas.microsoft.com/office/drawing/2014/main" id="{64635B1B-C77A-E884-70CE-DFC7BFA77F18}"/>
                  </a:ext>
                </a:extLst>
              </p:cNvPr>
              <p:cNvGrpSpPr/>
              <p:nvPr/>
            </p:nvGrpSpPr>
            <p:grpSpPr>
              <a:xfrm>
                <a:off x="598736" y="3145545"/>
                <a:ext cx="6249575" cy="594703"/>
                <a:chOff x="598736" y="4015793"/>
                <a:chExt cx="6249575" cy="594703"/>
              </a:xfrm>
            </p:grpSpPr>
            <p:sp>
              <p:nvSpPr>
                <p:cNvPr id="18" name="Rectangle 17">
                  <a:extLst>
                    <a:ext uri="{FF2B5EF4-FFF2-40B4-BE49-F238E27FC236}">
                      <a16:creationId xmlns:a16="http://schemas.microsoft.com/office/drawing/2014/main" id="{183E286F-3017-C5FF-1470-F7A6AE38DA08}"/>
                    </a:ext>
                  </a:extLst>
                </p:cNvPr>
                <p:cNvSpPr>
                  <a:spLocks/>
                </p:cNvSpPr>
                <p:nvPr/>
              </p:nvSpPr>
              <p:spPr>
                <a:xfrm>
                  <a:off x="913616" y="4026987"/>
                  <a:ext cx="2692432" cy="57405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fontAlgn="ctr">
                    <a:spcBef>
                      <a:spcPts val="200"/>
                    </a:spcBef>
                    <a:defRPr/>
                  </a:pPr>
                  <a:r>
                    <a:rPr lang="en-US" sz="900" dirty="0">
                      <a:solidFill>
                        <a:schemeClr val="bg2"/>
                      </a:solidFill>
                      <a:latin typeface="IntelOne Text" panose="020B0503020203020204" pitchFamily="34" charset="0"/>
                    </a:rPr>
                    <a:t>Experience high-accuracy vehicle plate recognition in various scenarios with a solution that can adapt to conditions like rain, shadows, different license plate angles, and high vehicle speeds</a:t>
                  </a:r>
                </a:p>
              </p:txBody>
            </p:sp>
            <p:grpSp>
              <p:nvGrpSpPr>
                <p:cNvPr id="57" name="Group 56">
                  <a:extLst>
                    <a:ext uri="{FF2B5EF4-FFF2-40B4-BE49-F238E27FC236}">
                      <a16:creationId xmlns:a16="http://schemas.microsoft.com/office/drawing/2014/main" id="{13FA6D06-3846-0596-A4A2-8703DCAE66F9}"/>
                    </a:ext>
                  </a:extLst>
                </p:cNvPr>
                <p:cNvGrpSpPr/>
                <p:nvPr/>
              </p:nvGrpSpPr>
              <p:grpSpPr>
                <a:xfrm>
                  <a:off x="3810195" y="4015793"/>
                  <a:ext cx="3038116" cy="594703"/>
                  <a:chOff x="3788135" y="4015793"/>
                  <a:chExt cx="3038116" cy="594703"/>
                </a:xfrm>
              </p:grpSpPr>
              <p:pic>
                <p:nvPicPr>
                  <p:cNvPr id="21" name="Graphic 20">
                    <a:extLst>
                      <a:ext uri="{FF2B5EF4-FFF2-40B4-BE49-F238E27FC236}">
                        <a16:creationId xmlns:a16="http://schemas.microsoft.com/office/drawing/2014/main" id="{67B967AB-F4F4-2797-F267-47937D86A3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88135" y="4046538"/>
                    <a:ext cx="281574" cy="230380"/>
                  </a:xfrm>
                  <a:prstGeom prst="rect">
                    <a:avLst/>
                  </a:prstGeom>
                </p:spPr>
              </p:pic>
              <p:sp>
                <p:nvSpPr>
                  <p:cNvPr id="33" name="Rectangle 32">
                    <a:extLst>
                      <a:ext uri="{FF2B5EF4-FFF2-40B4-BE49-F238E27FC236}">
                        <a16:creationId xmlns:a16="http://schemas.microsoft.com/office/drawing/2014/main" id="{44BD5D3E-5A18-2481-D768-207D0AED98C4}"/>
                      </a:ext>
                    </a:extLst>
                  </p:cNvPr>
                  <p:cNvSpPr>
                    <a:spLocks/>
                  </p:cNvSpPr>
                  <p:nvPr/>
                </p:nvSpPr>
                <p:spPr>
                  <a:xfrm>
                    <a:off x="4133819" y="4015793"/>
                    <a:ext cx="2692432" cy="594703"/>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fontAlgn="ctr">
                      <a:spcBef>
                        <a:spcPts val="200"/>
                      </a:spcBef>
                      <a:defRPr/>
                    </a:pPr>
                    <a:r>
                      <a:rPr lang="en-US" sz="900" dirty="0">
                        <a:solidFill>
                          <a:schemeClr val="bg2"/>
                        </a:solidFill>
                        <a:latin typeface="IntelOne Text" panose="020B0503020203020204" pitchFamily="34" charset="0"/>
                      </a:rPr>
                      <a:t>Enhance visibility into vehicles on premises with remote viewing options and robust backend searchability for operators</a:t>
                    </a:r>
                  </a:p>
                </p:txBody>
              </p:sp>
            </p:grpSp>
            <p:pic>
              <p:nvPicPr>
                <p:cNvPr id="67" name="Graphic 66">
                  <a:extLst>
                    <a:ext uri="{FF2B5EF4-FFF2-40B4-BE49-F238E27FC236}">
                      <a16:creationId xmlns:a16="http://schemas.microsoft.com/office/drawing/2014/main" id="{560E406A-546B-4FEA-BD53-6ED8EA419B3A}"/>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98736" y="4037894"/>
                  <a:ext cx="266852" cy="247620"/>
                </a:xfrm>
                <a:prstGeom prst="rect">
                  <a:avLst/>
                </a:prstGeom>
              </p:spPr>
            </p:pic>
          </p:grpSp>
          <p:pic>
            <p:nvPicPr>
              <p:cNvPr id="3" name="Graphic 20">
                <a:extLst>
                  <a:ext uri="{FF2B5EF4-FFF2-40B4-BE49-F238E27FC236}">
                    <a16:creationId xmlns:a16="http://schemas.microsoft.com/office/drawing/2014/main" id="{67B967AB-F4F4-2797-F267-47937D86A3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10195" y="3176290"/>
                <a:ext cx="281574" cy="230380"/>
              </a:xfrm>
              <a:prstGeom prst="rect">
                <a:avLst/>
              </a:prstGeom>
            </p:spPr>
          </p:pic>
          <p:pic>
            <p:nvPicPr>
              <p:cNvPr id="5" name="Graphic 66">
                <a:extLst>
                  <a:ext uri="{FF2B5EF4-FFF2-40B4-BE49-F238E27FC236}">
                    <a16:creationId xmlns:a16="http://schemas.microsoft.com/office/drawing/2014/main" id="{560E406A-546B-4FEA-BD53-6ED8EA419B3A}"/>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98736" y="3167646"/>
                <a:ext cx="266852" cy="247620"/>
              </a:xfrm>
              <a:prstGeom prst="rect">
                <a:avLst/>
              </a:prstGeom>
            </p:spPr>
          </p:pic>
        </p:grpSp>
        <p:grpSp>
          <p:nvGrpSpPr>
            <p:cNvPr id="66" name="Group 65">
              <a:extLst>
                <a:ext uri="{FF2B5EF4-FFF2-40B4-BE49-F238E27FC236}">
                  <a16:creationId xmlns:a16="http://schemas.microsoft.com/office/drawing/2014/main" id="{AF4956CF-A87A-0E31-6E07-370234FB4815}"/>
                </a:ext>
              </a:extLst>
            </p:cNvPr>
            <p:cNvGrpSpPr/>
            <p:nvPr/>
          </p:nvGrpSpPr>
          <p:grpSpPr>
            <a:xfrm>
              <a:off x="616599" y="3752276"/>
              <a:ext cx="6231712" cy="710436"/>
              <a:chOff x="616599" y="3859126"/>
              <a:chExt cx="6231712" cy="710436"/>
            </a:xfrm>
          </p:grpSpPr>
          <p:pic>
            <p:nvPicPr>
              <p:cNvPr id="22" name="Graphic 21">
                <a:extLst>
                  <a:ext uri="{FF2B5EF4-FFF2-40B4-BE49-F238E27FC236}">
                    <a16:creationId xmlns:a16="http://schemas.microsoft.com/office/drawing/2014/main" id="{ADAE33A2-4DB1-6799-70AA-65BF3A5B87C3}"/>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16599" y="3899166"/>
                <a:ext cx="231126" cy="259254"/>
              </a:xfrm>
              <a:prstGeom prst="rect">
                <a:avLst/>
              </a:prstGeom>
            </p:spPr>
          </p:pic>
          <p:grpSp>
            <p:nvGrpSpPr>
              <p:cNvPr id="77" name="Group 76">
                <a:extLst>
                  <a:ext uri="{FF2B5EF4-FFF2-40B4-BE49-F238E27FC236}">
                    <a16:creationId xmlns:a16="http://schemas.microsoft.com/office/drawing/2014/main" id="{6B455096-57A0-36F6-241B-89248FFD2ABC}"/>
                  </a:ext>
                </a:extLst>
              </p:cNvPr>
              <p:cNvGrpSpPr/>
              <p:nvPr/>
            </p:nvGrpSpPr>
            <p:grpSpPr>
              <a:xfrm>
                <a:off x="3824041" y="3859126"/>
                <a:ext cx="267741" cy="298987"/>
                <a:chOff x="3566414" y="4653343"/>
                <a:chExt cx="505288" cy="564258"/>
              </a:xfrm>
            </p:grpSpPr>
            <p:sp>
              <p:nvSpPr>
                <p:cNvPr id="78" name="Freeform: Shape 77">
                  <a:extLst>
                    <a:ext uri="{FF2B5EF4-FFF2-40B4-BE49-F238E27FC236}">
                      <a16:creationId xmlns:a16="http://schemas.microsoft.com/office/drawing/2014/main" id="{F7582B28-655C-2C92-A663-DBBC96720585}"/>
                    </a:ext>
                  </a:extLst>
                </p:cNvPr>
                <p:cNvSpPr/>
                <p:nvPr/>
              </p:nvSpPr>
              <p:spPr>
                <a:xfrm>
                  <a:off x="3795443" y="4687038"/>
                  <a:ext cx="47241" cy="116214"/>
                </a:xfrm>
                <a:custGeom>
                  <a:avLst/>
                  <a:gdLst>
                    <a:gd name="connsiteX0" fmla="*/ 0 w 47241"/>
                    <a:gd name="connsiteY0" fmla="*/ 0 h 116214"/>
                    <a:gd name="connsiteX1" fmla="*/ 47242 w 47241"/>
                    <a:gd name="connsiteY1" fmla="*/ 0 h 116214"/>
                    <a:gd name="connsiteX2" fmla="*/ 47242 w 47241"/>
                    <a:gd name="connsiteY2" fmla="*/ 116214 h 116214"/>
                    <a:gd name="connsiteX3" fmla="*/ 0 w 47241"/>
                    <a:gd name="connsiteY3" fmla="*/ 116214 h 116214"/>
                  </a:gdLst>
                  <a:ahLst/>
                  <a:cxnLst>
                    <a:cxn ang="0">
                      <a:pos x="connsiteX0" y="connsiteY0"/>
                    </a:cxn>
                    <a:cxn ang="0">
                      <a:pos x="connsiteX1" y="connsiteY1"/>
                    </a:cxn>
                    <a:cxn ang="0">
                      <a:pos x="connsiteX2" y="connsiteY2"/>
                    </a:cxn>
                    <a:cxn ang="0">
                      <a:pos x="connsiteX3" y="connsiteY3"/>
                    </a:cxn>
                  </a:cxnLst>
                  <a:rect l="l" t="t" r="r" b="b"/>
                  <a:pathLst>
                    <a:path w="47241" h="116214">
                      <a:moveTo>
                        <a:pt x="0" y="0"/>
                      </a:moveTo>
                      <a:lnTo>
                        <a:pt x="47242" y="0"/>
                      </a:lnTo>
                      <a:lnTo>
                        <a:pt x="47242" y="116214"/>
                      </a:lnTo>
                      <a:lnTo>
                        <a:pt x="0" y="116214"/>
                      </a:lnTo>
                      <a:close/>
                    </a:path>
                  </a:pathLst>
                </a:custGeom>
                <a:solidFill>
                  <a:schemeClr val="accent1"/>
                </a:solidFill>
                <a:ln w="1026"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3323C22B-B042-6FC6-96B8-7D0662DD24B4}"/>
                    </a:ext>
                  </a:extLst>
                </p:cNvPr>
                <p:cNvSpPr/>
                <p:nvPr/>
              </p:nvSpPr>
              <p:spPr>
                <a:xfrm>
                  <a:off x="3742614" y="4653343"/>
                  <a:ext cx="152898" cy="111171"/>
                </a:xfrm>
                <a:custGeom>
                  <a:avLst/>
                  <a:gdLst>
                    <a:gd name="connsiteX0" fmla="*/ 119203 w 152898"/>
                    <a:gd name="connsiteY0" fmla="*/ 111172 h 111171"/>
                    <a:gd name="connsiteX1" fmla="*/ 76192 w 152898"/>
                    <a:gd name="connsiteY1" fmla="*/ 67401 h 111171"/>
                    <a:gd name="connsiteX2" fmla="*/ 33696 w 152898"/>
                    <a:gd name="connsiteY2" fmla="*/ 110638 h 111171"/>
                    <a:gd name="connsiteX3" fmla="*/ 0 w 152898"/>
                    <a:gd name="connsiteY3" fmla="*/ 77527 h 111171"/>
                    <a:gd name="connsiteX4" fmla="*/ 76192 w 152898"/>
                    <a:gd name="connsiteY4" fmla="*/ 0 h 111171"/>
                    <a:gd name="connsiteX5" fmla="*/ 152898 w 152898"/>
                    <a:gd name="connsiteY5" fmla="*/ 78061 h 111171"/>
                    <a:gd name="connsiteX6" fmla="*/ 119203 w 152898"/>
                    <a:gd name="connsiteY6" fmla="*/ 111172 h 11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898" h="111171">
                      <a:moveTo>
                        <a:pt x="119203" y="111172"/>
                      </a:moveTo>
                      <a:lnTo>
                        <a:pt x="76192" y="67401"/>
                      </a:lnTo>
                      <a:lnTo>
                        <a:pt x="33696" y="110638"/>
                      </a:lnTo>
                      <a:lnTo>
                        <a:pt x="0" y="77527"/>
                      </a:lnTo>
                      <a:lnTo>
                        <a:pt x="76192" y="0"/>
                      </a:lnTo>
                      <a:lnTo>
                        <a:pt x="152898" y="78061"/>
                      </a:lnTo>
                      <a:lnTo>
                        <a:pt x="119203" y="111172"/>
                      </a:lnTo>
                      <a:close/>
                    </a:path>
                  </a:pathLst>
                </a:custGeom>
                <a:solidFill>
                  <a:schemeClr val="accent1"/>
                </a:solidFill>
                <a:ln w="1026" cap="flat">
                  <a:noFill/>
                  <a:prstDash val="solid"/>
                  <a:miter/>
                </a:ln>
              </p:spPr>
              <p:txBody>
                <a:bodyPr rtlCol="0" anchor="ctr"/>
                <a:lstStyle/>
                <a:p>
                  <a:endParaRPr lang="en-US"/>
                </a:p>
              </p:txBody>
            </p:sp>
            <p:grpSp>
              <p:nvGrpSpPr>
                <p:cNvPr id="83" name="Graphic 1455">
                  <a:extLst>
                    <a:ext uri="{FF2B5EF4-FFF2-40B4-BE49-F238E27FC236}">
                      <a16:creationId xmlns:a16="http://schemas.microsoft.com/office/drawing/2014/main" id="{A24E1436-57F3-962B-9DE0-B0992EAD8516}"/>
                    </a:ext>
                  </a:extLst>
                </p:cNvPr>
                <p:cNvGrpSpPr/>
                <p:nvPr/>
              </p:nvGrpSpPr>
              <p:grpSpPr>
                <a:xfrm>
                  <a:off x="3566414" y="4800572"/>
                  <a:ext cx="168487" cy="152898"/>
                  <a:chOff x="3566414" y="4800572"/>
                  <a:chExt cx="168487" cy="152898"/>
                </a:xfrm>
                <a:solidFill>
                  <a:schemeClr val="accent1"/>
                </a:solidFill>
              </p:grpSpPr>
              <p:sp>
                <p:nvSpPr>
                  <p:cNvPr id="89" name="Freeform: Shape 88">
                    <a:extLst>
                      <a:ext uri="{FF2B5EF4-FFF2-40B4-BE49-F238E27FC236}">
                        <a16:creationId xmlns:a16="http://schemas.microsoft.com/office/drawing/2014/main" id="{137726BF-675A-E55F-0883-EDD99AA08AEF}"/>
                      </a:ext>
                    </a:extLst>
                  </p:cNvPr>
                  <p:cNvSpPr/>
                  <p:nvPr/>
                </p:nvSpPr>
                <p:spPr>
                  <a:xfrm>
                    <a:off x="3600109" y="4853400"/>
                    <a:ext cx="134792" cy="47241"/>
                  </a:xfrm>
                  <a:custGeom>
                    <a:avLst/>
                    <a:gdLst>
                      <a:gd name="connsiteX0" fmla="*/ 0 w 134792"/>
                      <a:gd name="connsiteY0" fmla="*/ 0 h 47241"/>
                      <a:gd name="connsiteX1" fmla="*/ 134792 w 134792"/>
                      <a:gd name="connsiteY1" fmla="*/ 0 h 47241"/>
                      <a:gd name="connsiteX2" fmla="*/ 134792 w 134792"/>
                      <a:gd name="connsiteY2" fmla="*/ 47242 h 47241"/>
                      <a:gd name="connsiteX3" fmla="*/ 0 w 134792"/>
                      <a:gd name="connsiteY3" fmla="*/ 47242 h 47241"/>
                    </a:gdLst>
                    <a:ahLst/>
                    <a:cxnLst>
                      <a:cxn ang="0">
                        <a:pos x="connsiteX0" y="connsiteY0"/>
                      </a:cxn>
                      <a:cxn ang="0">
                        <a:pos x="connsiteX1" y="connsiteY1"/>
                      </a:cxn>
                      <a:cxn ang="0">
                        <a:pos x="connsiteX2" y="connsiteY2"/>
                      </a:cxn>
                      <a:cxn ang="0">
                        <a:pos x="connsiteX3" y="connsiteY3"/>
                      </a:cxn>
                    </a:cxnLst>
                    <a:rect l="l" t="t" r="r" b="b"/>
                    <a:pathLst>
                      <a:path w="134792" h="47241">
                        <a:moveTo>
                          <a:pt x="0" y="0"/>
                        </a:moveTo>
                        <a:lnTo>
                          <a:pt x="134792" y="0"/>
                        </a:lnTo>
                        <a:lnTo>
                          <a:pt x="134792" y="47242"/>
                        </a:lnTo>
                        <a:lnTo>
                          <a:pt x="0" y="47242"/>
                        </a:lnTo>
                        <a:close/>
                      </a:path>
                    </a:pathLst>
                  </a:custGeom>
                  <a:grpFill/>
                  <a:ln w="1026"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95620818-3304-F757-EFC7-F845A9D6B2CC}"/>
                      </a:ext>
                    </a:extLst>
                  </p:cNvPr>
                  <p:cNvSpPr/>
                  <p:nvPr/>
                </p:nvSpPr>
                <p:spPr>
                  <a:xfrm>
                    <a:off x="3566414" y="4800572"/>
                    <a:ext cx="111171" cy="152898"/>
                  </a:xfrm>
                  <a:custGeom>
                    <a:avLst/>
                    <a:gdLst>
                      <a:gd name="connsiteX0" fmla="*/ 77527 w 111171"/>
                      <a:gd name="connsiteY0" fmla="*/ 152898 h 152898"/>
                      <a:gd name="connsiteX1" fmla="*/ 0 w 111171"/>
                      <a:gd name="connsiteY1" fmla="*/ 76716 h 152898"/>
                      <a:gd name="connsiteX2" fmla="*/ 78062 w 111171"/>
                      <a:gd name="connsiteY2" fmla="*/ 0 h 152898"/>
                      <a:gd name="connsiteX3" fmla="*/ 111172 w 111171"/>
                      <a:gd name="connsiteY3" fmla="*/ 33696 h 152898"/>
                      <a:gd name="connsiteX4" fmla="*/ 67401 w 111171"/>
                      <a:gd name="connsiteY4" fmla="*/ 76716 h 152898"/>
                      <a:gd name="connsiteX5" fmla="*/ 110638 w 111171"/>
                      <a:gd name="connsiteY5" fmla="*/ 119203 h 152898"/>
                      <a:gd name="connsiteX6" fmla="*/ 77527 w 111171"/>
                      <a:gd name="connsiteY6" fmla="*/ 152898 h 15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71" h="152898">
                        <a:moveTo>
                          <a:pt x="77527" y="152898"/>
                        </a:moveTo>
                        <a:lnTo>
                          <a:pt x="0" y="76716"/>
                        </a:lnTo>
                        <a:lnTo>
                          <a:pt x="78062" y="0"/>
                        </a:lnTo>
                        <a:lnTo>
                          <a:pt x="111172" y="33696"/>
                        </a:lnTo>
                        <a:lnTo>
                          <a:pt x="67401" y="76716"/>
                        </a:lnTo>
                        <a:lnTo>
                          <a:pt x="110638" y="119203"/>
                        </a:lnTo>
                        <a:lnTo>
                          <a:pt x="77527" y="152898"/>
                        </a:lnTo>
                        <a:close/>
                      </a:path>
                    </a:pathLst>
                  </a:custGeom>
                  <a:grpFill/>
                  <a:ln w="1026" cap="flat">
                    <a:noFill/>
                    <a:prstDash val="solid"/>
                    <a:miter/>
                  </a:ln>
                </p:spPr>
                <p:txBody>
                  <a:bodyPr rtlCol="0" anchor="ctr"/>
                  <a:lstStyle/>
                  <a:p>
                    <a:endParaRPr lang="en-US"/>
                  </a:p>
                </p:txBody>
              </p:sp>
            </p:grpSp>
            <p:grpSp>
              <p:nvGrpSpPr>
                <p:cNvPr id="84" name="Graphic 1455">
                  <a:extLst>
                    <a:ext uri="{FF2B5EF4-FFF2-40B4-BE49-F238E27FC236}">
                      <a16:creationId xmlns:a16="http://schemas.microsoft.com/office/drawing/2014/main" id="{CBDB58BE-9A78-B4A0-E415-B5115F5BA67A}"/>
                    </a:ext>
                  </a:extLst>
                </p:cNvPr>
                <p:cNvGrpSpPr/>
                <p:nvPr/>
              </p:nvGrpSpPr>
              <p:grpSpPr>
                <a:xfrm>
                  <a:off x="3903205" y="4800572"/>
                  <a:ext cx="168497" cy="152898"/>
                  <a:chOff x="3903205" y="4800572"/>
                  <a:chExt cx="168497" cy="152898"/>
                </a:xfrm>
                <a:solidFill>
                  <a:schemeClr val="accent1"/>
                </a:solidFill>
              </p:grpSpPr>
              <p:sp>
                <p:nvSpPr>
                  <p:cNvPr id="87" name="Freeform: Shape 86">
                    <a:extLst>
                      <a:ext uri="{FF2B5EF4-FFF2-40B4-BE49-F238E27FC236}">
                        <a16:creationId xmlns:a16="http://schemas.microsoft.com/office/drawing/2014/main" id="{817DEB02-D0EA-AE2E-4A45-3E7542864E58}"/>
                      </a:ext>
                    </a:extLst>
                  </p:cNvPr>
                  <p:cNvSpPr/>
                  <p:nvPr/>
                </p:nvSpPr>
                <p:spPr>
                  <a:xfrm>
                    <a:off x="3903205" y="4853400"/>
                    <a:ext cx="134792" cy="47241"/>
                  </a:xfrm>
                  <a:custGeom>
                    <a:avLst/>
                    <a:gdLst>
                      <a:gd name="connsiteX0" fmla="*/ 0 w 134792"/>
                      <a:gd name="connsiteY0" fmla="*/ 0 h 47241"/>
                      <a:gd name="connsiteX1" fmla="*/ 134792 w 134792"/>
                      <a:gd name="connsiteY1" fmla="*/ 0 h 47241"/>
                      <a:gd name="connsiteX2" fmla="*/ 134792 w 134792"/>
                      <a:gd name="connsiteY2" fmla="*/ 47242 h 47241"/>
                      <a:gd name="connsiteX3" fmla="*/ 0 w 134792"/>
                      <a:gd name="connsiteY3" fmla="*/ 47242 h 47241"/>
                    </a:gdLst>
                    <a:ahLst/>
                    <a:cxnLst>
                      <a:cxn ang="0">
                        <a:pos x="connsiteX0" y="connsiteY0"/>
                      </a:cxn>
                      <a:cxn ang="0">
                        <a:pos x="connsiteX1" y="connsiteY1"/>
                      </a:cxn>
                      <a:cxn ang="0">
                        <a:pos x="connsiteX2" y="connsiteY2"/>
                      </a:cxn>
                      <a:cxn ang="0">
                        <a:pos x="connsiteX3" y="connsiteY3"/>
                      </a:cxn>
                    </a:cxnLst>
                    <a:rect l="l" t="t" r="r" b="b"/>
                    <a:pathLst>
                      <a:path w="134792" h="47241">
                        <a:moveTo>
                          <a:pt x="0" y="0"/>
                        </a:moveTo>
                        <a:lnTo>
                          <a:pt x="134792" y="0"/>
                        </a:lnTo>
                        <a:lnTo>
                          <a:pt x="134792" y="47242"/>
                        </a:lnTo>
                        <a:lnTo>
                          <a:pt x="0" y="47242"/>
                        </a:lnTo>
                        <a:close/>
                      </a:path>
                    </a:pathLst>
                  </a:custGeom>
                  <a:grpFill/>
                  <a:ln w="1026"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CF0C4721-E76E-781D-AA9C-61AB4D8AC7B5}"/>
                      </a:ext>
                    </a:extLst>
                  </p:cNvPr>
                  <p:cNvSpPr/>
                  <p:nvPr/>
                </p:nvSpPr>
                <p:spPr>
                  <a:xfrm>
                    <a:off x="3960521" y="4800572"/>
                    <a:ext cx="111181" cy="152898"/>
                  </a:xfrm>
                  <a:custGeom>
                    <a:avLst/>
                    <a:gdLst>
                      <a:gd name="connsiteX0" fmla="*/ 33654 w 111181"/>
                      <a:gd name="connsiteY0" fmla="*/ 152898 h 152898"/>
                      <a:gd name="connsiteX1" fmla="*/ 544 w 111181"/>
                      <a:gd name="connsiteY1" fmla="*/ 119203 h 152898"/>
                      <a:gd name="connsiteX2" fmla="*/ 43781 w 111181"/>
                      <a:gd name="connsiteY2" fmla="*/ 76716 h 152898"/>
                      <a:gd name="connsiteX3" fmla="*/ 0 w 111181"/>
                      <a:gd name="connsiteY3" fmla="*/ 33696 h 152898"/>
                      <a:gd name="connsiteX4" fmla="*/ 33110 w 111181"/>
                      <a:gd name="connsiteY4" fmla="*/ 0 h 152898"/>
                      <a:gd name="connsiteX5" fmla="*/ 111182 w 111181"/>
                      <a:gd name="connsiteY5" fmla="*/ 76716 h 152898"/>
                      <a:gd name="connsiteX6" fmla="*/ 33654 w 111181"/>
                      <a:gd name="connsiteY6" fmla="*/ 152898 h 15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81" h="152898">
                        <a:moveTo>
                          <a:pt x="33654" y="152898"/>
                        </a:moveTo>
                        <a:lnTo>
                          <a:pt x="544" y="119203"/>
                        </a:lnTo>
                        <a:lnTo>
                          <a:pt x="43781" y="76716"/>
                        </a:lnTo>
                        <a:lnTo>
                          <a:pt x="0" y="33696"/>
                        </a:lnTo>
                        <a:lnTo>
                          <a:pt x="33110" y="0"/>
                        </a:lnTo>
                        <a:lnTo>
                          <a:pt x="111182" y="76716"/>
                        </a:lnTo>
                        <a:lnTo>
                          <a:pt x="33654" y="152898"/>
                        </a:lnTo>
                        <a:close/>
                      </a:path>
                    </a:pathLst>
                  </a:custGeom>
                  <a:grpFill/>
                  <a:ln w="1026" cap="flat">
                    <a:noFill/>
                    <a:prstDash val="solid"/>
                    <a:miter/>
                  </a:ln>
                </p:spPr>
                <p:txBody>
                  <a:bodyPr rtlCol="0" anchor="ctr"/>
                  <a:lstStyle/>
                  <a:p>
                    <a:endParaRPr lang="en-US"/>
                  </a:p>
                </p:txBody>
              </p:sp>
            </p:grpSp>
            <p:sp>
              <p:nvSpPr>
                <p:cNvPr id="85" name="Freeform: Shape 84">
                  <a:extLst>
                    <a:ext uri="{FF2B5EF4-FFF2-40B4-BE49-F238E27FC236}">
                      <a16:creationId xmlns:a16="http://schemas.microsoft.com/office/drawing/2014/main" id="{391E9F08-9DD6-BC74-C08B-F4B7C409D8A9}"/>
                    </a:ext>
                  </a:extLst>
                </p:cNvPr>
                <p:cNvSpPr/>
                <p:nvPr/>
              </p:nvSpPr>
              <p:spPr>
                <a:xfrm>
                  <a:off x="3674073" y="4836280"/>
                  <a:ext cx="348467" cy="381321"/>
                </a:xfrm>
                <a:custGeom>
                  <a:avLst/>
                  <a:gdLst>
                    <a:gd name="connsiteX0" fmla="*/ 286869 w 348467"/>
                    <a:gd name="connsiteY0" fmla="*/ 147815 h 381321"/>
                    <a:gd name="connsiteX1" fmla="*/ 200099 w 348467"/>
                    <a:gd name="connsiteY1" fmla="*/ 127254 h 381321"/>
                    <a:gd name="connsiteX2" fmla="*/ 200099 w 348467"/>
                    <a:gd name="connsiteY2" fmla="*/ 53085 h 381321"/>
                    <a:gd name="connsiteX3" fmla="*/ 147014 w 348467"/>
                    <a:gd name="connsiteY3" fmla="*/ 0 h 381321"/>
                    <a:gd name="connsiteX4" fmla="*/ 146593 w 348467"/>
                    <a:gd name="connsiteY4" fmla="*/ 0 h 381321"/>
                    <a:gd name="connsiteX5" fmla="*/ 93507 w 348467"/>
                    <a:gd name="connsiteY5" fmla="*/ 53085 h 381321"/>
                    <a:gd name="connsiteX6" fmla="*/ 93507 w 348467"/>
                    <a:gd name="connsiteY6" fmla="*/ 181746 h 381321"/>
                    <a:gd name="connsiteX7" fmla="*/ 90889 w 348467"/>
                    <a:gd name="connsiteY7" fmla="*/ 179127 h 381321"/>
                    <a:gd name="connsiteX8" fmla="*/ 53342 w 348467"/>
                    <a:gd name="connsiteY8" fmla="*/ 163610 h 381321"/>
                    <a:gd name="connsiteX9" fmla="*/ 16021 w 348467"/>
                    <a:gd name="connsiteY9" fmla="*/ 178912 h 381321"/>
                    <a:gd name="connsiteX10" fmla="*/ 15508 w 348467"/>
                    <a:gd name="connsiteY10" fmla="*/ 179405 h 381321"/>
                    <a:gd name="connsiteX11" fmla="*/ 0 w 348467"/>
                    <a:gd name="connsiteY11" fmla="*/ 216951 h 381321"/>
                    <a:gd name="connsiteX12" fmla="*/ 15508 w 348467"/>
                    <a:gd name="connsiteY12" fmla="*/ 254488 h 381321"/>
                    <a:gd name="connsiteX13" fmla="*/ 89584 w 348467"/>
                    <a:gd name="connsiteY13" fmla="*/ 328565 h 381321"/>
                    <a:gd name="connsiteX14" fmla="*/ 91813 w 348467"/>
                    <a:gd name="connsiteY14" fmla="*/ 330670 h 381321"/>
                    <a:gd name="connsiteX15" fmla="*/ 109847 w 348467"/>
                    <a:gd name="connsiteY15" fmla="*/ 349351 h 381321"/>
                    <a:gd name="connsiteX16" fmla="*/ 173068 w 348467"/>
                    <a:gd name="connsiteY16" fmla="*/ 381321 h 381321"/>
                    <a:gd name="connsiteX17" fmla="*/ 186604 w 348467"/>
                    <a:gd name="connsiteY17" fmla="*/ 381321 h 381321"/>
                    <a:gd name="connsiteX18" fmla="*/ 186604 w 348467"/>
                    <a:gd name="connsiteY18" fmla="*/ 334080 h 381321"/>
                    <a:gd name="connsiteX19" fmla="*/ 173068 w 348467"/>
                    <a:gd name="connsiteY19" fmla="*/ 334080 h 381321"/>
                    <a:gd name="connsiteX20" fmla="*/ 147681 w 348467"/>
                    <a:gd name="connsiteY20" fmla="*/ 321057 h 381321"/>
                    <a:gd name="connsiteX21" fmla="*/ 123229 w 348467"/>
                    <a:gd name="connsiteY21" fmla="*/ 295383 h 381321"/>
                    <a:gd name="connsiteX22" fmla="*/ 122992 w 348467"/>
                    <a:gd name="connsiteY22" fmla="*/ 295157 h 381321"/>
                    <a:gd name="connsiteX23" fmla="*/ 48905 w 348467"/>
                    <a:gd name="connsiteY23" fmla="*/ 221070 h 381321"/>
                    <a:gd name="connsiteX24" fmla="*/ 47242 w 348467"/>
                    <a:gd name="connsiteY24" fmla="*/ 216951 h 381321"/>
                    <a:gd name="connsiteX25" fmla="*/ 48803 w 348467"/>
                    <a:gd name="connsiteY25" fmla="*/ 212936 h 381321"/>
                    <a:gd name="connsiteX26" fmla="*/ 49213 w 348467"/>
                    <a:gd name="connsiteY26" fmla="*/ 212535 h 381321"/>
                    <a:gd name="connsiteX27" fmla="*/ 53342 w 348467"/>
                    <a:gd name="connsiteY27" fmla="*/ 210851 h 381321"/>
                    <a:gd name="connsiteX28" fmla="*/ 57481 w 348467"/>
                    <a:gd name="connsiteY28" fmla="*/ 212535 h 381321"/>
                    <a:gd name="connsiteX29" fmla="*/ 86555 w 348467"/>
                    <a:gd name="connsiteY29" fmla="*/ 241599 h 381321"/>
                    <a:gd name="connsiteX30" fmla="*/ 121154 w 348467"/>
                    <a:gd name="connsiteY30" fmla="*/ 248480 h 381321"/>
                    <a:gd name="connsiteX31" fmla="*/ 140749 w 348467"/>
                    <a:gd name="connsiteY31" fmla="*/ 219149 h 381321"/>
                    <a:gd name="connsiteX32" fmla="*/ 140749 w 348467"/>
                    <a:gd name="connsiteY32" fmla="*/ 53085 h 381321"/>
                    <a:gd name="connsiteX33" fmla="*/ 146593 w 348467"/>
                    <a:gd name="connsiteY33" fmla="*/ 47241 h 381321"/>
                    <a:gd name="connsiteX34" fmla="*/ 147014 w 348467"/>
                    <a:gd name="connsiteY34" fmla="*/ 47241 h 381321"/>
                    <a:gd name="connsiteX35" fmla="*/ 152857 w 348467"/>
                    <a:gd name="connsiteY35" fmla="*/ 53085 h 381321"/>
                    <a:gd name="connsiteX36" fmla="*/ 152857 w 348467"/>
                    <a:gd name="connsiteY36" fmla="*/ 164616 h 381321"/>
                    <a:gd name="connsiteX37" fmla="*/ 275973 w 348467"/>
                    <a:gd name="connsiteY37" fmla="*/ 193783 h 381321"/>
                    <a:gd name="connsiteX38" fmla="*/ 301226 w 348467"/>
                    <a:gd name="connsiteY38" fmla="*/ 227119 h 381321"/>
                    <a:gd name="connsiteX39" fmla="*/ 301226 w 348467"/>
                    <a:gd name="connsiteY39" fmla="*/ 334080 h 381321"/>
                    <a:gd name="connsiteX40" fmla="*/ 283038 w 348467"/>
                    <a:gd name="connsiteY40" fmla="*/ 334080 h 381321"/>
                    <a:gd name="connsiteX41" fmla="*/ 283038 w 348467"/>
                    <a:gd name="connsiteY41" fmla="*/ 381321 h 381321"/>
                    <a:gd name="connsiteX42" fmla="*/ 310767 w 348467"/>
                    <a:gd name="connsiteY42" fmla="*/ 381321 h 381321"/>
                    <a:gd name="connsiteX43" fmla="*/ 348468 w 348467"/>
                    <a:gd name="connsiteY43" fmla="*/ 343158 h 381321"/>
                    <a:gd name="connsiteX44" fmla="*/ 348468 w 348467"/>
                    <a:gd name="connsiteY44" fmla="*/ 227119 h 381321"/>
                    <a:gd name="connsiteX45" fmla="*/ 286869 w 348467"/>
                    <a:gd name="connsiteY45" fmla="*/ 147815 h 38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8467" h="381321">
                      <a:moveTo>
                        <a:pt x="286869" y="147815"/>
                      </a:moveTo>
                      <a:lnTo>
                        <a:pt x="200099" y="127254"/>
                      </a:lnTo>
                      <a:lnTo>
                        <a:pt x="200099" y="53085"/>
                      </a:lnTo>
                      <a:cubicBezTo>
                        <a:pt x="200099" y="23816"/>
                        <a:pt x="176283" y="0"/>
                        <a:pt x="147014" y="0"/>
                      </a:cubicBezTo>
                      <a:lnTo>
                        <a:pt x="146593" y="0"/>
                      </a:lnTo>
                      <a:cubicBezTo>
                        <a:pt x="117323" y="0"/>
                        <a:pt x="93507" y="23816"/>
                        <a:pt x="93507" y="53085"/>
                      </a:cubicBezTo>
                      <a:lnTo>
                        <a:pt x="93507" y="181746"/>
                      </a:lnTo>
                      <a:lnTo>
                        <a:pt x="90889" y="179127"/>
                      </a:lnTo>
                      <a:cubicBezTo>
                        <a:pt x="80875" y="169125"/>
                        <a:pt x="67545" y="163610"/>
                        <a:pt x="53342" y="163610"/>
                      </a:cubicBezTo>
                      <a:cubicBezTo>
                        <a:pt x="39139" y="163610"/>
                        <a:pt x="26003" y="169042"/>
                        <a:pt x="16021" y="178912"/>
                      </a:cubicBezTo>
                      <a:lnTo>
                        <a:pt x="15508" y="179405"/>
                      </a:lnTo>
                      <a:cubicBezTo>
                        <a:pt x="5505" y="189418"/>
                        <a:pt x="0" y="202748"/>
                        <a:pt x="0" y="216951"/>
                      </a:cubicBezTo>
                      <a:cubicBezTo>
                        <a:pt x="0" y="231155"/>
                        <a:pt x="5505" y="244495"/>
                        <a:pt x="15508" y="254488"/>
                      </a:cubicBezTo>
                      <a:lnTo>
                        <a:pt x="89584" y="328565"/>
                      </a:lnTo>
                      <a:cubicBezTo>
                        <a:pt x="90313" y="329294"/>
                        <a:pt x="91073" y="330002"/>
                        <a:pt x="91813" y="330670"/>
                      </a:cubicBezTo>
                      <a:cubicBezTo>
                        <a:pt x="97831" y="336021"/>
                        <a:pt x="104671" y="342429"/>
                        <a:pt x="109847" y="349351"/>
                      </a:cubicBezTo>
                      <a:cubicBezTo>
                        <a:pt x="125046" y="369665"/>
                        <a:pt x="148092" y="381321"/>
                        <a:pt x="173068" y="381321"/>
                      </a:cubicBezTo>
                      <a:lnTo>
                        <a:pt x="186604" y="381321"/>
                      </a:lnTo>
                      <a:lnTo>
                        <a:pt x="186604" y="334080"/>
                      </a:lnTo>
                      <a:lnTo>
                        <a:pt x="173068" y="334080"/>
                      </a:lnTo>
                      <a:cubicBezTo>
                        <a:pt x="163127" y="334080"/>
                        <a:pt x="153874" y="329335"/>
                        <a:pt x="147681" y="321057"/>
                      </a:cubicBezTo>
                      <a:cubicBezTo>
                        <a:pt x="139989" y="310777"/>
                        <a:pt x="131013" y="302315"/>
                        <a:pt x="123229" y="295383"/>
                      </a:cubicBezTo>
                      <a:cubicBezTo>
                        <a:pt x="123146" y="295311"/>
                        <a:pt x="123064" y="295229"/>
                        <a:pt x="122992" y="295157"/>
                      </a:cubicBezTo>
                      <a:lnTo>
                        <a:pt x="48905" y="221070"/>
                      </a:lnTo>
                      <a:cubicBezTo>
                        <a:pt x="47457" y="219622"/>
                        <a:pt x="47242" y="217865"/>
                        <a:pt x="47242" y="216951"/>
                      </a:cubicBezTo>
                      <a:cubicBezTo>
                        <a:pt x="47242" y="216037"/>
                        <a:pt x="47447" y="214363"/>
                        <a:pt x="48803" y="212936"/>
                      </a:cubicBezTo>
                      <a:lnTo>
                        <a:pt x="49213" y="212535"/>
                      </a:lnTo>
                      <a:cubicBezTo>
                        <a:pt x="50672" y="211067"/>
                        <a:pt x="52428" y="210851"/>
                        <a:pt x="53342" y="210851"/>
                      </a:cubicBezTo>
                      <a:cubicBezTo>
                        <a:pt x="54256" y="210851"/>
                        <a:pt x="56022" y="211067"/>
                        <a:pt x="57481" y="212535"/>
                      </a:cubicBezTo>
                      <a:lnTo>
                        <a:pt x="86555" y="241599"/>
                      </a:lnTo>
                      <a:cubicBezTo>
                        <a:pt x="95664" y="250709"/>
                        <a:pt x="109241" y="253410"/>
                        <a:pt x="121154" y="248480"/>
                      </a:cubicBezTo>
                      <a:cubicBezTo>
                        <a:pt x="133057" y="243540"/>
                        <a:pt x="140749" y="232028"/>
                        <a:pt x="140749" y="219149"/>
                      </a:cubicBezTo>
                      <a:lnTo>
                        <a:pt x="140749" y="53085"/>
                      </a:lnTo>
                      <a:cubicBezTo>
                        <a:pt x="140749" y="49922"/>
                        <a:pt x="143419" y="47241"/>
                        <a:pt x="146593" y="47241"/>
                      </a:cubicBezTo>
                      <a:lnTo>
                        <a:pt x="147014" y="47241"/>
                      </a:lnTo>
                      <a:cubicBezTo>
                        <a:pt x="150187" y="47241"/>
                        <a:pt x="152857" y="49922"/>
                        <a:pt x="152857" y="53085"/>
                      </a:cubicBezTo>
                      <a:lnTo>
                        <a:pt x="152857" y="164616"/>
                      </a:lnTo>
                      <a:lnTo>
                        <a:pt x="275973" y="193783"/>
                      </a:lnTo>
                      <a:cubicBezTo>
                        <a:pt x="290844" y="197305"/>
                        <a:pt x="301226" y="211015"/>
                        <a:pt x="301226" y="227119"/>
                      </a:cubicBezTo>
                      <a:lnTo>
                        <a:pt x="301226" y="334080"/>
                      </a:lnTo>
                      <a:lnTo>
                        <a:pt x="283038" y="334080"/>
                      </a:lnTo>
                      <a:lnTo>
                        <a:pt x="283038" y="381321"/>
                      </a:lnTo>
                      <a:lnTo>
                        <a:pt x="310767" y="381321"/>
                      </a:lnTo>
                      <a:cubicBezTo>
                        <a:pt x="331553" y="381321"/>
                        <a:pt x="348468" y="364201"/>
                        <a:pt x="348468" y="343158"/>
                      </a:cubicBezTo>
                      <a:lnTo>
                        <a:pt x="348468" y="227119"/>
                      </a:lnTo>
                      <a:cubicBezTo>
                        <a:pt x="348468" y="189028"/>
                        <a:pt x="323142" y="156421"/>
                        <a:pt x="286869" y="147815"/>
                      </a:cubicBezTo>
                      <a:close/>
                    </a:path>
                  </a:pathLst>
                </a:custGeom>
                <a:solidFill>
                  <a:schemeClr val="accent1"/>
                </a:solidFill>
                <a:ln w="1026"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05A1814B-9CA2-9948-BAB5-A9B45710465A}"/>
                    </a:ext>
                  </a:extLst>
                </p:cNvPr>
                <p:cNvSpPr/>
                <p:nvPr/>
              </p:nvSpPr>
              <p:spPr>
                <a:xfrm>
                  <a:off x="3885191" y="5171027"/>
                  <a:ext cx="47395" cy="45896"/>
                </a:xfrm>
                <a:custGeom>
                  <a:avLst/>
                  <a:gdLst>
                    <a:gd name="connsiteX0" fmla="*/ 0 w 47395"/>
                    <a:gd name="connsiteY0" fmla="*/ 0 h 45896"/>
                    <a:gd name="connsiteX1" fmla="*/ 47396 w 47395"/>
                    <a:gd name="connsiteY1" fmla="*/ 0 h 45896"/>
                    <a:gd name="connsiteX2" fmla="*/ 47396 w 47395"/>
                    <a:gd name="connsiteY2" fmla="*/ 45896 h 45896"/>
                    <a:gd name="connsiteX3" fmla="*/ 0 w 47395"/>
                    <a:gd name="connsiteY3" fmla="*/ 45896 h 45896"/>
                  </a:gdLst>
                  <a:ahLst/>
                  <a:cxnLst>
                    <a:cxn ang="0">
                      <a:pos x="connsiteX0" y="connsiteY0"/>
                    </a:cxn>
                    <a:cxn ang="0">
                      <a:pos x="connsiteX1" y="connsiteY1"/>
                    </a:cxn>
                    <a:cxn ang="0">
                      <a:pos x="connsiteX2" y="connsiteY2"/>
                    </a:cxn>
                    <a:cxn ang="0">
                      <a:pos x="connsiteX3" y="connsiteY3"/>
                    </a:cxn>
                  </a:cxnLst>
                  <a:rect l="l" t="t" r="r" b="b"/>
                  <a:pathLst>
                    <a:path w="47395" h="45896">
                      <a:moveTo>
                        <a:pt x="0" y="0"/>
                      </a:moveTo>
                      <a:lnTo>
                        <a:pt x="47396" y="0"/>
                      </a:lnTo>
                      <a:lnTo>
                        <a:pt x="47396" y="45896"/>
                      </a:lnTo>
                      <a:lnTo>
                        <a:pt x="0" y="45896"/>
                      </a:lnTo>
                      <a:close/>
                    </a:path>
                  </a:pathLst>
                </a:custGeom>
                <a:solidFill>
                  <a:schemeClr val="accent2"/>
                </a:solidFill>
                <a:ln w="1026" cap="flat">
                  <a:noFill/>
                  <a:prstDash val="solid"/>
                  <a:miter/>
                </a:ln>
              </p:spPr>
              <p:txBody>
                <a:bodyPr rtlCol="0" anchor="ctr"/>
                <a:lstStyle/>
                <a:p>
                  <a:endParaRPr lang="en-US"/>
                </a:p>
              </p:txBody>
            </p:sp>
          </p:grpSp>
          <p:sp>
            <p:nvSpPr>
              <p:cNvPr id="60" name="Rectangle 59">
                <a:extLst>
                  <a:ext uri="{FF2B5EF4-FFF2-40B4-BE49-F238E27FC236}">
                    <a16:creationId xmlns:a16="http://schemas.microsoft.com/office/drawing/2014/main" id="{AB71DB70-CF30-FF0B-3EE2-3D5AE3D7047A}"/>
                  </a:ext>
                </a:extLst>
              </p:cNvPr>
              <p:cNvSpPr>
                <a:spLocks/>
              </p:cNvSpPr>
              <p:nvPr/>
            </p:nvSpPr>
            <p:spPr>
              <a:xfrm>
                <a:off x="913616" y="3888259"/>
                <a:ext cx="2692432" cy="57405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09600">
                  <a:spcBef>
                    <a:spcPts val="200"/>
                  </a:spcBef>
                  <a:defRPr/>
                </a:pPr>
                <a:r>
                  <a:rPr lang="en-US" sz="900" kern="0" dirty="0">
                    <a:solidFill>
                      <a:schemeClr val="bg2"/>
                    </a:solidFill>
                    <a:sym typeface="Helvetica"/>
                  </a:rPr>
                  <a:t>Improve operational efficiency through real-time, automated license plate data capture, enabling faster decision making and reduced manual workloads for vehicle tracking and access control</a:t>
                </a:r>
              </a:p>
            </p:txBody>
          </p:sp>
          <p:sp>
            <p:nvSpPr>
              <p:cNvPr id="64" name="Rectangle 63">
                <a:extLst>
                  <a:ext uri="{FF2B5EF4-FFF2-40B4-BE49-F238E27FC236}">
                    <a16:creationId xmlns:a16="http://schemas.microsoft.com/office/drawing/2014/main" id="{86B43C77-DC18-3D53-2991-829742735008}"/>
                  </a:ext>
                </a:extLst>
              </p:cNvPr>
              <p:cNvSpPr>
                <a:spLocks/>
              </p:cNvSpPr>
              <p:nvPr/>
            </p:nvSpPr>
            <p:spPr>
              <a:xfrm>
                <a:off x="4155879" y="3877065"/>
                <a:ext cx="2692432"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09600">
                  <a:spcBef>
                    <a:spcPts val="200"/>
                  </a:spcBef>
                  <a:defRPr/>
                </a:pPr>
                <a:r>
                  <a:rPr lang="en-US" sz="900" kern="0" dirty="0">
                    <a:solidFill>
                      <a:schemeClr val="bg2"/>
                    </a:solidFill>
                    <a:sym typeface="Helvetica"/>
                  </a:rPr>
                  <a:t>Enjoy quick, low-touch deployments with a plug-and-play system that can be remotely set up and only requires a minimum connection between existing IP cameras and the Touch Cloud </a:t>
                </a:r>
                <a:r>
                  <a:rPr lang="en-US" sz="900" kern="0" dirty="0" err="1">
                    <a:solidFill>
                      <a:schemeClr val="bg2"/>
                    </a:solidFill>
                    <a:sym typeface="Helvetica"/>
                  </a:rPr>
                  <a:t>AI@Sense</a:t>
                </a:r>
                <a:r>
                  <a:rPr lang="en-US" sz="900" kern="0" dirty="0">
                    <a:solidFill>
                      <a:schemeClr val="bg2"/>
                    </a:solidFill>
                    <a:sym typeface="Helvetica"/>
                  </a:rPr>
                  <a:t> platform</a:t>
                </a:r>
              </a:p>
            </p:txBody>
          </p:sp>
        </p:grpSp>
      </p:grpSp>
      <p:pic>
        <p:nvPicPr>
          <p:cNvPr id="4" name="Picture 3">
            <a:extLst>
              <a:ext uri="{FF2B5EF4-FFF2-40B4-BE49-F238E27FC236}">
                <a16:creationId xmlns:a16="http://schemas.microsoft.com/office/drawing/2014/main" id="{3839DE9B-4CCD-32E6-1535-19EB10C800F4}"/>
              </a:ext>
            </a:extLst>
          </p:cNvPr>
          <p:cNvPicPr>
            <a:picLocks noChangeAspect="1"/>
          </p:cNvPicPr>
          <p:nvPr/>
        </p:nvPicPr>
        <p:blipFill rotWithShape="1">
          <a:blip r:embed="rId12"/>
          <a:srcRect l="43350" t="17045" r="5832" b="28028"/>
          <a:stretch/>
        </p:blipFill>
        <p:spPr>
          <a:xfrm>
            <a:off x="7119952" y="3023401"/>
            <a:ext cx="1623047" cy="1353337"/>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grpSp>
        <p:nvGrpSpPr>
          <p:cNvPr id="12" name="Group 11">
            <a:extLst>
              <a:ext uri="{FF2B5EF4-FFF2-40B4-BE49-F238E27FC236}">
                <a16:creationId xmlns:a16="http://schemas.microsoft.com/office/drawing/2014/main" id="{41926874-0AA7-C910-5AC0-048E41B1BE3F}"/>
              </a:ext>
            </a:extLst>
          </p:cNvPr>
          <p:cNvGrpSpPr/>
          <p:nvPr/>
        </p:nvGrpSpPr>
        <p:grpSpPr>
          <a:xfrm>
            <a:off x="9057016" y="87630"/>
            <a:ext cx="2525384" cy="384440"/>
            <a:chOff x="9057016" y="87630"/>
            <a:chExt cx="2525384" cy="384440"/>
          </a:xfrm>
        </p:grpSpPr>
        <p:pic>
          <p:nvPicPr>
            <p:cNvPr id="13" name="Picture 12">
              <a:hlinkClick r:id="rId13" action="ppaction://hlinksldjump"/>
              <a:extLst>
                <a:ext uri="{FF2B5EF4-FFF2-40B4-BE49-F238E27FC236}">
                  <a16:creationId xmlns:a16="http://schemas.microsoft.com/office/drawing/2014/main" id="{0E97916A-0EF1-4EF1-B71C-45AF57064156}"/>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14" name="Rectangle 13">
              <a:extLst>
                <a:ext uri="{FF2B5EF4-FFF2-40B4-BE49-F238E27FC236}">
                  <a16:creationId xmlns:a16="http://schemas.microsoft.com/office/drawing/2014/main" id="{89A105B0-78D4-7C11-0ED7-70274DE478C9}"/>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231133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工业互联网- 爱动超越人工智能">
            <a:extLst>
              <a:ext uri="{FF2B5EF4-FFF2-40B4-BE49-F238E27FC236}">
                <a16:creationId xmlns:a16="http://schemas.microsoft.com/office/drawing/2014/main" id="{4A45A425-A31E-ACB6-222E-03A9F5A92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32" y="216067"/>
            <a:ext cx="2287113" cy="263018"/>
          </a:xfrm>
          <a:prstGeom prst="rect">
            <a:avLst/>
          </a:prstGeom>
          <a:noFill/>
          <a:extLst>
            <a:ext uri="{909E8E84-426E-40DD-AFC4-6F175D3DCCD1}">
              <a14:hiddenFill xmlns:a14="http://schemas.microsoft.com/office/drawing/2010/main">
                <a:solidFill>
                  <a:srgbClr val="FFFFFF"/>
                </a:solidFill>
              </a14:hiddenFill>
            </a:ext>
          </a:extLst>
        </p:spPr>
      </p:pic>
      <p:sp>
        <p:nvSpPr>
          <p:cNvPr id="2308" name="Title 2307">
            <a:extLst>
              <a:ext uri="{FF2B5EF4-FFF2-40B4-BE49-F238E27FC236}">
                <a16:creationId xmlns:a16="http://schemas.microsoft.com/office/drawing/2014/main" id="{5D610995-18DE-CEBE-DFD5-62732A667AB6}"/>
              </a:ext>
            </a:extLst>
          </p:cNvPr>
          <p:cNvSpPr>
            <a:spLocks noGrp="1"/>
          </p:cNvSpPr>
          <p:nvPr>
            <p:ph type="title"/>
          </p:nvPr>
        </p:nvSpPr>
        <p:spPr>
          <a:xfrm>
            <a:off x="592916" y="571500"/>
            <a:ext cx="6015274" cy="886397"/>
          </a:xfrm>
        </p:spPr>
        <p:txBody>
          <a:bodyPr/>
          <a:lstStyle/>
          <a:p>
            <a:pPr lvl="0"/>
            <a:r>
              <a:rPr lang="en-US" sz="3200" noProof="0" dirty="0"/>
              <a:t>Smart Factory Solutions Based on AI Technology</a:t>
            </a:r>
          </a:p>
        </p:txBody>
      </p:sp>
      <p:sp>
        <p:nvSpPr>
          <p:cNvPr id="4" name="Rectangle 3">
            <a:extLst>
              <a:ext uri="{FF2B5EF4-FFF2-40B4-BE49-F238E27FC236}">
                <a16:creationId xmlns:a16="http://schemas.microsoft.com/office/drawing/2014/main" id="{4E017A4C-D83E-7E7C-D308-6E6BEF7145F5}"/>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2EF7A0F7-08E3-409D-D02B-D5CA578859B3}"/>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6" name="Straight Connector 5">
            <a:extLst>
              <a:ext uri="{FF2B5EF4-FFF2-40B4-BE49-F238E27FC236}">
                <a16:creationId xmlns:a16="http://schemas.microsoft.com/office/drawing/2014/main" id="{0610CD93-47C7-563A-8112-19534B9FD0FC}"/>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7" name="Text Placeholder 49">
            <a:extLst>
              <a:ext uri="{FF2B5EF4-FFF2-40B4-BE49-F238E27FC236}">
                <a16:creationId xmlns:a16="http://schemas.microsoft.com/office/drawing/2014/main" id="{E75120D7-3577-6550-C841-7E0516252294}"/>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Asset Optimization</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Automation / Robotics</a:t>
            </a:r>
          </a:p>
        </p:txBody>
      </p:sp>
      <p:sp>
        <p:nvSpPr>
          <p:cNvPr id="8" name="Rectangle 7">
            <a:extLst>
              <a:ext uri="{FF2B5EF4-FFF2-40B4-BE49-F238E27FC236}">
                <a16:creationId xmlns:a16="http://schemas.microsoft.com/office/drawing/2014/main" id="{D3908B81-4FAC-3CC0-DA4B-0C4DBB4214AB}"/>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9" name="Straight Connector 8">
            <a:extLst>
              <a:ext uri="{FF2B5EF4-FFF2-40B4-BE49-F238E27FC236}">
                <a16:creationId xmlns:a16="http://schemas.microsoft.com/office/drawing/2014/main" id="{A8C6A2F2-60CD-9D26-3BA4-66B6499E8F96}"/>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1" name="Rectangle 10">
            <a:extLst>
              <a:ext uri="{FF2B5EF4-FFF2-40B4-BE49-F238E27FC236}">
                <a16:creationId xmlns:a16="http://schemas.microsoft.com/office/drawing/2014/main" id="{8117E294-5C04-96D3-44C9-7EA368F65562}"/>
              </a:ext>
            </a:extLst>
          </p:cNvPr>
          <p:cNvSpPr>
            <a:spLocks/>
          </p:cNvSpPr>
          <p:nvPr/>
        </p:nvSpPr>
        <p:spPr>
          <a:xfrm>
            <a:off x="8743000" y="3048001"/>
            <a:ext cx="2839400" cy="1159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R="0" lvl="0" indent="0" fontAlgn="auto">
              <a:spcBef>
                <a:spcPts val="200"/>
              </a:spcBef>
              <a:spcAft>
                <a:spcPts val="200"/>
              </a:spcAft>
              <a:buClrTx/>
              <a:buSzTx/>
              <a:buFontTx/>
              <a:buNone/>
              <a:tabLst/>
              <a:defRPr/>
            </a:pPr>
            <a:r>
              <a:rPr lang="en-US" sz="1000" dirty="0">
                <a:solidFill>
                  <a:schemeClr val="bg2"/>
                </a:solidFill>
                <a:latin typeface="IntelOne Text Bold" panose="020B08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Drive improved brand/safety reputation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appeal to workers</a:t>
            </a:r>
          </a:p>
        </p:txBody>
      </p:sp>
      <p:sp>
        <p:nvSpPr>
          <p:cNvPr id="15" name="Rectangle 14">
            <a:extLst>
              <a:ext uri="{FF2B5EF4-FFF2-40B4-BE49-F238E27FC236}">
                <a16:creationId xmlns:a16="http://schemas.microsoft.com/office/drawing/2014/main" id="{BAFA80C8-2FC6-1D70-81EC-B9496C623567}"/>
              </a:ext>
            </a:extLst>
          </p:cNvPr>
          <p:cNvSpPr>
            <a:spLocks/>
          </p:cNvSpPr>
          <p:nvPr/>
        </p:nvSpPr>
        <p:spPr>
          <a:xfrm>
            <a:off x="7144336" y="4453901"/>
            <a:ext cx="4438063" cy="1728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employee safety</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risk of theft of IP, technical specifications, status of productive capacity/precision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Safeguard customer/shipping IP, trade secrets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proper handling of volatile materials, detection of breaches/issues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equipment, product loss due to physical damage, theft</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stoppages due to health/safety compliance risks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losses due to liability, insurance premium increases, compliance violations</a:t>
            </a:r>
          </a:p>
        </p:txBody>
      </p:sp>
      <p:sp>
        <p:nvSpPr>
          <p:cNvPr id="16" name="Text Placeholder 49">
            <a:extLst>
              <a:ext uri="{FF2B5EF4-FFF2-40B4-BE49-F238E27FC236}">
                <a16:creationId xmlns:a16="http://schemas.microsoft.com/office/drawing/2014/main" id="{1A5D0E0C-0C7E-874C-37D0-AE7A2A9408CA}"/>
              </a:ext>
            </a:extLst>
          </p:cNvPr>
          <p:cNvSpPr txBox="1">
            <a:spLocks/>
          </p:cNvSpPr>
          <p:nvPr/>
        </p:nvSpPr>
        <p:spPr>
          <a:xfrm>
            <a:off x="7133540" y="628590"/>
            <a:ext cx="2243048"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3" action="ppaction://hlinksldjump"/>
              </a:rPr>
              <a:t>Situational Monitoring</a:t>
            </a:r>
            <a:endParaRPr lang="en-US" sz="900" b="0" dirty="0">
              <a:solidFill>
                <a:srgbClr val="525252"/>
              </a:solidFill>
              <a:latin typeface="IntelOne Text" panose="020B0503020203020204" pitchFamily="34" charset="0"/>
              <a:sym typeface="Helvetica Neue"/>
            </a:endParaRPr>
          </a:p>
          <a:p>
            <a:pPr marL="228600" indent="-171450" defTabSz="914400">
              <a:spcBef>
                <a:spcPts val="0"/>
              </a:spcBef>
              <a:buFont typeface="Wingdings" panose="05000000000000000000" pitchFamily="2" charset="2"/>
              <a:buChar char="§"/>
              <a:defRPr/>
            </a:pPr>
            <a:r>
              <a:rPr lang="en-US" sz="900" b="0" dirty="0">
                <a:latin typeface="IntelOne Text" panose="020B0503020203020204" pitchFamily="34" charset="0"/>
              </a:rPr>
              <a:t>Control Optimization &amp; Autonomy</a:t>
            </a:r>
          </a:p>
        </p:txBody>
      </p:sp>
      <p:sp>
        <p:nvSpPr>
          <p:cNvPr id="17" name="Text Placeholder 49" descr="Target Vertical: &#10;Manufacturing&#10;&#10;&#10;">
            <a:extLst>
              <a:ext uri="{FF2B5EF4-FFF2-40B4-BE49-F238E27FC236}">
                <a16:creationId xmlns:a16="http://schemas.microsoft.com/office/drawing/2014/main" id="{6304EF76-A930-3D57-298A-C096497926F4}"/>
              </a:ext>
            </a:extLst>
          </p:cNvPr>
          <p:cNvSpPr txBox="1">
            <a:spLocks/>
          </p:cNvSpPr>
          <p:nvPr/>
        </p:nvSpPr>
        <p:spPr>
          <a:xfrm>
            <a:off x="7144338" y="1686845"/>
            <a:ext cx="2030977" cy="351505"/>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lvl="0" defTabSz="1219169" fontAlgn="auto" hangingPunct="0">
              <a:spcBef>
                <a:spcPts val="0"/>
              </a:spcBef>
              <a:buClr>
                <a:srgbClr val="525252"/>
              </a:buClr>
              <a:buSzPts val="1050"/>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Transportation</a:t>
            </a:r>
          </a:p>
        </p:txBody>
      </p:sp>
      <p:sp>
        <p:nvSpPr>
          <p:cNvPr id="18" name="Text Placeholder 49" descr="Target Vertical: &#10;Manufacturing&#10;&#10;&#10;">
            <a:extLst>
              <a:ext uri="{FF2B5EF4-FFF2-40B4-BE49-F238E27FC236}">
                <a16:creationId xmlns:a16="http://schemas.microsoft.com/office/drawing/2014/main" id="{38BAE341-C6F0-A60D-7713-A0FA8AD91470}"/>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North America, ANZ, APJ, PRC, India, Europe, EMEA, North Africa</a:t>
            </a:r>
          </a:p>
        </p:txBody>
      </p:sp>
      <p:grpSp>
        <p:nvGrpSpPr>
          <p:cNvPr id="19" name="Group 18">
            <a:extLst>
              <a:ext uri="{FF2B5EF4-FFF2-40B4-BE49-F238E27FC236}">
                <a16:creationId xmlns:a16="http://schemas.microsoft.com/office/drawing/2014/main" id="{CB218FBF-C8E2-6CE8-A23B-2398CAA12C46}"/>
              </a:ext>
            </a:extLst>
          </p:cNvPr>
          <p:cNvGrpSpPr/>
          <p:nvPr/>
        </p:nvGrpSpPr>
        <p:grpSpPr>
          <a:xfrm>
            <a:off x="592917" y="1998382"/>
            <a:ext cx="6255394" cy="600164"/>
            <a:chOff x="592917" y="1621155"/>
            <a:chExt cx="6255394" cy="600164"/>
          </a:xfrm>
        </p:grpSpPr>
        <p:sp>
          <p:nvSpPr>
            <p:cNvPr id="21"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EFFB8E15-4B15-A6D7-4EEA-EC5232D6FA82}"/>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Aldong</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Super AI’s Smart Factory Solutions Based on AI Technology provides real-time monitoring to ensure employees are wearing proper safety gear in designated production spaces. Specific AI models can be deployed to analyze video at the edge and accurately detect any worker PPE safety violations.</a:t>
              </a:r>
            </a:p>
          </p:txBody>
        </p:sp>
        <p:sp>
          <p:nvSpPr>
            <p:cNvPr id="22" name="Content Placeholder 47">
              <a:extLst>
                <a:ext uri="{FF2B5EF4-FFF2-40B4-BE49-F238E27FC236}">
                  <a16:creationId xmlns:a16="http://schemas.microsoft.com/office/drawing/2014/main" id="{D0819A9D-A581-4595-BE1C-D1CBF9FF9459}"/>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23" name="Straight Connector 22">
            <a:extLst>
              <a:ext uri="{FF2B5EF4-FFF2-40B4-BE49-F238E27FC236}">
                <a16:creationId xmlns:a16="http://schemas.microsoft.com/office/drawing/2014/main" id="{D390C4CD-430A-2E0E-358E-00774DA82ACF}"/>
              </a:ext>
            </a:extLst>
          </p:cNvPr>
          <p:cNvCxnSpPr>
            <a:cxnSpLocks/>
          </p:cNvCxnSpPr>
          <p:nvPr/>
        </p:nvCxnSpPr>
        <p:spPr>
          <a:xfrm>
            <a:off x="592917" y="270621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C36E4ECE-CD07-F84B-A00C-F1E4F4D89771}"/>
              </a:ext>
            </a:extLst>
          </p:cNvPr>
          <p:cNvCxnSpPr>
            <a:cxnSpLocks/>
          </p:cNvCxnSpPr>
          <p:nvPr/>
        </p:nvCxnSpPr>
        <p:spPr>
          <a:xfrm>
            <a:off x="592917" y="384780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27" name="Group 26">
            <a:extLst>
              <a:ext uri="{FF2B5EF4-FFF2-40B4-BE49-F238E27FC236}">
                <a16:creationId xmlns:a16="http://schemas.microsoft.com/office/drawing/2014/main" id="{E79651B6-1312-35E1-7DD3-0E5323F8B3E2}"/>
              </a:ext>
            </a:extLst>
          </p:cNvPr>
          <p:cNvGrpSpPr>
            <a:grpSpLocks/>
          </p:cNvGrpSpPr>
          <p:nvPr/>
        </p:nvGrpSpPr>
        <p:grpSpPr>
          <a:xfrm>
            <a:off x="592916" y="5894650"/>
            <a:ext cx="6255393" cy="335866"/>
            <a:chOff x="592916" y="3640327"/>
            <a:chExt cx="6255393" cy="335866"/>
          </a:xfrm>
        </p:grpSpPr>
        <p:sp>
          <p:nvSpPr>
            <p:cNvPr id="29" name="Content Placeholder 47">
              <a:extLst>
                <a:ext uri="{FF2B5EF4-FFF2-40B4-BE49-F238E27FC236}">
                  <a16:creationId xmlns:a16="http://schemas.microsoft.com/office/drawing/2014/main" id="{28B0BBDB-6541-9824-7C49-400D66A7FA39}"/>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31" name="Content Placeholder 47">
              <a:extLst>
                <a:ext uri="{FF2B5EF4-FFF2-40B4-BE49-F238E27FC236}">
                  <a16:creationId xmlns:a16="http://schemas.microsoft.com/office/drawing/2014/main" id="{B377E260-F855-6918-E007-028CDEBA396A}"/>
                </a:ext>
              </a:extLst>
            </p:cNvPr>
            <p:cNvSpPr txBox="1">
              <a:spLocks/>
            </p:cNvSpPr>
            <p:nvPr/>
          </p:nvSpPr>
          <p:spPr>
            <a:xfrm>
              <a:off x="592916" y="3837694"/>
              <a:ext cx="6255393" cy="138499"/>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defTabSz="609600">
                <a:lnSpc>
                  <a:spcPct val="100000"/>
                </a:lnSpc>
                <a:spcBef>
                  <a:spcPts val="200"/>
                </a:spcBef>
                <a:spcAft>
                  <a:spcPts val="100"/>
                </a:spcAft>
                <a:buClr>
                  <a:srgbClr val="525252"/>
                </a:buClr>
                <a:buNone/>
                <a:defRPr/>
              </a:pPr>
              <a:r>
                <a:rPr lang="en-US" sz="900" kern="0" dirty="0">
                  <a:latin typeface="IntelOne Text" panose="020B0503020203020204" pitchFamily="34" charset="0"/>
                  <a:ea typeface="+mn-ea"/>
                  <a:cs typeface="+mn-cs"/>
                  <a:sym typeface="Helvetica Neue"/>
                  <a:hlinkClick r:id="rId4">
                    <a:extLst>
                      <a:ext uri="{A12FA001-AC4F-418D-AE19-62706E023703}">
                        <ahyp:hlinkClr xmlns:ahyp="http://schemas.microsoft.com/office/drawing/2018/hyperlinkcolor" val="tx"/>
                      </a:ext>
                    </a:extLst>
                  </a:hlinkClick>
                </a:rPr>
                <a:t>Intel IoT Kits Overview</a:t>
              </a:r>
              <a:endParaRPr lang="en-US" sz="900" kern="0" dirty="0">
                <a:latin typeface="IntelOne Text" panose="020B0503020203020204" pitchFamily="34" charset="0"/>
                <a:ea typeface="+mn-ea"/>
                <a:cs typeface="+mn-cs"/>
                <a:sym typeface="Helvetica Neue"/>
              </a:endParaRPr>
            </a:p>
          </p:txBody>
        </p:sp>
      </p:grpSp>
      <p:cxnSp>
        <p:nvCxnSpPr>
          <p:cNvPr id="32" name="Straight Connector 31">
            <a:extLst>
              <a:ext uri="{FF2B5EF4-FFF2-40B4-BE49-F238E27FC236}">
                <a16:creationId xmlns:a16="http://schemas.microsoft.com/office/drawing/2014/main" id="{0099F405-0597-0F69-60E3-34DB72FFCD98}"/>
              </a:ext>
            </a:extLst>
          </p:cNvPr>
          <p:cNvCxnSpPr>
            <a:cxnSpLocks/>
          </p:cNvCxnSpPr>
          <p:nvPr/>
        </p:nvCxnSpPr>
        <p:spPr>
          <a:xfrm>
            <a:off x="592917" y="578698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33" name="Group 32">
            <a:extLst>
              <a:ext uri="{FF2B5EF4-FFF2-40B4-BE49-F238E27FC236}">
                <a16:creationId xmlns:a16="http://schemas.microsoft.com/office/drawing/2014/main" id="{D94B1D74-B20B-6126-9BE5-A88EA29B7384}"/>
              </a:ext>
            </a:extLst>
          </p:cNvPr>
          <p:cNvGrpSpPr>
            <a:grpSpLocks/>
          </p:cNvGrpSpPr>
          <p:nvPr/>
        </p:nvGrpSpPr>
        <p:grpSpPr>
          <a:xfrm>
            <a:off x="592915" y="3955482"/>
            <a:ext cx="6255393" cy="478634"/>
            <a:chOff x="592916" y="3640327"/>
            <a:chExt cx="6255393" cy="478634"/>
          </a:xfrm>
        </p:grpSpPr>
        <p:sp>
          <p:nvSpPr>
            <p:cNvPr id="38" name="Content Placeholder 47">
              <a:extLst>
                <a:ext uri="{FF2B5EF4-FFF2-40B4-BE49-F238E27FC236}">
                  <a16:creationId xmlns:a16="http://schemas.microsoft.com/office/drawing/2014/main" id="{DAE53DD1-ACB6-8B34-7C4A-85B1BE4E7F15}"/>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40" name="Content Placeholder 47">
              <a:extLst>
                <a:ext uri="{FF2B5EF4-FFF2-40B4-BE49-F238E27FC236}">
                  <a16:creationId xmlns:a16="http://schemas.microsoft.com/office/drawing/2014/main" id="{B6D81256-40A6-B309-FB4E-AC65C67957FE}"/>
                </a:ext>
              </a:extLst>
            </p:cNvPr>
            <p:cNvSpPr txBox="1">
              <a:spLocks/>
            </p:cNvSpPr>
            <p:nvPr/>
          </p:nvSpPr>
          <p:spPr>
            <a:xfrm>
              <a:off x="592916" y="3837694"/>
              <a:ext cx="6255393" cy="281267"/>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Xeon® D Processors</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Intel® Vision Accelerator Design With Intel® Movidius™ VPUs</a:t>
              </a:r>
            </a:p>
          </p:txBody>
        </p:sp>
      </p:grpSp>
      <p:grpSp>
        <p:nvGrpSpPr>
          <p:cNvPr id="2315" name="Group 2314">
            <a:extLst>
              <a:ext uri="{FF2B5EF4-FFF2-40B4-BE49-F238E27FC236}">
                <a16:creationId xmlns:a16="http://schemas.microsoft.com/office/drawing/2014/main" id="{83F381A9-916A-BC15-9365-275F1B8C7E4D}"/>
              </a:ext>
            </a:extLst>
          </p:cNvPr>
          <p:cNvGrpSpPr/>
          <p:nvPr/>
        </p:nvGrpSpPr>
        <p:grpSpPr>
          <a:xfrm>
            <a:off x="592915" y="2813892"/>
            <a:ext cx="6255393" cy="926244"/>
            <a:chOff x="592915" y="3042023"/>
            <a:chExt cx="6255393" cy="926244"/>
          </a:xfrm>
        </p:grpSpPr>
        <p:pic>
          <p:nvPicPr>
            <p:cNvPr id="2348" name="Graphic 2347">
              <a:extLst>
                <a:ext uri="{FF2B5EF4-FFF2-40B4-BE49-F238E27FC236}">
                  <a16:creationId xmlns:a16="http://schemas.microsoft.com/office/drawing/2014/main" id="{4C7D25E9-0824-C138-86FE-A5384C986A96}"/>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92915" y="3310262"/>
              <a:ext cx="235892" cy="156492"/>
            </a:xfrm>
            <a:prstGeom prst="rect">
              <a:avLst/>
            </a:prstGeom>
          </p:spPr>
        </p:pic>
        <p:grpSp>
          <p:nvGrpSpPr>
            <p:cNvPr id="2352" name="Group 2351">
              <a:extLst>
                <a:ext uri="{FF2B5EF4-FFF2-40B4-BE49-F238E27FC236}">
                  <a16:creationId xmlns:a16="http://schemas.microsoft.com/office/drawing/2014/main" id="{C843ECB5-4760-6DE2-DF55-34731B2D6BAE}"/>
                </a:ext>
              </a:extLst>
            </p:cNvPr>
            <p:cNvGrpSpPr/>
            <p:nvPr/>
          </p:nvGrpSpPr>
          <p:grpSpPr>
            <a:xfrm>
              <a:off x="2753464" y="3308079"/>
              <a:ext cx="221671" cy="160859"/>
              <a:chOff x="9153348" y="6013108"/>
              <a:chExt cx="291794" cy="218163"/>
            </a:xfrm>
          </p:grpSpPr>
          <p:sp>
            <p:nvSpPr>
              <p:cNvPr id="2353" name="Freeform: Shape 2352">
                <a:extLst>
                  <a:ext uri="{FF2B5EF4-FFF2-40B4-BE49-F238E27FC236}">
                    <a16:creationId xmlns:a16="http://schemas.microsoft.com/office/drawing/2014/main" id="{9AD441E3-81BB-62C0-FFED-4C23EFD9A52F}"/>
                  </a:ext>
                </a:extLst>
              </p:cNvPr>
              <p:cNvSpPr/>
              <p:nvPr/>
            </p:nvSpPr>
            <p:spPr>
              <a:xfrm>
                <a:off x="9153348" y="6058116"/>
                <a:ext cx="271491" cy="173155"/>
              </a:xfrm>
              <a:custGeom>
                <a:avLst/>
                <a:gdLst>
                  <a:gd name="connsiteX0" fmla="*/ 244311 w 271491"/>
                  <a:gd name="connsiteY0" fmla="*/ 109246 h 173155"/>
                  <a:gd name="connsiteX1" fmla="*/ 243311 w 271491"/>
                  <a:gd name="connsiteY1" fmla="*/ 108983 h 173155"/>
                  <a:gd name="connsiteX2" fmla="*/ 177598 w 271491"/>
                  <a:gd name="connsiteY2" fmla="*/ 102787 h 173155"/>
                  <a:gd name="connsiteX3" fmla="*/ 178450 w 271491"/>
                  <a:gd name="connsiteY3" fmla="*/ 95893 h 173155"/>
                  <a:gd name="connsiteX4" fmla="*/ 172606 w 271491"/>
                  <a:gd name="connsiteY4" fmla="*/ 75426 h 173155"/>
                  <a:gd name="connsiteX5" fmla="*/ 167680 w 271491"/>
                  <a:gd name="connsiteY5" fmla="*/ 69623 h 173155"/>
                  <a:gd name="connsiteX6" fmla="*/ 99590 w 271491"/>
                  <a:gd name="connsiteY6" fmla="*/ 7689 h 173155"/>
                  <a:gd name="connsiteX7" fmla="*/ 79705 w 271491"/>
                  <a:gd name="connsiteY7" fmla="*/ 0 h 173155"/>
                  <a:gd name="connsiteX8" fmla="*/ 34738 w 271491"/>
                  <a:gd name="connsiteY8" fmla="*/ 0 h 173155"/>
                  <a:gd name="connsiteX9" fmla="*/ 34738 w 271491"/>
                  <a:gd name="connsiteY9" fmla="*/ 25410 h 173155"/>
                  <a:gd name="connsiteX10" fmla="*/ 79705 w 271491"/>
                  <a:gd name="connsiteY10" fmla="*/ 25410 h 173155"/>
                  <a:gd name="connsiteX11" fmla="*/ 82492 w 271491"/>
                  <a:gd name="connsiteY11" fmla="*/ 26484 h 173155"/>
                  <a:gd name="connsiteX12" fmla="*/ 150582 w 271491"/>
                  <a:gd name="connsiteY12" fmla="*/ 88418 h 173155"/>
                  <a:gd name="connsiteX13" fmla="*/ 151246 w 271491"/>
                  <a:gd name="connsiteY13" fmla="*/ 89197 h 173155"/>
                  <a:gd name="connsiteX14" fmla="*/ 153041 w 271491"/>
                  <a:gd name="connsiteY14" fmla="*/ 95262 h 173155"/>
                  <a:gd name="connsiteX15" fmla="*/ 151475 w 271491"/>
                  <a:gd name="connsiteY15" fmla="*/ 100319 h 173155"/>
                  <a:gd name="connsiteX16" fmla="*/ 143549 w 271491"/>
                  <a:gd name="connsiteY16" fmla="*/ 99574 h 173155"/>
                  <a:gd name="connsiteX17" fmla="*/ 93598 w 271491"/>
                  <a:gd name="connsiteY17" fmla="*/ 63893 h 173155"/>
                  <a:gd name="connsiteX18" fmla="*/ 78828 w 271491"/>
                  <a:gd name="connsiteY18" fmla="*/ 84574 h 173155"/>
                  <a:gd name="connsiteX19" fmla="*/ 134352 w 271491"/>
                  <a:gd name="connsiteY19" fmla="*/ 124229 h 173155"/>
                  <a:gd name="connsiteX20" fmla="*/ 238680 w 271491"/>
                  <a:gd name="connsiteY20" fmla="*/ 134065 h 173155"/>
                  <a:gd name="connsiteX21" fmla="*/ 246041 w 271491"/>
                  <a:gd name="connsiteY21" fmla="*/ 143057 h 173155"/>
                  <a:gd name="connsiteX22" fmla="*/ 242836 w 271491"/>
                  <a:gd name="connsiteY22" fmla="*/ 147746 h 173155"/>
                  <a:gd name="connsiteX23" fmla="*/ 113360 w 271491"/>
                  <a:gd name="connsiteY23" fmla="*/ 147746 h 173155"/>
                  <a:gd name="connsiteX24" fmla="*/ 44713 w 271491"/>
                  <a:gd name="connsiteY24" fmla="*/ 91656 h 173155"/>
                  <a:gd name="connsiteX25" fmla="*/ 0 w 271491"/>
                  <a:gd name="connsiteY25" fmla="*/ 91656 h 173155"/>
                  <a:gd name="connsiteX26" fmla="*/ 0 w 271491"/>
                  <a:gd name="connsiteY26" fmla="*/ 117065 h 173155"/>
                  <a:gd name="connsiteX27" fmla="*/ 35647 w 271491"/>
                  <a:gd name="connsiteY27" fmla="*/ 117065 h 173155"/>
                  <a:gd name="connsiteX28" fmla="*/ 104295 w 271491"/>
                  <a:gd name="connsiteY28" fmla="*/ 173155 h 173155"/>
                  <a:gd name="connsiteX29" fmla="*/ 249467 w 271491"/>
                  <a:gd name="connsiteY29" fmla="*/ 173155 h 173155"/>
                  <a:gd name="connsiteX30" fmla="*/ 252106 w 271491"/>
                  <a:gd name="connsiteY30" fmla="*/ 171860 h 173155"/>
                  <a:gd name="connsiteX31" fmla="*/ 271278 w 271491"/>
                  <a:gd name="connsiteY31" fmla="*/ 146033 h 173155"/>
                  <a:gd name="connsiteX32" fmla="*/ 244311 w 271491"/>
                  <a:gd name="connsiteY32" fmla="*/ 109246 h 17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71491" h="173155">
                    <a:moveTo>
                      <a:pt x="244311" y="109246"/>
                    </a:moveTo>
                    <a:lnTo>
                      <a:pt x="243311" y="108983"/>
                    </a:lnTo>
                    <a:lnTo>
                      <a:pt x="177598" y="102787"/>
                    </a:lnTo>
                    <a:cubicBezTo>
                      <a:pt x="178082" y="100647"/>
                      <a:pt x="178385" y="98344"/>
                      <a:pt x="178450" y="95893"/>
                    </a:cubicBezTo>
                    <a:cubicBezTo>
                      <a:pt x="178672" y="86820"/>
                      <a:pt x="175393" y="79754"/>
                      <a:pt x="172606" y="75426"/>
                    </a:cubicBezTo>
                    <a:cubicBezTo>
                      <a:pt x="171237" y="73303"/>
                      <a:pt x="169582" y="71344"/>
                      <a:pt x="167680" y="69623"/>
                    </a:cubicBezTo>
                    <a:lnTo>
                      <a:pt x="99590" y="7689"/>
                    </a:lnTo>
                    <a:cubicBezTo>
                      <a:pt x="94139" y="2730"/>
                      <a:pt x="87074" y="0"/>
                      <a:pt x="79705" y="0"/>
                    </a:cubicBezTo>
                    <a:lnTo>
                      <a:pt x="34738" y="0"/>
                    </a:lnTo>
                    <a:lnTo>
                      <a:pt x="34738" y="25410"/>
                    </a:lnTo>
                    <a:lnTo>
                      <a:pt x="79705" y="25410"/>
                    </a:lnTo>
                    <a:cubicBezTo>
                      <a:pt x="80738" y="25410"/>
                      <a:pt x="81729" y="25795"/>
                      <a:pt x="82492" y="26484"/>
                    </a:cubicBezTo>
                    <a:lnTo>
                      <a:pt x="150582" y="88418"/>
                    </a:lnTo>
                    <a:cubicBezTo>
                      <a:pt x="150852" y="88664"/>
                      <a:pt x="151074" y="88926"/>
                      <a:pt x="151246" y="89197"/>
                    </a:cubicBezTo>
                    <a:cubicBezTo>
                      <a:pt x="152098" y="90524"/>
                      <a:pt x="153106" y="92656"/>
                      <a:pt x="153041" y="95262"/>
                    </a:cubicBezTo>
                    <a:cubicBezTo>
                      <a:pt x="152992" y="97262"/>
                      <a:pt x="152295" y="98975"/>
                      <a:pt x="151475" y="100319"/>
                    </a:cubicBezTo>
                    <a:lnTo>
                      <a:pt x="143549" y="99574"/>
                    </a:lnTo>
                    <a:lnTo>
                      <a:pt x="93598" y="63893"/>
                    </a:lnTo>
                    <a:lnTo>
                      <a:pt x="78828" y="84574"/>
                    </a:lnTo>
                    <a:lnTo>
                      <a:pt x="134352" y="124229"/>
                    </a:lnTo>
                    <a:lnTo>
                      <a:pt x="238680" y="134065"/>
                    </a:lnTo>
                    <a:cubicBezTo>
                      <a:pt x="243565" y="135696"/>
                      <a:pt x="246409" y="139910"/>
                      <a:pt x="246041" y="143057"/>
                    </a:cubicBezTo>
                    <a:cubicBezTo>
                      <a:pt x="245811" y="145008"/>
                      <a:pt x="244196" y="146672"/>
                      <a:pt x="242836" y="147746"/>
                    </a:cubicBezTo>
                    <a:lnTo>
                      <a:pt x="113360" y="147746"/>
                    </a:lnTo>
                    <a:lnTo>
                      <a:pt x="44713" y="91656"/>
                    </a:lnTo>
                    <a:lnTo>
                      <a:pt x="0" y="91656"/>
                    </a:lnTo>
                    <a:lnTo>
                      <a:pt x="0" y="117065"/>
                    </a:lnTo>
                    <a:lnTo>
                      <a:pt x="35647" y="117065"/>
                    </a:lnTo>
                    <a:lnTo>
                      <a:pt x="104295" y="173155"/>
                    </a:lnTo>
                    <a:lnTo>
                      <a:pt x="249467" y="173155"/>
                    </a:lnTo>
                    <a:lnTo>
                      <a:pt x="252106" y="171860"/>
                    </a:lnTo>
                    <a:cubicBezTo>
                      <a:pt x="260000" y="168000"/>
                      <a:pt x="269754" y="158918"/>
                      <a:pt x="271278" y="146033"/>
                    </a:cubicBezTo>
                    <a:cubicBezTo>
                      <a:pt x="273229" y="129606"/>
                      <a:pt x="261631" y="113787"/>
                      <a:pt x="244311" y="109246"/>
                    </a:cubicBezTo>
                    <a:close/>
                  </a:path>
                </a:pathLst>
              </a:custGeom>
              <a:solidFill>
                <a:srgbClr val="0068B5"/>
              </a:solidFill>
              <a:ln w="8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IntelOne Text" panose="020B0503020203020204" pitchFamily="34" charset="0"/>
                </a:endParaRPr>
              </a:p>
            </p:txBody>
          </p:sp>
          <p:sp>
            <p:nvSpPr>
              <p:cNvPr id="2354" name="Freeform: Shape 2353">
                <a:extLst>
                  <a:ext uri="{FF2B5EF4-FFF2-40B4-BE49-F238E27FC236}">
                    <a16:creationId xmlns:a16="http://schemas.microsoft.com/office/drawing/2014/main" id="{D97F2B38-6919-79DF-52C5-66FD156E7D66}"/>
                  </a:ext>
                </a:extLst>
              </p:cNvPr>
              <p:cNvSpPr/>
              <p:nvPr/>
            </p:nvSpPr>
            <p:spPr>
              <a:xfrm>
                <a:off x="9153348" y="6058116"/>
                <a:ext cx="25426" cy="25426"/>
              </a:xfrm>
              <a:custGeom>
                <a:avLst/>
                <a:gdLst>
                  <a:gd name="connsiteX0" fmla="*/ 0 w 25426"/>
                  <a:gd name="connsiteY0" fmla="*/ 0 h 25426"/>
                  <a:gd name="connsiteX1" fmla="*/ 25426 w 25426"/>
                  <a:gd name="connsiteY1" fmla="*/ 0 h 25426"/>
                  <a:gd name="connsiteX2" fmla="*/ 25426 w 25426"/>
                  <a:gd name="connsiteY2" fmla="*/ 25426 h 25426"/>
                  <a:gd name="connsiteX3" fmla="*/ 0 w 25426"/>
                  <a:gd name="connsiteY3" fmla="*/ 25426 h 25426"/>
                </a:gdLst>
                <a:ahLst/>
                <a:cxnLst>
                  <a:cxn ang="0">
                    <a:pos x="connsiteX0" y="connsiteY0"/>
                  </a:cxn>
                  <a:cxn ang="0">
                    <a:pos x="connsiteX1" y="connsiteY1"/>
                  </a:cxn>
                  <a:cxn ang="0">
                    <a:pos x="connsiteX2" y="connsiteY2"/>
                  </a:cxn>
                  <a:cxn ang="0">
                    <a:pos x="connsiteX3" y="connsiteY3"/>
                  </a:cxn>
                </a:cxnLst>
                <a:rect l="l" t="t" r="r" b="b"/>
                <a:pathLst>
                  <a:path w="25426" h="25426">
                    <a:moveTo>
                      <a:pt x="0" y="0"/>
                    </a:moveTo>
                    <a:lnTo>
                      <a:pt x="25426" y="0"/>
                    </a:lnTo>
                    <a:lnTo>
                      <a:pt x="25426" y="25426"/>
                    </a:lnTo>
                    <a:lnTo>
                      <a:pt x="0" y="25426"/>
                    </a:lnTo>
                    <a:close/>
                  </a:path>
                </a:pathLst>
              </a:custGeom>
              <a:solidFill>
                <a:srgbClr val="00C7FD"/>
              </a:solidFill>
              <a:ln w="8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IntelOne Text" panose="020B0503020203020204" pitchFamily="34" charset="0"/>
                </a:endParaRPr>
              </a:p>
            </p:txBody>
          </p:sp>
          <p:sp>
            <p:nvSpPr>
              <p:cNvPr id="2355" name="Freeform: Shape 2354">
                <a:extLst>
                  <a:ext uri="{FF2B5EF4-FFF2-40B4-BE49-F238E27FC236}">
                    <a16:creationId xmlns:a16="http://schemas.microsoft.com/office/drawing/2014/main" id="{0CEABA4C-450B-5D68-B173-299364EE5759}"/>
                  </a:ext>
                </a:extLst>
              </p:cNvPr>
              <p:cNvSpPr/>
              <p:nvPr/>
            </p:nvSpPr>
            <p:spPr>
              <a:xfrm>
                <a:off x="9327159" y="6013108"/>
                <a:ext cx="117983" cy="119655"/>
              </a:xfrm>
              <a:custGeom>
                <a:avLst/>
                <a:gdLst>
                  <a:gd name="connsiteX0" fmla="*/ 106451 w 117983"/>
                  <a:gd name="connsiteY0" fmla="*/ 59828 h 119655"/>
                  <a:gd name="connsiteX1" fmla="*/ 105336 w 117983"/>
                  <a:gd name="connsiteY1" fmla="*/ 49639 h 119655"/>
                  <a:gd name="connsiteX2" fmla="*/ 117983 w 117983"/>
                  <a:gd name="connsiteY2" fmla="*/ 42336 h 119655"/>
                  <a:gd name="connsiteX3" fmla="*/ 103639 w 117983"/>
                  <a:gd name="connsiteY3" fmla="*/ 17492 h 119655"/>
                  <a:gd name="connsiteX4" fmla="*/ 90975 w 117983"/>
                  <a:gd name="connsiteY4" fmla="*/ 24803 h 119655"/>
                  <a:gd name="connsiteX5" fmla="*/ 73336 w 117983"/>
                  <a:gd name="connsiteY5" fmla="*/ 14598 h 119655"/>
                  <a:gd name="connsiteX6" fmla="*/ 73336 w 117983"/>
                  <a:gd name="connsiteY6" fmla="*/ 0 h 119655"/>
                  <a:gd name="connsiteX7" fmla="*/ 44647 w 117983"/>
                  <a:gd name="connsiteY7" fmla="*/ 0 h 119655"/>
                  <a:gd name="connsiteX8" fmla="*/ 44647 w 117983"/>
                  <a:gd name="connsiteY8" fmla="*/ 14598 h 119655"/>
                  <a:gd name="connsiteX9" fmla="*/ 27008 w 117983"/>
                  <a:gd name="connsiteY9" fmla="*/ 24803 h 119655"/>
                  <a:gd name="connsiteX10" fmla="*/ 14344 w 117983"/>
                  <a:gd name="connsiteY10" fmla="*/ 17492 h 119655"/>
                  <a:gd name="connsiteX11" fmla="*/ 0 w 117983"/>
                  <a:gd name="connsiteY11" fmla="*/ 42336 h 119655"/>
                  <a:gd name="connsiteX12" fmla="*/ 12648 w 117983"/>
                  <a:gd name="connsiteY12" fmla="*/ 49639 h 119655"/>
                  <a:gd name="connsiteX13" fmla="*/ 11533 w 117983"/>
                  <a:gd name="connsiteY13" fmla="*/ 59828 h 119655"/>
                  <a:gd name="connsiteX14" fmla="*/ 12648 w 117983"/>
                  <a:gd name="connsiteY14" fmla="*/ 70016 h 119655"/>
                  <a:gd name="connsiteX15" fmla="*/ 0 w 117983"/>
                  <a:gd name="connsiteY15" fmla="*/ 77320 h 119655"/>
                  <a:gd name="connsiteX16" fmla="*/ 14344 w 117983"/>
                  <a:gd name="connsiteY16" fmla="*/ 102164 h 119655"/>
                  <a:gd name="connsiteX17" fmla="*/ 27008 w 117983"/>
                  <a:gd name="connsiteY17" fmla="*/ 94852 h 119655"/>
                  <a:gd name="connsiteX18" fmla="*/ 44647 w 117983"/>
                  <a:gd name="connsiteY18" fmla="*/ 105057 h 119655"/>
                  <a:gd name="connsiteX19" fmla="*/ 44647 w 117983"/>
                  <a:gd name="connsiteY19" fmla="*/ 119656 h 119655"/>
                  <a:gd name="connsiteX20" fmla="*/ 73336 w 117983"/>
                  <a:gd name="connsiteY20" fmla="*/ 119656 h 119655"/>
                  <a:gd name="connsiteX21" fmla="*/ 73336 w 117983"/>
                  <a:gd name="connsiteY21" fmla="*/ 105057 h 119655"/>
                  <a:gd name="connsiteX22" fmla="*/ 90975 w 117983"/>
                  <a:gd name="connsiteY22" fmla="*/ 94852 h 119655"/>
                  <a:gd name="connsiteX23" fmla="*/ 103639 w 117983"/>
                  <a:gd name="connsiteY23" fmla="*/ 102164 h 119655"/>
                  <a:gd name="connsiteX24" fmla="*/ 117983 w 117983"/>
                  <a:gd name="connsiteY24" fmla="*/ 77320 h 119655"/>
                  <a:gd name="connsiteX25" fmla="*/ 105336 w 117983"/>
                  <a:gd name="connsiteY25" fmla="*/ 70016 h 119655"/>
                  <a:gd name="connsiteX26" fmla="*/ 106451 w 117983"/>
                  <a:gd name="connsiteY26" fmla="*/ 59828 h 119655"/>
                  <a:gd name="connsiteX27" fmla="*/ 59000 w 117983"/>
                  <a:gd name="connsiteY27" fmla="*/ 78598 h 119655"/>
                  <a:gd name="connsiteX28" fmla="*/ 40238 w 117983"/>
                  <a:gd name="connsiteY28" fmla="*/ 59836 h 119655"/>
                  <a:gd name="connsiteX29" fmla="*/ 59000 w 117983"/>
                  <a:gd name="connsiteY29" fmla="*/ 41074 h 119655"/>
                  <a:gd name="connsiteX30" fmla="*/ 77762 w 117983"/>
                  <a:gd name="connsiteY30" fmla="*/ 59836 h 119655"/>
                  <a:gd name="connsiteX31" fmla="*/ 59000 w 117983"/>
                  <a:gd name="connsiteY31" fmla="*/ 78598 h 11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7983" h="119655">
                    <a:moveTo>
                      <a:pt x="106451" y="59828"/>
                    </a:moveTo>
                    <a:cubicBezTo>
                      <a:pt x="106451" y="56328"/>
                      <a:pt x="106057" y="52918"/>
                      <a:pt x="105336" y="49639"/>
                    </a:cubicBezTo>
                    <a:lnTo>
                      <a:pt x="117983" y="42336"/>
                    </a:lnTo>
                    <a:lnTo>
                      <a:pt x="103639" y="17492"/>
                    </a:lnTo>
                    <a:lnTo>
                      <a:pt x="90975" y="24803"/>
                    </a:lnTo>
                    <a:cubicBezTo>
                      <a:pt x="85959" y="20221"/>
                      <a:pt x="79967" y="16705"/>
                      <a:pt x="73336" y="14598"/>
                    </a:cubicBezTo>
                    <a:lnTo>
                      <a:pt x="73336" y="0"/>
                    </a:lnTo>
                    <a:lnTo>
                      <a:pt x="44647" y="0"/>
                    </a:lnTo>
                    <a:lnTo>
                      <a:pt x="44647" y="14598"/>
                    </a:lnTo>
                    <a:cubicBezTo>
                      <a:pt x="38025" y="16705"/>
                      <a:pt x="32025" y="20221"/>
                      <a:pt x="27008" y="24803"/>
                    </a:cubicBezTo>
                    <a:lnTo>
                      <a:pt x="14344" y="17492"/>
                    </a:lnTo>
                    <a:lnTo>
                      <a:pt x="0" y="42336"/>
                    </a:lnTo>
                    <a:lnTo>
                      <a:pt x="12648" y="49639"/>
                    </a:lnTo>
                    <a:cubicBezTo>
                      <a:pt x="11926" y="52926"/>
                      <a:pt x="11533" y="56328"/>
                      <a:pt x="11533" y="59828"/>
                    </a:cubicBezTo>
                    <a:cubicBezTo>
                      <a:pt x="11533" y="63328"/>
                      <a:pt x="11926" y="66738"/>
                      <a:pt x="12648" y="70016"/>
                    </a:cubicBezTo>
                    <a:lnTo>
                      <a:pt x="0" y="77320"/>
                    </a:lnTo>
                    <a:lnTo>
                      <a:pt x="14344" y="102164"/>
                    </a:lnTo>
                    <a:lnTo>
                      <a:pt x="27008" y="94852"/>
                    </a:lnTo>
                    <a:cubicBezTo>
                      <a:pt x="32025" y="99434"/>
                      <a:pt x="38016" y="102951"/>
                      <a:pt x="44647" y="105057"/>
                    </a:cubicBezTo>
                    <a:lnTo>
                      <a:pt x="44647" y="119656"/>
                    </a:lnTo>
                    <a:lnTo>
                      <a:pt x="73336" y="119656"/>
                    </a:lnTo>
                    <a:lnTo>
                      <a:pt x="73336" y="105057"/>
                    </a:lnTo>
                    <a:cubicBezTo>
                      <a:pt x="79959" y="102951"/>
                      <a:pt x="85959" y="99434"/>
                      <a:pt x="90975" y="94852"/>
                    </a:cubicBezTo>
                    <a:lnTo>
                      <a:pt x="103639" y="102164"/>
                    </a:lnTo>
                    <a:lnTo>
                      <a:pt x="117983" y="77320"/>
                    </a:lnTo>
                    <a:lnTo>
                      <a:pt x="105336" y="70016"/>
                    </a:lnTo>
                    <a:cubicBezTo>
                      <a:pt x="106057" y="66738"/>
                      <a:pt x="106451" y="63328"/>
                      <a:pt x="106451" y="59828"/>
                    </a:cubicBezTo>
                    <a:close/>
                    <a:moveTo>
                      <a:pt x="59000" y="78598"/>
                    </a:moveTo>
                    <a:cubicBezTo>
                      <a:pt x="48656" y="78598"/>
                      <a:pt x="40238" y="70180"/>
                      <a:pt x="40238" y="59836"/>
                    </a:cubicBezTo>
                    <a:cubicBezTo>
                      <a:pt x="40238" y="49492"/>
                      <a:pt x="48656" y="41074"/>
                      <a:pt x="59000" y="41074"/>
                    </a:cubicBezTo>
                    <a:cubicBezTo>
                      <a:pt x="69344" y="41074"/>
                      <a:pt x="77762" y="49492"/>
                      <a:pt x="77762" y="59836"/>
                    </a:cubicBezTo>
                    <a:cubicBezTo>
                      <a:pt x="77762" y="70180"/>
                      <a:pt x="69344" y="78598"/>
                      <a:pt x="59000" y="78598"/>
                    </a:cubicBezTo>
                    <a:close/>
                  </a:path>
                </a:pathLst>
              </a:custGeom>
              <a:solidFill>
                <a:srgbClr val="00C7FD"/>
              </a:solidFill>
              <a:ln w="8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IntelOne Text" panose="020B0503020203020204" pitchFamily="34" charset="0"/>
                </a:endParaRPr>
              </a:p>
            </p:txBody>
          </p:sp>
        </p:grpSp>
        <p:pic>
          <p:nvPicPr>
            <p:cNvPr id="2356" name="Graphic 2355">
              <a:extLst>
                <a:ext uri="{FF2B5EF4-FFF2-40B4-BE49-F238E27FC236}">
                  <a16:creationId xmlns:a16="http://schemas.microsoft.com/office/drawing/2014/main" id="{C04E4991-67FC-70B5-39B0-4BE4BD409E0C}"/>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911732" y="3265456"/>
              <a:ext cx="223120" cy="246104"/>
            </a:xfrm>
            <a:prstGeom prst="rect">
              <a:avLst/>
            </a:prstGeom>
          </p:spPr>
        </p:pic>
        <p:sp>
          <p:nvSpPr>
            <p:cNvPr id="56" name="Content Placeholder 47">
              <a:extLst>
                <a:ext uri="{FF2B5EF4-FFF2-40B4-BE49-F238E27FC236}">
                  <a16:creationId xmlns:a16="http://schemas.microsoft.com/office/drawing/2014/main" id="{86A12DC6-A210-CCA0-241A-0C99BB3E53D7}"/>
                </a:ext>
              </a:extLst>
            </p:cNvPr>
            <p:cNvSpPr txBox="1">
              <a:spLocks/>
            </p:cNvSpPr>
            <p:nvPr/>
          </p:nvSpPr>
          <p:spPr>
            <a:xfrm>
              <a:off x="592917" y="3042023"/>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59" name="Rectangle 58">
              <a:extLst>
                <a:ext uri="{FF2B5EF4-FFF2-40B4-BE49-F238E27FC236}">
                  <a16:creationId xmlns:a16="http://schemas.microsoft.com/office/drawing/2014/main" id="{0FFB1A44-4829-D4E4-0F48-A1AD840473CE}"/>
                </a:ext>
              </a:extLst>
            </p:cNvPr>
            <p:cNvSpPr>
              <a:spLocks/>
            </p:cNvSpPr>
            <p:nvPr/>
          </p:nvSpPr>
          <p:spPr>
            <a:xfrm>
              <a:off x="913614" y="3275770"/>
              <a:ext cx="1645435"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Help customers decrease workplace accidents </a:t>
              </a:r>
              <a:r>
                <a:rPr lang="en-US" sz="900" kern="0" dirty="0">
                  <a:solidFill>
                    <a:schemeClr val="bg2"/>
                  </a:solidFill>
                  <a:sym typeface="Helvetica Neue"/>
                </a:rPr>
                <a:t>with</a:t>
              </a:r>
              <a:br>
                <a:rPr lang="en-US" sz="900" kern="0" dirty="0">
                  <a:solidFill>
                    <a:schemeClr val="bg2"/>
                  </a:solidFill>
                  <a:sym typeface="Helvetica Neue"/>
                </a:rPr>
              </a:br>
              <a:r>
                <a:rPr lang="en-US" sz="900" kern="0" dirty="0">
                  <a:solidFill>
                    <a:schemeClr val="bg2"/>
                  </a:solidFill>
                  <a:sym typeface="Helvetica Neue"/>
                </a:rPr>
                <a:t>real-time alerts of PPE violations that can be deployed across designated areas</a:t>
              </a:r>
            </a:p>
          </p:txBody>
        </p:sp>
        <p:sp>
          <p:nvSpPr>
            <p:cNvPr id="60" name="Rectangle 59">
              <a:extLst>
                <a:ext uri="{FF2B5EF4-FFF2-40B4-BE49-F238E27FC236}">
                  <a16:creationId xmlns:a16="http://schemas.microsoft.com/office/drawing/2014/main" id="{7027D9F0-BC8A-BD7D-A3FD-684B64588420}"/>
                </a:ext>
              </a:extLst>
            </p:cNvPr>
            <p:cNvSpPr>
              <a:spLocks/>
            </p:cNvSpPr>
            <p:nvPr/>
          </p:nvSpPr>
          <p:spPr>
            <a:xfrm>
              <a:off x="3063688" y="3275770"/>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Drive operational efficiencies </a:t>
              </a:r>
              <a:r>
                <a:rPr lang="en-US" sz="900" kern="0" dirty="0">
                  <a:solidFill>
                    <a:schemeClr val="bg2"/>
                  </a:solidFill>
                  <a:sym typeface="Helvetica Neue"/>
                </a:rPr>
                <a:t>by leveraging powerful AI/ML inferencing, reducing the need for manual surveillance</a:t>
              </a:r>
            </a:p>
          </p:txBody>
        </p:sp>
        <p:sp>
          <p:nvSpPr>
            <p:cNvPr id="61" name="Rectangle 60">
              <a:extLst>
                <a:ext uri="{FF2B5EF4-FFF2-40B4-BE49-F238E27FC236}">
                  <a16:creationId xmlns:a16="http://schemas.microsoft.com/office/drawing/2014/main" id="{2C508D16-902A-5679-6E0A-D93EF3774009}"/>
                </a:ext>
              </a:extLst>
            </p:cNvPr>
            <p:cNvSpPr>
              <a:spLocks/>
            </p:cNvSpPr>
            <p:nvPr/>
          </p:nvSpPr>
          <p:spPr>
            <a:xfrm>
              <a:off x="5213760" y="3275770"/>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Reduce time to deployment </a:t>
              </a:r>
              <a:r>
                <a:rPr lang="en-US" sz="900" kern="0" dirty="0">
                  <a:solidFill>
                    <a:schemeClr val="bg2"/>
                  </a:solidFill>
                  <a:sym typeface="Helvetica Neue"/>
                </a:rPr>
                <a:t>by implementing with customer’s existing camera infrastructure</a:t>
              </a:r>
            </a:p>
          </p:txBody>
        </p:sp>
      </p:grpSp>
      <p:cxnSp>
        <p:nvCxnSpPr>
          <p:cNvPr id="2328" name="Straight Connector 2327">
            <a:extLst>
              <a:ext uri="{FF2B5EF4-FFF2-40B4-BE49-F238E27FC236}">
                <a16:creationId xmlns:a16="http://schemas.microsoft.com/office/drawing/2014/main" id="{FFE1EC2E-19FD-9554-B3F1-708B21DFBFB3}"/>
              </a:ext>
            </a:extLst>
          </p:cNvPr>
          <p:cNvCxnSpPr>
            <a:cxnSpLocks/>
          </p:cNvCxnSpPr>
          <p:nvPr/>
        </p:nvCxnSpPr>
        <p:spPr>
          <a:xfrm>
            <a:off x="592917" y="523576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2329" name="Group 2328">
            <a:extLst>
              <a:ext uri="{FF2B5EF4-FFF2-40B4-BE49-F238E27FC236}">
                <a16:creationId xmlns:a16="http://schemas.microsoft.com/office/drawing/2014/main" id="{DE85D455-2FFD-2A14-4DFE-C1A035D4B2B5}"/>
              </a:ext>
            </a:extLst>
          </p:cNvPr>
          <p:cNvGrpSpPr>
            <a:grpSpLocks/>
          </p:cNvGrpSpPr>
          <p:nvPr/>
        </p:nvGrpSpPr>
        <p:grpSpPr>
          <a:xfrm>
            <a:off x="592915" y="4649462"/>
            <a:ext cx="6255393" cy="478634"/>
            <a:chOff x="592916" y="3640327"/>
            <a:chExt cx="6255393" cy="478634"/>
          </a:xfrm>
        </p:grpSpPr>
        <p:sp>
          <p:nvSpPr>
            <p:cNvPr id="2330" name="Content Placeholder 47">
              <a:extLst>
                <a:ext uri="{FF2B5EF4-FFF2-40B4-BE49-F238E27FC236}">
                  <a16:creationId xmlns:a16="http://schemas.microsoft.com/office/drawing/2014/main" id="{E57DAA06-DB01-6F8A-E715-E0EDB1842204}"/>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Partner Components</a:t>
              </a:r>
            </a:p>
          </p:txBody>
        </p:sp>
        <p:sp>
          <p:nvSpPr>
            <p:cNvPr id="2331" name="Content Placeholder 47">
              <a:extLst>
                <a:ext uri="{FF2B5EF4-FFF2-40B4-BE49-F238E27FC236}">
                  <a16:creationId xmlns:a16="http://schemas.microsoft.com/office/drawing/2014/main" id="{B4912658-8DCA-D541-BDDA-0F5FD788B648}"/>
                </a:ext>
              </a:extLst>
            </p:cNvPr>
            <p:cNvSpPr txBox="1">
              <a:spLocks/>
            </p:cNvSpPr>
            <p:nvPr/>
          </p:nvSpPr>
          <p:spPr>
            <a:xfrm>
              <a:off x="592916" y="3837694"/>
              <a:ext cx="6255393" cy="281267"/>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Edge devices</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Sensors</a:t>
              </a:r>
            </a:p>
            <a:p>
              <a:pPr marL="128016" indent="-128016" defTabSz="1219169" hangingPunct="0">
                <a:spcBef>
                  <a:spcPts val="200"/>
                </a:spcBef>
                <a:buFont typeface="Wingdings" panose="05000000000000000000" pitchFamily="2" charset="2"/>
                <a:buChar char="§"/>
                <a:defRPr/>
              </a:pPr>
              <a:r>
                <a:rPr lang="it-IT" sz="900" kern="0" dirty="0">
                  <a:latin typeface="+mn-lt"/>
                  <a:sym typeface="Helvetica"/>
                </a:rPr>
                <a:t>Cameras</a:t>
              </a:r>
            </a:p>
          </p:txBody>
        </p:sp>
      </p:grpSp>
      <p:grpSp>
        <p:nvGrpSpPr>
          <p:cNvPr id="2336" name="Group 2335">
            <a:extLst>
              <a:ext uri="{FF2B5EF4-FFF2-40B4-BE49-F238E27FC236}">
                <a16:creationId xmlns:a16="http://schemas.microsoft.com/office/drawing/2014/main" id="{C1F263F7-AC45-4B84-B559-5EE81D7E5D17}"/>
              </a:ext>
            </a:extLst>
          </p:cNvPr>
          <p:cNvGrpSpPr>
            <a:grpSpLocks/>
          </p:cNvGrpSpPr>
          <p:nvPr/>
        </p:nvGrpSpPr>
        <p:grpSpPr>
          <a:xfrm>
            <a:off x="592915" y="5343442"/>
            <a:ext cx="6255392" cy="335866"/>
            <a:chOff x="592916" y="5330770"/>
            <a:chExt cx="5895201" cy="335866"/>
          </a:xfrm>
        </p:grpSpPr>
        <p:grpSp>
          <p:nvGrpSpPr>
            <p:cNvPr id="2332" name="Group 2331">
              <a:extLst>
                <a:ext uri="{FF2B5EF4-FFF2-40B4-BE49-F238E27FC236}">
                  <a16:creationId xmlns:a16="http://schemas.microsoft.com/office/drawing/2014/main" id="{B808AF0C-3302-C6F1-E53C-56488C78DAA1}"/>
                </a:ext>
              </a:extLst>
            </p:cNvPr>
            <p:cNvGrpSpPr/>
            <p:nvPr/>
          </p:nvGrpSpPr>
          <p:grpSpPr>
            <a:xfrm>
              <a:off x="592916" y="5330770"/>
              <a:ext cx="2767506" cy="335866"/>
              <a:chOff x="592916" y="5330770"/>
              <a:chExt cx="2767506" cy="335866"/>
            </a:xfrm>
          </p:grpSpPr>
          <p:sp>
            <p:nvSpPr>
              <p:cNvPr id="2319" name="Content Placeholder 47">
                <a:extLst>
                  <a:ext uri="{FF2B5EF4-FFF2-40B4-BE49-F238E27FC236}">
                    <a16:creationId xmlns:a16="http://schemas.microsoft.com/office/drawing/2014/main" id="{B1AA1B38-8041-110D-13D2-6FD7C074DA5C}"/>
                  </a:ext>
                </a:extLst>
              </p:cNvPr>
              <p:cNvSpPr txBox="1">
                <a:spLocks/>
              </p:cNvSpPr>
              <p:nvPr/>
            </p:nvSpPr>
            <p:spPr>
              <a:xfrm>
                <a:off x="592916" y="5330770"/>
                <a:ext cx="276750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Cloud Service Provider</a:t>
                </a:r>
              </a:p>
            </p:txBody>
          </p:sp>
          <p:sp>
            <p:nvSpPr>
              <p:cNvPr id="2327" name="Content Placeholder 47">
                <a:extLst>
                  <a:ext uri="{FF2B5EF4-FFF2-40B4-BE49-F238E27FC236}">
                    <a16:creationId xmlns:a16="http://schemas.microsoft.com/office/drawing/2014/main" id="{138C4A04-2792-7A0E-D4AF-91702831D067}"/>
                  </a:ext>
                </a:extLst>
              </p:cNvPr>
              <p:cNvSpPr txBox="1">
                <a:spLocks/>
              </p:cNvSpPr>
              <p:nvPr/>
            </p:nvSpPr>
            <p:spPr>
              <a:xfrm>
                <a:off x="592917" y="5528137"/>
                <a:ext cx="2767505" cy="138499"/>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defTabSz="609600">
                  <a:lnSpc>
                    <a:spcPct val="100000"/>
                  </a:lnSpc>
                  <a:spcBef>
                    <a:spcPts val="200"/>
                  </a:spcBef>
                  <a:spcAft>
                    <a:spcPts val="100"/>
                  </a:spcAft>
                  <a:buClr>
                    <a:srgbClr val="525252"/>
                  </a:buClr>
                  <a:buNone/>
                  <a:defRPr/>
                </a:pPr>
                <a:r>
                  <a:rPr lang="en-US" sz="900" kern="0" dirty="0">
                    <a:latin typeface="IntelOne Text" panose="020B0503020203020204" pitchFamily="34" charset="0"/>
                    <a:ea typeface="+mn-ea"/>
                    <a:cs typeface="+mn-cs"/>
                    <a:sym typeface="Helvetica Neue"/>
                  </a:rPr>
                  <a:t>Other</a:t>
                </a:r>
              </a:p>
            </p:txBody>
          </p:sp>
        </p:grpSp>
        <p:grpSp>
          <p:nvGrpSpPr>
            <p:cNvPr id="2333" name="Group 2332">
              <a:extLst>
                <a:ext uri="{FF2B5EF4-FFF2-40B4-BE49-F238E27FC236}">
                  <a16:creationId xmlns:a16="http://schemas.microsoft.com/office/drawing/2014/main" id="{32E2534D-D40D-282E-701F-8A6873DA12B5}"/>
                </a:ext>
              </a:extLst>
            </p:cNvPr>
            <p:cNvGrpSpPr/>
            <p:nvPr/>
          </p:nvGrpSpPr>
          <p:grpSpPr>
            <a:xfrm>
              <a:off x="3720611" y="5330770"/>
              <a:ext cx="2767506" cy="335866"/>
              <a:chOff x="592916" y="5330770"/>
              <a:chExt cx="2767506" cy="335866"/>
            </a:xfrm>
          </p:grpSpPr>
          <p:sp>
            <p:nvSpPr>
              <p:cNvPr id="2334" name="Content Placeholder 47">
                <a:extLst>
                  <a:ext uri="{FF2B5EF4-FFF2-40B4-BE49-F238E27FC236}">
                    <a16:creationId xmlns:a16="http://schemas.microsoft.com/office/drawing/2014/main" id="{68363766-5492-6382-7CC2-D621CC35D657}"/>
                  </a:ext>
                </a:extLst>
              </p:cNvPr>
              <p:cNvSpPr txBox="1">
                <a:spLocks/>
              </p:cNvSpPr>
              <p:nvPr/>
            </p:nvSpPr>
            <p:spPr>
              <a:xfrm>
                <a:off x="592916" y="5330770"/>
                <a:ext cx="276750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Operating System</a:t>
                </a:r>
              </a:p>
            </p:txBody>
          </p:sp>
          <p:sp>
            <p:nvSpPr>
              <p:cNvPr id="2335" name="Content Placeholder 47">
                <a:extLst>
                  <a:ext uri="{FF2B5EF4-FFF2-40B4-BE49-F238E27FC236}">
                    <a16:creationId xmlns:a16="http://schemas.microsoft.com/office/drawing/2014/main" id="{735930A6-0103-8DA2-B0B4-E82D2B67D3F3}"/>
                  </a:ext>
                </a:extLst>
              </p:cNvPr>
              <p:cNvSpPr txBox="1">
                <a:spLocks/>
              </p:cNvSpPr>
              <p:nvPr/>
            </p:nvSpPr>
            <p:spPr>
              <a:xfrm>
                <a:off x="592917" y="5528137"/>
                <a:ext cx="2767505" cy="138499"/>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defTabSz="609600">
                  <a:lnSpc>
                    <a:spcPct val="100000"/>
                  </a:lnSpc>
                  <a:spcBef>
                    <a:spcPts val="200"/>
                  </a:spcBef>
                  <a:spcAft>
                    <a:spcPts val="100"/>
                  </a:spcAft>
                  <a:buClr>
                    <a:srgbClr val="525252"/>
                  </a:buClr>
                  <a:buNone/>
                  <a:defRPr/>
                </a:pPr>
                <a:r>
                  <a:rPr lang="en-US" sz="900" kern="0" dirty="0">
                    <a:latin typeface="IntelOne Text" panose="020B0503020203020204" pitchFamily="34" charset="0"/>
                    <a:ea typeface="+mn-ea"/>
                    <a:cs typeface="+mn-cs"/>
                    <a:sym typeface="Helvetica Neue"/>
                  </a:rPr>
                  <a:t>Ubuntu</a:t>
                </a:r>
              </a:p>
            </p:txBody>
          </p:sp>
        </p:grpSp>
      </p:grpSp>
      <p:cxnSp>
        <p:nvCxnSpPr>
          <p:cNvPr id="2337" name="Straight Connector 2336">
            <a:extLst>
              <a:ext uri="{FF2B5EF4-FFF2-40B4-BE49-F238E27FC236}">
                <a16:creationId xmlns:a16="http://schemas.microsoft.com/office/drawing/2014/main" id="{69320265-7378-FB37-C2D4-F857AFAEF6D2}"/>
              </a:ext>
            </a:extLst>
          </p:cNvPr>
          <p:cNvCxnSpPr>
            <a:cxnSpLocks/>
          </p:cNvCxnSpPr>
          <p:nvPr/>
        </p:nvCxnSpPr>
        <p:spPr>
          <a:xfrm>
            <a:off x="592917" y="454178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pic>
        <p:nvPicPr>
          <p:cNvPr id="2" name="Picture 1">
            <a:extLst>
              <a:ext uri="{FF2B5EF4-FFF2-40B4-BE49-F238E27FC236}">
                <a16:creationId xmlns:a16="http://schemas.microsoft.com/office/drawing/2014/main" id="{7761C76B-AC47-F62E-65B3-BF554E4900D0}"/>
              </a:ext>
            </a:extLst>
          </p:cNvPr>
          <p:cNvPicPr>
            <a:picLocks noChangeAspect="1"/>
          </p:cNvPicPr>
          <p:nvPr/>
        </p:nvPicPr>
        <p:blipFill rotWithShape="1">
          <a:blip r:embed="rId9"/>
          <a:srcRect l="43350" t="17045" r="5832" b="28028"/>
          <a:stretch/>
        </p:blipFill>
        <p:spPr>
          <a:xfrm>
            <a:off x="7119952" y="3023401"/>
            <a:ext cx="1623047" cy="1353337"/>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grpSp>
        <p:nvGrpSpPr>
          <p:cNvPr id="3" name="Group 2">
            <a:extLst>
              <a:ext uri="{FF2B5EF4-FFF2-40B4-BE49-F238E27FC236}">
                <a16:creationId xmlns:a16="http://schemas.microsoft.com/office/drawing/2014/main" id="{CE907E0B-F1D2-4D65-527A-13B201AC8F50}"/>
              </a:ext>
            </a:extLst>
          </p:cNvPr>
          <p:cNvGrpSpPr/>
          <p:nvPr/>
        </p:nvGrpSpPr>
        <p:grpSpPr>
          <a:xfrm>
            <a:off x="9057016" y="87630"/>
            <a:ext cx="2525384" cy="384440"/>
            <a:chOff x="9057016" y="87630"/>
            <a:chExt cx="2525384" cy="384440"/>
          </a:xfrm>
        </p:grpSpPr>
        <p:pic>
          <p:nvPicPr>
            <p:cNvPr id="10" name="Picture 9">
              <a:hlinkClick r:id="rId10" action="ppaction://hlinksldjump"/>
              <a:extLst>
                <a:ext uri="{FF2B5EF4-FFF2-40B4-BE49-F238E27FC236}">
                  <a16:creationId xmlns:a16="http://schemas.microsoft.com/office/drawing/2014/main" id="{4CBAE4C8-6623-AE4D-BB49-9AFC83AE1E37}"/>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12" name="Rectangle 11">
              <a:extLst>
                <a:ext uri="{FF2B5EF4-FFF2-40B4-BE49-F238E27FC236}">
                  <a16:creationId xmlns:a16="http://schemas.microsoft.com/office/drawing/2014/main" id="{8CAD6F51-DA41-3D40-C9B3-E1BB81659C48}"/>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0"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0"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0"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273034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E8306B-6781-424E-A078-47A89C2F41D7}"/>
              </a:ext>
            </a:extLst>
          </p:cNvPr>
          <p:cNvSpPr>
            <a:spLocks noGrp="1"/>
          </p:cNvSpPr>
          <p:nvPr>
            <p:ph type="title"/>
          </p:nvPr>
        </p:nvSpPr>
        <p:spPr>
          <a:xfrm>
            <a:off x="592138" y="571500"/>
            <a:ext cx="10972800" cy="443198"/>
          </a:xfrm>
        </p:spPr>
        <p:txBody>
          <a:bodyPr/>
          <a:lstStyle/>
          <a:p>
            <a:r>
              <a:rPr lang="en-US" sz="3200" dirty="0"/>
              <a:t>Lightning Safety Suite</a:t>
            </a:r>
          </a:p>
        </p:txBody>
      </p:sp>
      <p:sp>
        <p:nvSpPr>
          <p:cNvPr id="10" name="Rectangle 9">
            <a:extLst>
              <a:ext uri="{FF2B5EF4-FFF2-40B4-BE49-F238E27FC236}">
                <a16:creationId xmlns:a16="http://schemas.microsoft.com/office/drawing/2014/main" id="{EB7CEC0E-2281-742F-F264-95EDBB830E8B}"/>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BE4AF430-0F8F-1934-8409-E28C7D2A9C8C}"/>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3" name="Straight Connector 12">
            <a:extLst>
              <a:ext uri="{FF2B5EF4-FFF2-40B4-BE49-F238E27FC236}">
                <a16:creationId xmlns:a16="http://schemas.microsoft.com/office/drawing/2014/main" id="{CE8A8CF0-1AFB-1B8C-7606-41F5BC498EAC}"/>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14" name="Text Placeholder 49">
            <a:extLst>
              <a:ext uri="{FF2B5EF4-FFF2-40B4-BE49-F238E27FC236}">
                <a16:creationId xmlns:a16="http://schemas.microsoft.com/office/drawing/2014/main" id="{EFF29644-F13A-BB45-E5B7-F9100FD3D8E7}"/>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Asset Optimization</a:t>
            </a:r>
          </a:p>
        </p:txBody>
      </p:sp>
      <p:sp>
        <p:nvSpPr>
          <p:cNvPr id="15" name="Rectangle 14">
            <a:extLst>
              <a:ext uri="{FF2B5EF4-FFF2-40B4-BE49-F238E27FC236}">
                <a16:creationId xmlns:a16="http://schemas.microsoft.com/office/drawing/2014/main" id="{A6F89E4D-4603-062A-68A3-EA7977B84006}"/>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6" name="Straight Connector 15">
            <a:extLst>
              <a:ext uri="{FF2B5EF4-FFF2-40B4-BE49-F238E27FC236}">
                <a16:creationId xmlns:a16="http://schemas.microsoft.com/office/drawing/2014/main" id="{3939AE65-B0F2-5B72-0944-CE9C60E3F269}"/>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4" name="Rectangle 23">
            <a:extLst>
              <a:ext uri="{FF2B5EF4-FFF2-40B4-BE49-F238E27FC236}">
                <a16:creationId xmlns:a16="http://schemas.microsoft.com/office/drawing/2014/main" id="{AB4208EB-3D2D-0E0B-F526-F812449FA26D}"/>
              </a:ext>
            </a:extLst>
          </p:cNvPr>
          <p:cNvSpPr>
            <a:spLocks/>
          </p:cNvSpPr>
          <p:nvPr/>
        </p:nvSpPr>
        <p:spPr>
          <a:xfrm>
            <a:off x="8743000" y="3048001"/>
            <a:ext cx="2839400" cy="1159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R="0" lvl="0" indent="0" fontAlgn="auto">
              <a:spcBef>
                <a:spcPts val="200"/>
              </a:spcBef>
              <a:spcAft>
                <a:spcPts val="200"/>
              </a:spcAft>
              <a:buClrTx/>
              <a:buSzTx/>
              <a:buFontTx/>
              <a:buNone/>
              <a:tabLst/>
              <a:defRPr/>
            </a:pPr>
            <a:r>
              <a:rPr lang="en-US" sz="1000" dirty="0">
                <a:solidFill>
                  <a:schemeClr val="bg2"/>
                </a:solidFill>
                <a:latin typeface="IntelOne Text Bold" panose="020B08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Drive improved brand/safety reputation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appeal to workers</a:t>
            </a:r>
          </a:p>
        </p:txBody>
      </p:sp>
      <p:sp>
        <p:nvSpPr>
          <p:cNvPr id="25" name="Rectangle 24">
            <a:extLst>
              <a:ext uri="{FF2B5EF4-FFF2-40B4-BE49-F238E27FC236}">
                <a16:creationId xmlns:a16="http://schemas.microsoft.com/office/drawing/2014/main" id="{C559DE0C-59FA-7156-6890-33D0B00DDEC6}"/>
              </a:ext>
            </a:extLst>
          </p:cNvPr>
          <p:cNvSpPr>
            <a:spLocks/>
          </p:cNvSpPr>
          <p:nvPr/>
        </p:nvSpPr>
        <p:spPr>
          <a:xfrm>
            <a:off x="7144336" y="4453901"/>
            <a:ext cx="4438063" cy="1728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employee safety</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risk of theft of IP, technical specifications, status of productive capacity/precision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Safeguard customer/shipping IP, trade secrets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proper handling of volatile materials, detection of breaches/issues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equipment, product loss due to physical damage, theft</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stoppages due to health/safety compliance risks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losses due to liability, insurance premium increases, compliance violations</a:t>
            </a:r>
          </a:p>
        </p:txBody>
      </p:sp>
      <p:sp>
        <p:nvSpPr>
          <p:cNvPr id="34" name="Text Placeholder 49">
            <a:extLst>
              <a:ext uri="{FF2B5EF4-FFF2-40B4-BE49-F238E27FC236}">
                <a16:creationId xmlns:a16="http://schemas.microsoft.com/office/drawing/2014/main" id="{DD35281A-8678-EDE1-4118-099502CE2B24}"/>
              </a:ext>
            </a:extLst>
          </p:cNvPr>
          <p:cNvSpPr txBox="1">
            <a:spLocks/>
          </p:cNvSpPr>
          <p:nvPr/>
        </p:nvSpPr>
        <p:spPr>
          <a:xfrm>
            <a:off x="7133540" y="628590"/>
            <a:ext cx="2243048"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3" action="ppaction://hlinksldjump"/>
              </a:rPr>
              <a:t>Situational Monitoring</a:t>
            </a:r>
            <a:endParaRPr lang="en-US" sz="900" b="0" dirty="0">
              <a:solidFill>
                <a:srgbClr val="525252"/>
              </a:solidFill>
              <a:latin typeface="IntelOne Text" panose="020B0503020203020204" pitchFamily="34" charset="0"/>
              <a:sym typeface="Helvetica Neue"/>
            </a:endParaRPr>
          </a:p>
        </p:txBody>
      </p:sp>
      <p:sp>
        <p:nvSpPr>
          <p:cNvPr id="35" name="Text Placeholder 49" descr="Target Vertical: &#10;Manufacturing&#10;&#10;&#10;">
            <a:extLst>
              <a:ext uri="{FF2B5EF4-FFF2-40B4-BE49-F238E27FC236}">
                <a16:creationId xmlns:a16="http://schemas.microsoft.com/office/drawing/2014/main" id="{24A05B02-98D4-5DEB-2C31-D275F8CB3675}"/>
              </a:ext>
            </a:extLst>
          </p:cNvPr>
          <p:cNvSpPr txBox="1">
            <a:spLocks/>
          </p:cNvSpPr>
          <p:nvPr/>
        </p:nvSpPr>
        <p:spPr>
          <a:xfrm>
            <a:off x="7144338" y="1686845"/>
            <a:ext cx="2030977" cy="351505"/>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lvl="0" defTabSz="1219169" fontAlgn="auto" hangingPunct="0">
              <a:spcBef>
                <a:spcPts val="0"/>
              </a:spcBef>
              <a:buClr>
                <a:srgbClr val="525252"/>
              </a:buClr>
              <a:buSzPts val="1050"/>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Other</a:t>
            </a:r>
          </a:p>
        </p:txBody>
      </p:sp>
      <p:sp>
        <p:nvSpPr>
          <p:cNvPr id="36" name="Text Placeholder 49" descr="Target Vertical: &#10;Manufacturing&#10;&#10;&#10;">
            <a:extLst>
              <a:ext uri="{FF2B5EF4-FFF2-40B4-BE49-F238E27FC236}">
                <a16:creationId xmlns:a16="http://schemas.microsoft.com/office/drawing/2014/main" id="{93946D2C-16DC-0241-C9F2-87B5E2745B65}"/>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Globally available</a:t>
            </a:r>
          </a:p>
        </p:txBody>
      </p:sp>
      <p:grpSp>
        <p:nvGrpSpPr>
          <p:cNvPr id="120" name="Group 119">
            <a:extLst>
              <a:ext uri="{FF2B5EF4-FFF2-40B4-BE49-F238E27FC236}">
                <a16:creationId xmlns:a16="http://schemas.microsoft.com/office/drawing/2014/main" id="{DB06AB78-9298-0149-4DCC-67E696D5EB5D}"/>
              </a:ext>
            </a:extLst>
          </p:cNvPr>
          <p:cNvGrpSpPr/>
          <p:nvPr/>
        </p:nvGrpSpPr>
        <p:grpSpPr>
          <a:xfrm>
            <a:off x="580469" y="1268730"/>
            <a:ext cx="6267842" cy="4609361"/>
            <a:chOff x="580469" y="1621155"/>
            <a:chExt cx="6267842" cy="4609361"/>
          </a:xfrm>
        </p:grpSpPr>
        <p:grpSp>
          <p:nvGrpSpPr>
            <p:cNvPr id="113" name="Group 112">
              <a:extLst>
                <a:ext uri="{FF2B5EF4-FFF2-40B4-BE49-F238E27FC236}">
                  <a16:creationId xmlns:a16="http://schemas.microsoft.com/office/drawing/2014/main" id="{7F7065D5-8FE0-DDDE-ED9C-5E8ADE43F38F}"/>
                </a:ext>
              </a:extLst>
            </p:cNvPr>
            <p:cNvGrpSpPr/>
            <p:nvPr/>
          </p:nvGrpSpPr>
          <p:grpSpPr>
            <a:xfrm>
              <a:off x="592916" y="4511584"/>
              <a:ext cx="6255391" cy="503109"/>
              <a:chOff x="592916" y="4272235"/>
              <a:chExt cx="6255391" cy="503109"/>
            </a:xfrm>
          </p:grpSpPr>
          <p:grpSp>
            <p:nvGrpSpPr>
              <p:cNvPr id="40" name="Group 39">
                <a:extLst>
                  <a:ext uri="{FF2B5EF4-FFF2-40B4-BE49-F238E27FC236}">
                    <a16:creationId xmlns:a16="http://schemas.microsoft.com/office/drawing/2014/main" id="{F3CE0F04-BA6E-957C-4EC4-8DF026F4856F}"/>
                  </a:ext>
                </a:extLst>
              </p:cNvPr>
              <p:cNvGrpSpPr>
                <a:grpSpLocks/>
              </p:cNvGrpSpPr>
              <p:nvPr/>
            </p:nvGrpSpPr>
            <p:grpSpPr>
              <a:xfrm>
                <a:off x="592916" y="4272235"/>
                <a:ext cx="2936598" cy="503109"/>
                <a:chOff x="592916" y="3640327"/>
                <a:chExt cx="4342075" cy="503109"/>
              </a:xfrm>
            </p:grpSpPr>
            <p:sp>
              <p:nvSpPr>
                <p:cNvPr id="41" name="Content Placeholder 47">
                  <a:extLst>
                    <a:ext uri="{FF2B5EF4-FFF2-40B4-BE49-F238E27FC236}">
                      <a16:creationId xmlns:a16="http://schemas.microsoft.com/office/drawing/2014/main" id="{5C7DB89D-29E7-B117-BB15-9125C27BE183}"/>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Software</a:t>
                  </a:r>
                </a:p>
              </p:txBody>
            </p:sp>
            <p:sp>
              <p:nvSpPr>
                <p:cNvPr id="42" name="Content Placeholder 47">
                  <a:extLst>
                    <a:ext uri="{FF2B5EF4-FFF2-40B4-BE49-F238E27FC236}">
                      <a16:creationId xmlns:a16="http://schemas.microsoft.com/office/drawing/2014/main" id="{CC00FFBF-63CC-1325-423C-A657E21B3ED9}"/>
                    </a:ext>
                  </a:extLst>
                </p:cNvPr>
                <p:cNvSpPr txBox="1">
                  <a:spLocks/>
                </p:cNvSpPr>
                <p:nvPr/>
              </p:nvSpPr>
              <p:spPr>
                <a:xfrm>
                  <a:off x="592917" y="3837693"/>
                  <a:ext cx="2492578" cy="305743"/>
                </a:xfrm>
                <a:prstGeom prst="rect">
                  <a:avLst/>
                </a:prstGeom>
                <a:ln>
                  <a:noFill/>
                </a:ln>
              </p:spPr>
              <p:txBody>
                <a:bodyPr wrap="square" lIns="0" tIns="0" rIns="0" bIns="0" numCol="1"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0" indent="-128016" defTabSz="1219169" fontAlgn="auto" hangingPunct="0">
                    <a:spcBef>
                      <a:spcPts val="200"/>
                    </a:spcBef>
                    <a:buClrTx/>
                    <a:buSzTx/>
                    <a:buFont typeface="Wingdings" panose="05000000000000000000" pitchFamily="2" charset="2"/>
                    <a:buChar char="§"/>
                    <a:tabLst/>
                    <a:defRPr/>
                  </a:pPr>
                  <a:r>
                    <a:rPr lang="en-US" sz="900" kern="0" dirty="0" err="1">
                      <a:latin typeface="+mn-lt"/>
                      <a:sym typeface="Helvetica"/>
                    </a:rPr>
                    <a:t>FogHorn</a:t>
                  </a:r>
                  <a:r>
                    <a:rPr lang="en-US" sz="900" kern="0" dirty="0">
                      <a:latin typeface="+mn-lt"/>
                      <a:sym typeface="Helvetica"/>
                    </a:rPr>
                    <a:t> Lightning Suite</a:t>
                  </a:r>
                </a:p>
                <a:p>
                  <a:pPr marL="128016" marR="0" lvl="0" indent="-128016" defTabSz="1219169" fontAlgn="auto" hangingPunct="0">
                    <a:spcBef>
                      <a:spcPts val="200"/>
                    </a:spcBef>
                    <a:buClrTx/>
                    <a:buSzTx/>
                    <a:buFont typeface="Wingdings" panose="05000000000000000000" pitchFamily="2" charset="2"/>
                    <a:buChar char="§"/>
                    <a:tabLst/>
                    <a:defRPr/>
                  </a:pPr>
                  <a:r>
                    <a:rPr lang="en-US" sz="900" kern="0" dirty="0" err="1">
                      <a:latin typeface="+mn-lt"/>
                      <a:sym typeface="Helvetica"/>
                    </a:rPr>
                    <a:t>FogHorn</a:t>
                  </a:r>
                  <a:r>
                    <a:rPr lang="en-US" sz="900" kern="0" dirty="0">
                      <a:latin typeface="+mn-lt"/>
                      <a:sym typeface="Helvetica"/>
                    </a:rPr>
                    <a:t> Manager</a:t>
                  </a:r>
                </a:p>
              </p:txBody>
            </p:sp>
          </p:grpSp>
          <p:grpSp>
            <p:nvGrpSpPr>
              <p:cNvPr id="43" name="Group 42">
                <a:extLst>
                  <a:ext uri="{FF2B5EF4-FFF2-40B4-BE49-F238E27FC236}">
                    <a16:creationId xmlns:a16="http://schemas.microsoft.com/office/drawing/2014/main" id="{E93982AE-8F9E-E282-3253-73AF2D88E568}"/>
                  </a:ext>
                </a:extLst>
              </p:cNvPr>
              <p:cNvGrpSpPr>
                <a:grpSpLocks/>
              </p:cNvGrpSpPr>
              <p:nvPr/>
            </p:nvGrpSpPr>
            <p:grpSpPr>
              <a:xfrm>
                <a:off x="3911709" y="4272235"/>
                <a:ext cx="2936598" cy="503109"/>
                <a:chOff x="592916" y="3640327"/>
                <a:chExt cx="2926080" cy="503109"/>
              </a:xfrm>
            </p:grpSpPr>
            <p:sp>
              <p:nvSpPr>
                <p:cNvPr id="45" name="Content Placeholder 47">
                  <a:extLst>
                    <a:ext uri="{FF2B5EF4-FFF2-40B4-BE49-F238E27FC236}">
                      <a16:creationId xmlns:a16="http://schemas.microsoft.com/office/drawing/2014/main" id="{532E2D09-CF13-2B70-C96B-90A5452DB99A}"/>
                    </a:ext>
                  </a:extLst>
                </p:cNvPr>
                <p:cNvSpPr txBox="1">
                  <a:spLocks/>
                </p:cNvSpPr>
                <p:nvPr/>
              </p:nvSpPr>
              <p:spPr>
                <a:xfrm>
                  <a:off x="592916" y="3640327"/>
                  <a:ext cx="2926080"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Solution Hardware</a:t>
                  </a:r>
                </a:p>
              </p:txBody>
            </p:sp>
            <p:sp>
              <p:nvSpPr>
                <p:cNvPr id="46" name="Content Placeholder 47">
                  <a:extLst>
                    <a:ext uri="{FF2B5EF4-FFF2-40B4-BE49-F238E27FC236}">
                      <a16:creationId xmlns:a16="http://schemas.microsoft.com/office/drawing/2014/main" id="{A52FF7A1-4E42-FDB6-ACF9-912E496465E7}"/>
                    </a:ext>
                  </a:extLst>
                </p:cNvPr>
                <p:cNvSpPr txBox="1">
                  <a:spLocks/>
                </p:cNvSpPr>
                <p:nvPr/>
              </p:nvSpPr>
              <p:spPr>
                <a:xfrm>
                  <a:off x="592917" y="3837693"/>
                  <a:ext cx="2492578" cy="305743"/>
                </a:xfrm>
                <a:prstGeom prst="rect">
                  <a:avLst/>
                </a:prstGeom>
                <a:ln>
                  <a:noFill/>
                </a:ln>
              </p:spPr>
              <p:txBody>
                <a:bodyPr wrap="square" lIns="0" tIns="0" rIns="0" bIns="0" numCol="1"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R="0" lvl="0" defTabSz="1219169" fontAlgn="auto" hangingPunct="0">
                    <a:spcBef>
                      <a:spcPts val="200"/>
                    </a:spcBef>
                    <a:buClrTx/>
                    <a:buSzTx/>
                    <a:tabLst/>
                    <a:defRPr/>
                  </a:pPr>
                  <a:r>
                    <a:rPr lang="en-US" sz="900" kern="0" dirty="0">
                      <a:latin typeface="+mn-lt"/>
                      <a:sym typeface="Helvetica"/>
                    </a:rPr>
                    <a:t>Advantech MIC-770</a:t>
                  </a:r>
                </a:p>
              </p:txBody>
            </p:sp>
          </p:grpSp>
        </p:grpSp>
        <p:grpSp>
          <p:nvGrpSpPr>
            <p:cNvPr id="105" name="Group 104">
              <a:extLst>
                <a:ext uri="{FF2B5EF4-FFF2-40B4-BE49-F238E27FC236}">
                  <a16:creationId xmlns:a16="http://schemas.microsoft.com/office/drawing/2014/main" id="{7D84E519-7A02-1546-2633-755B86B7B87A}"/>
                </a:ext>
              </a:extLst>
            </p:cNvPr>
            <p:cNvGrpSpPr/>
            <p:nvPr/>
          </p:nvGrpSpPr>
          <p:grpSpPr>
            <a:xfrm>
              <a:off x="592917" y="1621155"/>
              <a:ext cx="6255394" cy="877163"/>
              <a:chOff x="592917" y="1621155"/>
              <a:chExt cx="6255394" cy="877163"/>
            </a:xfrm>
          </p:grpSpPr>
          <p:sp>
            <p:nvSpPr>
              <p:cNvPr id="69"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31477F0B-FB39-3D0C-E88A-4E976BABE3D5}"/>
                  </a:ext>
                </a:extLst>
              </p:cNvPr>
              <p:cNvSpPr txBox="1">
                <a:spLocks/>
              </p:cNvSpPr>
              <p:nvPr/>
            </p:nvSpPr>
            <p:spPr>
              <a:xfrm>
                <a:off x="592917" y="1805821"/>
                <a:ext cx="6255394" cy="692497"/>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FogHorn’s</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Lightning™ Safety Solution Kit is an analytics and machine learning (ML) solution developed to recognize the presence of Personal Protective Equipment (PPE) and safety equipment including hard hats, flame-resistant clothing, harnesses, masks, and vests. It also detects potential hazards such as slicks, obstructions, as well as faulty heavy machinery and equipment, from on-site video streams. As incidents are detected, the solution publishes alerts through email and SMS, to live dashboards and to a central database for historical tracking and time-based reporting.</a:t>
                </a:r>
              </a:p>
            </p:txBody>
          </p:sp>
          <p:sp>
            <p:nvSpPr>
              <p:cNvPr id="70" name="Content Placeholder 47">
                <a:extLst>
                  <a:ext uri="{FF2B5EF4-FFF2-40B4-BE49-F238E27FC236}">
                    <a16:creationId xmlns:a16="http://schemas.microsoft.com/office/drawing/2014/main" id="{F12EF5ED-CD1A-C0F9-1988-E431D0AA3051}"/>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71" name="Straight Connector 70">
              <a:extLst>
                <a:ext uri="{FF2B5EF4-FFF2-40B4-BE49-F238E27FC236}">
                  <a16:creationId xmlns:a16="http://schemas.microsoft.com/office/drawing/2014/main" id="{DC892284-6239-26D3-5728-B9FA6BB97BEF}"/>
                </a:ext>
              </a:extLst>
            </p:cNvPr>
            <p:cNvCxnSpPr>
              <a:cxnSpLocks/>
            </p:cNvCxnSpPr>
            <p:nvPr/>
          </p:nvCxnSpPr>
          <p:spPr>
            <a:xfrm>
              <a:off x="592917" y="259971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01F071E2-95B2-E8F0-E3D8-C1FC26D9BC2D}"/>
                </a:ext>
              </a:extLst>
            </p:cNvPr>
            <p:cNvCxnSpPr>
              <a:cxnSpLocks/>
            </p:cNvCxnSpPr>
            <p:nvPr/>
          </p:nvCxnSpPr>
          <p:spPr>
            <a:xfrm>
              <a:off x="592917" y="372875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06" name="Group 105">
              <a:extLst>
                <a:ext uri="{FF2B5EF4-FFF2-40B4-BE49-F238E27FC236}">
                  <a16:creationId xmlns:a16="http://schemas.microsoft.com/office/drawing/2014/main" id="{36129B27-1395-9CF0-EFB8-5720D471948D}"/>
                </a:ext>
              </a:extLst>
            </p:cNvPr>
            <p:cNvGrpSpPr/>
            <p:nvPr/>
          </p:nvGrpSpPr>
          <p:grpSpPr>
            <a:xfrm>
              <a:off x="592916" y="5894650"/>
              <a:ext cx="6255393" cy="335866"/>
              <a:chOff x="592916" y="5517423"/>
              <a:chExt cx="6255393" cy="335866"/>
            </a:xfrm>
          </p:grpSpPr>
          <p:sp>
            <p:nvSpPr>
              <p:cNvPr id="74" name="Content Placeholder 47">
                <a:extLst>
                  <a:ext uri="{FF2B5EF4-FFF2-40B4-BE49-F238E27FC236}">
                    <a16:creationId xmlns:a16="http://schemas.microsoft.com/office/drawing/2014/main" id="{5CEFBE00-A8C5-68E9-8898-A75D821C3698}"/>
                  </a:ext>
                </a:extLst>
              </p:cNvPr>
              <p:cNvSpPr txBox="1">
                <a:spLocks/>
              </p:cNvSpPr>
              <p:nvPr/>
            </p:nvSpPr>
            <p:spPr>
              <a:xfrm>
                <a:off x="592916" y="5517423"/>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75" name="Content Placeholder 47">
                <a:extLst>
                  <a:ext uri="{FF2B5EF4-FFF2-40B4-BE49-F238E27FC236}">
                    <a16:creationId xmlns:a16="http://schemas.microsoft.com/office/drawing/2014/main" id="{7FFBA049-0E5F-078D-A2CA-831767E26AF7}"/>
                  </a:ext>
                </a:extLst>
              </p:cNvPr>
              <p:cNvSpPr txBox="1">
                <a:spLocks/>
              </p:cNvSpPr>
              <p:nvPr/>
            </p:nvSpPr>
            <p:spPr>
              <a:xfrm>
                <a:off x="592916" y="5714790"/>
                <a:ext cx="6255393" cy="138499"/>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marR="0" lvl="1" indent="0" defTabSz="609600">
                  <a:lnSpc>
                    <a:spcPct val="100000"/>
                  </a:lnSpc>
                  <a:spcBef>
                    <a:spcPts val="200"/>
                  </a:spcBef>
                  <a:spcAft>
                    <a:spcPts val="100"/>
                  </a:spcAft>
                  <a:buClr>
                    <a:srgbClr val="525252"/>
                  </a:buClr>
                  <a:buSzTx/>
                  <a:buNone/>
                  <a:tabLst/>
                  <a:defRPr/>
                </a:pPr>
                <a:r>
                  <a:rPr lang="en-US" sz="900" kern="0" dirty="0">
                    <a:latin typeface="IntelOne Text" panose="020B0503020203020204" pitchFamily="34" charset="0"/>
                    <a:ea typeface="+mn-ea"/>
                    <a:cs typeface="+mn-cs"/>
                    <a:hlinkClick r:id="rId4">
                      <a:extLst>
                        <a:ext uri="{A12FA001-AC4F-418D-AE19-62706E023703}">
                          <ahyp:hlinkClr xmlns:ahyp="http://schemas.microsoft.com/office/drawing/2018/hyperlinkcolor" val="tx"/>
                        </a:ext>
                      </a:extLst>
                    </a:hlinkClick>
                  </a:rPr>
                  <a:t>Intel IoT Kits Overview</a:t>
                </a:r>
                <a:endParaRPr lang="en-US" sz="900" kern="0" dirty="0">
                  <a:latin typeface="IntelOne Text" panose="020B0503020203020204" pitchFamily="34" charset="0"/>
                  <a:ea typeface="+mn-ea"/>
                  <a:cs typeface="+mn-cs"/>
                  <a:sym typeface="Helvetica"/>
                </a:endParaRPr>
              </a:p>
            </p:txBody>
          </p:sp>
        </p:grpSp>
        <p:cxnSp>
          <p:nvCxnSpPr>
            <p:cNvPr id="76" name="Straight Connector 75">
              <a:extLst>
                <a:ext uri="{FF2B5EF4-FFF2-40B4-BE49-F238E27FC236}">
                  <a16:creationId xmlns:a16="http://schemas.microsoft.com/office/drawing/2014/main" id="{BB7D5740-80AE-9D34-26CA-848E8161FE9B}"/>
                </a:ext>
              </a:extLst>
            </p:cNvPr>
            <p:cNvCxnSpPr>
              <a:cxnSpLocks/>
            </p:cNvCxnSpPr>
            <p:nvPr/>
          </p:nvCxnSpPr>
          <p:spPr>
            <a:xfrm>
              <a:off x="592917" y="579325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16" name="Group 115">
              <a:extLst>
                <a:ext uri="{FF2B5EF4-FFF2-40B4-BE49-F238E27FC236}">
                  <a16:creationId xmlns:a16="http://schemas.microsoft.com/office/drawing/2014/main" id="{1C72B26A-E9E5-6BC6-3483-46838059BC8B}"/>
                </a:ext>
              </a:extLst>
            </p:cNvPr>
            <p:cNvGrpSpPr/>
            <p:nvPr/>
          </p:nvGrpSpPr>
          <p:grpSpPr>
            <a:xfrm>
              <a:off x="592915" y="3830154"/>
              <a:ext cx="6255393" cy="478634"/>
              <a:chOff x="592915" y="3578255"/>
              <a:chExt cx="6255393" cy="478634"/>
            </a:xfrm>
          </p:grpSpPr>
          <p:sp>
            <p:nvSpPr>
              <p:cNvPr id="78" name="Content Placeholder 47">
                <a:extLst>
                  <a:ext uri="{FF2B5EF4-FFF2-40B4-BE49-F238E27FC236}">
                    <a16:creationId xmlns:a16="http://schemas.microsoft.com/office/drawing/2014/main" id="{7A9DF9DE-0FA5-9CE3-119C-AACBC9E68C8B}"/>
                  </a:ext>
                </a:extLst>
              </p:cNvPr>
              <p:cNvSpPr txBox="1">
                <a:spLocks/>
              </p:cNvSpPr>
              <p:nvPr/>
            </p:nvSpPr>
            <p:spPr>
              <a:xfrm>
                <a:off x="592915" y="3578255"/>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79" name="Content Placeholder 47">
                <a:extLst>
                  <a:ext uri="{FF2B5EF4-FFF2-40B4-BE49-F238E27FC236}">
                    <a16:creationId xmlns:a16="http://schemas.microsoft.com/office/drawing/2014/main" id="{93408D92-6E20-F9E9-E4AF-9390274B6649}"/>
                  </a:ext>
                </a:extLst>
              </p:cNvPr>
              <p:cNvSpPr txBox="1">
                <a:spLocks/>
              </p:cNvSpPr>
              <p:nvPr/>
            </p:nvSpPr>
            <p:spPr>
              <a:xfrm>
                <a:off x="592915" y="3775622"/>
                <a:ext cx="6255393" cy="281267"/>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Distribution of </a:t>
                </a:r>
                <a:r>
                  <a:rPr lang="en-US" sz="900" kern="0" dirty="0" err="1">
                    <a:latin typeface="+mn-lt"/>
                    <a:sym typeface="Helvetica"/>
                  </a:rPr>
                  <a:t>OpenVINO</a:t>
                </a:r>
                <a:r>
                  <a:rPr lang="en-US" sz="900" kern="0" dirty="0">
                    <a:latin typeface="+mn-lt"/>
                    <a:sym typeface="Helvetica"/>
                  </a:rPr>
                  <a:t>™ toolkit</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Core™ i7</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Q370/H310</a:t>
                </a:r>
              </a:p>
            </p:txBody>
          </p:sp>
        </p:grpSp>
        <p:grpSp>
          <p:nvGrpSpPr>
            <p:cNvPr id="115" name="Group 114">
              <a:extLst>
                <a:ext uri="{FF2B5EF4-FFF2-40B4-BE49-F238E27FC236}">
                  <a16:creationId xmlns:a16="http://schemas.microsoft.com/office/drawing/2014/main" id="{01AF3614-6CE8-4EB8-49BA-31890893B35F}"/>
                </a:ext>
              </a:extLst>
            </p:cNvPr>
            <p:cNvGrpSpPr/>
            <p:nvPr/>
          </p:nvGrpSpPr>
          <p:grpSpPr>
            <a:xfrm>
              <a:off x="580469" y="2701114"/>
              <a:ext cx="6267839" cy="926244"/>
              <a:chOff x="580469" y="2436665"/>
              <a:chExt cx="6267839" cy="926244"/>
            </a:xfrm>
          </p:grpSpPr>
          <p:pic>
            <p:nvPicPr>
              <p:cNvPr id="110" name="Graphic 109">
                <a:extLst>
                  <a:ext uri="{FF2B5EF4-FFF2-40B4-BE49-F238E27FC236}">
                    <a16:creationId xmlns:a16="http://schemas.microsoft.com/office/drawing/2014/main" id="{A68086F3-0B27-E030-2F4D-026934FB01CF}"/>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80469" y="2720031"/>
                <a:ext cx="235892" cy="167886"/>
              </a:xfrm>
              <a:prstGeom prst="rect">
                <a:avLst/>
              </a:prstGeom>
            </p:spPr>
          </p:pic>
          <p:pic>
            <p:nvPicPr>
              <p:cNvPr id="111" name="Graphic 110">
                <a:extLst>
                  <a:ext uri="{FF2B5EF4-FFF2-40B4-BE49-F238E27FC236}">
                    <a16:creationId xmlns:a16="http://schemas.microsoft.com/office/drawing/2014/main" id="{14A889D1-4D0D-E6B7-4394-66E6B52CBA5E}"/>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751206" y="2693056"/>
                <a:ext cx="225493" cy="221837"/>
              </a:xfrm>
              <a:prstGeom prst="rect">
                <a:avLst/>
              </a:prstGeom>
            </p:spPr>
          </p:pic>
          <p:pic>
            <p:nvPicPr>
              <p:cNvPr id="112" name="Graphic 111">
                <a:extLst>
                  <a:ext uri="{FF2B5EF4-FFF2-40B4-BE49-F238E27FC236}">
                    <a16:creationId xmlns:a16="http://schemas.microsoft.com/office/drawing/2014/main" id="{C5EA7BD7-672A-922B-1E58-E2D1D7B39627}"/>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946256" y="2693057"/>
                <a:ext cx="232378" cy="221835"/>
              </a:xfrm>
              <a:prstGeom prst="rect">
                <a:avLst/>
              </a:prstGeom>
            </p:spPr>
          </p:pic>
          <p:sp>
            <p:nvSpPr>
              <p:cNvPr id="84" name="Content Placeholder 47">
                <a:extLst>
                  <a:ext uri="{FF2B5EF4-FFF2-40B4-BE49-F238E27FC236}">
                    <a16:creationId xmlns:a16="http://schemas.microsoft.com/office/drawing/2014/main" id="{997E9D69-C406-C5A4-F40D-8FBDE8D67893}"/>
                  </a:ext>
                </a:extLst>
              </p:cNvPr>
              <p:cNvSpPr txBox="1">
                <a:spLocks/>
              </p:cNvSpPr>
              <p:nvPr/>
            </p:nvSpPr>
            <p:spPr>
              <a:xfrm>
                <a:off x="592917" y="2436665"/>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85" name="Rectangle 84">
                <a:extLst>
                  <a:ext uri="{FF2B5EF4-FFF2-40B4-BE49-F238E27FC236}">
                    <a16:creationId xmlns:a16="http://schemas.microsoft.com/office/drawing/2014/main" id="{23605283-431D-23CE-730A-E396D13D12C1}"/>
                  </a:ext>
                </a:extLst>
              </p:cNvPr>
              <p:cNvSpPr>
                <a:spLocks/>
              </p:cNvSpPr>
              <p:nvPr/>
            </p:nvSpPr>
            <p:spPr>
              <a:xfrm>
                <a:off x="913614" y="2670412"/>
                <a:ext cx="1645435"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Help businesses maintain worker safety </a:t>
                </a:r>
                <a:r>
                  <a:rPr lang="en-US" sz="900" kern="0" dirty="0">
                    <a:solidFill>
                      <a:schemeClr val="bg2"/>
                    </a:solidFill>
                    <a:sym typeface="Helvetica Neue"/>
                  </a:rPr>
                  <a:t>with a tool that identifies non-compliance to PPE policies within hazardous work-zones </a:t>
                </a:r>
              </a:p>
            </p:txBody>
          </p:sp>
          <p:sp>
            <p:nvSpPr>
              <p:cNvPr id="86" name="Rectangle 85">
                <a:extLst>
                  <a:ext uri="{FF2B5EF4-FFF2-40B4-BE49-F238E27FC236}">
                    <a16:creationId xmlns:a16="http://schemas.microsoft.com/office/drawing/2014/main" id="{7874A103-9FA2-FEF8-D2A0-DBFE21C79CBD}"/>
                  </a:ext>
                </a:extLst>
              </p:cNvPr>
              <p:cNvSpPr>
                <a:spLocks/>
              </p:cNvSpPr>
              <p:nvPr/>
            </p:nvSpPr>
            <p:spPr>
              <a:xfrm>
                <a:off x="3063688" y="2670412"/>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Provide tools that identify hazards from equipment </a:t>
                </a:r>
                <a:r>
                  <a:rPr lang="en-US" sz="900" kern="0" dirty="0">
                    <a:solidFill>
                      <a:schemeClr val="bg2"/>
                    </a:solidFill>
                    <a:sym typeface="Helvetica Neue"/>
                  </a:rPr>
                  <a:t>such as cranes, scaffolding, along with trip and slip hazards that could cause potential injuries</a:t>
                </a:r>
              </a:p>
            </p:txBody>
          </p:sp>
          <p:sp>
            <p:nvSpPr>
              <p:cNvPr id="87" name="Rectangle 86">
                <a:extLst>
                  <a:ext uri="{FF2B5EF4-FFF2-40B4-BE49-F238E27FC236}">
                    <a16:creationId xmlns:a16="http://schemas.microsoft.com/office/drawing/2014/main" id="{4F66455C-D4E1-2912-B5A9-F82A16B25E66}"/>
                  </a:ext>
                </a:extLst>
              </p:cNvPr>
              <p:cNvSpPr>
                <a:spLocks/>
              </p:cNvSpPr>
              <p:nvPr/>
            </p:nvSpPr>
            <p:spPr>
              <a:xfrm>
                <a:off x="5213760" y="2670412"/>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Enhance customers’ operational reporting </a:t>
                </a:r>
                <a:r>
                  <a:rPr lang="en-US" sz="900" kern="0" dirty="0">
                    <a:solidFill>
                      <a:schemeClr val="bg2"/>
                    </a:solidFill>
                    <a:sym typeface="Helvetica Neue"/>
                  </a:rPr>
                  <a:t>by logging incidents to a central dashboard or by publishing to other IT systems</a:t>
                </a:r>
              </a:p>
            </p:txBody>
          </p:sp>
        </p:grpSp>
        <p:cxnSp>
          <p:nvCxnSpPr>
            <p:cNvPr id="91" name="Straight Connector 90">
              <a:extLst>
                <a:ext uri="{FF2B5EF4-FFF2-40B4-BE49-F238E27FC236}">
                  <a16:creationId xmlns:a16="http://schemas.microsoft.com/office/drawing/2014/main" id="{5969C6D9-8EC0-1A22-091E-89F1BB0A7A62}"/>
                </a:ext>
              </a:extLst>
            </p:cNvPr>
            <p:cNvCxnSpPr>
              <a:cxnSpLocks/>
            </p:cNvCxnSpPr>
            <p:nvPr/>
          </p:nvCxnSpPr>
          <p:spPr>
            <a:xfrm>
              <a:off x="592917" y="511609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54F81F0D-BCBE-FE30-0E74-0FFDD541214B}"/>
                </a:ext>
              </a:extLst>
            </p:cNvPr>
            <p:cNvGrpSpPr/>
            <p:nvPr/>
          </p:nvGrpSpPr>
          <p:grpSpPr>
            <a:xfrm>
              <a:off x="592915" y="5217489"/>
              <a:ext cx="6255392" cy="474366"/>
              <a:chOff x="592915" y="4966215"/>
              <a:chExt cx="6255392" cy="474366"/>
            </a:xfrm>
          </p:grpSpPr>
          <p:grpSp>
            <p:nvGrpSpPr>
              <p:cNvPr id="96" name="Group 95">
                <a:extLst>
                  <a:ext uri="{FF2B5EF4-FFF2-40B4-BE49-F238E27FC236}">
                    <a16:creationId xmlns:a16="http://schemas.microsoft.com/office/drawing/2014/main" id="{7FA38BBD-F41C-F3AE-16C8-9C1457E6EF4B}"/>
                  </a:ext>
                </a:extLst>
              </p:cNvPr>
              <p:cNvGrpSpPr/>
              <p:nvPr/>
            </p:nvGrpSpPr>
            <p:grpSpPr>
              <a:xfrm>
                <a:off x="592915" y="4966215"/>
                <a:ext cx="2936598" cy="474366"/>
                <a:chOff x="592916" y="5330770"/>
                <a:chExt cx="2767506" cy="474366"/>
              </a:xfrm>
            </p:grpSpPr>
            <p:sp>
              <p:nvSpPr>
                <p:cNvPr id="100" name="Content Placeholder 47">
                  <a:extLst>
                    <a:ext uri="{FF2B5EF4-FFF2-40B4-BE49-F238E27FC236}">
                      <a16:creationId xmlns:a16="http://schemas.microsoft.com/office/drawing/2014/main" id="{6ADF3548-895C-8BD9-98FE-E6D8DDFA782C}"/>
                    </a:ext>
                  </a:extLst>
                </p:cNvPr>
                <p:cNvSpPr txBox="1">
                  <a:spLocks/>
                </p:cNvSpPr>
                <p:nvPr/>
              </p:nvSpPr>
              <p:spPr>
                <a:xfrm>
                  <a:off x="592916" y="5330770"/>
                  <a:ext cx="276750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Cloud Service Provider</a:t>
                  </a:r>
                </a:p>
              </p:txBody>
            </p:sp>
            <p:sp>
              <p:nvSpPr>
                <p:cNvPr id="101" name="Content Placeholder 47">
                  <a:extLst>
                    <a:ext uri="{FF2B5EF4-FFF2-40B4-BE49-F238E27FC236}">
                      <a16:creationId xmlns:a16="http://schemas.microsoft.com/office/drawing/2014/main" id="{30BFCA59-CF51-F75F-E2AA-E48D18885D91}"/>
                    </a:ext>
                  </a:extLst>
                </p:cNvPr>
                <p:cNvSpPr txBox="1">
                  <a:spLocks/>
                </p:cNvSpPr>
                <p:nvPr/>
              </p:nvSpPr>
              <p:spPr>
                <a:xfrm>
                  <a:off x="592917" y="5528137"/>
                  <a:ext cx="2767505" cy="276999"/>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defTabSz="609600">
                    <a:lnSpc>
                      <a:spcPct val="100000"/>
                    </a:lnSpc>
                    <a:spcBef>
                      <a:spcPts val="200"/>
                    </a:spcBef>
                    <a:spcAft>
                      <a:spcPts val="100"/>
                    </a:spcAft>
                    <a:buClr>
                      <a:srgbClr val="525252"/>
                    </a:buClr>
                    <a:buNone/>
                    <a:defRPr/>
                  </a:pPr>
                  <a:r>
                    <a:rPr lang="en-US" sz="900" kern="0" dirty="0">
                      <a:latin typeface="IntelOne Text" panose="020B0503020203020204" pitchFamily="34" charset="0"/>
                      <a:ea typeface="+mn-ea"/>
                      <a:cs typeface="+mn-cs"/>
                      <a:sym typeface="Helvetica Neue"/>
                    </a:rPr>
                    <a:t>Amazon Web Services; Google Cloud Platform; IBM Cloud; Microsoft Azure; Private/On-Premises; Other</a:t>
                  </a:r>
                </a:p>
              </p:txBody>
            </p:sp>
          </p:grpSp>
          <p:grpSp>
            <p:nvGrpSpPr>
              <p:cNvPr id="97" name="Group 96">
                <a:extLst>
                  <a:ext uri="{FF2B5EF4-FFF2-40B4-BE49-F238E27FC236}">
                    <a16:creationId xmlns:a16="http://schemas.microsoft.com/office/drawing/2014/main" id="{28F40B88-5BF8-3E6C-F9D3-744FAC95F50A}"/>
                  </a:ext>
                </a:extLst>
              </p:cNvPr>
              <p:cNvGrpSpPr/>
              <p:nvPr/>
            </p:nvGrpSpPr>
            <p:grpSpPr>
              <a:xfrm>
                <a:off x="3911709" y="4966215"/>
                <a:ext cx="2936598" cy="335866"/>
                <a:chOff x="592916" y="5330770"/>
                <a:chExt cx="2767506" cy="335866"/>
              </a:xfrm>
            </p:grpSpPr>
            <p:sp>
              <p:nvSpPr>
                <p:cNvPr id="98" name="Content Placeholder 47">
                  <a:extLst>
                    <a:ext uri="{FF2B5EF4-FFF2-40B4-BE49-F238E27FC236}">
                      <a16:creationId xmlns:a16="http://schemas.microsoft.com/office/drawing/2014/main" id="{82363A92-2B12-B221-4C1F-147490C9C6BD}"/>
                    </a:ext>
                  </a:extLst>
                </p:cNvPr>
                <p:cNvSpPr txBox="1">
                  <a:spLocks/>
                </p:cNvSpPr>
                <p:nvPr/>
              </p:nvSpPr>
              <p:spPr>
                <a:xfrm>
                  <a:off x="592916" y="5330770"/>
                  <a:ext cx="276750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Operating System</a:t>
                  </a:r>
                </a:p>
              </p:txBody>
            </p:sp>
            <p:sp>
              <p:nvSpPr>
                <p:cNvPr id="99" name="Content Placeholder 47">
                  <a:extLst>
                    <a:ext uri="{FF2B5EF4-FFF2-40B4-BE49-F238E27FC236}">
                      <a16:creationId xmlns:a16="http://schemas.microsoft.com/office/drawing/2014/main" id="{D8F9FA92-146B-B390-420F-45B5BE74423F}"/>
                    </a:ext>
                  </a:extLst>
                </p:cNvPr>
                <p:cNvSpPr txBox="1">
                  <a:spLocks/>
                </p:cNvSpPr>
                <p:nvPr/>
              </p:nvSpPr>
              <p:spPr>
                <a:xfrm>
                  <a:off x="592917" y="5528137"/>
                  <a:ext cx="2767505" cy="138499"/>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defTabSz="609600">
                    <a:lnSpc>
                      <a:spcPct val="100000"/>
                    </a:lnSpc>
                    <a:spcBef>
                      <a:spcPts val="200"/>
                    </a:spcBef>
                    <a:spcAft>
                      <a:spcPts val="100"/>
                    </a:spcAft>
                    <a:buClr>
                      <a:srgbClr val="525252"/>
                    </a:buClr>
                    <a:buNone/>
                    <a:defRPr/>
                  </a:pPr>
                  <a:r>
                    <a:rPr lang="en-US" sz="900" kern="0" dirty="0">
                      <a:latin typeface="IntelOne Text" panose="020B0503020203020204" pitchFamily="34" charset="0"/>
                      <a:ea typeface="+mn-ea"/>
                      <a:cs typeface="+mn-cs"/>
                      <a:sym typeface="Helvetica Neue"/>
                    </a:rPr>
                    <a:t>Ubuntu</a:t>
                  </a:r>
                </a:p>
              </p:txBody>
            </p:sp>
          </p:grpSp>
        </p:grpSp>
        <p:cxnSp>
          <p:nvCxnSpPr>
            <p:cNvPr id="102" name="Straight Connector 101">
              <a:extLst>
                <a:ext uri="{FF2B5EF4-FFF2-40B4-BE49-F238E27FC236}">
                  <a16:creationId xmlns:a16="http://schemas.microsoft.com/office/drawing/2014/main" id="{6C74F00E-1D94-2E91-5FF3-0002D9558B1B}"/>
                </a:ext>
              </a:extLst>
            </p:cNvPr>
            <p:cNvCxnSpPr>
              <a:cxnSpLocks/>
            </p:cNvCxnSpPr>
            <p:nvPr/>
          </p:nvCxnSpPr>
          <p:spPr>
            <a:xfrm>
              <a:off x="592917" y="441018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pic>
        <p:nvPicPr>
          <p:cNvPr id="7170" name="Picture 2" descr="Attachment">
            <a:extLst>
              <a:ext uri="{FF2B5EF4-FFF2-40B4-BE49-F238E27FC236}">
                <a16:creationId xmlns:a16="http://schemas.microsoft.com/office/drawing/2014/main" id="{6BF89867-8E23-93AA-B517-B86E1443D0C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0057" y="199075"/>
            <a:ext cx="1330343" cy="3392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A46A3BA-B941-2EAB-E8F1-F723E618258E}"/>
              </a:ext>
            </a:extLst>
          </p:cNvPr>
          <p:cNvPicPr>
            <a:picLocks noChangeAspect="1"/>
          </p:cNvPicPr>
          <p:nvPr/>
        </p:nvPicPr>
        <p:blipFill rotWithShape="1">
          <a:blip r:embed="rId12"/>
          <a:srcRect l="43350" t="17045" r="5832" b="28028"/>
          <a:stretch/>
        </p:blipFill>
        <p:spPr>
          <a:xfrm>
            <a:off x="7119952" y="3023401"/>
            <a:ext cx="1623047" cy="1353337"/>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grpSp>
        <p:nvGrpSpPr>
          <p:cNvPr id="4" name="Group 3">
            <a:extLst>
              <a:ext uri="{FF2B5EF4-FFF2-40B4-BE49-F238E27FC236}">
                <a16:creationId xmlns:a16="http://schemas.microsoft.com/office/drawing/2014/main" id="{3A8508EE-ECBD-2AB2-1757-0BEEDB2B75E4}"/>
              </a:ext>
            </a:extLst>
          </p:cNvPr>
          <p:cNvGrpSpPr/>
          <p:nvPr/>
        </p:nvGrpSpPr>
        <p:grpSpPr>
          <a:xfrm>
            <a:off x="9057016" y="87630"/>
            <a:ext cx="2525384" cy="384440"/>
            <a:chOff x="9057016" y="87630"/>
            <a:chExt cx="2525384" cy="384440"/>
          </a:xfrm>
        </p:grpSpPr>
        <p:pic>
          <p:nvPicPr>
            <p:cNvPr id="5" name="Picture 4">
              <a:hlinkClick r:id="rId13" action="ppaction://hlinksldjump"/>
              <a:extLst>
                <a:ext uri="{FF2B5EF4-FFF2-40B4-BE49-F238E27FC236}">
                  <a16:creationId xmlns:a16="http://schemas.microsoft.com/office/drawing/2014/main" id="{C9A14EEA-576F-B54E-AC63-1241CD19353B}"/>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6" name="Rectangle 5">
              <a:extLst>
                <a:ext uri="{FF2B5EF4-FFF2-40B4-BE49-F238E27FC236}">
                  <a16:creationId xmlns:a16="http://schemas.microsoft.com/office/drawing/2014/main" id="{6553A9E3-F026-921B-93AC-D5248D989962}"/>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176647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A57E-D8F4-4929-AE04-E3E5E394E68E}"/>
              </a:ext>
            </a:extLst>
          </p:cNvPr>
          <p:cNvSpPr>
            <a:spLocks noGrp="1"/>
          </p:cNvSpPr>
          <p:nvPr>
            <p:ph type="title"/>
          </p:nvPr>
        </p:nvSpPr>
        <p:spPr>
          <a:xfrm>
            <a:off x="592916" y="571500"/>
            <a:ext cx="10972801" cy="498598"/>
          </a:xfrm>
        </p:spPr>
        <p:txBody>
          <a:bodyPr/>
          <a:lstStyle/>
          <a:p>
            <a:r>
              <a:rPr lang="en-IN" dirty="0"/>
              <a:t>Smart Camera RVS-2100</a:t>
            </a:r>
            <a:endParaRPr lang="en-US" dirty="0"/>
          </a:p>
        </p:txBody>
      </p:sp>
      <p:pic>
        <p:nvPicPr>
          <p:cNvPr id="3" name="图片 6">
            <a:extLst>
              <a:ext uri="{FF2B5EF4-FFF2-40B4-BE49-F238E27FC236}">
                <a16:creationId xmlns:a16="http://schemas.microsoft.com/office/drawing/2014/main" id="{CDABC99E-EA7E-8A4A-C977-BE1F49C33B91}"/>
              </a:ext>
              <a:ext uri="{C183D7F6-B498-43B3-948B-1728B52AA6E4}">
                <adec:decorative xmlns:adec="http://schemas.microsoft.com/office/drawing/2017/decorative" val="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7062" y="186060"/>
            <a:ext cx="1449388" cy="309870"/>
          </a:xfrm>
          <a:prstGeom prst="rect">
            <a:avLst/>
          </a:prstGeom>
        </p:spPr>
      </p:pic>
      <p:sp>
        <p:nvSpPr>
          <p:cNvPr id="13" name="Rectangle 12">
            <a:extLst>
              <a:ext uri="{FF2B5EF4-FFF2-40B4-BE49-F238E27FC236}">
                <a16:creationId xmlns:a16="http://schemas.microsoft.com/office/drawing/2014/main" id="{E5CB79F6-03AE-8A96-136A-D36A15262BEE}"/>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4" name="Straight Connector 13">
            <a:extLst>
              <a:ext uri="{FF2B5EF4-FFF2-40B4-BE49-F238E27FC236}">
                <a16:creationId xmlns:a16="http://schemas.microsoft.com/office/drawing/2014/main" id="{85E595FA-474D-3C9F-B614-8940C77738B9}"/>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15" name="Text Placeholder 49">
            <a:extLst>
              <a:ext uri="{FF2B5EF4-FFF2-40B4-BE49-F238E27FC236}">
                <a16:creationId xmlns:a16="http://schemas.microsoft.com/office/drawing/2014/main" id="{2AE21445-0561-0B3D-F64C-BDF949EC5D3E}"/>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Asset Optimization</a:t>
            </a:r>
          </a:p>
        </p:txBody>
      </p:sp>
      <p:sp>
        <p:nvSpPr>
          <p:cNvPr id="16" name="Rectangle 15">
            <a:extLst>
              <a:ext uri="{FF2B5EF4-FFF2-40B4-BE49-F238E27FC236}">
                <a16:creationId xmlns:a16="http://schemas.microsoft.com/office/drawing/2014/main" id="{7A6F198A-1640-393F-3951-D0B14B31B66D}"/>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5" name="Text Placeholder 49">
            <a:extLst>
              <a:ext uri="{FF2B5EF4-FFF2-40B4-BE49-F238E27FC236}">
                <a16:creationId xmlns:a16="http://schemas.microsoft.com/office/drawing/2014/main" id="{77D0AB76-76DC-0FB1-3A1D-0497F14EB865}"/>
              </a:ext>
            </a:extLst>
          </p:cNvPr>
          <p:cNvSpPr txBox="1">
            <a:spLocks/>
          </p:cNvSpPr>
          <p:nvPr/>
        </p:nvSpPr>
        <p:spPr>
          <a:xfrm>
            <a:off x="7133540" y="628590"/>
            <a:ext cx="2243048"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5" action="ppaction://hlinksldjump"/>
              </a:rPr>
              <a:t>Situational Monitoring</a:t>
            </a:r>
            <a:endParaRPr lang="en-US" sz="900" b="0" dirty="0">
              <a:solidFill>
                <a:srgbClr val="525252"/>
              </a:solidFill>
              <a:latin typeface="IntelOne Text" panose="020B0503020203020204" pitchFamily="34" charset="0"/>
              <a:sym typeface="Helvetica Neue"/>
            </a:endParaRPr>
          </a:p>
          <a:p>
            <a:pPr marL="228600" indent="-171450" defTabSz="914400">
              <a:spcBef>
                <a:spcPts val="0"/>
              </a:spcBef>
              <a:buFont typeface="Wingdings" panose="05000000000000000000" pitchFamily="2" charset="2"/>
              <a:buChar char="§"/>
              <a:defRPr/>
            </a:pPr>
            <a:r>
              <a:rPr lang="en-US" sz="900" b="0" dirty="0">
                <a:latin typeface="IntelOne Text" panose="020B0503020203020204" pitchFamily="34" charset="0"/>
              </a:rPr>
              <a:t>Logistics &amp; Tracking</a:t>
            </a:r>
          </a:p>
        </p:txBody>
      </p:sp>
      <p:sp>
        <p:nvSpPr>
          <p:cNvPr id="28" name="Text Placeholder 49" descr="Target Vertical: &#10;Manufacturing&#10;&#10;&#10;">
            <a:extLst>
              <a:ext uri="{FF2B5EF4-FFF2-40B4-BE49-F238E27FC236}">
                <a16:creationId xmlns:a16="http://schemas.microsoft.com/office/drawing/2014/main" id="{9CCCCB43-789C-203C-963D-34224C28B0D2}"/>
              </a:ext>
            </a:extLst>
          </p:cNvPr>
          <p:cNvSpPr txBox="1">
            <a:spLocks/>
          </p:cNvSpPr>
          <p:nvPr/>
        </p:nvSpPr>
        <p:spPr>
          <a:xfrm>
            <a:off x="7144338" y="1686845"/>
            <a:ext cx="2030977" cy="351505"/>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defTabSz="914400" hangingPunct="0">
              <a:spcBef>
                <a:spcPts val="0"/>
              </a:spcBef>
              <a:defRPr/>
            </a:pPr>
            <a:r>
              <a:rPr lang="en-US" sz="900" b="0" kern="0" dirty="0">
                <a:latin typeface="IntelOne Text" panose="020B0503020203020204" pitchFamily="34" charset="0"/>
                <a:ea typeface="+mn-ea"/>
                <a:cs typeface="+mn-cs"/>
                <a:sym typeface="Helvetica Neue"/>
              </a:rPr>
              <a:t>Europe, PRC</a:t>
            </a:r>
          </a:p>
          <a:p>
            <a:pPr lvl="0" fontAlgn="auto">
              <a:spcBef>
                <a:spcPts val="0"/>
              </a:spcBef>
              <a:defRPr/>
            </a:pPr>
            <a:endParaRPr lang="en-US" b="0" dirty="0">
              <a:solidFill>
                <a:schemeClr val="tx2"/>
              </a:solidFill>
              <a:latin typeface="IntelOne Text Bold" panose="020B0803020203020204" pitchFamily="34" charset="0"/>
              <a:sym typeface="Helvetica Neue"/>
            </a:endParaRPr>
          </a:p>
        </p:txBody>
      </p:sp>
      <p:sp>
        <p:nvSpPr>
          <p:cNvPr id="42"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F10BE395-5827-E7E5-7556-E8D432010DC8}"/>
              </a:ext>
            </a:extLst>
          </p:cNvPr>
          <p:cNvSpPr txBox="1">
            <a:spLocks/>
          </p:cNvSpPr>
          <p:nvPr/>
        </p:nvSpPr>
        <p:spPr>
          <a:xfrm>
            <a:off x="592917" y="1453396"/>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 powerful new generation x86 smart camera that provides advanced image processing, ideal for high-speed, high-resolution industrial imaging Rugged design to withstand harsh environments. Flexible software development. PWM optics control integrated.</a:t>
            </a:r>
          </a:p>
        </p:txBody>
      </p:sp>
      <p:sp>
        <p:nvSpPr>
          <p:cNvPr id="43" name="Content Placeholder 47">
            <a:extLst>
              <a:ext uri="{FF2B5EF4-FFF2-40B4-BE49-F238E27FC236}">
                <a16:creationId xmlns:a16="http://schemas.microsoft.com/office/drawing/2014/main" id="{EEA89CEC-2B28-35D6-0D7F-CE777AE4B4E5}"/>
              </a:ext>
              <a:ext uri="{C183D7F6-B498-43B3-948B-1728B52AA6E4}">
                <adec:decorative xmlns:adec="http://schemas.microsoft.com/office/drawing/2017/decorative" val="1"/>
              </a:ext>
            </a:extLst>
          </p:cNvPr>
          <p:cNvSpPr txBox="1">
            <a:spLocks/>
          </p:cNvSpPr>
          <p:nvPr/>
        </p:nvSpPr>
        <p:spPr>
          <a:xfrm>
            <a:off x="592917" y="1268730"/>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cxnSp>
        <p:nvCxnSpPr>
          <p:cNvPr id="44" name="Straight Connector 43">
            <a:extLst>
              <a:ext uri="{FF2B5EF4-FFF2-40B4-BE49-F238E27FC236}">
                <a16:creationId xmlns:a16="http://schemas.microsoft.com/office/drawing/2014/main" id="{79243C36-A984-5583-9F33-90F8C41F8566}"/>
              </a:ext>
            </a:extLst>
          </p:cNvPr>
          <p:cNvCxnSpPr>
            <a:cxnSpLocks/>
          </p:cNvCxnSpPr>
          <p:nvPr/>
        </p:nvCxnSpPr>
        <p:spPr>
          <a:xfrm>
            <a:off x="592917" y="204580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CD22CCBB-F558-1B4D-3F4C-4C4823F2407E}"/>
              </a:ext>
            </a:extLst>
          </p:cNvPr>
          <p:cNvCxnSpPr>
            <a:cxnSpLocks/>
          </p:cNvCxnSpPr>
          <p:nvPr/>
        </p:nvCxnSpPr>
        <p:spPr>
          <a:xfrm>
            <a:off x="592917" y="304886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48" name="Content Placeholder 47">
            <a:extLst>
              <a:ext uri="{FF2B5EF4-FFF2-40B4-BE49-F238E27FC236}">
                <a16:creationId xmlns:a16="http://schemas.microsoft.com/office/drawing/2014/main" id="{75B47BF9-8308-927B-A7D9-12B1400CFB41}"/>
              </a:ext>
            </a:extLst>
          </p:cNvPr>
          <p:cNvSpPr txBox="1">
            <a:spLocks/>
          </p:cNvSpPr>
          <p:nvPr/>
        </p:nvSpPr>
        <p:spPr>
          <a:xfrm>
            <a:off x="592916" y="5294819"/>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49" name="Content Placeholder 47">
            <a:extLst>
              <a:ext uri="{FF2B5EF4-FFF2-40B4-BE49-F238E27FC236}">
                <a16:creationId xmlns:a16="http://schemas.microsoft.com/office/drawing/2014/main" id="{C1CCDBF1-8991-ADD7-D8B5-73EAA8CC7C54}"/>
              </a:ext>
            </a:extLst>
          </p:cNvPr>
          <p:cNvSpPr txBox="1">
            <a:spLocks/>
          </p:cNvSpPr>
          <p:nvPr/>
        </p:nvSpPr>
        <p:spPr>
          <a:xfrm>
            <a:off x="592916" y="5479486"/>
            <a:ext cx="6255393" cy="398605"/>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spcAft>
                <a:spcPts val="100"/>
              </a:spcAft>
              <a:buFont typeface="Wingdings" panose="05000000000000000000" pitchFamily="2" charset="2"/>
              <a:buChar char="§"/>
              <a:defRPr/>
            </a:pPr>
            <a:r>
              <a:rPr lang="en-US" sz="900" kern="0" dirty="0">
                <a:latin typeface="+mn-lt"/>
                <a:hlinkClick r:id="rId6">
                  <a:extLst>
                    <a:ext uri="{A12FA001-AC4F-418D-AE19-62706E023703}">
                      <ahyp:hlinkClr xmlns:ahyp="http://schemas.microsoft.com/office/drawing/2018/hyperlinkcolor" val="tx"/>
                    </a:ext>
                  </a:extLst>
                </a:hlinkClick>
              </a:rPr>
              <a:t>Intel IoT Kits Overview</a:t>
            </a:r>
            <a:endParaRPr lang="en-US" sz="900" kern="0" dirty="0">
              <a:latin typeface="+mn-lt"/>
              <a:sym typeface="Helvetica"/>
            </a:endParaRPr>
          </a:p>
          <a:p>
            <a:pPr marL="128016" indent="-128016" defTabSz="1219169" hangingPunct="0">
              <a:spcBef>
                <a:spcPts val="200"/>
              </a:spcBef>
              <a:spcAft>
                <a:spcPts val="100"/>
              </a:spcAft>
              <a:buFont typeface="Wingdings" panose="05000000000000000000" pitchFamily="2" charset="2"/>
              <a:buChar char="§"/>
              <a:defRPr/>
            </a:pPr>
            <a:r>
              <a:rPr lang="en-US" sz="900" kern="0" dirty="0">
                <a:latin typeface="+mn-lt"/>
                <a:sym typeface="Helvetica"/>
                <a:hlinkClick r:id="rId7">
                  <a:extLst>
                    <a:ext uri="{A12FA001-AC4F-418D-AE19-62706E023703}">
                      <ahyp:hlinkClr xmlns:ahyp="http://schemas.microsoft.com/office/drawing/2018/hyperlinkcolor" val="tx"/>
                    </a:ext>
                  </a:extLst>
                </a:hlinkClick>
              </a:rPr>
              <a:t>Datasheet</a:t>
            </a:r>
            <a:endParaRPr lang="en-US" sz="900" kern="0" dirty="0">
              <a:latin typeface="+mn-lt"/>
              <a:sym typeface="Helvetica"/>
            </a:endParaRPr>
          </a:p>
          <a:p>
            <a:pPr marL="128016" indent="-128016" defTabSz="1219169" hangingPunct="0">
              <a:spcBef>
                <a:spcPts val="200"/>
              </a:spcBef>
              <a:spcAft>
                <a:spcPts val="100"/>
              </a:spcAft>
              <a:buFont typeface="Wingdings" panose="05000000000000000000" pitchFamily="2" charset="2"/>
              <a:buChar char="§"/>
              <a:defRPr/>
            </a:pPr>
            <a:r>
              <a:rPr lang="en-US" sz="900" kern="0" dirty="0">
                <a:latin typeface="+mn-lt"/>
                <a:sym typeface="Helvetica"/>
                <a:hlinkClick r:id="rId8">
                  <a:extLst>
                    <a:ext uri="{A12FA001-AC4F-418D-AE19-62706E023703}">
                      <ahyp:hlinkClr xmlns:ahyp="http://schemas.microsoft.com/office/drawing/2018/hyperlinkcolor" val="tx"/>
                    </a:ext>
                  </a:extLst>
                </a:hlinkClick>
              </a:rPr>
              <a:t>Configuration Guide</a:t>
            </a:r>
            <a:endParaRPr lang="en-US" sz="900" kern="0" dirty="0">
              <a:latin typeface="+mn-lt"/>
              <a:sym typeface="Helvetica"/>
            </a:endParaRPr>
          </a:p>
          <a:p>
            <a:pPr marL="128016" indent="-128016" defTabSz="1219169" hangingPunct="0">
              <a:spcBef>
                <a:spcPts val="200"/>
              </a:spcBef>
              <a:spcAft>
                <a:spcPts val="100"/>
              </a:spcAft>
              <a:buFont typeface="Wingdings" panose="05000000000000000000" pitchFamily="2" charset="2"/>
              <a:buChar char="§"/>
              <a:defRPr/>
            </a:pPr>
            <a:r>
              <a:rPr lang="en-US" sz="900" kern="0" dirty="0">
                <a:latin typeface="+mn-lt"/>
                <a:sym typeface="Helvetica"/>
                <a:hlinkClick r:id="rId9">
                  <a:extLst>
                    <a:ext uri="{A12FA001-AC4F-418D-AE19-62706E023703}">
                      <ahyp:hlinkClr xmlns:ahyp="http://schemas.microsoft.com/office/drawing/2018/hyperlinkcolor" val="tx"/>
                    </a:ext>
                  </a:extLst>
                </a:hlinkClick>
              </a:rPr>
              <a:t>ORDER here today</a:t>
            </a:r>
            <a:endParaRPr lang="en-US" sz="900" kern="0" dirty="0">
              <a:latin typeface="+mn-lt"/>
              <a:sym typeface="Helvetica"/>
            </a:endParaRPr>
          </a:p>
        </p:txBody>
      </p:sp>
      <p:cxnSp>
        <p:nvCxnSpPr>
          <p:cNvPr id="50" name="Straight Connector 49">
            <a:extLst>
              <a:ext uri="{FF2B5EF4-FFF2-40B4-BE49-F238E27FC236}">
                <a16:creationId xmlns:a16="http://schemas.microsoft.com/office/drawing/2014/main" id="{0CDA2994-A167-04A4-9816-15A24053F260}"/>
              </a:ext>
            </a:extLst>
          </p:cNvPr>
          <p:cNvCxnSpPr>
            <a:cxnSpLocks/>
          </p:cNvCxnSpPr>
          <p:nvPr/>
        </p:nvCxnSpPr>
        <p:spPr>
          <a:xfrm>
            <a:off x="592917" y="511790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52" name="Content Placeholder 47">
            <a:extLst>
              <a:ext uri="{FF2B5EF4-FFF2-40B4-BE49-F238E27FC236}">
                <a16:creationId xmlns:a16="http://schemas.microsoft.com/office/drawing/2014/main" id="{20FA1CFD-23FC-77C7-C382-936631361DE3}"/>
              </a:ext>
            </a:extLst>
          </p:cNvPr>
          <p:cNvSpPr txBox="1">
            <a:spLocks/>
          </p:cNvSpPr>
          <p:nvPr/>
        </p:nvSpPr>
        <p:spPr>
          <a:xfrm>
            <a:off x="592915" y="3225771"/>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59" name="Content Placeholder 47">
            <a:extLst>
              <a:ext uri="{FF2B5EF4-FFF2-40B4-BE49-F238E27FC236}">
                <a16:creationId xmlns:a16="http://schemas.microsoft.com/office/drawing/2014/main" id="{0662D5B8-D51C-6B03-AC24-58B2C77F6E63}"/>
              </a:ext>
            </a:extLst>
          </p:cNvPr>
          <p:cNvSpPr txBox="1">
            <a:spLocks/>
          </p:cNvSpPr>
          <p:nvPr/>
        </p:nvSpPr>
        <p:spPr>
          <a:xfrm>
            <a:off x="592915" y="3423138"/>
            <a:ext cx="6255393" cy="138499"/>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defTabSz="1219169" hangingPunct="0">
              <a:spcBef>
                <a:spcPts val="200"/>
              </a:spcBef>
              <a:defRPr/>
            </a:pPr>
            <a:r>
              <a:rPr lang="pt-BR" sz="900" kern="0" dirty="0">
                <a:latin typeface="+mn-lt"/>
                <a:sym typeface="Helvetica"/>
              </a:rPr>
              <a:t>Intel Atom® Dual/Quad-Core Processor E3930/E3950</a:t>
            </a:r>
          </a:p>
        </p:txBody>
      </p:sp>
      <p:cxnSp>
        <p:nvCxnSpPr>
          <p:cNvPr id="1864" name="Straight Connector 1863">
            <a:extLst>
              <a:ext uri="{FF2B5EF4-FFF2-40B4-BE49-F238E27FC236}">
                <a16:creationId xmlns:a16="http://schemas.microsoft.com/office/drawing/2014/main" id="{EB1F766D-F3B4-693D-4C46-518B505E8C54}"/>
              </a:ext>
            </a:extLst>
          </p:cNvPr>
          <p:cNvCxnSpPr>
            <a:cxnSpLocks/>
          </p:cNvCxnSpPr>
          <p:nvPr/>
        </p:nvCxnSpPr>
        <p:spPr>
          <a:xfrm>
            <a:off x="592917" y="442822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866" name="Group 1865">
            <a:extLst>
              <a:ext uri="{FF2B5EF4-FFF2-40B4-BE49-F238E27FC236}">
                <a16:creationId xmlns:a16="http://schemas.microsoft.com/office/drawing/2014/main" id="{D89FF159-90D1-41A2-D3E3-35F7FA5942FB}"/>
              </a:ext>
            </a:extLst>
          </p:cNvPr>
          <p:cNvGrpSpPr/>
          <p:nvPr/>
        </p:nvGrpSpPr>
        <p:grpSpPr>
          <a:xfrm>
            <a:off x="592915" y="4605135"/>
            <a:ext cx="2936598" cy="335866"/>
            <a:chOff x="592916" y="5330770"/>
            <a:chExt cx="2767506" cy="335866"/>
          </a:xfrm>
        </p:grpSpPr>
        <p:sp>
          <p:nvSpPr>
            <p:cNvPr id="1883" name="Content Placeholder 47">
              <a:extLst>
                <a:ext uri="{FF2B5EF4-FFF2-40B4-BE49-F238E27FC236}">
                  <a16:creationId xmlns:a16="http://schemas.microsoft.com/office/drawing/2014/main" id="{CA001827-57D2-09FC-3C27-D61AD2FC2DBC}"/>
                </a:ext>
              </a:extLst>
            </p:cNvPr>
            <p:cNvSpPr txBox="1">
              <a:spLocks/>
            </p:cNvSpPr>
            <p:nvPr/>
          </p:nvSpPr>
          <p:spPr>
            <a:xfrm>
              <a:off x="592916" y="5330770"/>
              <a:ext cx="276750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Cloud Service Provider</a:t>
              </a:r>
            </a:p>
          </p:txBody>
        </p:sp>
        <p:sp>
          <p:nvSpPr>
            <p:cNvPr id="1884" name="Content Placeholder 47">
              <a:extLst>
                <a:ext uri="{FF2B5EF4-FFF2-40B4-BE49-F238E27FC236}">
                  <a16:creationId xmlns:a16="http://schemas.microsoft.com/office/drawing/2014/main" id="{58D88D35-E723-2697-978D-0C4E69750A91}"/>
                </a:ext>
              </a:extLst>
            </p:cNvPr>
            <p:cNvSpPr txBox="1">
              <a:spLocks/>
            </p:cNvSpPr>
            <p:nvPr/>
          </p:nvSpPr>
          <p:spPr>
            <a:xfrm>
              <a:off x="592917" y="5528137"/>
              <a:ext cx="2767505" cy="138499"/>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defTabSz="609600">
                <a:lnSpc>
                  <a:spcPct val="100000"/>
                </a:lnSpc>
                <a:spcBef>
                  <a:spcPts val="200"/>
                </a:spcBef>
                <a:spcAft>
                  <a:spcPts val="100"/>
                </a:spcAft>
                <a:buClr>
                  <a:srgbClr val="525252"/>
                </a:buClr>
                <a:buNone/>
                <a:defRPr/>
              </a:pPr>
              <a:r>
                <a:rPr lang="en-US" sz="900" kern="0" dirty="0">
                  <a:latin typeface="IntelOne Text" panose="020B0503020203020204" pitchFamily="34" charset="0"/>
                  <a:ea typeface="+mn-ea"/>
                  <a:cs typeface="+mn-cs"/>
                  <a:sym typeface="Helvetica Neue"/>
                </a:rPr>
                <a:t>Demo software</a:t>
              </a:r>
            </a:p>
          </p:txBody>
        </p:sp>
      </p:grpSp>
      <p:grpSp>
        <p:nvGrpSpPr>
          <p:cNvPr id="1867" name="Group 1866">
            <a:extLst>
              <a:ext uri="{FF2B5EF4-FFF2-40B4-BE49-F238E27FC236}">
                <a16:creationId xmlns:a16="http://schemas.microsoft.com/office/drawing/2014/main" id="{7FE0764F-859B-D9ED-E778-DE34B4E7FEA3}"/>
              </a:ext>
            </a:extLst>
          </p:cNvPr>
          <p:cNvGrpSpPr/>
          <p:nvPr/>
        </p:nvGrpSpPr>
        <p:grpSpPr>
          <a:xfrm>
            <a:off x="3911709" y="4605135"/>
            <a:ext cx="2936598" cy="335866"/>
            <a:chOff x="592916" y="5330770"/>
            <a:chExt cx="2767506" cy="335866"/>
          </a:xfrm>
        </p:grpSpPr>
        <p:sp>
          <p:nvSpPr>
            <p:cNvPr id="1868" name="Content Placeholder 47">
              <a:extLst>
                <a:ext uri="{FF2B5EF4-FFF2-40B4-BE49-F238E27FC236}">
                  <a16:creationId xmlns:a16="http://schemas.microsoft.com/office/drawing/2014/main" id="{44376BC4-1BD6-BB35-368E-2EBB3FDC7CDD}"/>
                </a:ext>
              </a:extLst>
            </p:cNvPr>
            <p:cNvSpPr txBox="1">
              <a:spLocks/>
            </p:cNvSpPr>
            <p:nvPr/>
          </p:nvSpPr>
          <p:spPr>
            <a:xfrm>
              <a:off x="592916" y="5330770"/>
              <a:ext cx="276750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Operating System</a:t>
              </a:r>
            </a:p>
          </p:txBody>
        </p:sp>
        <p:sp>
          <p:nvSpPr>
            <p:cNvPr id="1882" name="Content Placeholder 47">
              <a:extLst>
                <a:ext uri="{FF2B5EF4-FFF2-40B4-BE49-F238E27FC236}">
                  <a16:creationId xmlns:a16="http://schemas.microsoft.com/office/drawing/2014/main" id="{0D43F149-C9F7-7820-2811-68FB7224099E}"/>
                </a:ext>
              </a:extLst>
            </p:cNvPr>
            <p:cNvSpPr txBox="1">
              <a:spLocks/>
            </p:cNvSpPr>
            <p:nvPr/>
          </p:nvSpPr>
          <p:spPr>
            <a:xfrm>
              <a:off x="592917" y="5528137"/>
              <a:ext cx="2767505" cy="138499"/>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defTabSz="609600">
                <a:lnSpc>
                  <a:spcPct val="100000"/>
                </a:lnSpc>
                <a:spcBef>
                  <a:spcPts val="200"/>
                </a:spcBef>
                <a:spcAft>
                  <a:spcPts val="100"/>
                </a:spcAft>
                <a:buClr>
                  <a:srgbClr val="525252"/>
                </a:buClr>
                <a:buNone/>
                <a:defRPr/>
              </a:pPr>
              <a:r>
                <a:rPr lang="en-US" sz="900" kern="0" dirty="0">
                  <a:latin typeface="IntelOne Text" panose="020B0503020203020204" pitchFamily="34" charset="0"/>
                  <a:ea typeface="+mn-ea"/>
                  <a:cs typeface="+mn-cs"/>
                  <a:sym typeface="Helvetica Neue"/>
                </a:rPr>
                <a:t>Windows</a:t>
              </a:r>
            </a:p>
          </p:txBody>
        </p:sp>
      </p:grpSp>
      <p:cxnSp>
        <p:nvCxnSpPr>
          <p:cNvPr id="1885" name="Straight Connector 1884">
            <a:extLst>
              <a:ext uri="{FF2B5EF4-FFF2-40B4-BE49-F238E27FC236}">
                <a16:creationId xmlns:a16="http://schemas.microsoft.com/office/drawing/2014/main" id="{C011B0E5-413B-823A-B745-146CFC589E76}"/>
              </a:ext>
            </a:extLst>
          </p:cNvPr>
          <p:cNvCxnSpPr>
            <a:cxnSpLocks/>
          </p:cNvCxnSpPr>
          <p:nvPr/>
        </p:nvCxnSpPr>
        <p:spPr>
          <a:xfrm>
            <a:off x="592917" y="373854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pic>
        <p:nvPicPr>
          <p:cNvPr id="1897" name="Graphic 66">
            <a:extLst>
              <a:ext uri="{FF2B5EF4-FFF2-40B4-BE49-F238E27FC236}">
                <a16:creationId xmlns:a16="http://schemas.microsoft.com/office/drawing/2014/main" id="{82EF74BC-B881-CB2D-560C-67343277439F}"/>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824917" y="2478558"/>
            <a:ext cx="266852" cy="247620"/>
          </a:xfrm>
          <a:prstGeom prst="rect">
            <a:avLst/>
          </a:prstGeom>
        </p:spPr>
      </p:pic>
      <p:grpSp>
        <p:nvGrpSpPr>
          <p:cNvPr id="1869" name="Group 1868">
            <a:extLst>
              <a:ext uri="{FF2B5EF4-FFF2-40B4-BE49-F238E27FC236}">
                <a16:creationId xmlns:a16="http://schemas.microsoft.com/office/drawing/2014/main" id="{67975D46-05F8-92CA-3BA3-8DB6441B1D89}"/>
              </a:ext>
            </a:extLst>
          </p:cNvPr>
          <p:cNvGrpSpPr/>
          <p:nvPr/>
        </p:nvGrpSpPr>
        <p:grpSpPr>
          <a:xfrm>
            <a:off x="598738" y="2494771"/>
            <a:ext cx="226365" cy="225496"/>
            <a:chOff x="2638891" y="2506155"/>
            <a:chExt cx="589435" cy="587179"/>
          </a:xfrm>
        </p:grpSpPr>
        <p:sp>
          <p:nvSpPr>
            <p:cNvPr id="1870" name="Freeform: Shape 1869">
              <a:extLst>
                <a:ext uri="{FF2B5EF4-FFF2-40B4-BE49-F238E27FC236}">
                  <a16:creationId xmlns:a16="http://schemas.microsoft.com/office/drawing/2014/main" id="{FAF054A3-300E-D68F-AFD9-F10DDA3E84E0}"/>
                </a:ext>
              </a:extLst>
            </p:cNvPr>
            <p:cNvSpPr/>
            <p:nvPr/>
          </p:nvSpPr>
          <p:spPr>
            <a:xfrm>
              <a:off x="2638891" y="2815564"/>
              <a:ext cx="277770" cy="277770"/>
            </a:xfrm>
            <a:custGeom>
              <a:avLst/>
              <a:gdLst>
                <a:gd name="connsiteX0" fmla="*/ 174441 w 277770"/>
                <a:gd name="connsiteY0" fmla="*/ 277770 h 277770"/>
                <a:gd name="connsiteX1" fmla="*/ 103329 w 277770"/>
                <a:gd name="connsiteY1" fmla="*/ 277770 h 277770"/>
                <a:gd name="connsiteX2" fmla="*/ 103329 w 277770"/>
                <a:gd name="connsiteY2" fmla="*/ 235065 h 277770"/>
                <a:gd name="connsiteX3" fmla="*/ 96019 w 277770"/>
                <a:gd name="connsiteY3" fmla="*/ 232032 h 277770"/>
                <a:gd name="connsiteX4" fmla="*/ 65813 w 277770"/>
                <a:gd name="connsiteY4" fmla="*/ 262239 h 277770"/>
                <a:gd name="connsiteX5" fmla="*/ 15531 w 277770"/>
                <a:gd name="connsiteY5" fmla="*/ 211958 h 277770"/>
                <a:gd name="connsiteX6" fmla="*/ 45738 w 277770"/>
                <a:gd name="connsiteY6" fmla="*/ 181751 h 277770"/>
                <a:gd name="connsiteX7" fmla="*/ 42705 w 277770"/>
                <a:gd name="connsiteY7" fmla="*/ 174441 h 277770"/>
                <a:gd name="connsiteX8" fmla="*/ 0 w 277770"/>
                <a:gd name="connsiteY8" fmla="*/ 174441 h 277770"/>
                <a:gd name="connsiteX9" fmla="*/ 0 w 277770"/>
                <a:gd name="connsiteY9" fmla="*/ 103329 h 277770"/>
                <a:gd name="connsiteX10" fmla="*/ 42705 w 277770"/>
                <a:gd name="connsiteY10" fmla="*/ 103329 h 277770"/>
                <a:gd name="connsiteX11" fmla="*/ 45738 w 277770"/>
                <a:gd name="connsiteY11" fmla="*/ 96019 h 277770"/>
                <a:gd name="connsiteX12" fmla="*/ 15531 w 277770"/>
                <a:gd name="connsiteY12" fmla="*/ 65812 h 277770"/>
                <a:gd name="connsiteX13" fmla="*/ 65813 w 277770"/>
                <a:gd name="connsiteY13" fmla="*/ 15531 h 277770"/>
                <a:gd name="connsiteX14" fmla="*/ 96019 w 277770"/>
                <a:gd name="connsiteY14" fmla="*/ 45738 h 277770"/>
                <a:gd name="connsiteX15" fmla="*/ 103329 w 277770"/>
                <a:gd name="connsiteY15" fmla="*/ 42705 h 277770"/>
                <a:gd name="connsiteX16" fmla="*/ 103329 w 277770"/>
                <a:gd name="connsiteY16" fmla="*/ 0 h 277770"/>
                <a:gd name="connsiteX17" fmla="*/ 174441 w 277770"/>
                <a:gd name="connsiteY17" fmla="*/ 0 h 277770"/>
                <a:gd name="connsiteX18" fmla="*/ 174441 w 277770"/>
                <a:gd name="connsiteY18" fmla="*/ 42705 h 277770"/>
                <a:gd name="connsiteX19" fmla="*/ 181751 w 277770"/>
                <a:gd name="connsiteY19" fmla="*/ 45738 h 277770"/>
                <a:gd name="connsiteX20" fmla="*/ 211958 w 277770"/>
                <a:gd name="connsiteY20" fmla="*/ 15531 h 277770"/>
                <a:gd name="connsiteX21" fmla="*/ 262239 w 277770"/>
                <a:gd name="connsiteY21" fmla="*/ 65812 h 277770"/>
                <a:gd name="connsiteX22" fmla="*/ 232033 w 277770"/>
                <a:gd name="connsiteY22" fmla="*/ 96019 h 277770"/>
                <a:gd name="connsiteX23" fmla="*/ 235066 w 277770"/>
                <a:gd name="connsiteY23" fmla="*/ 103329 h 277770"/>
                <a:gd name="connsiteX24" fmla="*/ 277770 w 277770"/>
                <a:gd name="connsiteY24" fmla="*/ 103329 h 277770"/>
                <a:gd name="connsiteX25" fmla="*/ 277770 w 277770"/>
                <a:gd name="connsiteY25" fmla="*/ 174441 h 277770"/>
                <a:gd name="connsiteX26" fmla="*/ 235066 w 277770"/>
                <a:gd name="connsiteY26" fmla="*/ 174441 h 277770"/>
                <a:gd name="connsiteX27" fmla="*/ 232033 w 277770"/>
                <a:gd name="connsiteY27" fmla="*/ 181751 h 277770"/>
                <a:gd name="connsiteX28" fmla="*/ 262239 w 277770"/>
                <a:gd name="connsiteY28" fmla="*/ 211958 h 277770"/>
                <a:gd name="connsiteX29" fmla="*/ 211958 w 277770"/>
                <a:gd name="connsiteY29" fmla="*/ 262239 h 277770"/>
                <a:gd name="connsiteX30" fmla="*/ 181751 w 277770"/>
                <a:gd name="connsiteY30" fmla="*/ 232032 h 277770"/>
                <a:gd name="connsiteX31" fmla="*/ 174441 w 277770"/>
                <a:gd name="connsiteY31" fmla="*/ 235065 h 277770"/>
                <a:gd name="connsiteX32" fmla="*/ 174441 w 277770"/>
                <a:gd name="connsiteY32" fmla="*/ 277770 h 277770"/>
                <a:gd name="connsiteX33" fmla="*/ 128881 w 277770"/>
                <a:gd name="connsiteY33" fmla="*/ 252218 h 277770"/>
                <a:gd name="connsiteX34" fmla="*/ 148889 w 277770"/>
                <a:gd name="connsiteY34" fmla="*/ 252218 h 277770"/>
                <a:gd name="connsiteX35" fmla="*/ 148889 w 277770"/>
                <a:gd name="connsiteY35" fmla="*/ 215846 h 277770"/>
                <a:gd name="connsiteX36" fmla="*/ 158432 w 277770"/>
                <a:gd name="connsiteY36" fmla="*/ 213346 h 277770"/>
                <a:gd name="connsiteX37" fmla="*/ 177707 w 277770"/>
                <a:gd name="connsiteY37" fmla="*/ 205347 h 277770"/>
                <a:gd name="connsiteX38" fmla="*/ 186217 w 277770"/>
                <a:gd name="connsiteY38" fmla="*/ 200359 h 277770"/>
                <a:gd name="connsiteX39" fmla="*/ 211947 w 277770"/>
                <a:gd name="connsiteY39" fmla="*/ 226089 h 277770"/>
                <a:gd name="connsiteX40" fmla="*/ 226089 w 277770"/>
                <a:gd name="connsiteY40" fmla="*/ 211946 h 277770"/>
                <a:gd name="connsiteX41" fmla="*/ 200360 w 277770"/>
                <a:gd name="connsiteY41" fmla="*/ 186217 h 277770"/>
                <a:gd name="connsiteX42" fmla="*/ 205348 w 277770"/>
                <a:gd name="connsiteY42" fmla="*/ 177707 h 277770"/>
                <a:gd name="connsiteX43" fmla="*/ 213346 w 277770"/>
                <a:gd name="connsiteY43" fmla="*/ 158432 h 277770"/>
                <a:gd name="connsiteX44" fmla="*/ 215846 w 277770"/>
                <a:gd name="connsiteY44" fmla="*/ 148889 h 277770"/>
                <a:gd name="connsiteX45" fmla="*/ 252219 w 277770"/>
                <a:gd name="connsiteY45" fmla="*/ 148889 h 277770"/>
                <a:gd name="connsiteX46" fmla="*/ 252219 w 277770"/>
                <a:gd name="connsiteY46" fmla="*/ 128881 h 277770"/>
                <a:gd name="connsiteX47" fmla="*/ 215846 w 277770"/>
                <a:gd name="connsiteY47" fmla="*/ 128881 h 277770"/>
                <a:gd name="connsiteX48" fmla="*/ 213346 w 277770"/>
                <a:gd name="connsiteY48" fmla="*/ 119338 h 277770"/>
                <a:gd name="connsiteX49" fmla="*/ 205348 w 277770"/>
                <a:gd name="connsiteY49" fmla="*/ 100063 h 277770"/>
                <a:gd name="connsiteX50" fmla="*/ 200360 w 277770"/>
                <a:gd name="connsiteY50" fmla="*/ 91553 h 277770"/>
                <a:gd name="connsiteX51" fmla="*/ 226089 w 277770"/>
                <a:gd name="connsiteY51" fmla="*/ 65824 h 277770"/>
                <a:gd name="connsiteX52" fmla="*/ 211947 w 277770"/>
                <a:gd name="connsiteY52" fmla="*/ 51681 h 277770"/>
                <a:gd name="connsiteX53" fmla="*/ 186217 w 277770"/>
                <a:gd name="connsiteY53" fmla="*/ 77411 h 277770"/>
                <a:gd name="connsiteX54" fmla="*/ 177707 w 277770"/>
                <a:gd name="connsiteY54" fmla="*/ 72423 h 277770"/>
                <a:gd name="connsiteX55" fmla="*/ 158432 w 277770"/>
                <a:gd name="connsiteY55" fmla="*/ 64424 h 277770"/>
                <a:gd name="connsiteX56" fmla="*/ 148889 w 277770"/>
                <a:gd name="connsiteY56" fmla="*/ 61924 h 277770"/>
                <a:gd name="connsiteX57" fmla="*/ 148889 w 277770"/>
                <a:gd name="connsiteY57" fmla="*/ 25552 h 277770"/>
                <a:gd name="connsiteX58" fmla="*/ 128881 w 277770"/>
                <a:gd name="connsiteY58" fmla="*/ 25552 h 277770"/>
                <a:gd name="connsiteX59" fmla="*/ 128881 w 277770"/>
                <a:gd name="connsiteY59" fmla="*/ 61924 h 277770"/>
                <a:gd name="connsiteX60" fmla="*/ 119338 w 277770"/>
                <a:gd name="connsiteY60" fmla="*/ 64424 h 277770"/>
                <a:gd name="connsiteX61" fmla="*/ 100063 w 277770"/>
                <a:gd name="connsiteY61" fmla="*/ 72423 h 277770"/>
                <a:gd name="connsiteX62" fmla="*/ 91553 w 277770"/>
                <a:gd name="connsiteY62" fmla="*/ 77411 h 277770"/>
                <a:gd name="connsiteX63" fmla="*/ 65824 w 277770"/>
                <a:gd name="connsiteY63" fmla="*/ 51681 h 277770"/>
                <a:gd name="connsiteX64" fmla="*/ 51681 w 277770"/>
                <a:gd name="connsiteY64" fmla="*/ 65824 h 277770"/>
                <a:gd name="connsiteX65" fmla="*/ 77411 w 277770"/>
                <a:gd name="connsiteY65" fmla="*/ 91553 h 277770"/>
                <a:gd name="connsiteX66" fmla="*/ 72423 w 277770"/>
                <a:gd name="connsiteY66" fmla="*/ 100063 h 277770"/>
                <a:gd name="connsiteX67" fmla="*/ 64424 w 277770"/>
                <a:gd name="connsiteY67" fmla="*/ 119338 h 277770"/>
                <a:gd name="connsiteX68" fmla="*/ 61924 w 277770"/>
                <a:gd name="connsiteY68" fmla="*/ 128881 h 277770"/>
                <a:gd name="connsiteX69" fmla="*/ 25552 w 277770"/>
                <a:gd name="connsiteY69" fmla="*/ 128881 h 277770"/>
                <a:gd name="connsiteX70" fmla="*/ 25552 w 277770"/>
                <a:gd name="connsiteY70" fmla="*/ 148889 h 277770"/>
                <a:gd name="connsiteX71" fmla="*/ 61924 w 277770"/>
                <a:gd name="connsiteY71" fmla="*/ 148889 h 277770"/>
                <a:gd name="connsiteX72" fmla="*/ 64424 w 277770"/>
                <a:gd name="connsiteY72" fmla="*/ 158432 h 277770"/>
                <a:gd name="connsiteX73" fmla="*/ 72423 w 277770"/>
                <a:gd name="connsiteY73" fmla="*/ 177707 h 277770"/>
                <a:gd name="connsiteX74" fmla="*/ 77411 w 277770"/>
                <a:gd name="connsiteY74" fmla="*/ 186217 h 277770"/>
                <a:gd name="connsiteX75" fmla="*/ 51681 w 277770"/>
                <a:gd name="connsiteY75" fmla="*/ 211946 h 277770"/>
                <a:gd name="connsiteX76" fmla="*/ 65824 w 277770"/>
                <a:gd name="connsiteY76" fmla="*/ 226089 h 277770"/>
                <a:gd name="connsiteX77" fmla="*/ 91553 w 277770"/>
                <a:gd name="connsiteY77" fmla="*/ 200359 h 277770"/>
                <a:gd name="connsiteX78" fmla="*/ 100063 w 277770"/>
                <a:gd name="connsiteY78" fmla="*/ 205347 h 277770"/>
                <a:gd name="connsiteX79" fmla="*/ 119338 w 277770"/>
                <a:gd name="connsiteY79" fmla="*/ 213346 h 277770"/>
                <a:gd name="connsiteX80" fmla="*/ 128881 w 277770"/>
                <a:gd name="connsiteY80" fmla="*/ 215846 h 277770"/>
                <a:gd name="connsiteX81" fmla="*/ 128881 w 277770"/>
                <a:gd name="connsiteY81" fmla="*/ 252218 h 27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77770" h="277770">
                  <a:moveTo>
                    <a:pt x="174441" y="277770"/>
                  </a:moveTo>
                  <a:lnTo>
                    <a:pt x="103329" y="277770"/>
                  </a:lnTo>
                  <a:lnTo>
                    <a:pt x="103329" y="235065"/>
                  </a:lnTo>
                  <a:cubicBezTo>
                    <a:pt x="100852" y="234154"/>
                    <a:pt x="98419" y="233143"/>
                    <a:pt x="96019" y="232032"/>
                  </a:cubicBezTo>
                  <a:lnTo>
                    <a:pt x="65813" y="262239"/>
                  </a:lnTo>
                  <a:lnTo>
                    <a:pt x="15531" y="211958"/>
                  </a:lnTo>
                  <a:lnTo>
                    <a:pt x="45738" y="181751"/>
                  </a:lnTo>
                  <a:cubicBezTo>
                    <a:pt x="44638" y="179351"/>
                    <a:pt x="43627" y="176918"/>
                    <a:pt x="42705" y="174441"/>
                  </a:cubicBezTo>
                  <a:lnTo>
                    <a:pt x="0" y="174441"/>
                  </a:lnTo>
                  <a:lnTo>
                    <a:pt x="0" y="103329"/>
                  </a:lnTo>
                  <a:lnTo>
                    <a:pt x="42705" y="103329"/>
                  </a:lnTo>
                  <a:cubicBezTo>
                    <a:pt x="43616" y="100852"/>
                    <a:pt x="44627" y="98419"/>
                    <a:pt x="45738" y="96019"/>
                  </a:cubicBezTo>
                  <a:lnTo>
                    <a:pt x="15531" y="65812"/>
                  </a:lnTo>
                  <a:lnTo>
                    <a:pt x="65813" y="15531"/>
                  </a:lnTo>
                  <a:lnTo>
                    <a:pt x="96019" y="45738"/>
                  </a:lnTo>
                  <a:cubicBezTo>
                    <a:pt x="98419" y="44627"/>
                    <a:pt x="100852" y="43616"/>
                    <a:pt x="103329" y="42705"/>
                  </a:cubicBezTo>
                  <a:lnTo>
                    <a:pt x="103329" y="0"/>
                  </a:lnTo>
                  <a:lnTo>
                    <a:pt x="174441" y="0"/>
                  </a:lnTo>
                  <a:lnTo>
                    <a:pt x="174441" y="42705"/>
                  </a:lnTo>
                  <a:cubicBezTo>
                    <a:pt x="176919" y="43616"/>
                    <a:pt x="179351" y="44627"/>
                    <a:pt x="181751" y="45738"/>
                  </a:cubicBezTo>
                  <a:lnTo>
                    <a:pt x="211958" y="15531"/>
                  </a:lnTo>
                  <a:lnTo>
                    <a:pt x="262239" y="65812"/>
                  </a:lnTo>
                  <a:lnTo>
                    <a:pt x="232033" y="96019"/>
                  </a:lnTo>
                  <a:cubicBezTo>
                    <a:pt x="233132" y="98419"/>
                    <a:pt x="234143" y="100852"/>
                    <a:pt x="235066" y="103329"/>
                  </a:cubicBezTo>
                  <a:lnTo>
                    <a:pt x="277770" y="103329"/>
                  </a:lnTo>
                  <a:lnTo>
                    <a:pt x="277770" y="174441"/>
                  </a:lnTo>
                  <a:lnTo>
                    <a:pt x="235066" y="174441"/>
                  </a:lnTo>
                  <a:cubicBezTo>
                    <a:pt x="234155" y="176918"/>
                    <a:pt x="233144" y="179351"/>
                    <a:pt x="232033" y="181751"/>
                  </a:cubicBezTo>
                  <a:lnTo>
                    <a:pt x="262239" y="211958"/>
                  </a:lnTo>
                  <a:lnTo>
                    <a:pt x="211958" y="262239"/>
                  </a:lnTo>
                  <a:lnTo>
                    <a:pt x="181751" y="232032"/>
                  </a:lnTo>
                  <a:cubicBezTo>
                    <a:pt x="179351" y="233132"/>
                    <a:pt x="176919" y="234143"/>
                    <a:pt x="174441" y="235065"/>
                  </a:cubicBezTo>
                  <a:lnTo>
                    <a:pt x="174441" y="277770"/>
                  </a:lnTo>
                  <a:close/>
                  <a:moveTo>
                    <a:pt x="128881" y="252218"/>
                  </a:moveTo>
                  <a:lnTo>
                    <a:pt x="148889" y="252218"/>
                  </a:lnTo>
                  <a:lnTo>
                    <a:pt x="148889" y="215846"/>
                  </a:lnTo>
                  <a:lnTo>
                    <a:pt x="158432" y="213346"/>
                  </a:lnTo>
                  <a:cubicBezTo>
                    <a:pt x="165176" y="211580"/>
                    <a:pt x="171664" y="208891"/>
                    <a:pt x="177707" y="205347"/>
                  </a:cubicBezTo>
                  <a:lnTo>
                    <a:pt x="186217" y="200359"/>
                  </a:lnTo>
                  <a:lnTo>
                    <a:pt x="211947" y="226089"/>
                  </a:lnTo>
                  <a:lnTo>
                    <a:pt x="226089" y="211946"/>
                  </a:lnTo>
                  <a:lnTo>
                    <a:pt x="200360" y="186217"/>
                  </a:lnTo>
                  <a:lnTo>
                    <a:pt x="205348" y="177707"/>
                  </a:lnTo>
                  <a:cubicBezTo>
                    <a:pt x="208892" y="171664"/>
                    <a:pt x="211580" y="165176"/>
                    <a:pt x="213346" y="158432"/>
                  </a:cubicBezTo>
                  <a:lnTo>
                    <a:pt x="215846" y="148889"/>
                  </a:lnTo>
                  <a:lnTo>
                    <a:pt x="252219" y="148889"/>
                  </a:lnTo>
                  <a:lnTo>
                    <a:pt x="252219" y="128881"/>
                  </a:lnTo>
                  <a:lnTo>
                    <a:pt x="215846" y="128881"/>
                  </a:lnTo>
                  <a:lnTo>
                    <a:pt x="213346" y="119338"/>
                  </a:lnTo>
                  <a:cubicBezTo>
                    <a:pt x="211580" y="112594"/>
                    <a:pt x="208892" y="106107"/>
                    <a:pt x="205348" y="100063"/>
                  </a:cubicBezTo>
                  <a:lnTo>
                    <a:pt x="200360" y="91553"/>
                  </a:lnTo>
                  <a:lnTo>
                    <a:pt x="226089" y="65824"/>
                  </a:lnTo>
                  <a:lnTo>
                    <a:pt x="211947" y="51681"/>
                  </a:lnTo>
                  <a:lnTo>
                    <a:pt x="186217" y="77411"/>
                  </a:lnTo>
                  <a:lnTo>
                    <a:pt x="177707" y="72423"/>
                  </a:lnTo>
                  <a:cubicBezTo>
                    <a:pt x="171664" y="68890"/>
                    <a:pt x="165176" y="66190"/>
                    <a:pt x="158432" y="64424"/>
                  </a:cubicBezTo>
                  <a:lnTo>
                    <a:pt x="148889" y="61924"/>
                  </a:lnTo>
                  <a:lnTo>
                    <a:pt x="148889" y="25552"/>
                  </a:lnTo>
                  <a:lnTo>
                    <a:pt x="128881" y="25552"/>
                  </a:lnTo>
                  <a:lnTo>
                    <a:pt x="128881" y="61924"/>
                  </a:lnTo>
                  <a:lnTo>
                    <a:pt x="119338" y="64424"/>
                  </a:lnTo>
                  <a:cubicBezTo>
                    <a:pt x="112583" y="66190"/>
                    <a:pt x="106107" y="68879"/>
                    <a:pt x="100063" y="72423"/>
                  </a:cubicBezTo>
                  <a:lnTo>
                    <a:pt x="91553" y="77411"/>
                  </a:lnTo>
                  <a:lnTo>
                    <a:pt x="65824" y="51681"/>
                  </a:lnTo>
                  <a:lnTo>
                    <a:pt x="51681" y="65824"/>
                  </a:lnTo>
                  <a:lnTo>
                    <a:pt x="77411" y="91553"/>
                  </a:lnTo>
                  <a:lnTo>
                    <a:pt x="72423" y="100063"/>
                  </a:lnTo>
                  <a:cubicBezTo>
                    <a:pt x="68879" y="106107"/>
                    <a:pt x="66190" y="112594"/>
                    <a:pt x="64424" y="119338"/>
                  </a:cubicBezTo>
                  <a:lnTo>
                    <a:pt x="61924" y="128881"/>
                  </a:lnTo>
                  <a:lnTo>
                    <a:pt x="25552" y="128881"/>
                  </a:lnTo>
                  <a:lnTo>
                    <a:pt x="25552" y="148889"/>
                  </a:lnTo>
                  <a:lnTo>
                    <a:pt x="61924" y="148889"/>
                  </a:lnTo>
                  <a:lnTo>
                    <a:pt x="64424" y="158432"/>
                  </a:lnTo>
                  <a:cubicBezTo>
                    <a:pt x="66190" y="165176"/>
                    <a:pt x="68879" y="171664"/>
                    <a:pt x="72423" y="177707"/>
                  </a:cubicBezTo>
                  <a:lnTo>
                    <a:pt x="77411" y="186217"/>
                  </a:lnTo>
                  <a:lnTo>
                    <a:pt x="51681" y="211946"/>
                  </a:lnTo>
                  <a:lnTo>
                    <a:pt x="65824" y="226089"/>
                  </a:lnTo>
                  <a:lnTo>
                    <a:pt x="91553" y="200359"/>
                  </a:lnTo>
                  <a:lnTo>
                    <a:pt x="100063" y="205347"/>
                  </a:lnTo>
                  <a:cubicBezTo>
                    <a:pt x="106107" y="208891"/>
                    <a:pt x="112595" y="211580"/>
                    <a:pt x="119338" y="213346"/>
                  </a:cubicBezTo>
                  <a:lnTo>
                    <a:pt x="128881" y="215846"/>
                  </a:lnTo>
                  <a:lnTo>
                    <a:pt x="128881" y="252218"/>
                  </a:lnTo>
                  <a:close/>
                </a:path>
              </a:pathLst>
            </a:custGeom>
            <a:solidFill>
              <a:srgbClr val="0A6AB2"/>
            </a:solidFill>
            <a:ln w="1094" cap="flat">
              <a:noFill/>
              <a:prstDash val="solid"/>
              <a:miter/>
            </a:ln>
          </p:spPr>
          <p:txBody>
            <a:bodyPr rtlCol="0" anchor="ctr"/>
            <a:lstStyle/>
            <a:p>
              <a:endParaRPr lang="en-US"/>
            </a:p>
          </p:txBody>
        </p:sp>
        <p:sp>
          <p:nvSpPr>
            <p:cNvPr id="1871" name="Freeform: Shape 1870">
              <a:extLst>
                <a:ext uri="{FF2B5EF4-FFF2-40B4-BE49-F238E27FC236}">
                  <a16:creationId xmlns:a16="http://schemas.microsoft.com/office/drawing/2014/main" id="{2571DEAA-2F50-D182-F9AF-E1DC9F5D9F69}"/>
                </a:ext>
              </a:extLst>
            </p:cNvPr>
            <p:cNvSpPr/>
            <p:nvPr/>
          </p:nvSpPr>
          <p:spPr>
            <a:xfrm>
              <a:off x="2947001" y="2506155"/>
              <a:ext cx="277770" cy="277770"/>
            </a:xfrm>
            <a:custGeom>
              <a:avLst/>
              <a:gdLst>
                <a:gd name="connsiteX0" fmla="*/ 174441 w 277770"/>
                <a:gd name="connsiteY0" fmla="*/ 277770 h 277770"/>
                <a:gd name="connsiteX1" fmla="*/ 103329 w 277770"/>
                <a:gd name="connsiteY1" fmla="*/ 277770 h 277770"/>
                <a:gd name="connsiteX2" fmla="*/ 103329 w 277770"/>
                <a:gd name="connsiteY2" fmla="*/ 235065 h 277770"/>
                <a:gd name="connsiteX3" fmla="*/ 96019 w 277770"/>
                <a:gd name="connsiteY3" fmla="*/ 232032 h 277770"/>
                <a:gd name="connsiteX4" fmla="*/ 65813 w 277770"/>
                <a:gd name="connsiteY4" fmla="*/ 262239 h 277770"/>
                <a:gd name="connsiteX5" fmla="*/ 15531 w 277770"/>
                <a:gd name="connsiteY5" fmla="*/ 211958 h 277770"/>
                <a:gd name="connsiteX6" fmla="*/ 45738 w 277770"/>
                <a:gd name="connsiteY6" fmla="*/ 181751 h 277770"/>
                <a:gd name="connsiteX7" fmla="*/ 42705 w 277770"/>
                <a:gd name="connsiteY7" fmla="*/ 174441 h 277770"/>
                <a:gd name="connsiteX8" fmla="*/ 0 w 277770"/>
                <a:gd name="connsiteY8" fmla="*/ 174441 h 277770"/>
                <a:gd name="connsiteX9" fmla="*/ 0 w 277770"/>
                <a:gd name="connsiteY9" fmla="*/ 103329 h 277770"/>
                <a:gd name="connsiteX10" fmla="*/ 42705 w 277770"/>
                <a:gd name="connsiteY10" fmla="*/ 103329 h 277770"/>
                <a:gd name="connsiteX11" fmla="*/ 45738 w 277770"/>
                <a:gd name="connsiteY11" fmla="*/ 96019 h 277770"/>
                <a:gd name="connsiteX12" fmla="*/ 15531 w 277770"/>
                <a:gd name="connsiteY12" fmla="*/ 65813 h 277770"/>
                <a:gd name="connsiteX13" fmla="*/ 65813 w 277770"/>
                <a:gd name="connsiteY13" fmla="*/ 15531 h 277770"/>
                <a:gd name="connsiteX14" fmla="*/ 96019 w 277770"/>
                <a:gd name="connsiteY14" fmla="*/ 45738 h 277770"/>
                <a:gd name="connsiteX15" fmla="*/ 103329 w 277770"/>
                <a:gd name="connsiteY15" fmla="*/ 42705 h 277770"/>
                <a:gd name="connsiteX16" fmla="*/ 103329 w 277770"/>
                <a:gd name="connsiteY16" fmla="*/ 0 h 277770"/>
                <a:gd name="connsiteX17" fmla="*/ 174441 w 277770"/>
                <a:gd name="connsiteY17" fmla="*/ 0 h 277770"/>
                <a:gd name="connsiteX18" fmla="*/ 174441 w 277770"/>
                <a:gd name="connsiteY18" fmla="*/ 42705 h 277770"/>
                <a:gd name="connsiteX19" fmla="*/ 181751 w 277770"/>
                <a:gd name="connsiteY19" fmla="*/ 45738 h 277770"/>
                <a:gd name="connsiteX20" fmla="*/ 211958 w 277770"/>
                <a:gd name="connsiteY20" fmla="*/ 15531 h 277770"/>
                <a:gd name="connsiteX21" fmla="*/ 262239 w 277770"/>
                <a:gd name="connsiteY21" fmla="*/ 65813 h 277770"/>
                <a:gd name="connsiteX22" fmla="*/ 232033 w 277770"/>
                <a:gd name="connsiteY22" fmla="*/ 96019 h 277770"/>
                <a:gd name="connsiteX23" fmla="*/ 235066 w 277770"/>
                <a:gd name="connsiteY23" fmla="*/ 103329 h 277770"/>
                <a:gd name="connsiteX24" fmla="*/ 277770 w 277770"/>
                <a:gd name="connsiteY24" fmla="*/ 103329 h 277770"/>
                <a:gd name="connsiteX25" fmla="*/ 277770 w 277770"/>
                <a:gd name="connsiteY25" fmla="*/ 174441 h 277770"/>
                <a:gd name="connsiteX26" fmla="*/ 235066 w 277770"/>
                <a:gd name="connsiteY26" fmla="*/ 174441 h 277770"/>
                <a:gd name="connsiteX27" fmla="*/ 232033 w 277770"/>
                <a:gd name="connsiteY27" fmla="*/ 181751 h 277770"/>
                <a:gd name="connsiteX28" fmla="*/ 262239 w 277770"/>
                <a:gd name="connsiteY28" fmla="*/ 211958 h 277770"/>
                <a:gd name="connsiteX29" fmla="*/ 211958 w 277770"/>
                <a:gd name="connsiteY29" fmla="*/ 262239 h 277770"/>
                <a:gd name="connsiteX30" fmla="*/ 181751 w 277770"/>
                <a:gd name="connsiteY30" fmla="*/ 232032 h 277770"/>
                <a:gd name="connsiteX31" fmla="*/ 174441 w 277770"/>
                <a:gd name="connsiteY31" fmla="*/ 235065 h 277770"/>
                <a:gd name="connsiteX32" fmla="*/ 174441 w 277770"/>
                <a:gd name="connsiteY32" fmla="*/ 277770 h 277770"/>
                <a:gd name="connsiteX33" fmla="*/ 128881 w 277770"/>
                <a:gd name="connsiteY33" fmla="*/ 252218 h 277770"/>
                <a:gd name="connsiteX34" fmla="*/ 148889 w 277770"/>
                <a:gd name="connsiteY34" fmla="*/ 252218 h 277770"/>
                <a:gd name="connsiteX35" fmla="*/ 148889 w 277770"/>
                <a:gd name="connsiteY35" fmla="*/ 215846 h 277770"/>
                <a:gd name="connsiteX36" fmla="*/ 158432 w 277770"/>
                <a:gd name="connsiteY36" fmla="*/ 213346 h 277770"/>
                <a:gd name="connsiteX37" fmla="*/ 177707 w 277770"/>
                <a:gd name="connsiteY37" fmla="*/ 205347 h 277770"/>
                <a:gd name="connsiteX38" fmla="*/ 186217 w 277770"/>
                <a:gd name="connsiteY38" fmla="*/ 200359 h 277770"/>
                <a:gd name="connsiteX39" fmla="*/ 211947 w 277770"/>
                <a:gd name="connsiteY39" fmla="*/ 226089 h 277770"/>
                <a:gd name="connsiteX40" fmla="*/ 226089 w 277770"/>
                <a:gd name="connsiteY40" fmla="*/ 211946 h 277770"/>
                <a:gd name="connsiteX41" fmla="*/ 200360 w 277770"/>
                <a:gd name="connsiteY41" fmla="*/ 186217 h 277770"/>
                <a:gd name="connsiteX42" fmla="*/ 205348 w 277770"/>
                <a:gd name="connsiteY42" fmla="*/ 177707 h 277770"/>
                <a:gd name="connsiteX43" fmla="*/ 213346 w 277770"/>
                <a:gd name="connsiteY43" fmla="*/ 158432 h 277770"/>
                <a:gd name="connsiteX44" fmla="*/ 215846 w 277770"/>
                <a:gd name="connsiteY44" fmla="*/ 148889 h 277770"/>
                <a:gd name="connsiteX45" fmla="*/ 252219 w 277770"/>
                <a:gd name="connsiteY45" fmla="*/ 148889 h 277770"/>
                <a:gd name="connsiteX46" fmla="*/ 252219 w 277770"/>
                <a:gd name="connsiteY46" fmla="*/ 128881 h 277770"/>
                <a:gd name="connsiteX47" fmla="*/ 215846 w 277770"/>
                <a:gd name="connsiteY47" fmla="*/ 128881 h 277770"/>
                <a:gd name="connsiteX48" fmla="*/ 213346 w 277770"/>
                <a:gd name="connsiteY48" fmla="*/ 119338 h 277770"/>
                <a:gd name="connsiteX49" fmla="*/ 205348 w 277770"/>
                <a:gd name="connsiteY49" fmla="*/ 100063 h 277770"/>
                <a:gd name="connsiteX50" fmla="*/ 200360 w 277770"/>
                <a:gd name="connsiteY50" fmla="*/ 91553 h 277770"/>
                <a:gd name="connsiteX51" fmla="*/ 226089 w 277770"/>
                <a:gd name="connsiteY51" fmla="*/ 65824 h 277770"/>
                <a:gd name="connsiteX52" fmla="*/ 211947 w 277770"/>
                <a:gd name="connsiteY52" fmla="*/ 51681 h 277770"/>
                <a:gd name="connsiteX53" fmla="*/ 186217 w 277770"/>
                <a:gd name="connsiteY53" fmla="*/ 77411 h 277770"/>
                <a:gd name="connsiteX54" fmla="*/ 177707 w 277770"/>
                <a:gd name="connsiteY54" fmla="*/ 72423 h 277770"/>
                <a:gd name="connsiteX55" fmla="*/ 158432 w 277770"/>
                <a:gd name="connsiteY55" fmla="*/ 64424 h 277770"/>
                <a:gd name="connsiteX56" fmla="*/ 148889 w 277770"/>
                <a:gd name="connsiteY56" fmla="*/ 61924 h 277770"/>
                <a:gd name="connsiteX57" fmla="*/ 148889 w 277770"/>
                <a:gd name="connsiteY57" fmla="*/ 25552 h 277770"/>
                <a:gd name="connsiteX58" fmla="*/ 128881 w 277770"/>
                <a:gd name="connsiteY58" fmla="*/ 25552 h 277770"/>
                <a:gd name="connsiteX59" fmla="*/ 128881 w 277770"/>
                <a:gd name="connsiteY59" fmla="*/ 61924 h 277770"/>
                <a:gd name="connsiteX60" fmla="*/ 119338 w 277770"/>
                <a:gd name="connsiteY60" fmla="*/ 64424 h 277770"/>
                <a:gd name="connsiteX61" fmla="*/ 100063 w 277770"/>
                <a:gd name="connsiteY61" fmla="*/ 72423 h 277770"/>
                <a:gd name="connsiteX62" fmla="*/ 91553 w 277770"/>
                <a:gd name="connsiteY62" fmla="*/ 77411 h 277770"/>
                <a:gd name="connsiteX63" fmla="*/ 65824 w 277770"/>
                <a:gd name="connsiteY63" fmla="*/ 51681 h 277770"/>
                <a:gd name="connsiteX64" fmla="*/ 51681 w 277770"/>
                <a:gd name="connsiteY64" fmla="*/ 65824 h 277770"/>
                <a:gd name="connsiteX65" fmla="*/ 77411 w 277770"/>
                <a:gd name="connsiteY65" fmla="*/ 91553 h 277770"/>
                <a:gd name="connsiteX66" fmla="*/ 72423 w 277770"/>
                <a:gd name="connsiteY66" fmla="*/ 100063 h 277770"/>
                <a:gd name="connsiteX67" fmla="*/ 64424 w 277770"/>
                <a:gd name="connsiteY67" fmla="*/ 119338 h 277770"/>
                <a:gd name="connsiteX68" fmla="*/ 61924 w 277770"/>
                <a:gd name="connsiteY68" fmla="*/ 128881 h 277770"/>
                <a:gd name="connsiteX69" fmla="*/ 25552 w 277770"/>
                <a:gd name="connsiteY69" fmla="*/ 128881 h 277770"/>
                <a:gd name="connsiteX70" fmla="*/ 25552 w 277770"/>
                <a:gd name="connsiteY70" fmla="*/ 148889 h 277770"/>
                <a:gd name="connsiteX71" fmla="*/ 61924 w 277770"/>
                <a:gd name="connsiteY71" fmla="*/ 148889 h 277770"/>
                <a:gd name="connsiteX72" fmla="*/ 64424 w 277770"/>
                <a:gd name="connsiteY72" fmla="*/ 158432 h 277770"/>
                <a:gd name="connsiteX73" fmla="*/ 72423 w 277770"/>
                <a:gd name="connsiteY73" fmla="*/ 177707 h 277770"/>
                <a:gd name="connsiteX74" fmla="*/ 77411 w 277770"/>
                <a:gd name="connsiteY74" fmla="*/ 186217 h 277770"/>
                <a:gd name="connsiteX75" fmla="*/ 51681 w 277770"/>
                <a:gd name="connsiteY75" fmla="*/ 211946 h 277770"/>
                <a:gd name="connsiteX76" fmla="*/ 65824 w 277770"/>
                <a:gd name="connsiteY76" fmla="*/ 226089 h 277770"/>
                <a:gd name="connsiteX77" fmla="*/ 91553 w 277770"/>
                <a:gd name="connsiteY77" fmla="*/ 200359 h 277770"/>
                <a:gd name="connsiteX78" fmla="*/ 100063 w 277770"/>
                <a:gd name="connsiteY78" fmla="*/ 205347 h 277770"/>
                <a:gd name="connsiteX79" fmla="*/ 119338 w 277770"/>
                <a:gd name="connsiteY79" fmla="*/ 213346 h 277770"/>
                <a:gd name="connsiteX80" fmla="*/ 128881 w 277770"/>
                <a:gd name="connsiteY80" fmla="*/ 215846 h 277770"/>
                <a:gd name="connsiteX81" fmla="*/ 128881 w 277770"/>
                <a:gd name="connsiteY81" fmla="*/ 252218 h 27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77770" h="277770">
                  <a:moveTo>
                    <a:pt x="174441" y="277770"/>
                  </a:moveTo>
                  <a:lnTo>
                    <a:pt x="103329" y="277770"/>
                  </a:lnTo>
                  <a:lnTo>
                    <a:pt x="103329" y="235065"/>
                  </a:lnTo>
                  <a:cubicBezTo>
                    <a:pt x="100852" y="234154"/>
                    <a:pt x="98419" y="233143"/>
                    <a:pt x="96019" y="232032"/>
                  </a:cubicBezTo>
                  <a:lnTo>
                    <a:pt x="65813" y="262239"/>
                  </a:lnTo>
                  <a:lnTo>
                    <a:pt x="15531" y="211958"/>
                  </a:lnTo>
                  <a:lnTo>
                    <a:pt x="45738" y="181751"/>
                  </a:lnTo>
                  <a:cubicBezTo>
                    <a:pt x="44638" y="179351"/>
                    <a:pt x="43627" y="176918"/>
                    <a:pt x="42705" y="174441"/>
                  </a:cubicBezTo>
                  <a:lnTo>
                    <a:pt x="0" y="174441"/>
                  </a:lnTo>
                  <a:lnTo>
                    <a:pt x="0" y="103329"/>
                  </a:lnTo>
                  <a:lnTo>
                    <a:pt x="42705" y="103329"/>
                  </a:lnTo>
                  <a:cubicBezTo>
                    <a:pt x="43616" y="100852"/>
                    <a:pt x="44627" y="98419"/>
                    <a:pt x="45738" y="96019"/>
                  </a:cubicBezTo>
                  <a:lnTo>
                    <a:pt x="15531" y="65813"/>
                  </a:lnTo>
                  <a:lnTo>
                    <a:pt x="65813" y="15531"/>
                  </a:lnTo>
                  <a:lnTo>
                    <a:pt x="96019" y="45738"/>
                  </a:lnTo>
                  <a:cubicBezTo>
                    <a:pt x="98419" y="44638"/>
                    <a:pt x="100852" y="43627"/>
                    <a:pt x="103329" y="42705"/>
                  </a:cubicBezTo>
                  <a:lnTo>
                    <a:pt x="103329" y="0"/>
                  </a:lnTo>
                  <a:lnTo>
                    <a:pt x="174441" y="0"/>
                  </a:lnTo>
                  <a:lnTo>
                    <a:pt x="174441" y="42705"/>
                  </a:lnTo>
                  <a:cubicBezTo>
                    <a:pt x="176919" y="43616"/>
                    <a:pt x="179351" y="44627"/>
                    <a:pt x="181751" y="45738"/>
                  </a:cubicBezTo>
                  <a:lnTo>
                    <a:pt x="211958" y="15531"/>
                  </a:lnTo>
                  <a:lnTo>
                    <a:pt x="262239" y="65813"/>
                  </a:lnTo>
                  <a:lnTo>
                    <a:pt x="232033" y="96019"/>
                  </a:lnTo>
                  <a:cubicBezTo>
                    <a:pt x="233132" y="98419"/>
                    <a:pt x="234155" y="100852"/>
                    <a:pt x="235066" y="103329"/>
                  </a:cubicBezTo>
                  <a:lnTo>
                    <a:pt x="277770" y="103329"/>
                  </a:lnTo>
                  <a:lnTo>
                    <a:pt x="277770" y="174441"/>
                  </a:lnTo>
                  <a:lnTo>
                    <a:pt x="235066" y="174441"/>
                  </a:lnTo>
                  <a:cubicBezTo>
                    <a:pt x="234155" y="176918"/>
                    <a:pt x="233144" y="179351"/>
                    <a:pt x="232033" y="181751"/>
                  </a:cubicBezTo>
                  <a:lnTo>
                    <a:pt x="262239" y="211958"/>
                  </a:lnTo>
                  <a:lnTo>
                    <a:pt x="211958" y="262239"/>
                  </a:lnTo>
                  <a:lnTo>
                    <a:pt x="181751" y="232032"/>
                  </a:lnTo>
                  <a:cubicBezTo>
                    <a:pt x="179351" y="233132"/>
                    <a:pt x="176919" y="234143"/>
                    <a:pt x="174441" y="235065"/>
                  </a:cubicBezTo>
                  <a:lnTo>
                    <a:pt x="174441" y="277770"/>
                  </a:lnTo>
                  <a:close/>
                  <a:moveTo>
                    <a:pt x="128881" y="252218"/>
                  </a:moveTo>
                  <a:lnTo>
                    <a:pt x="148889" y="252218"/>
                  </a:lnTo>
                  <a:lnTo>
                    <a:pt x="148889" y="215846"/>
                  </a:lnTo>
                  <a:lnTo>
                    <a:pt x="158432" y="213346"/>
                  </a:lnTo>
                  <a:cubicBezTo>
                    <a:pt x="165176" y="211580"/>
                    <a:pt x="171664" y="208891"/>
                    <a:pt x="177707" y="205347"/>
                  </a:cubicBezTo>
                  <a:lnTo>
                    <a:pt x="186217" y="200359"/>
                  </a:lnTo>
                  <a:lnTo>
                    <a:pt x="211947" y="226089"/>
                  </a:lnTo>
                  <a:lnTo>
                    <a:pt x="226089" y="211946"/>
                  </a:lnTo>
                  <a:lnTo>
                    <a:pt x="200360" y="186217"/>
                  </a:lnTo>
                  <a:lnTo>
                    <a:pt x="205348" y="177707"/>
                  </a:lnTo>
                  <a:cubicBezTo>
                    <a:pt x="208892" y="171664"/>
                    <a:pt x="211580" y="165176"/>
                    <a:pt x="213346" y="158432"/>
                  </a:cubicBezTo>
                  <a:lnTo>
                    <a:pt x="215846" y="148889"/>
                  </a:lnTo>
                  <a:lnTo>
                    <a:pt x="252219" y="148889"/>
                  </a:lnTo>
                  <a:lnTo>
                    <a:pt x="252219" y="128881"/>
                  </a:lnTo>
                  <a:lnTo>
                    <a:pt x="215846" y="128881"/>
                  </a:lnTo>
                  <a:lnTo>
                    <a:pt x="213346" y="119338"/>
                  </a:lnTo>
                  <a:cubicBezTo>
                    <a:pt x="211580" y="112594"/>
                    <a:pt x="208892" y="106107"/>
                    <a:pt x="205348" y="100063"/>
                  </a:cubicBezTo>
                  <a:lnTo>
                    <a:pt x="200360" y="91553"/>
                  </a:lnTo>
                  <a:lnTo>
                    <a:pt x="226089" y="65824"/>
                  </a:lnTo>
                  <a:lnTo>
                    <a:pt x="211947" y="51681"/>
                  </a:lnTo>
                  <a:lnTo>
                    <a:pt x="186217" y="77411"/>
                  </a:lnTo>
                  <a:lnTo>
                    <a:pt x="177707" y="72423"/>
                  </a:lnTo>
                  <a:cubicBezTo>
                    <a:pt x="171664" y="68879"/>
                    <a:pt x="165176" y="66190"/>
                    <a:pt x="158432" y="64424"/>
                  </a:cubicBezTo>
                  <a:lnTo>
                    <a:pt x="148889" y="61924"/>
                  </a:lnTo>
                  <a:lnTo>
                    <a:pt x="148889" y="25552"/>
                  </a:lnTo>
                  <a:lnTo>
                    <a:pt x="128881" y="25552"/>
                  </a:lnTo>
                  <a:lnTo>
                    <a:pt x="128881" y="61924"/>
                  </a:lnTo>
                  <a:lnTo>
                    <a:pt x="119338" y="64424"/>
                  </a:lnTo>
                  <a:cubicBezTo>
                    <a:pt x="112595" y="66190"/>
                    <a:pt x="106107" y="68879"/>
                    <a:pt x="100063" y="72423"/>
                  </a:cubicBezTo>
                  <a:lnTo>
                    <a:pt x="91553" y="77411"/>
                  </a:lnTo>
                  <a:lnTo>
                    <a:pt x="65824" y="51681"/>
                  </a:lnTo>
                  <a:lnTo>
                    <a:pt x="51681" y="65824"/>
                  </a:lnTo>
                  <a:lnTo>
                    <a:pt x="77411" y="91553"/>
                  </a:lnTo>
                  <a:lnTo>
                    <a:pt x="72423" y="100063"/>
                  </a:lnTo>
                  <a:cubicBezTo>
                    <a:pt x="68879" y="106107"/>
                    <a:pt x="66190" y="112594"/>
                    <a:pt x="64424" y="119338"/>
                  </a:cubicBezTo>
                  <a:lnTo>
                    <a:pt x="61924" y="128881"/>
                  </a:lnTo>
                  <a:lnTo>
                    <a:pt x="25552" y="128881"/>
                  </a:lnTo>
                  <a:lnTo>
                    <a:pt x="25552" y="148889"/>
                  </a:lnTo>
                  <a:lnTo>
                    <a:pt x="61924" y="148889"/>
                  </a:lnTo>
                  <a:lnTo>
                    <a:pt x="64424" y="158432"/>
                  </a:lnTo>
                  <a:cubicBezTo>
                    <a:pt x="66190" y="165176"/>
                    <a:pt x="68879" y="171664"/>
                    <a:pt x="72423" y="177707"/>
                  </a:cubicBezTo>
                  <a:lnTo>
                    <a:pt x="77411" y="186217"/>
                  </a:lnTo>
                  <a:lnTo>
                    <a:pt x="51681" y="211946"/>
                  </a:lnTo>
                  <a:lnTo>
                    <a:pt x="65824" y="226089"/>
                  </a:lnTo>
                  <a:lnTo>
                    <a:pt x="91553" y="200359"/>
                  </a:lnTo>
                  <a:lnTo>
                    <a:pt x="100063" y="205347"/>
                  </a:lnTo>
                  <a:cubicBezTo>
                    <a:pt x="106107" y="208891"/>
                    <a:pt x="112595" y="211580"/>
                    <a:pt x="119338" y="213346"/>
                  </a:cubicBezTo>
                  <a:lnTo>
                    <a:pt x="128881" y="215846"/>
                  </a:lnTo>
                  <a:lnTo>
                    <a:pt x="128881" y="252218"/>
                  </a:lnTo>
                  <a:close/>
                </a:path>
              </a:pathLst>
            </a:custGeom>
            <a:solidFill>
              <a:srgbClr val="0A6AB2"/>
            </a:solidFill>
            <a:ln w="1094" cap="flat">
              <a:noFill/>
              <a:prstDash val="solid"/>
              <a:miter/>
            </a:ln>
          </p:spPr>
          <p:txBody>
            <a:bodyPr rtlCol="0" anchor="ctr"/>
            <a:lstStyle/>
            <a:p>
              <a:endParaRPr lang="en-US"/>
            </a:p>
          </p:txBody>
        </p:sp>
        <p:grpSp>
          <p:nvGrpSpPr>
            <p:cNvPr id="1872" name="Graphic 3134">
              <a:extLst>
                <a:ext uri="{FF2B5EF4-FFF2-40B4-BE49-F238E27FC236}">
                  <a16:creationId xmlns:a16="http://schemas.microsoft.com/office/drawing/2014/main" id="{9BA77E12-6AF5-3BE1-D5D7-BDC12FAF547C}"/>
                </a:ext>
              </a:extLst>
            </p:cNvPr>
            <p:cNvGrpSpPr/>
            <p:nvPr/>
          </p:nvGrpSpPr>
          <p:grpSpPr>
            <a:xfrm>
              <a:off x="2935391" y="3006114"/>
              <a:ext cx="52136" cy="48348"/>
              <a:chOff x="2935391" y="3006114"/>
              <a:chExt cx="52136" cy="48348"/>
            </a:xfrm>
            <a:solidFill>
              <a:srgbClr val="2EC4F3"/>
            </a:solidFill>
          </p:grpSpPr>
          <p:sp>
            <p:nvSpPr>
              <p:cNvPr id="1879" name="Freeform: Shape 1878">
                <a:extLst>
                  <a:ext uri="{FF2B5EF4-FFF2-40B4-BE49-F238E27FC236}">
                    <a16:creationId xmlns:a16="http://schemas.microsoft.com/office/drawing/2014/main" id="{E12818D8-8A41-9A3C-BF96-C78868BCB95C}"/>
                  </a:ext>
                </a:extLst>
              </p:cNvPr>
              <p:cNvSpPr/>
              <p:nvPr/>
            </p:nvSpPr>
            <p:spPr>
              <a:xfrm>
                <a:off x="2935391" y="3006114"/>
                <a:ext cx="52136" cy="48348"/>
              </a:xfrm>
              <a:custGeom>
                <a:avLst/>
                <a:gdLst>
                  <a:gd name="connsiteX0" fmla="*/ 51415 w 52136"/>
                  <a:gd name="connsiteY0" fmla="*/ 48348 h 48348"/>
                  <a:gd name="connsiteX1" fmla="*/ 4910 w 52136"/>
                  <a:gd name="connsiteY1" fmla="*/ 47637 h 48348"/>
                  <a:gd name="connsiteX2" fmla="*/ 0 w 52136"/>
                  <a:gd name="connsiteY2" fmla="*/ 47560 h 48348"/>
                  <a:gd name="connsiteX3" fmla="*/ 711 w 52136"/>
                  <a:gd name="connsiteY3" fmla="*/ 0 h 48348"/>
                  <a:gd name="connsiteX4" fmla="*/ 8077 w 52136"/>
                  <a:gd name="connsiteY4" fmla="*/ 111 h 48348"/>
                  <a:gd name="connsiteX5" fmla="*/ 52137 w 52136"/>
                  <a:gd name="connsiteY5" fmla="*/ 778 h 48348"/>
                  <a:gd name="connsiteX6" fmla="*/ 51415 w 52136"/>
                  <a:gd name="connsiteY6" fmla="*/ 48348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6" h="48348">
                    <a:moveTo>
                      <a:pt x="51415" y="48348"/>
                    </a:moveTo>
                    <a:lnTo>
                      <a:pt x="4910" y="47637"/>
                    </a:lnTo>
                    <a:lnTo>
                      <a:pt x="0" y="47560"/>
                    </a:lnTo>
                    <a:lnTo>
                      <a:pt x="711" y="0"/>
                    </a:lnTo>
                    <a:lnTo>
                      <a:pt x="8077" y="111"/>
                    </a:lnTo>
                    <a:lnTo>
                      <a:pt x="52137" y="778"/>
                    </a:lnTo>
                    <a:lnTo>
                      <a:pt x="51415" y="48348"/>
                    </a:lnTo>
                    <a:close/>
                  </a:path>
                </a:pathLst>
              </a:custGeom>
              <a:solidFill>
                <a:srgbClr val="2EC4F3"/>
              </a:solidFill>
              <a:ln w="1094" cap="flat">
                <a:noFill/>
                <a:prstDash val="solid"/>
                <a:miter/>
              </a:ln>
            </p:spPr>
            <p:txBody>
              <a:bodyPr rtlCol="0" anchor="ctr"/>
              <a:lstStyle/>
              <a:p>
                <a:endParaRPr lang="en-US"/>
              </a:p>
            </p:txBody>
          </p:sp>
          <p:sp>
            <p:nvSpPr>
              <p:cNvPr id="1880" name="Freeform: Shape 1879">
                <a:extLst>
                  <a:ext uri="{FF2B5EF4-FFF2-40B4-BE49-F238E27FC236}">
                    <a16:creationId xmlns:a16="http://schemas.microsoft.com/office/drawing/2014/main" id="{0677F46A-31C3-4378-1755-CBC6F80B38EA}"/>
                  </a:ext>
                </a:extLst>
              </p:cNvPr>
              <p:cNvSpPr/>
              <p:nvPr/>
            </p:nvSpPr>
            <p:spPr>
              <a:xfrm>
                <a:off x="2935391" y="3006114"/>
                <a:ext cx="52136" cy="48348"/>
              </a:xfrm>
              <a:custGeom>
                <a:avLst/>
                <a:gdLst>
                  <a:gd name="connsiteX0" fmla="*/ 51415 w 52136"/>
                  <a:gd name="connsiteY0" fmla="*/ 48348 h 48348"/>
                  <a:gd name="connsiteX1" fmla="*/ 4910 w 52136"/>
                  <a:gd name="connsiteY1" fmla="*/ 47637 h 48348"/>
                  <a:gd name="connsiteX2" fmla="*/ 0 w 52136"/>
                  <a:gd name="connsiteY2" fmla="*/ 47560 h 48348"/>
                  <a:gd name="connsiteX3" fmla="*/ 711 w 52136"/>
                  <a:gd name="connsiteY3" fmla="*/ 0 h 48348"/>
                  <a:gd name="connsiteX4" fmla="*/ 8077 w 52136"/>
                  <a:gd name="connsiteY4" fmla="*/ 111 h 48348"/>
                  <a:gd name="connsiteX5" fmla="*/ 52137 w 52136"/>
                  <a:gd name="connsiteY5" fmla="*/ 778 h 48348"/>
                  <a:gd name="connsiteX6" fmla="*/ 51415 w 52136"/>
                  <a:gd name="connsiteY6" fmla="*/ 48348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6" h="48348">
                    <a:moveTo>
                      <a:pt x="51415" y="48348"/>
                    </a:moveTo>
                    <a:lnTo>
                      <a:pt x="4910" y="47637"/>
                    </a:lnTo>
                    <a:lnTo>
                      <a:pt x="0" y="47560"/>
                    </a:lnTo>
                    <a:lnTo>
                      <a:pt x="711" y="0"/>
                    </a:lnTo>
                    <a:lnTo>
                      <a:pt x="8077" y="111"/>
                    </a:lnTo>
                    <a:lnTo>
                      <a:pt x="52137" y="778"/>
                    </a:lnTo>
                    <a:lnTo>
                      <a:pt x="51415" y="48348"/>
                    </a:lnTo>
                    <a:close/>
                  </a:path>
                </a:pathLst>
              </a:custGeom>
              <a:solidFill>
                <a:srgbClr val="2EC4F3"/>
              </a:solidFill>
              <a:ln w="1094" cap="flat">
                <a:noFill/>
                <a:prstDash val="solid"/>
                <a:miter/>
              </a:ln>
            </p:spPr>
            <p:txBody>
              <a:bodyPr rtlCol="0" anchor="ctr"/>
              <a:lstStyle/>
              <a:p>
                <a:endParaRPr lang="en-US"/>
              </a:p>
            </p:txBody>
          </p:sp>
        </p:grpSp>
        <p:sp>
          <p:nvSpPr>
            <p:cNvPr id="1873" name="Freeform: Shape 1872">
              <a:extLst>
                <a:ext uri="{FF2B5EF4-FFF2-40B4-BE49-F238E27FC236}">
                  <a16:creationId xmlns:a16="http://schemas.microsoft.com/office/drawing/2014/main" id="{4D4E385D-3E3B-E018-80D8-9A024D15C0DB}"/>
                </a:ext>
              </a:extLst>
            </p:cNvPr>
            <p:cNvSpPr/>
            <p:nvPr/>
          </p:nvSpPr>
          <p:spPr>
            <a:xfrm>
              <a:off x="3013080" y="2893464"/>
              <a:ext cx="182862" cy="162376"/>
            </a:xfrm>
            <a:custGeom>
              <a:avLst/>
              <a:gdLst>
                <a:gd name="connsiteX0" fmla="*/ 0 w 182862"/>
                <a:gd name="connsiteY0" fmla="*/ 162376 h 162376"/>
                <a:gd name="connsiteX1" fmla="*/ 0 w 182862"/>
                <a:gd name="connsiteY1" fmla="*/ 111272 h 162376"/>
                <a:gd name="connsiteX2" fmla="*/ 131758 w 182862"/>
                <a:gd name="connsiteY2" fmla="*/ 0 h 162376"/>
                <a:gd name="connsiteX3" fmla="*/ 182862 w 182862"/>
                <a:gd name="connsiteY3" fmla="*/ 0 h 162376"/>
                <a:gd name="connsiteX4" fmla="*/ 0 w 182862"/>
                <a:gd name="connsiteY4" fmla="*/ 162376 h 162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62" h="162376">
                  <a:moveTo>
                    <a:pt x="0" y="162376"/>
                  </a:moveTo>
                  <a:lnTo>
                    <a:pt x="0" y="111272"/>
                  </a:lnTo>
                  <a:cubicBezTo>
                    <a:pt x="72645" y="111272"/>
                    <a:pt x="131758" y="72656"/>
                    <a:pt x="131758" y="0"/>
                  </a:cubicBezTo>
                  <a:lnTo>
                    <a:pt x="182862" y="0"/>
                  </a:lnTo>
                  <a:cubicBezTo>
                    <a:pt x="182862" y="100830"/>
                    <a:pt x="100830" y="162376"/>
                    <a:pt x="0" y="162376"/>
                  </a:cubicBezTo>
                  <a:close/>
                </a:path>
              </a:pathLst>
            </a:custGeom>
            <a:solidFill>
              <a:srgbClr val="0A6AB2"/>
            </a:solidFill>
            <a:ln w="1094" cap="flat">
              <a:noFill/>
              <a:prstDash val="solid"/>
              <a:miter/>
            </a:ln>
          </p:spPr>
          <p:txBody>
            <a:bodyPr rtlCol="0" anchor="ctr"/>
            <a:lstStyle/>
            <a:p>
              <a:endParaRPr lang="en-US"/>
            </a:p>
          </p:txBody>
        </p:sp>
        <p:sp>
          <p:nvSpPr>
            <p:cNvPr id="1874" name="Freeform: Shape 1873">
              <a:extLst>
                <a:ext uri="{FF2B5EF4-FFF2-40B4-BE49-F238E27FC236}">
                  <a16:creationId xmlns:a16="http://schemas.microsoft.com/office/drawing/2014/main" id="{87883C76-4D31-A0CE-A5B0-467CDF09AB83}"/>
                </a:ext>
              </a:extLst>
            </p:cNvPr>
            <p:cNvSpPr/>
            <p:nvPr/>
          </p:nvSpPr>
          <p:spPr>
            <a:xfrm>
              <a:off x="3096979" y="2875544"/>
              <a:ext cx="131347" cy="76744"/>
            </a:xfrm>
            <a:custGeom>
              <a:avLst/>
              <a:gdLst>
                <a:gd name="connsiteX0" fmla="*/ 0 w 131347"/>
                <a:gd name="connsiteY0" fmla="*/ 54548 h 76744"/>
                <a:gd name="connsiteX1" fmla="*/ 76933 w 131347"/>
                <a:gd name="connsiteY1" fmla="*/ 0 h 76744"/>
                <a:gd name="connsiteX2" fmla="*/ 131347 w 131347"/>
                <a:gd name="connsiteY2" fmla="*/ 76744 h 76744"/>
              </a:gdLst>
              <a:ahLst/>
              <a:cxnLst>
                <a:cxn ang="0">
                  <a:pos x="connsiteX0" y="connsiteY0"/>
                </a:cxn>
                <a:cxn ang="0">
                  <a:pos x="connsiteX1" y="connsiteY1"/>
                </a:cxn>
                <a:cxn ang="0">
                  <a:pos x="connsiteX2" y="connsiteY2"/>
                </a:cxn>
              </a:cxnLst>
              <a:rect l="l" t="t" r="r" b="b"/>
              <a:pathLst>
                <a:path w="131347" h="76744">
                  <a:moveTo>
                    <a:pt x="0" y="54548"/>
                  </a:moveTo>
                  <a:lnTo>
                    <a:pt x="76933" y="0"/>
                  </a:lnTo>
                  <a:lnTo>
                    <a:pt x="131347" y="76744"/>
                  </a:lnTo>
                </a:path>
              </a:pathLst>
            </a:custGeom>
            <a:noFill/>
            <a:ln w="25153" cap="flat">
              <a:solidFill>
                <a:srgbClr val="0A6AB2"/>
              </a:solidFill>
              <a:prstDash val="solid"/>
              <a:miter/>
            </a:ln>
          </p:spPr>
          <p:txBody>
            <a:bodyPr rtlCol="0" anchor="ctr"/>
            <a:lstStyle/>
            <a:p>
              <a:endParaRPr lang="en-US"/>
            </a:p>
          </p:txBody>
        </p:sp>
        <p:sp>
          <p:nvSpPr>
            <p:cNvPr id="1875" name="Freeform: Shape 1874">
              <a:extLst>
                <a:ext uri="{FF2B5EF4-FFF2-40B4-BE49-F238E27FC236}">
                  <a16:creationId xmlns:a16="http://schemas.microsoft.com/office/drawing/2014/main" id="{AA5A7D34-BDFE-865C-8737-3BAD6C3CF67E}"/>
                </a:ext>
              </a:extLst>
            </p:cNvPr>
            <p:cNvSpPr/>
            <p:nvPr/>
          </p:nvSpPr>
          <p:spPr>
            <a:xfrm>
              <a:off x="2691115" y="2558280"/>
              <a:ext cx="177631" cy="189983"/>
            </a:xfrm>
            <a:custGeom>
              <a:avLst/>
              <a:gdLst>
                <a:gd name="connsiteX0" fmla="*/ 146 w 177631"/>
                <a:gd name="connsiteY0" fmla="*/ 189983 h 189983"/>
                <a:gd name="connsiteX1" fmla="*/ 175598 w 177631"/>
                <a:gd name="connsiteY1" fmla="*/ 0 h 189983"/>
                <a:gd name="connsiteX2" fmla="*/ 177631 w 177631"/>
                <a:gd name="connsiteY2" fmla="*/ 51059 h 189983"/>
                <a:gd name="connsiteX3" fmla="*/ 51216 w 177631"/>
                <a:gd name="connsiteY3" fmla="*/ 187950 h 189983"/>
                <a:gd name="connsiteX4" fmla="*/ 157 w 177631"/>
                <a:gd name="connsiteY4" fmla="*/ 189983 h 18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31" h="189983">
                  <a:moveTo>
                    <a:pt x="146" y="189983"/>
                  </a:moveTo>
                  <a:cubicBezTo>
                    <a:pt x="-3853" y="89231"/>
                    <a:pt x="74846" y="4011"/>
                    <a:pt x="175598" y="0"/>
                  </a:cubicBezTo>
                  <a:lnTo>
                    <a:pt x="177631" y="51059"/>
                  </a:lnTo>
                  <a:cubicBezTo>
                    <a:pt x="105042" y="53948"/>
                    <a:pt x="48328" y="115350"/>
                    <a:pt x="51216" y="187950"/>
                  </a:cubicBezTo>
                  <a:lnTo>
                    <a:pt x="157" y="189983"/>
                  </a:lnTo>
                  <a:close/>
                </a:path>
              </a:pathLst>
            </a:custGeom>
            <a:solidFill>
              <a:srgbClr val="0A6AB2"/>
            </a:solidFill>
            <a:ln w="1094" cap="flat">
              <a:noFill/>
              <a:prstDash val="solid"/>
              <a:miter/>
            </a:ln>
          </p:spPr>
          <p:txBody>
            <a:bodyPr rtlCol="0" anchor="ctr"/>
            <a:lstStyle/>
            <a:p>
              <a:endParaRPr lang="en-US"/>
            </a:p>
          </p:txBody>
        </p:sp>
        <p:sp>
          <p:nvSpPr>
            <p:cNvPr id="1876" name="Freeform: Shape 1875">
              <a:extLst>
                <a:ext uri="{FF2B5EF4-FFF2-40B4-BE49-F238E27FC236}">
                  <a16:creationId xmlns:a16="http://schemas.microsoft.com/office/drawing/2014/main" id="{4839336D-3E34-4878-AEF8-159EBC071675}"/>
                </a:ext>
              </a:extLst>
            </p:cNvPr>
            <p:cNvSpPr/>
            <p:nvPr/>
          </p:nvSpPr>
          <p:spPr>
            <a:xfrm>
              <a:off x="2646334" y="2680395"/>
              <a:ext cx="150044" cy="100240"/>
            </a:xfrm>
            <a:custGeom>
              <a:avLst/>
              <a:gdLst>
                <a:gd name="connsiteX0" fmla="*/ 65224 w 150044"/>
                <a:gd name="connsiteY0" fmla="*/ 100241 h 100240"/>
                <a:gd name="connsiteX1" fmla="*/ 0 w 150044"/>
                <a:gd name="connsiteY1" fmla="*/ 15598 h 100240"/>
                <a:gd name="connsiteX2" fmla="*/ 20241 w 150044"/>
                <a:gd name="connsiteY2" fmla="*/ 0 h 100240"/>
                <a:gd name="connsiteX3" fmla="*/ 69868 w 150044"/>
                <a:gd name="connsiteY3" fmla="*/ 64402 h 100240"/>
                <a:gd name="connsiteX4" fmla="*/ 134447 w 150044"/>
                <a:gd name="connsiteY4" fmla="*/ 14631 h 100240"/>
                <a:gd name="connsiteX5" fmla="*/ 150045 w 150044"/>
                <a:gd name="connsiteY5" fmla="*/ 34873 h 100240"/>
                <a:gd name="connsiteX6" fmla="*/ 65224 w 150044"/>
                <a:gd name="connsiteY6" fmla="*/ 100241 h 10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44" h="100240">
                  <a:moveTo>
                    <a:pt x="65224" y="100241"/>
                  </a:moveTo>
                  <a:lnTo>
                    <a:pt x="0" y="15598"/>
                  </a:lnTo>
                  <a:lnTo>
                    <a:pt x="20241" y="0"/>
                  </a:lnTo>
                  <a:lnTo>
                    <a:pt x="69868" y="64402"/>
                  </a:lnTo>
                  <a:lnTo>
                    <a:pt x="134447" y="14631"/>
                  </a:lnTo>
                  <a:lnTo>
                    <a:pt x="150045" y="34873"/>
                  </a:lnTo>
                  <a:lnTo>
                    <a:pt x="65224" y="100241"/>
                  </a:lnTo>
                  <a:close/>
                </a:path>
              </a:pathLst>
            </a:custGeom>
            <a:solidFill>
              <a:srgbClr val="0A6AB2"/>
            </a:solidFill>
            <a:ln w="1094" cap="flat">
              <a:noFill/>
              <a:prstDash val="solid"/>
              <a:miter/>
            </a:ln>
          </p:spPr>
          <p:txBody>
            <a:bodyPr rtlCol="0" anchor="ctr"/>
            <a:lstStyle/>
            <a:p>
              <a:endParaRPr lang="en-US"/>
            </a:p>
          </p:txBody>
        </p:sp>
        <p:sp>
          <p:nvSpPr>
            <p:cNvPr id="1877" name="Freeform: Shape 1876">
              <a:extLst>
                <a:ext uri="{FF2B5EF4-FFF2-40B4-BE49-F238E27FC236}">
                  <a16:creationId xmlns:a16="http://schemas.microsoft.com/office/drawing/2014/main" id="{3F2A7737-112C-03D1-4B26-BC3A5D1D5D36}"/>
                </a:ext>
              </a:extLst>
            </p:cNvPr>
            <p:cNvSpPr/>
            <p:nvPr/>
          </p:nvSpPr>
          <p:spPr>
            <a:xfrm>
              <a:off x="2738176" y="2914850"/>
              <a:ext cx="79210" cy="79210"/>
            </a:xfrm>
            <a:custGeom>
              <a:avLst/>
              <a:gdLst>
                <a:gd name="connsiteX0" fmla="*/ 79211 w 79210"/>
                <a:gd name="connsiteY0" fmla="*/ 39605 h 79210"/>
                <a:gd name="connsiteX1" fmla="*/ 39605 w 79210"/>
                <a:gd name="connsiteY1" fmla="*/ 79211 h 79210"/>
                <a:gd name="connsiteX2" fmla="*/ 0 w 79210"/>
                <a:gd name="connsiteY2" fmla="*/ 39605 h 79210"/>
                <a:gd name="connsiteX3" fmla="*/ 39605 w 79210"/>
                <a:gd name="connsiteY3" fmla="*/ 0 h 79210"/>
                <a:gd name="connsiteX4" fmla="*/ 79211 w 79210"/>
                <a:gd name="connsiteY4" fmla="*/ 39605 h 79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10" h="79210">
                  <a:moveTo>
                    <a:pt x="79211" y="39605"/>
                  </a:moveTo>
                  <a:cubicBezTo>
                    <a:pt x="79211" y="61479"/>
                    <a:pt x="61479" y="79211"/>
                    <a:pt x="39605" y="79211"/>
                  </a:cubicBezTo>
                  <a:cubicBezTo>
                    <a:pt x="17732" y="79211"/>
                    <a:pt x="0" y="61479"/>
                    <a:pt x="0" y="39605"/>
                  </a:cubicBezTo>
                  <a:cubicBezTo>
                    <a:pt x="0" y="17732"/>
                    <a:pt x="17732" y="0"/>
                    <a:pt x="39605" y="0"/>
                  </a:cubicBezTo>
                  <a:cubicBezTo>
                    <a:pt x="61479" y="0"/>
                    <a:pt x="79211" y="17732"/>
                    <a:pt x="79211" y="39605"/>
                  </a:cubicBezTo>
                  <a:close/>
                </a:path>
              </a:pathLst>
            </a:custGeom>
            <a:solidFill>
              <a:srgbClr val="2EC4F3"/>
            </a:solidFill>
            <a:ln w="1094" cap="flat">
              <a:noFill/>
              <a:prstDash val="solid"/>
              <a:miter/>
            </a:ln>
          </p:spPr>
          <p:txBody>
            <a:bodyPr rtlCol="0" anchor="ctr"/>
            <a:lstStyle/>
            <a:p>
              <a:endParaRPr lang="en-US"/>
            </a:p>
          </p:txBody>
        </p:sp>
        <p:sp>
          <p:nvSpPr>
            <p:cNvPr id="1878" name="Freeform: Shape 1877">
              <a:extLst>
                <a:ext uri="{FF2B5EF4-FFF2-40B4-BE49-F238E27FC236}">
                  <a16:creationId xmlns:a16="http://schemas.microsoft.com/office/drawing/2014/main" id="{7EC085DE-CE87-82B7-5EB0-C433DC3F585E}"/>
                </a:ext>
              </a:extLst>
            </p:cNvPr>
            <p:cNvSpPr/>
            <p:nvPr/>
          </p:nvSpPr>
          <p:spPr>
            <a:xfrm>
              <a:off x="3046275" y="2605440"/>
              <a:ext cx="79210" cy="79210"/>
            </a:xfrm>
            <a:custGeom>
              <a:avLst/>
              <a:gdLst>
                <a:gd name="connsiteX0" fmla="*/ 79211 w 79210"/>
                <a:gd name="connsiteY0" fmla="*/ 39605 h 79210"/>
                <a:gd name="connsiteX1" fmla="*/ 39605 w 79210"/>
                <a:gd name="connsiteY1" fmla="*/ 79211 h 79210"/>
                <a:gd name="connsiteX2" fmla="*/ 0 w 79210"/>
                <a:gd name="connsiteY2" fmla="*/ 39605 h 79210"/>
                <a:gd name="connsiteX3" fmla="*/ 39605 w 79210"/>
                <a:gd name="connsiteY3" fmla="*/ 0 h 79210"/>
                <a:gd name="connsiteX4" fmla="*/ 79211 w 79210"/>
                <a:gd name="connsiteY4" fmla="*/ 39605 h 79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10" h="79210">
                  <a:moveTo>
                    <a:pt x="79211" y="39605"/>
                  </a:moveTo>
                  <a:cubicBezTo>
                    <a:pt x="79211" y="61479"/>
                    <a:pt x="61479" y="79211"/>
                    <a:pt x="39605" y="79211"/>
                  </a:cubicBezTo>
                  <a:cubicBezTo>
                    <a:pt x="17732" y="79211"/>
                    <a:pt x="0" y="61479"/>
                    <a:pt x="0" y="39605"/>
                  </a:cubicBezTo>
                  <a:cubicBezTo>
                    <a:pt x="0" y="17732"/>
                    <a:pt x="17732" y="0"/>
                    <a:pt x="39605" y="0"/>
                  </a:cubicBezTo>
                  <a:cubicBezTo>
                    <a:pt x="61479" y="0"/>
                    <a:pt x="79211" y="17732"/>
                    <a:pt x="79211" y="39605"/>
                  </a:cubicBezTo>
                  <a:close/>
                </a:path>
              </a:pathLst>
            </a:custGeom>
            <a:solidFill>
              <a:srgbClr val="2EC4F3"/>
            </a:solidFill>
            <a:ln w="1094" cap="flat">
              <a:noFill/>
              <a:prstDash val="solid"/>
              <a:miter/>
            </a:ln>
          </p:spPr>
          <p:txBody>
            <a:bodyPr rtlCol="0" anchor="ctr"/>
            <a:lstStyle/>
            <a:p>
              <a:endParaRPr lang="en-US"/>
            </a:p>
          </p:txBody>
        </p:sp>
      </p:grpSp>
      <p:sp>
        <p:nvSpPr>
          <p:cNvPr id="1887" name="Content Placeholder 47">
            <a:extLst>
              <a:ext uri="{FF2B5EF4-FFF2-40B4-BE49-F238E27FC236}">
                <a16:creationId xmlns:a16="http://schemas.microsoft.com/office/drawing/2014/main" id="{D623625F-083F-8388-7A2D-B0311FED6519}"/>
              </a:ext>
            </a:extLst>
          </p:cNvPr>
          <p:cNvSpPr txBox="1">
            <a:spLocks/>
          </p:cNvSpPr>
          <p:nvPr/>
        </p:nvSpPr>
        <p:spPr>
          <a:xfrm>
            <a:off x="592917" y="2222710"/>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1892" name="Rectangle 1891">
            <a:extLst>
              <a:ext uri="{FF2B5EF4-FFF2-40B4-BE49-F238E27FC236}">
                <a16:creationId xmlns:a16="http://schemas.microsoft.com/office/drawing/2014/main" id="{78482F95-A231-F891-17BA-BF4E6D97B807}"/>
              </a:ext>
            </a:extLst>
          </p:cNvPr>
          <p:cNvSpPr>
            <a:spLocks/>
          </p:cNvSpPr>
          <p:nvPr/>
        </p:nvSpPr>
        <p:spPr>
          <a:xfrm>
            <a:off x="913616" y="2467650"/>
            <a:ext cx="2692432" cy="404304"/>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fontAlgn="ctr">
              <a:spcBef>
                <a:spcPts val="200"/>
              </a:spcBef>
              <a:defRPr/>
            </a:pPr>
            <a:r>
              <a:rPr lang="en-US" sz="900" dirty="0">
                <a:solidFill>
                  <a:schemeClr val="accent1"/>
                </a:solidFill>
                <a:latin typeface="IntelOne Text Medium" panose="020B0703020203020204" pitchFamily="34" charset="0"/>
              </a:rPr>
              <a:t>Improve operational </a:t>
            </a:r>
            <a:r>
              <a:rPr lang="en-US" sz="900" dirty="0">
                <a:solidFill>
                  <a:schemeClr val="bg2"/>
                </a:solidFill>
                <a:latin typeface="IntelOne Text" panose="020B0503020203020204" pitchFamily="34" charset="0"/>
              </a:rPr>
              <a:t>efficiencies with production line quick scanning</a:t>
            </a:r>
          </a:p>
        </p:txBody>
      </p:sp>
      <p:sp>
        <p:nvSpPr>
          <p:cNvPr id="1896" name="Rectangle 1895">
            <a:extLst>
              <a:ext uri="{FF2B5EF4-FFF2-40B4-BE49-F238E27FC236}">
                <a16:creationId xmlns:a16="http://schemas.microsoft.com/office/drawing/2014/main" id="{D6D9C717-3311-2E53-6A76-51CBC6B12FD4}"/>
              </a:ext>
            </a:extLst>
          </p:cNvPr>
          <p:cNvSpPr>
            <a:spLocks/>
          </p:cNvSpPr>
          <p:nvPr/>
        </p:nvSpPr>
        <p:spPr>
          <a:xfrm>
            <a:off x="4155879" y="2456457"/>
            <a:ext cx="2692432"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fontAlgn="ctr">
              <a:spcBef>
                <a:spcPts val="200"/>
              </a:spcBef>
              <a:defRPr/>
            </a:pPr>
            <a:r>
              <a:rPr lang="en-US" sz="900" dirty="0">
                <a:solidFill>
                  <a:schemeClr val="accent1"/>
                </a:solidFill>
                <a:latin typeface="IntelOne Text Medium" panose="020B0703020203020204" pitchFamily="34" charset="0"/>
              </a:rPr>
              <a:t>Increase data accuracy </a:t>
            </a:r>
            <a:r>
              <a:rPr lang="en-US" sz="900" dirty="0">
                <a:solidFill>
                  <a:schemeClr val="bg2"/>
                </a:solidFill>
                <a:latin typeface="IntelOne Text" panose="020B0503020203020204" pitchFamily="34" charset="0"/>
              </a:rPr>
              <a:t>by reducing human error in warehousing and cargo sorting with outer packaging bar code scanning</a:t>
            </a:r>
          </a:p>
        </p:txBody>
      </p:sp>
      <p:grpSp>
        <p:nvGrpSpPr>
          <p:cNvPr id="6" name="Group 5">
            <a:extLst>
              <a:ext uri="{FF2B5EF4-FFF2-40B4-BE49-F238E27FC236}">
                <a16:creationId xmlns:a16="http://schemas.microsoft.com/office/drawing/2014/main" id="{740A9D2B-82EC-13CD-49F4-67FEAC65E87E}"/>
              </a:ext>
            </a:extLst>
          </p:cNvPr>
          <p:cNvGrpSpPr>
            <a:grpSpLocks/>
          </p:cNvGrpSpPr>
          <p:nvPr/>
        </p:nvGrpSpPr>
        <p:grpSpPr>
          <a:xfrm>
            <a:off x="592916" y="3915453"/>
            <a:ext cx="2936598" cy="335865"/>
            <a:chOff x="592916" y="3640327"/>
            <a:chExt cx="4342075" cy="335865"/>
          </a:xfrm>
        </p:grpSpPr>
        <p:sp>
          <p:nvSpPr>
            <p:cNvPr id="10" name="Content Placeholder 47">
              <a:extLst>
                <a:ext uri="{FF2B5EF4-FFF2-40B4-BE49-F238E27FC236}">
                  <a16:creationId xmlns:a16="http://schemas.microsoft.com/office/drawing/2014/main" id="{DD68387D-492F-2783-AA25-06EE577951C4}"/>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OS Support</a:t>
              </a:r>
            </a:p>
          </p:txBody>
        </p:sp>
        <p:sp>
          <p:nvSpPr>
            <p:cNvPr id="11" name="Content Placeholder 47">
              <a:extLst>
                <a:ext uri="{FF2B5EF4-FFF2-40B4-BE49-F238E27FC236}">
                  <a16:creationId xmlns:a16="http://schemas.microsoft.com/office/drawing/2014/main" id="{B427BE35-EF8C-958A-6C63-442707D9007C}"/>
                </a:ext>
              </a:extLst>
            </p:cNvPr>
            <p:cNvSpPr txBox="1">
              <a:spLocks/>
            </p:cNvSpPr>
            <p:nvPr/>
          </p:nvSpPr>
          <p:spPr>
            <a:xfrm>
              <a:off x="592917" y="3837693"/>
              <a:ext cx="2492578" cy="138499"/>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R="0" lvl="0" defTabSz="1219169" fontAlgn="auto" hangingPunct="0">
                <a:spcBef>
                  <a:spcPts val="200"/>
                </a:spcBef>
                <a:buClrTx/>
                <a:buSzTx/>
                <a:tabLst/>
                <a:defRPr/>
              </a:pPr>
              <a:r>
                <a:rPr lang="en-US" sz="900" kern="0" dirty="0">
                  <a:latin typeface="+mn-lt"/>
                  <a:sym typeface="Helvetica"/>
                </a:rPr>
                <a:t>Windows 10 and Linux</a:t>
              </a:r>
            </a:p>
          </p:txBody>
        </p:sp>
      </p:grpSp>
      <p:grpSp>
        <p:nvGrpSpPr>
          <p:cNvPr id="1899" name="Group 1898">
            <a:extLst>
              <a:ext uri="{FF2B5EF4-FFF2-40B4-BE49-F238E27FC236}">
                <a16:creationId xmlns:a16="http://schemas.microsoft.com/office/drawing/2014/main" id="{0ECD2066-5686-B715-6A8E-9EB8A86DAC8D}"/>
              </a:ext>
            </a:extLst>
          </p:cNvPr>
          <p:cNvGrpSpPr/>
          <p:nvPr/>
        </p:nvGrpSpPr>
        <p:grpSpPr>
          <a:xfrm>
            <a:off x="3911709" y="3915453"/>
            <a:ext cx="2936598" cy="335866"/>
            <a:chOff x="592916" y="5330770"/>
            <a:chExt cx="2767506" cy="335866"/>
          </a:xfrm>
        </p:grpSpPr>
        <p:sp>
          <p:nvSpPr>
            <p:cNvPr id="1900" name="Content Placeholder 47">
              <a:extLst>
                <a:ext uri="{FF2B5EF4-FFF2-40B4-BE49-F238E27FC236}">
                  <a16:creationId xmlns:a16="http://schemas.microsoft.com/office/drawing/2014/main" id="{F4A3F078-3A02-E9A8-1F37-07CCA5B601F1}"/>
                </a:ext>
              </a:extLst>
            </p:cNvPr>
            <p:cNvSpPr txBox="1">
              <a:spLocks/>
            </p:cNvSpPr>
            <p:nvPr/>
          </p:nvSpPr>
          <p:spPr>
            <a:xfrm>
              <a:off x="592916" y="5330770"/>
              <a:ext cx="276750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Hardware</a:t>
              </a:r>
            </a:p>
          </p:txBody>
        </p:sp>
        <p:sp>
          <p:nvSpPr>
            <p:cNvPr id="1901" name="Content Placeholder 47">
              <a:extLst>
                <a:ext uri="{FF2B5EF4-FFF2-40B4-BE49-F238E27FC236}">
                  <a16:creationId xmlns:a16="http://schemas.microsoft.com/office/drawing/2014/main" id="{232A6559-09CD-5C8F-C2B0-5F191F94454F}"/>
                </a:ext>
              </a:extLst>
            </p:cNvPr>
            <p:cNvSpPr txBox="1">
              <a:spLocks/>
            </p:cNvSpPr>
            <p:nvPr/>
          </p:nvSpPr>
          <p:spPr>
            <a:xfrm>
              <a:off x="592917" y="5528137"/>
              <a:ext cx="2767505" cy="138499"/>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defTabSz="609600">
                <a:lnSpc>
                  <a:spcPct val="100000"/>
                </a:lnSpc>
                <a:spcBef>
                  <a:spcPts val="200"/>
                </a:spcBef>
                <a:spcAft>
                  <a:spcPts val="100"/>
                </a:spcAft>
                <a:buClr>
                  <a:srgbClr val="525252"/>
                </a:buClr>
                <a:buNone/>
                <a:defRPr/>
              </a:pPr>
              <a:r>
                <a:rPr lang="en-US" sz="900" kern="0" dirty="0">
                  <a:latin typeface="IntelOne Text" panose="020B0503020203020204" pitchFamily="34" charset="0"/>
                  <a:ea typeface="+mn-ea"/>
                  <a:cs typeface="+mn-cs"/>
                  <a:sym typeface="Helvetica Neue"/>
                </a:rPr>
                <a:t>RVS-2100 Apollo Lake Smart Camera</a:t>
              </a:r>
            </a:p>
          </p:txBody>
        </p:sp>
      </p:grpSp>
      <p:sp>
        <p:nvSpPr>
          <p:cNvPr id="1905" name="Rectangle 1904">
            <a:extLst>
              <a:ext uri="{FF2B5EF4-FFF2-40B4-BE49-F238E27FC236}">
                <a16:creationId xmlns:a16="http://schemas.microsoft.com/office/drawing/2014/main" id="{FE39F944-9730-500C-6DF3-E63C3B5C80D7}"/>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907" name="Rectangle 1906">
            <a:extLst>
              <a:ext uri="{FF2B5EF4-FFF2-40B4-BE49-F238E27FC236}">
                <a16:creationId xmlns:a16="http://schemas.microsoft.com/office/drawing/2014/main" id="{DB53FAC1-6B5D-0018-EAE9-88369E6F18BE}"/>
              </a:ext>
            </a:extLst>
          </p:cNvPr>
          <p:cNvSpPr>
            <a:spLocks/>
          </p:cNvSpPr>
          <p:nvPr/>
        </p:nvSpPr>
        <p:spPr>
          <a:xfrm>
            <a:off x="8743000" y="3048001"/>
            <a:ext cx="2839400" cy="1159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R="0" lvl="0" indent="0" fontAlgn="auto">
              <a:spcBef>
                <a:spcPts val="200"/>
              </a:spcBef>
              <a:spcAft>
                <a:spcPts val="200"/>
              </a:spcAft>
              <a:buClrTx/>
              <a:buSzTx/>
              <a:buFontTx/>
              <a:buNone/>
              <a:tabLst/>
              <a:defRPr/>
            </a:pPr>
            <a:r>
              <a:rPr lang="en-US" sz="1000" dirty="0">
                <a:solidFill>
                  <a:schemeClr val="bg2"/>
                </a:solidFill>
                <a:latin typeface="IntelOne Text Bold" panose="020B08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Drive improved brand/safety reputation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appeal to workers</a:t>
            </a:r>
          </a:p>
        </p:txBody>
      </p:sp>
      <p:sp>
        <p:nvSpPr>
          <p:cNvPr id="1908" name="Rectangle 1907">
            <a:extLst>
              <a:ext uri="{FF2B5EF4-FFF2-40B4-BE49-F238E27FC236}">
                <a16:creationId xmlns:a16="http://schemas.microsoft.com/office/drawing/2014/main" id="{307BE1F0-436A-E171-0D21-B75A1C1E7050}"/>
              </a:ext>
            </a:extLst>
          </p:cNvPr>
          <p:cNvSpPr>
            <a:spLocks/>
          </p:cNvSpPr>
          <p:nvPr/>
        </p:nvSpPr>
        <p:spPr>
          <a:xfrm>
            <a:off x="7144336" y="4453901"/>
            <a:ext cx="4438063" cy="1728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employee safety</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risk of theft of IP, technical specifications, status of productive capacity/precision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Safeguard customer/shipping IP, trade secrets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proper handling of volatile materials, detection of breaches/issues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equipment, product loss due to physical damage, theft</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stoppages due to health/safety compliance risks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losses due to liability, insurance premium increases, compliance violations</a:t>
            </a:r>
          </a:p>
        </p:txBody>
      </p:sp>
      <p:pic>
        <p:nvPicPr>
          <p:cNvPr id="4" name="Picture 3">
            <a:extLst>
              <a:ext uri="{FF2B5EF4-FFF2-40B4-BE49-F238E27FC236}">
                <a16:creationId xmlns:a16="http://schemas.microsoft.com/office/drawing/2014/main" id="{682D2C59-B2B4-2F44-D149-751EEEDCA2DF}"/>
              </a:ext>
            </a:extLst>
          </p:cNvPr>
          <p:cNvPicPr>
            <a:picLocks noChangeAspect="1"/>
          </p:cNvPicPr>
          <p:nvPr/>
        </p:nvPicPr>
        <p:blipFill rotWithShape="1">
          <a:blip r:embed="rId12"/>
          <a:srcRect l="43350" t="17045" r="5832" b="28028"/>
          <a:stretch/>
        </p:blipFill>
        <p:spPr>
          <a:xfrm>
            <a:off x="7119952" y="3023401"/>
            <a:ext cx="1623047" cy="1353337"/>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grpSp>
        <p:nvGrpSpPr>
          <p:cNvPr id="5" name="Group 4">
            <a:extLst>
              <a:ext uri="{FF2B5EF4-FFF2-40B4-BE49-F238E27FC236}">
                <a16:creationId xmlns:a16="http://schemas.microsoft.com/office/drawing/2014/main" id="{4665D47B-42A5-A42C-E15C-C4E9D40A6144}"/>
              </a:ext>
            </a:extLst>
          </p:cNvPr>
          <p:cNvGrpSpPr/>
          <p:nvPr/>
        </p:nvGrpSpPr>
        <p:grpSpPr>
          <a:xfrm>
            <a:off x="9057016" y="87630"/>
            <a:ext cx="2525384" cy="384440"/>
            <a:chOff x="9057016" y="87630"/>
            <a:chExt cx="2525384" cy="384440"/>
          </a:xfrm>
        </p:grpSpPr>
        <p:pic>
          <p:nvPicPr>
            <p:cNvPr id="7" name="Picture 6">
              <a:hlinkClick r:id="rId13" action="ppaction://hlinksldjump"/>
              <a:extLst>
                <a:ext uri="{FF2B5EF4-FFF2-40B4-BE49-F238E27FC236}">
                  <a16:creationId xmlns:a16="http://schemas.microsoft.com/office/drawing/2014/main" id="{09149D4B-58EC-24A2-DFAC-DB15A4DE3B0B}"/>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8" name="Rectangle 7">
              <a:extLst>
                <a:ext uri="{FF2B5EF4-FFF2-40B4-BE49-F238E27FC236}">
                  <a16:creationId xmlns:a16="http://schemas.microsoft.com/office/drawing/2014/main" id="{F8C67464-26D1-B80D-B86D-A031828A03DF}"/>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04174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54" name="Group 3153">
            <a:extLst>
              <a:ext uri="{FF2B5EF4-FFF2-40B4-BE49-F238E27FC236}">
                <a16:creationId xmlns:a16="http://schemas.microsoft.com/office/drawing/2014/main" id="{826B0873-0EC7-0802-84A5-AB7C55EAA6E8}"/>
              </a:ext>
            </a:extLst>
          </p:cNvPr>
          <p:cNvGrpSpPr/>
          <p:nvPr/>
        </p:nvGrpSpPr>
        <p:grpSpPr>
          <a:xfrm>
            <a:off x="2744020" y="2802057"/>
            <a:ext cx="256655" cy="251050"/>
            <a:chOff x="4613887" y="1343620"/>
            <a:chExt cx="514142" cy="502914"/>
          </a:xfrm>
        </p:grpSpPr>
        <p:sp>
          <p:nvSpPr>
            <p:cNvPr id="3155" name="Freeform: Shape 3154">
              <a:extLst>
                <a:ext uri="{FF2B5EF4-FFF2-40B4-BE49-F238E27FC236}">
                  <a16:creationId xmlns:a16="http://schemas.microsoft.com/office/drawing/2014/main" id="{829B114D-18F9-1F3C-3803-0A41841F68D5}"/>
                </a:ext>
              </a:extLst>
            </p:cNvPr>
            <p:cNvSpPr/>
            <p:nvPr/>
          </p:nvSpPr>
          <p:spPr>
            <a:xfrm>
              <a:off x="4613887" y="1343620"/>
              <a:ext cx="514142" cy="273656"/>
            </a:xfrm>
            <a:custGeom>
              <a:avLst/>
              <a:gdLst>
                <a:gd name="connsiteX0" fmla="*/ 447454 w 514142"/>
                <a:gd name="connsiteY0" fmla="*/ 101943 h 273656"/>
                <a:gd name="connsiteX1" fmla="*/ 346338 w 514142"/>
                <a:gd name="connsiteY1" fmla="*/ 44493 h 273656"/>
                <a:gd name="connsiteX2" fmla="*/ 334238 w 514142"/>
                <a:gd name="connsiteY2" fmla="*/ 45140 h 273656"/>
                <a:gd name="connsiteX3" fmla="*/ 294634 w 514142"/>
                <a:gd name="connsiteY3" fmla="*/ 15135 h 273656"/>
                <a:gd name="connsiteX4" fmla="*/ 231162 w 514142"/>
                <a:gd name="connsiteY4" fmla="*/ 0 h 273656"/>
                <a:gd name="connsiteX5" fmla="*/ 110705 w 514142"/>
                <a:gd name="connsiteY5" fmla="*/ 68248 h 273656"/>
                <a:gd name="connsiteX6" fmla="*/ 105454 w 514142"/>
                <a:gd name="connsiteY6" fmla="*/ 68114 h 273656"/>
                <a:gd name="connsiteX7" fmla="*/ 0 w 514142"/>
                <a:gd name="connsiteY7" fmla="*/ 172722 h 273656"/>
                <a:gd name="connsiteX8" fmla="*/ 21100 w 514142"/>
                <a:gd name="connsiteY8" fmla="*/ 235509 h 273656"/>
                <a:gd name="connsiteX9" fmla="*/ 74422 w 514142"/>
                <a:gd name="connsiteY9" fmla="*/ 272705 h 273656"/>
                <a:gd name="connsiteX10" fmla="*/ 77542 w 514142"/>
                <a:gd name="connsiteY10" fmla="*/ 273657 h 273656"/>
                <a:gd name="connsiteX11" fmla="*/ 213058 w 514142"/>
                <a:gd name="connsiteY11" fmla="*/ 273657 h 273656"/>
                <a:gd name="connsiteX12" fmla="*/ 213058 w 514142"/>
                <a:gd name="connsiteY12" fmla="*/ 229896 h 273656"/>
                <a:gd name="connsiteX13" fmla="*/ 84316 w 514142"/>
                <a:gd name="connsiteY13" fmla="*/ 229896 h 273656"/>
                <a:gd name="connsiteX14" fmla="*/ 43761 w 514142"/>
                <a:gd name="connsiteY14" fmla="*/ 172722 h 273656"/>
                <a:gd name="connsiteX15" fmla="*/ 105454 w 514142"/>
                <a:gd name="connsiteY15" fmla="*/ 111875 h 273656"/>
                <a:gd name="connsiteX16" fmla="*/ 118535 w 514142"/>
                <a:gd name="connsiteY16" fmla="*/ 113283 h 273656"/>
                <a:gd name="connsiteX17" fmla="*/ 135915 w 514142"/>
                <a:gd name="connsiteY17" fmla="*/ 116974 h 273656"/>
                <a:gd name="connsiteX18" fmla="*/ 143098 w 514142"/>
                <a:gd name="connsiteY18" fmla="*/ 100735 h 273656"/>
                <a:gd name="connsiteX19" fmla="*/ 231162 w 514142"/>
                <a:gd name="connsiteY19" fmla="*/ 43761 h 273656"/>
                <a:gd name="connsiteX20" fmla="*/ 308029 w 514142"/>
                <a:gd name="connsiteY20" fmla="*/ 81918 h 273656"/>
                <a:gd name="connsiteX21" fmla="*/ 316486 w 514142"/>
                <a:gd name="connsiteY21" fmla="*/ 93068 h 273656"/>
                <a:gd name="connsiteX22" fmla="*/ 330156 w 514142"/>
                <a:gd name="connsiteY22" fmla="*/ 90071 h 273656"/>
                <a:gd name="connsiteX23" fmla="*/ 346338 w 514142"/>
                <a:gd name="connsiteY23" fmla="*/ 88254 h 273656"/>
                <a:gd name="connsiteX24" fmla="*/ 413178 w 514142"/>
                <a:gd name="connsiteY24" fmla="*/ 130616 h 273656"/>
                <a:gd name="connsiteX25" fmla="*/ 418277 w 514142"/>
                <a:gd name="connsiteY25" fmla="*/ 141537 h 273656"/>
                <a:gd name="connsiteX26" fmla="*/ 430226 w 514142"/>
                <a:gd name="connsiteY26" fmla="*/ 143069 h 273656"/>
                <a:gd name="connsiteX27" fmla="*/ 470381 w 514142"/>
                <a:gd name="connsiteY27" fmla="*/ 188085 h 273656"/>
                <a:gd name="connsiteX28" fmla="*/ 442365 w 514142"/>
                <a:gd name="connsiteY28" fmla="*/ 229896 h 273656"/>
                <a:gd name="connsiteX29" fmla="*/ 301084 w 514142"/>
                <a:gd name="connsiteY29" fmla="*/ 229896 h 273656"/>
                <a:gd name="connsiteX30" fmla="*/ 301084 w 514142"/>
                <a:gd name="connsiteY30" fmla="*/ 273657 h 273656"/>
                <a:gd name="connsiteX31" fmla="*/ 449966 w 514142"/>
                <a:gd name="connsiteY31" fmla="*/ 273657 h 273656"/>
                <a:gd name="connsiteX32" fmla="*/ 453391 w 514142"/>
                <a:gd name="connsiteY32" fmla="*/ 272496 h 273656"/>
                <a:gd name="connsiteX33" fmla="*/ 514142 w 514142"/>
                <a:gd name="connsiteY33" fmla="*/ 188085 h 273656"/>
                <a:gd name="connsiteX34" fmla="*/ 447454 w 514142"/>
                <a:gd name="connsiteY34" fmla="*/ 101943 h 27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4142" h="273656">
                  <a:moveTo>
                    <a:pt x="447454" y="101943"/>
                  </a:moveTo>
                  <a:cubicBezTo>
                    <a:pt x="426516" y="66707"/>
                    <a:pt x="387987" y="44493"/>
                    <a:pt x="346338" y="44493"/>
                  </a:cubicBezTo>
                  <a:cubicBezTo>
                    <a:pt x="342343" y="44493"/>
                    <a:pt x="338300" y="44703"/>
                    <a:pt x="334238" y="45140"/>
                  </a:cubicBezTo>
                  <a:cubicBezTo>
                    <a:pt x="322936" y="32906"/>
                    <a:pt x="309437" y="22660"/>
                    <a:pt x="294634" y="15135"/>
                  </a:cubicBezTo>
                  <a:cubicBezTo>
                    <a:pt x="274856" y="5090"/>
                    <a:pt x="253499" y="0"/>
                    <a:pt x="231162" y="0"/>
                  </a:cubicBezTo>
                  <a:cubicBezTo>
                    <a:pt x="181303" y="0"/>
                    <a:pt x="135649" y="26313"/>
                    <a:pt x="110705" y="68248"/>
                  </a:cubicBezTo>
                  <a:cubicBezTo>
                    <a:pt x="108945" y="68162"/>
                    <a:pt x="107195" y="68114"/>
                    <a:pt x="105454" y="68114"/>
                  </a:cubicBezTo>
                  <a:cubicBezTo>
                    <a:pt x="47300" y="68124"/>
                    <a:pt x="0" y="115053"/>
                    <a:pt x="0" y="172722"/>
                  </a:cubicBezTo>
                  <a:cubicBezTo>
                    <a:pt x="0" y="195572"/>
                    <a:pt x="7297" y="217281"/>
                    <a:pt x="21100" y="235509"/>
                  </a:cubicBezTo>
                  <a:cubicBezTo>
                    <a:pt x="34409" y="253061"/>
                    <a:pt x="53341" y="266274"/>
                    <a:pt x="74422" y="272705"/>
                  </a:cubicBezTo>
                  <a:lnTo>
                    <a:pt x="77542" y="273657"/>
                  </a:lnTo>
                  <a:lnTo>
                    <a:pt x="213058" y="273657"/>
                  </a:lnTo>
                  <a:lnTo>
                    <a:pt x="213058" y="229896"/>
                  </a:lnTo>
                  <a:lnTo>
                    <a:pt x="84316" y="229896"/>
                  </a:lnTo>
                  <a:cubicBezTo>
                    <a:pt x="59933" y="221172"/>
                    <a:pt x="43761" y="198559"/>
                    <a:pt x="43761" y="172722"/>
                  </a:cubicBezTo>
                  <a:cubicBezTo>
                    <a:pt x="43761" y="139178"/>
                    <a:pt x="71435" y="111875"/>
                    <a:pt x="105454" y="111875"/>
                  </a:cubicBezTo>
                  <a:cubicBezTo>
                    <a:pt x="109745" y="111875"/>
                    <a:pt x="114140" y="112351"/>
                    <a:pt x="118535" y="113283"/>
                  </a:cubicBezTo>
                  <a:lnTo>
                    <a:pt x="135915" y="116974"/>
                  </a:lnTo>
                  <a:lnTo>
                    <a:pt x="143098" y="100735"/>
                  </a:lnTo>
                  <a:cubicBezTo>
                    <a:pt x="158414" y="66117"/>
                    <a:pt x="192976" y="43761"/>
                    <a:pt x="231162" y="43761"/>
                  </a:cubicBezTo>
                  <a:cubicBezTo>
                    <a:pt x="261623" y="43761"/>
                    <a:pt x="289640" y="57669"/>
                    <a:pt x="308029" y="81918"/>
                  </a:cubicBezTo>
                  <a:lnTo>
                    <a:pt x="316486" y="93068"/>
                  </a:lnTo>
                  <a:lnTo>
                    <a:pt x="330156" y="90071"/>
                  </a:lnTo>
                  <a:cubicBezTo>
                    <a:pt x="335741" y="88844"/>
                    <a:pt x="341030" y="88254"/>
                    <a:pt x="346338" y="88254"/>
                  </a:cubicBezTo>
                  <a:cubicBezTo>
                    <a:pt x="374926" y="88254"/>
                    <a:pt x="401163" y="104883"/>
                    <a:pt x="413178" y="130616"/>
                  </a:cubicBezTo>
                  <a:lnTo>
                    <a:pt x="418277" y="141537"/>
                  </a:lnTo>
                  <a:lnTo>
                    <a:pt x="430226" y="143069"/>
                  </a:lnTo>
                  <a:cubicBezTo>
                    <a:pt x="453124" y="145990"/>
                    <a:pt x="470381" y="165349"/>
                    <a:pt x="470381" y="188085"/>
                  </a:cubicBezTo>
                  <a:cubicBezTo>
                    <a:pt x="470381" y="206379"/>
                    <a:pt x="459251" y="222790"/>
                    <a:pt x="442365" y="229896"/>
                  </a:cubicBezTo>
                  <a:lnTo>
                    <a:pt x="301084" y="229896"/>
                  </a:lnTo>
                  <a:lnTo>
                    <a:pt x="301084" y="273657"/>
                  </a:lnTo>
                  <a:lnTo>
                    <a:pt x="449966" y="273657"/>
                  </a:lnTo>
                  <a:lnTo>
                    <a:pt x="453391" y="272496"/>
                  </a:lnTo>
                  <a:cubicBezTo>
                    <a:pt x="489731" y="260129"/>
                    <a:pt x="514142" y="226205"/>
                    <a:pt x="514142" y="188085"/>
                  </a:cubicBezTo>
                  <a:cubicBezTo>
                    <a:pt x="514142" y="147378"/>
                    <a:pt x="486202" y="112208"/>
                    <a:pt x="447454" y="101943"/>
                  </a:cubicBezTo>
                  <a:close/>
                </a:path>
              </a:pathLst>
            </a:custGeom>
            <a:solidFill>
              <a:srgbClr val="0A69B3"/>
            </a:solidFill>
            <a:ln w="935" cap="flat">
              <a:noFill/>
              <a:prstDash val="solid"/>
              <a:miter/>
            </a:ln>
          </p:spPr>
          <p:txBody>
            <a:bodyPr rtlCol="0" anchor="ctr"/>
            <a:lstStyle/>
            <a:p>
              <a:endParaRPr lang="en-UM"/>
            </a:p>
          </p:txBody>
        </p:sp>
        <p:sp>
          <p:nvSpPr>
            <p:cNvPr id="3156" name="Freeform: Shape 3155">
              <a:extLst>
                <a:ext uri="{FF2B5EF4-FFF2-40B4-BE49-F238E27FC236}">
                  <a16:creationId xmlns:a16="http://schemas.microsoft.com/office/drawing/2014/main" id="{E01E1D6D-4792-B5A6-D057-F69D20A9774C}"/>
                </a:ext>
              </a:extLst>
            </p:cNvPr>
            <p:cNvSpPr/>
            <p:nvPr/>
          </p:nvSpPr>
          <p:spPr>
            <a:xfrm>
              <a:off x="4860022" y="1640070"/>
              <a:ext cx="21880" cy="81794"/>
            </a:xfrm>
            <a:custGeom>
              <a:avLst/>
              <a:gdLst>
                <a:gd name="connsiteX0" fmla="*/ 0 w 21880"/>
                <a:gd name="connsiteY0" fmla="*/ 0 h 81794"/>
                <a:gd name="connsiteX1" fmla="*/ 21880 w 21880"/>
                <a:gd name="connsiteY1" fmla="*/ 0 h 81794"/>
                <a:gd name="connsiteX2" fmla="*/ 21880 w 21880"/>
                <a:gd name="connsiteY2" fmla="*/ 81794 h 81794"/>
                <a:gd name="connsiteX3" fmla="*/ 0 w 21880"/>
                <a:gd name="connsiteY3" fmla="*/ 81794 h 81794"/>
              </a:gdLst>
              <a:ahLst/>
              <a:cxnLst>
                <a:cxn ang="0">
                  <a:pos x="connsiteX0" y="connsiteY0"/>
                </a:cxn>
                <a:cxn ang="0">
                  <a:pos x="connsiteX1" y="connsiteY1"/>
                </a:cxn>
                <a:cxn ang="0">
                  <a:pos x="connsiteX2" y="connsiteY2"/>
                </a:cxn>
                <a:cxn ang="0">
                  <a:pos x="connsiteX3" y="connsiteY3"/>
                </a:cxn>
              </a:cxnLst>
              <a:rect l="l" t="t" r="r" b="b"/>
              <a:pathLst>
                <a:path w="21880" h="81794">
                  <a:moveTo>
                    <a:pt x="0" y="0"/>
                  </a:moveTo>
                  <a:lnTo>
                    <a:pt x="21880" y="0"/>
                  </a:lnTo>
                  <a:lnTo>
                    <a:pt x="21880" y="81794"/>
                  </a:lnTo>
                  <a:lnTo>
                    <a:pt x="0" y="81794"/>
                  </a:lnTo>
                  <a:close/>
                </a:path>
              </a:pathLst>
            </a:custGeom>
            <a:solidFill>
              <a:srgbClr val="0B6AB3"/>
            </a:solidFill>
            <a:ln w="935" cap="flat">
              <a:noFill/>
              <a:prstDash val="solid"/>
              <a:miter/>
            </a:ln>
          </p:spPr>
          <p:txBody>
            <a:bodyPr rtlCol="0" anchor="ctr"/>
            <a:lstStyle/>
            <a:p>
              <a:endParaRPr lang="en-UM"/>
            </a:p>
          </p:txBody>
        </p:sp>
        <p:sp>
          <p:nvSpPr>
            <p:cNvPr id="3157" name="Freeform: Shape 3156">
              <a:extLst>
                <a:ext uri="{FF2B5EF4-FFF2-40B4-BE49-F238E27FC236}">
                  <a16:creationId xmlns:a16="http://schemas.microsoft.com/office/drawing/2014/main" id="{7B9A4B3D-65E4-80A7-73FE-A2ECFA1DD995}"/>
                </a:ext>
              </a:extLst>
            </p:cNvPr>
            <p:cNvSpPr/>
            <p:nvPr/>
          </p:nvSpPr>
          <p:spPr>
            <a:xfrm>
              <a:off x="4692837" y="1640070"/>
              <a:ext cx="356241" cy="81794"/>
            </a:xfrm>
            <a:custGeom>
              <a:avLst/>
              <a:gdLst>
                <a:gd name="connsiteX0" fmla="*/ 356242 w 356241"/>
                <a:gd name="connsiteY0" fmla="*/ 81794 h 81794"/>
                <a:gd name="connsiteX1" fmla="*/ 334361 w 356241"/>
                <a:gd name="connsiteY1" fmla="*/ 81794 h 81794"/>
                <a:gd name="connsiteX2" fmla="*/ 334361 w 356241"/>
                <a:gd name="connsiteY2" fmla="*/ 21880 h 81794"/>
                <a:gd name="connsiteX3" fmla="*/ 21880 w 356241"/>
                <a:gd name="connsiteY3" fmla="*/ 21880 h 81794"/>
                <a:gd name="connsiteX4" fmla="*/ 21880 w 356241"/>
                <a:gd name="connsiteY4" fmla="*/ 81794 h 81794"/>
                <a:gd name="connsiteX5" fmla="*/ 0 w 356241"/>
                <a:gd name="connsiteY5" fmla="*/ 81794 h 81794"/>
                <a:gd name="connsiteX6" fmla="*/ 0 w 356241"/>
                <a:gd name="connsiteY6" fmla="*/ 0 h 81794"/>
                <a:gd name="connsiteX7" fmla="*/ 356242 w 356241"/>
                <a:gd name="connsiteY7" fmla="*/ 0 h 81794"/>
                <a:gd name="connsiteX8" fmla="*/ 356242 w 356241"/>
                <a:gd name="connsiteY8" fmla="*/ 81794 h 8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241" h="81794">
                  <a:moveTo>
                    <a:pt x="356242" y="81794"/>
                  </a:moveTo>
                  <a:lnTo>
                    <a:pt x="334361" y="81794"/>
                  </a:lnTo>
                  <a:lnTo>
                    <a:pt x="334361" y="21880"/>
                  </a:lnTo>
                  <a:lnTo>
                    <a:pt x="21880" y="21880"/>
                  </a:lnTo>
                  <a:lnTo>
                    <a:pt x="21880" y="81794"/>
                  </a:lnTo>
                  <a:lnTo>
                    <a:pt x="0" y="81794"/>
                  </a:lnTo>
                  <a:lnTo>
                    <a:pt x="0" y="0"/>
                  </a:lnTo>
                  <a:lnTo>
                    <a:pt x="356242" y="0"/>
                  </a:lnTo>
                  <a:lnTo>
                    <a:pt x="356242" y="81794"/>
                  </a:lnTo>
                  <a:close/>
                </a:path>
              </a:pathLst>
            </a:custGeom>
            <a:solidFill>
              <a:srgbClr val="0B6AB3"/>
            </a:solidFill>
            <a:ln w="935" cap="flat">
              <a:noFill/>
              <a:prstDash val="solid"/>
              <a:miter/>
            </a:ln>
          </p:spPr>
          <p:txBody>
            <a:bodyPr rtlCol="0" anchor="ctr"/>
            <a:lstStyle/>
            <a:p>
              <a:endParaRPr lang="en-UM"/>
            </a:p>
          </p:txBody>
        </p:sp>
        <p:grpSp>
          <p:nvGrpSpPr>
            <p:cNvPr id="3158" name="Graphic 4">
              <a:extLst>
                <a:ext uri="{FF2B5EF4-FFF2-40B4-BE49-F238E27FC236}">
                  <a16:creationId xmlns:a16="http://schemas.microsoft.com/office/drawing/2014/main" id="{5BA01C55-6503-849E-DEDE-77E6CFD3FE52}"/>
                </a:ext>
              </a:extLst>
            </p:cNvPr>
            <p:cNvGrpSpPr/>
            <p:nvPr/>
          </p:nvGrpSpPr>
          <p:grpSpPr>
            <a:xfrm>
              <a:off x="4625626" y="1724376"/>
              <a:ext cx="490663" cy="122158"/>
              <a:chOff x="4625626" y="1724376"/>
              <a:chExt cx="490663" cy="122158"/>
            </a:xfrm>
          </p:grpSpPr>
          <p:grpSp>
            <p:nvGrpSpPr>
              <p:cNvPr id="3162" name="Graphic 4">
                <a:extLst>
                  <a:ext uri="{FF2B5EF4-FFF2-40B4-BE49-F238E27FC236}">
                    <a16:creationId xmlns:a16="http://schemas.microsoft.com/office/drawing/2014/main" id="{A53C5ED1-CB7F-C1AD-23D6-604C0266055C}"/>
                  </a:ext>
                </a:extLst>
              </p:cNvPr>
              <p:cNvGrpSpPr/>
              <p:nvPr/>
            </p:nvGrpSpPr>
            <p:grpSpPr>
              <a:xfrm>
                <a:off x="4625626" y="1724376"/>
                <a:ext cx="153181" cy="122158"/>
                <a:chOff x="4625626" y="1724376"/>
                <a:chExt cx="153181" cy="122158"/>
              </a:xfrm>
            </p:grpSpPr>
            <p:sp>
              <p:nvSpPr>
                <p:cNvPr id="3170" name="Freeform: Shape 3169">
                  <a:extLst>
                    <a:ext uri="{FF2B5EF4-FFF2-40B4-BE49-F238E27FC236}">
                      <a16:creationId xmlns:a16="http://schemas.microsoft.com/office/drawing/2014/main" id="{3B49ED6A-C0EC-DFFE-0937-D223DB3B1E75}"/>
                    </a:ext>
                  </a:extLst>
                </p:cNvPr>
                <p:cNvSpPr/>
                <p:nvPr/>
              </p:nvSpPr>
              <p:spPr>
                <a:xfrm>
                  <a:off x="4625626" y="1826072"/>
                  <a:ext cx="153181" cy="20462"/>
                </a:xfrm>
                <a:custGeom>
                  <a:avLst/>
                  <a:gdLst>
                    <a:gd name="connsiteX0" fmla="*/ 0 w 153181"/>
                    <a:gd name="connsiteY0" fmla="*/ 0 h 20462"/>
                    <a:gd name="connsiteX1" fmla="*/ 153182 w 153181"/>
                    <a:gd name="connsiteY1" fmla="*/ 0 h 20462"/>
                    <a:gd name="connsiteX2" fmla="*/ 153182 w 153181"/>
                    <a:gd name="connsiteY2" fmla="*/ 20463 h 20462"/>
                    <a:gd name="connsiteX3" fmla="*/ 0 w 153181"/>
                    <a:gd name="connsiteY3" fmla="*/ 20463 h 20462"/>
                    <a:gd name="connsiteX4" fmla="*/ 0 w 153181"/>
                    <a:gd name="connsiteY4" fmla="*/ 0 h 20462"/>
                    <a:gd name="connsiteX5" fmla="*/ 0 w 153181"/>
                    <a:gd name="connsiteY5" fmla="*/ 0 h 2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181" h="20462">
                      <a:moveTo>
                        <a:pt x="0" y="0"/>
                      </a:moveTo>
                      <a:lnTo>
                        <a:pt x="153182" y="0"/>
                      </a:lnTo>
                      <a:lnTo>
                        <a:pt x="153182" y="20463"/>
                      </a:lnTo>
                      <a:lnTo>
                        <a:pt x="0" y="20463"/>
                      </a:lnTo>
                      <a:lnTo>
                        <a:pt x="0" y="0"/>
                      </a:lnTo>
                      <a:lnTo>
                        <a:pt x="0" y="0"/>
                      </a:lnTo>
                      <a:close/>
                    </a:path>
                  </a:pathLst>
                </a:custGeom>
                <a:solidFill>
                  <a:srgbClr val="0A69B3"/>
                </a:solidFill>
                <a:ln w="935" cap="flat">
                  <a:noFill/>
                  <a:prstDash val="solid"/>
                  <a:miter/>
                </a:ln>
              </p:spPr>
              <p:txBody>
                <a:bodyPr rtlCol="0" anchor="ctr"/>
                <a:lstStyle/>
                <a:p>
                  <a:endParaRPr lang="en-UM"/>
                </a:p>
              </p:txBody>
            </p:sp>
            <p:sp>
              <p:nvSpPr>
                <p:cNvPr id="3172" name="Freeform: Shape 3171">
                  <a:extLst>
                    <a:ext uri="{FF2B5EF4-FFF2-40B4-BE49-F238E27FC236}">
                      <a16:creationId xmlns:a16="http://schemas.microsoft.com/office/drawing/2014/main" id="{EEA0D955-8C54-876E-D9FC-5A1B23FFF02E}"/>
                    </a:ext>
                  </a:extLst>
                </p:cNvPr>
                <p:cNvSpPr/>
                <p:nvPr/>
              </p:nvSpPr>
              <p:spPr>
                <a:xfrm>
                  <a:off x="4643558" y="1724376"/>
                  <a:ext cx="117345" cy="86960"/>
                </a:xfrm>
                <a:custGeom>
                  <a:avLst/>
                  <a:gdLst>
                    <a:gd name="connsiteX0" fmla="*/ 117289 w 117345"/>
                    <a:gd name="connsiteY0" fmla="*/ 86960 h 86960"/>
                    <a:gd name="connsiteX1" fmla="*/ 0 w 117345"/>
                    <a:gd name="connsiteY1" fmla="*/ 86960 h 86960"/>
                    <a:gd name="connsiteX2" fmla="*/ 0 w 117345"/>
                    <a:gd name="connsiteY2" fmla="*/ 11207 h 86960"/>
                    <a:gd name="connsiteX3" fmla="*/ 3225 w 117345"/>
                    <a:gd name="connsiteY3" fmla="*/ 3339 h 86960"/>
                    <a:gd name="connsiteX4" fmla="*/ 11197 w 117345"/>
                    <a:gd name="connsiteY4" fmla="*/ 0 h 86960"/>
                    <a:gd name="connsiteX5" fmla="*/ 94200 w 117345"/>
                    <a:gd name="connsiteY5" fmla="*/ 76 h 86960"/>
                    <a:gd name="connsiteX6" fmla="*/ 117346 w 117345"/>
                    <a:gd name="connsiteY6" fmla="*/ 57 h 86960"/>
                    <a:gd name="connsiteX7" fmla="*/ 117298 w 117345"/>
                    <a:gd name="connsiteY7" fmla="*/ 86960 h 86960"/>
                    <a:gd name="connsiteX8" fmla="*/ 21880 w 117345"/>
                    <a:gd name="connsiteY8" fmla="*/ 65080 h 86960"/>
                    <a:gd name="connsiteX9" fmla="*/ 95408 w 117345"/>
                    <a:gd name="connsiteY9" fmla="*/ 65080 h 86960"/>
                    <a:gd name="connsiteX10" fmla="*/ 95408 w 117345"/>
                    <a:gd name="connsiteY10" fmla="*/ 32773 h 86960"/>
                    <a:gd name="connsiteX11" fmla="*/ 95437 w 117345"/>
                    <a:gd name="connsiteY11" fmla="*/ 21947 h 86960"/>
                    <a:gd name="connsiteX12" fmla="*/ 94228 w 117345"/>
                    <a:gd name="connsiteY12" fmla="*/ 21947 h 86960"/>
                    <a:gd name="connsiteX13" fmla="*/ 21880 w 117345"/>
                    <a:gd name="connsiteY13" fmla="*/ 21890 h 86960"/>
                    <a:gd name="connsiteX14" fmla="*/ 21880 w 117345"/>
                    <a:gd name="connsiteY14" fmla="*/ 65080 h 8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345" h="86960">
                      <a:moveTo>
                        <a:pt x="117289" y="86960"/>
                      </a:moveTo>
                      <a:lnTo>
                        <a:pt x="0" y="86960"/>
                      </a:lnTo>
                      <a:lnTo>
                        <a:pt x="0" y="11207"/>
                      </a:lnTo>
                      <a:cubicBezTo>
                        <a:pt x="0" y="8238"/>
                        <a:pt x="1142" y="5451"/>
                        <a:pt x="3225" y="3339"/>
                      </a:cubicBezTo>
                      <a:cubicBezTo>
                        <a:pt x="5318" y="1218"/>
                        <a:pt x="8200" y="0"/>
                        <a:pt x="11197" y="0"/>
                      </a:cubicBezTo>
                      <a:lnTo>
                        <a:pt x="94200" y="76"/>
                      </a:lnTo>
                      <a:lnTo>
                        <a:pt x="117346" y="57"/>
                      </a:lnTo>
                      <a:lnTo>
                        <a:pt x="117298" y="86960"/>
                      </a:lnTo>
                      <a:close/>
                      <a:moveTo>
                        <a:pt x="21880" y="65080"/>
                      </a:moveTo>
                      <a:lnTo>
                        <a:pt x="95408" y="65080"/>
                      </a:lnTo>
                      <a:lnTo>
                        <a:pt x="95408" y="32773"/>
                      </a:lnTo>
                      <a:lnTo>
                        <a:pt x="95437" y="21947"/>
                      </a:lnTo>
                      <a:lnTo>
                        <a:pt x="94228" y="21947"/>
                      </a:lnTo>
                      <a:cubicBezTo>
                        <a:pt x="94228" y="21947"/>
                        <a:pt x="21880" y="21890"/>
                        <a:pt x="21880" y="21890"/>
                      </a:cubicBezTo>
                      <a:lnTo>
                        <a:pt x="21880" y="65080"/>
                      </a:lnTo>
                      <a:close/>
                    </a:path>
                  </a:pathLst>
                </a:custGeom>
                <a:solidFill>
                  <a:srgbClr val="2FC5F3"/>
                </a:solidFill>
                <a:ln w="935" cap="flat">
                  <a:noFill/>
                  <a:prstDash val="solid"/>
                  <a:miter/>
                </a:ln>
              </p:spPr>
              <p:txBody>
                <a:bodyPr rtlCol="0" anchor="ctr"/>
                <a:lstStyle/>
                <a:p>
                  <a:endParaRPr lang="en-UM"/>
                </a:p>
              </p:txBody>
            </p:sp>
          </p:grpSp>
          <p:grpSp>
            <p:nvGrpSpPr>
              <p:cNvPr id="3163" name="Graphic 4">
                <a:extLst>
                  <a:ext uri="{FF2B5EF4-FFF2-40B4-BE49-F238E27FC236}">
                    <a16:creationId xmlns:a16="http://schemas.microsoft.com/office/drawing/2014/main" id="{DE4A17CB-D37B-26C7-023A-21829CD87763}"/>
                  </a:ext>
                </a:extLst>
              </p:cNvPr>
              <p:cNvGrpSpPr/>
              <p:nvPr/>
            </p:nvGrpSpPr>
            <p:grpSpPr>
              <a:xfrm>
                <a:off x="4794371" y="1724385"/>
                <a:ext cx="153172" cy="122149"/>
                <a:chOff x="4794371" y="1724385"/>
                <a:chExt cx="153172" cy="122149"/>
              </a:xfrm>
            </p:grpSpPr>
            <p:sp>
              <p:nvSpPr>
                <p:cNvPr id="3168" name="Freeform: Shape 3167">
                  <a:extLst>
                    <a:ext uri="{FF2B5EF4-FFF2-40B4-BE49-F238E27FC236}">
                      <a16:creationId xmlns:a16="http://schemas.microsoft.com/office/drawing/2014/main" id="{56A73A88-F6EB-630A-DB55-DBD33E3F7C04}"/>
                    </a:ext>
                  </a:extLst>
                </p:cNvPr>
                <p:cNvSpPr/>
                <p:nvPr/>
              </p:nvSpPr>
              <p:spPr>
                <a:xfrm>
                  <a:off x="4794371" y="1826072"/>
                  <a:ext cx="153172" cy="20462"/>
                </a:xfrm>
                <a:custGeom>
                  <a:avLst/>
                  <a:gdLst>
                    <a:gd name="connsiteX0" fmla="*/ 0 w 153172"/>
                    <a:gd name="connsiteY0" fmla="*/ 0 h 20462"/>
                    <a:gd name="connsiteX1" fmla="*/ 153172 w 153172"/>
                    <a:gd name="connsiteY1" fmla="*/ 0 h 20462"/>
                    <a:gd name="connsiteX2" fmla="*/ 153172 w 153172"/>
                    <a:gd name="connsiteY2" fmla="*/ 20463 h 20462"/>
                    <a:gd name="connsiteX3" fmla="*/ 0 w 153172"/>
                    <a:gd name="connsiteY3" fmla="*/ 20463 h 20462"/>
                    <a:gd name="connsiteX4" fmla="*/ 0 w 153172"/>
                    <a:gd name="connsiteY4" fmla="*/ 0 h 20462"/>
                    <a:gd name="connsiteX5" fmla="*/ 0 w 153172"/>
                    <a:gd name="connsiteY5" fmla="*/ 0 h 2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172" h="20462">
                      <a:moveTo>
                        <a:pt x="0" y="0"/>
                      </a:moveTo>
                      <a:lnTo>
                        <a:pt x="153172" y="0"/>
                      </a:lnTo>
                      <a:lnTo>
                        <a:pt x="153172" y="20463"/>
                      </a:lnTo>
                      <a:lnTo>
                        <a:pt x="0" y="20463"/>
                      </a:lnTo>
                      <a:lnTo>
                        <a:pt x="0" y="0"/>
                      </a:lnTo>
                      <a:lnTo>
                        <a:pt x="0" y="0"/>
                      </a:lnTo>
                      <a:close/>
                    </a:path>
                  </a:pathLst>
                </a:custGeom>
                <a:solidFill>
                  <a:srgbClr val="0A69B3"/>
                </a:solidFill>
                <a:ln w="935" cap="flat">
                  <a:noFill/>
                  <a:prstDash val="solid"/>
                  <a:miter/>
                </a:ln>
              </p:spPr>
              <p:txBody>
                <a:bodyPr rtlCol="0" anchor="ctr"/>
                <a:lstStyle/>
                <a:p>
                  <a:endParaRPr lang="en-UM"/>
                </a:p>
              </p:txBody>
            </p:sp>
            <p:sp>
              <p:nvSpPr>
                <p:cNvPr id="3169" name="Freeform: Shape 3168">
                  <a:extLst>
                    <a:ext uri="{FF2B5EF4-FFF2-40B4-BE49-F238E27FC236}">
                      <a16:creationId xmlns:a16="http://schemas.microsoft.com/office/drawing/2014/main" id="{34D114BD-7547-F0A6-BA41-449ED180F9AD}"/>
                    </a:ext>
                  </a:extLst>
                </p:cNvPr>
                <p:cNvSpPr/>
                <p:nvPr/>
              </p:nvSpPr>
              <p:spPr>
                <a:xfrm>
                  <a:off x="4812294" y="1724385"/>
                  <a:ext cx="117336" cy="86960"/>
                </a:xfrm>
                <a:custGeom>
                  <a:avLst/>
                  <a:gdLst>
                    <a:gd name="connsiteX0" fmla="*/ 117289 w 117336"/>
                    <a:gd name="connsiteY0" fmla="*/ 86951 h 86960"/>
                    <a:gd name="connsiteX1" fmla="*/ 0 w 117336"/>
                    <a:gd name="connsiteY1" fmla="*/ 86951 h 86960"/>
                    <a:gd name="connsiteX2" fmla="*/ 0 w 117336"/>
                    <a:gd name="connsiteY2" fmla="*/ 11197 h 86960"/>
                    <a:gd name="connsiteX3" fmla="*/ 3282 w 117336"/>
                    <a:gd name="connsiteY3" fmla="*/ 3273 h 86960"/>
                    <a:gd name="connsiteX4" fmla="*/ 11188 w 117336"/>
                    <a:gd name="connsiteY4" fmla="*/ 0 h 86960"/>
                    <a:gd name="connsiteX5" fmla="*/ 94190 w 117336"/>
                    <a:gd name="connsiteY5" fmla="*/ 76 h 86960"/>
                    <a:gd name="connsiteX6" fmla="*/ 117336 w 117336"/>
                    <a:gd name="connsiteY6" fmla="*/ 57 h 86960"/>
                    <a:gd name="connsiteX7" fmla="*/ 117289 w 117336"/>
                    <a:gd name="connsiteY7" fmla="*/ 86960 h 86960"/>
                    <a:gd name="connsiteX8" fmla="*/ 21880 w 117336"/>
                    <a:gd name="connsiteY8" fmla="*/ 65070 h 86960"/>
                    <a:gd name="connsiteX9" fmla="*/ 95408 w 117336"/>
                    <a:gd name="connsiteY9" fmla="*/ 65070 h 86960"/>
                    <a:gd name="connsiteX10" fmla="*/ 95408 w 117336"/>
                    <a:gd name="connsiteY10" fmla="*/ 32763 h 86960"/>
                    <a:gd name="connsiteX11" fmla="*/ 95437 w 117336"/>
                    <a:gd name="connsiteY11" fmla="*/ 21937 h 86960"/>
                    <a:gd name="connsiteX12" fmla="*/ 94228 w 117336"/>
                    <a:gd name="connsiteY12" fmla="*/ 21937 h 86960"/>
                    <a:gd name="connsiteX13" fmla="*/ 21880 w 117336"/>
                    <a:gd name="connsiteY13" fmla="*/ 21880 h 86960"/>
                    <a:gd name="connsiteX14" fmla="*/ 21880 w 117336"/>
                    <a:gd name="connsiteY14" fmla="*/ 65070 h 8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336" h="86960">
                      <a:moveTo>
                        <a:pt x="117289" y="86951"/>
                      </a:moveTo>
                      <a:lnTo>
                        <a:pt x="0" y="86951"/>
                      </a:lnTo>
                      <a:lnTo>
                        <a:pt x="0" y="11197"/>
                      </a:lnTo>
                      <a:cubicBezTo>
                        <a:pt x="0" y="8200"/>
                        <a:pt x="1170" y="5384"/>
                        <a:pt x="3282" y="3273"/>
                      </a:cubicBezTo>
                      <a:cubicBezTo>
                        <a:pt x="5365" y="1189"/>
                        <a:pt x="8229" y="0"/>
                        <a:pt x="11188" y="0"/>
                      </a:cubicBezTo>
                      <a:lnTo>
                        <a:pt x="94190" y="76"/>
                      </a:lnTo>
                      <a:lnTo>
                        <a:pt x="117336" y="57"/>
                      </a:lnTo>
                      <a:lnTo>
                        <a:pt x="117289" y="86960"/>
                      </a:lnTo>
                      <a:close/>
                      <a:moveTo>
                        <a:pt x="21880" y="65070"/>
                      </a:moveTo>
                      <a:lnTo>
                        <a:pt x="95408" y="65070"/>
                      </a:lnTo>
                      <a:lnTo>
                        <a:pt x="95408" y="32763"/>
                      </a:lnTo>
                      <a:lnTo>
                        <a:pt x="95437" y="21937"/>
                      </a:lnTo>
                      <a:lnTo>
                        <a:pt x="94228" y="21937"/>
                      </a:lnTo>
                      <a:cubicBezTo>
                        <a:pt x="94228" y="21937"/>
                        <a:pt x="21880" y="21880"/>
                        <a:pt x="21880" y="21880"/>
                      </a:cubicBezTo>
                      <a:lnTo>
                        <a:pt x="21880" y="65070"/>
                      </a:lnTo>
                      <a:close/>
                    </a:path>
                  </a:pathLst>
                </a:custGeom>
                <a:solidFill>
                  <a:srgbClr val="2FC5F3"/>
                </a:solidFill>
                <a:ln w="935" cap="flat">
                  <a:noFill/>
                  <a:prstDash val="solid"/>
                  <a:miter/>
                </a:ln>
              </p:spPr>
              <p:txBody>
                <a:bodyPr rtlCol="0" anchor="ctr"/>
                <a:lstStyle/>
                <a:p>
                  <a:endParaRPr lang="en-UM"/>
                </a:p>
              </p:txBody>
            </p:sp>
          </p:grpSp>
          <p:grpSp>
            <p:nvGrpSpPr>
              <p:cNvPr id="3164" name="Graphic 4">
                <a:extLst>
                  <a:ext uri="{FF2B5EF4-FFF2-40B4-BE49-F238E27FC236}">
                    <a16:creationId xmlns:a16="http://schemas.microsoft.com/office/drawing/2014/main" id="{36D3D5A6-1AFD-2A31-ABDA-C4F86CCA5969}"/>
                  </a:ext>
                </a:extLst>
              </p:cNvPr>
              <p:cNvGrpSpPr/>
              <p:nvPr/>
            </p:nvGrpSpPr>
            <p:grpSpPr>
              <a:xfrm>
                <a:off x="4963107" y="1724376"/>
                <a:ext cx="153181" cy="122158"/>
                <a:chOff x="4963107" y="1724376"/>
                <a:chExt cx="153181" cy="122158"/>
              </a:xfrm>
            </p:grpSpPr>
            <p:sp>
              <p:nvSpPr>
                <p:cNvPr id="3165" name="Freeform: Shape 3164">
                  <a:extLst>
                    <a:ext uri="{FF2B5EF4-FFF2-40B4-BE49-F238E27FC236}">
                      <a16:creationId xmlns:a16="http://schemas.microsoft.com/office/drawing/2014/main" id="{226B7EA0-42BA-8AAD-1401-D3289509F338}"/>
                    </a:ext>
                  </a:extLst>
                </p:cNvPr>
                <p:cNvSpPr/>
                <p:nvPr/>
              </p:nvSpPr>
              <p:spPr>
                <a:xfrm>
                  <a:off x="4963107" y="1826072"/>
                  <a:ext cx="153181" cy="20462"/>
                </a:xfrm>
                <a:custGeom>
                  <a:avLst/>
                  <a:gdLst>
                    <a:gd name="connsiteX0" fmla="*/ 0 w 153181"/>
                    <a:gd name="connsiteY0" fmla="*/ 0 h 20462"/>
                    <a:gd name="connsiteX1" fmla="*/ 153182 w 153181"/>
                    <a:gd name="connsiteY1" fmla="*/ 0 h 20462"/>
                    <a:gd name="connsiteX2" fmla="*/ 153182 w 153181"/>
                    <a:gd name="connsiteY2" fmla="*/ 20463 h 20462"/>
                    <a:gd name="connsiteX3" fmla="*/ 0 w 153181"/>
                    <a:gd name="connsiteY3" fmla="*/ 20463 h 20462"/>
                    <a:gd name="connsiteX4" fmla="*/ 0 w 153181"/>
                    <a:gd name="connsiteY4" fmla="*/ 0 h 20462"/>
                    <a:gd name="connsiteX5" fmla="*/ 0 w 153181"/>
                    <a:gd name="connsiteY5" fmla="*/ 0 h 2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181" h="20462">
                      <a:moveTo>
                        <a:pt x="0" y="0"/>
                      </a:moveTo>
                      <a:lnTo>
                        <a:pt x="153182" y="0"/>
                      </a:lnTo>
                      <a:lnTo>
                        <a:pt x="153182" y="20463"/>
                      </a:lnTo>
                      <a:lnTo>
                        <a:pt x="0" y="20463"/>
                      </a:lnTo>
                      <a:lnTo>
                        <a:pt x="0" y="0"/>
                      </a:lnTo>
                      <a:lnTo>
                        <a:pt x="0" y="0"/>
                      </a:lnTo>
                      <a:close/>
                    </a:path>
                  </a:pathLst>
                </a:custGeom>
                <a:solidFill>
                  <a:srgbClr val="0A69B3"/>
                </a:solidFill>
                <a:ln w="935" cap="flat">
                  <a:noFill/>
                  <a:prstDash val="solid"/>
                  <a:miter/>
                </a:ln>
              </p:spPr>
              <p:txBody>
                <a:bodyPr rtlCol="0" anchor="ctr"/>
                <a:lstStyle/>
                <a:p>
                  <a:endParaRPr lang="en-UM"/>
                </a:p>
              </p:txBody>
            </p:sp>
            <p:sp>
              <p:nvSpPr>
                <p:cNvPr id="3167" name="Freeform: Shape 3166">
                  <a:extLst>
                    <a:ext uri="{FF2B5EF4-FFF2-40B4-BE49-F238E27FC236}">
                      <a16:creationId xmlns:a16="http://schemas.microsoft.com/office/drawing/2014/main" id="{85C80679-E580-267A-B20E-DD0392877874}"/>
                    </a:ext>
                  </a:extLst>
                </p:cNvPr>
                <p:cNvSpPr/>
                <p:nvPr/>
              </p:nvSpPr>
              <p:spPr>
                <a:xfrm>
                  <a:off x="4981040" y="1724376"/>
                  <a:ext cx="117345" cy="86960"/>
                </a:xfrm>
                <a:custGeom>
                  <a:avLst/>
                  <a:gdLst>
                    <a:gd name="connsiteX0" fmla="*/ 117289 w 117345"/>
                    <a:gd name="connsiteY0" fmla="*/ 86960 h 86960"/>
                    <a:gd name="connsiteX1" fmla="*/ 0 w 117345"/>
                    <a:gd name="connsiteY1" fmla="*/ 86960 h 86960"/>
                    <a:gd name="connsiteX2" fmla="*/ 0 w 117345"/>
                    <a:gd name="connsiteY2" fmla="*/ 11207 h 86960"/>
                    <a:gd name="connsiteX3" fmla="*/ 3225 w 117345"/>
                    <a:gd name="connsiteY3" fmla="*/ 3339 h 86960"/>
                    <a:gd name="connsiteX4" fmla="*/ 11197 w 117345"/>
                    <a:gd name="connsiteY4" fmla="*/ 0 h 86960"/>
                    <a:gd name="connsiteX5" fmla="*/ 94200 w 117345"/>
                    <a:gd name="connsiteY5" fmla="*/ 76 h 86960"/>
                    <a:gd name="connsiteX6" fmla="*/ 117346 w 117345"/>
                    <a:gd name="connsiteY6" fmla="*/ 57 h 86960"/>
                    <a:gd name="connsiteX7" fmla="*/ 117298 w 117345"/>
                    <a:gd name="connsiteY7" fmla="*/ 86960 h 86960"/>
                    <a:gd name="connsiteX8" fmla="*/ 21880 w 117345"/>
                    <a:gd name="connsiteY8" fmla="*/ 65080 h 86960"/>
                    <a:gd name="connsiteX9" fmla="*/ 95408 w 117345"/>
                    <a:gd name="connsiteY9" fmla="*/ 65080 h 86960"/>
                    <a:gd name="connsiteX10" fmla="*/ 95408 w 117345"/>
                    <a:gd name="connsiteY10" fmla="*/ 32773 h 86960"/>
                    <a:gd name="connsiteX11" fmla="*/ 95437 w 117345"/>
                    <a:gd name="connsiteY11" fmla="*/ 21947 h 86960"/>
                    <a:gd name="connsiteX12" fmla="*/ 94228 w 117345"/>
                    <a:gd name="connsiteY12" fmla="*/ 21947 h 86960"/>
                    <a:gd name="connsiteX13" fmla="*/ 21880 w 117345"/>
                    <a:gd name="connsiteY13" fmla="*/ 21890 h 86960"/>
                    <a:gd name="connsiteX14" fmla="*/ 21880 w 117345"/>
                    <a:gd name="connsiteY14" fmla="*/ 65080 h 8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345" h="86960">
                      <a:moveTo>
                        <a:pt x="117289" y="86960"/>
                      </a:moveTo>
                      <a:lnTo>
                        <a:pt x="0" y="86960"/>
                      </a:lnTo>
                      <a:lnTo>
                        <a:pt x="0" y="11207"/>
                      </a:lnTo>
                      <a:cubicBezTo>
                        <a:pt x="0" y="8238"/>
                        <a:pt x="1142" y="5451"/>
                        <a:pt x="3225" y="3339"/>
                      </a:cubicBezTo>
                      <a:cubicBezTo>
                        <a:pt x="5318" y="1218"/>
                        <a:pt x="8210" y="0"/>
                        <a:pt x="11197" y="0"/>
                      </a:cubicBezTo>
                      <a:lnTo>
                        <a:pt x="94200" y="76"/>
                      </a:lnTo>
                      <a:lnTo>
                        <a:pt x="117346" y="57"/>
                      </a:lnTo>
                      <a:lnTo>
                        <a:pt x="117298" y="86960"/>
                      </a:lnTo>
                      <a:close/>
                      <a:moveTo>
                        <a:pt x="21880" y="65080"/>
                      </a:moveTo>
                      <a:lnTo>
                        <a:pt x="95408" y="65080"/>
                      </a:lnTo>
                      <a:lnTo>
                        <a:pt x="95408" y="32773"/>
                      </a:lnTo>
                      <a:lnTo>
                        <a:pt x="95437" y="21947"/>
                      </a:lnTo>
                      <a:lnTo>
                        <a:pt x="94228" y="21947"/>
                      </a:lnTo>
                      <a:cubicBezTo>
                        <a:pt x="94228" y="21947"/>
                        <a:pt x="21880" y="21890"/>
                        <a:pt x="21880" y="21890"/>
                      </a:cubicBezTo>
                      <a:lnTo>
                        <a:pt x="21880" y="65080"/>
                      </a:lnTo>
                      <a:close/>
                    </a:path>
                  </a:pathLst>
                </a:custGeom>
                <a:solidFill>
                  <a:srgbClr val="2FC5F3"/>
                </a:solidFill>
                <a:ln w="935" cap="flat">
                  <a:noFill/>
                  <a:prstDash val="solid"/>
                  <a:miter/>
                </a:ln>
              </p:spPr>
              <p:txBody>
                <a:bodyPr rtlCol="0" anchor="ctr"/>
                <a:lstStyle/>
                <a:p>
                  <a:endParaRPr lang="en-UM"/>
                </a:p>
              </p:txBody>
            </p:sp>
          </p:grpSp>
        </p:grpSp>
        <p:sp>
          <p:nvSpPr>
            <p:cNvPr id="3161" name="Freeform: Shape 3160">
              <a:extLst>
                <a:ext uri="{FF2B5EF4-FFF2-40B4-BE49-F238E27FC236}">
                  <a16:creationId xmlns:a16="http://schemas.microsoft.com/office/drawing/2014/main" id="{297957CD-423C-A827-D1A4-8D2E9F970D9A}"/>
                </a:ext>
              </a:extLst>
            </p:cNvPr>
            <p:cNvSpPr/>
            <p:nvPr/>
          </p:nvSpPr>
          <p:spPr>
            <a:xfrm>
              <a:off x="4848825" y="1573011"/>
              <a:ext cx="44265" cy="44264"/>
            </a:xfrm>
            <a:custGeom>
              <a:avLst/>
              <a:gdLst>
                <a:gd name="connsiteX0" fmla="*/ 0 w 44265"/>
                <a:gd name="connsiteY0" fmla="*/ 0 h 44264"/>
                <a:gd name="connsiteX1" fmla="*/ 44265 w 44265"/>
                <a:gd name="connsiteY1" fmla="*/ 0 h 44264"/>
                <a:gd name="connsiteX2" fmla="*/ 44265 w 44265"/>
                <a:gd name="connsiteY2" fmla="*/ 44265 h 44264"/>
                <a:gd name="connsiteX3" fmla="*/ 0 w 44265"/>
                <a:gd name="connsiteY3" fmla="*/ 44265 h 44264"/>
              </a:gdLst>
              <a:ahLst/>
              <a:cxnLst>
                <a:cxn ang="0">
                  <a:pos x="connsiteX0" y="connsiteY0"/>
                </a:cxn>
                <a:cxn ang="0">
                  <a:pos x="connsiteX1" y="connsiteY1"/>
                </a:cxn>
                <a:cxn ang="0">
                  <a:pos x="connsiteX2" y="connsiteY2"/>
                </a:cxn>
                <a:cxn ang="0">
                  <a:pos x="connsiteX3" y="connsiteY3"/>
                </a:cxn>
              </a:cxnLst>
              <a:rect l="l" t="t" r="r" b="b"/>
              <a:pathLst>
                <a:path w="44265" h="44264">
                  <a:moveTo>
                    <a:pt x="0" y="0"/>
                  </a:moveTo>
                  <a:lnTo>
                    <a:pt x="44265" y="0"/>
                  </a:lnTo>
                  <a:lnTo>
                    <a:pt x="44265" y="44265"/>
                  </a:lnTo>
                  <a:lnTo>
                    <a:pt x="0" y="44265"/>
                  </a:lnTo>
                  <a:close/>
                </a:path>
              </a:pathLst>
            </a:custGeom>
            <a:solidFill>
              <a:srgbClr val="2FC5F3"/>
            </a:solidFill>
            <a:ln w="935" cap="flat">
              <a:noFill/>
              <a:prstDash val="solid"/>
              <a:miter/>
            </a:ln>
          </p:spPr>
          <p:txBody>
            <a:bodyPr rtlCol="0" anchor="ctr"/>
            <a:lstStyle/>
            <a:p>
              <a:endParaRPr lang="en-UM"/>
            </a:p>
          </p:txBody>
        </p:sp>
      </p:grpSp>
      <p:pic>
        <p:nvPicPr>
          <p:cNvPr id="3153" name="Graphic 3152">
            <a:extLst>
              <a:ext uri="{FF2B5EF4-FFF2-40B4-BE49-F238E27FC236}">
                <a16:creationId xmlns:a16="http://schemas.microsoft.com/office/drawing/2014/main" id="{1C1D72F6-5AE8-1451-912D-CFFBBD9AA3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098" y="2802057"/>
            <a:ext cx="261938" cy="249464"/>
          </a:xfrm>
          <a:prstGeom prst="rect">
            <a:avLst/>
          </a:prstGeom>
        </p:spPr>
      </p:pic>
      <p:sp>
        <p:nvSpPr>
          <p:cNvPr id="6" name="Title 66">
            <a:extLst>
              <a:ext uri="{FF2B5EF4-FFF2-40B4-BE49-F238E27FC236}">
                <a16:creationId xmlns:a16="http://schemas.microsoft.com/office/drawing/2014/main" id="{78AF5DD2-4EE1-66BC-C378-91265B5A363D}"/>
              </a:ext>
            </a:extLst>
          </p:cNvPr>
          <p:cNvSpPr>
            <a:spLocks noGrp="1"/>
          </p:cNvSpPr>
          <p:nvPr>
            <p:ph type="title"/>
          </p:nvPr>
        </p:nvSpPr>
        <p:spPr>
          <a:xfrm>
            <a:off x="592917" y="571500"/>
            <a:ext cx="6255392" cy="886397"/>
          </a:xfrm>
        </p:spPr>
        <p:txBody>
          <a:bodyPr/>
          <a:lstStyle/>
          <a:p>
            <a:r>
              <a:rPr lang="en-US" sz="3200" noProof="0" dirty="0">
                <a:sym typeface="Helvetica"/>
              </a:rPr>
              <a:t>Intelligent Platform with Edge Service </a:t>
            </a:r>
            <a:endParaRPr lang="en-US" sz="3200" dirty="0"/>
          </a:p>
        </p:txBody>
      </p:sp>
      <p:grpSp>
        <p:nvGrpSpPr>
          <p:cNvPr id="11" name="Group 10">
            <a:extLst>
              <a:ext uri="{FF2B5EF4-FFF2-40B4-BE49-F238E27FC236}">
                <a16:creationId xmlns:a16="http://schemas.microsoft.com/office/drawing/2014/main" id="{E5A13E58-4B37-7325-5D79-9ACD3034ADB6}"/>
              </a:ext>
            </a:extLst>
          </p:cNvPr>
          <p:cNvGrpSpPr/>
          <p:nvPr/>
        </p:nvGrpSpPr>
        <p:grpSpPr>
          <a:xfrm>
            <a:off x="592917" y="1621155"/>
            <a:ext cx="6255394" cy="738664"/>
            <a:chOff x="592917" y="1621155"/>
            <a:chExt cx="6255394" cy="738664"/>
          </a:xfrm>
        </p:grpSpPr>
        <p:sp>
          <p:nvSpPr>
            <p:cNvPr id="15"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BF7FD502-C019-8607-C741-6B78BD6C3644}"/>
                </a:ext>
              </a:extLst>
            </p:cNvPr>
            <p:cNvSpPr txBox="1">
              <a:spLocks/>
            </p:cNvSpPr>
            <p:nvPr/>
          </p:nvSpPr>
          <p:spPr>
            <a:xfrm>
              <a:off x="592917" y="1805821"/>
              <a:ext cx="6255394" cy="5539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Advantech’s Edge Service Packages aim at serving the Advantech and 3</a:t>
              </a:r>
              <a:r>
                <a:rPr kumimoji="0" lang="en-US" sz="900" b="0" i="0" u="none" strike="noStrike" kern="0" cap="none" spc="0" normalizeH="0" baseline="3000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rd</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party software and applications for enhanced flexibility and user experience. Extend cloud intelligence and move analytics to edge devices. Organizations can focus on business insights, such as streaming analytics, OPC UA publisher, Modbus, and other high value AI modules deployed from the cloud to the edge to support diverse applications.</a:t>
              </a:r>
            </a:p>
          </p:txBody>
        </p:sp>
        <p:sp>
          <p:nvSpPr>
            <p:cNvPr id="17" name="Content Placeholder 47">
              <a:extLst>
                <a:ext uri="{FF2B5EF4-FFF2-40B4-BE49-F238E27FC236}">
                  <a16:creationId xmlns:a16="http://schemas.microsoft.com/office/drawing/2014/main" id="{002C4DC9-A631-90BA-5B87-C4873849CF70}"/>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19" name="Content Placeholder 47">
            <a:extLst>
              <a:ext uri="{FF2B5EF4-FFF2-40B4-BE49-F238E27FC236}">
                <a16:creationId xmlns:a16="http://schemas.microsoft.com/office/drawing/2014/main" id="{C6EDDD59-1C4D-AD3B-8C53-6542A69A8C5B}"/>
              </a:ext>
            </a:extLst>
          </p:cNvPr>
          <p:cNvSpPr txBox="1">
            <a:spLocks/>
          </p:cNvSpPr>
          <p:nvPr/>
        </p:nvSpPr>
        <p:spPr>
          <a:xfrm>
            <a:off x="592917" y="2568310"/>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21" name="Rectangle 20">
            <a:extLst>
              <a:ext uri="{FF2B5EF4-FFF2-40B4-BE49-F238E27FC236}">
                <a16:creationId xmlns:a16="http://schemas.microsoft.com/office/drawing/2014/main" id="{3539CC96-1F77-7121-1F5D-6C209E87EBC6}"/>
              </a:ext>
            </a:extLst>
          </p:cNvPr>
          <p:cNvSpPr>
            <a:spLocks/>
          </p:cNvSpPr>
          <p:nvPr/>
        </p:nvSpPr>
        <p:spPr>
          <a:xfrm>
            <a:off x="913615" y="2802057"/>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Boost productivity and response times </a:t>
            </a:r>
            <a:r>
              <a:rPr lang="en-US" sz="900" dirty="0">
                <a:solidFill>
                  <a:schemeClr val="bg2"/>
                </a:solidFill>
                <a:latin typeface="IntelOne Text" panose="020B0503020203020204" pitchFamily="34" charset="0"/>
              </a:rPr>
              <a:t>with data insights</a:t>
            </a:r>
          </a:p>
        </p:txBody>
      </p:sp>
      <p:sp>
        <p:nvSpPr>
          <p:cNvPr id="23" name="Rectangle 22">
            <a:extLst>
              <a:ext uri="{FF2B5EF4-FFF2-40B4-BE49-F238E27FC236}">
                <a16:creationId xmlns:a16="http://schemas.microsoft.com/office/drawing/2014/main" id="{CB0CC07D-B25B-69F7-007E-9DDFE52A517C}"/>
              </a:ext>
            </a:extLst>
          </p:cNvPr>
          <p:cNvSpPr>
            <a:spLocks/>
          </p:cNvSpPr>
          <p:nvPr/>
        </p:nvSpPr>
        <p:spPr>
          <a:xfrm>
            <a:off x="3063688" y="2802057"/>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Extend Cloud intelligence and analytics </a:t>
            </a:r>
            <a:r>
              <a:rPr lang="en-US" sz="900" dirty="0">
                <a:solidFill>
                  <a:schemeClr val="bg2"/>
                </a:solidFill>
                <a:latin typeface="IntelOne Text" panose="020B0503020203020204" pitchFamily="34" charset="0"/>
              </a:rPr>
              <a:t>to edge devices to support diverse applications and generate insights</a:t>
            </a:r>
          </a:p>
        </p:txBody>
      </p:sp>
      <p:sp>
        <p:nvSpPr>
          <p:cNvPr id="27" name="Rectangle 26">
            <a:extLst>
              <a:ext uri="{FF2B5EF4-FFF2-40B4-BE49-F238E27FC236}">
                <a16:creationId xmlns:a16="http://schemas.microsoft.com/office/drawing/2014/main" id="{8F32A2B4-AF89-8ED6-930C-7E268F1B7C0B}"/>
              </a:ext>
            </a:extLst>
          </p:cNvPr>
          <p:cNvSpPr>
            <a:spLocks/>
          </p:cNvSpPr>
          <p:nvPr/>
        </p:nvSpPr>
        <p:spPr>
          <a:xfrm>
            <a:off x="5213760" y="2802057"/>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Improve security and connectivity </a:t>
            </a:r>
            <a:r>
              <a:rPr lang="en-US" sz="900" dirty="0">
                <a:solidFill>
                  <a:schemeClr val="bg2"/>
                </a:solidFill>
                <a:latin typeface="IntelOne Text" panose="020B0503020203020204" pitchFamily="34" charset="0"/>
              </a:rPr>
              <a:t>with secure cloud communications and edge intelligence </a:t>
            </a:r>
          </a:p>
        </p:txBody>
      </p:sp>
      <p:cxnSp>
        <p:nvCxnSpPr>
          <p:cNvPr id="28" name="Straight Connector 27">
            <a:extLst>
              <a:ext uri="{FF2B5EF4-FFF2-40B4-BE49-F238E27FC236}">
                <a16:creationId xmlns:a16="http://schemas.microsoft.com/office/drawing/2014/main" id="{16B67E11-4C98-DC6E-33BB-138242946093}"/>
              </a:ext>
            </a:extLst>
          </p:cNvPr>
          <p:cNvCxnSpPr>
            <a:cxnSpLocks/>
          </p:cNvCxnSpPr>
          <p:nvPr/>
        </p:nvCxnSpPr>
        <p:spPr>
          <a:xfrm>
            <a:off x="592917" y="246455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5506E5A9-97EA-1F98-C5A3-046FC154244C}"/>
              </a:ext>
            </a:extLst>
          </p:cNvPr>
          <p:cNvCxnSpPr>
            <a:cxnSpLocks/>
          </p:cNvCxnSpPr>
          <p:nvPr/>
        </p:nvCxnSpPr>
        <p:spPr>
          <a:xfrm>
            <a:off x="592917" y="343593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52" name="Rectangle 51">
            <a:extLst>
              <a:ext uri="{FF2B5EF4-FFF2-40B4-BE49-F238E27FC236}">
                <a16:creationId xmlns:a16="http://schemas.microsoft.com/office/drawing/2014/main" id="{0B6E7B8D-7722-BE30-ED09-35DDB8F05205}"/>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3" name="Rectangle 52">
            <a:extLst>
              <a:ext uri="{FF2B5EF4-FFF2-40B4-BE49-F238E27FC236}">
                <a16:creationId xmlns:a16="http://schemas.microsoft.com/office/drawing/2014/main" id="{AC67D50B-359E-23AC-95D4-ED7BE7886ACC}"/>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54" name="Straight Connector 53">
            <a:extLst>
              <a:ext uri="{FF2B5EF4-FFF2-40B4-BE49-F238E27FC236}">
                <a16:creationId xmlns:a16="http://schemas.microsoft.com/office/drawing/2014/main" id="{D31E0718-0BF1-92A3-C984-E0CF63E64EC0}"/>
              </a:ext>
              <a:ext uri="{C183D7F6-B498-43B3-948B-1728B52AA6E4}">
                <adec:decorative xmlns:adec="http://schemas.microsoft.com/office/drawing/2017/decorative" val="1"/>
              </a:ext>
            </a:extLst>
          </p:cNvPr>
          <p:cNvCxnSpPr>
            <a:cxnSpLocks/>
          </p:cNvCxnSpPr>
          <p:nvPr/>
        </p:nvCxnSpPr>
        <p:spPr>
          <a:xfrm flipV="1">
            <a:off x="9391546"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62" name="Text Placeholder 49">
            <a:extLst>
              <a:ext uri="{FF2B5EF4-FFF2-40B4-BE49-F238E27FC236}">
                <a16:creationId xmlns:a16="http://schemas.microsoft.com/office/drawing/2014/main" id="{85FF518C-72CB-5F81-1B90-F715A9318F4F}"/>
              </a:ext>
            </a:extLst>
          </p:cNvPr>
          <p:cNvSpPr txBox="1">
            <a:spLocks/>
          </p:cNvSpPr>
          <p:nvPr/>
        </p:nvSpPr>
        <p:spPr>
          <a:xfrm>
            <a:off x="9452790" y="628590"/>
            <a:ext cx="2053412"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p:txBody>
      </p:sp>
      <p:sp>
        <p:nvSpPr>
          <p:cNvPr id="63" name="Rectangle 62">
            <a:extLst>
              <a:ext uri="{FF2B5EF4-FFF2-40B4-BE49-F238E27FC236}">
                <a16:creationId xmlns:a16="http://schemas.microsoft.com/office/drawing/2014/main" id="{E331253D-F957-355D-00DE-A50A3325D70B}"/>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137" name="Picture 3136" descr="A group of people sitting at computers&#10;&#10;Description automatically generated with low confidence">
            <a:extLst>
              <a:ext uri="{FF2B5EF4-FFF2-40B4-BE49-F238E27FC236}">
                <a16:creationId xmlns:a16="http://schemas.microsoft.com/office/drawing/2014/main" id="{E6A2712A-D567-EEA3-4C4E-8059FF6D2D39}"/>
              </a:ext>
            </a:extLst>
          </p:cNvPr>
          <p:cNvPicPr>
            <a:picLocks noChangeAspect="1"/>
          </p:cNvPicPr>
          <p:nvPr/>
        </p:nvPicPr>
        <p:blipFill rotWithShape="1">
          <a:blip r:embed="rId5"/>
          <a:srcRect t="7813" b="8816"/>
          <a:stretch/>
        </p:blipFill>
        <p:spPr>
          <a:xfrm>
            <a:off x="7149237" y="3048001"/>
            <a:ext cx="1593762" cy="1328738"/>
          </a:xfrm>
          <a:prstGeom prst="rect">
            <a:avLst/>
          </a:prstGeom>
          <a:ln>
            <a:solidFill>
              <a:schemeClr val="bg1">
                <a:lumMod val="75000"/>
              </a:schemeClr>
            </a:solidFill>
          </a:ln>
        </p:spPr>
      </p:pic>
      <p:sp>
        <p:nvSpPr>
          <p:cNvPr id="3138" name="Rectangle 3137">
            <a:extLst>
              <a:ext uri="{FF2B5EF4-FFF2-40B4-BE49-F238E27FC236}">
                <a16:creationId xmlns:a16="http://schemas.microsoft.com/office/drawing/2014/main" id="{C127D7DF-D00F-369C-E18E-0D6BBA4B702E}"/>
              </a:ext>
            </a:extLst>
          </p:cNvPr>
          <p:cNvSpPr>
            <a:spLocks/>
          </p:cNvSpPr>
          <p:nvPr/>
        </p:nvSpPr>
        <p:spPr>
          <a:xfrm>
            <a:off x="8743000" y="3048001"/>
            <a:ext cx="2839400" cy="1467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Unlock new, high-value data-driven use cases</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reach and scale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Gain ROI-driving insights from long-term prediction leveraging historical data + real-time analytics</a:t>
            </a:r>
          </a:p>
        </p:txBody>
      </p:sp>
      <p:sp>
        <p:nvSpPr>
          <p:cNvPr id="3139" name="Rectangle 3138">
            <a:extLst>
              <a:ext uri="{FF2B5EF4-FFF2-40B4-BE49-F238E27FC236}">
                <a16:creationId xmlns:a16="http://schemas.microsoft.com/office/drawing/2014/main" id="{C5D25DC8-1837-00DB-44B1-7E14476BE612}"/>
              </a:ext>
            </a:extLst>
          </p:cNvPr>
          <p:cNvSpPr>
            <a:spLocks/>
          </p:cNvSpPr>
          <p:nvPr/>
        </p:nvSpPr>
        <p:spPr>
          <a:xfrm>
            <a:off x="7144336" y="4575347"/>
            <a:ext cx="4438063" cy="1249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production downtime and losses due to shift mis-matches, over/underproduction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Gain greater visibility into how resource capacity, inventories, production schedules interconnect</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Set accurate production targets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especially around maintenance and oversight</a:t>
            </a:r>
          </a:p>
        </p:txBody>
      </p:sp>
      <p:grpSp>
        <p:nvGrpSpPr>
          <p:cNvPr id="3140" name="Group 3139">
            <a:extLst>
              <a:ext uri="{FF2B5EF4-FFF2-40B4-BE49-F238E27FC236}">
                <a16:creationId xmlns:a16="http://schemas.microsoft.com/office/drawing/2014/main" id="{ABABD57F-0965-2052-317A-39436263F2FF}"/>
              </a:ext>
            </a:extLst>
          </p:cNvPr>
          <p:cNvGrpSpPr>
            <a:grpSpLocks/>
          </p:cNvGrpSpPr>
          <p:nvPr/>
        </p:nvGrpSpPr>
        <p:grpSpPr>
          <a:xfrm>
            <a:off x="592916" y="5749564"/>
            <a:ext cx="6255393" cy="512838"/>
            <a:chOff x="592916" y="3640327"/>
            <a:chExt cx="6255393" cy="512838"/>
          </a:xfrm>
        </p:grpSpPr>
        <p:sp>
          <p:nvSpPr>
            <p:cNvPr id="3141" name="Content Placeholder 47">
              <a:extLst>
                <a:ext uri="{FF2B5EF4-FFF2-40B4-BE49-F238E27FC236}">
                  <a16:creationId xmlns:a16="http://schemas.microsoft.com/office/drawing/2014/main" id="{B30F1426-15A3-8E2F-5E21-25707BCFB6D3}"/>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3142" name="Content Placeholder 47">
              <a:extLst>
                <a:ext uri="{FF2B5EF4-FFF2-40B4-BE49-F238E27FC236}">
                  <a16:creationId xmlns:a16="http://schemas.microsoft.com/office/drawing/2014/main" id="{398F1B72-4478-B372-909B-FADB8B11C638}"/>
                </a:ext>
              </a:extLst>
            </p:cNvPr>
            <p:cNvSpPr txBox="1">
              <a:spLocks/>
            </p:cNvSpPr>
            <p:nvPr/>
          </p:nvSpPr>
          <p:spPr>
            <a:xfrm>
              <a:off x="592916" y="3837694"/>
              <a:ext cx="6255393" cy="315471"/>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lnSpc>
                  <a:spcPct val="100000"/>
                </a:lnSpc>
                <a:spcBef>
                  <a:spcPts val="200"/>
                </a:spcBef>
                <a:spcAft>
                  <a:spcPts val="100"/>
                </a:spcAft>
                <a:defRPr/>
              </a:pPr>
              <a:r>
                <a:rPr lang="en-US" sz="900" dirty="0">
                  <a:latin typeface="IntelOne Text" panose="020B0503020203020204" pitchFamily="34" charset="0"/>
                  <a:sym typeface="Helvetica Neue"/>
                  <a:hlinkClick r:id="rId6">
                    <a:extLst>
                      <a:ext uri="{A12FA001-AC4F-418D-AE19-62706E023703}">
                        <ahyp:hlinkClr xmlns:ahyp="http://schemas.microsoft.com/office/drawing/2018/hyperlinkcolor" val="tx"/>
                      </a:ext>
                    </a:extLst>
                  </a:hlinkClick>
                </a:rPr>
                <a:t>Advantech Website</a:t>
              </a:r>
              <a:endParaRPr lang="en-US" sz="900" dirty="0">
                <a:latin typeface="IntelOne Text" panose="020B0503020203020204" pitchFamily="34" charset="0"/>
                <a:sym typeface="Helvetica Neue"/>
              </a:endParaRPr>
            </a:p>
            <a:p>
              <a:pPr lvl="1">
                <a:lnSpc>
                  <a:spcPct val="100000"/>
                </a:lnSpc>
                <a:spcBef>
                  <a:spcPts val="200"/>
                </a:spcBef>
                <a:spcAft>
                  <a:spcPts val="100"/>
                </a:spcAft>
                <a:defRPr/>
              </a:pPr>
              <a:r>
                <a:rPr lang="en-US" sz="900" dirty="0">
                  <a:latin typeface="IntelOne Text" panose="020B0503020203020204" pitchFamily="34" charset="0"/>
                  <a:sym typeface="Helvetica Neue"/>
                  <a:hlinkClick r:id="rId7">
                    <a:extLst>
                      <a:ext uri="{A12FA001-AC4F-418D-AE19-62706E023703}">
                        <ahyp:hlinkClr xmlns:ahyp="http://schemas.microsoft.com/office/drawing/2018/hyperlinkcolor" val="tx"/>
                      </a:ext>
                    </a:extLst>
                  </a:hlinkClick>
                </a:rPr>
                <a:t>Advantech Resources</a:t>
              </a:r>
              <a:endParaRPr lang="en-US" sz="900" dirty="0">
                <a:latin typeface="IntelOne Text" panose="020B0503020203020204" pitchFamily="34" charset="0"/>
                <a:sym typeface="Helvetica Neue"/>
              </a:endParaRPr>
            </a:p>
            <a:p>
              <a:pPr lvl="1">
                <a:lnSpc>
                  <a:spcPct val="100000"/>
                </a:lnSpc>
                <a:spcBef>
                  <a:spcPts val="200"/>
                </a:spcBef>
                <a:spcAft>
                  <a:spcPts val="100"/>
                </a:spcAft>
                <a:defRPr/>
              </a:pPr>
              <a:r>
                <a:rPr lang="en-US" sz="900" dirty="0">
                  <a:latin typeface="IntelOne Text" panose="020B0503020203020204" pitchFamily="34" charset="0"/>
                  <a:sym typeface="Helvetica Neue"/>
                  <a:hlinkClick r:id="rId8">
                    <a:extLst>
                      <a:ext uri="{A12FA001-AC4F-418D-AE19-62706E023703}">
                        <ahyp:hlinkClr xmlns:ahyp="http://schemas.microsoft.com/office/drawing/2018/hyperlinkcolor" val="tx"/>
                      </a:ext>
                    </a:extLst>
                  </a:hlinkClick>
                </a:rPr>
                <a:t>User Guide</a:t>
              </a:r>
              <a:endParaRPr lang="en-US" sz="900" dirty="0">
                <a:latin typeface="IntelOne Text" panose="020B0503020203020204" pitchFamily="34" charset="0"/>
                <a:sym typeface="Helvetica Neue"/>
              </a:endParaRPr>
            </a:p>
            <a:p>
              <a:pPr lvl="1">
                <a:lnSpc>
                  <a:spcPct val="100000"/>
                </a:lnSpc>
                <a:spcBef>
                  <a:spcPts val="200"/>
                </a:spcBef>
                <a:spcAft>
                  <a:spcPts val="100"/>
                </a:spcAft>
                <a:defRPr/>
              </a:pPr>
              <a:r>
                <a:rPr lang="en-US" sz="900" dirty="0">
                  <a:latin typeface="IntelOne Text" panose="020B0503020203020204" pitchFamily="34" charset="0"/>
                  <a:sym typeface="Helvetica Neue"/>
                  <a:hlinkClick r:id="rId9">
                    <a:extLst>
                      <a:ext uri="{A12FA001-AC4F-418D-AE19-62706E023703}">
                        <ahyp:hlinkClr xmlns:ahyp="http://schemas.microsoft.com/office/drawing/2018/hyperlinkcolor" val="tx"/>
                      </a:ext>
                    </a:extLst>
                  </a:hlinkClick>
                </a:rPr>
                <a:t>Configuration Guide </a:t>
              </a:r>
              <a:endParaRPr lang="en-US" sz="900" dirty="0">
                <a:latin typeface="IntelOne Text" panose="020B0503020203020204" pitchFamily="34" charset="0"/>
                <a:sym typeface="Helvetica Neue"/>
              </a:endParaRPr>
            </a:p>
          </p:txBody>
        </p:sp>
      </p:grpSp>
      <p:cxnSp>
        <p:nvCxnSpPr>
          <p:cNvPr id="3143" name="Straight Connector 3142">
            <a:extLst>
              <a:ext uri="{FF2B5EF4-FFF2-40B4-BE49-F238E27FC236}">
                <a16:creationId xmlns:a16="http://schemas.microsoft.com/office/drawing/2014/main" id="{D0913E6F-57DC-D493-6D53-750B9B53DCB1}"/>
              </a:ext>
            </a:extLst>
          </p:cNvPr>
          <p:cNvCxnSpPr>
            <a:cxnSpLocks/>
          </p:cNvCxnSpPr>
          <p:nvPr/>
        </p:nvCxnSpPr>
        <p:spPr>
          <a:xfrm>
            <a:off x="592917" y="566968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3145" name="Text Placeholder 49" descr="Target Vertical: &#10;Manufacturing&#10;&#10;&#10;">
            <a:extLst>
              <a:ext uri="{FF2B5EF4-FFF2-40B4-BE49-F238E27FC236}">
                <a16:creationId xmlns:a16="http://schemas.microsoft.com/office/drawing/2014/main" id="{E9974D67-6982-7C02-2E6C-E3C84A9EBAB7}"/>
              </a:ext>
            </a:extLst>
          </p:cNvPr>
          <p:cNvSpPr txBox="1">
            <a:spLocks/>
          </p:cNvSpPr>
          <p:nvPr/>
        </p:nvSpPr>
        <p:spPr>
          <a:xfrm>
            <a:off x="7216432" y="1684508"/>
            <a:ext cx="4289770"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Africa/Middle East; Europe; Americas; Southeast Asia; APJ; PRC; Australia/New Zealand</a:t>
            </a:r>
          </a:p>
        </p:txBody>
      </p:sp>
      <p:grpSp>
        <p:nvGrpSpPr>
          <p:cNvPr id="3146" name="Group 3145">
            <a:extLst>
              <a:ext uri="{FF2B5EF4-FFF2-40B4-BE49-F238E27FC236}">
                <a16:creationId xmlns:a16="http://schemas.microsoft.com/office/drawing/2014/main" id="{C2C4FB87-F07F-15A9-9CE8-1042DF37A5BA}"/>
              </a:ext>
            </a:extLst>
          </p:cNvPr>
          <p:cNvGrpSpPr>
            <a:grpSpLocks/>
          </p:cNvGrpSpPr>
          <p:nvPr/>
        </p:nvGrpSpPr>
        <p:grpSpPr>
          <a:xfrm>
            <a:off x="592916" y="3515815"/>
            <a:ext cx="6255393" cy="689810"/>
            <a:chOff x="592916" y="3640327"/>
            <a:chExt cx="6255393" cy="689810"/>
          </a:xfrm>
        </p:grpSpPr>
        <p:sp>
          <p:nvSpPr>
            <p:cNvPr id="3147" name="Content Placeholder 47">
              <a:extLst>
                <a:ext uri="{FF2B5EF4-FFF2-40B4-BE49-F238E27FC236}">
                  <a16:creationId xmlns:a16="http://schemas.microsoft.com/office/drawing/2014/main" id="{FB4D725B-C1FD-39E4-5558-98C89CD0C757}"/>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3148" name="Content Placeholder 47">
              <a:extLst>
                <a:ext uri="{FF2B5EF4-FFF2-40B4-BE49-F238E27FC236}">
                  <a16:creationId xmlns:a16="http://schemas.microsoft.com/office/drawing/2014/main" id="{D8D53310-609A-A692-1D0E-092C33943B16}"/>
                </a:ext>
              </a:extLst>
            </p:cNvPr>
            <p:cNvSpPr txBox="1">
              <a:spLocks/>
            </p:cNvSpPr>
            <p:nvPr/>
          </p:nvSpPr>
          <p:spPr>
            <a:xfrm>
              <a:off x="592916" y="3837694"/>
              <a:ext cx="6255393" cy="492443"/>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lnSpc>
                  <a:spcPct val="100000"/>
                </a:lnSpc>
                <a:spcBef>
                  <a:spcPts val="200"/>
                </a:spcBef>
                <a:spcAft>
                  <a:spcPts val="100"/>
                </a:spcAft>
                <a:defRPr/>
              </a:pPr>
              <a:r>
                <a:rPr lang="en-US" sz="900" dirty="0">
                  <a:latin typeface="IntelOne Text" panose="020B0503020203020204" pitchFamily="34" charset="0"/>
                  <a:sym typeface="Helvetica"/>
                </a:rPr>
                <a:t>Intel® Atom® E3940</a:t>
              </a:r>
            </a:p>
            <a:p>
              <a:pPr lvl="1">
                <a:lnSpc>
                  <a:spcPct val="100000"/>
                </a:lnSpc>
                <a:spcBef>
                  <a:spcPts val="200"/>
                </a:spcBef>
                <a:spcAft>
                  <a:spcPts val="100"/>
                </a:spcAft>
                <a:defRPr/>
              </a:pPr>
              <a:r>
                <a:rPr lang="en-US" sz="900" dirty="0">
                  <a:latin typeface="IntelOne Text" panose="020B0503020203020204" pitchFamily="34" charset="0"/>
                  <a:sym typeface="Helvetica"/>
                </a:rPr>
                <a:t>Intel® Celeron® N6210 dual-core</a:t>
              </a:r>
            </a:p>
            <a:p>
              <a:pPr lvl="1">
                <a:lnSpc>
                  <a:spcPct val="100000"/>
                </a:lnSpc>
                <a:spcBef>
                  <a:spcPts val="200"/>
                </a:spcBef>
                <a:spcAft>
                  <a:spcPts val="100"/>
                </a:spcAft>
                <a:defRPr/>
              </a:pPr>
              <a:r>
                <a:rPr lang="en-US" sz="900" dirty="0">
                  <a:latin typeface="IntelOne Text" panose="020B0503020203020204" pitchFamily="34" charset="0"/>
                  <a:sym typeface="Helvetica"/>
                </a:rPr>
                <a:t>Intel® Pentium® N6415 quad-core </a:t>
              </a:r>
            </a:p>
            <a:p>
              <a:pPr lvl="1">
                <a:lnSpc>
                  <a:spcPct val="100000"/>
                </a:lnSpc>
                <a:spcBef>
                  <a:spcPts val="200"/>
                </a:spcBef>
                <a:spcAft>
                  <a:spcPts val="100"/>
                </a:spcAft>
                <a:defRPr/>
              </a:pPr>
              <a:r>
                <a:rPr lang="en-US" sz="900" dirty="0">
                  <a:latin typeface="IntelOne Text" panose="020B0503020203020204" pitchFamily="34" charset="0"/>
                  <a:sym typeface="Helvetica"/>
                </a:rPr>
                <a:t>11</a:t>
              </a:r>
              <a:r>
                <a:rPr lang="en-US" sz="900" baseline="30000" dirty="0">
                  <a:latin typeface="IntelOne Text" panose="020B0503020203020204" pitchFamily="34" charset="0"/>
                  <a:sym typeface="Helvetica"/>
                </a:rPr>
                <a:t>th</a:t>
              </a:r>
              <a:r>
                <a:rPr lang="en-US" sz="900" dirty="0">
                  <a:latin typeface="IntelOne Text" panose="020B0503020203020204" pitchFamily="34" charset="0"/>
                  <a:sym typeface="Helvetica"/>
                </a:rPr>
                <a:t> Gen Intel® Core™ i7/i5/i3,</a:t>
              </a:r>
            </a:p>
            <a:p>
              <a:pPr lvl="1">
                <a:lnSpc>
                  <a:spcPct val="100000"/>
                </a:lnSpc>
                <a:spcBef>
                  <a:spcPts val="200"/>
                </a:spcBef>
                <a:spcAft>
                  <a:spcPts val="100"/>
                </a:spcAft>
                <a:defRPr/>
              </a:pPr>
              <a:r>
                <a:rPr lang="en-US" sz="900" dirty="0">
                  <a:latin typeface="IntelOne Text" panose="020B0503020203020204" pitchFamily="34" charset="0"/>
                  <a:sym typeface="Helvetica"/>
                </a:rPr>
                <a:t>Intel® Celeron J6412</a:t>
              </a:r>
            </a:p>
          </p:txBody>
        </p:sp>
      </p:grpSp>
      <p:sp>
        <p:nvSpPr>
          <p:cNvPr id="3152" name="Text Placeholder 49">
            <a:extLst>
              <a:ext uri="{FF2B5EF4-FFF2-40B4-BE49-F238E27FC236}">
                <a16:creationId xmlns:a16="http://schemas.microsoft.com/office/drawing/2014/main" id="{E7A34C62-915D-8739-D91D-E8870ECA8AB7}"/>
              </a:ext>
            </a:extLst>
          </p:cNvPr>
          <p:cNvSpPr txBox="1">
            <a:spLocks/>
          </p:cNvSpPr>
          <p:nvPr/>
        </p:nvSpPr>
        <p:spPr>
          <a:xfrm>
            <a:off x="7133540" y="628590"/>
            <a:ext cx="2196762"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rPr>
              <a:t>Asset &amp; Operations Optimization</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Logistics &amp; Tracking</a:t>
            </a:r>
          </a:p>
        </p:txBody>
      </p:sp>
      <p:pic>
        <p:nvPicPr>
          <p:cNvPr id="3173" name="Graphic 3172">
            <a:extLst>
              <a:ext uri="{FF2B5EF4-FFF2-40B4-BE49-F238E27FC236}">
                <a16:creationId xmlns:a16="http://schemas.microsoft.com/office/drawing/2014/main" id="{249CAD3D-7FD1-CD50-E7E1-393AE8FF60A1}"/>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944717" y="2802057"/>
            <a:ext cx="199128" cy="237515"/>
          </a:xfrm>
          <a:prstGeom prst="rect">
            <a:avLst/>
          </a:prstGeom>
        </p:spPr>
      </p:pic>
      <p:grpSp>
        <p:nvGrpSpPr>
          <p:cNvPr id="3194" name="Group 3193">
            <a:extLst>
              <a:ext uri="{FF2B5EF4-FFF2-40B4-BE49-F238E27FC236}">
                <a16:creationId xmlns:a16="http://schemas.microsoft.com/office/drawing/2014/main" id="{411C54FA-9F0A-B5E1-8F7E-9FABAAD6E9EE}"/>
              </a:ext>
            </a:extLst>
          </p:cNvPr>
          <p:cNvGrpSpPr/>
          <p:nvPr/>
        </p:nvGrpSpPr>
        <p:grpSpPr>
          <a:xfrm>
            <a:off x="592916" y="4365385"/>
            <a:ext cx="6255391" cy="526017"/>
            <a:chOff x="592916" y="4365385"/>
            <a:chExt cx="6255391" cy="526017"/>
          </a:xfrm>
        </p:grpSpPr>
        <p:grpSp>
          <p:nvGrpSpPr>
            <p:cNvPr id="3175" name="Group 3174">
              <a:extLst>
                <a:ext uri="{FF2B5EF4-FFF2-40B4-BE49-F238E27FC236}">
                  <a16:creationId xmlns:a16="http://schemas.microsoft.com/office/drawing/2014/main" id="{B8D217D2-11DB-333F-E996-7AD283290854}"/>
                </a:ext>
              </a:extLst>
            </p:cNvPr>
            <p:cNvGrpSpPr/>
            <p:nvPr/>
          </p:nvGrpSpPr>
          <p:grpSpPr>
            <a:xfrm>
              <a:off x="592916" y="4365385"/>
              <a:ext cx="2350309" cy="520876"/>
              <a:chOff x="5043513" y="3848440"/>
              <a:chExt cx="2350309" cy="520876"/>
            </a:xfrm>
          </p:grpSpPr>
          <p:sp>
            <p:nvSpPr>
              <p:cNvPr id="3179" name="Content Placeholder 47">
                <a:extLst>
                  <a:ext uri="{FF2B5EF4-FFF2-40B4-BE49-F238E27FC236}">
                    <a16:creationId xmlns:a16="http://schemas.microsoft.com/office/drawing/2014/main" id="{C0F1F5D6-550E-F101-D899-234E33B7196D}"/>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Advantech Hardware</a:t>
                </a:r>
              </a:p>
            </p:txBody>
          </p:sp>
          <p:sp>
            <p:nvSpPr>
              <p:cNvPr id="3180" name="Content Placeholder 47">
                <a:extLst>
                  <a:ext uri="{FF2B5EF4-FFF2-40B4-BE49-F238E27FC236}">
                    <a16:creationId xmlns:a16="http://schemas.microsoft.com/office/drawing/2014/main" id="{66A0D037-4EAD-809D-B507-E8D0D16839B7}"/>
                  </a:ext>
                </a:extLst>
              </p:cNvPr>
              <p:cNvSpPr txBox="1">
                <a:spLocks/>
              </p:cNvSpPr>
              <p:nvPr/>
            </p:nvSpPr>
            <p:spPr>
              <a:xfrm>
                <a:off x="5043513" y="4031373"/>
                <a:ext cx="2350309" cy="337943"/>
              </a:xfrm>
              <a:prstGeom prst="rect">
                <a:avLst/>
              </a:prstGeom>
              <a:ln>
                <a:noFill/>
              </a:ln>
            </p:spPr>
            <p:txBody>
              <a:bodyPr wrap="square" lIns="0" tIns="0" rIns="0" bIns="0" numCol="2"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lnSpc>
                    <a:spcPct val="100000"/>
                  </a:lnSpc>
                  <a:spcBef>
                    <a:spcPts val="200"/>
                  </a:spcBef>
                  <a:spcAft>
                    <a:spcPts val="100"/>
                  </a:spcAft>
                  <a:defRPr/>
                </a:pPr>
                <a:r>
                  <a:rPr lang="en-US" sz="900" dirty="0">
                    <a:latin typeface="IntelOne Text" panose="020B0503020203020204" pitchFamily="34" charset="0"/>
                  </a:rPr>
                  <a:t>UNO-137</a:t>
                </a:r>
              </a:p>
              <a:p>
                <a:pPr lvl="1">
                  <a:lnSpc>
                    <a:spcPct val="100000"/>
                  </a:lnSpc>
                  <a:spcBef>
                    <a:spcPts val="200"/>
                  </a:spcBef>
                  <a:spcAft>
                    <a:spcPts val="100"/>
                  </a:spcAft>
                  <a:defRPr/>
                </a:pPr>
                <a:r>
                  <a:rPr lang="en-US" sz="900" dirty="0">
                    <a:latin typeface="IntelOne Text" panose="020B0503020203020204" pitchFamily="34" charset="0"/>
                  </a:rPr>
                  <a:t>UNO-2271G-V2</a:t>
                </a:r>
              </a:p>
              <a:p>
                <a:pPr lvl="1">
                  <a:lnSpc>
                    <a:spcPct val="100000"/>
                  </a:lnSpc>
                  <a:spcBef>
                    <a:spcPts val="200"/>
                  </a:spcBef>
                  <a:spcAft>
                    <a:spcPts val="100"/>
                  </a:spcAft>
                  <a:defRPr/>
                </a:pPr>
                <a:r>
                  <a:rPr lang="en-US" sz="900" dirty="0">
                    <a:latin typeface="IntelOne Text" panose="020B0503020203020204" pitchFamily="34" charset="0"/>
                  </a:rPr>
                  <a:t>UNO2372G-V2</a:t>
                </a:r>
              </a:p>
              <a:p>
                <a:pPr lvl="1">
                  <a:lnSpc>
                    <a:spcPct val="100000"/>
                  </a:lnSpc>
                  <a:spcBef>
                    <a:spcPts val="200"/>
                  </a:spcBef>
                  <a:spcAft>
                    <a:spcPts val="100"/>
                  </a:spcAft>
                  <a:defRPr/>
                </a:pPr>
                <a:r>
                  <a:rPr lang="en-US" sz="900" dirty="0">
                    <a:latin typeface="IntelOne Text" panose="020B0503020203020204" pitchFamily="34" charset="0"/>
                  </a:rPr>
                  <a:t>UNO-2484G-V2</a:t>
                </a:r>
              </a:p>
            </p:txBody>
          </p:sp>
        </p:grpSp>
        <p:grpSp>
          <p:nvGrpSpPr>
            <p:cNvPr id="3176" name="Group 3175">
              <a:extLst>
                <a:ext uri="{FF2B5EF4-FFF2-40B4-BE49-F238E27FC236}">
                  <a16:creationId xmlns:a16="http://schemas.microsoft.com/office/drawing/2014/main" id="{4DE1025F-2495-E18A-6DD4-44659E6BA54A}"/>
                </a:ext>
              </a:extLst>
            </p:cNvPr>
            <p:cNvGrpSpPr/>
            <p:nvPr/>
          </p:nvGrpSpPr>
          <p:grpSpPr>
            <a:xfrm>
              <a:off x="3431580" y="4365385"/>
              <a:ext cx="3416727" cy="526017"/>
              <a:chOff x="3127967" y="4650653"/>
              <a:chExt cx="3491760" cy="526017"/>
            </a:xfrm>
          </p:grpSpPr>
          <p:sp>
            <p:nvSpPr>
              <p:cNvPr id="3177" name="Content Placeholder 47">
                <a:extLst>
                  <a:ext uri="{FF2B5EF4-FFF2-40B4-BE49-F238E27FC236}">
                    <a16:creationId xmlns:a16="http://schemas.microsoft.com/office/drawing/2014/main" id="{93E67C4E-E07D-5EFE-A52A-5E311CFA7EA2}"/>
                  </a:ext>
                </a:extLst>
              </p:cNvPr>
              <p:cNvSpPr txBox="1">
                <a:spLocks/>
              </p:cNvSpPr>
              <p:nvPr/>
            </p:nvSpPr>
            <p:spPr>
              <a:xfrm>
                <a:off x="3127968" y="4650653"/>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Software</a:t>
                </a:r>
              </a:p>
            </p:txBody>
          </p:sp>
          <p:sp>
            <p:nvSpPr>
              <p:cNvPr id="3178" name="Content Placeholder 47">
                <a:extLst>
                  <a:ext uri="{FF2B5EF4-FFF2-40B4-BE49-F238E27FC236}">
                    <a16:creationId xmlns:a16="http://schemas.microsoft.com/office/drawing/2014/main" id="{8F4FC293-0363-1B5B-DFBB-44184B7E4F76}"/>
                  </a:ext>
                </a:extLst>
              </p:cNvPr>
              <p:cNvSpPr txBox="1">
                <a:spLocks/>
              </p:cNvSpPr>
              <p:nvPr/>
            </p:nvSpPr>
            <p:spPr>
              <a:xfrm>
                <a:off x="3127967" y="4825130"/>
                <a:ext cx="3491760" cy="351540"/>
              </a:xfrm>
              <a:prstGeom prst="rect">
                <a:avLst/>
              </a:prstGeom>
              <a:ln>
                <a:noFill/>
              </a:ln>
            </p:spPr>
            <p:txBody>
              <a:bodyPr wrap="square" lIns="0" tIns="0" rIns="0" bIns="0" numCol="2"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lnSpc>
                    <a:spcPct val="100000"/>
                  </a:lnSpc>
                  <a:spcBef>
                    <a:spcPts val="200"/>
                  </a:spcBef>
                  <a:spcAft>
                    <a:spcPts val="100"/>
                  </a:spcAft>
                  <a:defRPr/>
                </a:pPr>
                <a:r>
                  <a:rPr lang="en-US" sz="900" dirty="0">
                    <a:latin typeface="IntelOne Text" panose="020B0503020203020204" pitchFamily="34" charset="0"/>
                  </a:rPr>
                  <a:t>Microsoft Azure IoT Edge</a:t>
                </a:r>
              </a:p>
              <a:p>
                <a:pPr lvl="1">
                  <a:lnSpc>
                    <a:spcPct val="100000"/>
                  </a:lnSpc>
                  <a:spcBef>
                    <a:spcPts val="200"/>
                  </a:spcBef>
                  <a:spcAft>
                    <a:spcPts val="100"/>
                  </a:spcAft>
                  <a:defRPr/>
                </a:pPr>
                <a:r>
                  <a:rPr lang="en-US" sz="900" dirty="0">
                    <a:latin typeface="IntelOne Text" panose="020B0503020203020204" pitchFamily="34" charset="0"/>
                  </a:rPr>
                  <a:t>AWS IoT Greengrass</a:t>
                </a:r>
              </a:p>
              <a:p>
                <a:pPr lvl="1">
                  <a:lnSpc>
                    <a:spcPct val="100000"/>
                  </a:lnSpc>
                  <a:spcBef>
                    <a:spcPts val="200"/>
                  </a:spcBef>
                  <a:spcAft>
                    <a:spcPts val="100"/>
                  </a:spcAft>
                  <a:defRPr/>
                </a:pPr>
                <a:r>
                  <a:rPr lang="en-US" sz="900" dirty="0">
                    <a:latin typeface="IntelOne Text" panose="020B0503020203020204" pitchFamily="34" charset="0"/>
                  </a:rPr>
                  <a:t>Advantech WISE IoT Edge</a:t>
                </a:r>
              </a:p>
            </p:txBody>
          </p:sp>
        </p:grpSp>
      </p:grpSp>
      <p:cxnSp>
        <p:nvCxnSpPr>
          <p:cNvPr id="3182" name="Straight Connector 3181">
            <a:extLst>
              <a:ext uri="{FF2B5EF4-FFF2-40B4-BE49-F238E27FC236}">
                <a16:creationId xmlns:a16="http://schemas.microsoft.com/office/drawing/2014/main" id="{F5F5D34C-CD98-25F2-4632-CE17E57A3A74}"/>
              </a:ext>
            </a:extLst>
          </p:cNvPr>
          <p:cNvCxnSpPr>
            <a:cxnSpLocks/>
          </p:cNvCxnSpPr>
          <p:nvPr/>
        </p:nvCxnSpPr>
        <p:spPr>
          <a:xfrm>
            <a:off x="592917" y="497128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3186" name="Straight Connector 3185">
            <a:extLst>
              <a:ext uri="{FF2B5EF4-FFF2-40B4-BE49-F238E27FC236}">
                <a16:creationId xmlns:a16="http://schemas.microsoft.com/office/drawing/2014/main" id="{DDBB74EC-E035-D419-71E9-81B1507B972A}"/>
              </a:ext>
            </a:extLst>
          </p:cNvPr>
          <p:cNvCxnSpPr>
            <a:cxnSpLocks/>
          </p:cNvCxnSpPr>
          <p:nvPr/>
        </p:nvCxnSpPr>
        <p:spPr>
          <a:xfrm>
            <a:off x="592917" y="428550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pic>
        <p:nvPicPr>
          <p:cNvPr id="13314" name="Picture 2">
            <a:extLst>
              <a:ext uri="{FF2B5EF4-FFF2-40B4-BE49-F238E27FC236}">
                <a16:creationId xmlns:a16="http://schemas.microsoft.com/office/drawing/2014/main" id="{60550B9C-0641-457A-9FDA-4AA53265BC1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3880" y="238125"/>
            <a:ext cx="1441078" cy="300037"/>
          </a:xfrm>
          <a:prstGeom prst="rect">
            <a:avLst/>
          </a:prstGeom>
          <a:noFill/>
          <a:extLst>
            <a:ext uri="{909E8E84-426E-40DD-AFC4-6F175D3DCCD1}">
              <a14:hiddenFill xmlns:a14="http://schemas.microsoft.com/office/drawing/2010/main">
                <a:solidFill>
                  <a:srgbClr val="FFFFFF"/>
                </a:solidFill>
              </a14:hiddenFill>
            </a:ext>
          </a:extLst>
        </p:spPr>
      </p:pic>
      <p:grpSp>
        <p:nvGrpSpPr>
          <p:cNvPr id="3195" name="Group 3194">
            <a:extLst>
              <a:ext uri="{FF2B5EF4-FFF2-40B4-BE49-F238E27FC236}">
                <a16:creationId xmlns:a16="http://schemas.microsoft.com/office/drawing/2014/main" id="{978FFD47-10BA-CD9F-5B2F-81D9E46C33AE}"/>
              </a:ext>
            </a:extLst>
          </p:cNvPr>
          <p:cNvGrpSpPr/>
          <p:nvPr/>
        </p:nvGrpSpPr>
        <p:grpSpPr>
          <a:xfrm>
            <a:off x="592916" y="5051162"/>
            <a:ext cx="6260153" cy="538640"/>
            <a:chOff x="592916" y="5051162"/>
            <a:chExt cx="6260153" cy="538640"/>
          </a:xfrm>
        </p:grpSpPr>
        <p:grpSp>
          <p:nvGrpSpPr>
            <p:cNvPr id="3183" name="Group 3182">
              <a:extLst>
                <a:ext uri="{FF2B5EF4-FFF2-40B4-BE49-F238E27FC236}">
                  <a16:creationId xmlns:a16="http://schemas.microsoft.com/office/drawing/2014/main" id="{3545FCBE-11D8-66BC-1E89-AEF11B28C87C}"/>
                </a:ext>
              </a:extLst>
            </p:cNvPr>
            <p:cNvGrpSpPr/>
            <p:nvPr/>
          </p:nvGrpSpPr>
          <p:grpSpPr>
            <a:xfrm>
              <a:off x="592916" y="5051162"/>
              <a:ext cx="2399654" cy="538640"/>
              <a:chOff x="5043513" y="3848440"/>
              <a:chExt cx="2399654" cy="538640"/>
            </a:xfrm>
          </p:grpSpPr>
          <p:sp>
            <p:nvSpPr>
              <p:cNvPr id="3184" name="Content Placeholder 47">
                <a:extLst>
                  <a:ext uri="{FF2B5EF4-FFF2-40B4-BE49-F238E27FC236}">
                    <a16:creationId xmlns:a16="http://schemas.microsoft.com/office/drawing/2014/main" id="{6B196F11-6458-40F1-B96E-7DDACE3CDB3D}"/>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Cloud Service Provider</a:t>
                </a:r>
              </a:p>
            </p:txBody>
          </p:sp>
          <p:sp>
            <p:nvSpPr>
              <p:cNvPr id="3185" name="Content Placeholder 47">
                <a:extLst>
                  <a:ext uri="{FF2B5EF4-FFF2-40B4-BE49-F238E27FC236}">
                    <a16:creationId xmlns:a16="http://schemas.microsoft.com/office/drawing/2014/main" id="{D849C0EE-6A10-66C0-7091-BE0D8CB43726}"/>
                  </a:ext>
                </a:extLst>
              </p:cNvPr>
              <p:cNvSpPr txBox="1">
                <a:spLocks/>
              </p:cNvSpPr>
              <p:nvPr/>
            </p:nvSpPr>
            <p:spPr>
              <a:xfrm>
                <a:off x="5043513" y="4034693"/>
                <a:ext cx="2399654" cy="352387"/>
              </a:xfrm>
              <a:prstGeom prst="rect">
                <a:avLst/>
              </a:prstGeom>
              <a:ln>
                <a:noFill/>
              </a:ln>
            </p:spPr>
            <p:txBody>
              <a:bodyPr wrap="square" lIns="0" tIns="0" rIns="0" bIns="0" numCol="2"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lnSpc>
                    <a:spcPct val="100000"/>
                  </a:lnSpc>
                  <a:spcBef>
                    <a:spcPts val="200"/>
                  </a:spcBef>
                  <a:spcAft>
                    <a:spcPts val="100"/>
                  </a:spcAft>
                  <a:defRPr/>
                </a:pPr>
                <a:r>
                  <a:rPr lang="en-US" sz="900" dirty="0">
                    <a:latin typeface="IntelOne Text" panose="020B0503020203020204" pitchFamily="34" charset="0"/>
                  </a:rPr>
                  <a:t>Microsoft Azure</a:t>
                </a:r>
              </a:p>
              <a:p>
                <a:pPr lvl="1">
                  <a:lnSpc>
                    <a:spcPct val="100000"/>
                  </a:lnSpc>
                  <a:spcBef>
                    <a:spcPts val="200"/>
                  </a:spcBef>
                  <a:spcAft>
                    <a:spcPts val="100"/>
                  </a:spcAft>
                  <a:defRPr/>
                </a:pPr>
                <a:r>
                  <a:rPr lang="en-US" sz="900" dirty="0">
                    <a:latin typeface="IntelOne Text" panose="020B0503020203020204" pitchFamily="34" charset="0"/>
                  </a:rPr>
                  <a:t>AWS</a:t>
                </a:r>
              </a:p>
              <a:p>
                <a:pPr lvl="1">
                  <a:lnSpc>
                    <a:spcPct val="100000"/>
                  </a:lnSpc>
                  <a:spcBef>
                    <a:spcPts val="200"/>
                  </a:spcBef>
                  <a:spcAft>
                    <a:spcPts val="100"/>
                  </a:spcAft>
                  <a:defRPr/>
                </a:pPr>
                <a:r>
                  <a:rPr lang="en-US" sz="900" dirty="0">
                    <a:latin typeface="IntelOne Text" panose="020B0503020203020204" pitchFamily="34" charset="0"/>
                  </a:rPr>
                  <a:t>Advantech PaaS</a:t>
                </a:r>
              </a:p>
            </p:txBody>
          </p:sp>
        </p:grpSp>
        <p:grpSp>
          <p:nvGrpSpPr>
            <p:cNvPr id="3188" name="Group 3187">
              <a:extLst>
                <a:ext uri="{FF2B5EF4-FFF2-40B4-BE49-F238E27FC236}">
                  <a16:creationId xmlns:a16="http://schemas.microsoft.com/office/drawing/2014/main" id="{7B8468FD-901A-699F-DE00-2121EF7CF112}"/>
                </a:ext>
              </a:extLst>
            </p:cNvPr>
            <p:cNvGrpSpPr/>
            <p:nvPr/>
          </p:nvGrpSpPr>
          <p:grpSpPr>
            <a:xfrm>
              <a:off x="3431580" y="5051162"/>
              <a:ext cx="3421489" cy="370240"/>
              <a:chOff x="5043513" y="3848440"/>
              <a:chExt cx="3421489" cy="370240"/>
            </a:xfrm>
          </p:grpSpPr>
          <p:sp>
            <p:nvSpPr>
              <p:cNvPr id="3189" name="Content Placeholder 47">
                <a:extLst>
                  <a:ext uri="{FF2B5EF4-FFF2-40B4-BE49-F238E27FC236}">
                    <a16:creationId xmlns:a16="http://schemas.microsoft.com/office/drawing/2014/main" id="{65DE9326-AD9F-2330-85E7-CA4602A69806}"/>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Operating System</a:t>
                </a:r>
              </a:p>
            </p:txBody>
          </p:sp>
          <p:sp>
            <p:nvSpPr>
              <p:cNvPr id="3190" name="Content Placeholder 47">
                <a:extLst>
                  <a:ext uri="{FF2B5EF4-FFF2-40B4-BE49-F238E27FC236}">
                    <a16:creationId xmlns:a16="http://schemas.microsoft.com/office/drawing/2014/main" id="{05E31386-DE5F-42B4-BCBD-C295B66E03E1}"/>
                  </a:ext>
                </a:extLst>
              </p:cNvPr>
              <p:cNvSpPr txBox="1">
                <a:spLocks/>
              </p:cNvSpPr>
              <p:nvPr/>
            </p:nvSpPr>
            <p:spPr>
              <a:xfrm>
                <a:off x="5043513" y="4034694"/>
                <a:ext cx="3421489" cy="183986"/>
              </a:xfrm>
              <a:prstGeom prst="rect">
                <a:avLst/>
              </a:prstGeom>
              <a:ln>
                <a:noFill/>
              </a:ln>
            </p:spPr>
            <p:txBody>
              <a:bodyPr wrap="square" lIns="0" tIns="0" rIns="0" bIns="0" numCol="3"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lnSpc>
                    <a:spcPct val="100000"/>
                  </a:lnSpc>
                  <a:spcBef>
                    <a:spcPts val="200"/>
                  </a:spcBef>
                  <a:defRPr/>
                </a:pPr>
                <a:r>
                  <a:rPr lang="en-US" sz="900" dirty="0" err="1">
                    <a:latin typeface="IntelOne Text" panose="020B0503020203020204" pitchFamily="34" charset="0"/>
                  </a:rPr>
                  <a:t>AdvLinuxTU</a:t>
                </a:r>
                <a:endParaRPr lang="en-US" sz="900" dirty="0">
                  <a:latin typeface="IntelOne Text" panose="020B0503020203020204" pitchFamily="34" charset="0"/>
                </a:endParaRPr>
              </a:p>
              <a:p>
                <a:pPr marL="0" lvl="1" indent="0">
                  <a:lnSpc>
                    <a:spcPct val="100000"/>
                  </a:lnSpc>
                  <a:spcBef>
                    <a:spcPts val="200"/>
                  </a:spcBef>
                  <a:buNone/>
                  <a:defRPr/>
                </a:pPr>
                <a:endParaRPr lang="en-US" sz="900" dirty="0">
                  <a:solidFill>
                    <a:srgbClr val="525252"/>
                  </a:solidFill>
                  <a:latin typeface="IntelOne Text" panose="020B0503020203020204" pitchFamily="34" charset="0"/>
                </a:endParaRPr>
              </a:p>
            </p:txBody>
          </p:sp>
        </p:grpSp>
      </p:grpSp>
      <p:pic>
        <p:nvPicPr>
          <p:cNvPr id="2" name="Picture 1">
            <a:hlinkClick r:id="rId13" action="ppaction://hlinksldjump"/>
            <a:extLst>
              <a:ext uri="{FF2B5EF4-FFF2-40B4-BE49-F238E27FC236}">
                <a16:creationId xmlns:a16="http://schemas.microsoft.com/office/drawing/2014/main" id="{85DE9384-289D-4BE3-69A7-3F6C38F0CE29}"/>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3" name="Rectangle 2">
            <a:extLst>
              <a:ext uri="{FF2B5EF4-FFF2-40B4-BE49-F238E27FC236}">
                <a16:creationId xmlns:a16="http://schemas.microsoft.com/office/drawing/2014/main" id="{C8044CDC-2A1F-AB6E-B2A1-F6F2E245E52D}"/>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spTree>
    <p:extLst>
      <p:ext uri="{BB962C8B-B14F-4D97-AF65-F5344CB8AC3E}">
        <p14:creationId xmlns:p14="http://schemas.microsoft.com/office/powerpoint/2010/main" val="289362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4434EB-6AC3-8B96-2DC3-6C7813656881}"/>
              </a:ext>
            </a:extLst>
          </p:cNvPr>
          <p:cNvSpPr>
            <a:spLocks noGrp="1"/>
          </p:cNvSpPr>
          <p:nvPr>
            <p:ph type="title"/>
          </p:nvPr>
        </p:nvSpPr>
        <p:spPr>
          <a:xfrm>
            <a:off x="592138" y="571500"/>
            <a:ext cx="6255394" cy="443198"/>
          </a:xfrm>
        </p:spPr>
        <p:txBody>
          <a:bodyPr/>
          <a:lstStyle/>
          <a:p>
            <a:pPr lvl="0"/>
            <a:r>
              <a:rPr lang="it-IT" sz="3200" noProof="0" dirty="0">
                <a:sym typeface="Helvetica"/>
              </a:rPr>
              <a:t>AI Powered Medical Diagnostic Service Solution ​</a:t>
            </a:r>
            <a:endParaRPr lang="en-US" sz="3200" dirty="0"/>
          </a:p>
        </p:txBody>
      </p:sp>
      <p:pic>
        <p:nvPicPr>
          <p:cNvPr id="2" name="Picture 1">
            <a:extLst>
              <a:ext uri="{FF2B5EF4-FFF2-40B4-BE49-F238E27FC236}">
                <a16:creationId xmlns:a16="http://schemas.microsoft.com/office/drawing/2014/main" id="{98B8E337-7305-16D1-3275-C27DE408AAC2}"/>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34776" y="159129"/>
            <a:ext cx="701105" cy="408411"/>
          </a:xfrm>
          <a:prstGeom prst="rect">
            <a:avLst/>
          </a:prstGeom>
        </p:spPr>
      </p:pic>
      <p:sp>
        <p:nvSpPr>
          <p:cNvPr id="13" name="Rectangle 12">
            <a:extLst>
              <a:ext uri="{FF2B5EF4-FFF2-40B4-BE49-F238E27FC236}">
                <a16:creationId xmlns:a16="http://schemas.microsoft.com/office/drawing/2014/main" id="{BB28AEDA-E9FD-6E44-8C7A-BFC4E2574A5D}"/>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5FCF850A-E65F-4B2B-EF0F-919ECA376333}"/>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5" name="Straight Connector 14">
            <a:extLst>
              <a:ext uri="{FF2B5EF4-FFF2-40B4-BE49-F238E27FC236}">
                <a16:creationId xmlns:a16="http://schemas.microsoft.com/office/drawing/2014/main" id="{CB859F4F-15BC-EFD2-8B25-7D42F5BE7C63}"/>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16" name="Text Placeholder 49">
            <a:extLst>
              <a:ext uri="{FF2B5EF4-FFF2-40B4-BE49-F238E27FC236}">
                <a16:creationId xmlns:a16="http://schemas.microsoft.com/office/drawing/2014/main" id="{A4943425-8551-249E-88F6-091954D1D77B}"/>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Automation / Robotics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Quality Assurance</a:t>
            </a:r>
          </a:p>
        </p:txBody>
      </p:sp>
      <p:sp>
        <p:nvSpPr>
          <p:cNvPr id="17" name="Rectangle 16">
            <a:extLst>
              <a:ext uri="{FF2B5EF4-FFF2-40B4-BE49-F238E27FC236}">
                <a16:creationId xmlns:a16="http://schemas.microsoft.com/office/drawing/2014/main" id="{C0E4D58F-42FD-9B0A-583F-D8CB4D7AD1F1}"/>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8" name="Straight Connector 17">
            <a:extLst>
              <a:ext uri="{FF2B5EF4-FFF2-40B4-BE49-F238E27FC236}">
                <a16:creationId xmlns:a16="http://schemas.microsoft.com/office/drawing/2014/main" id="{3555B757-9592-03C9-5BD3-776ECE93D2BD}"/>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0" name="Rectangle 19">
            <a:extLst>
              <a:ext uri="{FF2B5EF4-FFF2-40B4-BE49-F238E27FC236}">
                <a16:creationId xmlns:a16="http://schemas.microsoft.com/office/drawing/2014/main" id="{3939D633-09D0-925E-8311-DCECA88BDF55}"/>
              </a:ext>
            </a:extLst>
          </p:cNvPr>
          <p:cNvSpPr>
            <a:spLocks/>
          </p:cNvSpPr>
          <p:nvPr/>
        </p:nvSpPr>
        <p:spPr>
          <a:xfrm>
            <a:off x="8743000" y="3048001"/>
            <a:ext cx="2839400" cy="1159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R="0" lvl="0" indent="0" fontAlgn="auto">
              <a:spcBef>
                <a:spcPts val="200"/>
              </a:spcBef>
              <a:spcAft>
                <a:spcPts val="200"/>
              </a:spcAft>
              <a:buClrTx/>
              <a:buSzTx/>
              <a:buFontTx/>
              <a:buNone/>
              <a:tabLst/>
              <a:defRPr/>
            </a:pPr>
            <a:r>
              <a:rPr lang="en-US" sz="1000" dirty="0">
                <a:solidFill>
                  <a:schemeClr val="bg2"/>
                </a:solidFill>
                <a:latin typeface="IntelOne Text Bold" panose="020B08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Drive improved brand/safety reputation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appeal to workers</a:t>
            </a:r>
          </a:p>
        </p:txBody>
      </p:sp>
      <p:sp>
        <p:nvSpPr>
          <p:cNvPr id="21" name="Rectangle 20">
            <a:extLst>
              <a:ext uri="{FF2B5EF4-FFF2-40B4-BE49-F238E27FC236}">
                <a16:creationId xmlns:a16="http://schemas.microsoft.com/office/drawing/2014/main" id="{2E7C6581-C0E9-9B75-8941-52863A24858F}"/>
              </a:ext>
            </a:extLst>
          </p:cNvPr>
          <p:cNvSpPr>
            <a:spLocks/>
          </p:cNvSpPr>
          <p:nvPr/>
        </p:nvSpPr>
        <p:spPr>
          <a:xfrm>
            <a:off x="7144336" y="4453901"/>
            <a:ext cx="4438063" cy="1728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employee safety</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risk of theft of IP, technical specifications, status of productive capacity/precision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Safeguard customer/shipping IP, trade secrets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proper handling of volatile materials, detection of breaches/issues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equipment, product loss due to physical damage, theft</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stoppages due to health/safety compliance risks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losses due to liability, insurance premium increases, compliance violations</a:t>
            </a:r>
          </a:p>
        </p:txBody>
      </p:sp>
      <p:sp>
        <p:nvSpPr>
          <p:cNvPr id="22" name="Text Placeholder 49">
            <a:extLst>
              <a:ext uri="{FF2B5EF4-FFF2-40B4-BE49-F238E27FC236}">
                <a16:creationId xmlns:a16="http://schemas.microsoft.com/office/drawing/2014/main" id="{17052440-2719-5F42-9094-EB06DBC77699}"/>
              </a:ext>
            </a:extLst>
          </p:cNvPr>
          <p:cNvSpPr txBox="1">
            <a:spLocks/>
          </p:cNvSpPr>
          <p:nvPr/>
        </p:nvSpPr>
        <p:spPr>
          <a:xfrm>
            <a:off x="7133540" y="628590"/>
            <a:ext cx="2243048"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4" action="ppaction://hlinksldjump"/>
              </a:rPr>
              <a:t>Situational Monitoring</a:t>
            </a:r>
            <a:endParaRPr lang="en-US" sz="900" b="0" dirty="0">
              <a:solidFill>
                <a:srgbClr val="525252"/>
              </a:solidFill>
              <a:latin typeface="IntelOne Text" panose="020B0503020203020204" pitchFamily="34" charset="0"/>
              <a:sym typeface="Helvetica Neue"/>
            </a:endParaRPr>
          </a:p>
        </p:txBody>
      </p:sp>
      <p:sp>
        <p:nvSpPr>
          <p:cNvPr id="23" name="Text Placeholder 49" descr="Target Vertical: &#10;Manufacturing&#10;&#10;&#10;">
            <a:extLst>
              <a:ext uri="{FF2B5EF4-FFF2-40B4-BE49-F238E27FC236}">
                <a16:creationId xmlns:a16="http://schemas.microsoft.com/office/drawing/2014/main" id="{7365F7B0-76B6-4DEC-3E25-B82E8F7F18F3}"/>
              </a:ext>
            </a:extLst>
          </p:cNvPr>
          <p:cNvSpPr txBox="1">
            <a:spLocks/>
          </p:cNvSpPr>
          <p:nvPr/>
        </p:nvSpPr>
        <p:spPr>
          <a:xfrm>
            <a:off x="7144338" y="1686845"/>
            <a:ext cx="2030977" cy="351505"/>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lvl="0" defTabSz="1219169" fontAlgn="auto" hangingPunct="0">
              <a:spcBef>
                <a:spcPts val="0"/>
              </a:spcBef>
              <a:buClr>
                <a:srgbClr val="525252"/>
              </a:buClr>
              <a:buSzPts val="1050"/>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Health and Life Sciences</a:t>
            </a:r>
          </a:p>
        </p:txBody>
      </p:sp>
      <p:sp>
        <p:nvSpPr>
          <p:cNvPr id="24" name="Text Placeholder 49" descr="Target Vertical: &#10;Manufacturing&#10;&#10;&#10;">
            <a:extLst>
              <a:ext uri="{FF2B5EF4-FFF2-40B4-BE49-F238E27FC236}">
                <a16:creationId xmlns:a16="http://schemas.microsoft.com/office/drawing/2014/main" id="{86A24FB6-667C-4B7D-E8E5-0DD5A98BDA24}"/>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Asia, Pacific, and Japan, Americas, Europe, Middle East, and Africa, PRC</a:t>
            </a:r>
          </a:p>
        </p:txBody>
      </p:sp>
      <p:grpSp>
        <p:nvGrpSpPr>
          <p:cNvPr id="25" name="Group 24">
            <a:extLst>
              <a:ext uri="{FF2B5EF4-FFF2-40B4-BE49-F238E27FC236}">
                <a16:creationId xmlns:a16="http://schemas.microsoft.com/office/drawing/2014/main" id="{D451031E-3CFD-ADEF-12A8-4D2F273B7924}"/>
              </a:ext>
            </a:extLst>
          </p:cNvPr>
          <p:cNvGrpSpPr/>
          <p:nvPr/>
        </p:nvGrpSpPr>
        <p:grpSpPr>
          <a:xfrm>
            <a:off x="592917" y="1621155"/>
            <a:ext cx="6255394" cy="1015663"/>
            <a:chOff x="592917" y="1621155"/>
            <a:chExt cx="6255394" cy="1015663"/>
          </a:xfrm>
        </p:grpSpPr>
        <p:sp>
          <p:nvSpPr>
            <p:cNvPr id="26"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FD35D9C8-8615-7049-5A2B-501740979778}"/>
                </a:ext>
              </a:extLst>
            </p:cNvPr>
            <p:cNvSpPr txBox="1">
              <a:spLocks/>
            </p:cNvSpPr>
            <p:nvPr/>
          </p:nvSpPr>
          <p:spPr>
            <a:xfrm>
              <a:off x="592917" y="1805821"/>
              <a:ext cx="6255394" cy="830997"/>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The IEI Integration Corp. AI Powered Medical Diagnostic Service Solution uses AI functionality to assist physicians and healthcare teams with disease detection and diagnosis during medical procedures. AI technologies automatically create post-procedure reports which reduces physician’s medical report preparation time after the examination. The kit facilitates a wide range of functions such as enhancing image quality in real-time, auto-tagging tumors during procedures, and can scale to support various medical use cases. As a result, healthcare teams spend more time with their patients and less time on paperwork and record-keeping.​</a:t>
              </a:r>
            </a:p>
          </p:txBody>
        </p:sp>
        <p:sp>
          <p:nvSpPr>
            <p:cNvPr id="27" name="Content Placeholder 47">
              <a:extLst>
                <a:ext uri="{FF2B5EF4-FFF2-40B4-BE49-F238E27FC236}">
                  <a16:creationId xmlns:a16="http://schemas.microsoft.com/office/drawing/2014/main" id="{6ED15F46-8BF2-17D1-D627-3294ECAE2D03}"/>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28" name="Straight Connector 27">
            <a:extLst>
              <a:ext uri="{FF2B5EF4-FFF2-40B4-BE49-F238E27FC236}">
                <a16:creationId xmlns:a16="http://schemas.microsoft.com/office/drawing/2014/main" id="{32A3B427-3ACE-DA07-9A85-FFB21E1D2770}"/>
              </a:ext>
            </a:extLst>
          </p:cNvPr>
          <p:cNvCxnSpPr>
            <a:cxnSpLocks/>
          </p:cNvCxnSpPr>
          <p:nvPr/>
        </p:nvCxnSpPr>
        <p:spPr>
          <a:xfrm>
            <a:off x="592917" y="279303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5EB7A22A-67CA-6BAF-398E-3CADC3137D3B}"/>
              </a:ext>
            </a:extLst>
          </p:cNvPr>
          <p:cNvCxnSpPr>
            <a:cxnSpLocks/>
          </p:cNvCxnSpPr>
          <p:nvPr/>
        </p:nvCxnSpPr>
        <p:spPr>
          <a:xfrm>
            <a:off x="592917" y="403171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30" name="Group 29">
            <a:extLst>
              <a:ext uri="{FF2B5EF4-FFF2-40B4-BE49-F238E27FC236}">
                <a16:creationId xmlns:a16="http://schemas.microsoft.com/office/drawing/2014/main" id="{A0473A76-9410-B50C-9D88-05139DDE06E9}"/>
              </a:ext>
            </a:extLst>
          </p:cNvPr>
          <p:cNvGrpSpPr/>
          <p:nvPr/>
        </p:nvGrpSpPr>
        <p:grpSpPr>
          <a:xfrm>
            <a:off x="592916" y="4978995"/>
            <a:ext cx="6255393" cy="335866"/>
            <a:chOff x="592916" y="5517423"/>
            <a:chExt cx="6255393" cy="335866"/>
          </a:xfrm>
        </p:grpSpPr>
        <p:sp>
          <p:nvSpPr>
            <p:cNvPr id="31" name="Content Placeholder 47">
              <a:extLst>
                <a:ext uri="{FF2B5EF4-FFF2-40B4-BE49-F238E27FC236}">
                  <a16:creationId xmlns:a16="http://schemas.microsoft.com/office/drawing/2014/main" id="{0DEB6AAA-90C4-D156-B948-D2A0243E5270}"/>
                </a:ext>
              </a:extLst>
            </p:cNvPr>
            <p:cNvSpPr txBox="1">
              <a:spLocks/>
            </p:cNvSpPr>
            <p:nvPr/>
          </p:nvSpPr>
          <p:spPr>
            <a:xfrm>
              <a:off x="592916" y="5517423"/>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32" name="Content Placeholder 47">
              <a:extLst>
                <a:ext uri="{FF2B5EF4-FFF2-40B4-BE49-F238E27FC236}">
                  <a16:creationId xmlns:a16="http://schemas.microsoft.com/office/drawing/2014/main" id="{30A175FD-ED49-BCEE-4C06-C6B61AF63941}"/>
                </a:ext>
              </a:extLst>
            </p:cNvPr>
            <p:cNvSpPr txBox="1">
              <a:spLocks/>
            </p:cNvSpPr>
            <p:nvPr/>
          </p:nvSpPr>
          <p:spPr>
            <a:xfrm>
              <a:off x="592916" y="5714790"/>
              <a:ext cx="6255393" cy="138499"/>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lvl="1" indent="-128016" defTabSz="1219169" hangingPunct="0">
                <a:lnSpc>
                  <a:spcPct val="100000"/>
                </a:lnSpc>
                <a:spcBef>
                  <a:spcPts val="200"/>
                </a:spcBef>
                <a:spcAft>
                  <a:spcPts val="100"/>
                </a:spcAft>
                <a:buClr>
                  <a:srgbClr val="525252"/>
                </a:buClr>
                <a:defRPr/>
              </a:pPr>
              <a:r>
                <a:rPr lang="en-US" sz="900" kern="0" dirty="0">
                  <a:latin typeface="+mn-lt"/>
                  <a:sym typeface="Helvetica Neue"/>
                  <a:hlinkClick r:id="rId5">
                    <a:extLst>
                      <a:ext uri="{A12FA001-AC4F-418D-AE19-62706E023703}">
                        <ahyp:hlinkClr xmlns:ahyp="http://schemas.microsoft.com/office/drawing/2018/hyperlinkcolor" val="tx"/>
                      </a:ext>
                    </a:extLst>
                  </a:hlinkClick>
                </a:rPr>
                <a:t>IEI Integration Corp. Website</a:t>
              </a:r>
              <a:endParaRPr lang="en-US" sz="900" kern="0" dirty="0">
                <a:latin typeface="+mn-lt"/>
                <a:sym typeface="Helvetica Neue"/>
                <a:hlinkClick r:id="" action="ppaction://noaction">
                  <a:extLst>
                    <a:ext uri="{A12FA001-AC4F-418D-AE19-62706E023703}">
                      <ahyp:hlinkClr xmlns:ahyp="http://schemas.microsoft.com/office/drawing/2018/hyperlinkcolor" val="tx"/>
                    </a:ext>
                  </a:extLst>
                </a:hlinkClick>
              </a:endParaRPr>
            </a:p>
            <a:p>
              <a:pPr marL="128016" lvl="1" indent="-128016" defTabSz="1219169" hangingPunct="0">
                <a:lnSpc>
                  <a:spcPct val="100000"/>
                </a:lnSpc>
                <a:spcBef>
                  <a:spcPts val="200"/>
                </a:spcBef>
                <a:spcAft>
                  <a:spcPts val="100"/>
                </a:spcAft>
                <a:buClr>
                  <a:srgbClr val="525252"/>
                </a:buClr>
                <a:defRPr/>
              </a:pPr>
              <a:r>
                <a:rPr lang="en-US" sz="900" kern="0" dirty="0">
                  <a:latin typeface="+mn-lt"/>
                  <a:sym typeface="Helvetica Neue"/>
                  <a:hlinkClick r:id="rId6">
                    <a:extLst>
                      <a:ext uri="{A12FA001-AC4F-418D-AE19-62706E023703}">
                        <ahyp:hlinkClr xmlns:ahyp="http://schemas.microsoft.com/office/drawing/2018/hyperlinkcolor" val="tx"/>
                      </a:ext>
                    </a:extLst>
                  </a:hlinkClick>
                </a:rPr>
                <a:t>IEI Integration Corp. Medical Solution Webpage</a:t>
              </a:r>
              <a:endParaRPr lang="en-US" sz="900" kern="0" dirty="0">
                <a:latin typeface="+mn-lt"/>
                <a:sym typeface="Helvetica Neue"/>
              </a:endParaRPr>
            </a:p>
          </p:txBody>
        </p:sp>
      </p:grpSp>
      <p:cxnSp>
        <p:nvCxnSpPr>
          <p:cNvPr id="33" name="Straight Connector 32">
            <a:extLst>
              <a:ext uri="{FF2B5EF4-FFF2-40B4-BE49-F238E27FC236}">
                <a16:creationId xmlns:a16="http://schemas.microsoft.com/office/drawing/2014/main" id="{321B7097-8916-4FC9-D976-9263CE69C33C}"/>
              </a:ext>
            </a:extLst>
          </p:cNvPr>
          <p:cNvCxnSpPr>
            <a:cxnSpLocks/>
          </p:cNvCxnSpPr>
          <p:nvPr/>
        </p:nvCxnSpPr>
        <p:spPr>
          <a:xfrm>
            <a:off x="592917" y="482278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34" name="Group 33">
            <a:extLst>
              <a:ext uri="{FF2B5EF4-FFF2-40B4-BE49-F238E27FC236}">
                <a16:creationId xmlns:a16="http://schemas.microsoft.com/office/drawing/2014/main" id="{2C86206B-8968-12AD-9A52-C4D165049A35}"/>
              </a:ext>
            </a:extLst>
          </p:cNvPr>
          <p:cNvGrpSpPr/>
          <p:nvPr/>
        </p:nvGrpSpPr>
        <p:grpSpPr>
          <a:xfrm>
            <a:off x="592915" y="4187930"/>
            <a:ext cx="6255393" cy="478634"/>
            <a:chOff x="592915" y="3578255"/>
            <a:chExt cx="6255393" cy="478634"/>
          </a:xfrm>
        </p:grpSpPr>
        <p:sp>
          <p:nvSpPr>
            <p:cNvPr id="35" name="Content Placeholder 47">
              <a:extLst>
                <a:ext uri="{FF2B5EF4-FFF2-40B4-BE49-F238E27FC236}">
                  <a16:creationId xmlns:a16="http://schemas.microsoft.com/office/drawing/2014/main" id="{62237796-7C80-B22B-443E-3276EA5E8925}"/>
                </a:ext>
              </a:extLst>
            </p:cNvPr>
            <p:cNvSpPr txBox="1">
              <a:spLocks/>
            </p:cNvSpPr>
            <p:nvPr/>
          </p:nvSpPr>
          <p:spPr>
            <a:xfrm>
              <a:off x="592915" y="3578255"/>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36" name="Content Placeholder 47">
              <a:extLst>
                <a:ext uri="{FF2B5EF4-FFF2-40B4-BE49-F238E27FC236}">
                  <a16:creationId xmlns:a16="http://schemas.microsoft.com/office/drawing/2014/main" id="{CCCD77A0-A9CD-181D-44F2-653AA68EF8A8}"/>
                </a:ext>
              </a:extLst>
            </p:cNvPr>
            <p:cNvSpPr txBox="1">
              <a:spLocks/>
            </p:cNvSpPr>
            <p:nvPr/>
          </p:nvSpPr>
          <p:spPr>
            <a:xfrm>
              <a:off x="592915" y="3775622"/>
              <a:ext cx="6255393" cy="281267"/>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12</a:t>
              </a:r>
              <a:r>
                <a:rPr lang="en-US" sz="900" kern="0" baseline="30000" dirty="0">
                  <a:latin typeface="+mn-lt"/>
                  <a:sym typeface="Helvetica"/>
                </a:rPr>
                <a:t>th</a:t>
              </a:r>
              <a:r>
                <a:rPr lang="en-US" sz="900" kern="0" dirty="0">
                  <a:latin typeface="+mn-lt"/>
                  <a:sym typeface="Helvetica"/>
                </a:rPr>
                <a:t> Generation Core™ i7 Processors</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Distribution of </a:t>
              </a:r>
              <a:r>
                <a:rPr lang="en-US" sz="900" kern="0" dirty="0" err="1">
                  <a:latin typeface="+mn-lt"/>
                  <a:sym typeface="Helvetica"/>
                </a:rPr>
                <a:t>OpenVINO</a:t>
              </a:r>
              <a:r>
                <a:rPr lang="en-US" sz="900" kern="0" dirty="0">
                  <a:latin typeface="+mn-lt"/>
                  <a:sym typeface="Helvetica"/>
                </a:rPr>
                <a:t>™ Toolkit</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ARRIA 10 FPGA</a:t>
              </a:r>
            </a:p>
          </p:txBody>
        </p:sp>
      </p:grpSp>
      <p:grpSp>
        <p:nvGrpSpPr>
          <p:cNvPr id="118" name="Group 117">
            <a:extLst>
              <a:ext uri="{FF2B5EF4-FFF2-40B4-BE49-F238E27FC236}">
                <a16:creationId xmlns:a16="http://schemas.microsoft.com/office/drawing/2014/main" id="{91F29746-C231-93AC-4218-90A163F095FB}"/>
              </a:ext>
            </a:extLst>
          </p:cNvPr>
          <p:cNvGrpSpPr/>
          <p:nvPr/>
        </p:nvGrpSpPr>
        <p:grpSpPr>
          <a:xfrm>
            <a:off x="592917" y="2949252"/>
            <a:ext cx="6255391" cy="926244"/>
            <a:chOff x="592917" y="2701114"/>
            <a:chExt cx="6255391" cy="926244"/>
          </a:xfrm>
        </p:grpSpPr>
        <p:sp>
          <p:nvSpPr>
            <p:cNvPr id="45" name="Content Placeholder 47">
              <a:extLst>
                <a:ext uri="{FF2B5EF4-FFF2-40B4-BE49-F238E27FC236}">
                  <a16:creationId xmlns:a16="http://schemas.microsoft.com/office/drawing/2014/main" id="{9FF369BC-1767-4991-D3F3-807F735C22CB}"/>
                </a:ext>
              </a:extLst>
            </p:cNvPr>
            <p:cNvSpPr txBox="1">
              <a:spLocks/>
            </p:cNvSpPr>
            <p:nvPr/>
          </p:nvSpPr>
          <p:spPr>
            <a:xfrm>
              <a:off x="592917" y="2701114"/>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46" name="Rectangle 45">
              <a:extLst>
                <a:ext uri="{FF2B5EF4-FFF2-40B4-BE49-F238E27FC236}">
                  <a16:creationId xmlns:a16="http://schemas.microsoft.com/office/drawing/2014/main" id="{C6ADC23D-F837-5FC0-52AC-4AD8090CBB7C}"/>
                </a:ext>
              </a:extLst>
            </p:cNvPr>
            <p:cNvSpPr>
              <a:spLocks/>
            </p:cNvSpPr>
            <p:nvPr/>
          </p:nvSpPr>
          <p:spPr>
            <a:xfrm>
              <a:off x="913614" y="2934861"/>
              <a:ext cx="1645435"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Improve data security</a:t>
              </a:r>
              <a:br>
                <a:rPr lang="en-US" sz="900" dirty="0">
                  <a:solidFill>
                    <a:schemeClr val="accent1"/>
                  </a:solidFill>
                  <a:latin typeface="IntelOne Text Medium" panose="020B0703020203020204" pitchFamily="34" charset="0"/>
                  <a:sym typeface="Helvetica Neue"/>
                </a:rPr>
              </a:br>
              <a:r>
                <a:rPr lang="en-US" sz="900" kern="0" dirty="0">
                  <a:solidFill>
                    <a:schemeClr val="bg2"/>
                  </a:solidFill>
                  <a:sym typeface="Helvetica Neue"/>
                </a:rPr>
                <a:t>with user-specific folder permissions functions to better control data privacy and confidentiality</a:t>
              </a:r>
            </a:p>
          </p:txBody>
        </p:sp>
        <p:sp>
          <p:nvSpPr>
            <p:cNvPr id="53" name="Rectangle 52">
              <a:extLst>
                <a:ext uri="{FF2B5EF4-FFF2-40B4-BE49-F238E27FC236}">
                  <a16:creationId xmlns:a16="http://schemas.microsoft.com/office/drawing/2014/main" id="{D6C8813E-E6D4-E3C3-DC18-C0783905673D}"/>
                </a:ext>
              </a:extLst>
            </p:cNvPr>
            <p:cNvSpPr>
              <a:spLocks/>
            </p:cNvSpPr>
            <p:nvPr/>
          </p:nvSpPr>
          <p:spPr>
            <a:xfrm>
              <a:off x="3063688" y="2934861"/>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Scale processing power </a:t>
              </a:r>
              <a:r>
                <a:rPr lang="en-US" sz="900" kern="0" dirty="0">
                  <a:solidFill>
                    <a:schemeClr val="bg2"/>
                  </a:solidFill>
                  <a:sym typeface="Helvetica Neue"/>
                </a:rPr>
                <a:t>accordingly with more than 30 image processing cores that can be optimized both for human eye and AI models</a:t>
              </a:r>
            </a:p>
          </p:txBody>
        </p:sp>
        <p:sp>
          <p:nvSpPr>
            <p:cNvPr id="54" name="Rectangle 53">
              <a:extLst>
                <a:ext uri="{FF2B5EF4-FFF2-40B4-BE49-F238E27FC236}">
                  <a16:creationId xmlns:a16="http://schemas.microsoft.com/office/drawing/2014/main" id="{EAABA5BA-E187-EE6B-6919-4C7E620E2914}"/>
                </a:ext>
              </a:extLst>
            </p:cNvPr>
            <p:cNvSpPr>
              <a:spLocks/>
            </p:cNvSpPr>
            <p:nvPr/>
          </p:nvSpPr>
          <p:spPr>
            <a:xfrm>
              <a:off x="5213760" y="2934861"/>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Increase deployment options </a:t>
              </a:r>
              <a:r>
                <a:rPr lang="en-US" sz="900" kern="0" dirty="0">
                  <a:solidFill>
                    <a:schemeClr val="bg2"/>
                  </a:solidFill>
                  <a:sym typeface="Helvetica Neue"/>
                </a:rPr>
                <a:t>with a kit that can be optimized for a variety of FPGA architectures</a:t>
              </a:r>
            </a:p>
          </p:txBody>
        </p:sp>
        <p:grpSp>
          <p:nvGrpSpPr>
            <p:cNvPr id="75" name="Group 74">
              <a:extLst>
                <a:ext uri="{FF2B5EF4-FFF2-40B4-BE49-F238E27FC236}">
                  <a16:creationId xmlns:a16="http://schemas.microsoft.com/office/drawing/2014/main" id="{D9D0429B-6A13-A55C-CC0E-AAFE53F19940}"/>
                </a:ext>
              </a:extLst>
            </p:cNvPr>
            <p:cNvGrpSpPr/>
            <p:nvPr/>
          </p:nvGrpSpPr>
          <p:grpSpPr>
            <a:xfrm>
              <a:off x="608806" y="2954997"/>
              <a:ext cx="165099" cy="211157"/>
              <a:chOff x="2135678" y="1328651"/>
              <a:chExt cx="376797" cy="481916"/>
            </a:xfrm>
          </p:grpSpPr>
          <p:sp>
            <p:nvSpPr>
              <p:cNvPr id="79" name="Freeform: Shape 78">
                <a:extLst>
                  <a:ext uri="{FF2B5EF4-FFF2-40B4-BE49-F238E27FC236}">
                    <a16:creationId xmlns:a16="http://schemas.microsoft.com/office/drawing/2014/main" id="{6E986AD4-A807-06B9-9FB0-03B379578F68}"/>
                  </a:ext>
                </a:extLst>
              </p:cNvPr>
              <p:cNvSpPr/>
              <p:nvPr/>
            </p:nvSpPr>
            <p:spPr>
              <a:xfrm>
                <a:off x="2135678" y="1359398"/>
                <a:ext cx="320354" cy="451169"/>
              </a:xfrm>
              <a:custGeom>
                <a:avLst/>
                <a:gdLst>
                  <a:gd name="connsiteX0" fmla="*/ 0 w 320354"/>
                  <a:gd name="connsiteY0" fmla="*/ 62329 h 451169"/>
                  <a:gd name="connsiteX1" fmla="*/ 41607 w 320354"/>
                  <a:gd name="connsiteY1" fmla="*/ 62329 h 451169"/>
                  <a:gd name="connsiteX2" fmla="*/ 41607 w 320354"/>
                  <a:gd name="connsiteY2" fmla="*/ 81731 h 451169"/>
                  <a:gd name="connsiteX3" fmla="*/ 42487 w 320354"/>
                  <a:gd name="connsiteY3" fmla="*/ 81731 h 451169"/>
                  <a:gd name="connsiteX4" fmla="*/ 42487 w 320354"/>
                  <a:gd name="connsiteY4" fmla="*/ 405375 h 451169"/>
                  <a:gd name="connsiteX5" fmla="*/ 45794 w 320354"/>
                  <a:gd name="connsiteY5" fmla="*/ 408681 h 451169"/>
                  <a:gd name="connsiteX6" fmla="*/ 277867 w 320354"/>
                  <a:gd name="connsiteY6" fmla="*/ 408681 h 451169"/>
                  <a:gd name="connsiteX7" fmla="*/ 277867 w 320354"/>
                  <a:gd name="connsiteY7" fmla="*/ 190703 h 451169"/>
                  <a:gd name="connsiteX8" fmla="*/ 320354 w 320354"/>
                  <a:gd name="connsiteY8" fmla="*/ 190703 h 451169"/>
                  <a:gd name="connsiteX9" fmla="*/ 320354 w 320354"/>
                  <a:gd name="connsiteY9" fmla="*/ 451169 h 451169"/>
                  <a:gd name="connsiteX10" fmla="*/ 45794 w 320354"/>
                  <a:gd name="connsiteY10" fmla="*/ 451169 h 451169"/>
                  <a:gd name="connsiteX11" fmla="*/ 0 w 320354"/>
                  <a:gd name="connsiteY11" fmla="*/ 405375 h 451169"/>
                  <a:gd name="connsiteX12" fmla="*/ 62851 w 320354"/>
                  <a:gd name="connsiteY12" fmla="*/ 0 h 451169"/>
                  <a:gd name="connsiteX13" fmla="*/ 198896 w 320354"/>
                  <a:gd name="connsiteY13" fmla="*/ 0 h 451169"/>
                  <a:gd name="connsiteX14" fmla="*/ 198896 w 320354"/>
                  <a:gd name="connsiteY14" fmla="*/ 42487 h 451169"/>
                  <a:gd name="connsiteX15" fmla="*/ 65061 w 320354"/>
                  <a:gd name="connsiteY15" fmla="*/ 42487 h 451169"/>
                  <a:gd name="connsiteX16" fmla="*/ 65061 w 320354"/>
                  <a:gd name="connsiteY16" fmla="*/ 41085 h 451169"/>
                  <a:gd name="connsiteX17" fmla="*/ 62851 w 320354"/>
                  <a:gd name="connsiteY17" fmla="*/ 41085 h 45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0354" h="451169">
                    <a:moveTo>
                      <a:pt x="0" y="62329"/>
                    </a:moveTo>
                    <a:lnTo>
                      <a:pt x="41607" y="62329"/>
                    </a:lnTo>
                    <a:lnTo>
                      <a:pt x="41607" y="81731"/>
                    </a:lnTo>
                    <a:lnTo>
                      <a:pt x="42487" y="81731"/>
                    </a:lnTo>
                    <a:lnTo>
                      <a:pt x="42487" y="405375"/>
                    </a:lnTo>
                    <a:cubicBezTo>
                      <a:pt x="42487" y="407203"/>
                      <a:pt x="43965" y="408681"/>
                      <a:pt x="45794" y="408681"/>
                    </a:cubicBezTo>
                    <a:lnTo>
                      <a:pt x="277867" y="408681"/>
                    </a:lnTo>
                    <a:lnTo>
                      <a:pt x="277867" y="190703"/>
                    </a:lnTo>
                    <a:lnTo>
                      <a:pt x="320354" y="190703"/>
                    </a:lnTo>
                    <a:lnTo>
                      <a:pt x="320354" y="451169"/>
                    </a:lnTo>
                    <a:lnTo>
                      <a:pt x="45794" y="451169"/>
                    </a:lnTo>
                    <a:cubicBezTo>
                      <a:pt x="20542" y="451169"/>
                      <a:pt x="0" y="430627"/>
                      <a:pt x="0" y="405375"/>
                    </a:cubicBezTo>
                    <a:close/>
                    <a:moveTo>
                      <a:pt x="62851" y="0"/>
                    </a:moveTo>
                    <a:lnTo>
                      <a:pt x="198896" y="0"/>
                    </a:lnTo>
                    <a:lnTo>
                      <a:pt x="198896" y="42487"/>
                    </a:lnTo>
                    <a:lnTo>
                      <a:pt x="65061" y="42487"/>
                    </a:lnTo>
                    <a:lnTo>
                      <a:pt x="65061" y="41085"/>
                    </a:lnTo>
                    <a:lnTo>
                      <a:pt x="62851" y="41085"/>
                    </a:lnTo>
                    <a:close/>
                  </a:path>
                </a:pathLst>
              </a:custGeom>
              <a:solidFill>
                <a:srgbClr val="0A69B3"/>
              </a:solidFill>
              <a:ln w="910" cap="flat">
                <a:noFill/>
                <a:prstDash val="solid"/>
                <a:miter/>
              </a:ln>
            </p:spPr>
            <p:txBody>
              <a:bodyPr rtlCol="0" anchor="ctr"/>
              <a:lstStyle/>
              <a:p>
                <a:endParaRPr lang="en-US"/>
              </a:p>
            </p:txBody>
          </p:sp>
          <p:grpSp>
            <p:nvGrpSpPr>
              <p:cNvPr id="80" name="Graphic 2563">
                <a:extLst>
                  <a:ext uri="{FF2B5EF4-FFF2-40B4-BE49-F238E27FC236}">
                    <a16:creationId xmlns:a16="http://schemas.microsoft.com/office/drawing/2014/main" id="{7F29DF5F-0CC3-BE35-8FEC-FAFEF458DDAF}"/>
                  </a:ext>
                </a:extLst>
              </p:cNvPr>
              <p:cNvGrpSpPr/>
              <p:nvPr/>
            </p:nvGrpSpPr>
            <p:grpSpPr>
              <a:xfrm>
                <a:off x="2355817" y="1328651"/>
                <a:ext cx="156658" cy="200216"/>
                <a:chOff x="2355817" y="1328651"/>
                <a:chExt cx="156658" cy="200216"/>
              </a:xfrm>
            </p:grpSpPr>
            <p:sp>
              <p:nvSpPr>
                <p:cNvPr id="90" name="Freeform: Shape 89">
                  <a:extLst>
                    <a:ext uri="{FF2B5EF4-FFF2-40B4-BE49-F238E27FC236}">
                      <a16:creationId xmlns:a16="http://schemas.microsoft.com/office/drawing/2014/main" id="{52CE8759-6377-F403-084D-9F80F8C769C1}"/>
                    </a:ext>
                  </a:extLst>
                </p:cNvPr>
                <p:cNvSpPr/>
                <p:nvPr/>
              </p:nvSpPr>
              <p:spPr>
                <a:xfrm>
                  <a:off x="2392264" y="1366381"/>
                  <a:ext cx="83764" cy="94072"/>
                </a:xfrm>
                <a:custGeom>
                  <a:avLst/>
                  <a:gdLst>
                    <a:gd name="connsiteX0" fmla="*/ 67084 w 83764"/>
                    <a:gd name="connsiteY0" fmla="*/ 94072 h 94072"/>
                    <a:gd name="connsiteX1" fmla="*/ 16681 w 83764"/>
                    <a:gd name="connsiteY1" fmla="*/ 94072 h 94072"/>
                    <a:gd name="connsiteX2" fmla="*/ 0 w 83764"/>
                    <a:gd name="connsiteY2" fmla="*/ 77391 h 94072"/>
                    <a:gd name="connsiteX3" fmla="*/ 0 w 83764"/>
                    <a:gd name="connsiteY3" fmla="*/ 32078 h 94072"/>
                    <a:gd name="connsiteX4" fmla="*/ 10142 w 83764"/>
                    <a:gd name="connsiteY4" fmla="*/ 32078 h 94072"/>
                    <a:gd name="connsiteX5" fmla="*/ 10142 w 83764"/>
                    <a:gd name="connsiteY5" fmla="*/ 31385 h 94072"/>
                    <a:gd name="connsiteX6" fmla="*/ 41591 w 83764"/>
                    <a:gd name="connsiteY6" fmla="*/ 0 h 94072"/>
                    <a:gd name="connsiteX7" fmla="*/ 73078 w 83764"/>
                    <a:gd name="connsiteY7" fmla="*/ 31385 h 94072"/>
                    <a:gd name="connsiteX8" fmla="*/ 73078 w 83764"/>
                    <a:gd name="connsiteY8" fmla="*/ 32078 h 94072"/>
                    <a:gd name="connsiteX9" fmla="*/ 83765 w 83764"/>
                    <a:gd name="connsiteY9" fmla="*/ 32078 h 94072"/>
                    <a:gd name="connsiteX10" fmla="*/ 83765 w 83764"/>
                    <a:gd name="connsiteY10" fmla="*/ 77391 h 94072"/>
                    <a:gd name="connsiteX11" fmla="*/ 67084 w 83764"/>
                    <a:gd name="connsiteY11" fmla="*/ 94072 h 94072"/>
                    <a:gd name="connsiteX12" fmla="*/ 21244 w 83764"/>
                    <a:gd name="connsiteY12" fmla="*/ 72829 h 94072"/>
                    <a:gd name="connsiteX13" fmla="*/ 62521 w 83764"/>
                    <a:gd name="connsiteY13" fmla="*/ 72829 h 94072"/>
                    <a:gd name="connsiteX14" fmla="*/ 62521 w 83764"/>
                    <a:gd name="connsiteY14" fmla="*/ 53322 h 94072"/>
                    <a:gd name="connsiteX15" fmla="*/ 21244 w 83764"/>
                    <a:gd name="connsiteY15" fmla="*/ 53322 h 94072"/>
                    <a:gd name="connsiteX16" fmla="*/ 21244 w 83764"/>
                    <a:gd name="connsiteY16" fmla="*/ 72829 h 94072"/>
                    <a:gd name="connsiteX17" fmla="*/ 31385 w 83764"/>
                    <a:gd name="connsiteY17" fmla="*/ 32078 h 94072"/>
                    <a:gd name="connsiteX18" fmla="*/ 51835 w 83764"/>
                    <a:gd name="connsiteY18" fmla="*/ 32078 h 94072"/>
                    <a:gd name="connsiteX19" fmla="*/ 51835 w 83764"/>
                    <a:gd name="connsiteY19" fmla="*/ 31385 h 94072"/>
                    <a:gd name="connsiteX20" fmla="*/ 41591 w 83764"/>
                    <a:gd name="connsiteY20" fmla="*/ 21244 h 94072"/>
                    <a:gd name="connsiteX21" fmla="*/ 31385 w 83764"/>
                    <a:gd name="connsiteY21" fmla="*/ 31385 h 94072"/>
                    <a:gd name="connsiteX22" fmla="*/ 31385 w 83764"/>
                    <a:gd name="connsiteY22" fmla="*/ 32078 h 9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3764" h="94072">
                      <a:moveTo>
                        <a:pt x="67084" y="94072"/>
                      </a:moveTo>
                      <a:lnTo>
                        <a:pt x="16681" y="94072"/>
                      </a:lnTo>
                      <a:cubicBezTo>
                        <a:pt x="7481" y="94072"/>
                        <a:pt x="0" y="86591"/>
                        <a:pt x="0" y="77391"/>
                      </a:cubicBezTo>
                      <a:lnTo>
                        <a:pt x="0" y="32078"/>
                      </a:lnTo>
                      <a:lnTo>
                        <a:pt x="10142" y="32078"/>
                      </a:lnTo>
                      <a:lnTo>
                        <a:pt x="10142" y="31385"/>
                      </a:lnTo>
                      <a:cubicBezTo>
                        <a:pt x="10142" y="13790"/>
                        <a:pt x="23959" y="0"/>
                        <a:pt x="41591" y="0"/>
                      </a:cubicBezTo>
                      <a:cubicBezTo>
                        <a:pt x="59224" y="0"/>
                        <a:pt x="73078" y="13781"/>
                        <a:pt x="73078" y="31385"/>
                      </a:cubicBezTo>
                      <a:lnTo>
                        <a:pt x="73078" y="32078"/>
                      </a:lnTo>
                      <a:lnTo>
                        <a:pt x="83765" y="32078"/>
                      </a:lnTo>
                      <a:lnTo>
                        <a:pt x="83765" y="77391"/>
                      </a:lnTo>
                      <a:cubicBezTo>
                        <a:pt x="83765" y="86591"/>
                        <a:pt x="76283" y="94072"/>
                        <a:pt x="67084" y="94072"/>
                      </a:cubicBezTo>
                      <a:close/>
                      <a:moveTo>
                        <a:pt x="21244" y="72829"/>
                      </a:moveTo>
                      <a:lnTo>
                        <a:pt x="62521" y="72829"/>
                      </a:lnTo>
                      <a:lnTo>
                        <a:pt x="62521" y="53322"/>
                      </a:lnTo>
                      <a:lnTo>
                        <a:pt x="21244" y="53322"/>
                      </a:lnTo>
                      <a:lnTo>
                        <a:pt x="21244" y="72829"/>
                      </a:lnTo>
                      <a:close/>
                      <a:moveTo>
                        <a:pt x="31385" y="32078"/>
                      </a:moveTo>
                      <a:lnTo>
                        <a:pt x="51835" y="32078"/>
                      </a:lnTo>
                      <a:lnTo>
                        <a:pt x="51835" y="31385"/>
                      </a:lnTo>
                      <a:cubicBezTo>
                        <a:pt x="51835" y="25603"/>
                        <a:pt x="47429" y="21244"/>
                        <a:pt x="41591" y="21244"/>
                      </a:cubicBezTo>
                      <a:cubicBezTo>
                        <a:pt x="35754" y="21244"/>
                        <a:pt x="31385" y="25603"/>
                        <a:pt x="31385" y="31385"/>
                      </a:cubicBezTo>
                      <a:lnTo>
                        <a:pt x="31385" y="32078"/>
                      </a:lnTo>
                      <a:close/>
                    </a:path>
                  </a:pathLst>
                </a:custGeom>
                <a:solidFill>
                  <a:srgbClr val="0B6AB3"/>
                </a:solidFill>
                <a:ln w="910"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732AAA22-1FBE-7519-ED5D-C0B2875F910A}"/>
                    </a:ext>
                  </a:extLst>
                </p:cNvPr>
                <p:cNvSpPr/>
                <p:nvPr/>
              </p:nvSpPr>
              <p:spPr>
                <a:xfrm>
                  <a:off x="2355817" y="1328651"/>
                  <a:ext cx="156658" cy="200216"/>
                </a:xfrm>
                <a:custGeom>
                  <a:avLst/>
                  <a:gdLst>
                    <a:gd name="connsiteX0" fmla="*/ 78334 w 156658"/>
                    <a:gd name="connsiteY0" fmla="*/ 200207 h 200216"/>
                    <a:gd name="connsiteX1" fmla="*/ 72746 w 156658"/>
                    <a:gd name="connsiteY1" fmla="*/ 196753 h 200216"/>
                    <a:gd name="connsiteX2" fmla="*/ 10613 w 156658"/>
                    <a:gd name="connsiteY2" fmla="*/ 136135 h 200216"/>
                    <a:gd name="connsiteX3" fmla="*/ 10548 w 156658"/>
                    <a:gd name="connsiteY3" fmla="*/ 136024 h 200216"/>
                    <a:gd name="connsiteX4" fmla="*/ 0 w 156658"/>
                    <a:gd name="connsiteY4" fmla="*/ 94202 h 200216"/>
                    <a:gd name="connsiteX5" fmla="*/ 0 w 156658"/>
                    <a:gd name="connsiteY5" fmla="*/ 15342 h 200216"/>
                    <a:gd name="connsiteX6" fmla="*/ 15342 w 156658"/>
                    <a:gd name="connsiteY6" fmla="*/ 0 h 200216"/>
                    <a:gd name="connsiteX7" fmla="*/ 141317 w 156658"/>
                    <a:gd name="connsiteY7" fmla="*/ 0 h 200216"/>
                    <a:gd name="connsiteX8" fmla="*/ 156658 w 156658"/>
                    <a:gd name="connsiteY8" fmla="*/ 15342 h 200216"/>
                    <a:gd name="connsiteX9" fmla="*/ 156658 w 156658"/>
                    <a:gd name="connsiteY9" fmla="*/ 94202 h 200216"/>
                    <a:gd name="connsiteX10" fmla="*/ 146073 w 156658"/>
                    <a:gd name="connsiteY10" fmla="*/ 136098 h 200216"/>
                    <a:gd name="connsiteX11" fmla="*/ 146046 w 156658"/>
                    <a:gd name="connsiteY11" fmla="*/ 136144 h 200216"/>
                    <a:gd name="connsiteX12" fmla="*/ 83912 w 156658"/>
                    <a:gd name="connsiteY12" fmla="*/ 196762 h 200216"/>
                    <a:gd name="connsiteX13" fmla="*/ 78324 w 156658"/>
                    <a:gd name="connsiteY13" fmla="*/ 200217 h 200216"/>
                    <a:gd name="connsiteX14" fmla="*/ 29233 w 156658"/>
                    <a:gd name="connsiteY14" fmla="*/ 125901 h 200216"/>
                    <a:gd name="connsiteX15" fmla="*/ 78334 w 156658"/>
                    <a:gd name="connsiteY15" fmla="*/ 175121 h 200216"/>
                    <a:gd name="connsiteX16" fmla="*/ 127480 w 156658"/>
                    <a:gd name="connsiteY16" fmla="*/ 125818 h 200216"/>
                    <a:gd name="connsiteX17" fmla="*/ 127536 w 156658"/>
                    <a:gd name="connsiteY17" fmla="*/ 125716 h 200216"/>
                    <a:gd name="connsiteX18" fmla="*/ 135424 w 156658"/>
                    <a:gd name="connsiteY18" fmla="*/ 94192 h 200216"/>
                    <a:gd name="connsiteX19" fmla="*/ 135424 w 156658"/>
                    <a:gd name="connsiteY19" fmla="*/ 21244 h 200216"/>
                    <a:gd name="connsiteX20" fmla="*/ 21244 w 156658"/>
                    <a:gd name="connsiteY20" fmla="*/ 21244 h 200216"/>
                    <a:gd name="connsiteX21" fmla="*/ 21244 w 156658"/>
                    <a:gd name="connsiteY21" fmla="*/ 94202 h 200216"/>
                    <a:gd name="connsiteX22" fmla="*/ 29132 w 156658"/>
                    <a:gd name="connsiteY22" fmla="*/ 125725 h 200216"/>
                    <a:gd name="connsiteX23" fmla="*/ 29233 w 156658"/>
                    <a:gd name="connsiteY23" fmla="*/ 125910 h 20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6658" h="200216">
                      <a:moveTo>
                        <a:pt x="78334" y="200207"/>
                      </a:moveTo>
                      <a:lnTo>
                        <a:pt x="72746" y="196753"/>
                      </a:lnTo>
                      <a:cubicBezTo>
                        <a:pt x="36909" y="174576"/>
                        <a:pt x="19184" y="151550"/>
                        <a:pt x="10613" y="136135"/>
                      </a:cubicBezTo>
                      <a:lnTo>
                        <a:pt x="10548" y="136024"/>
                      </a:lnTo>
                      <a:cubicBezTo>
                        <a:pt x="3648" y="123703"/>
                        <a:pt x="0" y="109248"/>
                        <a:pt x="0" y="94202"/>
                      </a:cubicBezTo>
                      <a:lnTo>
                        <a:pt x="0" y="15342"/>
                      </a:lnTo>
                      <a:cubicBezTo>
                        <a:pt x="0" y="6881"/>
                        <a:pt x="6881" y="0"/>
                        <a:pt x="15342" y="0"/>
                      </a:cubicBezTo>
                      <a:lnTo>
                        <a:pt x="141317" y="0"/>
                      </a:lnTo>
                      <a:cubicBezTo>
                        <a:pt x="149777" y="0"/>
                        <a:pt x="156658" y="6881"/>
                        <a:pt x="156658" y="15342"/>
                      </a:cubicBezTo>
                      <a:lnTo>
                        <a:pt x="156658" y="94202"/>
                      </a:lnTo>
                      <a:cubicBezTo>
                        <a:pt x="156658" y="109275"/>
                        <a:pt x="153001" y="123758"/>
                        <a:pt x="146073" y="136098"/>
                      </a:cubicBezTo>
                      <a:lnTo>
                        <a:pt x="146046" y="136144"/>
                      </a:lnTo>
                      <a:cubicBezTo>
                        <a:pt x="137483" y="151559"/>
                        <a:pt x="119750" y="174586"/>
                        <a:pt x="83912" y="196762"/>
                      </a:cubicBezTo>
                      <a:lnTo>
                        <a:pt x="78324" y="200217"/>
                      </a:lnTo>
                      <a:close/>
                      <a:moveTo>
                        <a:pt x="29233" y="125901"/>
                      </a:moveTo>
                      <a:cubicBezTo>
                        <a:pt x="36142" y="138315"/>
                        <a:pt x="50209" y="156584"/>
                        <a:pt x="78334" y="175121"/>
                      </a:cubicBezTo>
                      <a:cubicBezTo>
                        <a:pt x="106523" y="156547"/>
                        <a:pt x="120590" y="138231"/>
                        <a:pt x="127480" y="125818"/>
                      </a:cubicBezTo>
                      <a:lnTo>
                        <a:pt x="127536" y="125716"/>
                      </a:lnTo>
                      <a:cubicBezTo>
                        <a:pt x="132690" y="116544"/>
                        <a:pt x="135424" y="105645"/>
                        <a:pt x="135424" y="94192"/>
                      </a:cubicBezTo>
                      <a:lnTo>
                        <a:pt x="135424" y="21244"/>
                      </a:lnTo>
                      <a:lnTo>
                        <a:pt x="21244" y="21244"/>
                      </a:lnTo>
                      <a:lnTo>
                        <a:pt x="21244" y="94202"/>
                      </a:lnTo>
                      <a:cubicBezTo>
                        <a:pt x="21244" y="105655"/>
                        <a:pt x="23968" y="116554"/>
                        <a:pt x="29132" y="125725"/>
                      </a:cubicBezTo>
                      <a:lnTo>
                        <a:pt x="29233" y="125910"/>
                      </a:lnTo>
                      <a:close/>
                    </a:path>
                  </a:pathLst>
                </a:custGeom>
                <a:solidFill>
                  <a:srgbClr val="2FC5F3"/>
                </a:solidFill>
                <a:ln w="910" cap="flat">
                  <a:noFill/>
                  <a:prstDash val="solid"/>
                  <a:miter/>
                </a:ln>
              </p:spPr>
              <p:txBody>
                <a:bodyPr rtlCol="0" anchor="ctr"/>
                <a:lstStyle/>
                <a:p>
                  <a:endParaRPr lang="en-US"/>
                </a:p>
              </p:txBody>
            </p:sp>
          </p:grpSp>
          <p:sp>
            <p:nvSpPr>
              <p:cNvPr id="81" name="Freeform: Shape 80">
                <a:extLst>
                  <a:ext uri="{FF2B5EF4-FFF2-40B4-BE49-F238E27FC236}">
                    <a16:creationId xmlns:a16="http://schemas.microsoft.com/office/drawing/2014/main" id="{A726C960-2764-18D8-1BB9-3FD381C2F96A}"/>
                  </a:ext>
                </a:extLst>
              </p:cNvPr>
              <p:cNvSpPr/>
              <p:nvPr/>
            </p:nvSpPr>
            <p:spPr>
              <a:xfrm>
                <a:off x="2286036" y="1509277"/>
                <a:ext cx="101507" cy="21243"/>
              </a:xfrm>
              <a:custGeom>
                <a:avLst/>
                <a:gdLst>
                  <a:gd name="connsiteX0" fmla="*/ 0 w 101507"/>
                  <a:gd name="connsiteY0" fmla="*/ 0 h 21243"/>
                  <a:gd name="connsiteX1" fmla="*/ 101508 w 101507"/>
                  <a:gd name="connsiteY1" fmla="*/ 0 h 21243"/>
                  <a:gd name="connsiteX2" fmla="*/ 101508 w 101507"/>
                  <a:gd name="connsiteY2" fmla="*/ 21244 h 21243"/>
                  <a:gd name="connsiteX3" fmla="*/ 0 w 101507"/>
                  <a:gd name="connsiteY3" fmla="*/ 21244 h 21243"/>
                </a:gdLst>
                <a:ahLst/>
                <a:cxnLst>
                  <a:cxn ang="0">
                    <a:pos x="connsiteX0" y="connsiteY0"/>
                  </a:cxn>
                  <a:cxn ang="0">
                    <a:pos x="connsiteX1" y="connsiteY1"/>
                  </a:cxn>
                  <a:cxn ang="0">
                    <a:pos x="connsiteX2" y="connsiteY2"/>
                  </a:cxn>
                  <a:cxn ang="0">
                    <a:pos x="connsiteX3" y="connsiteY3"/>
                  </a:cxn>
                </a:cxnLst>
                <a:rect l="l" t="t" r="r" b="b"/>
                <a:pathLst>
                  <a:path w="101507" h="21243">
                    <a:moveTo>
                      <a:pt x="0" y="0"/>
                    </a:moveTo>
                    <a:lnTo>
                      <a:pt x="101508" y="0"/>
                    </a:lnTo>
                    <a:lnTo>
                      <a:pt x="101508" y="21244"/>
                    </a:lnTo>
                    <a:lnTo>
                      <a:pt x="0" y="21244"/>
                    </a:lnTo>
                    <a:close/>
                  </a:path>
                </a:pathLst>
              </a:custGeom>
              <a:solidFill>
                <a:srgbClr val="2FC5F3"/>
              </a:solidFill>
              <a:ln w="91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31D64209-9F85-0831-0F68-78A78F4823E0}"/>
                  </a:ext>
                </a:extLst>
              </p:cNvPr>
              <p:cNvSpPr/>
              <p:nvPr/>
            </p:nvSpPr>
            <p:spPr>
              <a:xfrm>
                <a:off x="2286036" y="1548984"/>
                <a:ext cx="101507" cy="21243"/>
              </a:xfrm>
              <a:custGeom>
                <a:avLst/>
                <a:gdLst>
                  <a:gd name="connsiteX0" fmla="*/ 0 w 101507"/>
                  <a:gd name="connsiteY0" fmla="*/ 0 h 21243"/>
                  <a:gd name="connsiteX1" fmla="*/ 101508 w 101507"/>
                  <a:gd name="connsiteY1" fmla="*/ 0 h 21243"/>
                  <a:gd name="connsiteX2" fmla="*/ 101508 w 101507"/>
                  <a:gd name="connsiteY2" fmla="*/ 21244 h 21243"/>
                  <a:gd name="connsiteX3" fmla="*/ 0 w 101507"/>
                  <a:gd name="connsiteY3" fmla="*/ 21244 h 21243"/>
                </a:gdLst>
                <a:ahLst/>
                <a:cxnLst>
                  <a:cxn ang="0">
                    <a:pos x="connsiteX0" y="connsiteY0"/>
                  </a:cxn>
                  <a:cxn ang="0">
                    <a:pos x="connsiteX1" y="connsiteY1"/>
                  </a:cxn>
                  <a:cxn ang="0">
                    <a:pos x="connsiteX2" y="connsiteY2"/>
                  </a:cxn>
                  <a:cxn ang="0">
                    <a:pos x="connsiteX3" y="connsiteY3"/>
                  </a:cxn>
                </a:cxnLst>
                <a:rect l="l" t="t" r="r" b="b"/>
                <a:pathLst>
                  <a:path w="101507" h="21243">
                    <a:moveTo>
                      <a:pt x="0" y="0"/>
                    </a:moveTo>
                    <a:lnTo>
                      <a:pt x="101508" y="0"/>
                    </a:lnTo>
                    <a:lnTo>
                      <a:pt x="101508" y="21244"/>
                    </a:lnTo>
                    <a:lnTo>
                      <a:pt x="0" y="21244"/>
                    </a:lnTo>
                    <a:close/>
                  </a:path>
                </a:pathLst>
              </a:custGeom>
              <a:solidFill>
                <a:srgbClr val="2FC5F3"/>
              </a:solidFill>
              <a:ln w="91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A23385EA-618E-76F6-20CB-B58A3F559385}"/>
                  </a:ext>
                </a:extLst>
              </p:cNvPr>
              <p:cNvSpPr/>
              <p:nvPr/>
            </p:nvSpPr>
            <p:spPr>
              <a:xfrm>
                <a:off x="2286036" y="1588691"/>
                <a:ext cx="101507" cy="21243"/>
              </a:xfrm>
              <a:custGeom>
                <a:avLst/>
                <a:gdLst>
                  <a:gd name="connsiteX0" fmla="*/ 0 w 101507"/>
                  <a:gd name="connsiteY0" fmla="*/ 0 h 21243"/>
                  <a:gd name="connsiteX1" fmla="*/ 101508 w 101507"/>
                  <a:gd name="connsiteY1" fmla="*/ 0 h 21243"/>
                  <a:gd name="connsiteX2" fmla="*/ 101508 w 101507"/>
                  <a:gd name="connsiteY2" fmla="*/ 21244 h 21243"/>
                  <a:gd name="connsiteX3" fmla="*/ 0 w 101507"/>
                  <a:gd name="connsiteY3" fmla="*/ 21244 h 21243"/>
                </a:gdLst>
                <a:ahLst/>
                <a:cxnLst>
                  <a:cxn ang="0">
                    <a:pos x="connsiteX0" y="connsiteY0"/>
                  </a:cxn>
                  <a:cxn ang="0">
                    <a:pos x="connsiteX1" y="connsiteY1"/>
                  </a:cxn>
                  <a:cxn ang="0">
                    <a:pos x="connsiteX2" y="connsiteY2"/>
                  </a:cxn>
                  <a:cxn ang="0">
                    <a:pos x="connsiteX3" y="connsiteY3"/>
                  </a:cxn>
                </a:cxnLst>
                <a:rect l="l" t="t" r="r" b="b"/>
                <a:pathLst>
                  <a:path w="101507" h="21243">
                    <a:moveTo>
                      <a:pt x="0" y="0"/>
                    </a:moveTo>
                    <a:lnTo>
                      <a:pt x="101508" y="0"/>
                    </a:lnTo>
                    <a:lnTo>
                      <a:pt x="101508" y="21244"/>
                    </a:lnTo>
                    <a:lnTo>
                      <a:pt x="0" y="21244"/>
                    </a:lnTo>
                    <a:close/>
                  </a:path>
                </a:pathLst>
              </a:custGeom>
              <a:solidFill>
                <a:srgbClr val="2FC5F3"/>
              </a:solidFill>
              <a:ln w="91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F2E806B6-47E9-FA2F-F268-46109BDDA178}"/>
                  </a:ext>
                </a:extLst>
              </p:cNvPr>
              <p:cNvSpPr/>
              <p:nvPr/>
            </p:nvSpPr>
            <p:spPr>
              <a:xfrm>
                <a:off x="2286036" y="1628407"/>
                <a:ext cx="101507" cy="21243"/>
              </a:xfrm>
              <a:custGeom>
                <a:avLst/>
                <a:gdLst>
                  <a:gd name="connsiteX0" fmla="*/ 0 w 101507"/>
                  <a:gd name="connsiteY0" fmla="*/ 0 h 21243"/>
                  <a:gd name="connsiteX1" fmla="*/ 101508 w 101507"/>
                  <a:gd name="connsiteY1" fmla="*/ 0 h 21243"/>
                  <a:gd name="connsiteX2" fmla="*/ 101508 w 101507"/>
                  <a:gd name="connsiteY2" fmla="*/ 21244 h 21243"/>
                  <a:gd name="connsiteX3" fmla="*/ 0 w 101507"/>
                  <a:gd name="connsiteY3" fmla="*/ 21244 h 21243"/>
                </a:gdLst>
                <a:ahLst/>
                <a:cxnLst>
                  <a:cxn ang="0">
                    <a:pos x="connsiteX0" y="connsiteY0"/>
                  </a:cxn>
                  <a:cxn ang="0">
                    <a:pos x="connsiteX1" y="connsiteY1"/>
                  </a:cxn>
                  <a:cxn ang="0">
                    <a:pos x="connsiteX2" y="connsiteY2"/>
                  </a:cxn>
                  <a:cxn ang="0">
                    <a:pos x="connsiteX3" y="connsiteY3"/>
                  </a:cxn>
                </a:cxnLst>
                <a:rect l="l" t="t" r="r" b="b"/>
                <a:pathLst>
                  <a:path w="101507" h="21243">
                    <a:moveTo>
                      <a:pt x="0" y="0"/>
                    </a:moveTo>
                    <a:lnTo>
                      <a:pt x="101508" y="0"/>
                    </a:lnTo>
                    <a:lnTo>
                      <a:pt x="101508" y="21244"/>
                    </a:lnTo>
                    <a:lnTo>
                      <a:pt x="0" y="21244"/>
                    </a:lnTo>
                    <a:close/>
                  </a:path>
                </a:pathLst>
              </a:custGeom>
              <a:solidFill>
                <a:srgbClr val="2FC5F3"/>
              </a:solidFill>
              <a:ln w="91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FEF0BC4D-1A1F-BCCC-6BDF-C6135E366CCA}"/>
                  </a:ext>
                </a:extLst>
              </p:cNvPr>
              <p:cNvSpPr/>
              <p:nvPr/>
            </p:nvSpPr>
            <p:spPr>
              <a:xfrm>
                <a:off x="2286036" y="1668114"/>
                <a:ext cx="101507" cy="21243"/>
              </a:xfrm>
              <a:custGeom>
                <a:avLst/>
                <a:gdLst>
                  <a:gd name="connsiteX0" fmla="*/ 0 w 101507"/>
                  <a:gd name="connsiteY0" fmla="*/ 0 h 21243"/>
                  <a:gd name="connsiteX1" fmla="*/ 101508 w 101507"/>
                  <a:gd name="connsiteY1" fmla="*/ 0 h 21243"/>
                  <a:gd name="connsiteX2" fmla="*/ 101508 w 101507"/>
                  <a:gd name="connsiteY2" fmla="*/ 21244 h 21243"/>
                  <a:gd name="connsiteX3" fmla="*/ 0 w 101507"/>
                  <a:gd name="connsiteY3" fmla="*/ 21244 h 21243"/>
                </a:gdLst>
                <a:ahLst/>
                <a:cxnLst>
                  <a:cxn ang="0">
                    <a:pos x="connsiteX0" y="connsiteY0"/>
                  </a:cxn>
                  <a:cxn ang="0">
                    <a:pos x="connsiteX1" y="connsiteY1"/>
                  </a:cxn>
                  <a:cxn ang="0">
                    <a:pos x="connsiteX2" y="connsiteY2"/>
                  </a:cxn>
                  <a:cxn ang="0">
                    <a:pos x="connsiteX3" y="connsiteY3"/>
                  </a:cxn>
                </a:cxnLst>
                <a:rect l="l" t="t" r="r" b="b"/>
                <a:pathLst>
                  <a:path w="101507" h="21243">
                    <a:moveTo>
                      <a:pt x="0" y="0"/>
                    </a:moveTo>
                    <a:lnTo>
                      <a:pt x="101508" y="0"/>
                    </a:lnTo>
                    <a:lnTo>
                      <a:pt x="101508" y="21244"/>
                    </a:lnTo>
                    <a:lnTo>
                      <a:pt x="0" y="21244"/>
                    </a:lnTo>
                    <a:close/>
                  </a:path>
                </a:pathLst>
              </a:custGeom>
              <a:solidFill>
                <a:srgbClr val="2FC5F3"/>
              </a:solidFill>
              <a:ln w="91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FBD881C-7F0E-1D4C-20B1-7CADE5C84926}"/>
                  </a:ext>
                </a:extLst>
              </p:cNvPr>
              <p:cNvSpPr/>
              <p:nvPr/>
            </p:nvSpPr>
            <p:spPr>
              <a:xfrm>
                <a:off x="2204156" y="1737840"/>
                <a:ext cx="40750" cy="21243"/>
              </a:xfrm>
              <a:custGeom>
                <a:avLst/>
                <a:gdLst>
                  <a:gd name="connsiteX0" fmla="*/ 0 w 40750"/>
                  <a:gd name="connsiteY0" fmla="*/ 0 h 21243"/>
                  <a:gd name="connsiteX1" fmla="*/ 40751 w 40750"/>
                  <a:gd name="connsiteY1" fmla="*/ 0 h 21243"/>
                  <a:gd name="connsiteX2" fmla="*/ 40751 w 40750"/>
                  <a:gd name="connsiteY2" fmla="*/ 21244 h 21243"/>
                  <a:gd name="connsiteX3" fmla="*/ 0 w 40750"/>
                  <a:gd name="connsiteY3" fmla="*/ 21244 h 21243"/>
                </a:gdLst>
                <a:ahLst/>
                <a:cxnLst>
                  <a:cxn ang="0">
                    <a:pos x="connsiteX0" y="connsiteY0"/>
                  </a:cxn>
                  <a:cxn ang="0">
                    <a:pos x="connsiteX1" y="connsiteY1"/>
                  </a:cxn>
                  <a:cxn ang="0">
                    <a:pos x="connsiteX2" y="connsiteY2"/>
                  </a:cxn>
                  <a:cxn ang="0">
                    <a:pos x="connsiteX3" y="connsiteY3"/>
                  </a:cxn>
                </a:cxnLst>
                <a:rect l="l" t="t" r="r" b="b"/>
                <a:pathLst>
                  <a:path w="40750" h="21243">
                    <a:moveTo>
                      <a:pt x="0" y="0"/>
                    </a:moveTo>
                    <a:lnTo>
                      <a:pt x="40751" y="0"/>
                    </a:lnTo>
                    <a:lnTo>
                      <a:pt x="40751" y="21244"/>
                    </a:lnTo>
                    <a:lnTo>
                      <a:pt x="0" y="21244"/>
                    </a:lnTo>
                    <a:close/>
                  </a:path>
                </a:pathLst>
              </a:custGeom>
              <a:solidFill>
                <a:srgbClr val="2FC5F3"/>
              </a:solidFill>
              <a:ln w="91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076FA29-B0B7-C4A6-43CC-DBD527EA2A20}"/>
                  </a:ext>
                </a:extLst>
              </p:cNvPr>
              <p:cNvSpPr/>
              <p:nvPr/>
            </p:nvSpPr>
            <p:spPr>
              <a:xfrm>
                <a:off x="2255095" y="1737840"/>
                <a:ext cx="40750" cy="21243"/>
              </a:xfrm>
              <a:custGeom>
                <a:avLst/>
                <a:gdLst>
                  <a:gd name="connsiteX0" fmla="*/ 0 w 40750"/>
                  <a:gd name="connsiteY0" fmla="*/ 0 h 21243"/>
                  <a:gd name="connsiteX1" fmla="*/ 40751 w 40750"/>
                  <a:gd name="connsiteY1" fmla="*/ 0 h 21243"/>
                  <a:gd name="connsiteX2" fmla="*/ 40751 w 40750"/>
                  <a:gd name="connsiteY2" fmla="*/ 21244 h 21243"/>
                  <a:gd name="connsiteX3" fmla="*/ 0 w 40750"/>
                  <a:gd name="connsiteY3" fmla="*/ 21244 h 21243"/>
                </a:gdLst>
                <a:ahLst/>
                <a:cxnLst>
                  <a:cxn ang="0">
                    <a:pos x="connsiteX0" y="connsiteY0"/>
                  </a:cxn>
                  <a:cxn ang="0">
                    <a:pos x="connsiteX1" y="connsiteY1"/>
                  </a:cxn>
                  <a:cxn ang="0">
                    <a:pos x="connsiteX2" y="connsiteY2"/>
                  </a:cxn>
                  <a:cxn ang="0">
                    <a:pos x="connsiteX3" y="connsiteY3"/>
                  </a:cxn>
                </a:cxnLst>
                <a:rect l="l" t="t" r="r" b="b"/>
                <a:pathLst>
                  <a:path w="40750" h="21243">
                    <a:moveTo>
                      <a:pt x="0" y="0"/>
                    </a:moveTo>
                    <a:lnTo>
                      <a:pt x="40751" y="0"/>
                    </a:lnTo>
                    <a:lnTo>
                      <a:pt x="40751" y="21244"/>
                    </a:lnTo>
                    <a:lnTo>
                      <a:pt x="0" y="21244"/>
                    </a:lnTo>
                    <a:close/>
                  </a:path>
                </a:pathLst>
              </a:custGeom>
              <a:solidFill>
                <a:srgbClr val="2FC5F3"/>
              </a:solidFill>
              <a:ln w="91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4BACC403-81F4-357E-6F56-52D6BB506E1A}"/>
                  </a:ext>
                </a:extLst>
              </p:cNvPr>
              <p:cNvSpPr/>
              <p:nvPr/>
            </p:nvSpPr>
            <p:spPr>
              <a:xfrm>
                <a:off x="2366439" y="1737840"/>
                <a:ext cx="20375" cy="21243"/>
              </a:xfrm>
              <a:custGeom>
                <a:avLst/>
                <a:gdLst>
                  <a:gd name="connsiteX0" fmla="*/ 0 w 20375"/>
                  <a:gd name="connsiteY0" fmla="*/ 0 h 21243"/>
                  <a:gd name="connsiteX1" fmla="*/ 20375 w 20375"/>
                  <a:gd name="connsiteY1" fmla="*/ 0 h 21243"/>
                  <a:gd name="connsiteX2" fmla="*/ 20375 w 20375"/>
                  <a:gd name="connsiteY2" fmla="*/ 21244 h 21243"/>
                  <a:gd name="connsiteX3" fmla="*/ 0 w 20375"/>
                  <a:gd name="connsiteY3" fmla="*/ 21244 h 21243"/>
                </a:gdLst>
                <a:ahLst/>
                <a:cxnLst>
                  <a:cxn ang="0">
                    <a:pos x="connsiteX0" y="connsiteY0"/>
                  </a:cxn>
                  <a:cxn ang="0">
                    <a:pos x="connsiteX1" y="connsiteY1"/>
                  </a:cxn>
                  <a:cxn ang="0">
                    <a:pos x="connsiteX2" y="connsiteY2"/>
                  </a:cxn>
                  <a:cxn ang="0">
                    <a:pos x="connsiteX3" y="connsiteY3"/>
                  </a:cxn>
                </a:cxnLst>
                <a:rect l="l" t="t" r="r" b="b"/>
                <a:pathLst>
                  <a:path w="20375" h="21243">
                    <a:moveTo>
                      <a:pt x="0" y="0"/>
                    </a:moveTo>
                    <a:lnTo>
                      <a:pt x="20375" y="0"/>
                    </a:lnTo>
                    <a:lnTo>
                      <a:pt x="20375" y="21244"/>
                    </a:lnTo>
                    <a:lnTo>
                      <a:pt x="0" y="21244"/>
                    </a:lnTo>
                    <a:close/>
                  </a:path>
                </a:pathLst>
              </a:custGeom>
              <a:solidFill>
                <a:srgbClr val="2FC5F3"/>
              </a:solidFill>
              <a:ln w="91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33F6C9D-A732-9F11-95D5-6220F6A15F0B}"/>
                  </a:ext>
                </a:extLst>
              </p:cNvPr>
              <p:cNvSpPr/>
              <p:nvPr/>
            </p:nvSpPr>
            <p:spPr>
              <a:xfrm>
                <a:off x="2136536" y="1360322"/>
                <a:ext cx="40750" cy="40750"/>
              </a:xfrm>
              <a:custGeom>
                <a:avLst/>
                <a:gdLst>
                  <a:gd name="connsiteX0" fmla="*/ 0 w 40750"/>
                  <a:gd name="connsiteY0" fmla="*/ 0 h 40750"/>
                  <a:gd name="connsiteX1" fmla="*/ 40751 w 40750"/>
                  <a:gd name="connsiteY1" fmla="*/ 0 h 40750"/>
                  <a:gd name="connsiteX2" fmla="*/ 40751 w 40750"/>
                  <a:gd name="connsiteY2" fmla="*/ 40751 h 40750"/>
                  <a:gd name="connsiteX3" fmla="*/ 0 w 40750"/>
                  <a:gd name="connsiteY3" fmla="*/ 40751 h 40750"/>
                </a:gdLst>
                <a:ahLst/>
                <a:cxnLst>
                  <a:cxn ang="0">
                    <a:pos x="connsiteX0" y="connsiteY0"/>
                  </a:cxn>
                  <a:cxn ang="0">
                    <a:pos x="connsiteX1" y="connsiteY1"/>
                  </a:cxn>
                  <a:cxn ang="0">
                    <a:pos x="connsiteX2" y="connsiteY2"/>
                  </a:cxn>
                  <a:cxn ang="0">
                    <a:pos x="connsiteX3" y="connsiteY3"/>
                  </a:cxn>
                </a:cxnLst>
                <a:rect l="l" t="t" r="r" b="b"/>
                <a:pathLst>
                  <a:path w="40750" h="40750">
                    <a:moveTo>
                      <a:pt x="0" y="0"/>
                    </a:moveTo>
                    <a:lnTo>
                      <a:pt x="40751" y="0"/>
                    </a:lnTo>
                    <a:lnTo>
                      <a:pt x="40751" y="40751"/>
                    </a:lnTo>
                    <a:lnTo>
                      <a:pt x="0" y="40751"/>
                    </a:lnTo>
                    <a:close/>
                  </a:path>
                </a:pathLst>
              </a:custGeom>
              <a:solidFill>
                <a:srgbClr val="2FC5F3"/>
              </a:solidFill>
              <a:ln w="910" cap="flat">
                <a:noFill/>
                <a:prstDash val="solid"/>
                <a:miter/>
              </a:ln>
            </p:spPr>
            <p:txBody>
              <a:bodyPr rtlCol="0" anchor="ctr"/>
              <a:lstStyle/>
              <a:p>
                <a:endParaRPr lang="en-US"/>
              </a:p>
            </p:txBody>
          </p:sp>
        </p:grpSp>
        <p:pic>
          <p:nvPicPr>
            <p:cNvPr id="92" name="Graphic 91">
              <a:extLst>
                <a:ext uri="{FF2B5EF4-FFF2-40B4-BE49-F238E27FC236}">
                  <a16:creationId xmlns:a16="http://schemas.microsoft.com/office/drawing/2014/main" id="{521EC57A-762C-D319-751F-EA4388C449A9}"/>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718777" y="2942857"/>
              <a:ext cx="290350" cy="290350"/>
            </a:xfrm>
            <a:prstGeom prst="rect">
              <a:avLst/>
            </a:prstGeom>
          </p:spPr>
        </p:pic>
        <p:grpSp>
          <p:nvGrpSpPr>
            <p:cNvPr id="93" name="Group 92">
              <a:extLst>
                <a:ext uri="{FF2B5EF4-FFF2-40B4-BE49-F238E27FC236}">
                  <a16:creationId xmlns:a16="http://schemas.microsoft.com/office/drawing/2014/main" id="{252238AD-0D15-AD90-FF13-B5015A2C3065}"/>
                </a:ext>
              </a:extLst>
            </p:cNvPr>
            <p:cNvGrpSpPr/>
            <p:nvPr/>
          </p:nvGrpSpPr>
          <p:grpSpPr>
            <a:xfrm>
              <a:off x="4919847" y="3046234"/>
              <a:ext cx="205897" cy="229921"/>
              <a:chOff x="3566414" y="4653343"/>
              <a:chExt cx="505288" cy="564258"/>
            </a:xfrm>
          </p:grpSpPr>
          <p:sp>
            <p:nvSpPr>
              <p:cNvPr id="94" name="Freeform: Shape 93">
                <a:extLst>
                  <a:ext uri="{FF2B5EF4-FFF2-40B4-BE49-F238E27FC236}">
                    <a16:creationId xmlns:a16="http://schemas.microsoft.com/office/drawing/2014/main" id="{0CD05A90-D92A-F18E-96F9-53AE88553289}"/>
                  </a:ext>
                </a:extLst>
              </p:cNvPr>
              <p:cNvSpPr/>
              <p:nvPr/>
            </p:nvSpPr>
            <p:spPr>
              <a:xfrm>
                <a:off x="3795443" y="4687038"/>
                <a:ext cx="47241" cy="116214"/>
              </a:xfrm>
              <a:custGeom>
                <a:avLst/>
                <a:gdLst>
                  <a:gd name="connsiteX0" fmla="*/ 0 w 47241"/>
                  <a:gd name="connsiteY0" fmla="*/ 0 h 116214"/>
                  <a:gd name="connsiteX1" fmla="*/ 47242 w 47241"/>
                  <a:gd name="connsiteY1" fmla="*/ 0 h 116214"/>
                  <a:gd name="connsiteX2" fmla="*/ 47242 w 47241"/>
                  <a:gd name="connsiteY2" fmla="*/ 116214 h 116214"/>
                  <a:gd name="connsiteX3" fmla="*/ 0 w 47241"/>
                  <a:gd name="connsiteY3" fmla="*/ 116214 h 116214"/>
                </a:gdLst>
                <a:ahLst/>
                <a:cxnLst>
                  <a:cxn ang="0">
                    <a:pos x="connsiteX0" y="connsiteY0"/>
                  </a:cxn>
                  <a:cxn ang="0">
                    <a:pos x="connsiteX1" y="connsiteY1"/>
                  </a:cxn>
                  <a:cxn ang="0">
                    <a:pos x="connsiteX2" y="connsiteY2"/>
                  </a:cxn>
                  <a:cxn ang="0">
                    <a:pos x="connsiteX3" y="connsiteY3"/>
                  </a:cxn>
                </a:cxnLst>
                <a:rect l="l" t="t" r="r" b="b"/>
                <a:pathLst>
                  <a:path w="47241" h="116214">
                    <a:moveTo>
                      <a:pt x="0" y="0"/>
                    </a:moveTo>
                    <a:lnTo>
                      <a:pt x="47242" y="0"/>
                    </a:lnTo>
                    <a:lnTo>
                      <a:pt x="47242" y="116214"/>
                    </a:lnTo>
                    <a:lnTo>
                      <a:pt x="0" y="116214"/>
                    </a:lnTo>
                    <a:close/>
                  </a:path>
                </a:pathLst>
              </a:custGeom>
              <a:solidFill>
                <a:schemeClr val="accent1"/>
              </a:solidFill>
              <a:ln w="1026"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9174BFC0-5342-2B31-2AC3-3B7FAF5E3BDB}"/>
                  </a:ext>
                </a:extLst>
              </p:cNvPr>
              <p:cNvSpPr/>
              <p:nvPr/>
            </p:nvSpPr>
            <p:spPr>
              <a:xfrm>
                <a:off x="3742614" y="4653343"/>
                <a:ext cx="152898" cy="111171"/>
              </a:xfrm>
              <a:custGeom>
                <a:avLst/>
                <a:gdLst>
                  <a:gd name="connsiteX0" fmla="*/ 119203 w 152898"/>
                  <a:gd name="connsiteY0" fmla="*/ 111172 h 111171"/>
                  <a:gd name="connsiteX1" fmla="*/ 76192 w 152898"/>
                  <a:gd name="connsiteY1" fmla="*/ 67401 h 111171"/>
                  <a:gd name="connsiteX2" fmla="*/ 33696 w 152898"/>
                  <a:gd name="connsiteY2" fmla="*/ 110638 h 111171"/>
                  <a:gd name="connsiteX3" fmla="*/ 0 w 152898"/>
                  <a:gd name="connsiteY3" fmla="*/ 77527 h 111171"/>
                  <a:gd name="connsiteX4" fmla="*/ 76192 w 152898"/>
                  <a:gd name="connsiteY4" fmla="*/ 0 h 111171"/>
                  <a:gd name="connsiteX5" fmla="*/ 152898 w 152898"/>
                  <a:gd name="connsiteY5" fmla="*/ 78061 h 111171"/>
                  <a:gd name="connsiteX6" fmla="*/ 119203 w 152898"/>
                  <a:gd name="connsiteY6" fmla="*/ 111172 h 11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898" h="111171">
                    <a:moveTo>
                      <a:pt x="119203" y="111172"/>
                    </a:moveTo>
                    <a:lnTo>
                      <a:pt x="76192" y="67401"/>
                    </a:lnTo>
                    <a:lnTo>
                      <a:pt x="33696" y="110638"/>
                    </a:lnTo>
                    <a:lnTo>
                      <a:pt x="0" y="77527"/>
                    </a:lnTo>
                    <a:lnTo>
                      <a:pt x="76192" y="0"/>
                    </a:lnTo>
                    <a:lnTo>
                      <a:pt x="152898" y="78061"/>
                    </a:lnTo>
                    <a:lnTo>
                      <a:pt x="119203" y="111172"/>
                    </a:lnTo>
                    <a:close/>
                  </a:path>
                </a:pathLst>
              </a:custGeom>
              <a:solidFill>
                <a:schemeClr val="accent1"/>
              </a:solidFill>
              <a:ln w="1026" cap="flat">
                <a:noFill/>
                <a:prstDash val="solid"/>
                <a:miter/>
              </a:ln>
            </p:spPr>
            <p:txBody>
              <a:bodyPr rtlCol="0" anchor="ctr"/>
              <a:lstStyle/>
              <a:p>
                <a:endParaRPr lang="en-US"/>
              </a:p>
            </p:txBody>
          </p:sp>
          <p:grpSp>
            <p:nvGrpSpPr>
              <p:cNvPr id="96" name="Graphic 1455">
                <a:extLst>
                  <a:ext uri="{FF2B5EF4-FFF2-40B4-BE49-F238E27FC236}">
                    <a16:creationId xmlns:a16="http://schemas.microsoft.com/office/drawing/2014/main" id="{E946E553-F935-9AD0-1784-9D2E3FC1E7E4}"/>
                  </a:ext>
                </a:extLst>
              </p:cNvPr>
              <p:cNvGrpSpPr/>
              <p:nvPr/>
            </p:nvGrpSpPr>
            <p:grpSpPr>
              <a:xfrm>
                <a:off x="3566414" y="4800572"/>
                <a:ext cx="168487" cy="152898"/>
                <a:chOff x="3566414" y="4800572"/>
                <a:chExt cx="168487" cy="152898"/>
              </a:xfrm>
              <a:solidFill>
                <a:schemeClr val="accent1"/>
              </a:solidFill>
            </p:grpSpPr>
            <p:sp>
              <p:nvSpPr>
                <p:cNvPr id="116" name="Freeform: Shape 115">
                  <a:extLst>
                    <a:ext uri="{FF2B5EF4-FFF2-40B4-BE49-F238E27FC236}">
                      <a16:creationId xmlns:a16="http://schemas.microsoft.com/office/drawing/2014/main" id="{3051633F-E51C-80FA-8B90-7B838C728A73}"/>
                    </a:ext>
                  </a:extLst>
                </p:cNvPr>
                <p:cNvSpPr/>
                <p:nvPr/>
              </p:nvSpPr>
              <p:spPr>
                <a:xfrm>
                  <a:off x="3600109" y="4853400"/>
                  <a:ext cx="134792" cy="47241"/>
                </a:xfrm>
                <a:custGeom>
                  <a:avLst/>
                  <a:gdLst>
                    <a:gd name="connsiteX0" fmla="*/ 0 w 134792"/>
                    <a:gd name="connsiteY0" fmla="*/ 0 h 47241"/>
                    <a:gd name="connsiteX1" fmla="*/ 134792 w 134792"/>
                    <a:gd name="connsiteY1" fmla="*/ 0 h 47241"/>
                    <a:gd name="connsiteX2" fmla="*/ 134792 w 134792"/>
                    <a:gd name="connsiteY2" fmla="*/ 47242 h 47241"/>
                    <a:gd name="connsiteX3" fmla="*/ 0 w 134792"/>
                    <a:gd name="connsiteY3" fmla="*/ 47242 h 47241"/>
                  </a:gdLst>
                  <a:ahLst/>
                  <a:cxnLst>
                    <a:cxn ang="0">
                      <a:pos x="connsiteX0" y="connsiteY0"/>
                    </a:cxn>
                    <a:cxn ang="0">
                      <a:pos x="connsiteX1" y="connsiteY1"/>
                    </a:cxn>
                    <a:cxn ang="0">
                      <a:pos x="connsiteX2" y="connsiteY2"/>
                    </a:cxn>
                    <a:cxn ang="0">
                      <a:pos x="connsiteX3" y="connsiteY3"/>
                    </a:cxn>
                  </a:cxnLst>
                  <a:rect l="l" t="t" r="r" b="b"/>
                  <a:pathLst>
                    <a:path w="134792" h="47241">
                      <a:moveTo>
                        <a:pt x="0" y="0"/>
                      </a:moveTo>
                      <a:lnTo>
                        <a:pt x="134792" y="0"/>
                      </a:lnTo>
                      <a:lnTo>
                        <a:pt x="134792" y="47242"/>
                      </a:lnTo>
                      <a:lnTo>
                        <a:pt x="0" y="47242"/>
                      </a:lnTo>
                      <a:close/>
                    </a:path>
                  </a:pathLst>
                </a:custGeom>
                <a:grpFill/>
                <a:ln w="1026"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3D062C23-0B1E-196E-F572-34A8B5C662B5}"/>
                    </a:ext>
                  </a:extLst>
                </p:cNvPr>
                <p:cNvSpPr/>
                <p:nvPr/>
              </p:nvSpPr>
              <p:spPr>
                <a:xfrm>
                  <a:off x="3566414" y="4800572"/>
                  <a:ext cx="111171" cy="152898"/>
                </a:xfrm>
                <a:custGeom>
                  <a:avLst/>
                  <a:gdLst>
                    <a:gd name="connsiteX0" fmla="*/ 77527 w 111171"/>
                    <a:gd name="connsiteY0" fmla="*/ 152898 h 152898"/>
                    <a:gd name="connsiteX1" fmla="*/ 0 w 111171"/>
                    <a:gd name="connsiteY1" fmla="*/ 76716 h 152898"/>
                    <a:gd name="connsiteX2" fmla="*/ 78062 w 111171"/>
                    <a:gd name="connsiteY2" fmla="*/ 0 h 152898"/>
                    <a:gd name="connsiteX3" fmla="*/ 111172 w 111171"/>
                    <a:gd name="connsiteY3" fmla="*/ 33696 h 152898"/>
                    <a:gd name="connsiteX4" fmla="*/ 67401 w 111171"/>
                    <a:gd name="connsiteY4" fmla="*/ 76716 h 152898"/>
                    <a:gd name="connsiteX5" fmla="*/ 110638 w 111171"/>
                    <a:gd name="connsiteY5" fmla="*/ 119203 h 152898"/>
                    <a:gd name="connsiteX6" fmla="*/ 77527 w 111171"/>
                    <a:gd name="connsiteY6" fmla="*/ 152898 h 15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71" h="152898">
                      <a:moveTo>
                        <a:pt x="77527" y="152898"/>
                      </a:moveTo>
                      <a:lnTo>
                        <a:pt x="0" y="76716"/>
                      </a:lnTo>
                      <a:lnTo>
                        <a:pt x="78062" y="0"/>
                      </a:lnTo>
                      <a:lnTo>
                        <a:pt x="111172" y="33696"/>
                      </a:lnTo>
                      <a:lnTo>
                        <a:pt x="67401" y="76716"/>
                      </a:lnTo>
                      <a:lnTo>
                        <a:pt x="110638" y="119203"/>
                      </a:lnTo>
                      <a:lnTo>
                        <a:pt x="77527" y="152898"/>
                      </a:lnTo>
                      <a:close/>
                    </a:path>
                  </a:pathLst>
                </a:custGeom>
                <a:grpFill/>
                <a:ln w="1026" cap="flat">
                  <a:noFill/>
                  <a:prstDash val="solid"/>
                  <a:miter/>
                </a:ln>
              </p:spPr>
              <p:txBody>
                <a:bodyPr rtlCol="0" anchor="ctr"/>
                <a:lstStyle/>
                <a:p>
                  <a:endParaRPr lang="en-US"/>
                </a:p>
              </p:txBody>
            </p:sp>
          </p:grpSp>
          <p:grpSp>
            <p:nvGrpSpPr>
              <p:cNvPr id="97" name="Graphic 1455">
                <a:extLst>
                  <a:ext uri="{FF2B5EF4-FFF2-40B4-BE49-F238E27FC236}">
                    <a16:creationId xmlns:a16="http://schemas.microsoft.com/office/drawing/2014/main" id="{383BA53D-ED84-84D3-0D44-462C7245DB0D}"/>
                  </a:ext>
                </a:extLst>
              </p:cNvPr>
              <p:cNvGrpSpPr/>
              <p:nvPr/>
            </p:nvGrpSpPr>
            <p:grpSpPr>
              <a:xfrm>
                <a:off x="3903205" y="4800572"/>
                <a:ext cx="168497" cy="152898"/>
                <a:chOff x="3903205" y="4800572"/>
                <a:chExt cx="168497" cy="152898"/>
              </a:xfrm>
              <a:solidFill>
                <a:schemeClr val="accent1"/>
              </a:solidFill>
            </p:grpSpPr>
            <p:sp>
              <p:nvSpPr>
                <p:cNvPr id="100" name="Freeform: Shape 99">
                  <a:extLst>
                    <a:ext uri="{FF2B5EF4-FFF2-40B4-BE49-F238E27FC236}">
                      <a16:creationId xmlns:a16="http://schemas.microsoft.com/office/drawing/2014/main" id="{B2432603-06A3-5A37-56DD-7075E0BE95F3}"/>
                    </a:ext>
                  </a:extLst>
                </p:cNvPr>
                <p:cNvSpPr/>
                <p:nvPr/>
              </p:nvSpPr>
              <p:spPr>
                <a:xfrm>
                  <a:off x="3903205" y="4853400"/>
                  <a:ext cx="134792" cy="47241"/>
                </a:xfrm>
                <a:custGeom>
                  <a:avLst/>
                  <a:gdLst>
                    <a:gd name="connsiteX0" fmla="*/ 0 w 134792"/>
                    <a:gd name="connsiteY0" fmla="*/ 0 h 47241"/>
                    <a:gd name="connsiteX1" fmla="*/ 134792 w 134792"/>
                    <a:gd name="connsiteY1" fmla="*/ 0 h 47241"/>
                    <a:gd name="connsiteX2" fmla="*/ 134792 w 134792"/>
                    <a:gd name="connsiteY2" fmla="*/ 47242 h 47241"/>
                    <a:gd name="connsiteX3" fmla="*/ 0 w 134792"/>
                    <a:gd name="connsiteY3" fmla="*/ 47242 h 47241"/>
                  </a:gdLst>
                  <a:ahLst/>
                  <a:cxnLst>
                    <a:cxn ang="0">
                      <a:pos x="connsiteX0" y="connsiteY0"/>
                    </a:cxn>
                    <a:cxn ang="0">
                      <a:pos x="connsiteX1" y="connsiteY1"/>
                    </a:cxn>
                    <a:cxn ang="0">
                      <a:pos x="connsiteX2" y="connsiteY2"/>
                    </a:cxn>
                    <a:cxn ang="0">
                      <a:pos x="connsiteX3" y="connsiteY3"/>
                    </a:cxn>
                  </a:cxnLst>
                  <a:rect l="l" t="t" r="r" b="b"/>
                  <a:pathLst>
                    <a:path w="134792" h="47241">
                      <a:moveTo>
                        <a:pt x="0" y="0"/>
                      </a:moveTo>
                      <a:lnTo>
                        <a:pt x="134792" y="0"/>
                      </a:lnTo>
                      <a:lnTo>
                        <a:pt x="134792" y="47242"/>
                      </a:lnTo>
                      <a:lnTo>
                        <a:pt x="0" y="47242"/>
                      </a:lnTo>
                      <a:close/>
                    </a:path>
                  </a:pathLst>
                </a:custGeom>
                <a:grpFill/>
                <a:ln w="1026"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6E9E9C64-650D-6E97-1F3A-4593A9BC9107}"/>
                    </a:ext>
                  </a:extLst>
                </p:cNvPr>
                <p:cNvSpPr/>
                <p:nvPr/>
              </p:nvSpPr>
              <p:spPr>
                <a:xfrm>
                  <a:off x="3960521" y="4800572"/>
                  <a:ext cx="111181" cy="152898"/>
                </a:xfrm>
                <a:custGeom>
                  <a:avLst/>
                  <a:gdLst>
                    <a:gd name="connsiteX0" fmla="*/ 33654 w 111181"/>
                    <a:gd name="connsiteY0" fmla="*/ 152898 h 152898"/>
                    <a:gd name="connsiteX1" fmla="*/ 544 w 111181"/>
                    <a:gd name="connsiteY1" fmla="*/ 119203 h 152898"/>
                    <a:gd name="connsiteX2" fmla="*/ 43781 w 111181"/>
                    <a:gd name="connsiteY2" fmla="*/ 76716 h 152898"/>
                    <a:gd name="connsiteX3" fmla="*/ 0 w 111181"/>
                    <a:gd name="connsiteY3" fmla="*/ 33696 h 152898"/>
                    <a:gd name="connsiteX4" fmla="*/ 33110 w 111181"/>
                    <a:gd name="connsiteY4" fmla="*/ 0 h 152898"/>
                    <a:gd name="connsiteX5" fmla="*/ 111182 w 111181"/>
                    <a:gd name="connsiteY5" fmla="*/ 76716 h 152898"/>
                    <a:gd name="connsiteX6" fmla="*/ 33654 w 111181"/>
                    <a:gd name="connsiteY6" fmla="*/ 152898 h 15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81" h="152898">
                      <a:moveTo>
                        <a:pt x="33654" y="152898"/>
                      </a:moveTo>
                      <a:lnTo>
                        <a:pt x="544" y="119203"/>
                      </a:lnTo>
                      <a:lnTo>
                        <a:pt x="43781" y="76716"/>
                      </a:lnTo>
                      <a:lnTo>
                        <a:pt x="0" y="33696"/>
                      </a:lnTo>
                      <a:lnTo>
                        <a:pt x="33110" y="0"/>
                      </a:lnTo>
                      <a:lnTo>
                        <a:pt x="111182" y="76716"/>
                      </a:lnTo>
                      <a:lnTo>
                        <a:pt x="33654" y="152898"/>
                      </a:lnTo>
                      <a:close/>
                    </a:path>
                  </a:pathLst>
                </a:custGeom>
                <a:grpFill/>
                <a:ln w="1026" cap="flat">
                  <a:noFill/>
                  <a:prstDash val="solid"/>
                  <a:miter/>
                </a:ln>
              </p:spPr>
              <p:txBody>
                <a:bodyPr rtlCol="0" anchor="ctr"/>
                <a:lstStyle/>
                <a:p>
                  <a:endParaRPr lang="en-US"/>
                </a:p>
              </p:txBody>
            </p:sp>
          </p:grpSp>
          <p:sp>
            <p:nvSpPr>
              <p:cNvPr id="98" name="Freeform: Shape 97">
                <a:extLst>
                  <a:ext uri="{FF2B5EF4-FFF2-40B4-BE49-F238E27FC236}">
                    <a16:creationId xmlns:a16="http://schemas.microsoft.com/office/drawing/2014/main" id="{213B3048-D63B-E8A9-D404-9702BB49305E}"/>
                  </a:ext>
                </a:extLst>
              </p:cNvPr>
              <p:cNvSpPr/>
              <p:nvPr/>
            </p:nvSpPr>
            <p:spPr>
              <a:xfrm>
                <a:off x="3674073" y="4836280"/>
                <a:ext cx="348467" cy="381321"/>
              </a:xfrm>
              <a:custGeom>
                <a:avLst/>
                <a:gdLst>
                  <a:gd name="connsiteX0" fmla="*/ 286869 w 348467"/>
                  <a:gd name="connsiteY0" fmla="*/ 147815 h 381321"/>
                  <a:gd name="connsiteX1" fmla="*/ 200099 w 348467"/>
                  <a:gd name="connsiteY1" fmla="*/ 127254 h 381321"/>
                  <a:gd name="connsiteX2" fmla="*/ 200099 w 348467"/>
                  <a:gd name="connsiteY2" fmla="*/ 53085 h 381321"/>
                  <a:gd name="connsiteX3" fmla="*/ 147014 w 348467"/>
                  <a:gd name="connsiteY3" fmla="*/ 0 h 381321"/>
                  <a:gd name="connsiteX4" fmla="*/ 146593 w 348467"/>
                  <a:gd name="connsiteY4" fmla="*/ 0 h 381321"/>
                  <a:gd name="connsiteX5" fmla="*/ 93507 w 348467"/>
                  <a:gd name="connsiteY5" fmla="*/ 53085 h 381321"/>
                  <a:gd name="connsiteX6" fmla="*/ 93507 w 348467"/>
                  <a:gd name="connsiteY6" fmla="*/ 181746 h 381321"/>
                  <a:gd name="connsiteX7" fmla="*/ 90889 w 348467"/>
                  <a:gd name="connsiteY7" fmla="*/ 179127 h 381321"/>
                  <a:gd name="connsiteX8" fmla="*/ 53342 w 348467"/>
                  <a:gd name="connsiteY8" fmla="*/ 163610 h 381321"/>
                  <a:gd name="connsiteX9" fmla="*/ 16021 w 348467"/>
                  <a:gd name="connsiteY9" fmla="*/ 178912 h 381321"/>
                  <a:gd name="connsiteX10" fmla="*/ 15508 w 348467"/>
                  <a:gd name="connsiteY10" fmla="*/ 179405 h 381321"/>
                  <a:gd name="connsiteX11" fmla="*/ 0 w 348467"/>
                  <a:gd name="connsiteY11" fmla="*/ 216951 h 381321"/>
                  <a:gd name="connsiteX12" fmla="*/ 15508 w 348467"/>
                  <a:gd name="connsiteY12" fmla="*/ 254488 h 381321"/>
                  <a:gd name="connsiteX13" fmla="*/ 89584 w 348467"/>
                  <a:gd name="connsiteY13" fmla="*/ 328565 h 381321"/>
                  <a:gd name="connsiteX14" fmla="*/ 91813 w 348467"/>
                  <a:gd name="connsiteY14" fmla="*/ 330670 h 381321"/>
                  <a:gd name="connsiteX15" fmla="*/ 109847 w 348467"/>
                  <a:gd name="connsiteY15" fmla="*/ 349351 h 381321"/>
                  <a:gd name="connsiteX16" fmla="*/ 173068 w 348467"/>
                  <a:gd name="connsiteY16" fmla="*/ 381321 h 381321"/>
                  <a:gd name="connsiteX17" fmla="*/ 186604 w 348467"/>
                  <a:gd name="connsiteY17" fmla="*/ 381321 h 381321"/>
                  <a:gd name="connsiteX18" fmla="*/ 186604 w 348467"/>
                  <a:gd name="connsiteY18" fmla="*/ 334080 h 381321"/>
                  <a:gd name="connsiteX19" fmla="*/ 173068 w 348467"/>
                  <a:gd name="connsiteY19" fmla="*/ 334080 h 381321"/>
                  <a:gd name="connsiteX20" fmla="*/ 147681 w 348467"/>
                  <a:gd name="connsiteY20" fmla="*/ 321057 h 381321"/>
                  <a:gd name="connsiteX21" fmla="*/ 123229 w 348467"/>
                  <a:gd name="connsiteY21" fmla="*/ 295383 h 381321"/>
                  <a:gd name="connsiteX22" fmla="*/ 122992 w 348467"/>
                  <a:gd name="connsiteY22" fmla="*/ 295157 h 381321"/>
                  <a:gd name="connsiteX23" fmla="*/ 48905 w 348467"/>
                  <a:gd name="connsiteY23" fmla="*/ 221070 h 381321"/>
                  <a:gd name="connsiteX24" fmla="*/ 47242 w 348467"/>
                  <a:gd name="connsiteY24" fmla="*/ 216951 h 381321"/>
                  <a:gd name="connsiteX25" fmla="*/ 48803 w 348467"/>
                  <a:gd name="connsiteY25" fmla="*/ 212936 h 381321"/>
                  <a:gd name="connsiteX26" fmla="*/ 49213 w 348467"/>
                  <a:gd name="connsiteY26" fmla="*/ 212535 h 381321"/>
                  <a:gd name="connsiteX27" fmla="*/ 53342 w 348467"/>
                  <a:gd name="connsiteY27" fmla="*/ 210851 h 381321"/>
                  <a:gd name="connsiteX28" fmla="*/ 57481 w 348467"/>
                  <a:gd name="connsiteY28" fmla="*/ 212535 h 381321"/>
                  <a:gd name="connsiteX29" fmla="*/ 86555 w 348467"/>
                  <a:gd name="connsiteY29" fmla="*/ 241599 h 381321"/>
                  <a:gd name="connsiteX30" fmla="*/ 121154 w 348467"/>
                  <a:gd name="connsiteY30" fmla="*/ 248480 h 381321"/>
                  <a:gd name="connsiteX31" fmla="*/ 140749 w 348467"/>
                  <a:gd name="connsiteY31" fmla="*/ 219149 h 381321"/>
                  <a:gd name="connsiteX32" fmla="*/ 140749 w 348467"/>
                  <a:gd name="connsiteY32" fmla="*/ 53085 h 381321"/>
                  <a:gd name="connsiteX33" fmla="*/ 146593 w 348467"/>
                  <a:gd name="connsiteY33" fmla="*/ 47241 h 381321"/>
                  <a:gd name="connsiteX34" fmla="*/ 147014 w 348467"/>
                  <a:gd name="connsiteY34" fmla="*/ 47241 h 381321"/>
                  <a:gd name="connsiteX35" fmla="*/ 152857 w 348467"/>
                  <a:gd name="connsiteY35" fmla="*/ 53085 h 381321"/>
                  <a:gd name="connsiteX36" fmla="*/ 152857 w 348467"/>
                  <a:gd name="connsiteY36" fmla="*/ 164616 h 381321"/>
                  <a:gd name="connsiteX37" fmla="*/ 275973 w 348467"/>
                  <a:gd name="connsiteY37" fmla="*/ 193783 h 381321"/>
                  <a:gd name="connsiteX38" fmla="*/ 301226 w 348467"/>
                  <a:gd name="connsiteY38" fmla="*/ 227119 h 381321"/>
                  <a:gd name="connsiteX39" fmla="*/ 301226 w 348467"/>
                  <a:gd name="connsiteY39" fmla="*/ 334080 h 381321"/>
                  <a:gd name="connsiteX40" fmla="*/ 283038 w 348467"/>
                  <a:gd name="connsiteY40" fmla="*/ 334080 h 381321"/>
                  <a:gd name="connsiteX41" fmla="*/ 283038 w 348467"/>
                  <a:gd name="connsiteY41" fmla="*/ 381321 h 381321"/>
                  <a:gd name="connsiteX42" fmla="*/ 310767 w 348467"/>
                  <a:gd name="connsiteY42" fmla="*/ 381321 h 381321"/>
                  <a:gd name="connsiteX43" fmla="*/ 348468 w 348467"/>
                  <a:gd name="connsiteY43" fmla="*/ 343158 h 381321"/>
                  <a:gd name="connsiteX44" fmla="*/ 348468 w 348467"/>
                  <a:gd name="connsiteY44" fmla="*/ 227119 h 381321"/>
                  <a:gd name="connsiteX45" fmla="*/ 286869 w 348467"/>
                  <a:gd name="connsiteY45" fmla="*/ 147815 h 38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8467" h="381321">
                    <a:moveTo>
                      <a:pt x="286869" y="147815"/>
                    </a:moveTo>
                    <a:lnTo>
                      <a:pt x="200099" y="127254"/>
                    </a:lnTo>
                    <a:lnTo>
                      <a:pt x="200099" y="53085"/>
                    </a:lnTo>
                    <a:cubicBezTo>
                      <a:pt x="200099" y="23816"/>
                      <a:pt x="176283" y="0"/>
                      <a:pt x="147014" y="0"/>
                    </a:cubicBezTo>
                    <a:lnTo>
                      <a:pt x="146593" y="0"/>
                    </a:lnTo>
                    <a:cubicBezTo>
                      <a:pt x="117323" y="0"/>
                      <a:pt x="93507" y="23816"/>
                      <a:pt x="93507" y="53085"/>
                    </a:cubicBezTo>
                    <a:lnTo>
                      <a:pt x="93507" y="181746"/>
                    </a:lnTo>
                    <a:lnTo>
                      <a:pt x="90889" y="179127"/>
                    </a:lnTo>
                    <a:cubicBezTo>
                      <a:pt x="80875" y="169125"/>
                      <a:pt x="67545" y="163610"/>
                      <a:pt x="53342" y="163610"/>
                    </a:cubicBezTo>
                    <a:cubicBezTo>
                      <a:pt x="39139" y="163610"/>
                      <a:pt x="26003" y="169042"/>
                      <a:pt x="16021" y="178912"/>
                    </a:cubicBezTo>
                    <a:lnTo>
                      <a:pt x="15508" y="179405"/>
                    </a:lnTo>
                    <a:cubicBezTo>
                      <a:pt x="5505" y="189418"/>
                      <a:pt x="0" y="202748"/>
                      <a:pt x="0" y="216951"/>
                    </a:cubicBezTo>
                    <a:cubicBezTo>
                      <a:pt x="0" y="231155"/>
                      <a:pt x="5505" y="244495"/>
                      <a:pt x="15508" y="254488"/>
                    </a:cubicBezTo>
                    <a:lnTo>
                      <a:pt x="89584" y="328565"/>
                    </a:lnTo>
                    <a:cubicBezTo>
                      <a:pt x="90313" y="329294"/>
                      <a:pt x="91073" y="330002"/>
                      <a:pt x="91813" y="330670"/>
                    </a:cubicBezTo>
                    <a:cubicBezTo>
                      <a:pt x="97831" y="336021"/>
                      <a:pt x="104671" y="342429"/>
                      <a:pt x="109847" y="349351"/>
                    </a:cubicBezTo>
                    <a:cubicBezTo>
                      <a:pt x="125046" y="369665"/>
                      <a:pt x="148092" y="381321"/>
                      <a:pt x="173068" y="381321"/>
                    </a:cubicBezTo>
                    <a:lnTo>
                      <a:pt x="186604" y="381321"/>
                    </a:lnTo>
                    <a:lnTo>
                      <a:pt x="186604" y="334080"/>
                    </a:lnTo>
                    <a:lnTo>
                      <a:pt x="173068" y="334080"/>
                    </a:lnTo>
                    <a:cubicBezTo>
                      <a:pt x="163127" y="334080"/>
                      <a:pt x="153874" y="329335"/>
                      <a:pt x="147681" y="321057"/>
                    </a:cubicBezTo>
                    <a:cubicBezTo>
                      <a:pt x="139989" y="310777"/>
                      <a:pt x="131013" y="302315"/>
                      <a:pt x="123229" y="295383"/>
                    </a:cubicBezTo>
                    <a:cubicBezTo>
                      <a:pt x="123146" y="295311"/>
                      <a:pt x="123064" y="295229"/>
                      <a:pt x="122992" y="295157"/>
                    </a:cubicBezTo>
                    <a:lnTo>
                      <a:pt x="48905" y="221070"/>
                    </a:lnTo>
                    <a:cubicBezTo>
                      <a:pt x="47457" y="219622"/>
                      <a:pt x="47242" y="217865"/>
                      <a:pt x="47242" y="216951"/>
                    </a:cubicBezTo>
                    <a:cubicBezTo>
                      <a:pt x="47242" y="216037"/>
                      <a:pt x="47447" y="214363"/>
                      <a:pt x="48803" y="212936"/>
                    </a:cubicBezTo>
                    <a:lnTo>
                      <a:pt x="49213" y="212535"/>
                    </a:lnTo>
                    <a:cubicBezTo>
                      <a:pt x="50672" y="211067"/>
                      <a:pt x="52428" y="210851"/>
                      <a:pt x="53342" y="210851"/>
                    </a:cubicBezTo>
                    <a:cubicBezTo>
                      <a:pt x="54256" y="210851"/>
                      <a:pt x="56022" y="211067"/>
                      <a:pt x="57481" y="212535"/>
                    </a:cubicBezTo>
                    <a:lnTo>
                      <a:pt x="86555" y="241599"/>
                    </a:lnTo>
                    <a:cubicBezTo>
                      <a:pt x="95664" y="250709"/>
                      <a:pt x="109241" y="253410"/>
                      <a:pt x="121154" y="248480"/>
                    </a:cubicBezTo>
                    <a:cubicBezTo>
                      <a:pt x="133057" y="243540"/>
                      <a:pt x="140749" y="232028"/>
                      <a:pt x="140749" y="219149"/>
                    </a:cubicBezTo>
                    <a:lnTo>
                      <a:pt x="140749" y="53085"/>
                    </a:lnTo>
                    <a:cubicBezTo>
                      <a:pt x="140749" y="49922"/>
                      <a:pt x="143419" y="47241"/>
                      <a:pt x="146593" y="47241"/>
                    </a:cubicBezTo>
                    <a:lnTo>
                      <a:pt x="147014" y="47241"/>
                    </a:lnTo>
                    <a:cubicBezTo>
                      <a:pt x="150187" y="47241"/>
                      <a:pt x="152857" y="49922"/>
                      <a:pt x="152857" y="53085"/>
                    </a:cubicBezTo>
                    <a:lnTo>
                      <a:pt x="152857" y="164616"/>
                    </a:lnTo>
                    <a:lnTo>
                      <a:pt x="275973" y="193783"/>
                    </a:lnTo>
                    <a:cubicBezTo>
                      <a:pt x="290844" y="197305"/>
                      <a:pt x="301226" y="211015"/>
                      <a:pt x="301226" y="227119"/>
                    </a:cubicBezTo>
                    <a:lnTo>
                      <a:pt x="301226" y="334080"/>
                    </a:lnTo>
                    <a:lnTo>
                      <a:pt x="283038" y="334080"/>
                    </a:lnTo>
                    <a:lnTo>
                      <a:pt x="283038" y="381321"/>
                    </a:lnTo>
                    <a:lnTo>
                      <a:pt x="310767" y="381321"/>
                    </a:lnTo>
                    <a:cubicBezTo>
                      <a:pt x="331553" y="381321"/>
                      <a:pt x="348468" y="364201"/>
                      <a:pt x="348468" y="343158"/>
                    </a:cubicBezTo>
                    <a:lnTo>
                      <a:pt x="348468" y="227119"/>
                    </a:lnTo>
                    <a:cubicBezTo>
                      <a:pt x="348468" y="189028"/>
                      <a:pt x="323142" y="156421"/>
                      <a:pt x="286869" y="147815"/>
                    </a:cubicBezTo>
                    <a:close/>
                  </a:path>
                </a:pathLst>
              </a:custGeom>
              <a:solidFill>
                <a:schemeClr val="accent1"/>
              </a:solidFill>
              <a:ln w="1026"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B144EC7C-90E1-48A2-114D-66B33275A922}"/>
                  </a:ext>
                </a:extLst>
              </p:cNvPr>
              <p:cNvSpPr/>
              <p:nvPr/>
            </p:nvSpPr>
            <p:spPr>
              <a:xfrm>
                <a:off x="3885191" y="5171027"/>
                <a:ext cx="47395" cy="45896"/>
              </a:xfrm>
              <a:custGeom>
                <a:avLst/>
                <a:gdLst>
                  <a:gd name="connsiteX0" fmla="*/ 0 w 47395"/>
                  <a:gd name="connsiteY0" fmla="*/ 0 h 45896"/>
                  <a:gd name="connsiteX1" fmla="*/ 47396 w 47395"/>
                  <a:gd name="connsiteY1" fmla="*/ 0 h 45896"/>
                  <a:gd name="connsiteX2" fmla="*/ 47396 w 47395"/>
                  <a:gd name="connsiteY2" fmla="*/ 45896 h 45896"/>
                  <a:gd name="connsiteX3" fmla="*/ 0 w 47395"/>
                  <a:gd name="connsiteY3" fmla="*/ 45896 h 45896"/>
                </a:gdLst>
                <a:ahLst/>
                <a:cxnLst>
                  <a:cxn ang="0">
                    <a:pos x="connsiteX0" y="connsiteY0"/>
                  </a:cxn>
                  <a:cxn ang="0">
                    <a:pos x="connsiteX1" y="connsiteY1"/>
                  </a:cxn>
                  <a:cxn ang="0">
                    <a:pos x="connsiteX2" y="connsiteY2"/>
                  </a:cxn>
                  <a:cxn ang="0">
                    <a:pos x="connsiteX3" y="connsiteY3"/>
                  </a:cxn>
                </a:cxnLst>
                <a:rect l="l" t="t" r="r" b="b"/>
                <a:pathLst>
                  <a:path w="47395" h="45896">
                    <a:moveTo>
                      <a:pt x="0" y="0"/>
                    </a:moveTo>
                    <a:lnTo>
                      <a:pt x="47396" y="0"/>
                    </a:lnTo>
                    <a:lnTo>
                      <a:pt x="47396" y="45896"/>
                    </a:lnTo>
                    <a:lnTo>
                      <a:pt x="0" y="45896"/>
                    </a:lnTo>
                    <a:close/>
                  </a:path>
                </a:pathLst>
              </a:custGeom>
              <a:solidFill>
                <a:schemeClr val="accent2"/>
              </a:solidFill>
              <a:ln w="1026" cap="flat">
                <a:noFill/>
                <a:prstDash val="solid"/>
                <a:miter/>
              </a:ln>
            </p:spPr>
            <p:txBody>
              <a:bodyPr rtlCol="0" anchor="ctr"/>
              <a:lstStyle/>
              <a:p>
                <a:endParaRPr lang="en-US"/>
              </a:p>
            </p:txBody>
          </p:sp>
        </p:grpSp>
      </p:grpSp>
      <p:pic>
        <p:nvPicPr>
          <p:cNvPr id="3" name="Picture 2">
            <a:extLst>
              <a:ext uri="{FF2B5EF4-FFF2-40B4-BE49-F238E27FC236}">
                <a16:creationId xmlns:a16="http://schemas.microsoft.com/office/drawing/2014/main" id="{C884BCB5-4D7C-EC68-5612-A770DD20EC25}"/>
              </a:ext>
            </a:extLst>
          </p:cNvPr>
          <p:cNvPicPr>
            <a:picLocks noChangeAspect="1"/>
          </p:cNvPicPr>
          <p:nvPr/>
        </p:nvPicPr>
        <p:blipFill rotWithShape="1">
          <a:blip r:embed="rId9"/>
          <a:srcRect l="43350" t="17045" r="5832" b="28028"/>
          <a:stretch/>
        </p:blipFill>
        <p:spPr>
          <a:xfrm>
            <a:off x="7119952" y="3023401"/>
            <a:ext cx="1623047" cy="1353337"/>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grpSp>
        <p:nvGrpSpPr>
          <p:cNvPr id="4" name="Group 3">
            <a:extLst>
              <a:ext uri="{FF2B5EF4-FFF2-40B4-BE49-F238E27FC236}">
                <a16:creationId xmlns:a16="http://schemas.microsoft.com/office/drawing/2014/main" id="{8812B2DB-1ABA-438D-25EC-CB4E2F83F730}"/>
              </a:ext>
            </a:extLst>
          </p:cNvPr>
          <p:cNvGrpSpPr/>
          <p:nvPr/>
        </p:nvGrpSpPr>
        <p:grpSpPr>
          <a:xfrm>
            <a:off x="9057016" y="87630"/>
            <a:ext cx="2525384" cy="384440"/>
            <a:chOff x="9057016" y="87630"/>
            <a:chExt cx="2525384" cy="384440"/>
          </a:xfrm>
        </p:grpSpPr>
        <p:pic>
          <p:nvPicPr>
            <p:cNvPr id="6" name="Picture 5">
              <a:hlinkClick r:id="rId10" action="ppaction://hlinksldjump"/>
              <a:extLst>
                <a:ext uri="{FF2B5EF4-FFF2-40B4-BE49-F238E27FC236}">
                  <a16:creationId xmlns:a16="http://schemas.microsoft.com/office/drawing/2014/main" id="{21C7F76C-84C4-4555-9D0D-D719E2DC7BBF}"/>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7" name="Rectangle 6">
              <a:extLst>
                <a:ext uri="{FF2B5EF4-FFF2-40B4-BE49-F238E27FC236}">
                  <a16:creationId xmlns:a16="http://schemas.microsoft.com/office/drawing/2014/main" id="{B0D27452-AE55-930F-922A-09138E945C09}"/>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0"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0"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0"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125420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543545-52EB-4750-94B7-A00755360AAC}"/>
              </a:ext>
            </a:extLst>
          </p:cNvPr>
          <p:cNvSpPr>
            <a:spLocks noGrp="1"/>
          </p:cNvSpPr>
          <p:nvPr>
            <p:ph type="title"/>
          </p:nvPr>
        </p:nvSpPr>
        <p:spPr>
          <a:xfrm>
            <a:off x="592916" y="571500"/>
            <a:ext cx="10972801" cy="997196"/>
          </a:xfrm>
        </p:spPr>
        <p:txBody>
          <a:bodyPr/>
          <a:lstStyle/>
          <a:p>
            <a:r>
              <a:rPr lang="en-US" dirty="0"/>
              <a:t>Industrial Machine Vision</a:t>
            </a:r>
            <a:br>
              <a:rPr lang="en-US" dirty="0"/>
            </a:br>
            <a:r>
              <a:rPr lang="en-US" dirty="0"/>
              <a:t>Smart Camera Development Kit</a:t>
            </a:r>
            <a:endParaRPr lang="en-IN" dirty="0"/>
          </a:p>
        </p:txBody>
      </p:sp>
      <p:grpSp>
        <p:nvGrpSpPr>
          <p:cNvPr id="2" name="Group 1">
            <a:extLst>
              <a:ext uri="{FF2B5EF4-FFF2-40B4-BE49-F238E27FC236}">
                <a16:creationId xmlns:a16="http://schemas.microsoft.com/office/drawing/2014/main" id="{816A9B4D-DB22-2A47-6722-4C59D3ACA310}"/>
              </a:ext>
            </a:extLst>
          </p:cNvPr>
          <p:cNvGrpSpPr/>
          <p:nvPr/>
        </p:nvGrpSpPr>
        <p:grpSpPr>
          <a:xfrm>
            <a:off x="626858" y="2710350"/>
            <a:ext cx="230392" cy="167186"/>
            <a:chOff x="9153348" y="6013108"/>
            <a:chExt cx="291794" cy="218163"/>
          </a:xfrm>
        </p:grpSpPr>
        <p:sp>
          <p:nvSpPr>
            <p:cNvPr id="84" name="Freeform: Shape 83">
              <a:extLst>
                <a:ext uri="{FF2B5EF4-FFF2-40B4-BE49-F238E27FC236}">
                  <a16:creationId xmlns:a16="http://schemas.microsoft.com/office/drawing/2014/main" id="{DA342AA5-C35D-94CF-D58B-18CDE150E229}"/>
                </a:ext>
              </a:extLst>
            </p:cNvPr>
            <p:cNvSpPr/>
            <p:nvPr/>
          </p:nvSpPr>
          <p:spPr>
            <a:xfrm>
              <a:off x="9153348" y="6058116"/>
              <a:ext cx="271491" cy="173155"/>
            </a:xfrm>
            <a:custGeom>
              <a:avLst/>
              <a:gdLst>
                <a:gd name="connsiteX0" fmla="*/ 244311 w 271491"/>
                <a:gd name="connsiteY0" fmla="*/ 109246 h 173155"/>
                <a:gd name="connsiteX1" fmla="*/ 243311 w 271491"/>
                <a:gd name="connsiteY1" fmla="*/ 108983 h 173155"/>
                <a:gd name="connsiteX2" fmla="*/ 177598 w 271491"/>
                <a:gd name="connsiteY2" fmla="*/ 102787 h 173155"/>
                <a:gd name="connsiteX3" fmla="*/ 178450 w 271491"/>
                <a:gd name="connsiteY3" fmla="*/ 95893 h 173155"/>
                <a:gd name="connsiteX4" fmla="*/ 172606 w 271491"/>
                <a:gd name="connsiteY4" fmla="*/ 75426 h 173155"/>
                <a:gd name="connsiteX5" fmla="*/ 167680 w 271491"/>
                <a:gd name="connsiteY5" fmla="*/ 69623 h 173155"/>
                <a:gd name="connsiteX6" fmla="*/ 99590 w 271491"/>
                <a:gd name="connsiteY6" fmla="*/ 7689 h 173155"/>
                <a:gd name="connsiteX7" fmla="*/ 79705 w 271491"/>
                <a:gd name="connsiteY7" fmla="*/ 0 h 173155"/>
                <a:gd name="connsiteX8" fmla="*/ 34738 w 271491"/>
                <a:gd name="connsiteY8" fmla="*/ 0 h 173155"/>
                <a:gd name="connsiteX9" fmla="*/ 34738 w 271491"/>
                <a:gd name="connsiteY9" fmla="*/ 25410 h 173155"/>
                <a:gd name="connsiteX10" fmla="*/ 79705 w 271491"/>
                <a:gd name="connsiteY10" fmla="*/ 25410 h 173155"/>
                <a:gd name="connsiteX11" fmla="*/ 82492 w 271491"/>
                <a:gd name="connsiteY11" fmla="*/ 26484 h 173155"/>
                <a:gd name="connsiteX12" fmla="*/ 150582 w 271491"/>
                <a:gd name="connsiteY12" fmla="*/ 88418 h 173155"/>
                <a:gd name="connsiteX13" fmla="*/ 151246 w 271491"/>
                <a:gd name="connsiteY13" fmla="*/ 89197 h 173155"/>
                <a:gd name="connsiteX14" fmla="*/ 153041 w 271491"/>
                <a:gd name="connsiteY14" fmla="*/ 95262 h 173155"/>
                <a:gd name="connsiteX15" fmla="*/ 151475 w 271491"/>
                <a:gd name="connsiteY15" fmla="*/ 100319 h 173155"/>
                <a:gd name="connsiteX16" fmla="*/ 143549 w 271491"/>
                <a:gd name="connsiteY16" fmla="*/ 99574 h 173155"/>
                <a:gd name="connsiteX17" fmla="*/ 93598 w 271491"/>
                <a:gd name="connsiteY17" fmla="*/ 63893 h 173155"/>
                <a:gd name="connsiteX18" fmla="*/ 78828 w 271491"/>
                <a:gd name="connsiteY18" fmla="*/ 84574 h 173155"/>
                <a:gd name="connsiteX19" fmla="*/ 134352 w 271491"/>
                <a:gd name="connsiteY19" fmla="*/ 124229 h 173155"/>
                <a:gd name="connsiteX20" fmla="*/ 238680 w 271491"/>
                <a:gd name="connsiteY20" fmla="*/ 134065 h 173155"/>
                <a:gd name="connsiteX21" fmla="*/ 246041 w 271491"/>
                <a:gd name="connsiteY21" fmla="*/ 143057 h 173155"/>
                <a:gd name="connsiteX22" fmla="*/ 242836 w 271491"/>
                <a:gd name="connsiteY22" fmla="*/ 147746 h 173155"/>
                <a:gd name="connsiteX23" fmla="*/ 113360 w 271491"/>
                <a:gd name="connsiteY23" fmla="*/ 147746 h 173155"/>
                <a:gd name="connsiteX24" fmla="*/ 44713 w 271491"/>
                <a:gd name="connsiteY24" fmla="*/ 91656 h 173155"/>
                <a:gd name="connsiteX25" fmla="*/ 0 w 271491"/>
                <a:gd name="connsiteY25" fmla="*/ 91656 h 173155"/>
                <a:gd name="connsiteX26" fmla="*/ 0 w 271491"/>
                <a:gd name="connsiteY26" fmla="*/ 117065 h 173155"/>
                <a:gd name="connsiteX27" fmla="*/ 35647 w 271491"/>
                <a:gd name="connsiteY27" fmla="*/ 117065 h 173155"/>
                <a:gd name="connsiteX28" fmla="*/ 104295 w 271491"/>
                <a:gd name="connsiteY28" fmla="*/ 173155 h 173155"/>
                <a:gd name="connsiteX29" fmla="*/ 249467 w 271491"/>
                <a:gd name="connsiteY29" fmla="*/ 173155 h 173155"/>
                <a:gd name="connsiteX30" fmla="*/ 252106 w 271491"/>
                <a:gd name="connsiteY30" fmla="*/ 171860 h 173155"/>
                <a:gd name="connsiteX31" fmla="*/ 271278 w 271491"/>
                <a:gd name="connsiteY31" fmla="*/ 146033 h 173155"/>
                <a:gd name="connsiteX32" fmla="*/ 244311 w 271491"/>
                <a:gd name="connsiteY32" fmla="*/ 109246 h 17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71491" h="173155">
                  <a:moveTo>
                    <a:pt x="244311" y="109246"/>
                  </a:moveTo>
                  <a:lnTo>
                    <a:pt x="243311" y="108983"/>
                  </a:lnTo>
                  <a:lnTo>
                    <a:pt x="177598" y="102787"/>
                  </a:lnTo>
                  <a:cubicBezTo>
                    <a:pt x="178082" y="100647"/>
                    <a:pt x="178385" y="98344"/>
                    <a:pt x="178450" y="95893"/>
                  </a:cubicBezTo>
                  <a:cubicBezTo>
                    <a:pt x="178672" y="86820"/>
                    <a:pt x="175393" y="79754"/>
                    <a:pt x="172606" y="75426"/>
                  </a:cubicBezTo>
                  <a:cubicBezTo>
                    <a:pt x="171237" y="73303"/>
                    <a:pt x="169582" y="71344"/>
                    <a:pt x="167680" y="69623"/>
                  </a:cubicBezTo>
                  <a:lnTo>
                    <a:pt x="99590" y="7689"/>
                  </a:lnTo>
                  <a:cubicBezTo>
                    <a:pt x="94139" y="2730"/>
                    <a:pt x="87074" y="0"/>
                    <a:pt x="79705" y="0"/>
                  </a:cubicBezTo>
                  <a:lnTo>
                    <a:pt x="34738" y="0"/>
                  </a:lnTo>
                  <a:lnTo>
                    <a:pt x="34738" y="25410"/>
                  </a:lnTo>
                  <a:lnTo>
                    <a:pt x="79705" y="25410"/>
                  </a:lnTo>
                  <a:cubicBezTo>
                    <a:pt x="80738" y="25410"/>
                    <a:pt x="81729" y="25795"/>
                    <a:pt x="82492" y="26484"/>
                  </a:cubicBezTo>
                  <a:lnTo>
                    <a:pt x="150582" y="88418"/>
                  </a:lnTo>
                  <a:cubicBezTo>
                    <a:pt x="150852" y="88664"/>
                    <a:pt x="151074" y="88926"/>
                    <a:pt x="151246" y="89197"/>
                  </a:cubicBezTo>
                  <a:cubicBezTo>
                    <a:pt x="152098" y="90524"/>
                    <a:pt x="153106" y="92656"/>
                    <a:pt x="153041" y="95262"/>
                  </a:cubicBezTo>
                  <a:cubicBezTo>
                    <a:pt x="152992" y="97262"/>
                    <a:pt x="152295" y="98975"/>
                    <a:pt x="151475" y="100319"/>
                  </a:cubicBezTo>
                  <a:lnTo>
                    <a:pt x="143549" y="99574"/>
                  </a:lnTo>
                  <a:lnTo>
                    <a:pt x="93598" y="63893"/>
                  </a:lnTo>
                  <a:lnTo>
                    <a:pt x="78828" y="84574"/>
                  </a:lnTo>
                  <a:lnTo>
                    <a:pt x="134352" y="124229"/>
                  </a:lnTo>
                  <a:lnTo>
                    <a:pt x="238680" y="134065"/>
                  </a:lnTo>
                  <a:cubicBezTo>
                    <a:pt x="243565" y="135696"/>
                    <a:pt x="246409" y="139910"/>
                    <a:pt x="246041" y="143057"/>
                  </a:cubicBezTo>
                  <a:cubicBezTo>
                    <a:pt x="245811" y="145008"/>
                    <a:pt x="244196" y="146672"/>
                    <a:pt x="242836" y="147746"/>
                  </a:cubicBezTo>
                  <a:lnTo>
                    <a:pt x="113360" y="147746"/>
                  </a:lnTo>
                  <a:lnTo>
                    <a:pt x="44713" y="91656"/>
                  </a:lnTo>
                  <a:lnTo>
                    <a:pt x="0" y="91656"/>
                  </a:lnTo>
                  <a:lnTo>
                    <a:pt x="0" y="117065"/>
                  </a:lnTo>
                  <a:lnTo>
                    <a:pt x="35647" y="117065"/>
                  </a:lnTo>
                  <a:lnTo>
                    <a:pt x="104295" y="173155"/>
                  </a:lnTo>
                  <a:lnTo>
                    <a:pt x="249467" y="173155"/>
                  </a:lnTo>
                  <a:lnTo>
                    <a:pt x="252106" y="171860"/>
                  </a:lnTo>
                  <a:cubicBezTo>
                    <a:pt x="260000" y="168000"/>
                    <a:pt x="269754" y="158918"/>
                    <a:pt x="271278" y="146033"/>
                  </a:cubicBezTo>
                  <a:cubicBezTo>
                    <a:pt x="273229" y="129606"/>
                    <a:pt x="261631" y="113787"/>
                    <a:pt x="244311" y="109246"/>
                  </a:cubicBezTo>
                  <a:close/>
                </a:path>
              </a:pathLst>
            </a:custGeom>
            <a:solidFill>
              <a:srgbClr val="0068B5"/>
            </a:solidFill>
            <a:ln w="8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IntelOne Text" panose="020B0503020203020204" pitchFamily="34" charset="0"/>
              </a:endParaRPr>
            </a:p>
          </p:txBody>
        </p:sp>
        <p:sp>
          <p:nvSpPr>
            <p:cNvPr id="85" name="Freeform: Shape 84">
              <a:extLst>
                <a:ext uri="{FF2B5EF4-FFF2-40B4-BE49-F238E27FC236}">
                  <a16:creationId xmlns:a16="http://schemas.microsoft.com/office/drawing/2014/main" id="{9AE38F06-5D1F-098A-B822-DAEFE28DCA79}"/>
                </a:ext>
              </a:extLst>
            </p:cNvPr>
            <p:cNvSpPr/>
            <p:nvPr/>
          </p:nvSpPr>
          <p:spPr>
            <a:xfrm>
              <a:off x="9153348" y="6058116"/>
              <a:ext cx="25426" cy="25426"/>
            </a:xfrm>
            <a:custGeom>
              <a:avLst/>
              <a:gdLst>
                <a:gd name="connsiteX0" fmla="*/ 0 w 25426"/>
                <a:gd name="connsiteY0" fmla="*/ 0 h 25426"/>
                <a:gd name="connsiteX1" fmla="*/ 25426 w 25426"/>
                <a:gd name="connsiteY1" fmla="*/ 0 h 25426"/>
                <a:gd name="connsiteX2" fmla="*/ 25426 w 25426"/>
                <a:gd name="connsiteY2" fmla="*/ 25426 h 25426"/>
                <a:gd name="connsiteX3" fmla="*/ 0 w 25426"/>
                <a:gd name="connsiteY3" fmla="*/ 25426 h 25426"/>
              </a:gdLst>
              <a:ahLst/>
              <a:cxnLst>
                <a:cxn ang="0">
                  <a:pos x="connsiteX0" y="connsiteY0"/>
                </a:cxn>
                <a:cxn ang="0">
                  <a:pos x="connsiteX1" y="connsiteY1"/>
                </a:cxn>
                <a:cxn ang="0">
                  <a:pos x="connsiteX2" y="connsiteY2"/>
                </a:cxn>
                <a:cxn ang="0">
                  <a:pos x="connsiteX3" y="connsiteY3"/>
                </a:cxn>
              </a:cxnLst>
              <a:rect l="l" t="t" r="r" b="b"/>
              <a:pathLst>
                <a:path w="25426" h="25426">
                  <a:moveTo>
                    <a:pt x="0" y="0"/>
                  </a:moveTo>
                  <a:lnTo>
                    <a:pt x="25426" y="0"/>
                  </a:lnTo>
                  <a:lnTo>
                    <a:pt x="25426" y="25426"/>
                  </a:lnTo>
                  <a:lnTo>
                    <a:pt x="0" y="25426"/>
                  </a:lnTo>
                  <a:close/>
                </a:path>
              </a:pathLst>
            </a:custGeom>
            <a:solidFill>
              <a:srgbClr val="00C7FD"/>
            </a:solidFill>
            <a:ln w="8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IntelOne Text" panose="020B0503020203020204" pitchFamily="34" charset="0"/>
              </a:endParaRPr>
            </a:p>
          </p:txBody>
        </p:sp>
        <p:sp>
          <p:nvSpPr>
            <p:cNvPr id="90" name="Freeform: Shape 89">
              <a:extLst>
                <a:ext uri="{FF2B5EF4-FFF2-40B4-BE49-F238E27FC236}">
                  <a16:creationId xmlns:a16="http://schemas.microsoft.com/office/drawing/2014/main" id="{124FCCB6-F6BB-BAA5-0026-39F516E3F9F2}"/>
                </a:ext>
              </a:extLst>
            </p:cNvPr>
            <p:cNvSpPr/>
            <p:nvPr/>
          </p:nvSpPr>
          <p:spPr>
            <a:xfrm>
              <a:off x="9327159" y="6013108"/>
              <a:ext cx="117983" cy="119655"/>
            </a:xfrm>
            <a:custGeom>
              <a:avLst/>
              <a:gdLst>
                <a:gd name="connsiteX0" fmla="*/ 106451 w 117983"/>
                <a:gd name="connsiteY0" fmla="*/ 59828 h 119655"/>
                <a:gd name="connsiteX1" fmla="*/ 105336 w 117983"/>
                <a:gd name="connsiteY1" fmla="*/ 49639 h 119655"/>
                <a:gd name="connsiteX2" fmla="*/ 117983 w 117983"/>
                <a:gd name="connsiteY2" fmla="*/ 42336 h 119655"/>
                <a:gd name="connsiteX3" fmla="*/ 103639 w 117983"/>
                <a:gd name="connsiteY3" fmla="*/ 17492 h 119655"/>
                <a:gd name="connsiteX4" fmla="*/ 90975 w 117983"/>
                <a:gd name="connsiteY4" fmla="*/ 24803 h 119655"/>
                <a:gd name="connsiteX5" fmla="*/ 73336 w 117983"/>
                <a:gd name="connsiteY5" fmla="*/ 14598 h 119655"/>
                <a:gd name="connsiteX6" fmla="*/ 73336 w 117983"/>
                <a:gd name="connsiteY6" fmla="*/ 0 h 119655"/>
                <a:gd name="connsiteX7" fmla="*/ 44647 w 117983"/>
                <a:gd name="connsiteY7" fmla="*/ 0 h 119655"/>
                <a:gd name="connsiteX8" fmla="*/ 44647 w 117983"/>
                <a:gd name="connsiteY8" fmla="*/ 14598 h 119655"/>
                <a:gd name="connsiteX9" fmla="*/ 27008 w 117983"/>
                <a:gd name="connsiteY9" fmla="*/ 24803 h 119655"/>
                <a:gd name="connsiteX10" fmla="*/ 14344 w 117983"/>
                <a:gd name="connsiteY10" fmla="*/ 17492 h 119655"/>
                <a:gd name="connsiteX11" fmla="*/ 0 w 117983"/>
                <a:gd name="connsiteY11" fmla="*/ 42336 h 119655"/>
                <a:gd name="connsiteX12" fmla="*/ 12648 w 117983"/>
                <a:gd name="connsiteY12" fmla="*/ 49639 h 119655"/>
                <a:gd name="connsiteX13" fmla="*/ 11533 w 117983"/>
                <a:gd name="connsiteY13" fmla="*/ 59828 h 119655"/>
                <a:gd name="connsiteX14" fmla="*/ 12648 w 117983"/>
                <a:gd name="connsiteY14" fmla="*/ 70016 h 119655"/>
                <a:gd name="connsiteX15" fmla="*/ 0 w 117983"/>
                <a:gd name="connsiteY15" fmla="*/ 77320 h 119655"/>
                <a:gd name="connsiteX16" fmla="*/ 14344 w 117983"/>
                <a:gd name="connsiteY16" fmla="*/ 102164 h 119655"/>
                <a:gd name="connsiteX17" fmla="*/ 27008 w 117983"/>
                <a:gd name="connsiteY17" fmla="*/ 94852 h 119655"/>
                <a:gd name="connsiteX18" fmla="*/ 44647 w 117983"/>
                <a:gd name="connsiteY18" fmla="*/ 105057 h 119655"/>
                <a:gd name="connsiteX19" fmla="*/ 44647 w 117983"/>
                <a:gd name="connsiteY19" fmla="*/ 119656 h 119655"/>
                <a:gd name="connsiteX20" fmla="*/ 73336 w 117983"/>
                <a:gd name="connsiteY20" fmla="*/ 119656 h 119655"/>
                <a:gd name="connsiteX21" fmla="*/ 73336 w 117983"/>
                <a:gd name="connsiteY21" fmla="*/ 105057 h 119655"/>
                <a:gd name="connsiteX22" fmla="*/ 90975 w 117983"/>
                <a:gd name="connsiteY22" fmla="*/ 94852 h 119655"/>
                <a:gd name="connsiteX23" fmla="*/ 103639 w 117983"/>
                <a:gd name="connsiteY23" fmla="*/ 102164 h 119655"/>
                <a:gd name="connsiteX24" fmla="*/ 117983 w 117983"/>
                <a:gd name="connsiteY24" fmla="*/ 77320 h 119655"/>
                <a:gd name="connsiteX25" fmla="*/ 105336 w 117983"/>
                <a:gd name="connsiteY25" fmla="*/ 70016 h 119655"/>
                <a:gd name="connsiteX26" fmla="*/ 106451 w 117983"/>
                <a:gd name="connsiteY26" fmla="*/ 59828 h 119655"/>
                <a:gd name="connsiteX27" fmla="*/ 59000 w 117983"/>
                <a:gd name="connsiteY27" fmla="*/ 78598 h 119655"/>
                <a:gd name="connsiteX28" fmla="*/ 40238 w 117983"/>
                <a:gd name="connsiteY28" fmla="*/ 59836 h 119655"/>
                <a:gd name="connsiteX29" fmla="*/ 59000 w 117983"/>
                <a:gd name="connsiteY29" fmla="*/ 41074 h 119655"/>
                <a:gd name="connsiteX30" fmla="*/ 77762 w 117983"/>
                <a:gd name="connsiteY30" fmla="*/ 59836 h 119655"/>
                <a:gd name="connsiteX31" fmla="*/ 59000 w 117983"/>
                <a:gd name="connsiteY31" fmla="*/ 78598 h 11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7983" h="119655">
                  <a:moveTo>
                    <a:pt x="106451" y="59828"/>
                  </a:moveTo>
                  <a:cubicBezTo>
                    <a:pt x="106451" y="56328"/>
                    <a:pt x="106057" y="52918"/>
                    <a:pt x="105336" y="49639"/>
                  </a:cubicBezTo>
                  <a:lnTo>
                    <a:pt x="117983" y="42336"/>
                  </a:lnTo>
                  <a:lnTo>
                    <a:pt x="103639" y="17492"/>
                  </a:lnTo>
                  <a:lnTo>
                    <a:pt x="90975" y="24803"/>
                  </a:lnTo>
                  <a:cubicBezTo>
                    <a:pt x="85959" y="20221"/>
                    <a:pt x="79967" y="16705"/>
                    <a:pt x="73336" y="14598"/>
                  </a:cubicBezTo>
                  <a:lnTo>
                    <a:pt x="73336" y="0"/>
                  </a:lnTo>
                  <a:lnTo>
                    <a:pt x="44647" y="0"/>
                  </a:lnTo>
                  <a:lnTo>
                    <a:pt x="44647" y="14598"/>
                  </a:lnTo>
                  <a:cubicBezTo>
                    <a:pt x="38025" y="16705"/>
                    <a:pt x="32025" y="20221"/>
                    <a:pt x="27008" y="24803"/>
                  </a:cubicBezTo>
                  <a:lnTo>
                    <a:pt x="14344" y="17492"/>
                  </a:lnTo>
                  <a:lnTo>
                    <a:pt x="0" y="42336"/>
                  </a:lnTo>
                  <a:lnTo>
                    <a:pt x="12648" y="49639"/>
                  </a:lnTo>
                  <a:cubicBezTo>
                    <a:pt x="11926" y="52926"/>
                    <a:pt x="11533" y="56328"/>
                    <a:pt x="11533" y="59828"/>
                  </a:cubicBezTo>
                  <a:cubicBezTo>
                    <a:pt x="11533" y="63328"/>
                    <a:pt x="11926" y="66738"/>
                    <a:pt x="12648" y="70016"/>
                  </a:cubicBezTo>
                  <a:lnTo>
                    <a:pt x="0" y="77320"/>
                  </a:lnTo>
                  <a:lnTo>
                    <a:pt x="14344" y="102164"/>
                  </a:lnTo>
                  <a:lnTo>
                    <a:pt x="27008" y="94852"/>
                  </a:lnTo>
                  <a:cubicBezTo>
                    <a:pt x="32025" y="99434"/>
                    <a:pt x="38016" y="102951"/>
                    <a:pt x="44647" y="105057"/>
                  </a:cubicBezTo>
                  <a:lnTo>
                    <a:pt x="44647" y="119656"/>
                  </a:lnTo>
                  <a:lnTo>
                    <a:pt x="73336" y="119656"/>
                  </a:lnTo>
                  <a:lnTo>
                    <a:pt x="73336" y="105057"/>
                  </a:lnTo>
                  <a:cubicBezTo>
                    <a:pt x="79959" y="102951"/>
                    <a:pt x="85959" y="99434"/>
                    <a:pt x="90975" y="94852"/>
                  </a:cubicBezTo>
                  <a:lnTo>
                    <a:pt x="103639" y="102164"/>
                  </a:lnTo>
                  <a:lnTo>
                    <a:pt x="117983" y="77320"/>
                  </a:lnTo>
                  <a:lnTo>
                    <a:pt x="105336" y="70016"/>
                  </a:lnTo>
                  <a:cubicBezTo>
                    <a:pt x="106057" y="66738"/>
                    <a:pt x="106451" y="63328"/>
                    <a:pt x="106451" y="59828"/>
                  </a:cubicBezTo>
                  <a:close/>
                  <a:moveTo>
                    <a:pt x="59000" y="78598"/>
                  </a:moveTo>
                  <a:cubicBezTo>
                    <a:pt x="48656" y="78598"/>
                    <a:pt x="40238" y="70180"/>
                    <a:pt x="40238" y="59836"/>
                  </a:cubicBezTo>
                  <a:cubicBezTo>
                    <a:pt x="40238" y="49492"/>
                    <a:pt x="48656" y="41074"/>
                    <a:pt x="59000" y="41074"/>
                  </a:cubicBezTo>
                  <a:cubicBezTo>
                    <a:pt x="69344" y="41074"/>
                    <a:pt x="77762" y="49492"/>
                    <a:pt x="77762" y="59836"/>
                  </a:cubicBezTo>
                  <a:cubicBezTo>
                    <a:pt x="77762" y="70180"/>
                    <a:pt x="69344" y="78598"/>
                    <a:pt x="59000" y="78598"/>
                  </a:cubicBezTo>
                  <a:close/>
                </a:path>
              </a:pathLst>
            </a:custGeom>
            <a:solidFill>
              <a:srgbClr val="00C7FD"/>
            </a:solidFill>
            <a:ln w="8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IntelOne Text" panose="020B0503020203020204" pitchFamily="34" charset="0"/>
              </a:endParaRPr>
            </a:p>
          </p:txBody>
        </p:sp>
      </p:grpSp>
      <p:pic>
        <p:nvPicPr>
          <p:cNvPr id="91" name="Graphic 90">
            <a:extLst>
              <a:ext uri="{FF2B5EF4-FFF2-40B4-BE49-F238E27FC236}">
                <a16:creationId xmlns:a16="http://schemas.microsoft.com/office/drawing/2014/main" id="{C584076C-13CC-668A-814F-5FC919F8F0A9}"/>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917246" y="2710350"/>
            <a:ext cx="281692" cy="154478"/>
          </a:xfrm>
          <a:prstGeom prst="rect">
            <a:avLst/>
          </a:prstGeom>
        </p:spPr>
      </p:pic>
      <p:sp>
        <p:nvSpPr>
          <p:cNvPr id="6" name="Rectangle 5">
            <a:extLst>
              <a:ext uri="{FF2B5EF4-FFF2-40B4-BE49-F238E27FC236}">
                <a16:creationId xmlns:a16="http://schemas.microsoft.com/office/drawing/2014/main" id="{CC7E4250-4A07-7630-ADEE-201CD4CBE214}"/>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F015946A-1A24-674C-2190-E275A9FF7D65}"/>
              </a:ext>
            </a:extLst>
          </p:cNvPr>
          <p:cNvSpPr>
            <a:spLocks/>
          </p:cNvSpPr>
          <p:nvPr/>
        </p:nvSpPr>
        <p:spPr>
          <a:xfrm>
            <a:off x="7066292" y="571499"/>
            <a:ext cx="4516108" cy="111918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Text Placeholder 49">
            <a:extLst>
              <a:ext uri="{FF2B5EF4-FFF2-40B4-BE49-F238E27FC236}">
                <a16:creationId xmlns:a16="http://schemas.microsoft.com/office/drawing/2014/main" id="{7CDC94A2-9EEF-BA03-D916-9F3B08E37AAC}"/>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Asset Optimization</a:t>
            </a:r>
          </a:p>
        </p:txBody>
      </p:sp>
      <p:sp>
        <p:nvSpPr>
          <p:cNvPr id="9" name="Rectangle 8">
            <a:extLst>
              <a:ext uri="{FF2B5EF4-FFF2-40B4-BE49-F238E27FC236}">
                <a16:creationId xmlns:a16="http://schemas.microsoft.com/office/drawing/2014/main" id="{CB0549F9-DF43-D23F-F045-31867DC4CEE1}"/>
              </a:ext>
            </a:extLst>
          </p:cNvPr>
          <p:cNvSpPr/>
          <p:nvPr/>
        </p:nvSpPr>
        <p:spPr>
          <a:xfrm>
            <a:off x="7066292" y="1837675"/>
            <a:ext cx="4516108" cy="1118883"/>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BD33481D-F593-6182-0EE9-ADB4BF0CEE2A}"/>
              </a:ext>
            </a:extLst>
          </p:cNvPr>
          <p:cNvSpPr>
            <a:spLocks/>
          </p:cNvSpPr>
          <p:nvPr/>
        </p:nvSpPr>
        <p:spPr>
          <a:xfrm>
            <a:off x="8743000" y="3048001"/>
            <a:ext cx="2839400" cy="1159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R="0" lvl="0" indent="0" fontAlgn="auto">
              <a:spcBef>
                <a:spcPts val="200"/>
              </a:spcBef>
              <a:spcAft>
                <a:spcPts val="200"/>
              </a:spcAft>
              <a:buClrTx/>
              <a:buSzTx/>
              <a:buFontTx/>
              <a:buNone/>
              <a:tabLst/>
              <a:defRPr/>
            </a:pPr>
            <a:r>
              <a:rPr lang="en-US" sz="1000" dirty="0">
                <a:solidFill>
                  <a:schemeClr val="bg2"/>
                </a:solidFill>
                <a:latin typeface="IntelOne Text Bold" panose="020B08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Drive improved brand/safety reputation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appeal to workers</a:t>
            </a:r>
          </a:p>
        </p:txBody>
      </p:sp>
      <p:sp>
        <p:nvSpPr>
          <p:cNvPr id="15" name="Rectangle 14">
            <a:extLst>
              <a:ext uri="{FF2B5EF4-FFF2-40B4-BE49-F238E27FC236}">
                <a16:creationId xmlns:a16="http://schemas.microsoft.com/office/drawing/2014/main" id="{2DD4A225-9DC5-E89B-3B84-2F3D708AAA90}"/>
              </a:ext>
            </a:extLst>
          </p:cNvPr>
          <p:cNvSpPr>
            <a:spLocks/>
          </p:cNvSpPr>
          <p:nvPr/>
        </p:nvSpPr>
        <p:spPr>
          <a:xfrm>
            <a:off x="7144336" y="4453901"/>
            <a:ext cx="4438063" cy="1728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employee safety</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risk of theft of IP, technical specifications, status of productive capacity/precision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Safeguard customer/shipping IP, trade secrets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proper handling of volatile materials, detection of breaches/issues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equipment, product loss due to physical damage, theft</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stoppages due to health/safety compliance risks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losses due to liability, insurance premium increases, compliance violations</a:t>
            </a:r>
          </a:p>
        </p:txBody>
      </p:sp>
      <p:sp>
        <p:nvSpPr>
          <p:cNvPr id="16" name="Text Placeholder 49">
            <a:extLst>
              <a:ext uri="{FF2B5EF4-FFF2-40B4-BE49-F238E27FC236}">
                <a16:creationId xmlns:a16="http://schemas.microsoft.com/office/drawing/2014/main" id="{ADCB9683-A1BC-F17F-515F-E402E716AB92}"/>
              </a:ext>
            </a:extLst>
          </p:cNvPr>
          <p:cNvSpPr txBox="1">
            <a:spLocks/>
          </p:cNvSpPr>
          <p:nvPr/>
        </p:nvSpPr>
        <p:spPr>
          <a:xfrm>
            <a:off x="7133540" y="628590"/>
            <a:ext cx="2243048"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5" action="ppaction://hlinksldjump"/>
              </a:rPr>
              <a:t>Situational Monitoring</a:t>
            </a:r>
            <a:endParaRPr lang="en-US" sz="900" b="0" dirty="0">
              <a:solidFill>
                <a:srgbClr val="525252"/>
              </a:solidFill>
              <a:latin typeface="IntelOne Text" panose="020B0503020203020204" pitchFamily="34" charset="0"/>
              <a:sym typeface="Helvetica Neue"/>
            </a:endParaRPr>
          </a:p>
          <a:p>
            <a:pPr marL="228600" indent="-171450" defTabSz="914400">
              <a:spcBef>
                <a:spcPts val="0"/>
              </a:spcBef>
              <a:buFont typeface="Wingdings" panose="05000000000000000000" pitchFamily="2" charset="2"/>
              <a:buChar char="§"/>
              <a:defRPr/>
            </a:pPr>
            <a:r>
              <a:rPr lang="en-US" sz="900" b="0" dirty="0">
                <a:latin typeface="IntelOne Text" panose="020B0503020203020204" pitchFamily="34" charset="0"/>
              </a:rPr>
              <a:t>Logistics &amp; Tracking</a:t>
            </a:r>
          </a:p>
        </p:txBody>
      </p:sp>
      <p:sp>
        <p:nvSpPr>
          <p:cNvPr id="18" name="Text Placeholder 49" descr="Target Vertical: &#10;Manufacturing&#10;&#10;&#10;">
            <a:extLst>
              <a:ext uri="{FF2B5EF4-FFF2-40B4-BE49-F238E27FC236}">
                <a16:creationId xmlns:a16="http://schemas.microsoft.com/office/drawing/2014/main" id="{994FC5DB-C705-6CE5-33B1-50E2D3D8DC48}"/>
              </a:ext>
            </a:extLst>
          </p:cNvPr>
          <p:cNvSpPr txBox="1">
            <a:spLocks/>
          </p:cNvSpPr>
          <p:nvPr/>
        </p:nvSpPr>
        <p:spPr>
          <a:xfrm>
            <a:off x="7144338" y="1906223"/>
            <a:ext cx="4361852" cy="292388"/>
          </a:xfrm>
          <a:prstGeom prst="rect">
            <a:avLst/>
          </a:prstGeom>
        </p:spPr>
        <p:txBody>
          <a:bodyPr wrap="square" lIns="0" tIns="0" rIns="0" bIns="0">
            <a:sp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Global</a:t>
            </a:r>
          </a:p>
        </p:txBody>
      </p:sp>
      <p:grpSp>
        <p:nvGrpSpPr>
          <p:cNvPr id="19" name="Group 18">
            <a:extLst>
              <a:ext uri="{FF2B5EF4-FFF2-40B4-BE49-F238E27FC236}">
                <a16:creationId xmlns:a16="http://schemas.microsoft.com/office/drawing/2014/main" id="{C8D8A898-EAE4-11AF-3009-6D15747156AC}"/>
              </a:ext>
            </a:extLst>
          </p:cNvPr>
          <p:cNvGrpSpPr/>
          <p:nvPr/>
        </p:nvGrpSpPr>
        <p:grpSpPr>
          <a:xfrm>
            <a:off x="592917" y="1621155"/>
            <a:ext cx="6255394" cy="600164"/>
            <a:chOff x="592917" y="1621155"/>
            <a:chExt cx="6255394" cy="600164"/>
          </a:xfrm>
        </p:grpSpPr>
        <p:sp>
          <p:nvSpPr>
            <p:cNvPr id="20"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B3EBBA10-0D80-280C-C0A2-A0C65957C032}"/>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 reliable smart camera solution that includes image acquirement, processing, and system communication. Essential functions included. Reliable system stability—a wide working temperature range with a low failure rate Support for Linux and Microsoft Windows.</a:t>
              </a:r>
            </a:p>
          </p:txBody>
        </p:sp>
        <p:sp>
          <p:nvSpPr>
            <p:cNvPr id="21" name="Content Placeholder 47">
              <a:extLst>
                <a:ext uri="{FF2B5EF4-FFF2-40B4-BE49-F238E27FC236}">
                  <a16:creationId xmlns:a16="http://schemas.microsoft.com/office/drawing/2014/main" id="{7539B13E-645D-F580-8B83-149817B4FD14}"/>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22" name="Straight Connector 21">
            <a:extLst>
              <a:ext uri="{FF2B5EF4-FFF2-40B4-BE49-F238E27FC236}">
                <a16:creationId xmlns:a16="http://schemas.microsoft.com/office/drawing/2014/main" id="{DC9355B9-D284-FA37-906A-6B1A2E91EB4A}"/>
              </a:ext>
            </a:extLst>
          </p:cNvPr>
          <p:cNvCxnSpPr>
            <a:cxnSpLocks/>
          </p:cNvCxnSpPr>
          <p:nvPr/>
        </p:nvCxnSpPr>
        <p:spPr>
          <a:xfrm>
            <a:off x="592917" y="234896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59" name="Content Placeholder 47">
            <a:extLst>
              <a:ext uri="{FF2B5EF4-FFF2-40B4-BE49-F238E27FC236}">
                <a16:creationId xmlns:a16="http://schemas.microsoft.com/office/drawing/2014/main" id="{C08E4836-992D-A14C-5938-B23F7C2A5391}"/>
              </a:ext>
            </a:extLst>
          </p:cNvPr>
          <p:cNvSpPr txBox="1">
            <a:spLocks/>
          </p:cNvSpPr>
          <p:nvPr/>
        </p:nvSpPr>
        <p:spPr>
          <a:xfrm>
            <a:off x="592917" y="2476603"/>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cxnSp>
        <p:nvCxnSpPr>
          <p:cNvPr id="63" name="Straight Connector 62">
            <a:extLst>
              <a:ext uri="{FF2B5EF4-FFF2-40B4-BE49-F238E27FC236}">
                <a16:creationId xmlns:a16="http://schemas.microsoft.com/office/drawing/2014/main" id="{92D57700-8DEA-006C-643C-8B96C66B92E1}"/>
              </a:ext>
              <a:ext uri="{C183D7F6-B498-43B3-948B-1728B52AA6E4}">
                <adec:decorative xmlns:adec="http://schemas.microsoft.com/office/drawing/2017/decorative" val="1"/>
              </a:ext>
            </a:extLst>
          </p:cNvPr>
          <p:cNvCxnSpPr>
            <a:cxnSpLocks/>
          </p:cNvCxnSpPr>
          <p:nvPr/>
        </p:nvCxnSpPr>
        <p:spPr>
          <a:xfrm flipV="1">
            <a:off x="9300551" y="656163"/>
            <a:ext cx="0" cy="969437"/>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1DD3E5DC-2419-D4C3-EB6B-1D659DCB38AB}"/>
              </a:ext>
            </a:extLst>
          </p:cNvPr>
          <p:cNvCxnSpPr>
            <a:cxnSpLocks/>
          </p:cNvCxnSpPr>
          <p:nvPr/>
        </p:nvCxnSpPr>
        <p:spPr>
          <a:xfrm>
            <a:off x="592918" y="3206950"/>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4E849D8F-8DEF-719F-2431-913B6AC64189}"/>
              </a:ext>
            </a:extLst>
          </p:cNvPr>
          <p:cNvCxnSpPr>
            <a:cxnSpLocks/>
          </p:cNvCxnSpPr>
          <p:nvPr/>
        </p:nvCxnSpPr>
        <p:spPr>
          <a:xfrm>
            <a:off x="592918" y="542212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17" name="Group 116">
            <a:extLst>
              <a:ext uri="{FF2B5EF4-FFF2-40B4-BE49-F238E27FC236}">
                <a16:creationId xmlns:a16="http://schemas.microsoft.com/office/drawing/2014/main" id="{5C1CF9D2-0B16-B6E2-B5E4-5520FE7FF516}"/>
              </a:ext>
            </a:extLst>
          </p:cNvPr>
          <p:cNvGrpSpPr/>
          <p:nvPr/>
        </p:nvGrpSpPr>
        <p:grpSpPr>
          <a:xfrm>
            <a:off x="592917" y="5541309"/>
            <a:ext cx="6318424" cy="653047"/>
            <a:chOff x="592917" y="5769909"/>
            <a:chExt cx="6318424" cy="653047"/>
          </a:xfrm>
        </p:grpSpPr>
        <p:sp>
          <p:nvSpPr>
            <p:cNvPr id="68" name="Content Placeholder 47">
              <a:extLst>
                <a:ext uri="{FF2B5EF4-FFF2-40B4-BE49-F238E27FC236}">
                  <a16:creationId xmlns:a16="http://schemas.microsoft.com/office/drawing/2014/main" id="{E796FE27-1FE1-D7B7-EAC8-0C53482C91A7}"/>
                </a:ext>
              </a:extLst>
            </p:cNvPr>
            <p:cNvSpPr txBox="1">
              <a:spLocks/>
            </p:cNvSpPr>
            <p:nvPr/>
          </p:nvSpPr>
          <p:spPr>
            <a:xfrm>
              <a:off x="592917" y="5769909"/>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43" name="Content Placeholder 47">
              <a:extLst>
                <a:ext uri="{FF2B5EF4-FFF2-40B4-BE49-F238E27FC236}">
                  <a16:creationId xmlns:a16="http://schemas.microsoft.com/office/drawing/2014/main" id="{5F719B96-3C95-A3C5-6F73-0946C6326819}"/>
                </a:ext>
              </a:extLst>
            </p:cNvPr>
            <p:cNvSpPr txBox="1">
              <a:spLocks/>
            </p:cNvSpPr>
            <p:nvPr/>
          </p:nvSpPr>
          <p:spPr>
            <a:xfrm>
              <a:off x="592917" y="5956162"/>
              <a:ext cx="6318424" cy="466794"/>
            </a:xfrm>
            <a:prstGeom prst="rect">
              <a:avLst/>
            </a:prstGeom>
            <a:ln>
              <a:noFill/>
            </a:ln>
          </p:spPr>
          <p:txBody>
            <a:bodyPr wrap="square" lIns="0" tIns="0" rIns="0" bIns="0" numCol="2"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fontAlgn="ctr">
                <a:lnSpc>
                  <a:spcPct val="100000"/>
                </a:lnSpc>
                <a:spcBef>
                  <a:spcPts val="200"/>
                </a:spcBef>
                <a:buClr>
                  <a:srgbClr val="525252"/>
                </a:buClr>
                <a:buFont typeface="Wingdings" panose="05000000000000000000" pitchFamily="2" charset="2"/>
                <a:buChar char="§"/>
                <a:defRPr sz="900">
                  <a:solidFill>
                    <a:schemeClr val="bg2"/>
                  </a:solidFill>
                  <a:latin typeface="IntelOne Text" panose="020B0503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r>
                <a:rPr lang="en-US" dirty="0">
                  <a:hlinkClick r:id="rId6">
                    <a:extLst>
                      <a:ext uri="{A12FA001-AC4F-418D-AE19-62706E023703}">
                        <ahyp:hlinkClr xmlns:ahyp="http://schemas.microsoft.com/office/drawing/2018/hyperlinkcolor" val="tx"/>
                      </a:ext>
                    </a:extLst>
                  </a:hlinkClick>
                </a:rPr>
                <a:t>Intel IoT Kits Overview</a:t>
              </a:r>
              <a:endParaRPr lang="en-US" dirty="0">
                <a:sym typeface="Helvetica"/>
              </a:endParaRPr>
            </a:p>
            <a:p>
              <a:pPr lvl="1"/>
              <a:r>
                <a:rPr lang="en-US" dirty="0">
                  <a:hlinkClick r:id="rId7">
                    <a:extLst>
                      <a:ext uri="{A12FA001-AC4F-418D-AE19-62706E023703}">
                        <ahyp:hlinkClr xmlns:ahyp="http://schemas.microsoft.com/office/drawing/2018/hyperlinkcolor" val="tx"/>
                      </a:ext>
                    </a:extLst>
                  </a:hlinkClick>
                </a:rPr>
                <a:t>Datasheet</a:t>
              </a:r>
              <a:endParaRPr lang="en-US" dirty="0"/>
            </a:p>
            <a:p>
              <a:pPr lvl="1"/>
              <a:r>
                <a:rPr lang="en-US" dirty="0">
                  <a:hlinkClick r:id="rId8">
                    <a:extLst>
                      <a:ext uri="{A12FA001-AC4F-418D-AE19-62706E023703}">
                        <ahyp:hlinkClr xmlns:ahyp="http://schemas.microsoft.com/office/drawing/2018/hyperlinkcolor" val="tx"/>
                      </a:ext>
                    </a:extLst>
                  </a:hlinkClick>
                </a:rPr>
                <a:t>User Guide</a:t>
              </a:r>
              <a:endParaRPr lang="en-US" dirty="0"/>
            </a:p>
            <a:p>
              <a:pPr lvl="1"/>
              <a:r>
                <a:rPr lang="en-US" dirty="0">
                  <a:hlinkClick r:id="rId9">
                    <a:extLst>
                      <a:ext uri="{A12FA001-AC4F-418D-AE19-62706E023703}">
                        <ahyp:hlinkClr xmlns:ahyp="http://schemas.microsoft.com/office/drawing/2018/hyperlinkcolor" val="tx"/>
                      </a:ext>
                    </a:extLst>
                  </a:hlinkClick>
                </a:rPr>
                <a:t>Configuration Guide</a:t>
              </a:r>
              <a:endParaRPr lang="en-US" dirty="0"/>
            </a:p>
            <a:p>
              <a:pPr lvl="1"/>
              <a:r>
                <a:rPr lang="en-US" dirty="0">
                  <a:hlinkClick r:id="rId10">
                    <a:extLst>
                      <a:ext uri="{A12FA001-AC4F-418D-AE19-62706E023703}">
                        <ahyp:hlinkClr xmlns:ahyp="http://schemas.microsoft.com/office/drawing/2018/hyperlinkcolor" val="tx"/>
                      </a:ext>
                    </a:extLst>
                  </a:hlinkClick>
                </a:rPr>
                <a:t>API/SDK</a:t>
              </a:r>
              <a:endParaRPr lang="en-US" dirty="0"/>
            </a:p>
            <a:p>
              <a:pPr lvl="1"/>
              <a:r>
                <a:rPr lang="en-US" dirty="0">
                  <a:hlinkClick r:id="rId11">
                    <a:extLst>
                      <a:ext uri="{A12FA001-AC4F-418D-AE19-62706E023703}">
                        <ahyp:hlinkClr xmlns:ahyp="http://schemas.microsoft.com/office/drawing/2018/hyperlinkcolor" val="tx"/>
                      </a:ext>
                    </a:extLst>
                  </a:hlinkClick>
                </a:rPr>
                <a:t>ORDER here today</a:t>
              </a:r>
              <a:endParaRPr lang="en-US" dirty="0"/>
            </a:p>
          </p:txBody>
        </p:sp>
      </p:grpSp>
      <p:grpSp>
        <p:nvGrpSpPr>
          <p:cNvPr id="74" name="Group 73">
            <a:extLst>
              <a:ext uri="{FF2B5EF4-FFF2-40B4-BE49-F238E27FC236}">
                <a16:creationId xmlns:a16="http://schemas.microsoft.com/office/drawing/2014/main" id="{683F693A-4B06-E7F6-2249-BFF8F7BEA6F7}"/>
              </a:ext>
            </a:extLst>
          </p:cNvPr>
          <p:cNvGrpSpPr>
            <a:grpSpLocks/>
          </p:cNvGrpSpPr>
          <p:nvPr/>
        </p:nvGrpSpPr>
        <p:grpSpPr>
          <a:xfrm>
            <a:off x="592917" y="3326139"/>
            <a:ext cx="6318424" cy="335865"/>
            <a:chOff x="592916" y="3640327"/>
            <a:chExt cx="6318424" cy="335865"/>
          </a:xfrm>
        </p:grpSpPr>
        <p:sp>
          <p:nvSpPr>
            <p:cNvPr id="75" name="Content Placeholder 47">
              <a:extLst>
                <a:ext uri="{FF2B5EF4-FFF2-40B4-BE49-F238E27FC236}">
                  <a16:creationId xmlns:a16="http://schemas.microsoft.com/office/drawing/2014/main" id="{8CA3D602-CF7D-2F9A-4B5E-34D8404A3489}"/>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76" name="Content Placeholder 47">
              <a:extLst>
                <a:ext uri="{FF2B5EF4-FFF2-40B4-BE49-F238E27FC236}">
                  <a16:creationId xmlns:a16="http://schemas.microsoft.com/office/drawing/2014/main" id="{12518E73-40E2-2465-8904-934897E7BA68}"/>
                </a:ext>
              </a:extLst>
            </p:cNvPr>
            <p:cNvSpPr txBox="1">
              <a:spLocks/>
            </p:cNvSpPr>
            <p:nvPr/>
          </p:nvSpPr>
          <p:spPr>
            <a:xfrm>
              <a:off x="592916" y="3837693"/>
              <a:ext cx="6318424" cy="138499"/>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R="0" lvl="0" defTabSz="1219169" fontAlgn="auto" hangingPunct="0">
                <a:spcBef>
                  <a:spcPts val="200"/>
                </a:spcBef>
                <a:buClrTx/>
                <a:buSzTx/>
                <a:tabLst/>
                <a:defRPr/>
              </a:pPr>
              <a:r>
                <a:rPr lang="it-IT" sz="900" kern="0" dirty="0">
                  <a:latin typeface="+mn-lt"/>
                  <a:sym typeface="Helvetica"/>
                </a:rPr>
                <a:t>Intel Atom® Processor E3845</a:t>
              </a:r>
            </a:p>
          </p:txBody>
        </p:sp>
      </p:grpSp>
      <p:cxnSp>
        <p:nvCxnSpPr>
          <p:cNvPr id="77" name="Straight Connector 76">
            <a:extLst>
              <a:ext uri="{FF2B5EF4-FFF2-40B4-BE49-F238E27FC236}">
                <a16:creationId xmlns:a16="http://schemas.microsoft.com/office/drawing/2014/main" id="{4049739E-2D49-0228-4EFF-6D438536614E}"/>
              </a:ext>
            </a:extLst>
          </p:cNvPr>
          <p:cNvCxnSpPr>
            <a:cxnSpLocks/>
          </p:cNvCxnSpPr>
          <p:nvPr/>
        </p:nvCxnSpPr>
        <p:spPr>
          <a:xfrm>
            <a:off x="592918" y="378119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78" name="Group 77">
            <a:extLst>
              <a:ext uri="{FF2B5EF4-FFF2-40B4-BE49-F238E27FC236}">
                <a16:creationId xmlns:a16="http://schemas.microsoft.com/office/drawing/2014/main" id="{81D1DB40-AD31-DEA3-5C53-80DB7B98E384}"/>
              </a:ext>
            </a:extLst>
          </p:cNvPr>
          <p:cNvGrpSpPr>
            <a:grpSpLocks/>
          </p:cNvGrpSpPr>
          <p:nvPr/>
        </p:nvGrpSpPr>
        <p:grpSpPr>
          <a:xfrm>
            <a:off x="592917" y="3900382"/>
            <a:ext cx="4276263" cy="500013"/>
            <a:chOff x="592916" y="3640327"/>
            <a:chExt cx="4276263" cy="500013"/>
          </a:xfrm>
        </p:grpSpPr>
        <p:sp>
          <p:nvSpPr>
            <p:cNvPr id="79" name="Content Placeholder 47">
              <a:extLst>
                <a:ext uri="{FF2B5EF4-FFF2-40B4-BE49-F238E27FC236}">
                  <a16:creationId xmlns:a16="http://schemas.microsoft.com/office/drawing/2014/main" id="{5D2E01EB-A86C-2E61-A1A2-E3AA12D71B36}"/>
                </a:ext>
              </a:extLst>
            </p:cNvPr>
            <p:cNvSpPr txBox="1">
              <a:spLocks/>
            </p:cNvSpPr>
            <p:nvPr/>
          </p:nvSpPr>
          <p:spPr>
            <a:xfrm>
              <a:off x="592916" y="3640327"/>
              <a:ext cx="2651760"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err="1">
                  <a:solidFill>
                    <a:schemeClr val="tx2"/>
                  </a:solidFill>
                  <a:latin typeface="IntelOne Text Bold" panose="020B0803020203020204" pitchFamily="34" charset="0"/>
                </a:rPr>
                <a:t>Roseek</a:t>
              </a:r>
              <a:r>
                <a:rPr lang="en-US" sz="1000" dirty="0">
                  <a:solidFill>
                    <a:schemeClr val="tx2"/>
                  </a:solidFill>
                  <a:latin typeface="IntelOne Text Bold" panose="020B0803020203020204" pitchFamily="34" charset="0"/>
                </a:rPr>
                <a:t> Hardware</a:t>
              </a:r>
            </a:p>
          </p:txBody>
        </p:sp>
        <p:sp>
          <p:nvSpPr>
            <p:cNvPr id="80" name="Content Placeholder 47">
              <a:extLst>
                <a:ext uri="{FF2B5EF4-FFF2-40B4-BE49-F238E27FC236}">
                  <a16:creationId xmlns:a16="http://schemas.microsoft.com/office/drawing/2014/main" id="{C8338707-FBCA-57FD-D646-86817245980B}"/>
                </a:ext>
              </a:extLst>
            </p:cNvPr>
            <p:cNvSpPr txBox="1">
              <a:spLocks/>
            </p:cNvSpPr>
            <p:nvPr/>
          </p:nvSpPr>
          <p:spPr>
            <a:xfrm>
              <a:off x="592917" y="3837693"/>
              <a:ext cx="4276262" cy="302647"/>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0.3–12 MP CCD/CMOS image sensor</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HDMI DisplayPort, two constant current LED drivers</a:t>
              </a:r>
            </a:p>
          </p:txBody>
        </p:sp>
      </p:grpSp>
      <p:cxnSp>
        <p:nvCxnSpPr>
          <p:cNvPr id="86" name="Straight Connector 85">
            <a:extLst>
              <a:ext uri="{FF2B5EF4-FFF2-40B4-BE49-F238E27FC236}">
                <a16:creationId xmlns:a16="http://schemas.microsoft.com/office/drawing/2014/main" id="{F2700168-0C00-CBFA-FD51-23C8A52051D3}"/>
              </a:ext>
            </a:extLst>
          </p:cNvPr>
          <p:cNvCxnSpPr>
            <a:cxnSpLocks/>
          </p:cNvCxnSpPr>
          <p:nvPr/>
        </p:nvCxnSpPr>
        <p:spPr>
          <a:xfrm>
            <a:off x="592918" y="451958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87" name="Group 86">
            <a:extLst>
              <a:ext uri="{FF2B5EF4-FFF2-40B4-BE49-F238E27FC236}">
                <a16:creationId xmlns:a16="http://schemas.microsoft.com/office/drawing/2014/main" id="{5363FC9F-C92D-AAC5-9701-B46E7D1BFAD0}"/>
              </a:ext>
            </a:extLst>
          </p:cNvPr>
          <p:cNvGrpSpPr>
            <a:grpSpLocks/>
          </p:cNvGrpSpPr>
          <p:nvPr/>
        </p:nvGrpSpPr>
        <p:grpSpPr>
          <a:xfrm>
            <a:off x="592917" y="4638773"/>
            <a:ext cx="2918633" cy="664160"/>
            <a:chOff x="592916" y="3640327"/>
            <a:chExt cx="2918633" cy="664160"/>
          </a:xfrm>
        </p:grpSpPr>
        <p:sp>
          <p:nvSpPr>
            <p:cNvPr id="102" name="Content Placeholder 47">
              <a:extLst>
                <a:ext uri="{FF2B5EF4-FFF2-40B4-BE49-F238E27FC236}">
                  <a16:creationId xmlns:a16="http://schemas.microsoft.com/office/drawing/2014/main" id="{C2EF1AA4-10C0-935C-050C-CC4EBB3B896E}"/>
                </a:ext>
              </a:extLst>
            </p:cNvPr>
            <p:cNvSpPr txBox="1">
              <a:spLocks/>
            </p:cNvSpPr>
            <p:nvPr/>
          </p:nvSpPr>
          <p:spPr>
            <a:xfrm>
              <a:off x="592916" y="3640327"/>
              <a:ext cx="2212197" cy="15388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Operating System</a:t>
              </a:r>
            </a:p>
          </p:txBody>
        </p:sp>
        <p:sp>
          <p:nvSpPr>
            <p:cNvPr id="104" name="Content Placeholder 47">
              <a:extLst>
                <a:ext uri="{FF2B5EF4-FFF2-40B4-BE49-F238E27FC236}">
                  <a16:creationId xmlns:a16="http://schemas.microsoft.com/office/drawing/2014/main" id="{9E353694-9F6E-A24F-A318-479FA20F8DE7}"/>
                </a:ext>
              </a:extLst>
            </p:cNvPr>
            <p:cNvSpPr txBox="1">
              <a:spLocks/>
            </p:cNvSpPr>
            <p:nvPr/>
          </p:nvSpPr>
          <p:spPr>
            <a:xfrm>
              <a:off x="592916" y="3837693"/>
              <a:ext cx="2918633" cy="466794"/>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0" indent="-128016" defTabSz="1219169" fontAlgn="auto" hangingPunct="0">
                <a:spcBef>
                  <a:spcPts val="200"/>
                </a:spcBef>
                <a:buClrTx/>
                <a:buSzTx/>
                <a:buFont typeface="Wingdings" panose="05000000000000000000" pitchFamily="2" charset="2"/>
                <a:buChar char="§"/>
                <a:tabLst/>
                <a:defRPr/>
              </a:pPr>
              <a:r>
                <a:rPr lang="en-US" sz="900" kern="0" dirty="0">
                  <a:latin typeface="+mn-lt"/>
                  <a:sym typeface="Helvetica"/>
                </a:rPr>
                <a:t>64-bit Windows 10 IoT Enterprise</a:t>
              </a:r>
            </a:p>
            <a:p>
              <a:pPr marL="128016" marR="0" lvl="0" indent="-128016" defTabSz="1219169" fontAlgn="auto" hangingPunct="0">
                <a:spcBef>
                  <a:spcPts val="200"/>
                </a:spcBef>
                <a:buClrTx/>
                <a:buSzTx/>
                <a:buFont typeface="Wingdings" panose="05000000000000000000" pitchFamily="2" charset="2"/>
                <a:buChar char="§"/>
                <a:tabLst/>
                <a:defRPr/>
              </a:pPr>
              <a:r>
                <a:rPr lang="en-US" sz="900" kern="0" dirty="0">
                  <a:latin typeface="+mn-lt"/>
                  <a:sym typeface="Helvetica"/>
                </a:rPr>
                <a:t>Linux </a:t>
              </a:r>
            </a:p>
            <a:p>
              <a:pPr marL="128016" marR="0" lvl="0" indent="-128016" defTabSz="1219169" fontAlgn="auto" hangingPunct="0">
                <a:spcBef>
                  <a:spcPts val="200"/>
                </a:spcBef>
                <a:buClrTx/>
                <a:buSzTx/>
                <a:buFont typeface="Wingdings" panose="05000000000000000000" pitchFamily="2" charset="2"/>
                <a:buChar char="§"/>
                <a:tabLst/>
                <a:defRPr/>
              </a:pPr>
              <a:r>
                <a:rPr lang="en-US" sz="900" kern="0" dirty="0">
                  <a:latin typeface="+mn-lt"/>
                  <a:sym typeface="Helvetica"/>
                </a:rPr>
                <a:t>Ubuntu</a:t>
              </a:r>
            </a:p>
          </p:txBody>
        </p:sp>
      </p:grpSp>
      <p:pic>
        <p:nvPicPr>
          <p:cNvPr id="108" name="Picture 2" descr="Vision China Show－－Exhibitors Center">
            <a:extLst>
              <a:ext uri="{FF2B5EF4-FFF2-40B4-BE49-F238E27FC236}">
                <a16:creationId xmlns:a16="http://schemas.microsoft.com/office/drawing/2014/main" id="{1184C637-EE00-E768-DA45-0E449CF33A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2916" y="144487"/>
            <a:ext cx="1727043" cy="366020"/>
          </a:xfrm>
          <a:prstGeom prst="rect">
            <a:avLst/>
          </a:prstGeom>
          <a:noFill/>
          <a:extLst>
            <a:ext uri="{909E8E84-426E-40DD-AFC4-6F175D3DCCD1}">
              <a14:hiddenFill xmlns:a14="http://schemas.microsoft.com/office/drawing/2010/main">
                <a:solidFill>
                  <a:srgbClr val="FFFFFF"/>
                </a:solidFill>
              </a14:hiddenFill>
            </a:ext>
          </a:extLst>
        </p:spPr>
      </p:pic>
      <p:sp>
        <p:nvSpPr>
          <p:cNvPr id="115" name="Rectangle 114">
            <a:extLst>
              <a:ext uri="{FF2B5EF4-FFF2-40B4-BE49-F238E27FC236}">
                <a16:creationId xmlns:a16="http://schemas.microsoft.com/office/drawing/2014/main" id="{EA44B47C-5B40-B346-8DEC-7F252A61D267}"/>
              </a:ext>
            </a:extLst>
          </p:cNvPr>
          <p:cNvSpPr>
            <a:spLocks/>
          </p:cNvSpPr>
          <p:nvPr/>
        </p:nvSpPr>
        <p:spPr>
          <a:xfrm>
            <a:off x="913614" y="2710350"/>
            <a:ext cx="2563148" cy="37741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accent1"/>
                </a:solidFill>
                <a:latin typeface="IntelOne Text Medium" panose="020B0703020203020204" pitchFamily="34" charset="0"/>
              </a:rPr>
              <a:t>Maximize value </a:t>
            </a:r>
            <a:r>
              <a:rPr lang="en-US" sz="900" dirty="0">
                <a:solidFill>
                  <a:schemeClr val="bg2"/>
                </a:solidFill>
                <a:latin typeface="IntelOne Text Medium" panose="020B0703020203020204" pitchFamily="34" charset="0"/>
              </a:rPr>
              <a:t>with an open and easy-to-develop platform for support of third-party software while maintaining low costs</a:t>
            </a:r>
          </a:p>
        </p:txBody>
      </p:sp>
      <p:sp>
        <p:nvSpPr>
          <p:cNvPr id="116" name="Rectangle 115">
            <a:extLst>
              <a:ext uri="{FF2B5EF4-FFF2-40B4-BE49-F238E27FC236}">
                <a16:creationId xmlns:a16="http://schemas.microsoft.com/office/drawing/2014/main" id="{B7ED73B6-DC3D-8509-AD29-B7247EC5615D}"/>
              </a:ext>
            </a:extLst>
          </p:cNvPr>
          <p:cNvSpPr>
            <a:spLocks/>
          </p:cNvSpPr>
          <p:nvPr/>
        </p:nvSpPr>
        <p:spPr>
          <a:xfrm>
            <a:off x="4285162" y="2710350"/>
            <a:ext cx="2563148" cy="37741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accent1"/>
                </a:solidFill>
                <a:latin typeface="IntelOne Text Medium" panose="020B0703020203020204" pitchFamily="34" charset="0"/>
              </a:rPr>
              <a:t>Elevate performance </a:t>
            </a:r>
            <a:r>
              <a:rPr lang="en-US" sz="900" dirty="0">
                <a:solidFill>
                  <a:schemeClr val="bg2"/>
                </a:solidFill>
                <a:latin typeface="IntelOne Text Medium" panose="020B0703020203020204" pitchFamily="34" charset="0"/>
              </a:rPr>
              <a:t>powerful computing capacity and real-time image processing of uncompressed images </a:t>
            </a:r>
          </a:p>
        </p:txBody>
      </p:sp>
      <p:pic>
        <p:nvPicPr>
          <p:cNvPr id="4" name="Picture 3">
            <a:extLst>
              <a:ext uri="{FF2B5EF4-FFF2-40B4-BE49-F238E27FC236}">
                <a16:creationId xmlns:a16="http://schemas.microsoft.com/office/drawing/2014/main" id="{0E700770-D0D5-5D35-4B8E-F6D4C13D1797}"/>
              </a:ext>
            </a:extLst>
          </p:cNvPr>
          <p:cNvPicPr>
            <a:picLocks noChangeAspect="1"/>
          </p:cNvPicPr>
          <p:nvPr/>
        </p:nvPicPr>
        <p:blipFill rotWithShape="1">
          <a:blip r:embed="rId13"/>
          <a:srcRect l="43350" t="17045" r="5832" b="28028"/>
          <a:stretch/>
        </p:blipFill>
        <p:spPr>
          <a:xfrm>
            <a:off x="7119952" y="3023401"/>
            <a:ext cx="1623047" cy="1353337"/>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grpSp>
        <p:nvGrpSpPr>
          <p:cNvPr id="5" name="Group 4">
            <a:extLst>
              <a:ext uri="{FF2B5EF4-FFF2-40B4-BE49-F238E27FC236}">
                <a16:creationId xmlns:a16="http://schemas.microsoft.com/office/drawing/2014/main" id="{CDA48E40-DC77-BCB8-63DB-A9101126CBF5}"/>
              </a:ext>
            </a:extLst>
          </p:cNvPr>
          <p:cNvGrpSpPr/>
          <p:nvPr/>
        </p:nvGrpSpPr>
        <p:grpSpPr>
          <a:xfrm>
            <a:off x="9057016" y="87630"/>
            <a:ext cx="2525384" cy="384440"/>
            <a:chOff x="9057016" y="87630"/>
            <a:chExt cx="2525384" cy="384440"/>
          </a:xfrm>
        </p:grpSpPr>
        <p:pic>
          <p:nvPicPr>
            <p:cNvPr id="10" name="Picture 9">
              <a:hlinkClick r:id="rId14" action="ppaction://hlinksldjump"/>
              <a:extLst>
                <a:ext uri="{FF2B5EF4-FFF2-40B4-BE49-F238E27FC236}">
                  <a16:creationId xmlns:a16="http://schemas.microsoft.com/office/drawing/2014/main" id="{3812FFD9-4DDF-E50D-528C-566F93CFF429}"/>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11" name="Rectangle 10">
              <a:extLst>
                <a:ext uri="{FF2B5EF4-FFF2-40B4-BE49-F238E27FC236}">
                  <a16:creationId xmlns:a16="http://schemas.microsoft.com/office/drawing/2014/main" id="{90EE8DA7-9928-E095-5E5B-BBE66BD46816}"/>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226074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6803E-A3AD-4D0E-92D9-6DF4689FC4D5}"/>
              </a:ext>
            </a:extLst>
          </p:cNvPr>
          <p:cNvSpPr>
            <a:spLocks noGrp="1"/>
          </p:cNvSpPr>
          <p:nvPr>
            <p:ph type="title"/>
          </p:nvPr>
        </p:nvSpPr>
        <p:spPr>
          <a:xfrm>
            <a:off x="592916" y="571500"/>
            <a:ext cx="10972801" cy="498598"/>
          </a:xfrm>
        </p:spPr>
        <p:txBody>
          <a:bodyPr/>
          <a:lstStyle/>
          <a:p>
            <a:pPr lvl="0"/>
            <a:r>
              <a:rPr lang="en-IN" noProof="0" dirty="0">
                <a:sym typeface="Helvetica"/>
              </a:rPr>
              <a:t>Smart AI Application Box</a:t>
            </a:r>
            <a:endParaRPr lang="en-US" dirty="0"/>
          </a:p>
        </p:txBody>
      </p:sp>
      <p:sp>
        <p:nvSpPr>
          <p:cNvPr id="12" name="Rectangle 11">
            <a:extLst>
              <a:ext uri="{FF2B5EF4-FFF2-40B4-BE49-F238E27FC236}">
                <a16:creationId xmlns:a16="http://schemas.microsoft.com/office/drawing/2014/main" id="{66751128-F1AA-E5A8-E0B6-93CE09D8D0F6}"/>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2A10C016-9330-B5F8-CB7D-03BF358075C0}"/>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4" name="Straight Connector 13">
            <a:extLst>
              <a:ext uri="{FF2B5EF4-FFF2-40B4-BE49-F238E27FC236}">
                <a16:creationId xmlns:a16="http://schemas.microsoft.com/office/drawing/2014/main" id="{A16E588E-8C23-DAA3-6944-D3BFFD19BD7B}"/>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15" name="Text Placeholder 49">
            <a:extLst>
              <a:ext uri="{FF2B5EF4-FFF2-40B4-BE49-F238E27FC236}">
                <a16:creationId xmlns:a16="http://schemas.microsoft.com/office/drawing/2014/main" id="{1433BD11-8355-9D14-F17A-2084BECEA07A}"/>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Sustainability</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Automation / Robotics </a:t>
            </a:r>
          </a:p>
        </p:txBody>
      </p:sp>
      <p:sp>
        <p:nvSpPr>
          <p:cNvPr id="16" name="Rectangle 15">
            <a:extLst>
              <a:ext uri="{FF2B5EF4-FFF2-40B4-BE49-F238E27FC236}">
                <a16:creationId xmlns:a16="http://schemas.microsoft.com/office/drawing/2014/main" id="{A4E1AFEF-960D-44C8-6233-4E2A83643579}"/>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7" name="Straight Connector 16">
            <a:extLst>
              <a:ext uri="{FF2B5EF4-FFF2-40B4-BE49-F238E27FC236}">
                <a16:creationId xmlns:a16="http://schemas.microsoft.com/office/drawing/2014/main" id="{1627082F-E318-E420-ECA8-BCD3BD9838AC}"/>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9" name="Rectangle 18">
            <a:extLst>
              <a:ext uri="{FF2B5EF4-FFF2-40B4-BE49-F238E27FC236}">
                <a16:creationId xmlns:a16="http://schemas.microsoft.com/office/drawing/2014/main" id="{1C09D08D-29E8-B13F-8994-5CFBB6734086}"/>
              </a:ext>
            </a:extLst>
          </p:cNvPr>
          <p:cNvSpPr>
            <a:spLocks/>
          </p:cNvSpPr>
          <p:nvPr/>
        </p:nvSpPr>
        <p:spPr>
          <a:xfrm>
            <a:off x="8743000" y="3048001"/>
            <a:ext cx="2839400" cy="1159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R="0" lvl="0" indent="0" fontAlgn="auto">
              <a:spcBef>
                <a:spcPts val="200"/>
              </a:spcBef>
              <a:spcAft>
                <a:spcPts val="200"/>
              </a:spcAft>
              <a:buClrTx/>
              <a:buSzTx/>
              <a:buFontTx/>
              <a:buNone/>
              <a:tabLst/>
              <a:defRPr/>
            </a:pPr>
            <a:r>
              <a:rPr lang="en-US" sz="1000" dirty="0">
                <a:solidFill>
                  <a:schemeClr val="bg2"/>
                </a:solidFill>
                <a:latin typeface="IntelOne Text Bold" panose="020B08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Drive improved brand/safety reputation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appeal to workers</a:t>
            </a:r>
          </a:p>
        </p:txBody>
      </p:sp>
      <p:sp>
        <p:nvSpPr>
          <p:cNvPr id="20" name="Rectangle 19">
            <a:extLst>
              <a:ext uri="{FF2B5EF4-FFF2-40B4-BE49-F238E27FC236}">
                <a16:creationId xmlns:a16="http://schemas.microsoft.com/office/drawing/2014/main" id="{6968000E-EBF5-A26D-81E9-0E948964847E}"/>
              </a:ext>
            </a:extLst>
          </p:cNvPr>
          <p:cNvSpPr>
            <a:spLocks/>
          </p:cNvSpPr>
          <p:nvPr/>
        </p:nvSpPr>
        <p:spPr>
          <a:xfrm>
            <a:off x="7144336" y="4453901"/>
            <a:ext cx="4438063" cy="1728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employee safety</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risk of theft of IP, technical specifications, status of productive capacity/precision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Safeguard customer/shipping IP, trade secrets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proper handling of volatile materials, detection of breaches/issues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equipment, product loss due to physical damage, theft</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stoppages due to health/safety compliance risks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losses due to liability, insurance premium increases, compliance violations</a:t>
            </a:r>
          </a:p>
        </p:txBody>
      </p:sp>
      <p:sp>
        <p:nvSpPr>
          <p:cNvPr id="21" name="Text Placeholder 49">
            <a:extLst>
              <a:ext uri="{FF2B5EF4-FFF2-40B4-BE49-F238E27FC236}">
                <a16:creationId xmlns:a16="http://schemas.microsoft.com/office/drawing/2014/main" id="{187689AF-38DA-16A7-36AA-22449F094C6D}"/>
              </a:ext>
            </a:extLst>
          </p:cNvPr>
          <p:cNvSpPr txBox="1">
            <a:spLocks/>
          </p:cNvSpPr>
          <p:nvPr/>
        </p:nvSpPr>
        <p:spPr>
          <a:xfrm>
            <a:off x="7133540" y="628590"/>
            <a:ext cx="2243048"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3" action="ppaction://hlinksldjump"/>
              </a:rPr>
              <a:t>Situational Monitoring</a:t>
            </a:r>
            <a:endParaRPr lang="en-US" sz="900" b="0" dirty="0">
              <a:solidFill>
                <a:srgbClr val="525252"/>
              </a:solidFill>
              <a:latin typeface="IntelOne Text" panose="020B0503020203020204" pitchFamily="34" charset="0"/>
              <a:sym typeface="Helvetica Neue"/>
            </a:endParaRP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Machine Condition Monitoring</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Energy Monitoring &amp; Management</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Control Optimization &amp; Autonomy</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Monitoring * Management</a:t>
            </a:r>
          </a:p>
        </p:txBody>
      </p:sp>
      <p:sp>
        <p:nvSpPr>
          <p:cNvPr id="22" name="Text Placeholder 49" descr="Target Vertical: &#10;Manufacturing&#10;&#10;&#10;">
            <a:extLst>
              <a:ext uri="{FF2B5EF4-FFF2-40B4-BE49-F238E27FC236}">
                <a16:creationId xmlns:a16="http://schemas.microsoft.com/office/drawing/2014/main" id="{1A525DE2-5D8C-2D4E-8977-843C71D1D165}"/>
              </a:ext>
            </a:extLst>
          </p:cNvPr>
          <p:cNvSpPr txBox="1">
            <a:spLocks/>
          </p:cNvSpPr>
          <p:nvPr/>
        </p:nvSpPr>
        <p:spPr>
          <a:xfrm>
            <a:off x="7144338" y="1686845"/>
            <a:ext cx="2030977" cy="351505"/>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marL="0" marR="0" lvl="0" indent="0" algn="l" defTabSz="914400" rtl="0" eaLnBrk="1" fontAlgn="auto" latinLnBrk="0" hangingPunct="0">
              <a:lnSpc>
                <a:spcPct val="100000"/>
              </a:lnSpc>
              <a:spcBef>
                <a:spcPts val="0"/>
              </a:spcBef>
              <a:spcAft>
                <a:spcPts val="100"/>
              </a:spcAft>
              <a:buClrTx/>
              <a:buSzTx/>
              <a:buFont typeface="Wingdings" pitchFamily="2" charset="2"/>
              <a:buNone/>
              <a:tabLst/>
              <a:defRPr/>
            </a:pPr>
            <a:r>
              <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Agriculture, Energy, Transportation, Government</a:t>
            </a:r>
          </a:p>
        </p:txBody>
      </p:sp>
      <p:sp>
        <p:nvSpPr>
          <p:cNvPr id="23" name="Text Placeholder 49" descr="Target Vertical: &#10;Manufacturing&#10;&#10;&#10;">
            <a:extLst>
              <a:ext uri="{FF2B5EF4-FFF2-40B4-BE49-F238E27FC236}">
                <a16:creationId xmlns:a16="http://schemas.microsoft.com/office/drawing/2014/main" id="{363D9737-D2CB-BD70-9B8C-F90F3D2A87CA}"/>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PRC</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ASMO </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APJ</a:t>
            </a:r>
          </a:p>
        </p:txBody>
      </p:sp>
      <p:grpSp>
        <p:nvGrpSpPr>
          <p:cNvPr id="24" name="Group 23">
            <a:extLst>
              <a:ext uri="{FF2B5EF4-FFF2-40B4-BE49-F238E27FC236}">
                <a16:creationId xmlns:a16="http://schemas.microsoft.com/office/drawing/2014/main" id="{1D5CE543-566D-D2B6-312B-E5B27D6249B0}"/>
              </a:ext>
            </a:extLst>
          </p:cNvPr>
          <p:cNvGrpSpPr/>
          <p:nvPr/>
        </p:nvGrpSpPr>
        <p:grpSpPr>
          <a:xfrm>
            <a:off x="592917" y="1268730"/>
            <a:ext cx="6255394" cy="1292662"/>
            <a:chOff x="592917" y="1621155"/>
            <a:chExt cx="6255394" cy="1292662"/>
          </a:xfrm>
        </p:grpSpPr>
        <p:sp>
          <p:nvSpPr>
            <p:cNvPr id="25"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AEFFCC30-A08D-B6C1-9E16-BDF053F215C1}"/>
                </a:ext>
              </a:extLst>
            </p:cNvPr>
            <p:cNvSpPr txBox="1">
              <a:spLocks/>
            </p:cNvSpPr>
            <p:nvPr/>
          </p:nvSpPr>
          <p:spPr>
            <a:xfrm>
              <a:off x="592917" y="1805821"/>
              <a:ext cx="6255394" cy="1107996"/>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The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Maxtang</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Shenzhen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Datang</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Computer Co. Smart AI Application Box is a customizable industrial device management and environmental monitoring system that allows end-users to realize industry 4.0 capabilities. The system monitors on-site equipment, supervises industrial environments, and provides remote-control of industrial assets all in real-time. Powered by Intel AI technologies, the solution analyzes environmental data and device status readings to reduce monitoring time and increase detection accuracy, enabling users to quickly react and respond to anomalies in industrial production cycles. The solution’s flexible and open design allows it to seamlessly integrate with different combinations of industrial devices and technologies and can be easily deployed across a wide range of </a:t>
              </a:r>
              <a:b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b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use-cases.</a:t>
              </a:r>
            </a:p>
          </p:txBody>
        </p:sp>
        <p:sp>
          <p:nvSpPr>
            <p:cNvPr id="26" name="Content Placeholder 47">
              <a:extLst>
                <a:ext uri="{FF2B5EF4-FFF2-40B4-BE49-F238E27FC236}">
                  <a16:creationId xmlns:a16="http://schemas.microsoft.com/office/drawing/2014/main" id="{0FA5E12B-488E-D0EF-D6D7-746DC2F4D45A}"/>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35" name="Straight Connector 34">
            <a:extLst>
              <a:ext uri="{FF2B5EF4-FFF2-40B4-BE49-F238E27FC236}">
                <a16:creationId xmlns:a16="http://schemas.microsoft.com/office/drawing/2014/main" id="{EAC166CD-4537-047C-77E5-925D2B44342A}"/>
              </a:ext>
            </a:extLst>
          </p:cNvPr>
          <p:cNvCxnSpPr>
            <a:cxnSpLocks/>
          </p:cNvCxnSpPr>
          <p:nvPr/>
        </p:nvCxnSpPr>
        <p:spPr>
          <a:xfrm>
            <a:off x="592917" y="271174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40" name="Group 39">
            <a:extLst>
              <a:ext uri="{FF2B5EF4-FFF2-40B4-BE49-F238E27FC236}">
                <a16:creationId xmlns:a16="http://schemas.microsoft.com/office/drawing/2014/main" id="{B2A4C7E4-D619-35DA-6D05-58A9631C72F5}"/>
              </a:ext>
            </a:extLst>
          </p:cNvPr>
          <p:cNvGrpSpPr/>
          <p:nvPr/>
        </p:nvGrpSpPr>
        <p:grpSpPr>
          <a:xfrm>
            <a:off x="592916" y="5070885"/>
            <a:ext cx="6255393" cy="512838"/>
            <a:chOff x="592916" y="5046083"/>
            <a:chExt cx="6255393" cy="512838"/>
          </a:xfrm>
        </p:grpSpPr>
        <p:sp>
          <p:nvSpPr>
            <p:cNvPr id="41" name="Content Placeholder 47">
              <a:extLst>
                <a:ext uri="{FF2B5EF4-FFF2-40B4-BE49-F238E27FC236}">
                  <a16:creationId xmlns:a16="http://schemas.microsoft.com/office/drawing/2014/main" id="{BC8A1470-81F6-C2C6-35AE-7862567B4C67}"/>
                </a:ext>
              </a:extLst>
            </p:cNvPr>
            <p:cNvSpPr txBox="1">
              <a:spLocks/>
            </p:cNvSpPr>
            <p:nvPr/>
          </p:nvSpPr>
          <p:spPr>
            <a:xfrm>
              <a:off x="592916" y="5046083"/>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42" name="Content Placeholder 47">
              <a:extLst>
                <a:ext uri="{FF2B5EF4-FFF2-40B4-BE49-F238E27FC236}">
                  <a16:creationId xmlns:a16="http://schemas.microsoft.com/office/drawing/2014/main" id="{F886AFE0-FCF5-5E0E-BD8A-746B81D5A4E0}"/>
                </a:ext>
              </a:extLst>
            </p:cNvPr>
            <p:cNvSpPr txBox="1">
              <a:spLocks/>
            </p:cNvSpPr>
            <p:nvPr/>
          </p:nvSpPr>
          <p:spPr>
            <a:xfrm>
              <a:off x="592916" y="5243450"/>
              <a:ext cx="6255393" cy="315471"/>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lvl="1" indent="-128016" defTabSz="1219169" hangingPunct="0">
                <a:lnSpc>
                  <a:spcPct val="100000"/>
                </a:lnSpc>
                <a:spcBef>
                  <a:spcPts val="200"/>
                </a:spcBef>
                <a:spcAft>
                  <a:spcPts val="100"/>
                </a:spcAft>
                <a:buClr>
                  <a:srgbClr val="525252"/>
                </a:buClr>
                <a:defRPr/>
              </a:pPr>
              <a:r>
                <a:rPr lang="en-US" sz="900" kern="0" dirty="0">
                  <a:latin typeface="+mn-lt"/>
                  <a:hlinkClick r:id="rId4">
                    <a:extLst>
                      <a:ext uri="{A12FA001-AC4F-418D-AE19-62706E023703}">
                        <ahyp:hlinkClr xmlns:ahyp="http://schemas.microsoft.com/office/drawing/2018/hyperlinkcolor" val="tx"/>
                      </a:ext>
                    </a:extLst>
                  </a:hlinkClick>
                </a:rPr>
                <a:t>U2board – U2 Box</a:t>
              </a:r>
              <a:endParaRPr lang="en-US" sz="900" kern="0" dirty="0">
                <a:latin typeface="+mn-lt"/>
              </a:endParaRPr>
            </a:p>
            <a:p>
              <a:pPr marL="128016" lvl="1" indent="-128016" defTabSz="1219169" hangingPunct="0">
                <a:lnSpc>
                  <a:spcPct val="100000"/>
                </a:lnSpc>
                <a:spcBef>
                  <a:spcPts val="200"/>
                </a:spcBef>
                <a:spcAft>
                  <a:spcPts val="100"/>
                </a:spcAft>
                <a:buClr>
                  <a:srgbClr val="525252"/>
                </a:buClr>
                <a:defRPr/>
              </a:pPr>
              <a:r>
                <a:rPr lang="en-US" sz="900" kern="0" dirty="0">
                  <a:latin typeface="+mn-lt"/>
                  <a:hlinkClick r:id="rId5">
                    <a:extLst>
                      <a:ext uri="{A12FA001-AC4F-418D-AE19-62706E023703}">
                        <ahyp:hlinkClr xmlns:ahyp="http://schemas.microsoft.com/office/drawing/2018/hyperlinkcolor" val="tx"/>
                      </a:ext>
                    </a:extLst>
                  </a:hlinkClick>
                </a:rPr>
                <a:t>U2Board – U2 Solution</a:t>
              </a:r>
            </a:p>
          </p:txBody>
        </p:sp>
      </p:grpSp>
      <p:cxnSp>
        <p:nvCxnSpPr>
          <p:cNvPr id="43" name="Straight Connector 42">
            <a:extLst>
              <a:ext uri="{FF2B5EF4-FFF2-40B4-BE49-F238E27FC236}">
                <a16:creationId xmlns:a16="http://schemas.microsoft.com/office/drawing/2014/main" id="{CEDA734C-2FB6-2ED2-6DFA-0EFFD6F9C8F6}"/>
              </a:ext>
            </a:extLst>
          </p:cNvPr>
          <p:cNvCxnSpPr>
            <a:cxnSpLocks/>
          </p:cNvCxnSpPr>
          <p:nvPr/>
        </p:nvCxnSpPr>
        <p:spPr>
          <a:xfrm>
            <a:off x="592917" y="486025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pic>
        <p:nvPicPr>
          <p:cNvPr id="50" name="Graphic 49">
            <a:extLst>
              <a:ext uri="{FF2B5EF4-FFF2-40B4-BE49-F238E27FC236}">
                <a16:creationId xmlns:a16="http://schemas.microsoft.com/office/drawing/2014/main" id="{3DB79D8E-25C3-5822-A838-26649C258DD6}"/>
              </a:ext>
            </a:extLst>
          </p:cNvPr>
          <p:cNvPicPr>
            <a:picLocks/>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1500" y="3076575"/>
            <a:ext cx="231126" cy="193750"/>
          </a:xfrm>
          <a:prstGeom prst="rect">
            <a:avLst/>
          </a:prstGeom>
        </p:spPr>
      </p:pic>
      <p:pic>
        <p:nvPicPr>
          <p:cNvPr id="51" name="Graphic 50">
            <a:extLst>
              <a:ext uri="{FF2B5EF4-FFF2-40B4-BE49-F238E27FC236}">
                <a16:creationId xmlns:a16="http://schemas.microsoft.com/office/drawing/2014/main" id="{A7F6E57D-B904-876E-CB48-112A6653B3AF}"/>
              </a:ext>
            </a:extLst>
          </p:cNvPr>
          <p:cNvPicPr>
            <a:picLocks/>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717800" y="3089275"/>
            <a:ext cx="284842" cy="168068"/>
          </a:xfrm>
          <a:prstGeom prst="rect">
            <a:avLst/>
          </a:prstGeom>
        </p:spPr>
      </p:pic>
      <p:pic>
        <p:nvPicPr>
          <p:cNvPr id="52" name="Graphic 51">
            <a:extLst>
              <a:ext uri="{FF2B5EF4-FFF2-40B4-BE49-F238E27FC236}">
                <a16:creationId xmlns:a16="http://schemas.microsoft.com/office/drawing/2014/main" id="{158E5116-13A8-C595-34B3-8E8059A224F8}"/>
              </a:ext>
            </a:extLst>
          </p:cNvPr>
          <p:cNvPicPr>
            <a:picLocks/>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927600" y="3025775"/>
            <a:ext cx="255436" cy="284312"/>
          </a:xfrm>
          <a:prstGeom prst="rect">
            <a:avLst/>
          </a:prstGeom>
        </p:spPr>
      </p:pic>
      <p:sp>
        <p:nvSpPr>
          <p:cNvPr id="4" name="Content Placeholder 47">
            <a:extLst>
              <a:ext uri="{FF2B5EF4-FFF2-40B4-BE49-F238E27FC236}">
                <a16:creationId xmlns:a16="http://schemas.microsoft.com/office/drawing/2014/main" id="{45324F17-89EA-963C-A4E6-24DE74969D90}"/>
              </a:ext>
            </a:extLst>
          </p:cNvPr>
          <p:cNvSpPr txBox="1">
            <a:spLocks/>
          </p:cNvSpPr>
          <p:nvPr/>
        </p:nvSpPr>
        <p:spPr>
          <a:xfrm>
            <a:off x="592917" y="2813147"/>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93" name="Rectangle 92">
            <a:extLst>
              <a:ext uri="{FF2B5EF4-FFF2-40B4-BE49-F238E27FC236}">
                <a16:creationId xmlns:a16="http://schemas.microsoft.com/office/drawing/2014/main" id="{F9D1EC80-DA49-15AA-0227-382C057C81EC}"/>
              </a:ext>
            </a:extLst>
          </p:cNvPr>
          <p:cNvSpPr>
            <a:spLocks/>
          </p:cNvSpPr>
          <p:nvPr/>
        </p:nvSpPr>
        <p:spPr>
          <a:xfrm>
            <a:off x="913614" y="3046894"/>
            <a:ext cx="1645435"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r>
              <a:rPr lang="en-US" sz="900" dirty="0">
                <a:solidFill>
                  <a:schemeClr val="accent1"/>
                </a:solidFill>
                <a:latin typeface="IntelOne Text Medium" panose="020B0703020203020204" pitchFamily="34" charset="0"/>
                <a:sym typeface="Helvetica Neue"/>
              </a:rPr>
              <a:t>Help customers reduce downtime</a:t>
            </a:r>
            <a:br>
              <a:rPr lang="en-US" sz="900" dirty="0">
                <a:solidFill>
                  <a:schemeClr val="accent1"/>
                </a:solidFill>
                <a:latin typeface="IntelOne Text Medium" panose="020B0703020203020204" pitchFamily="34" charset="0"/>
                <a:sym typeface="Helvetica Neue"/>
              </a:rPr>
            </a:br>
            <a:r>
              <a:rPr lang="en-US" sz="900" kern="0" dirty="0">
                <a:solidFill>
                  <a:schemeClr val="bg2"/>
                </a:solidFill>
                <a:sym typeface="Helvetica Neue"/>
              </a:rPr>
              <a:t>with a solution that accurately identifies anomalies and notifies operators in real-time</a:t>
            </a:r>
          </a:p>
        </p:txBody>
      </p:sp>
      <p:sp>
        <p:nvSpPr>
          <p:cNvPr id="94" name="Rectangle 93">
            <a:extLst>
              <a:ext uri="{FF2B5EF4-FFF2-40B4-BE49-F238E27FC236}">
                <a16:creationId xmlns:a16="http://schemas.microsoft.com/office/drawing/2014/main" id="{203D830B-9A8E-C68F-A937-06501EBE2004}"/>
              </a:ext>
            </a:extLst>
          </p:cNvPr>
          <p:cNvSpPr>
            <a:spLocks/>
          </p:cNvSpPr>
          <p:nvPr/>
        </p:nvSpPr>
        <p:spPr>
          <a:xfrm>
            <a:off x="3063688" y="3046894"/>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r>
              <a:rPr lang="en-US" sz="900" dirty="0">
                <a:solidFill>
                  <a:schemeClr val="accent1"/>
                </a:solidFill>
                <a:latin typeface="IntelOne Text Medium" panose="020B0703020203020204" pitchFamily="34" charset="0"/>
                <a:sym typeface="Helvetica Neue"/>
              </a:rPr>
              <a:t>Allow customers to scale easily </a:t>
            </a:r>
            <a:r>
              <a:rPr lang="en-US" sz="900" kern="0" dirty="0">
                <a:solidFill>
                  <a:schemeClr val="bg2"/>
                </a:solidFill>
                <a:sym typeface="Helvetica Neue"/>
              </a:rPr>
              <a:t>with a solution that integrates seamlessly with existing assets and new technologies and lays the foundation for impactful and cost-effective future upgrades</a:t>
            </a:r>
          </a:p>
        </p:txBody>
      </p:sp>
      <p:sp>
        <p:nvSpPr>
          <p:cNvPr id="95" name="Rectangle 94">
            <a:extLst>
              <a:ext uri="{FF2B5EF4-FFF2-40B4-BE49-F238E27FC236}">
                <a16:creationId xmlns:a16="http://schemas.microsoft.com/office/drawing/2014/main" id="{E0C108C9-6421-1533-5F7C-E57C2DBC93A3}"/>
              </a:ext>
            </a:extLst>
          </p:cNvPr>
          <p:cNvSpPr>
            <a:spLocks/>
          </p:cNvSpPr>
          <p:nvPr/>
        </p:nvSpPr>
        <p:spPr>
          <a:xfrm>
            <a:off x="5213760" y="3046894"/>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r>
              <a:rPr lang="en-US" sz="900" dirty="0">
                <a:solidFill>
                  <a:schemeClr val="accent1"/>
                </a:solidFill>
                <a:latin typeface="IntelOne Text Medium" panose="020B0703020203020204" pitchFamily="34" charset="0"/>
                <a:sym typeface="Helvetica Neue"/>
              </a:rPr>
              <a:t>Enable customers to make informed decisions </a:t>
            </a:r>
          </a:p>
          <a:p>
            <a:pPr fontAlgn="ctr"/>
            <a:r>
              <a:rPr lang="en-US" sz="900" kern="0" dirty="0">
                <a:solidFill>
                  <a:schemeClr val="bg2"/>
                </a:solidFill>
                <a:sym typeface="Helvetica Neue"/>
              </a:rPr>
              <a:t>with the insights gained from collecting and analyzing equipment and environmental data across the entire site</a:t>
            </a:r>
          </a:p>
        </p:txBody>
      </p:sp>
      <p:grpSp>
        <p:nvGrpSpPr>
          <p:cNvPr id="66" name="Group 65">
            <a:extLst>
              <a:ext uri="{FF2B5EF4-FFF2-40B4-BE49-F238E27FC236}">
                <a16:creationId xmlns:a16="http://schemas.microsoft.com/office/drawing/2014/main" id="{610975A6-DE56-106A-3B95-03E82DA2CB2A}"/>
              </a:ext>
            </a:extLst>
          </p:cNvPr>
          <p:cNvGrpSpPr/>
          <p:nvPr/>
        </p:nvGrpSpPr>
        <p:grpSpPr>
          <a:xfrm>
            <a:off x="592915" y="4284492"/>
            <a:ext cx="2936598" cy="500014"/>
            <a:chOff x="592916" y="5330770"/>
            <a:chExt cx="2767506" cy="500014"/>
          </a:xfrm>
        </p:grpSpPr>
        <p:sp>
          <p:nvSpPr>
            <p:cNvPr id="81" name="Content Placeholder 47">
              <a:extLst>
                <a:ext uri="{FF2B5EF4-FFF2-40B4-BE49-F238E27FC236}">
                  <a16:creationId xmlns:a16="http://schemas.microsoft.com/office/drawing/2014/main" id="{5520E1C1-0189-6AB6-C20B-D8555849F12A}"/>
                </a:ext>
              </a:extLst>
            </p:cNvPr>
            <p:cNvSpPr txBox="1">
              <a:spLocks/>
            </p:cNvSpPr>
            <p:nvPr/>
          </p:nvSpPr>
          <p:spPr>
            <a:xfrm>
              <a:off x="592916" y="5330770"/>
              <a:ext cx="276750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82" name="Content Placeholder 47">
              <a:extLst>
                <a:ext uri="{FF2B5EF4-FFF2-40B4-BE49-F238E27FC236}">
                  <a16:creationId xmlns:a16="http://schemas.microsoft.com/office/drawing/2014/main" id="{DF48D2FE-178E-B41A-BDD0-95C279A2F88F}"/>
                </a:ext>
              </a:extLst>
            </p:cNvPr>
            <p:cNvSpPr txBox="1">
              <a:spLocks/>
            </p:cNvSpPr>
            <p:nvPr/>
          </p:nvSpPr>
          <p:spPr>
            <a:xfrm>
              <a:off x="592917" y="5528137"/>
              <a:ext cx="2767505" cy="302647"/>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Distribution of </a:t>
              </a:r>
              <a:r>
                <a:rPr lang="en-US" sz="900" kern="0" dirty="0" err="1">
                  <a:latin typeface="+mn-lt"/>
                  <a:sym typeface="Helvetica"/>
                </a:rPr>
                <a:t>OpenVINO</a:t>
              </a:r>
              <a:r>
                <a:rPr lang="en-US" sz="900" kern="0" dirty="0">
                  <a:latin typeface="+mn-lt"/>
                  <a:sym typeface="Helvetica"/>
                </a:rPr>
                <a:t>™ Toolkit</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Core™ i5 Processors</a:t>
              </a:r>
            </a:p>
          </p:txBody>
        </p:sp>
      </p:grpSp>
      <p:cxnSp>
        <p:nvCxnSpPr>
          <p:cNvPr id="3" name="Straight Connector 2">
            <a:extLst>
              <a:ext uri="{FF2B5EF4-FFF2-40B4-BE49-F238E27FC236}">
                <a16:creationId xmlns:a16="http://schemas.microsoft.com/office/drawing/2014/main" id="{003A9487-8C48-30D3-06F0-1C4FE92A0274}"/>
              </a:ext>
            </a:extLst>
          </p:cNvPr>
          <p:cNvCxnSpPr>
            <a:cxnSpLocks/>
          </p:cNvCxnSpPr>
          <p:nvPr/>
        </p:nvCxnSpPr>
        <p:spPr>
          <a:xfrm>
            <a:off x="592917" y="415324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31" name="Straight Connector 34">
            <a:extLst>
              <a:ext uri="{FF2B5EF4-FFF2-40B4-BE49-F238E27FC236}">
                <a16:creationId xmlns:a16="http://schemas.microsoft.com/office/drawing/2014/main" id="{EAC166CD-4537-047C-77E5-925D2B44342A}"/>
              </a:ext>
            </a:extLst>
          </p:cNvPr>
          <p:cNvCxnSpPr>
            <a:cxnSpLocks/>
          </p:cNvCxnSpPr>
          <p:nvPr/>
        </p:nvCxnSpPr>
        <p:spPr>
          <a:xfrm>
            <a:off x="592917" y="271174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5" name="Straight Connector 42">
            <a:extLst>
              <a:ext uri="{FF2B5EF4-FFF2-40B4-BE49-F238E27FC236}">
                <a16:creationId xmlns:a16="http://schemas.microsoft.com/office/drawing/2014/main" id="{CEDA734C-2FB6-2ED2-6DFA-0EFFD6F9C8F6}"/>
              </a:ext>
            </a:extLst>
          </p:cNvPr>
          <p:cNvCxnSpPr>
            <a:cxnSpLocks/>
          </p:cNvCxnSpPr>
          <p:nvPr/>
        </p:nvCxnSpPr>
        <p:spPr>
          <a:xfrm>
            <a:off x="592917" y="486025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6" name="Content Placeholder 47">
            <a:extLst>
              <a:ext uri="{FF2B5EF4-FFF2-40B4-BE49-F238E27FC236}">
                <a16:creationId xmlns:a16="http://schemas.microsoft.com/office/drawing/2014/main" id="{45324F17-89EA-963C-A4E6-24DE74969D90}"/>
              </a:ext>
            </a:extLst>
          </p:cNvPr>
          <p:cNvSpPr txBox="1">
            <a:spLocks/>
          </p:cNvSpPr>
          <p:nvPr/>
        </p:nvSpPr>
        <p:spPr>
          <a:xfrm>
            <a:off x="592917" y="2813147"/>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pic>
        <p:nvPicPr>
          <p:cNvPr id="92" name="图片 4" descr="Maxtang Logo">
            <a:extLst>
              <a:ext uri="{FF2B5EF4-FFF2-40B4-BE49-F238E27FC236}">
                <a16:creationId xmlns:a16="http://schemas.microsoft.com/office/drawing/2014/main" id="{5AFC13D7-7B1E-BC48-918A-E5F67C128D9D}"/>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600057" y="199075"/>
            <a:ext cx="1826014" cy="326705"/>
          </a:xfrm>
          <a:prstGeom prst="rect">
            <a:avLst/>
          </a:prstGeom>
        </p:spPr>
      </p:pic>
      <p:pic>
        <p:nvPicPr>
          <p:cNvPr id="7" name="Picture 6">
            <a:extLst>
              <a:ext uri="{FF2B5EF4-FFF2-40B4-BE49-F238E27FC236}">
                <a16:creationId xmlns:a16="http://schemas.microsoft.com/office/drawing/2014/main" id="{DFD795AC-5BCB-4109-EE95-540554532EA6}"/>
              </a:ext>
            </a:extLst>
          </p:cNvPr>
          <p:cNvPicPr>
            <a:picLocks noChangeAspect="1"/>
          </p:cNvPicPr>
          <p:nvPr/>
        </p:nvPicPr>
        <p:blipFill rotWithShape="1">
          <a:blip r:embed="rId13"/>
          <a:srcRect l="43350" t="17045" r="5832" b="28028"/>
          <a:stretch/>
        </p:blipFill>
        <p:spPr>
          <a:xfrm>
            <a:off x="7119952" y="3023401"/>
            <a:ext cx="1623047" cy="1353337"/>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grpSp>
        <p:nvGrpSpPr>
          <p:cNvPr id="8" name="Group 7">
            <a:extLst>
              <a:ext uri="{FF2B5EF4-FFF2-40B4-BE49-F238E27FC236}">
                <a16:creationId xmlns:a16="http://schemas.microsoft.com/office/drawing/2014/main" id="{D2B921BD-1E46-AF45-3D9D-0010C9615D84}"/>
              </a:ext>
            </a:extLst>
          </p:cNvPr>
          <p:cNvGrpSpPr/>
          <p:nvPr/>
        </p:nvGrpSpPr>
        <p:grpSpPr>
          <a:xfrm>
            <a:off x="9057016" y="87630"/>
            <a:ext cx="2525384" cy="384440"/>
            <a:chOff x="9057016" y="87630"/>
            <a:chExt cx="2525384" cy="384440"/>
          </a:xfrm>
        </p:grpSpPr>
        <p:pic>
          <p:nvPicPr>
            <p:cNvPr id="9" name="Picture 8">
              <a:hlinkClick r:id="rId14" action="ppaction://hlinksldjump"/>
              <a:extLst>
                <a:ext uri="{FF2B5EF4-FFF2-40B4-BE49-F238E27FC236}">
                  <a16:creationId xmlns:a16="http://schemas.microsoft.com/office/drawing/2014/main" id="{734F48AF-B989-08B3-E98C-FF25DFC2893C}"/>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10" name="Rectangle 9">
              <a:extLst>
                <a:ext uri="{FF2B5EF4-FFF2-40B4-BE49-F238E27FC236}">
                  <a16:creationId xmlns:a16="http://schemas.microsoft.com/office/drawing/2014/main" id="{01628873-53D4-0DDF-8FD0-82E0861D5BBF}"/>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25053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A10BEB-94F8-4635-B071-9425E0E89496}"/>
              </a:ext>
            </a:extLst>
          </p:cNvPr>
          <p:cNvSpPr>
            <a:spLocks noGrp="1"/>
          </p:cNvSpPr>
          <p:nvPr>
            <p:ph type="title"/>
          </p:nvPr>
        </p:nvSpPr>
        <p:spPr>
          <a:xfrm>
            <a:off x="592917" y="571500"/>
            <a:ext cx="6709584" cy="997196"/>
          </a:xfrm>
        </p:spPr>
        <p:txBody>
          <a:bodyPr/>
          <a:lstStyle/>
          <a:p>
            <a:r>
              <a:rPr lang="da-DK" dirty="0"/>
              <a:t>Multi-Access Edge Computing (MEC)</a:t>
            </a:r>
            <a:endParaRPr lang="en-US" dirty="0"/>
          </a:p>
        </p:txBody>
      </p:sp>
      <p:pic>
        <p:nvPicPr>
          <p:cNvPr id="1026" name="Picture 2" descr="SkyLab-Logo - TelecomDrive">
            <a:extLst>
              <a:ext uri="{FF2B5EF4-FFF2-40B4-BE49-F238E27FC236}">
                <a16:creationId xmlns:a16="http://schemas.microsoft.com/office/drawing/2014/main" id="{C229C10F-B0EA-6E16-5490-A8B28661DB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9350"/>
          <a:stretch/>
        </p:blipFill>
        <p:spPr bwMode="auto">
          <a:xfrm>
            <a:off x="520857" y="144486"/>
            <a:ext cx="2089464" cy="3825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F83FE3A-D35C-DA6F-BB9F-0A00C9A104DB}"/>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DDC905E2-71E1-88C0-7CB9-94E6FB2220D0}"/>
              </a:ext>
            </a:extLst>
          </p:cNvPr>
          <p:cNvSpPr>
            <a:spLocks/>
          </p:cNvSpPr>
          <p:nvPr/>
        </p:nvSpPr>
        <p:spPr>
          <a:xfrm>
            <a:off x="7066292" y="571499"/>
            <a:ext cx="4516108" cy="111918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 name="Text Placeholder 49">
            <a:extLst>
              <a:ext uri="{FF2B5EF4-FFF2-40B4-BE49-F238E27FC236}">
                <a16:creationId xmlns:a16="http://schemas.microsoft.com/office/drawing/2014/main" id="{5267DF21-38EF-C506-2760-9088EA095F84}"/>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Asset Optimization</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Automation / Robotics</a:t>
            </a:r>
          </a:p>
        </p:txBody>
      </p:sp>
      <p:sp>
        <p:nvSpPr>
          <p:cNvPr id="7" name="Rectangle 6">
            <a:extLst>
              <a:ext uri="{FF2B5EF4-FFF2-40B4-BE49-F238E27FC236}">
                <a16:creationId xmlns:a16="http://schemas.microsoft.com/office/drawing/2014/main" id="{292288E9-8B5D-ACFF-4E32-D1A3AC874E05}"/>
              </a:ext>
            </a:extLst>
          </p:cNvPr>
          <p:cNvSpPr/>
          <p:nvPr/>
        </p:nvSpPr>
        <p:spPr>
          <a:xfrm>
            <a:off x="7066292" y="1837675"/>
            <a:ext cx="4516108" cy="1118883"/>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9" name="Straight Connector 8">
            <a:extLst>
              <a:ext uri="{FF2B5EF4-FFF2-40B4-BE49-F238E27FC236}">
                <a16:creationId xmlns:a16="http://schemas.microsoft.com/office/drawing/2014/main" id="{D7A13DFD-015F-6FE3-9A1F-ED70AA9D9D59}"/>
              </a:ext>
            </a:extLst>
          </p:cNvPr>
          <p:cNvCxnSpPr>
            <a:cxnSpLocks/>
          </p:cNvCxnSpPr>
          <p:nvPr/>
        </p:nvCxnSpPr>
        <p:spPr>
          <a:xfrm>
            <a:off x="9325264" y="1842407"/>
            <a:ext cx="0" cy="1117932"/>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1" name="Rectangle 10">
            <a:extLst>
              <a:ext uri="{FF2B5EF4-FFF2-40B4-BE49-F238E27FC236}">
                <a16:creationId xmlns:a16="http://schemas.microsoft.com/office/drawing/2014/main" id="{BDA9D1E0-89D4-BD1F-E205-F28026795A0D}"/>
              </a:ext>
            </a:extLst>
          </p:cNvPr>
          <p:cNvSpPr>
            <a:spLocks/>
          </p:cNvSpPr>
          <p:nvPr/>
        </p:nvSpPr>
        <p:spPr>
          <a:xfrm>
            <a:off x="8743000" y="3048001"/>
            <a:ext cx="2839400" cy="1159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R="0" lvl="0" indent="0" fontAlgn="auto">
              <a:spcBef>
                <a:spcPts val="200"/>
              </a:spcBef>
              <a:spcAft>
                <a:spcPts val="200"/>
              </a:spcAft>
              <a:buClrTx/>
              <a:buSzTx/>
              <a:buFontTx/>
              <a:buNone/>
              <a:tabLst/>
              <a:defRPr/>
            </a:pPr>
            <a:r>
              <a:rPr lang="en-US" sz="1000" dirty="0">
                <a:solidFill>
                  <a:schemeClr val="bg2"/>
                </a:solidFill>
                <a:latin typeface="IntelOne Text Bold" panose="020B08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Drive improved brand/safety reputation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appeal to workers</a:t>
            </a:r>
          </a:p>
        </p:txBody>
      </p:sp>
      <p:sp>
        <p:nvSpPr>
          <p:cNvPr id="12" name="Rectangle 11">
            <a:extLst>
              <a:ext uri="{FF2B5EF4-FFF2-40B4-BE49-F238E27FC236}">
                <a16:creationId xmlns:a16="http://schemas.microsoft.com/office/drawing/2014/main" id="{16D059C7-A022-A8B7-7869-82BD05D1A04D}"/>
              </a:ext>
            </a:extLst>
          </p:cNvPr>
          <p:cNvSpPr>
            <a:spLocks/>
          </p:cNvSpPr>
          <p:nvPr/>
        </p:nvSpPr>
        <p:spPr>
          <a:xfrm>
            <a:off x="7144336" y="4453901"/>
            <a:ext cx="4438063" cy="1728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employee safety</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risk of theft of IP, technical specifications, status of productive capacity/precision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Safeguard customer/shipping IP, trade secrets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proper handling of volatile materials, detection of breaches/issues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equipment, product loss due to physical damage, theft</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stoppages due to health/safety compliance risks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losses due to liability, insurance premium increases, compliance violations</a:t>
            </a:r>
          </a:p>
        </p:txBody>
      </p:sp>
      <p:sp>
        <p:nvSpPr>
          <p:cNvPr id="13" name="Text Placeholder 49">
            <a:extLst>
              <a:ext uri="{FF2B5EF4-FFF2-40B4-BE49-F238E27FC236}">
                <a16:creationId xmlns:a16="http://schemas.microsoft.com/office/drawing/2014/main" id="{138A8E37-0029-0C27-14FD-CD8834CB8F39}"/>
              </a:ext>
            </a:extLst>
          </p:cNvPr>
          <p:cNvSpPr txBox="1">
            <a:spLocks/>
          </p:cNvSpPr>
          <p:nvPr/>
        </p:nvSpPr>
        <p:spPr>
          <a:xfrm>
            <a:off x="7133540" y="628590"/>
            <a:ext cx="2243048"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4" action="ppaction://hlinksldjump"/>
              </a:rPr>
              <a:t>Situational Monitoring</a:t>
            </a:r>
            <a:endParaRPr lang="en-US" sz="900" b="0" dirty="0">
              <a:solidFill>
                <a:srgbClr val="525252"/>
              </a:solidFill>
              <a:latin typeface="IntelOne Text" panose="020B0503020203020204" pitchFamily="34" charset="0"/>
              <a:sym typeface="Helvetica Neue"/>
            </a:endParaRPr>
          </a:p>
          <a:p>
            <a:pPr marL="228600" indent="-171450" defTabSz="914400">
              <a:spcBef>
                <a:spcPts val="0"/>
              </a:spcBef>
              <a:buFont typeface="Wingdings" panose="05000000000000000000" pitchFamily="2" charset="2"/>
              <a:buChar char="§"/>
              <a:defRPr/>
            </a:pPr>
            <a:r>
              <a:rPr lang="en-US" sz="900" b="0" dirty="0">
                <a:latin typeface="IntelOne Text" panose="020B0503020203020204" pitchFamily="34" charset="0"/>
              </a:rPr>
              <a:t>Machine Condition Monitoring</a:t>
            </a:r>
          </a:p>
          <a:p>
            <a:pPr marL="228600" indent="-171450" defTabSz="914400">
              <a:spcBef>
                <a:spcPts val="0"/>
              </a:spcBef>
              <a:buFont typeface="Wingdings" panose="05000000000000000000" pitchFamily="2" charset="2"/>
              <a:buChar char="§"/>
              <a:defRPr/>
            </a:pPr>
            <a:r>
              <a:rPr lang="en-US" sz="900" b="0" dirty="0">
                <a:latin typeface="IntelOne Text" panose="020B0503020203020204" pitchFamily="34" charset="0"/>
              </a:rPr>
              <a:t>Asset &amp; Operations Optimization</a:t>
            </a:r>
          </a:p>
          <a:p>
            <a:pPr marL="228600" indent="-171450" defTabSz="914400">
              <a:spcBef>
                <a:spcPts val="0"/>
              </a:spcBef>
              <a:buFont typeface="Wingdings" panose="05000000000000000000" pitchFamily="2" charset="2"/>
              <a:buChar char="§"/>
              <a:defRPr/>
            </a:pPr>
            <a:r>
              <a:rPr lang="en-US" sz="900" b="0" dirty="0">
                <a:latin typeface="IntelOne Text" panose="020B0503020203020204" pitchFamily="34" charset="0"/>
              </a:rPr>
              <a:t>Control Optimization &amp; Autonomy</a:t>
            </a:r>
          </a:p>
        </p:txBody>
      </p:sp>
      <p:sp>
        <p:nvSpPr>
          <p:cNvPr id="14" name="Text Placeholder 49" descr="Target Vertical: &#10;Manufacturing&#10;&#10;&#10;">
            <a:extLst>
              <a:ext uri="{FF2B5EF4-FFF2-40B4-BE49-F238E27FC236}">
                <a16:creationId xmlns:a16="http://schemas.microsoft.com/office/drawing/2014/main" id="{3AB81435-6EFE-54CB-FB1C-DD951BD25C9E}"/>
              </a:ext>
            </a:extLst>
          </p:cNvPr>
          <p:cNvSpPr txBox="1">
            <a:spLocks/>
          </p:cNvSpPr>
          <p:nvPr/>
        </p:nvSpPr>
        <p:spPr>
          <a:xfrm>
            <a:off x="7144338" y="1906223"/>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lvl="0" defTabSz="1219169" fontAlgn="auto" hangingPunct="0">
              <a:spcBef>
                <a:spcPts val="0"/>
              </a:spcBef>
              <a:buClr>
                <a:srgbClr val="525252"/>
              </a:buClr>
              <a:buSzPts val="1050"/>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Hospitality, Retail</a:t>
            </a:r>
          </a:p>
        </p:txBody>
      </p:sp>
      <p:sp>
        <p:nvSpPr>
          <p:cNvPr id="15" name="Text Placeholder 49" descr="Target Vertical: &#10;Manufacturing&#10;&#10;&#10;">
            <a:extLst>
              <a:ext uri="{FF2B5EF4-FFF2-40B4-BE49-F238E27FC236}">
                <a16:creationId xmlns:a16="http://schemas.microsoft.com/office/drawing/2014/main" id="{3A8FB9F4-4A2D-CDCE-5DBD-E6C024E09E92}"/>
              </a:ext>
            </a:extLst>
          </p:cNvPr>
          <p:cNvSpPr txBox="1">
            <a:spLocks/>
          </p:cNvSpPr>
          <p:nvPr/>
        </p:nvSpPr>
        <p:spPr>
          <a:xfrm>
            <a:off x="9475213" y="1906223"/>
            <a:ext cx="2030977" cy="569387"/>
          </a:xfrm>
          <a:prstGeom prst="rect">
            <a:avLst/>
          </a:prstGeom>
        </p:spPr>
        <p:txBody>
          <a:bodyPr wrap="square" lIns="0" tIns="0" rIns="0" bIns="0">
            <a:sp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Africa/Middle East; Europe; Southeast Asia; Asia/Pacific/Japan; PRC; Australia/New Zealand</a:t>
            </a:r>
          </a:p>
        </p:txBody>
      </p:sp>
      <p:grpSp>
        <p:nvGrpSpPr>
          <p:cNvPr id="16" name="Group 15">
            <a:extLst>
              <a:ext uri="{FF2B5EF4-FFF2-40B4-BE49-F238E27FC236}">
                <a16:creationId xmlns:a16="http://schemas.microsoft.com/office/drawing/2014/main" id="{AFC6FE28-1CC9-A569-D6CC-2EC34CC9C0BC}"/>
              </a:ext>
            </a:extLst>
          </p:cNvPr>
          <p:cNvGrpSpPr/>
          <p:nvPr/>
        </p:nvGrpSpPr>
        <p:grpSpPr>
          <a:xfrm>
            <a:off x="592917" y="1621155"/>
            <a:ext cx="6255394" cy="600164"/>
            <a:chOff x="592917" y="1621155"/>
            <a:chExt cx="6255394" cy="600164"/>
          </a:xfrm>
        </p:grpSpPr>
        <p:sp>
          <p:nvSpPr>
            <p:cNvPr id="17"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3C1114BC-50CF-70F8-EF42-F7A8D4E13A4F}"/>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This kit offers operators high-performance edge computing for low latency. By automating critical data feeds, this kit significantly reduces the costly backhauling of high volumes of data at the edge. Run Kubernetes for container orchestration. Run in-built load balancing and self-healing functionalities.</a:t>
              </a:r>
            </a:p>
          </p:txBody>
        </p:sp>
        <p:sp>
          <p:nvSpPr>
            <p:cNvPr id="18" name="Content Placeholder 47">
              <a:extLst>
                <a:ext uri="{FF2B5EF4-FFF2-40B4-BE49-F238E27FC236}">
                  <a16:creationId xmlns:a16="http://schemas.microsoft.com/office/drawing/2014/main" id="{9FB7EA74-97E5-8573-46CC-83BA00A1AA32}"/>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19" name="Straight Connector 18">
            <a:extLst>
              <a:ext uri="{FF2B5EF4-FFF2-40B4-BE49-F238E27FC236}">
                <a16:creationId xmlns:a16="http://schemas.microsoft.com/office/drawing/2014/main" id="{1F003DB8-515F-A7E7-9EAF-61454B45A987}"/>
              </a:ext>
            </a:extLst>
          </p:cNvPr>
          <p:cNvCxnSpPr>
            <a:cxnSpLocks/>
          </p:cNvCxnSpPr>
          <p:nvPr/>
        </p:nvCxnSpPr>
        <p:spPr>
          <a:xfrm>
            <a:off x="592917" y="234896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3766" name="Group 3765">
            <a:extLst>
              <a:ext uri="{FF2B5EF4-FFF2-40B4-BE49-F238E27FC236}">
                <a16:creationId xmlns:a16="http://schemas.microsoft.com/office/drawing/2014/main" id="{B7CB569E-47A1-D4B3-3776-0FF9FCC3BE4F}"/>
              </a:ext>
            </a:extLst>
          </p:cNvPr>
          <p:cNvGrpSpPr>
            <a:grpSpLocks/>
          </p:cNvGrpSpPr>
          <p:nvPr/>
        </p:nvGrpSpPr>
        <p:grpSpPr>
          <a:xfrm>
            <a:off x="558800" y="2705100"/>
            <a:ext cx="253741" cy="244422"/>
            <a:chOff x="4295775" y="3150487"/>
            <a:chExt cx="509357" cy="490651"/>
          </a:xfrm>
        </p:grpSpPr>
        <p:sp>
          <p:nvSpPr>
            <p:cNvPr id="3767" name="Freeform: Shape 3766">
              <a:extLst>
                <a:ext uri="{FF2B5EF4-FFF2-40B4-BE49-F238E27FC236}">
                  <a16:creationId xmlns:a16="http://schemas.microsoft.com/office/drawing/2014/main" id="{20CF1A9D-5C75-1BD7-B678-6D6734E22E8E}"/>
                </a:ext>
              </a:extLst>
            </p:cNvPr>
            <p:cNvSpPr/>
            <p:nvPr/>
          </p:nvSpPr>
          <p:spPr>
            <a:xfrm>
              <a:off x="4295775" y="3306897"/>
              <a:ext cx="416694" cy="334241"/>
            </a:xfrm>
            <a:custGeom>
              <a:avLst/>
              <a:gdLst>
                <a:gd name="connsiteX0" fmla="*/ 370653 w 416694"/>
                <a:gd name="connsiteY0" fmla="*/ 162406 h 334241"/>
                <a:gd name="connsiteX1" fmla="*/ 370653 w 416694"/>
                <a:gd name="connsiteY1" fmla="*/ 185848 h 334241"/>
                <a:gd name="connsiteX2" fmla="*/ 82965 w 416694"/>
                <a:gd name="connsiteY2" fmla="*/ 185848 h 334241"/>
                <a:gd name="connsiteX3" fmla="*/ 46041 w 416694"/>
                <a:gd name="connsiteY3" fmla="*/ 222871 h 334241"/>
                <a:gd name="connsiteX4" fmla="*/ 46041 w 416694"/>
                <a:gd name="connsiteY4" fmla="*/ 46041 h 334241"/>
                <a:gd name="connsiteX5" fmla="*/ 69352 w 416694"/>
                <a:gd name="connsiteY5" fmla="*/ 46041 h 334241"/>
                <a:gd name="connsiteX6" fmla="*/ 69352 w 416694"/>
                <a:gd name="connsiteY6" fmla="*/ 0 h 334241"/>
                <a:gd name="connsiteX7" fmla="*/ 0 w 416694"/>
                <a:gd name="connsiteY7" fmla="*/ 0 h 334241"/>
                <a:gd name="connsiteX8" fmla="*/ 0 w 416694"/>
                <a:gd name="connsiteY8" fmla="*/ 334241 h 334241"/>
                <a:gd name="connsiteX9" fmla="*/ 102072 w 416694"/>
                <a:gd name="connsiteY9" fmla="*/ 231889 h 334241"/>
                <a:gd name="connsiteX10" fmla="*/ 416695 w 416694"/>
                <a:gd name="connsiteY10" fmla="*/ 231889 h 334241"/>
                <a:gd name="connsiteX11" fmla="*/ 416695 w 416694"/>
                <a:gd name="connsiteY11" fmla="*/ 162406 h 334241"/>
                <a:gd name="connsiteX12" fmla="*/ 370653 w 416694"/>
                <a:gd name="connsiteY12" fmla="*/ 162406 h 33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6694" h="334241">
                  <a:moveTo>
                    <a:pt x="370653" y="162406"/>
                  </a:moveTo>
                  <a:lnTo>
                    <a:pt x="370653" y="185848"/>
                  </a:lnTo>
                  <a:lnTo>
                    <a:pt x="82965" y="185848"/>
                  </a:lnTo>
                  <a:lnTo>
                    <a:pt x="46041" y="222871"/>
                  </a:lnTo>
                  <a:lnTo>
                    <a:pt x="46041" y="46041"/>
                  </a:lnTo>
                  <a:lnTo>
                    <a:pt x="69352" y="46041"/>
                  </a:lnTo>
                  <a:lnTo>
                    <a:pt x="69352" y="0"/>
                  </a:lnTo>
                  <a:lnTo>
                    <a:pt x="0" y="0"/>
                  </a:lnTo>
                  <a:lnTo>
                    <a:pt x="0" y="334241"/>
                  </a:lnTo>
                  <a:lnTo>
                    <a:pt x="102072" y="231889"/>
                  </a:lnTo>
                  <a:lnTo>
                    <a:pt x="416695" y="231889"/>
                  </a:lnTo>
                  <a:lnTo>
                    <a:pt x="416695" y="162406"/>
                  </a:lnTo>
                  <a:lnTo>
                    <a:pt x="370653" y="162406"/>
                  </a:lnTo>
                  <a:close/>
                </a:path>
              </a:pathLst>
            </a:custGeom>
            <a:solidFill>
              <a:schemeClr val="accent2"/>
            </a:solidFill>
            <a:ln w="992" cap="flat">
              <a:noFill/>
              <a:prstDash val="solid"/>
              <a:miter/>
            </a:ln>
          </p:spPr>
          <p:txBody>
            <a:bodyPr rtlCol="0" anchor="ctr"/>
            <a:lstStyle/>
            <a:p>
              <a:endParaRPr lang="en-IN"/>
            </a:p>
          </p:txBody>
        </p:sp>
        <p:sp>
          <p:nvSpPr>
            <p:cNvPr id="3768" name="Freeform: Shape 3767">
              <a:extLst>
                <a:ext uri="{FF2B5EF4-FFF2-40B4-BE49-F238E27FC236}">
                  <a16:creationId xmlns:a16="http://schemas.microsoft.com/office/drawing/2014/main" id="{51881C07-F9B4-0EAC-4233-166DF07E1883}"/>
                </a:ext>
              </a:extLst>
            </p:cNvPr>
            <p:cNvSpPr/>
            <p:nvPr/>
          </p:nvSpPr>
          <p:spPr>
            <a:xfrm>
              <a:off x="4388438" y="3213984"/>
              <a:ext cx="416694" cy="334231"/>
            </a:xfrm>
            <a:custGeom>
              <a:avLst/>
              <a:gdLst>
                <a:gd name="connsiteX0" fmla="*/ 69352 w 416694"/>
                <a:gd name="connsiteY0" fmla="*/ 0 h 334231"/>
                <a:gd name="connsiteX1" fmla="*/ 69352 w 416694"/>
                <a:gd name="connsiteY1" fmla="*/ 46041 h 334231"/>
                <a:gd name="connsiteX2" fmla="*/ 370653 w 416694"/>
                <a:gd name="connsiteY2" fmla="*/ 46041 h 334231"/>
                <a:gd name="connsiteX3" fmla="*/ 370653 w 416694"/>
                <a:gd name="connsiteY3" fmla="*/ 222861 h 334231"/>
                <a:gd name="connsiteX4" fmla="*/ 333730 w 416694"/>
                <a:gd name="connsiteY4" fmla="*/ 185837 h 334231"/>
                <a:gd name="connsiteX5" fmla="*/ 46041 w 416694"/>
                <a:gd name="connsiteY5" fmla="*/ 185837 h 334231"/>
                <a:gd name="connsiteX6" fmla="*/ 46041 w 416694"/>
                <a:gd name="connsiteY6" fmla="*/ 69483 h 334231"/>
                <a:gd name="connsiteX7" fmla="*/ 0 w 416694"/>
                <a:gd name="connsiteY7" fmla="*/ 69483 h 334231"/>
                <a:gd name="connsiteX8" fmla="*/ 0 w 416694"/>
                <a:gd name="connsiteY8" fmla="*/ 231879 h 334231"/>
                <a:gd name="connsiteX9" fmla="*/ 314623 w 416694"/>
                <a:gd name="connsiteY9" fmla="*/ 231879 h 334231"/>
                <a:gd name="connsiteX10" fmla="*/ 416695 w 416694"/>
                <a:gd name="connsiteY10" fmla="*/ 334231 h 334231"/>
                <a:gd name="connsiteX11" fmla="*/ 416695 w 416694"/>
                <a:gd name="connsiteY11" fmla="*/ 0 h 334231"/>
                <a:gd name="connsiteX12" fmla="*/ 69352 w 416694"/>
                <a:gd name="connsiteY12" fmla="*/ 0 h 33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6694" h="334231">
                  <a:moveTo>
                    <a:pt x="69352" y="0"/>
                  </a:moveTo>
                  <a:lnTo>
                    <a:pt x="69352" y="46041"/>
                  </a:lnTo>
                  <a:lnTo>
                    <a:pt x="370653" y="46041"/>
                  </a:lnTo>
                  <a:lnTo>
                    <a:pt x="370653" y="222861"/>
                  </a:lnTo>
                  <a:lnTo>
                    <a:pt x="333730" y="185837"/>
                  </a:lnTo>
                  <a:lnTo>
                    <a:pt x="46041" y="185837"/>
                  </a:lnTo>
                  <a:lnTo>
                    <a:pt x="46041" y="69483"/>
                  </a:lnTo>
                  <a:lnTo>
                    <a:pt x="0" y="69483"/>
                  </a:lnTo>
                  <a:lnTo>
                    <a:pt x="0" y="231879"/>
                  </a:lnTo>
                  <a:lnTo>
                    <a:pt x="314623" y="231879"/>
                  </a:lnTo>
                  <a:lnTo>
                    <a:pt x="416695" y="334231"/>
                  </a:lnTo>
                  <a:lnTo>
                    <a:pt x="416695" y="0"/>
                  </a:lnTo>
                  <a:lnTo>
                    <a:pt x="69352" y="0"/>
                  </a:lnTo>
                  <a:close/>
                </a:path>
              </a:pathLst>
            </a:custGeom>
            <a:solidFill>
              <a:schemeClr val="accent1"/>
            </a:solidFill>
            <a:ln w="992" cap="flat">
              <a:noFill/>
              <a:prstDash val="solid"/>
              <a:miter/>
            </a:ln>
          </p:spPr>
          <p:txBody>
            <a:bodyPr rtlCol="0" anchor="ctr"/>
            <a:lstStyle/>
            <a:p>
              <a:endParaRPr lang="en-IN"/>
            </a:p>
          </p:txBody>
        </p:sp>
        <p:sp>
          <p:nvSpPr>
            <p:cNvPr id="3769" name="Freeform: Shape 3768">
              <a:extLst>
                <a:ext uri="{FF2B5EF4-FFF2-40B4-BE49-F238E27FC236}">
                  <a16:creationId xmlns:a16="http://schemas.microsoft.com/office/drawing/2014/main" id="{4E281492-5F33-3338-8BED-B91E777FD4D0}"/>
                </a:ext>
              </a:extLst>
            </p:cNvPr>
            <p:cNvSpPr/>
            <p:nvPr/>
          </p:nvSpPr>
          <p:spPr>
            <a:xfrm>
              <a:off x="4388268" y="3213774"/>
              <a:ext cx="46461" cy="46461"/>
            </a:xfrm>
            <a:custGeom>
              <a:avLst/>
              <a:gdLst>
                <a:gd name="connsiteX0" fmla="*/ 0 w 46461"/>
                <a:gd name="connsiteY0" fmla="*/ 0 h 46461"/>
                <a:gd name="connsiteX1" fmla="*/ 46462 w 46461"/>
                <a:gd name="connsiteY1" fmla="*/ 0 h 46461"/>
                <a:gd name="connsiteX2" fmla="*/ 46462 w 46461"/>
                <a:gd name="connsiteY2" fmla="*/ 46462 h 46461"/>
                <a:gd name="connsiteX3" fmla="*/ 0 w 46461"/>
                <a:gd name="connsiteY3" fmla="*/ 46462 h 46461"/>
              </a:gdLst>
              <a:ahLst/>
              <a:cxnLst>
                <a:cxn ang="0">
                  <a:pos x="connsiteX0" y="connsiteY0"/>
                </a:cxn>
                <a:cxn ang="0">
                  <a:pos x="connsiteX1" y="connsiteY1"/>
                </a:cxn>
                <a:cxn ang="0">
                  <a:pos x="connsiteX2" y="connsiteY2"/>
                </a:cxn>
                <a:cxn ang="0">
                  <a:pos x="connsiteX3" y="connsiteY3"/>
                </a:cxn>
              </a:cxnLst>
              <a:rect l="l" t="t" r="r" b="b"/>
              <a:pathLst>
                <a:path w="46461" h="46461">
                  <a:moveTo>
                    <a:pt x="0" y="0"/>
                  </a:moveTo>
                  <a:lnTo>
                    <a:pt x="46462" y="0"/>
                  </a:lnTo>
                  <a:lnTo>
                    <a:pt x="46462" y="46462"/>
                  </a:lnTo>
                  <a:lnTo>
                    <a:pt x="0" y="46462"/>
                  </a:lnTo>
                  <a:close/>
                </a:path>
              </a:pathLst>
            </a:custGeom>
            <a:solidFill>
              <a:schemeClr val="accent2"/>
            </a:solidFill>
            <a:ln w="992" cap="flat">
              <a:noFill/>
              <a:prstDash val="solid"/>
              <a:miter/>
            </a:ln>
          </p:spPr>
          <p:txBody>
            <a:bodyPr rtlCol="0" anchor="ctr"/>
            <a:lstStyle/>
            <a:p>
              <a:endParaRPr lang="en-IN"/>
            </a:p>
          </p:txBody>
        </p:sp>
        <p:sp>
          <p:nvSpPr>
            <p:cNvPr id="3770" name="Freeform: Shape 3769">
              <a:extLst>
                <a:ext uri="{FF2B5EF4-FFF2-40B4-BE49-F238E27FC236}">
                  <a16:creationId xmlns:a16="http://schemas.microsoft.com/office/drawing/2014/main" id="{AE64D989-B595-0335-5EF2-E391736DB1A2}"/>
                </a:ext>
              </a:extLst>
            </p:cNvPr>
            <p:cNvSpPr/>
            <p:nvPr/>
          </p:nvSpPr>
          <p:spPr>
            <a:xfrm>
              <a:off x="4480961" y="3306697"/>
              <a:ext cx="46461" cy="46461"/>
            </a:xfrm>
            <a:custGeom>
              <a:avLst/>
              <a:gdLst>
                <a:gd name="connsiteX0" fmla="*/ 0 w 46461"/>
                <a:gd name="connsiteY0" fmla="*/ 0 h 46461"/>
                <a:gd name="connsiteX1" fmla="*/ 46462 w 46461"/>
                <a:gd name="connsiteY1" fmla="*/ 0 h 46461"/>
                <a:gd name="connsiteX2" fmla="*/ 46462 w 46461"/>
                <a:gd name="connsiteY2" fmla="*/ 46462 h 46461"/>
                <a:gd name="connsiteX3" fmla="*/ 0 w 46461"/>
                <a:gd name="connsiteY3" fmla="*/ 46462 h 46461"/>
              </a:gdLst>
              <a:ahLst/>
              <a:cxnLst>
                <a:cxn ang="0">
                  <a:pos x="connsiteX0" y="connsiteY0"/>
                </a:cxn>
                <a:cxn ang="0">
                  <a:pos x="connsiteX1" y="connsiteY1"/>
                </a:cxn>
                <a:cxn ang="0">
                  <a:pos x="connsiteX2" y="connsiteY2"/>
                </a:cxn>
                <a:cxn ang="0">
                  <a:pos x="connsiteX3" y="connsiteY3"/>
                </a:cxn>
              </a:cxnLst>
              <a:rect l="l" t="t" r="r" b="b"/>
              <a:pathLst>
                <a:path w="46461" h="46461">
                  <a:moveTo>
                    <a:pt x="0" y="0"/>
                  </a:moveTo>
                  <a:lnTo>
                    <a:pt x="46462" y="0"/>
                  </a:lnTo>
                  <a:lnTo>
                    <a:pt x="46462" y="46462"/>
                  </a:lnTo>
                  <a:lnTo>
                    <a:pt x="0" y="46462"/>
                  </a:lnTo>
                  <a:close/>
                </a:path>
              </a:pathLst>
            </a:custGeom>
            <a:solidFill>
              <a:schemeClr val="accent2"/>
            </a:solidFill>
            <a:ln w="992" cap="flat">
              <a:noFill/>
              <a:prstDash val="solid"/>
              <a:miter/>
            </a:ln>
          </p:spPr>
          <p:txBody>
            <a:bodyPr rtlCol="0" anchor="ctr"/>
            <a:lstStyle/>
            <a:p>
              <a:endParaRPr lang="en-IN"/>
            </a:p>
          </p:txBody>
        </p:sp>
        <p:sp>
          <p:nvSpPr>
            <p:cNvPr id="3771" name="Freeform: Shape 3770">
              <a:extLst>
                <a:ext uri="{FF2B5EF4-FFF2-40B4-BE49-F238E27FC236}">
                  <a16:creationId xmlns:a16="http://schemas.microsoft.com/office/drawing/2014/main" id="{38D9E182-0D45-9F0D-D3E3-3E1D7EB793BE}"/>
                </a:ext>
              </a:extLst>
            </p:cNvPr>
            <p:cNvSpPr/>
            <p:nvPr/>
          </p:nvSpPr>
          <p:spPr>
            <a:xfrm>
              <a:off x="4573614" y="3306697"/>
              <a:ext cx="46461" cy="46461"/>
            </a:xfrm>
            <a:custGeom>
              <a:avLst/>
              <a:gdLst>
                <a:gd name="connsiteX0" fmla="*/ 0 w 46461"/>
                <a:gd name="connsiteY0" fmla="*/ 0 h 46461"/>
                <a:gd name="connsiteX1" fmla="*/ 46462 w 46461"/>
                <a:gd name="connsiteY1" fmla="*/ 0 h 46461"/>
                <a:gd name="connsiteX2" fmla="*/ 46462 w 46461"/>
                <a:gd name="connsiteY2" fmla="*/ 46462 h 46461"/>
                <a:gd name="connsiteX3" fmla="*/ 0 w 46461"/>
                <a:gd name="connsiteY3" fmla="*/ 46462 h 46461"/>
              </a:gdLst>
              <a:ahLst/>
              <a:cxnLst>
                <a:cxn ang="0">
                  <a:pos x="connsiteX0" y="connsiteY0"/>
                </a:cxn>
                <a:cxn ang="0">
                  <a:pos x="connsiteX1" y="connsiteY1"/>
                </a:cxn>
                <a:cxn ang="0">
                  <a:pos x="connsiteX2" y="connsiteY2"/>
                </a:cxn>
                <a:cxn ang="0">
                  <a:pos x="connsiteX3" y="connsiteY3"/>
                </a:cxn>
              </a:cxnLst>
              <a:rect l="l" t="t" r="r" b="b"/>
              <a:pathLst>
                <a:path w="46461" h="46461">
                  <a:moveTo>
                    <a:pt x="0" y="0"/>
                  </a:moveTo>
                  <a:lnTo>
                    <a:pt x="46462" y="0"/>
                  </a:lnTo>
                  <a:lnTo>
                    <a:pt x="46462" y="46462"/>
                  </a:lnTo>
                  <a:lnTo>
                    <a:pt x="0" y="46462"/>
                  </a:lnTo>
                  <a:close/>
                </a:path>
              </a:pathLst>
            </a:custGeom>
            <a:solidFill>
              <a:schemeClr val="accent2"/>
            </a:solidFill>
            <a:ln w="992" cap="flat">
              <a:noFill/>
              <a:prstDash val="solid"/>
              <a:miter/>
            </a:ln>
          </p:spPr>
          <p:txBody>
            <a:bodyPr rtlCol="0" anchor="ctr"/>
            <a:lstStyle/>
            <a:p>
              <a:endParaRPr lang="en-IN"/>
            </a:p>
          </p:txBody>
        </p:sp>
        <p:sp>
          <p:nvSpPr>
            <p:cNvPr id="3772" name="Freeform: Shape 3771">
              <a:extLst>
                <a:ext uri="{FF2B5EF4-FFF2-40B4-BE49-F238E27FC236}">
                  <a16:creationId xmlns:a16="http://schemas.microsoft.com/office/drawing/2014/main" id="{135F3DA8-8231-67E3-301D-5068158BEF5A}"/>
                </a:ext>
              </a:extLst>
            </p:cNvPr>
            <p:cNvSpPr/>
            <p:nvPr/>
          </p:nvSpPr>
          <p:spPr>
            <a:xfrm>
              <a:off x="4666278" y="3306697"/>
              <a:ext cx="46461" cy="46461"/>
            </a:xfrm>
            <a:custGeom>
              <a:avLst/>
              <a:gdLst>
                <a:gd name="connsiteX0" fmla="*/ 0 w 46461"/>
                <a:gd name="connsiteY0" fmla="*/ 0 h 46461"/>
                <a:gd name="connsiteX1" fmla="*/ 46462 w 46461"/>
                <a:gd name="connsiteY1" fmla="*/ 0 h 46461"/>
                <a:gd name="connsiteX2" fmla="*/ 46462 w 46461"/>
                <a:gd name="connsiteY2" fmla="*/ 46462 h 46461"/>
                <a:gd name="connsiteX3" fmla="*/ 0 w 46461"/>
                <a:gd name="connsiteY3" fmla="*/ 46462 h 46461"/>
              </a:gdLst>
              <a:ahLst/>
              <a:cxnLst>
                <a:cxn ang="0">
                  <a:pos x="connsiteX0" y="connsiteY0"/>
                </a:cxn>
                <a:cxn ang="0">
                  <a:pos x="connsiteX1" y="connsiteY1"/>
                </a:cxn>
                <a:cxn ang="0">
                  <a:pos x="connsiteX2" y="connsiteY2"/>
                </a:cxn>
                <a:cxn ang="0">
                  <a:pos x="connsiteX3" y="connsiteY3"/>
                </a:cxn>
              </a:cxnLst>
              <a:rect l="l" t="t" r="r" b="b"/>
              <a:pathLst>
                <a:path w="46461" h="46461">
                  <a:moveTo>
                    <a:pt x="0" y="0"/>
                  </a:moveTo>
                  <a:lnTo>
                    <a:pt x="46462" y="0"/>
                  </a:lnTo>
                  <a:lnTo>
                    <a:pt x="46462" y="46462"/>
                  </a:lnTo>
                  <a:lnTo>
                    <a:pt x="0" y="46462"/>
                  </a:lnTo>
                  <a:close/>
                </a:path>
              </a:pathLst>
            </a:custGeom>
            <a:solidFill>
              <a:schemeClr val="accent2"/>
            </a:solidFill>
            <a:ln w="992" cap="flat">
              <a:noFill/>
              <a:prstDash val="solid"/>
              <a:miter/>
            </a:ln>
          </p:spPr>
          <p:txBody>
            <a:bodyPr rtlCol="0" anchor="ctr"/>
            <a:lstStyle/>
            <a:p>
              <a:endParaRPr lang="en-IN"/>
            </a:p>
          </p:txBody>
        </p:sp>
        <p:sp>
          <p:nvSpPr>
            <p:cNvPr id="3773" name="Freeform: Shape 3772">
              <a:extLst>
                <a:ext uri="{FF2B5EF4-FFF2-40B4-BE49-F238E27FC236}">
                  <a16:creationId xmlns:a16="http://schemas.microsoft.com/office/drawing/2014/main" id="{BA56BB95-6E5B-540D-F736-99BE670F10AB}"/>
                </a:ext>
              </a:extLst>
            </p:cNvPr>
            <p:cNvSpPr/>
            <p:nvPr/>
          </p:nvSpPr>
          <p:spPr>
            <a:xfrm>
              <a:off x="4399968" y="3150487"/>
              <a:ext cx="23020" cy="46461"/>
            </a:xfrm>
            <a:custGeom>
              <a:avLst/>
              <a:gdLst>
                <a:gd name="connsiteX0" fmla="*/ 0 w 23020"/>
                <a:gd name="connsiteY0" fmla="*/ 0 h 46461"/>
                <a:gd name="connsiteX1" fmla="*/ 23021 w 23020"/>
                <a:gd name="connsiteY1" fmla="*/ 0 h 46461"/>
                <a:gd name="connsiteX2" fmla="*/ 23021 w 23020"/>
                <a:gd name="connsiteY2" fmla="*/ 46462 h 46461"/>
                <a:gd name="connsiteX3" fmla="*/ 0 w 23020"/>
                <a:gd name="connsiteY3" fmla="*/ 46462 h 46461"/>
              </a:gdLst>
              <a:ahLst/>
              <a:cxnLst>
                <a:cxn ang="0">
                  <a:pos x="connsiteX0" y="connsiteY0"/>
                </a:cxn>
                <a:cxn ang="0">
                  <a:pos x="connsiteX1" y="connsiteY1"/>
                </a:cxn>
                <a:cxn ang="0">
                  <a:pos x="connsiteX2" y="connsiteY2"/>
                </a:cxn>
                <a:cxn ang="0">
                  <a:pos x="connsiteX3" y="connsiteY3"/>
                </a:cxn>
              </a:cxnLst>
              <a:rect l="l" t="t" r="r" b="b"/>
              <a:pathLst>
                <a:path w="23020" h="46461">
                  <a:moveTo>
                    <a:pt x="0" y="0"/>
                  </a:moveTo>
                  <a:lnTo>
                    <a:pt x="23021" y="0"/>
                  </a:lnTo>
                  <a:lnTo>
                    <a:pt x="23021" y="46462"/>
                  </a:lnTo>
                  <a:lnTo>
                    <a:pt x="0" y="46462"/>
                  </a:lnTo>
                  <a:close/>
                </a:path>
              </a:pathLst>
            </a:custGeom>
            <a:solidFill>
              <a:schemeClr val="accent1"/>
            </a:solidFill>
            <a:ln w="992" cap="flat">
              <a:noFill/>
              <a:prstDash val="solid"/>
              <a:miter/>
            </a:ln>
          </p:spPr>
          <p:txBody>
            <a:bodyPr rtlCol="0" anchor="ctr"/>
            <a:lstStyle/>
            <a:p>
              <a:endParaRPr lang="en-IN"/>
            </a:p>
          </p:txBody>
        </p:sp>
        <p:sp>
          <p:nvSpPr>
            <p:cNvPr id="3774" name="Freeform: Shape 3773">
              <a:extLst>
                <a:ext uri="{FF2B5EF4-FFF2-40B4-BE49-F238E27FC236}">
                  <a16:creationId xmlns:a16="http://schemas.microsoft.com/office/drawing/2014/main" id="{7F6B6DAF-25B4-097C-695D-C5FACE4B385C}"/>
                </a:ext>
              </a:extLst>
            </p:cNvPr>
            <p:cNvSpPr/>
            <p:nvPr/>
          </p:nvSpPr>
          <p:spPr>
            <a:xfrm>
              <a:off x="4318735" y="3225494"/>
              <a:ext cx="46461" cy="23020"/>
            </a:xfrm>
            <a:custGeom>
              <a:avLst/>
              <a:gdLst>
                <a:gd name="connsiteX0" fmla="*/ 0 w 46461"/>
                <a:gd name="connsiteY0" fmla="*/ 0 h 23020"/>
                <a:gd name="connsiteX1" fmla="*/ 46462 w 46461"/>
                <a:gd name="connsiteY1" fmla="*/ 0 h 23020"/>
                <a:gd name="connsiteX2" fmla="*/ 46462 w 46461"/>
                <a:gd name="connsiteY2" fmla="*/ 23021 h 23020"/>
                <a:gd name="connsiteX3" fmla="*/ 0 w 46461"/>
                <a:gd name="connsiteY3" fmla="*/ 23021 h 23020"/>
              </a:gdLst>
              <a:ahLst/>
              <a:cxnLst>
                <a:cxn ang="0">
                  <a:pos x="connsiteX0" y="connsiteY0"/>
                </a:cxn>
                <a:cxn ang="0">
                  <a:pos x="connsiteX1" y="connsiteY1"/>
                </a:cxn>
                <a:cxn ang="0">
                  <a:pos x="connsiteX2" y="connsiteY2"/>
                </a:cxn>
                <a:cxn ang="0">
                  <a:pos x="connsiteX3" y="connsiteY3"/>
                </a:cxn>
              </a:cxnLst>
              <a:rect l="l" t="t" r="r" b="b"/>
              <a:pathLst>
                <a:path w="46461" h="23020">
                  <a:moveTo>
                    <a:pt x="0" y="0"/>
                  </a:moveTo>
                  <a:lnTo>
                    <a:pt x="46462" y="0"/>
                  </a:lnTo>
                  <a:lnTo>
                    <a:pt x="46462" y="23021"/>
                  </a:lnTo>
                  <a:lnTo>
                    <a:pt x="0" y="23021"/>
                  </a:lnTo>
                  <a:close/>
                </a:path>
              </a:pathLst>
            </a:custGeom>
            <a:solidFill>
              <a:schemeClr val="accent1"/>
            </a:solidFill>
            <a:ln w="992" cap="flat">
              <a:noFill/>
              <a:prstDash val="solid"/>
              <a:miter/>
            </a:ln>
          </p:spPr>
          <p:txBody>
            <a:bodyPr rtlCol="0" anchor="ctr"/>
            <a:lstStyle/>
            <a:p>
              <a:endParaRPr lang="en-IN"/>
            </a:p>
          </p:txBody>
        </p:sp>
        <p:sp>
          <p:nvSpPr>
            <p:cNvPr id="3775" name="Freeform: Shape 3774">
              <a:extLst>
                <a:ext uri="{FF2B5EF4-FFF2-40B4-BE49-F238E27FC236}">
                  <a16:creationId xmlns:a16="http://schemas.microsoft.com/office/drawing/2014/main" id="{5123AD49-AA66-238A-BEB3-1ED7415FA799}"/>
                </a:ext>
              </a:extLst>
            </p:cNvPr>
            <p:cNvSpPr/>
            <p:nvPr/>
          </p:nvSpPr>
          <p:spPr>
            <a:xfrm rot="18896998">
              <a:off x="4346886" y="3162622"/>
              <a:ext cx="23020" cy="46461"/>
            </a:xfrm>
            <a:custGeom>
              <a:avLst/>
              <a:gdLst>
                <a:gd name="connsiteX0" fmla="*/ 0 w 23020"/>
                <a:gd name="connsiteY0" fmla="*/ 0 h 46461"/>
                <a:gd name="connsiteX1" fmla="*/ 23021 w 23020"/>
                <a:gd name="connsiteY1" fmla="*/ 0 h 46461"/>
                <a:gd name="connsiteX2" fmla="*/ 23021 w 23020"/>
                <a:gd name="connsiteY2" fmla="*/ 46462 h 46461"/>
                <a:gd name="connsiteX3" fmla="*/ 0 w 23020"/>
                <a:gd name="connsiteY3" fmla="*/ 46462 h 46461"/>
              </a:gdLst>
              <a:ahLst/>
              <a:cxnLst>
                <a:cxn ang="0">
                  <a:pos x="connsiteX0" y="connsiteY0"/>
                </a:cxn>
                <a:cxn ang="0">
                  <a:pos x="connsiteX1" y="connsiteY1"/>
                </a:cxn>
                <a:cxn ang="0">
                  <a:pos x="connsiteX2" y="connsiteY2"/>
                </a:cxn>
                <a:cxn ang="0">
                  <a:pos x="connsiteX3" y="connsiteY3"/>
                </a:cxn>
              </a:cxnLst>
              <a:rect l="l" t="t" r="r" b="b"/>
              <a:pathLst>
                <a:path w="23020" h="46461">
                  <a:moveTo>
                    <a:pt x="0" y="0"/>
                  </a:moveTo>
                  <a:lnTo>
                    <a:pt x="23021" y="0"/>
                  </a:lnTo>
                  <a:lnTo>
                    <a:pt x="23021" y="46462"/>
                  </a:lnTo>
                  <a:lnTo>
                    <a:pt x="0" y="46462"/>
                  </a:lnTo>
                  <a:close/>
                </a:path>
              </a:pathLst>
            </a:custGeom>
            <a:solidFill>
              <a:schemeClr val="accent1"/>
            </a:solidFill>
            <a:ln w="992" cap="flat">
              <a:noFill/>
              <a:prstDash val="solid"/>
              <a:miter/>
            </a:ln>
          </p:spPr>
          <p:txBody>
            <a:bodyPr rtlCol="0" anchor="ctr"/>
            <a:lstStyle/>
            <a:p>
              <a:endParaRPr lang="en-IN"/>
            </a:p>
          </p:txBody>
        </p:sp>
      </p:grpSp>
      <p:grpSp>
        <p:nvGrpSpPr>
          <p:cNvPr id="3743" name="Group 3742">
            <a:extLst>
              <a:ext uri="{FF2B5EF4-FFF2-40B4-BE49-F238E27FC236}">
                <a16:creationId xmlns:a16="http://schemas.microsoft.com/office/drawing/2014/main" id="{916A9D3E-6B1E-C814-441F-9DF34C5574C1}"/>
              </a:ext>
            </a:extLst>
          </p:cNvPr>
          <p:cNvGrpSpPr>
            <a:grpSpLocks/>
          </p:cNvGrpSpPr>
          <p:nvPr/>
        </p:nvGrpSpPr>
        <p:grpSpPr>
          <a:xfrm>
            <a:off x="2755877" y="2730499"/>
            <a:ext cx="257877" cy="182184"/>
            <a:chOff x="10975889" y="2110911"/>
            <a:chExt cx="457155" cy="322970"/>
          </a:xfrm>
        </p:grpSpPr>
        <p:sp>
          <p:nvSpPr>
            <p:cNvPr id="3744" name="Freeform: Shape 3743">
              <a:extLst>
                <a:ext uri="{FF2B5EF4-FFF2-40B4-BE49-F238E27FC236}">
                  <a16:creationId xmlns:a16="http://schemas.microsoft.com/office/drawing/2014/main" id="{348B97C6-3A73-4AE2-9A0E-77576FF36439}"/>
                </a:ext>
              </a:extLst>
            </p:cNvPr>
            <p:cNvSpPr/>
            <p:nvPr/>
          </p:nvSpPr>
          <p:spPr>
            <a:xfrm>
              <a:off x="10976099" y="2113155"/>
              <a:ext cx="444080" cy="320604"/>
            </a:xfrm>
            <a:custGeom>
              <a:avLst/>
              <a:gdLst>
                <a:gd name="connsiteX0" fmla="*/ 22577 w 352456"/>
                <a:gd name="connsiteY0" fmla="*/ 0 h 254455"/>
                <a:gd name="connsiteX1" fmla="*/ 6438 w 352456"/>
                <a:gd name="connsiteY1" fmla="*/ 6815 h 254455"/>
                <a:gd name="connsiteX2" fmla="*/ 0 w 352456"/>
                <a:gd name="connsiteY2" fmla="*/ 22639 h 254455"/>
                <a:gd name="connsiteX3" fmla="*/ 0 w 352456"/>
                <a:gd name="connsiteY3" fmla="*/ 193653 h 254455"/>
                <a:gd name="connsiteX4" fmla="*/ 40348 w 352456"/>
                <a:gd name="connsiteY4" fmla="*/ 193653 h 254455"/>
                <a:gd name="connsiteX5" fmla="*/ 40348 w 352456"/>
                <a:gd name="connsiteY5" fmla="*/ 40348 h 254455"/>
                <a:gd name="connsiteX6" fmla="*/ 277673 w 352456"/>
                <a:gd name="connsiteY6" fmla="*/ 40348 h 254455"/>
                <a:gd name="connsiteX7" fmla="*/ 277673 w 352456"/>
                <a:gd name="connsiteY7" fmla="*/ 0 h 254455"/>
                <a:gd name="connsiteX8" fmla="*/ 22577 w 352456"/>
                <a:gd name="connsiteY8" fmla="*/ 0 h 254455"/>
                <a:gd name="connsiteX9" fmla="*/ 40348 w 352456"/>
                <a:gd name="connsiteY9" fmla="*/ 214108 h 254455"/>
                <a:gd name="connsiteX10" fmla="*/ 40348 w 352456"/>
                <a:gd name="connsiteY10" fmla="*/ 214011 h 254455"/>
                <a:gd name="connsiteX11" fmla="*/ 0 w 352456"/>
                <a:gd name="connsiteY11" fmla="*/ 214011 h 254455"/>
                <a:gd name="connsiteX12" fmla="*/ 0 w 352456"/>
                <a:gd name="connsiteY12" fmla="*/ 254456 h 254455"/>
                <a:gd name="connsiteX13" fmla="*/ 40479 w 352456"/>
                <a:gd name="connsiteY13" fmla="*/ 254456 h 254455"/>
                <a:gd name="connsiteX14" fmla="*/ 40479 w 352456"/>
                <a:gd name="connsiteY14" fmla="*/ 214108 h 254455"/>
                <a:gd name="connsiteX15" fmla="*/ 40348 w 352456"/>
                <a:gd name="connsiteY15" fmla="*/ 214108 h 254455"/>
                <a:gd name="connsiteX16" fmla="*/ 312109 w 352456"/>
                <a:gd name="connsiteY16" fmla="*/ 77258 h 254455"/>
                <a:gd name="connsiteX17" fmla="*/ 311618 w 352456"/>
                <a:gd name="connsiteY17" fmla="*/ 214108 h 254455"/>
                <a:gd name="connsiteX18" fmla="*/ 60838 w 352456"/>
                <a:gd name="connsiteY18" fmla="*/ 214108 h 254455"/>
                <a:gd name="connsiteX19" fmla="*/ 60838 w 352456"/>
                <a:gd name="connsiteY19" fmla="*/ 254456 h 254455"/>
                <a:gd name="connsiteX20" fmla="*/ 351825 w 352456"/>
                <a:gd name="connsiteY20" fmla="*/ 254456 h 254455"/>
                <a:gd name="connsiteX21" fmla="*/ 352457 w 352456"/>
                <a:gd name="connsiteY21" fmla="*/ 77407 h 254455"/>
                <a:gd name="connsiteX22" fmla="*/ 312109 w 352456"/>
                <a:gd name="connsiteY22" fmla="*/ 77258 h 25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56" h="254455">
                  <a:moveTo>
                    <a:pt x="22577" y="0"/>
                  </a:moveTo>
                  <a:cubicBezTo>
                    <a:pt x="16534" y="0"/>
                    <a:pt x="10657" y="2482"/>
                    <a:pt x="6438" y="6815"/>
                  </a:cubicBezTo>
                  <a:cubicBezTo>
                    <a:pt x="2289" y="11069"/>
                    <a:pt x="0" y="16692"/>
                    <a:pt x="0" y="22639"/>
                  </a:cubicBezTo>
                  <a:lnTo>
                    <a:pt x="0" y="193653"/>
                  </a:lnTo>
                  <a:lnTo>
                    <a:pt x="40348" y="193653"/>
                  </a:lnTo>
                  <a:lnTo>
                    <a:pt x="40348" y="40348"/>
                  </a:lnTo>
                  <a:lnTo>
                    <a:pt x="277673" y="40348"/>
                  </a:lnTo>
                  <a:lnTo>
                    <a:pt x="277673" y="0"/>
                  </a:lnTo>
                  <a:lnTo>
                    <a:pt x="22577" y="0"/>
                  </a:lnTo>
                  <a:close/>
                  <a:moveTo>
                    <a:pt x="40348" y="214108"/>
                  </a:moveTo>
                  <a:lnTo>
                    <a:pt x="40348" y="214011"/>
                  </a:lnTo>
                  <a:lnTo>
                    <a:pt x="0" y="214011"/>
                  </a:lnTo>
                  <a:lnTo>
                    <a:pt x="0" y="254456"/>
                  </a:lnTo>
                  <a:lnTo>
                    <a:pt x="40479" y="254456"/>
                  </a:lnTo>
                  <a:lnTo>
                    <a:pt x="40479" y="214108"/>
                  </a:lnTo>
                  <a:lnTo>
                    <a:pt x="40348" y="214108"/>
                  </a:lnTo>
                  <a:close/>
                  <a:moveTo>
                    <a:pt x="312109" y="77258"/>
                  </a:moveTo>
                  <a:lnTo>
                    <a:pt x="311618" y="214108"/>
                  </a:lnTo>
                  <a:lnTo>
                    <a:pt x="60838" y="214108"/>
                  </a:lnTo>
                  <a:lnTo>
                    <a:pt x="60838" y="254456"/>
                  </a:lnTo>
                  <a:lnTo>
                    <a:pt x="351825" y="254456"/>
                  </a:lnTo>
                  <a:lnTo>
                    <a:pt x="352457" y="77407"/>
                  </a:lnTo>
                  <a:lnTo>
                    <a:pt x="312109" y="77258"/>
                  </a:lnTo>
                  <a:close/>
                </a:path>
              </a:pathLst>
            </a:custGeom>
            <a:solidFill>
              <a:schemeClr val="accent1"/>
            </a:solidFill>
            <a:ln w="877" cap="flat">
              <a:noFill/>
              <a:prstDash val="solid"/>
              <a:miter/>
            </a:ln>
          </p:spPr>
          <p:txBody>
            <a:bodyPr rtlCol="0" anchor="ctr"/>
            <a:lstStyle/>
            <a:p>
              <a:endParaRPr lang="en-IN"/>
            </a:p>
          </p:txBody>
        </p:sp>
        <p:sp>
          <p:nvSpPr>
            <p:cNvPr id="3758" name="Freeform: Shape 3757">
              <a:extLst>
                <a:ext uri="{FF2B5EF4-FFF2-40B4-BE49-F238E27FC236}">
                  <a16:creationId xmlns:a16="http://schemas.microsoft.com/office/drawing/2014/main" id="{68377AA2-0813-54C8-D012-83B9676CC313}"/>
                </a:ext>
              </a:extLst>
            </p:cNvPr>
            <p:cNvSpPr/>
            <p:nvPr/>
          </p:nvSpPr>
          <p:spPr>
            <a:xfrm>
              <a:off x="11052752" y="2127102"/>
              <a:ext cx="367162" cy="251588"/>
            </a:xfrm>
            <a:custGeom>
              <a:avLst/>
              <a:gdLst>
                <a:gd name="connsiteX0" fmla="*/ 48391 w 291408"/>
                <a:gd name="connsiteY0" fmla="*/ 199679 h 199679"/>
                <a:gd name="connsiteX1" fmla="*/ 0 w 291408"/>
                <a:gd name="connsiteY1" fmla="*/ 199679 h 199679"/>
                <a:gd name="connsiteX2" fmla="*/ 0 w 291408"/>
                <a:gd name="connsiteY2" fmla="*/ 179505 h 199679"/>
                <a:gd name="connsiteX3" fmla="*/ 37532 w 291408"/>
                <a:gd name="connsiteY3" fmla="*/ 179505 h 199679"/>
                <a:gd name="connsiteX4" fmla="*/ 84195 w 291408"/>
                <a:gd name="connsiteY4" fmla="*/ 108799 h 199679"/>
                <a:gd name="connsiteX5" fmla="*/ 117220 w 291408"/>
                <a:gd name="connsiteY5" fmla="*/ 134526 h 199679"/>
                <a:gd name="connsiteX6" fmla="*/ 278489 w 291408"/>
                <a:gd name="connsiteY6" fmla="*/ 0 h 199679"/>
                <a:gd name="connsiteX7" fmla="*/ 291409 w 291408"/>
                <a:gd name="connsiteY7" fmla="*/ 15490 h 199679"/>
                <a:gd name="connsiteX8" fmla="*/ 117649 w 291408"/>
                <a:gd name="connsiteY8" fmla="*/ 160445 h 199679"/>
                <a:gd name="connsiteX9" fmla="*/ 89011 w 291408"/>
                <a:gd name="connsiteY9" fmla="*/ 138122 h 199679"/>
                <a:gd name="connsiteX10" fmla="*/ 48391 w 291408"/>
                <a:gd name="connsiteY10" fmla="*/ 199679 h 19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408" h="199679">
                  <a:moveTo>
                    <a:pt x="48391" y="199679"/>
                  </a:moveTo>
                  <a:lnTo>
                    <a:pt x="0" y="199679"/>
                  </a:lnTo>
                  <a:lnTo>
                    <a:pt x="0" y="179505"/>
                  </a:lnTo>
                  <a:lnTo>
                    <a:pt x="37532" y="179505"/>
                  </a:lnTo>
                  <a:lnTo>
                    <a:pt x="84195" y="108799"/>
                  </a:lnTo>
                  <a:lnTo>
                    <a:pt x="117220" y="134526"/>
                  </a:lnTo>
                  <a:lnTo>
                    <a:pt x="278489" y="0"/>
                  </a:lnTo>
                  <a:lnTo>
                    <a:pt x="291409" y="15490"/>
                  </a:lnTo>
                  <a:lnTo>
                    <a:pt x="117649" y="160445"/>
                  </a:lnTo>
                  <a:lnTo>
                    <a:pt x="89011" y="138122"/>
                  </a:lnTo>
                  <a:lnTo>
                    <a:pt x="48391" y="199679"/>
                  </a:lnTo>
                  <a:close/>
                </a:path>
              </a:pathLst>
            </a:custGeom>
            <a:solidFill>
              <a:schemeClr val="accent1"/>
            </a:solidFill>
            <a:ln w="877" cap="flat">
              <a:noFill/>
              <a:prstDash val="solid"/>
              <a:miter/>
            </a:ln>
          </p:spPr>
          <p:txBody>
            <a:bodyPr rtlCol="0" anchor="ctr"/>
            <a:lstStyle/>
            <a:p>
              <a:endParaRPr lang="en-IN"/>
            </a:p>
          </p:txBody>
        </p:sp>
        <p:sp>
          <p:nvSpPr>
            <p:cNvPr id="3759" name="Freeform: Shape 3758">
              <a:extLst>
                <a:ext uri="{FF2B5EF4-FFF2-40B4-BE49-F238E27FC236}">
                  <a16:creationId xmlns:a16="http://schemas.microsoft.com/office/drawing/2014/main" id="{93732B2D-DB50-79FA-0967-4E2CA7ECC7D0}"/>
                </a:ext>
              </a:extLst>
            </p:cNvPr>
            <p:cNvSpPr/>
            <p:nvPr/>
          </p:nvSpPr>
          <p:spPr>
            <a:xfrm>
              <a:off x="11362669" y="2110911"/>
              <a:ext cx="70375" cy="71371"/>
            </a:xfrm>
            <a:custGeom>
              <a:avLst/>
              <a:gdLst>
                <a:gd name="connsiteX0" fmla="*/ 55856 w 55855"/>
                <a:gd name="connsiteY0" fmla="*/ 56645 h 56645"/>
                <a:gd name="connsiteX1" fmla="*/ 35682 w 55855"/>
                <a:gd name="connsiteY1" fmla="*/ 56645 h 56645"/>
                <a:gd name="connsiteX2" fmla="*/ 35682 w 55855"/>
                <a:gd name="connsiteY2" fmla="*/ 20174 h 56645"/>
                <a:gd name="connsiteX3" fmla="*/ 0 w 55855"/>
                <a:gd name="connsiteY3" fmla="*/ 20174 h 56645"/>
                <a:gd name="connsiteX4" fmla="*/ 0 w 55855"/>
                <a:gd name="connsiteY4" fmla="*/ 0 h 56645"/>
                <a:gd name="connsiteX5" fmla="*/ 55856 w 55855"/>
                <a:gd name="connsiteY5" fmla="*/ 0 h 56645"/>
                <a:gd name="connsiteX6" fmla="*/ 55856 w 55855"/>
                <a:gd name="connsiteY6" fmla="*/ 56645 h 5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55" h="56645">
                  <a:moveTo>
                    <a:pt x="55856" y="56645"/>
                  </a:moveTo>
                  <a:lnTo>
                    <a:pt x="35682" y="56645"/>
                  </a:lnTo>
                  <a:lnTo>
                    <a:pt x="35682" y="20174"/>
                  </a:lnTo>
                  <a:lnTo>
                    <a:pt x="0" y="20174"/>
                  </a:lnTo>
                  <a:lnTo>
                    <a:pt x="0" y="0"/>
                  </a:lnTo>
                  <a:lnTo>
                    <a:pt x="55856" y="0"/>
                  </a:lnTo>
                  <a:lnTo>
                    <a:pt x="55856" y="56645"/>
                  </a:lnTo>
                  <a:close/>
                </a:path>
              </a:pathLst>
            </a:custGeom>
            <a:solidFill>
              <a:schemeClr val="accent1"/>
            </a:solidFill>
            <a:ln w="877" cap="flat">
              <a:noFill/>
              <a:prstDash val="solid"/>
              <a:miter/>
            </a:ln>
          </p:spPr>
          <p:txBody>
            <a:bodyPr rtlCol="0" anchor="ctr"/>
            <a:lstStyle/>
            <a:p>
              <a:endParaRPr lang="en-IN"/>
            </a:p>
          </p:txBody>
        </p:sp>
        <p:sp>
          <p:nvSpPr>
            <p:cNvPr id="3760" name="Freeform: Shape 3759">
              <a:extLst>
                <a:ext uri="{FF2B5EF4-FFF2-40B4-BE49-F238E27FC236}">
                  <a16:creationId xmlns:a16="http://schemas.microsoft.com/office/drawing/2014/main" id="{39A4F338-5EE7-33D0-CDAA-4A2DD73EC49F}"/>
                </a:ext>
              </a:extLst>
            </p:cNvPr>
            <p:cNvSpPr/>
            <p:nvPr/>
          </p:nvSpPr>
          <p:spPr>
            <a:xfrm rot="10800000">
              <a:off x="10975889" y="2382801"/>
              <a:ext cx="51157" cy="51080"/>
            </a:xfrm>
            <a:custGeom>
              <a:avLst/>
              <a:gdLst>
                <a:gd name="connsiteX0" fmla="*/ 0 w 40602"/>
                <a:gd name="connsiteY0" fmla="*/ 0 h 40541"/>
                <a:gd name="connsiteX1" fmla="*/ 40602 w 40602"/>
                <a:gd name="connsiteY1" fmla="*/ 0 h 40541"/>
                <a:gd name="connsiteX2" fmla="*/ 40602 w 40602"/>
                <a:gd name="connsiteY2" fmla="*/ 40541 h 40541"/>
                <a:gd name="connsiteX3" fmla="*/ 0 w 40602"/>
                <a:gd name="connsiteY3" fmla="*/ 40541 h 40541"/>
              </a:gdLst>
              <a:ahLst/>
              <a:cxnLst>
                <a:cxn ang="0">
                  <a:pos x="connsiteX0" y="connsiteY0"/>
                </a:cxn>
                <a:cxn ang="0">
                  <a:pos x="connsiteX1" y="connsiteY1"/>
                </a:cxn>
                <a:cxn ang="0">
                  <a:pos x="connsiteX2" y="connsiteY2"/>
                </a:cxn>
                <a:cxn ang="0">
                  <a:pos x="connsiteX3" y="connsiteY3"/>
                </a:cxn>
              </a:cxnLst>
              <a:rect l="l" t="t" r="r" b="b"/>
              <a:pathLst>
                <a:path w="40602" h="40541">
                  <a:moveTo>
                    <a:pt x="0" y="0"/>
                  </a:moveTo>
                  <a:lnTo>
                    <a:pt x="40602" y="0"/>
                  </a:lnTo>
                  <a:lnTo>
                    <a:pt x="40602" y="40541"/>
                  </a:lnTo>
                  <a:lnTo>
                    <a:pt x="0" y="40541"/>
                  </a:lnTo>
                  <a:close/>
                </a:path>
              </a:pathLst>
            </a:custGeom>
            <a:solidFill>
              <a:schemeClr val="accent2"/>
            </a:solidFill>
            <a:ln w="877" cap="flat">
              <a:noFill/>
              <a:prstDash val="solid"/>
              <a:miter/>
            </a:ln>
          </p:spPr>
          <p:txBody>
            <a:bodyPr rtlCol="0" anchor="ctr"/>
            <a:lstStyle/>
            <a:p>
              <a:endParaRPr lang="en-IN"/>
            </a:p>
          </p:txBody>
        </p:sp>
      </p:grpSp>
      <p:pic>
        <p:nvPicPr>
          <p:cNvPr id="3761" name="Graphic 3760">
            <a:extLst>
              <a:ext uri="{FF2B5EF4-FFF2-40B4-BE49-F238E27FC236}">
                <a16:creationId xmlns:a16="http://schemas.microsoft.com/office/drawing/2014/main" id="{5A002EC1-80AE-2DA1-670E-CB6297617D79}"/>
              </a:ext>
            </a:extLst>
          </p:cNvPr>
          <p:cNvPicPr>
            <a:picLocks/>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76800" y="2679700"/>
            <a:ext cx="293162" cy="293162"/>
          </a:xfrm>
          <a:prstGeom prst="rect">
            <a:avLst/>
          </a:prstGeom>
        </p:spPr>
      </p:pic>
      <p:sp>
        <p:nvSpPr>
          <p:cNvPr id="32" name="Content Placeholder 47">
            <a:extLst>
              <a:ext uri="{FF2B5EF4-FFF2-40B4-BE49-F238E27FC236}">
                <a16:creationId xmlns:a16="http://schemas.microsoft.com/office/drawing/2014/main" id="{9C3379F4-CFA4-E600-2DAC-3BACFEF051C2}"/>
              </a:ext>
            </a:extLst>
          </p:cNvPr>
          <p:cNvSpPr txBox="1">
            <a:spLocks/>
          </p:cNvSpPr>
          <p:nvPr/>
        </p:nvSpPr>
        <p:spPr>
          <a:xfrm>
            <a:off x="592917" y="2476603"/>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45" name="Rectangle 44">
            <a:extLst>
              <a:ext uri="{FF2B5EF4-FFF2-40B4-BE49-F238E27FC236}">
                <a16:creationId xmlns:a16="http://schemas.microsoft.com/office/drawing/2014/main" id="{A4C3FFFD-487F-6D6A-3346-7E7F5370D213}"/>
              </a:ext>
            </a:extLst>
          </p:cNvPr>
          <p:cNvSpPr>
            <a:spLocks/>
          </p:cNvSpPr>
          <p:nvPr/>
        </p:nvSpPr>
        <p:spPr>
          <a:xfrm>
            <a:off x="913615" y="2710350"/>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r>
              <a:rPr lang="en-US" sz="900" dirty="0">
                <a:solidFill>
                  <a:schemeClr val="accent1"/>
                </a:solidFill>
                <a:latin typeface="IntelOne Text Medium" panose="020B0703020203020204" pitchFamily="34" charset="0"/>
              </a:rPr>
              <a:t>Respond to critical information faster </a:t>
            </a:r>
            <a:r>
              <a:rPr lang="en-US" sz="900" kern="0" dirty="0">
                <a:solidFill>
                  <a:schemeClr val="bg2"/>
                </a:solidFill>
                <a:latin typeface="IntelOne Text" panose="020B0503020203020204" pitchFamily="34" charset="0"/>
              </a:rPr>
              <a:t>with on-site data processing</a:t>
            </a:r>
          </a:p>
        </p:txBody>
      </p:sp>
      <p:sp>
        <p:nvSpPr>
          <p:cNvPr id="46" name="Rectangle 45">
            <a:extLst>
              <a:ext uri="{FF2B5EF4-FFF2-40B4-BE49-F238E27FC236}">
                <a16:creationId xmlns:a16="http://schemas.microsoft.com/office/drawing/2014/main" id="{ABA58121-7EA7-393F-2F7B-1F4BD1736DF7}"/>
              </a:ext>
            </a:extLst>
          </p:cNvPr>
          <p:cNvSpPr>
            <a:spLocks/>
          </p:cNvSpPr>
          <p:nvPr/>
        </p:nvSpPr>
        <p:spPr>
          <a:xfrm>
            <a:off x="3063688" y="2710350"/>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r>
              <a:rPr lang="en-US" sz="900" dirty="0">
                <a:solidFill>
                  <a:schemeClr val="accent1"/>
                </a:solidFill>
                <a:latin typeface="IntelOne Text Medium" panose="020B0703020203020204" pitchFamily="34" charset="0"/>
              </a:rPr>
              <a:t>Improve latency and cost savings </a:t>
            </a:r>
            <a:r>
              <a:rPr lang="en-US" sz="900" kern="0" dirty="0">
                <a:solidFill>
                  <a:schemeClr val="bg2"/>
                </a:solidFill>
                <a:latin typeface="IntelOne Text" panose="020B0503020203020204" pitchFamily="34" charset="0"/>
              </a:rPr>
              <a:t>by offloading the backhaul network at the edge </a:t>
            </a:r>
          </a:p>
        </p:txBody>
      </p:sp>
      <p:sp>
        <p:nvSpPr>
          <p:cNvPr id="47" name="Rectangle 46">
            <a:extLst>
              <a:ext uri="{FF2B5EF4-FFF2-40B4-BE49-F238E27FC236}">
                <a16:creationId xmlns:a16="http://schemas.microsoft.com/office/drawing/2014/main" id="{A76A71A2-C9BE-BA25-0DAD-7AE22C560010}"/>
              </a:ext>
            </a:extLst>
          </p:cNvPr>
          <p:cNvSpPr>
            <a:spLocks/>
          </p:cNvSpPr>
          <p:nvPr/>
        </p:nvSpPr>
        <p:spPr>
          <a:xfrm>
            <a:off x="5213760" y="2710350"/>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r>
              <a:rPr lang="en-US" sz="900" dirty="0">
                <a:solidFill>
                  <a:schemeClr val="accent1"/>
                </a:solidFill>
                <a:latin typeface="IntelOne Text Medium" panose="020B0703020203020204" pitchFamily="34" charset="0"/>
              </a:rPr>
              <a:t>Deploy and manage easily through MEC devices </a:t>
            </a:r>
            <a:r>
              <a:rPr lang="en-US" sz="900" kern="0" dirty="0">
                <a:solidFill>
                  <a:schemeClr val="bg2"/>
                </a:solidFill>
                <a:latin typeface="IntelOne Text" panose="020B0503020203020204" pitchFamily="34" charset="0"/>
              </a:rPr>
              <a:t>with built-in load balancing and self-healing functionalities</a:t>
            </a:r>
          </a:p>
        </p:txBody>
      </p:sp>
      <p:cxnSp>
        <p:nvCxnSpPr>
          <p:cNvPr id="44" name="Straight Connector 43">
            <a:extLst>
              <a:ext uri="{FF2B5EF4-FFF2-40B4-BE49-F238E27FC236}">
                <a16:creationId xmlns:a16="http://schemas.microsoft.com/office/drawing/2014/main" id="{91451DF4-2A1F-E13D-553A-037EB084889F}"/>
              </a:ext>
              <a:ext uri="{C183D7F6-B498-43B3-948B-1728B52AA6E4}">
                <adec:decorative xmlns:adec="http://schemas.microsoft.com/office/drawing/2017/decorative" val="1"/>
              </a:ext>
            </a:extLst>
          </p:cNvPr>
          <p:cNvCxnSpPr>
            <a:cxnSpLocks/>
          </p:cNvCxnSpPr>
          <p:nvPr/>
        </p:nvCxnSpPr>
        <p:spPr>
          <a:xfrm flipV="1">
            <a:off x="9300551" y="656163"/>
            <a:ext cx="0" cy="969437"/>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50" name="Straight Connector 49">
            <a:extLst>
              <a:ext uri="{FF2B5EF4-FFF2-40B4-BE49-F238E27FC236}">
                <a16:creationId xmlns:a16="http://schemas.microsoft.com/office/drawing/2014/main" id="{217B66C7-3B73-3E74-5953-798579EC99F6}"/>
              </a:ext>
            </a:extLst>
          </p:cNvPr>
          <p:cNvCxnSpPr>
            <a:cxnSpLocks/>
          </p:cNvCxnSpPr>
          <p:nvPr/>
        </p:nvCxnSpPr>
        <p:spPr>
          <a:xfrm>
            <a:off x="592918" y="332119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52" name="Group 51">
            <a:extLst>
              <a:ext uri="{FF2B5EF4-FFF2-40B4-BE49-F238E27FC236}">
                <a16:creationId xmlns:a16="http://schemas.microsoft.com/office/drawing/2014/main" id="{50995612-7E40-29BD-4C34-211285547697}"/>
              </a:ext>
            </a:extLst>
          </p:cNvPr>
          <p:cNvGrpSpPr/>
          <p:nvPr/>
        </p:nvGrpSpPr>
        <p:grpSpPr>
          <a:xfrm>
            <a:off x="592917" y="5689011"/>
            <a:ext cx="6318424" cy="520570"/>
            <a:chOff x="592916" y="4469919"/>
            <a:chExt cx="6318424" cy="520570"/>
          </a:xfrm>
        </p:grpSpPr>
        <p:cxnSp>
          <p:nvCxnSpPr>
            <p:cNvPr id="3730" name="Straight Connector 3729">
              <a:extLst>
                <a:ext uri="{FF2B5EF4-FFF2-40B4-BE49-F238E27FC236}">
                  <a16:creationId xmlns:a16="http://schemas.microsoft.com/office/drawing/2014/main" id="{26F808E9-ACAF-C691-915A-E1F130ABB84E}"/>
                </a:ext>
              </a:extLst>
            </p:cNvPr>
            <p:cNvCxnSpPr>
              <a:cxnSpLocks/>
            </p:cNvCxnSpPr>
            <p:nvPr/>
          </p:nvCxnSpPr>
          <p:spPr>
            <a:xfrm>
              <a:off x="592917" y="446991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3731" name="Group 3730">
              <a:extLst>
                <a:ext uri="{FF2B5EF4-FFF2-40B4-BE49-F238E27FC236}">
                  <a16:creationId xmlns:a16="http://schemas.microsoft.com/office/drawing/2014/main" id="{F71D679A-365C-9FE0-5D13-8B3A658E5C14}"/>
                </a:ext>
              </a:extLst>
            </p:cNvPr>
            <p:cNvGrpSpPr/>
            <p:nvPr/>
          </p:nvGrpSpPr>
          <p:grpSpPr>
            <a:xfrm>
              <a:off x="592916" y="4550817"/>
              <a:ext cx="6318424" cy="439672"/>
              <a:chOff x="5043513" y="3848440"/>
              <a:chExt cx="6318424" cy="439672"/>
            </a:xfrm>
          </p:grpSpPr>
          <p:sp>
            <p:nvSpPr>
              <p:cNvPr id="3732" name="Content Placeholder 47">
                <a:extLst>
                  <a:ext uri="{FF2B5EF4-FFF2-40B4-BE49-F238E27FC236}">
                    <a16:creationId xmlns:a16="http://schemas.microsoft.com/office/drawing/2014/main" id="{4343CEF1-7995-76D1-2312-196E4042EDD2}"/>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3736" name="Content Placeholder 47">
                <a:extLst>
                  <a:ext uri="{FF2B5EF4-FFF2-40B4-BE49-F238E27FC236}">
                    <a16:creationId xmlns:a16="http://schemas.microsoft.com/office/drawing/2014/main" id="{E81B566D-1237-8BAB-E9F5-F443A67E5AE1}"/>
                  </a:ext>
                </a:extLst>
              </p:cNvPr>
              <p:cNvSpPr txBox="1">
                <a:spLocks/>
              </p:cNvSpPr>
              <p:nvPr/>
            </p:nvSpPr>
            <p:spPr>
              <a:xfrm>
                <a:off x="5043513" y="4034693"/>
                <a:ext cx="6318424" cy="253419"/>
              </a:xfrm>
              <a:prstGeom prst="rect">
                <a:avLst/>
              </a:prstGeom>
              <a:ln>
                <a:noFill/>
              </a:ln>
            </p:spPr>
            <p:txBody>
              <a:bodyPr wrap="square" lIns="0" tIns="0" rIns="0" bIns="0" numCol="1"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lnSpc>
                    <a:spcPct val="100000"/>
                  </a:lnSpc>
                  <a:spcBef>
                    <a:spcPts val="200"/>
                  </a:spcBef>
                  <a:buClr>
                    <a:srgbClr val="525252"/>
                  </a:buClr>
                  <a:defRPr/>
                </a:pPr>
                <a:r>
                  <a:rPr lang="en-US" sz="900" dirty="0">
                    <a:latin typeface="IntelOne Text" panose="020B0503020203020204" pitchFamily="34" charset="0"/>
                    <a:hlinkClick r:id="rId7">
                      <a:extLst>
                        <a:ext uri="{A12FA001-AC4F-418D-AE19-62706E023703}">
                          <ahyp:hlinkClr xmlns:ahyp="http://schemas.microsoft.com/office/drawing/2018/hyperlinkcolor" val="tx"/>
                        </a:ext>
                      </a:extLst>
                    </a:hlinkClick>
                  </a:rPr>
                  <a:t>Intel IoT Kits Overview</a:t>
                </a:r>
                <a:endParaRPr lang="en-US" sz="900" dirty="0">
                  <a:latin typeface="IntelOne Text" panose="020B0503020203020204" pitchFamily="34" charset="0"/>
                </a:endParaRPr>
              </a:p>
              <a:p>
                <a:pPr lvl="1">
                  <a:lnSpc>
                    <a:spcPct val="100000"/>
                  </a:lnSpc>
                  <a:spcBef>
                    <a:spcPts val="200"/>
                  </a:spcBef>
                  <a:buClr>
                    <a:srgbClr val="525252"/>
                  </a:buClr>
                  <a:defRPr/>
                </a:pPr>
                <a:r>
                  <a:rPr lang="en-US" sz="900" dirty="0" err="1">
                    <a:latin typeface="IntelOne Text" panose="020B0503020203020204" pitchFamily="34" charset="0"/>
                    <a:hlinkClick r:id="rId8">
                      <a:extLst>
                        <a:ext uri="{A12FA001-AC4F-418D-AE19-62706E023703}">
                          <ahyp:hlinkClr xmlns:ahyp="http://schemas.microsoft.com/office/drawing/2018/hyperlinkcolor" val="tx"/>
                        </a:ext>
                      </a:extLst>
                    </a:hlinkClick>
                  </a:rPr>
                  <a:t>SkyLab</a:t>
                </a:r>
                <a:r>
                  <a:rPr lang="en-US" sz="900" dirty="0">
                    <a:latin typeface="IntelOne Text" panose="020B0503020203020204" pitchFamily="34" charset="0"/>
                    <a:hlinkClick r:id="rId8">
                      <a:extLst>
                        <a:ext uri="{A12FA001-AC4F-418D-AE19-62706E023703}">
                          <ahyp:hlinkClr xmlns:ahyp="http://schemas.microsoft.com/office/drawing/2018/hyperlinkcolor" val="tx"/>
                        </a:ext>
                      </a:extLst>
                    </a:hlinkClick>
                  </a:rPr>
                  <a:t> Solutions Marketplace Page</a:t>
                </a:r>
                <a:endParaRPr lang="en-US" sz="900" dirty="0">
                  <a:latin typeface="IntelOne Text" panose="020B0503020203020204" pitchFamily="34" charset="0"/>
                </a:endParaRPr>
              </a:p>
            </p:txBody>
          </p:sp>
        </p:grpSp>
      </p:grpSp>
      <p:grpSp>
        <p:nvGrpSpPr>
          <p:cNvPr id="53" name="Group 52">
            <a:extLst>
              <a:ext uri="{FF2B5EF4-FFF2-40B4-BE49-F238E27FC236}">
                <a16:creationId xmlns:a16="http://schemas.microsoft.com/office/drawing/2014/main" id="{F6237DEC-BBAA-F74E-CF1D-9A577DDF0E45}"/>
              </a:ext>
            </a:extLst>
          </p:cNvPr>
          <p:cNvGrpSpPr>
            <a:grpSpLocks/>
          </p:cNvGrpSpPr>
          <p:nvPr/>
        </p:nvGrpSpPr>
        <p:grpSpPr>
          <a:xfrm>
            <a:off x="592917" y="3387570"/>
            <a:ext cx="6318424" cy="818910"/>
            <a:chOff x="592916" y="3640327"/>
            <a:chExt cx="6318424" cy="818910"/>
          </a:xfrm>
        </p:grpSpPr>
        <p:sp>
          <p:nvSpPr>
            <p:cNvPr id="3716" name="Content Placeholder 47">
              <a:extLst>
                <a:ext uri="{FF2B5EF4-FFF2-40B4-BE49-F238E27FC236}">
                  <a16:creationId xmlns:a16="http://schemas.microsoft.com/office/drawing/2014/main" id="{691DFB6A-A4A5-4651-C630-EAEA375F32A5}"/>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3728" name="Content Placeholder 47">
              <a:extLst>
                <a:ext uri="{FF2B5EF4-FFF2-40B4-BE49-F238E27FC236}">
                  <a16:creationId xmlns:a16="http://schemas.microsoft.com/office/drawing/2014/main" id="{D35D80DA-2813-F8FB-9628-C2A6D7EA3FFB}"/>
                </a:ext>
              </a:extLst>
            </p:cNvPr>
            <p:cNvSpPr txBox="1">
              <a:spLocks/>
            </p:cNvSpPr>
            <p:nvPr/>
          </p:nvSpPr>
          <p:spPr>
            <a:xfrm>
              <a:off x="592916" y="3837693"/>
              <a:ext cx="6318424" cy="621544"/>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0" indent="-128016" defTabSz="1219169" fontAlgn="auto" hangingPunct="0">
                <a:spcBef>
                  <a:spcPts val="200"/>
                </a:spcBef>
                <a:buClrTx/>
                <a:buSzTx/>
                <a:buFont typeface="Wingdings" panose="05000000000000000000" pitchFamily="2" charset="2"/>
                <a:buChar char="§"/>
                <a:tabLst/>
                <a:defRPr/>
              </a:pPr>
              <a:r>
                <a:rPr lang="it-IT" sz="900" kern="0" dirty="0">
                  <a:latin typeface="+mn-lt"/>
                  <a:sym typeface="Helvetica"/>
                </a:rPr>
                <a:t>Intel® Xeon® Processors</a:t>
              </a:r>
            </a:p>
            <a:p>
              <a:pPr marL="128016" marR="0" lvl="0" indent="-128016" defTabSz="1219169" fontAlgn="auto" hangingPunct="0">
                <a:spcBef>
                  <a:spcPts val="200"/>
                </a:spcBef>
                <a:buClrTx/>
                <a:buSzTx/>
                <a:buFont typeface="Wingdings" panose="05000000000000000000" pitchFamily="2" charset="2"/>
                <a:buChar char="§"/>
                <a:tabLst/>
                <a:defRPr/>
              </a:pPr>
              <a:r>
                <a:rPr lang="it-IT" sz="900" kern="0" dirty="0">
                  <a:latin typeface="+mn-lt"/>
                  <a:sym typeface="Helvetica"/>
                </a:rPr>
                <a:t>Intel® Core™ Processors</a:t>
              </a:r>
            </a:p>
            <a:p>
              <a:pPr marL="128016" marR="0" lvl="0" indent="-128016" defTabSz="1219169" fontAlgn="auto" hangingPunct="0">
                <a:spcBef>
                  <a:spcPts val="200"/>
                </a:spcBef>
                <a:buClrTx/>
                <a:buSzTx/>
                <a:buFont typeface="Wingdings" panose="05000000000000000000" pitchFamily="2" charset="2"/>
                <a:buChar char="§"/>
                <a:tabLst/>
                <a:defRPr/>
              </a:pPr>
              <a:r>
                <a:rPr lang="it-IT" sz="900" kern="0" dirty="0">
                  <a:latin typeface="+mn-lt"/>
                  <a:sym typeface="Helvetica"/>
                </a:rPr>
                <a:t>Intel® Movidius</a:t>
              </a:r>
            </a:p>
            <a:p>
              <a:pPr marL="128016" marR="0" lvl="0" indent="-128016" defTabSz="1219169" fontAlgn="auto" hangingPunct="0">
                <a:spcBef>
                  <a:spcPts val="200"/>
                </a:spcBef>
                <a:buClrTx/>
                <a:buSzTx/>
                <a:buFont typeface="Wingdings" panose="05000000000000000000" pitchFamily="2" charset="2"/>
                <a:buChar char="§"/>
                <a:tabLst/>
                <a:defRPr/>
              </a:pPr>
              <a:r>
                <a:rPr lang="it-IT" sz="900" kern="0" dirty="0">
                  <a:latin typeface="+mn-lt"/>
                  <a:sym typeface="Helvetica"/>
                </a:rPr>
                <a:t>Intel® FPGA, Intel® Distribution of the OpenVINO™ toolkit</a:t>
              </a:r>
            </a:p>
            <a:p>
              <a:pPr marL="128016" marR="0" lvl="0" indent="-128016" defTabSz="1219169" fontAlgn="auto" hangingPunct="0">
                <a:spcBef>
                  <a:spcPts val="200"/>
                </a:spcBef>
                <a:buClrTx/>
                <a:buSzTx/>
                <a:buFont typeface="Wingdings" panose="05000000000000000000" pitchFamily="2" charset="2"/>
                <a:buChar char="§"/>
                <a:tabLst/>
                <a:defRPr/>
              </a:pPr>
              <a:r>
                <a:rPr lang="it-IT" sz="900" kern="0" dirty="0">
                  <a:latin typeface="+mn-lt"/>
                  <a:sym typeface="Helvetica"/>
                </a:rPr>
                <a:t>Intel Atom® Processors</a:t>
              </a:r>
            </a:p>
            <a:p>
              <a:pPr marL="128016" marR="0" lvl="0" indent="-128016" defTabSz="1219169" fontAlgn="auto" hangingPunct="0">
                <a:spcBef>
                  <a:spcPts val="200"/>
                </a:spcBef>
                <a:buClrTx/>
                <a:buSzTx/>
                <a:buFont typeface="Wingdings" panose="05000000000000000000" pitchFamily="2" charset="2"/>
                <a:buChar char="§"/>
                <a:tabLst/>
                <a:defRPr/>
              </a:pPr>
              <a:r>
                <a:rPr lang="it-IT" sz="900" kern="0" dirty="0">
                  <a:latin typeface="+mn-lt"/>
                  <a:sym typeface="Helvetica"/>
                </a:rPr>
                <a:t>Intel® Celeron® Processors</a:t>
              </a:r>
            </a:p>
          </p:txBody>
        </p:sp>
      </p:grpSp>
      <p:cxnSp>
        <p:nvCxnSpPr>
          <p:cNvPr id="54" name="Straight Connector 53">
            <a:extLst>
              <a:ext uri="{FF2B5EF4-FFF2-40B4-BE49-F238E27FC236}">
                <a16:creationId xmlns:a16="http://schemas.microsoft.com/office/drawing/2014/main" id="{D995B5B7-67A6-71E8-9027-82F5E78CF609}"/>
              </a:ext>
            </a:extLst>
          </p:cNvPr>
          <p:cNvCxnSpPr>
            <a:cxnSpLocks/>
          </p:cNvCxnSpPr>
          <p:nvPr/>
        </p:nvCxnSpPr>
        <p:spPr>
          <a:xfrm>
            <a:off x="592918" y="4243848"/>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84A7151-D928-2C58-D1AE-16EDCA6FD657}"/>
              </a:ext>
            </a:extLst>
          </p:cNvPr>
          <p:cNvGrpSpPr>
            <a:grpSpLocks/>
          </p:cNvGrpSpPr>
          <p:nvPr/>
        </p:nvGrpSpPr>
        <p:grpSpPr>
          <a:xfrm>
            <a:off x="592917" y="4371185"/>
            <a:ext cx="2651760" cy="335865"/>
            <a:chOff x="592916" y="3640327"/>
            <a:chExt cx="2651760" cy="335865"/>
          </a:xfrm>
        </p:grpSpPr>
        <p:sp>
          <p:nvSpPr>
            <p:cNvPr id="3714" name="Content Placeholder 47">
              <a:extLst>
                <a:ext uri="{FF2B5EF4-FFF2-40B4-BE49-F238E27FC236}">
                  <a16:creationId xmlns:a16="http://schemas.microsoft.com/office/drawing/2014/main" id="{191F8E73-8166-8B79-9764-5595F489DE9C}"/>
                </a:ext>
              </a:extLst>
            </p:cNvPr>
            <p:cNvSpPr txBox="1">
              <a:spLocks/>
            </p:cNvSpPr>
            <p:nvPr/>
          </p:nvSpPr>
          <p:spPr>
            <a:xfrm>
              <a:off x="592916" y="3640327"/>
              <a:ext cx="2651760"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err="1">
                  <a:solidFill>
                    <a:schemeClr val="tx2"/>
                  </a:solidFill>
                  <a:latin typeface="IntelOne Text Bold" panose="020B0803020203020204" pitchFamily="34" charset="0"/>
                </a:rPr>
                <a:t>SkyLab</a:t>
              </a:r>
              <a:r>
                <a:rPr lang="en-US" sz="1000" dirty="0">
                  <a:solidFill>
                    <a:schemeClr val="tx2"/>
                  </a:solidFill>
                  <a:latin typeface="IntelOne Text Bold" panose="020B0803020203020204" pitchFamily="34" charset="0"/>
                </a:rPr>
                <a:t> Hardware</a:t>
              </a:r>
            </a:p>
          </p:txBody>
        </p:sp>
        <p:sp>
          <p:nvSpPr>
            <p:cNvPr id="3715" name="Content Placeholder 47">
              <a:extLst>
                <a:ext uri="{FF2B5EF4-FFF2-40B4-BE49-F238E27FC236}">
                  <a16:creationId xmlns:a16="http://schemas.microsoft.com/office/drawing/2014/main" id="{C7EE0973-433B-1F5A-4372-60D4FD7B8C13}"/>
                </a:ext>
              </a:extLst>
            </p:cNvPr>
            <p:cNvSpPr txBox="1">
              <a:spLocks/>
            </p:cNvSpPr>
            <p:nvPr/>
          </p:nvSpPr>
          <p:spPr>
            <a:xfrm>
              <a:off x="592917" y="3837693"/>
              <a:ext cx="2492578" cy="138499"/>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R="0" lvl="0" algn="l" defTabSz="1219169" rtl="0" eaLnBrk="1" fontAlgn="auto" latinLnBrk="0" hangingPunct="0">
                <a:spcBef>
                  <a:spcPts val="200"/>
                </a:spcBef>
                <a:buClrTx/>
                <a:buSzTx/>
                <a:tabLst/>
                <a:defRPr/>
              </a:pPr>
              <a:r>
                <a:rPr kumimoji="0" lang="en-US" sz="900" b="0" i="0" u="none" strike="noStrike" kern="0" cap="none" spc="0" normalizeH="0" baseline="0" noProof="0" dirty="0" err="1">
                  <a:ln>
                    <a:noFill/>
                  </a:ln>
                  <a:effectLst/>
                  <a:uLnTx/>
                  <a:uFillTx/>
                  <a:latin typeface="+mn-lt"/>
                  <a:ea typeface="Intel Clear" panose="020B0604020203020204" pitchFamily="34" charset="0"/>
                  <a:cs typeface="Intel Clear" panose="020B0604020203020204" pitchFamily="34" charset="0"/>
                  <a:sym typeface="Helvetica"/>
                </a:rPr>
                <a:t>eTILE</a:t>
              </a: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 15, DE3450</a:t>
              </a:r>
            </a:p>
          </p:txBody>
        </p:sp>
      </p:grpSp>
      <p:grpSp>
        <p:nvGrpSpPr>
          <p:cNvPr id="56" name="Group 55">
            <a:extLst>
              <a:ext uri="{FF2B5EF4-FFF2-40B4-BE49-F238E27FC236}">
                <a16:creationId xmlns:a16="http://schemas.microsoft.com/office/drawing/2014/main" id="{C1080126-826F-89EE-A5DB-833054669C39}"/>
              </a:ext>
            </a:extLst>
          </p:cNvPr>
          <p:cNvGrpSpPr>
            <a:grpSpLocks/>
          </p:cNvGrpSpPr>
          <p:nvPr/>
        </p:nvGrpSpPr>
        <p:grpSpPr>
          <a:xfrm>
            <a:off x="3761567" y="4371185"/>
            <a:ext cx="2926080" cy="335865"/>
            <a:chOff x="592916" y="3640327"/>
            <a:chExt cx="2926080" cy="335865"/>
          </a:xfrm>
        </p:grpSpPr>
        <p:sp>
          <p:nvSpPr>
            <p:cNvPr id="3712" name="Content Placeholder 47">
              <a:extLst>
                <a:ext uri="{FF2B5EF4-FFF2-40B4-BE49-F238E27FC236}">
                  <a16:creationId xmlns:a16="http://schemas.microsoft.com/office/drawing/2014/main" id="{8B8DB2EE-B2F0-5E6A-573D-F830C45A0CBC}"/>
                </a:ext>
              </a:extLst>
            </p:cNvPr>
            <p:cNvSpPr txBox="1">
              <a:spLocks/>
            </p:cNvSpPr>
            <p:nvPr/>
          </p:nvSpPr>
          <p:spPr>
            <a:xfrm>
              <a:off x="592916" y="3640327"/>
              <a:ext cx="2926080"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Software</a:t>
              </a:r>
            </a:p>
          </p:txBody>
        </p:sp>
        <p:sp>
          <p:nvSpPr>
            <p:cNvPr id="3713" name="Content Placeholder 47">
              <a:extLst>
                <a:ext uri="{FF2B5EF4-FFF2-40B4-BE49-F238E27FC236}">
                  <a16:creationId xmlns:a16="http://schemas.microsoft.com/office/drawing/2014/main" id="{1F74F26F-0951-B54F-DC61-001D44733271}"/>
                </a:ext>
              </a:extLst>
            </p:cNvPr>
            <p:cNvSpPr txBox="1">
              <a:spLocks/>
            </p:cNvSpPr>
            <p:nvPr/>
          </p:nvSpPr>
          <p:spPr>
            <a:xfrm>
              <a:off x="592917" y="3837693"/>
              <a:ext cx="2492578" cy="138499"/>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R="0" lvl="0" algn="l" defTabSz="1219169" rtl="0" eaLnBrk="1" fontAlgn="auto" latinLnBrk="0" hangingPunct="0">
                <a:spcBef>
                  <a:spcPts val="200"/>
                </a:spcBef>
                <a:buClrTx/>
                <a:buSzTx/>
                <a:tabLst/>
                <a:defRPr/>
              </a:pPr>
              <a:r>
                <a:rPr kumimoji="0" lang="en-US" sz="900" b="0" i="0" u="none" strike="noStrike" kern="0" cap="none" spc="0" normalizeH="0" baseline="0" noProof="0" dirty="0" err="1">
                  <a:ln>
                    <a:noFill/>
                  </a:ln>
                  <a:effectLst/>
                  <a:uLnTx/>
                  <a:uFillTx/>
                  <a:latin typeface="+mn-lt"/>
                  <a:ea typeface="Intel Clear" panose="020B0604020203020204" pitchFamily="34" charset="0"/>
                  <a:cs typeface="Intel Clear" panose="020B0604020203020204" pitchFamily="34" charset="0"/>
                  <a:sym typeface="Helvetica"/>
                </a:rPr>
                <a:t>SkyLab</a:t>
              </a: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 MEC</a:t>
              </a:r>
            </a:p>
          </p:txBody>
        </p:sp>
      </p:grpSp>
      <p:cxnSp>
        <p:nvCxnSpPr>
          <p:cNvPr id="57" name="Straight Connector 56">
            <a:extLst>
              <a:ext uri="{FF2B5EF4-FFF2-40B4-BE49-F238E27FC236}">
                <a16:creationId xmlns:a16="http://schemas.microsoft.com/office/drawing/2014/main" id="{88CF3E03-B263-852E-C739-35AB8102BEFB}"/>
              </a:ext>
            </a:extLst>
          </p:cNvPr>
          <p:cNvCxnSpPr>
            <a:cxnSpLocks/>
          </p:cNvCxnSpPr>
          <p:nvPr/>
        </p:nvCxnSpPr>
        <p:spPr>
          <a:xfrm>
            <a:off x="592918" y="4838208"/>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58" name="Group 57">
            <a:extLst>
              <a:ext uri="{FF2B5EF4-FFF2-40B4-BE49-F238E27FC236}">
                <a16:creationId xmlns:a16="http://schemas.microsoft.com/office/drawing/2014/main" id="{EAF478E9-4872-E1E6-F936-F1F1EEAB017C}"/>
              </a:ext>
            </a:extLst>
          </p:cNvPr>
          <p:cNvGrpSpPr>
            <a:grpSpLocks/>
          </p:cNvGrpSpPr>
          <p:nvPr/>
        </p:nvGrpSpPr>
        <p:grpSpPr>
          <a:xfrm>
            <a:off x="592917" y="4917285"/>
            <a:ext cx="2918633" cy="503109"/>
            <a:chOff x="592916" y="3640327"/>
            <a:chExt cx="2918633" cy="503109"/>
          </a:xfrm>
        </p:grpSpPr>
        <p:sp>
          <p:nvSpPr>
            <p:cNvPr id="62" name="Content Placeholder 47">
              <a:extLst>
                <a:ext uri="{FF2B5EF4-FFF2-40B4-BE49-F238E27FC236}">
                  <a16:creationId xmlns:a16="http://schemas.microsoft.com/office/drawing/2014/main" id="{A26C3E54-8EC1-7A2D-E1E7-AB0DB98EF841}"/>
                </a:ext>
              </a:extLst>
            </p:cNvPr>
            <p:cNvSpPr txBox="1">
              <a:spLocks/>
            </p:cNvSpPr>
            <p:nvPr/>
          </p:nvSpPr>
          <p:spPr>
            <a:xfrm>
              <a:off x="592916" y="3640327"/>
              <a:ext cx="2212197"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Cloud Service Provider</a:t>
              </a:r>
            </a:p>
          </p:txBody>
        </p:sp>
        <p:sp>
          <p:nvSpPr>
            <p:cNvPr id="63" name="Content Placeholder 47">
              <a:extLst>
                <a:ext uri="{FF2B5EF4-FFF2-40B4-BE49-F238E27FC236}">
                  <a16:creationId xmlns:a16="http://schemas.microsoft.com/office/drawing/2014/main" id="{87410A99-9CCA-9EF3-2619-9A4A29824580}"/>
                </a:ext>
              </a:extLst>
            </p:cNvPr>
            <p:cNvSpPr txBox="1">
              <a:spLocks/>
            </p:cNvSpPr>
            <p:nvPr/>
          </p:nvSpPr>
          <p:spPr>
            <a:xfrm>
              <a:off x="592916" y="3837693"/>
              <a:ext cx="2918633" cy="305743"/>
            </a:xfrm>
            <a:prstGeom prst="rect">
              <a:avLst/>
            </a:prstGeom>
            <a:ln>
              <a:noFill/>
            </a:ln>
          </p:spPr>
          <p:txBody>
            <a:bodyPr wrap="square" lIns="0" tIns="0" rIns="0" bIns="0" numCol="1"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0" indent="-128016" defTabSz="1219169" fontAlgn="auto" hangingPunct="0">
                <a:spcBef>
                  <a:spcPts val="200"/>
                </a:spcBef>
                <a:buClrTx/>
                <a:buSzTx/>
                <a:buFont typeface="Wingdings" panose="05000000000000000000" pitchFamily="2" charset="2"/>
                <a:buChar char="§"/>
                <a:tabLst/>
                <a:defRPr/>
              </a:pPr>
              <a:r>
                <a:rPr lang="en-US" sz="900" kern="0" dirty="0">
                  <a:latin typeface="+mn-lt"/>
                  <a:sym typeface="Helvetica"/>
                </a:rPr>
                <a:t>AWS, Google Cloud Platform</a:t>
              </a:r>
            </a:p>
            <a:p>
              <a:pPr marL="128016" marR="0" lvl="0" indent="-128016" defTabSz="1219169" fontAlgn="auto" hangingPunct="0">
                <a:spcBef>
                  <a:spcPts val="200"/>
                </a:spcBef>
                <a:buClrTx/>
                <a:buSzTx/>
                <a:buFont typeface="Wingdings" panose="05000000000000000000" pitchFamily="2" charset="2"/>
                <a:buChar char="§"/>
                <a:tabLst/>
                <a:defRPr/>
              </a:pPr>
              <a:r>
                <a:rPr lang="en-US" sz="900" kern="0" dirty="0">
                  <a:latin typeface="+mn-lt"/>
                  <a:sym typeface="Helvetica"/>
                </a:rPr>
                <a:t>Microsoft Azure, Digital Ocean</a:t>
              </a:r>
            </a:p>
            <a:p>
              <a:pPr marL="128016" marR="0" lvl="0" indent="-128016" defTabSz="1219169" fontAlgn="auto" hangingPunct="0">
                <a:spcBef>
                  <a:spcPts val="200"/>
                </a:spcBef>
                <a:buClrTx/>
                <a:buSzTx/>
                <a:buFont typeface="Wingdings" panose="05000000000000000000" pitchFamily="2" charset="2"/>
                <a:buChar char="§"/>
                <a:tabLst/>
                <a:defRPr/>
              </a:pPr>
              <a:r>
                <a:rPr lang="en-US" sz="900" kern="0" dirty="0">
                  <a:latin typeface="+mn-lt"/>
                  <a:sym typeface="Helvetica"/>
                </a:rPr>
                <a:t>Private/On-premises</a:t>
              </a:r>
            </a:p>
          </p:txBody>
        </p:sp>
      </p:grpSp>
      <p:grpSp>
        <p:nvGrpSpPr>
          <p:cNvPr id="59" name="Group 58">
            <a:extLst>
              <a:ext uri="{FF2B5EF4-FFF2-40B4-BE49-F238E27FC236}">
                <a16:creationId xmlns:a16="http://schemas.microsoft.com/office/drawing/2014/main" id="{3582AA1E-E320-561A-1A87-F4FEBE48D444}"/>
              </a:ext>
            </a:extLst>
          </p:cNvPr>
          <p:cNvGrpSpPr>
            <a:grpSpLocks/>
          </p:cNvGrpSpPr>
          <p:nvPr/>
        </p:nvGrpSpPr>
        <p:grpSpPr>
          <a:xfrm>
            <a:off x="3761567" y="4917285"/>
            <a:ext cx="2926080" cy="503109"/>
            <a:chOff x="592916" y="3640327"/>
            <a:chExt cx="2926080" cy="503109"/>
          </a:xfrm>
        </p:grpSpPr>
        <p:sp>
          <p:nvSpPr>
            <p:cNvPr id="60" name="Content Placeholder 47">
              <a:extLst>
                <a:ext uri="{FF2B5EF4-FFF2-40B4-BE49-F238E27FC236}">
                  <a16:creationId xmlns:a16="http://schemas.microsoft.com/office/drawing/2014/main" id="{D5624AA6-7324-6BE3-3F4A-D8A1A417257D}"/>
                </a:ext>
              </a:extLst>
            </p:cNvPr>
            <p:cNvSpPr txBox="1">
              <a:spLocks/>
            </p:cNvSpPr>
            <p:nvPr/>
          </p:nvSpPr>
          <p:spPr>
            <a:xfrm>
              <a:off x="592916" y="3640327"/>
              <a:ext cx="2926080"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Operating System</a:t>
              </a:r>
            </a:p>
          </p:txBody>
        </p:sp>
        <p:sp>
          <p:nvSpPr>
            <p:cNvPr id="61" name="Content Placeholder 47">
              <a:extLst>
                <a:ext uri="{FF2B5EF4-FFF2-40B4-BE49-F238E27FC236}">
                  <a16:creationId xmlns:a16="http://schemas.microsoft.com/office/drawing/2014/main" id="{8F12FE71-4B5B-5A3C-8281-A7D6A25120CD}"/>
                </a:ext>
              </a:extLst>
            </p:cNvPr>
            <p:cNvSpPr txBox="1">
              <a:spLocks/>
            </p:cNvSpPr>
            <p:nvPr/>
          </p:nvSpPr>
          <p:spPr>
            <a:xfrm>
              <a:off x="592917" y="3837693"/>
              <a:ext cx="2492578" cy="305743"/>
            </a:xfrm>
            <a:prstGeom prst="rect">
              <a:avLst/>
            </a:prstGeom>
            <a:ln>
              <a:noFill/>
            </a:ln>
          </p:spPr>
          <p:txBody>
            <a:bodyPr wrap="square" lIns="0" tIns="0" rIns="0" bIns="0" numCol="1"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R="0" lvl="0" algn="l" defTabSz="1219169" rtl="0" eaLnBrk="1" fontAlgn="auto" latinLnBrk="0" hangingPunct="0">
                <a:spcBef>
                  <a:spcPts val="200"/>
                </a:spcBef>
                <a:buClrTx/>
                <a:buSzTx/>
                <a:tabLst/>
                <a:defRPr/>
              </a:pPr>
              <a:r>
                <a:rPr kumimoji="0" lang="en-US" sz="900" b="0" i="0" u="none" strike="noStrike" kern="0" cap="none" spc="0" normalizeH="0" baseline="0" noProof="0" dirty="0" err="1">
                  <a:ln>
                    <a:noFill/>
                  </a:ln>
                  <a:effectLst/>
                  <a:uLnTx/>
                  <a:uFillTx/>
                  <a:latin typeface="+mn-lt"/>
                  <a:ea typeface="Intel Clear" panose="020B0604020203020204" pitchFamily="34" charset="0"/>
                  <a:cs typeface="Intel Clear" panose="020B0604020203020204" pitchFamily="34" charset="0"/>
                  <a:sym typeface="Helvetica"/>
                </a:rPr>
                <a:t>SkyLab</a:t>
              </a: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 MEC-OS</a:t>
              </a:r>
            </a:p>
          </p:txBody>
        </p:sp>
      </p:grpSp>
      <p:pic>
        <p:nvPicPr>
          <p:cNvPr id="2" name="Picture 1">
            <a:extLst>
              <a:ext uri="{FF2B5EF4-FFF2-40B4-BE49-F238E27FC236}">
                <a16:creationId xmlns:a16="http://schemas.microsoft.com/office/drawing/2014/main" id="{3D5FFD5B-9BC2-BA40-271F-79F0F4C9BEA8}"/>
              </a:ext>
            </a:extLst>
          </p:cNvPr>
          <p:cNvPicPr>
            <a:picLocks noChangeAspect="1"/>
          </p:cNvPicPr>
          <p:nvPr/>
        </p:nvPicPr>
        <p:blipFill rotWithShape="1">
          <a:blip r:embed="rId9"/>
          <a:srcRect l="43350" t="17045" r="5832" b="28028"/>
          <a:stretch/>
        </p:blipFill>
        <p:spPr>
          <a:xfrm>
            <a:off x="7119952" y="3023401"/>
            <a:ext cx="1623047" cy="1353337"/>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grpSp>
        <p:nvGrpSpPr>
          <p:cNvPr id="3" name="Group 2">
            <a:extLst>
              <a:ext uri="{FF2B5EF4-FFF2-40B4-BE49-F238E27FC236}">
                <a16:creationId xmlns:a16="http://schemas.microsoft.com/office/drawing/2014/main" id="{C3DA2D91-2033-06A2-E647-C8F2E2F43ECF}"/>
              </a:ext>
            </a:extLst>
          </p:cNvPr>
          <p:cNvGrpSpPr/>
          <p:nvPr/>
        </p:nvGrpSpPr>
        <p:grpSpPr>
          <a:xfrm>
            <a:off x="9057016" y="87630"/>
            <a:ext cx="2525384" cy="384440"/>
            <a:chOff x="9057016" y="87630"/>
            <a:chExt cx="2525384" cy="384440"/>
          </a:xfrm>
        </p:grpSpPr>
        <p:pic>
          <p:nvPicPr>
            <p:cNvPr id="10" name="Picture 9">
              <a:hlinkClick r:id="rId10" action="ppaction://hlinksldjump"/>
              <a:extLst>
                <a:ext uri="{FF2B5EF4-FFF2-40B4-BE49-F238E27FC236}">
                  <a16:creationId xmlns:a16="http://schemas.microsoft.com/office/drawing/2014/main" id="{74B68EE7-5B0C-8D3C-0045-7E7BA49DF59D}"/>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20" name="Rectangle 19">
              <a:extLst>
                <a:ext uri="{FF2B5EF4-FFF2-40B4-BE49-F238E27FC236}">
                  <a16:creationId xmlns:a16="http://schemas.microsoft.com/office/drawing/2014/main" id="{2271CEA0-62B0-127E-A0A3-952D3355A3C2}"/>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0"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0"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0"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296787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A10BEB-94F8-4635-B071-9425E0E89496}"/>
              </a:ext>
            </a:extLst>
          </p:cNvPr>
          <p:cNvSpPr>
            <a:spLocks noGrp="1"/>
          </p:cNvSpPr>
          <p:nvPr>
            <p:ph type="title"/>
          </p:nvPr>
        </p:nvSpPr>
        <p:spPr>
          <a:xfrm>
            <a:off x="592917" y="571500"/>
            <a:ext cx="6709584" cy="997196"/>
          </a:xfrm>
        </p:spPr>
        <p:txBody>
          <a:bodyPr/>
          <a:lstStyle/>
          <a:p>
            <a:r>
              <a:rPr lang="da-DK" dirty="0"/>
              <a:t>TANK-870 AIoT</a:t>
            </a:r>
            <a:br>
              <a:rPr lang="da-DK" dirty="0"/>
            </a:br>
            <a:r>
              <a:rPr lang="da-DK" dirty="0"/>
              <a:t>Development Kit</a:t>
            </a:r>
            <a:endParaRPr lang="en-US" dirty="0"/>
          </a:p>
        </p:txBody>
      </p:sp>
      <p:sp>
        <p:nvSpPr>
          <p:cNvPr id="4" name="Rectangle 3">
            <a:extLst>
              <a:ext uri="{FF2B5EF4-FFF2-40B4-BE49-F238E27FC236}">
                <a16:creationId xmlns:a16="http://schemas.microsoft.com/office/drawing/2014/main" id="{6F83FE3A-D35C-DA6F-BB9F-0A00C9A104DB}"/>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DDC905E2-71E1-88C0-7CB9-94E6FB2220D0}"/>
              </a:ext>
            </a:extLst>
          </p:cNvPr>
          <p:cNvSpPr>
            <a:spLocks/>
          </p:cNvSpPr>
          <p:nvPr/>
        </p:nvSpPr>
        <p:spPr>
          <a:xfrm>
            <a:off x="7066292" y="571499"/>
            <a:ext cx="4516108" cy="111918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 name="Text Placeholder 49">
            <a:extLst>
              <a:ext uri="{FF2B5EF4-FFF2-40B4-BE49-F238E27FC236}">
                <a16:creationId xmlns:a16="http://schemas.microsoft.com/office/drawing/2014/main" id="{5267DF21-38EF-C506-2760-9088EA095F84}"/>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Asset Optimization</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Automation / Robotics</a:t>
            </a:r>
          </a:p>
        </p:txBody>
      </p:sp>
      <p:sp>
        <p:nvSpPr>
          <p:cNvPr id="7" name="Rectangle 6">
            <a:extLst>
              <a:ext uri="{FF2B5EF4-FFF2-40B4-BE49-F238E27FC236}">
                <a16:creationId xmlns:a16="http://schemas.microsoft.com/office/drawing/2014/main" id="{292288E9-8B5D-ACFF-4E32-D1A3AC874E05}"/>
              </a:ext>
            </a:extLst>
          </p:cNvPr>
          <p:cNvSpPr/>
          <p:nvPr/>
        </p:nvSpPr>
        <p:spPr>
          <a:xfrm>
            <a:off x="7066292" y="1837675"/>
            <a:ext cx="4516108" cy="1118883"/>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9" name="Straight Connector 8">
            <a:extLst>
              <a:ext uri="{FF2B5EF4-FFF2-40B4-BE49-F238E27FC236}">
                <a16:creationId xmlns:a16="http://schemas.microsoft.com/office/drawing/2014/main" id="{D7A13DFD-015F-6FE3-9A1F-ED70AA9D9D59}"/>
              </a:ext>
            </a:extLst>
          </p:cNvPr>
          <p:cNvCxnSpPr>
            <a:cxnSpLocks/>
          </p:cNvCxnSpPr>
          <p:nvPr/>
        </p:nvCxnSpPr>
        <p:spPr>
          <a:xfrm>
            <a:off x="9325264" y="1842407"/>
            <a:ext cx="0" cy="1117932"/>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1" name="Rectangle 10">
            <a:extLst>
              <a:ext uri="{FF2B5EF4-FFF2-40B4-BE49-F238E27FC236}">
                <a16:creationId xmlns:a16="http://schemas.microsoft.com/office/drawing/2014/main" id="{BDA9D1E0-89D4-BD1F-E205-F28026795A0D}"/>
              </a:ext>
            </a:extLst>
          </p:cNvPr>
          <p:cNvSpPr>
            <a:spLocks/>
          </p:cNvSpPr>
          <p:nvPr/>
        </p:nvSpPr>
        <p:spPr>
          <a:xfrm>
            <a:off x="8743000" y="3048001"/>
            <a:ext cx="2839400" cy="1159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R="0" lvl="0" indent="0" fontAlgn="auto">
              <a:spcBef>
                <a:spcPts val="200"/>
              </a:spcBef>
              <a:spcAft>
                <a:spcPts val="200"/>
              </a:spcAft>
              <a:buClrTx/>
              <a:buSzTx/>
              <a:buFontTx/>
              <a:buNone/>
              <a:tabLst/>
              <a:defRPr/>
            </a:pPr>
            <a:r>
              <a:rPr lang="en-US" sz="1000" dirty="0">
                <a:solidFill>
                  <a:schemeClr val="bg2"/>
                </a:solidFill>
                <a:latin typeface="IntelOne Text Bold" panose="020B08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Drive improved brand/safety reputation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appeal to workers</a:t>
            </a:r>
          </a:p>
        </p:txBody>
      </p:sp>
      <p:sp>
        <p:nvSpPr>
          <p:cNvPr id="12" name="Rectangle 11">
            <a:extLst>
              <a:ext uri="{FF2B5EF4-FFF2-40B4-BE49-F238E27FC236}">
                <a16:creationId xmlns:a16="http://schemas.microsoft.com/office/drawing/2014/main" id="{16D059C7-A022-A8B7-7869-82BD05D1A04D}"/>
              </a:ext>
            </a:extLst>
          </p:cNvPr>
          <p:cNvSpPr>
            <a:spLocks/>
          </p:cNvSpPr>
          <p:nvPr/>
        </p:nvSpPr>
        <p:spPr>
          <a:xfrm>
            <a:off x="7144336" y="4453901"/>
            <a:ext cx="4438063" cy="1728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employee safety</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risk of theft of IP, technical specifications, status of productive capacity/precision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Safeguard customer/shipping IP, trade secrets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proper handling of volatile materials, detection of breaches/issues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equipment, product loss due to physical damage, theft</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stoppages due to health/safety compliance risks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losses due to liability, insurance premium increases, compliance violations</a:t>
            </a:r>
          </a:p>
        </p:txBody>
      </p:sp>
      <p:sp>
        <p:nvSpPr>
          <p:cNvPr id="13" name="Text Placeholder 49">
            <a:extLst>
              <a:ext uri="{FF2B5EF4-FFF2-40B4-BE49-F238E27FC236}">
                <a16:creationId xmlns:a16="http://schemas.microsoft.com/office/drawing/2014/main" id="{138A8E37-0029-0C27-14FD-CD8834CB8F39}"/>
              </a:ext>
            </a:extLst>
          </p:cNvPr>
          <p:cNvSpPr txBox="1">
            <a:spLocks/>
          </p:cNvSpPr>
          <p:nvPr/>
        </p:nvSpPr>
        <p:spPr>
          <a:xfrm>
            <a:off x="7133540" y="628590"/>
            <a:ext cx="2243048"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3" action="ppaction://hlinksldjump"/>
              </a:rPr>
              <a:t>Situational Monitoring</a:t>
            </a:r>
            <a:endParaRPr lang="en-US" sz="900" b="0" dirty="0">
              <a:solidFill>
                <a:srgbClr val="525252"/>
              </a:solidFill>
              <a:latin typeface="IntelOne Text" panose="020B0503020203020204" pitchFamily="34" charset="0"/>
              <a:sym typeface="Helvetica Neue"/>
            </a:endParaRPr>
          </a:p>
          <a:p>
            <a:pPr marL="228600" indent="-171450" defTabSz="914400">
              <a:spcBef>
                <a:spcPts val="0"/>
              </a:spcBef>
              <a:buFont typeface="Wingdings" panose="05000000000000000000" pitchFamily="2" charset="2"/>
              <a:buChar char="§"/>
              <a:defRPr/>
            </a:pPr>
            <a:r>
              <a:rPr lang="en-US" sz="900" b="0" dirty="0">
                <a:latin typeface="IntelOne Text" panose="020B0503020203020204" pitchFamily="34" charset="0"/>
              </a:rPr>
              <a:t>Asset &amp; Operations Optimization</a:t>
            </a:r>
          </a:p>
        </p:txBody>
      </p:sp>
      <p:sp>
        <p:nvSpPr>
          <p:cNvPr id="14" name="Text Placeholder 49" descr="Target Vertical: &#10;Manufacturing&#10;&#10;&#10;">
            <a:extLst>
              <a:ext uri="{FF2B5EF4-FFF2-40B4-BE49-F238E27FC236}">
                <a16:creationId xmlns:a16="http://schemas.microsoft.com/office/drawing/2014/main" id="{3AB81435-6EFE-54CB-FB1C-DD951BD25C9E}"/>
              </a:ext>
            </a:extLst>
          </p:cNvPr>
          <p:cNvSpPr txBox="1">
            <a:spLocks/>
          </p:cNvSpPr>
          <p:nvPr/>
        </p:nvSpPr>
        <p:spPr>
          <a:xfrm>
            <a:off x="7144338" y="1906223"/>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lvl="0" defTabSz="1219169" fontAlgn="auto" hangingPunct="0">
              <a:spcBef>
                <a:spcPts val="0"/>
              </a:spcBef>
              <a:buClr>
                <a:srgbClr val="525252"/>
              </a:buClr>
              <a:buSzPts val="1050"/>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Education</a:t>
            </a:r>
          </a:p>
        </p:txBody>
      </p:sp>
      <p:sp>
        <p:nvSpPr>
          <p:cNvPr id="15" name="Text Placeholder 49" descr="Target Vertical: &#10;Manufacturing&#10;&#10;&#10;">
            <a:extLst>
              <a:ext uri="{FF2B5EF4-FFF2-40B4-BE49-F238E27FC236}">
                <a16:creationId xmlns:a16="http://schemas.microsoft.com/office/drawing/2014/main" id="{3A8FB9F4-4A2D-CDCE-5DBD-E6C024E09E92}"/>
              </a:ext>
            </a:extLst>
          </p:cNvPr>
          <p:cNvSpPr txBox="1">
            <a:spLocks/>
          </p:cNvSpPr>
          <p:nvPr/>
        </p:nvSpPr>
        <p:spPr>
          <a:xfrm>
            <a:off x="9475213" y="1906223"/>
            <a:ext cx="2030977" cy="615553"/>
          </a:xfrm>
          <a:prstGeom prst="rect">
            <a:avLst/>
          </a:prstGeom>
        </p:spPr>
        <p:txBody>
          <a:bodyPr wrap="square" lIns="0" tIns="0" rIns="0" bIns="0">
            <a:sp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0"/>
              </a:spcBef>
              <a:defRPr/>
            </a:pPr>
            <a:r>
              <a:rPr lang="en-US" b="0" dirty="0">
                <a:solidFill>
                  <a:schemeClr val="tx2"/>
                </a:solidFill>
                <a:latin typeface="IntelOne Text Bold" panose="020B0803020203020204" pitchFamily="34" charset="0"/>
              </a:rPr>
              <a:t>Geo Availability</a:t>
            </a:r>
          </a:p>
          <a:p>
            <a:pPr lvl="0" defTabSz="914400" fontAlgn="auto">
              <a:spcBef>
                <a:spcPts val="0"/>
              </a:spcBef>
              <a:defRPr/>
            </a:pPr>
            <a:r>
              <a:rPr lang="en-US" sz="1000" b="0" dirty="0">
                <a:latin typeface="IntelOne Text" panose="020B0503020203020204" pitchFamily="34" charset="0"/>
              </a:rPr>
              <a:t>Europe; Americas; Southeast Asia; APJ; PRC; Australia/New Zealand</a:t>
            </a:r>
          </a:p>
        </p:txBody>
      </p:sp>
      <p:grpSp>
        <p:nvGrpSpPr>
          <p:cNvPr id="16" name="Group 15">
            <a:extLst>
              <a:ext uri="{FF2B5EF4-FFF2-40B4-BE49-F238E27FC236}">
                <a16:creationId xmlns:a16="http://schemas.microsoft.com/office/drawing/2014/main" id="{AFC6FE28-1CC9-A569-D6CC-2EC34CC9C0BC}"/>
              </a:ext>
            </a:extLst>
          </p:cNvPr>
          <p:cNvGrpSpPr/>
          <p:nvPr/>
        </p:nvGrpSpPr>
        <p:grpSpPr>
          <a:xfrm>
            <a:off x="592917" y="1621155"/>
            <a:ext cx="6255394" cy="461665"/>
            <a:chOff x="592917" y="1621155"/>
            <a:chExt cx="6255394" cy="461665"/>
          </a:xfrm>
        </p:grpSpPr>
        <p:sp>
          <p:nvSpPr>
            <p:cNvPr id="17"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3C1114BC-50CF-70F8-EF42-F7A8D4E13A4F}"/>
                </a:ext>
              </a:extLst>
            </p:cNvPr>
            <p:cNvSpPr txBox="1">
              <a:spLocks/>
            </p:cNvSpPr>
            <p:nvPr/>
          </p:nvSpPr>
          <p:spPr>
            <a:xfrm>
              <a:off x="592917" y="1805821"/>
              <a:ext cx="6255394" cy="276999"/>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solidFill>
                    <a:srgbClr val="52525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Pre-configured, embedded computer platform designed to increase the productivity of computer vision solutions and interface systems for AI. Flexibility for hardware expansion. Dual independent display for high-resolution support.</a:t>
              </a:r>
            </a:p>
          </p:txBody>
        </p:sp>
        <p:sp>
          <p:nvSpPr>
            <p:cNvPr id="18" name="Content Placeholder 47">
              <a:extLst>
                <a:ext uri="{FF2B5EF4-FFF2-40B4-BE49-F238E27FC236}">
                  <a16:creationId xmlns:a16="http://schemas.microsoft.com/office/drawing/2014/main" id="{9FB7EA74-97E5-8573-46CC-83BA00A1AA32}"/>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19" name="Straight Connector 18">
            <a:extLst>
              <a:ext uri="{FF2B5EF4-FFF2-40B4-BE49-F238E27FC236}">
                <a16:creationId xmlns:a16="http://schemas.microsoft.com/office/drawing/2014/main" id="{1F003DB8-515F-A7E7-9EAF-61454B45A987}"/>
              </a:ext>
            </a:extLst>
          </p:cNvPr>
          <p:cNvCxnSpPr>
            <a:cxnSpLocks/>
          </p:cNvCxnSpPr>
          <p:nvPr/>
        </p:nvCxnSpPr>
        <p:spPr>
          <a:xfrm>
            <a:off x="592917" y="234896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3766" name="Group 3765">
            <a:extLst>
              <a:ext uri="{FF2B5EF4-FFF2-40B4-BE49-F238E27FC236}">
                <a16:creationId xmlns:a16="http://schemas.microsoft.com/office/drawing/2014/main" id="{B7CB569E-47A1-D4B3-3776-0FF9FCC3BE4F}"/>
              </a:ext>
            </a:extLst>
          </p:cNvPr>
          <p:cNvGrpSpPr>
            <a:grpSpLocks/>
          </p:cNvGrpSpPr>
          <p:nvPr/>
        </p:nvGrpSpPr>
        <p:grpSpPr>
          <a:xfrm>
            <a:off x="558800" y="2705100"/>
            <a:ext cx="253741" cy="244422"/>
            <a:chOff x="4295775" y="3150487"/>
            <a:chExt cx="509357" cy="490651"/>
          </a:xfrm>
        </p:grpSpPr>
        <p:sp>
          <p:nvSpPr>
            <p:cNvPr id="3767" name="Freeform: Shape 3766">
              <a:extLst>
                <a:ext uri="{FF2B5EF4-FFF2-40B4-BE49-F238E27FC236}">
                  <a16:creationId xmlns:a16="http://schemas.microsoft.com/office/drawing/2014/main" id="{20CF1A9D-5C75-1BD7-B678-6D6734E22E8E}"/>
                </a:ext>
              </a:extLst>
            </p:cNvPr>
            <p:cNvSpPr/>
            <p:nvPr/>
          </p:nvSpPr>
          <p:spPr>
            <a:xfrm>
              <a:off x="4295775" y="3306897"/>
              <a:ext cx="416694" cy="334241"/>
            </a:xfrm>
            <a:custGeom>
              <a:avLst/>
              <a:gdLst>
                <a:gd name="connsiteX0" fmla="*/ 370653 w 416694"/>
                <a:gd name="connsiteY0" fmla="*/ 162406 h 334241"/>
                <a:gd name="connsiteX1" fmla="*/ 370653 w 416694"/>
                <a:gd name="connsiteY1" fmla="*/ 185848 h 334241"/>
                <a:gd name="connsiteX2" fmla="*/ 82965 w 416694"/>
                <a:gd name="connsiteY2" fmla="*/ 185848 h 334241"/>
                <a:gd name="connsiteX3" fmla="*/ 46041 w 416694"/>
                <a:gd name="connsiteY3" fmla="*/ 222871 h 334241"/>
                <a:gd name="connsiteX4" fmla="*/ 46041 w 416694"/>
                <a:gd name="connsiteY4" fmla="*/ 46041 h 334241"/>
                <a:gd name="connsiteX5" fmla="*/ 69352 w 416694"/>
                <a:gd name="connsiteY5" fmla="*/ 46041 h 334241"/>
                <a:gd name="connsiteX6" fmla="*/ 69352 w 416694"/>
                <a:gd name="connsiteY6" fmla="*/ 0 h 334241"/>
                <a:gd name="connsiteX7" fmla="*/ 0 w 416694"/>
                <a:gd name="connsiteY7" fmla="*/ 0 h 334241"/>
                <a:gd name="connsiteX8" fmla="*/ 0 w 416694"/>
                <a:gd name="connsiteY8" fmla="*/ 334241 h 334241"/>
                <a:gd name="connsiteX9" fmla="*/ 102072 w 416694"/>
                <a:gd name="connsiteY9" fmla="*/ 231889 h 334241"/>
                <a:gd name="connsiteX10" fmla="*/ 416695 w 416694"/>
                <a:gd name="connsiteY10" fmla="*/ 231889 h 334241"/>
                <a:gd name="connsiteX11" fmla="*/ 416695 w 416694"/>
                <a:gd name="connsiteY11" fmla="*/ 162406 h 334241"/>
                <a:gd name="connsiteX12" fmla="*/ 370653 w 416694"/>
                <a:gd name="connsiteY12" fmla="*/ 162406 h 33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6694" h="334241">
                  <a:moveTo>
                    <a:pt x="370653" y="162406"/>
                  </a:moveTo>
                  <a:lnTo>
                    <a:pt x="370653" y="185848"/>
                  </a:lnTo>
                  <a:lnTo>
                    <a:pt x="82965" y="185848"/>
                  </a:lnTo>
                  <a:lnTo>
                    <a:pt x="46041" y="222871"/>
                  </a:lnTo>
                  <a:lnTo>
                    <a:pt x="46041" y="46041"/>
                  </a:lnTo>
                  <a:lnTo>
                    <a:pt x="69352" y="46041"/>
                  </a:lnTo>
                  <a:lnTo>
                    <a:pt x="69352" y="0"/>
                  </a:lnTo>
                  <a:lnTo>
                    <a:pt x="0" y="0"/>
                  </a:lnTo>
                  <a:lnTo>
                    <a:pt x="0" y="334241"/>
                  </a:lnTo>
                  <a:lnTo>
                    <a:pt x="102072" y="231889"/>
                  </a:lnTo>
                  <a:lnTo>
                    <a:pt x="416695" y="231889"/>
                  </a:lnTo>
                  <a:lnTo>
                    <a:pt x="416695" y="162406"/>
                  </a:lnTo>
                  <a:lnTo>
                    <a:pt x="370653" y="162406"/>
                  </a:lnTo>
                  <a:close/>
                </a:path>
              </a:pathLst>
            </a:custGeom>
            <a:solidFill>
              <a:schemeClr val="accent2"/>
            </a:solidFill>
            <a:ln w="992" cap="flat">
              <a:noFill/>
              <a:prstDash val="solid"/>
              <a:miter/>
            </a:ln>
          </p:spPr>
          <p:txBody>
            <a:bodyPr rtlCol="0" anchor="ctr"/>
            <a:lstStyle/>
            <a:p>
              <a:endParaRPr lang="en-IN"/>
            </a:p>
          </p:txBody>
        </p:sp>
        <p:sp>
          <p:nvSpPr>
            <p:cNvPr id="3768" name="Freeform: Shape 3767">
              <a:extLst>
                <a:ext uri="{FF2B5EF4-FFF2-40B4-BE49-F238E27FC236}">
                  <a16:creationId xmlns:a16="http://schemas.microsoft.com/office/drawing/2014/main" id="{51881C07-F9B4-0EAC-4233-166DF07E1883}"/>
                </a:ext>
              </a:extLst>
            </p:cNvPr>
            <p:cNvSpPr/>
            <p:nvPr/>
          </p:nvSpPr>
          <p:spPr>
            <a:xfrm>
              <a:off x="4388438" y="3213984"/>
              <a:ext cx="416694" cy="334231"/>
            </a:xfrm>
            <a:custGeom>
              <a:avLst/>
              <a:gdLst>
                <a:gd name="connsiteX0" fmla="*/ 69352 w 416694"/>
                <a:gd name="connsiteY0" fmla="*/ 0 h 334231"/>
                <a:gd name="connsiteX1" fmla="*/ 69352 w 416694"/>
                <a:gd name="connsiteY1" fmla="*/ 46041 h 334231"/>
                <a:gd name="connsiteX2" fmla="*/ 370653 w 416694"/>
                <a:gd name="connsiteY2" fmla="*/ 46041 h 334231"/>
                <a:gd name="connsiteX3" fmla="*/ 370653 w 416694"/>
                <a:gd name="connsiteY3" fmla="*/ 222861 h 334231"/>
                <a:gd name="connsiteX4" fmla="*/ 333730 w 416694"/>
                <a:gd name="connsiteY4" fmla="*/ 185837 h 334231"/>
                <a:gd name="connsiteX5" fmla="*/ 46041 w 416694"/>
                <a:gd name="connsiteY5" fmla="*/ 185837 h 334231"/>
                <a:gd name="connsiteX6" fmla="*/ 46041 w 416694"/>
                <a:gd name="connsiteY6" fmla="*/ 69483 h 334231"/>
                <a:gd name="connsiteX7" fmla="*/ 0 w 416694"/>
                <a:gd name="connsiteY7" fmla="*/ 69483 h 334231"/>
                <a:gd name="connsiteX8" fmla="*/ 0 w 416694"/>
                <a:gd name="connsiteY8" fmla="*/ 231879 h 334231"/>
                <a:gd name="connsiteX9" fmla="*/ 314623 w 416694"/>
                <a:gd name="connsiteY9" fmla="*/ 231879 h 334231"/>
                <a:gd name="connsiteX10" fmla="*/ 416695 w 416694"/>
                <a:gd name="connsiteY10" fmla="*/ 334231 h 334231"/>
                <a:gd name="connsiteX11" fmla="*/ 416695 w 416694"/>
                <a:gd name="connsiteY11" fmla="*/ 0 h 334231"/>
                <a:gd name="connsiteX12" fmla="*/ 69352 w 416694"/>
                <a:gd name="connsiteY12" fmla="*/ 0 h 33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6694" h="334231">
                  <a:moveTo>
                    <a:pt x="69352" y="0"/>
                  </a:moveTo>
                  <a:lnTo>
                    <a:pt x="69352" y="46041"/>
                  </a:lnTo>
                  <a:lnTo>
                    <a:pt x="370653" y="46041"/>
                  </a:lnTo>
                  <a:lnTo>
                    <a:pt x="370653" y="222861"/>
                  </a:lnTo>
                  <a:lnTo>
                    <a:pt x="333730" y="185837"/>
                  </a:lnTo>
                  <a:lnTo>
                    <a:pt x="46041" y="185837"/>
                  </a:lnTo>
                  <a:lnTo>
                    <a:pt x="46041" y="69483"/>
                  </a:lnTo>
                  <a:lnTo>
                    <a:pt x="0" y="69483"/>
                  </a:lnTo>
                  <a:lnTo>
                    <a:pt x="0" y="231879"/>
                  </a:lnTo>
                  <a:lnTo>
                    <a:pt x="314623" y="231879"/>
                  </a:lnTo>
                  <a:lnTo>
                    <a:pt x="416695" y="334231"/>
                  </a:lnTo>
                  <a:lnTo>
                    <a:pt x="416695" y="0"/>
                  </a:lnTo>
                  <a:lnTo>
                    <a:pt x="69352" y="0"/>
                  </a:lnTo>
                  <a:close/>
                </a:path>
              </a:pathLst>
            </a:custGeom>
            <a:solidFill>
              <a:schemeClr val="accent1"/>
            </a:solidFill>
            <a:ln w="992" cap="flat">
              <a:noFill/>
              <a:prstDash val="solid"/>
              <a:miter/>
            </a:ln>
          </p:spPr>
          <p:txBody>
            <a:bodyPr rtlCol="0" anchor="ctr"/>
            <a:lstStyle/>
            <a:p>
              <a:endParaRPr lang="en-IN"/>
            </a:p>
          </p:txBody>
        </p:sp>
        <p:sp>
          <p:nvSpPr>
            <p:cNvPr id="3769" name="Freeform: Shape 3768">
              <a:extLst>
                <a:ext uri="{FF2B5EF4-FFF2-40B4-BE49-F238E27FC236}">
                  <a16:creationId xmlns:a16="http://schemas.microsoft.com/office/drawing/2014/main" id="{4E281492-5F33-3338-8BED-B91E777FD4D0}"/>
                </a:ext>
              </a:extLst>
            </p:cNvPr>
            <p:cNvSpPr/>
            <p:nvPr/>
          </p:nvSpPr>
          <p:spPr>
            <a:xfrm>
              <a:off x="4388268" y="3213774"/>
              <a:ext cx="46461" cy="46461"/>
            </a:xfrm>
            <a:custGeom>
              <a:avLst/>
              <a:gdLst>
                <a:gd name="connsiteX0" fmla="*/ 0 w 46461"/>
                <a:gd name="connsiteY0" fmla="*/ 0 h 46461"/>
                <a:gd name="connsiteX1" fmla="*/ 46462 w 46461"/>
                <a:gd name="connsiteY1" fmla="*/ 0 h 46461"/>
                <a:gd name="connsiteX2" fmla="*/ 46462 w 46461"/>
                <a:gd name="connsiteY2" fmla="*/ 46462 h 46461"/>
                <a:gd name="connsiteX3" fmla="*/ 0 w 46461"/>
                <a:gd name="connsiteY3" fmla="*/ 46462 h 46461"/>
              </a:gdLst>
              <a:ahLst/>
              <a:cxnLst>
                <a:cxn ang="0">
                  <a:pos x="connsiteX0" y="connsiteY0"/>
                </a:cxn>
                <a:cxn ang="0">
                  <a:pos x="connsiteX1" y="connsiteY1"/>
                </a:cxn>
                <a:cxn ang="0">
                  <a:pos x="connsiteX2" y="connsiteY2"/>
                </a:cxn>
                <a:cxn ang="0">
                  <a:pos x="connsiteX3" y="connsiteY3"/>
                </a:cxn>
              </a:cxnLst>
              <a:rect l="l" t="t" r="r" b="b"/>
              <a:pathLst>
                <a:path w="46461" h="46461">
                  <a:moveTo>
                    <a:pt x="0" y="0"/>
                  </a:moveTo>
                  <a:lnTo>
                    <a:pt x="46462" y="0"/>
                  </a:lnTo>
                  <a:lnTo>
                    <a:pt x="46462" y="46462"/>
                  </a:lnTo>
                  <a:lnTo>
                    <a:pt x="0" y="46462"/>
                  </a:lnTo>
                  <a:close/>
                </a:path>
              </a:pathLst>
            </a:custGeom>
            <a:solidFill>
              <a:schemeClr val="accent2"/>
            </a:solidFill>
            <a:ln w="992" cap="flat">
              <a:noFill/>
              <a:prstDash val="solid"/>
              <a:miter/>
            </a:ln>
          </p:spPr>
          <p:txBody>
            <a:bodyPr rtlCol="0" anchor="ctr"/>
            <a:lstStyle/>
            <a:p>
              <a:endParaRPr lang="en-IN"/>
            </a:p>
          </p:txBody>
        </p:sp>
        <p:sp>
          <p:nvSpPr>
            <p:cNvPr id="3770" name="Freeform: Shape 3769">
              <a:extLst>
                <a:ext uri="{FF2B5EF4-FFF2-40B4-BE49-F238E27FC236}">
                  <a16:creationId xmlns:a16="http://schemas.microsoft.com/office/drawing/2014/main" id="{AE64D989-B595-0335-5EF2-E391736DB1A2}"/>
                </a:ext>
              </a:extLst>
            </p:cNvPr>
            <p:cNvSpPr/>
            <p:nvPr/>
          </p:nvSpPr>
          <p:spPr>
            <a:xfrm>
              <a:off x="4480961" y="3306697"/>
              <a:ext cx="46461" cy="46461"/>
            </a:xfrm>
            <a:custGeom>
              <a:avLst/>
              <a:gdLst>
                <a:gd name="connsiteX0" fmla="*/ 0 w 46461"/>
                <a:gd name="connsiteY0" fmla="*/ 0 h 46461"/>
                <a:gd name="connsiteX1" fmla="*/ 46462 w 46461"/>
                <a:gd name="connsiteY1" fmla="*/ 0 h 46461"/>
                <a:gd name="connsiteX2" fmla="*/ 46462 w 46461"/>
                <a:gd name="connsiteY2" fmla="*/ 46462 h 46461"/>
                <a:gd name="connsiteX3" fmla="*/ 0 w 46461"/>
                <a:gd name="connsiteY3" fmla="*/ 46462 h 46461"/>
              </a:gdLst>
              <a:ahLst/>
              <a:cxnLst>
                <a:cxn ang="0">
                  <a:pos x="connsiteX0" y="connsiteY0"/>
                </a:cxn>
                <a:cxn ang="0">
                  <a:pos x="connsiteX1" y="connsiteY1"/>
                </a:cxn>
                <a:cxn ang="0">
                  <a:pos x="connsiteX2" y="connsiteY2"/>
                </a:cxn>
                <a:cxn ang="0">
                  <a:pos x="connsiteX3" y="connsiteY3"/>
                </a:cxn>
              </a:cxnLst>
              <a:rect l="l" t="t" r="r" b="b"/>
              <a:pathLst>
                <a:path w="46461" h="46461">
                  <a:moveTo>
                    <a:pt x="0" y="0"/>
                  </a:moveTo>
                  <a:lnTo>
                    <a:pt x="46462" y="0"/>
                  </a:lnTo>
                  <a:lnTo>
                    <a:pt x="46462" y="46462"/>
                  </a:lnTo>
                  <a:lnTo>
                    <a:pt x="0" y="46462"/>
                  </a:lnTo>
                  <a:close/>
                </a:path>
              </a:pathLst>
            </a:custGeom>
            <a:solidFill>
              <a:schemeClr val="accent2"/>
            </a:solidFill>
            <a:ln w="992" cap="flat">
              <a:noFill/>
              <a:prstDash val="solid"/>
              <a:miter/>
            </a:ln>
          </p:spPr>
          <p:txBody>
            <a:bodyPr rtlCol="0" anchor="ctr"/>
            <a:lstStyle/>
            <a:p>
              <a:endParaRPr lang="en-IN"/>
            </a:p>
          </p:txBody>
        </p:sp>
        <p:sp>
          <p:nvSpPr>
            <p:cNvPr id="3771" name="Freeform: Shape 3770">
              <a:extLst>
                <a:ext uri="{FF2B5EF4-FFF2-40B4-BE49-F238E27FC236}">
                  <a16:creationId xmlns:a16="http://schemas.microsoft.com/office/drawing/2014/main" id="{38D9E182-0D45-9F0D-D3E3-3E1D7EB793BE}"/>
                </a:ext>
              </a:extLst>
            </p:cNvPr>
            <p:cNvSpPr/>
            <p:nvPr/>
          </p:nvSpPr>
          <p:spPr>
            <a:xfrm>
              <a:off x="4573614" y="3306697"/>
              <a:ext cx="46461" cy="46461"/>
            </a:xfrm>
            <a:custGeom>
              <a:avLst/>
              <a:gdLst>
                <a:gd name="connsiteX0" fmla="*/ 0 w 46461"/>
                <a:gd name="connsiteY0" fmla="*/ 0 h 46461"/>
                <a:gd name="connsiteX1" fmla="*/ 46462 w 46461"/>
                <a:gd name="connsiteY1" fmla="*/ 0 h 46461"/>
                <a:gd name="connsiteX2" fmla="*/ 46462 w 46461"/>
                <a:gd name="connsiteY2" fmla="*/ 46462 h 46461"/>
                <a:gd name="connsiteX3" fmla="*/ 0 w 46461"/>
                <a:gd name="connsiteY3" fmla="*/ 46462 h 46461"/>
              </a:gdLst>
              <a:ahLst/>
              <a:cxnLst>
                <a:cxn ang="0">
                  <a:pos x="connsiteX0" y="connsiteY0"/>
                </a:cxn>
                <a:cxn ang="0">
                  <a:pos x="connsiteX1" y="connsiteY1"/>
                </a:cxn>
                <a:cxn ang="0">
                  <a:pos x="connsiteX2" y="connsiteY2"/>
                </a:cxn>
                <a:cxn ang="0">
                  <a:pos x="connsiteX3" y="connsiteY3"/>
                </a:cxn>
              </a:cxnLst>
              <a:rect l="l" t="t" r="r" b="b"/>
              <a:pathLst>
                <a:path w="46461" h="46461">
                  <a:moveTo>
                    <a:pt x="0" y="0"/>
                  </a:moveTo>
                  <a:lnTo>
                    <a:pt x="46462" y="0"/>
                  </a:lnTo>
                  <a:lnTo>
                    <a:pt x="46462" y="46462"/>
                  </a:lnTo>
                  <a:lnTo>
                    <a:pt x="0" y="46462"/>
                  </a:lnTo>
                  <a:close/>
                </a:path>
              </a:pathLst>
            </a:custGeom>
            <a:solidFill>
              <a:schemeClr val="accent2"/>
            </a:solidFill>
            <a:ln w="992" cap="flat">
              <a:noFill/>
              <a:prstDash val="solid"/>
              <a:miter/>
            </a:ln>
          </p:spPr>
          <p:txBody>
            <a:bodyPr rtlCol="0" anchor="ctr"/>
            <a:lstStyle/>
            <a:p>
              <a:endParaRPr lang="en-IN"/>
            </a:p>
          </p:txBody>
        </p:sp>
        <p:sp>
          <p:nvSpPr>
            <p:cNvPr id="3772" name="Freeform: Shape 3771">
              <a:extLst>
                <a:ext uri="{FF2B5EF4-FFF2-40B4-BE49-F238E27FC236}">
                  <a16:creationId xmlns:a16="http://schemas.microsoft.com/office/drawing/2014/main" id="{135F3DA8-8231-67E3-301D-5068158BEF5A}"/>
                </a:ext>
              </a:extLst>
            </p:cNvPr>
            <p:cNvSpPr/>
            <p:nvPr/>
          </p:nvSpPr>
          <p:spPr>
            <a:xfrm>
              <a:off x="4666278" y="3306697"/>
              <a:ext cx="46461" cy="46461"/>
            </a:xfrm>
            <a:custGeom>
              <a:avLst/>
              <a:gdLst>
                <a:gd name="connsiteX0" fmla="*/ 0 w 46461"/>
                <a:gd name="connsiteY0" fmla="*/ 0 h 46461"/>
                <a:gd name="connsiteX1" fmla="*/ 46462 w 46461"/>
                <a:gd name="connsiteY1" fmla="*/ 0 h 46461"/>
                <a:gd name="connsiteX2" fmla="*/ 46462 w 46461"/>
                <a:gd name="connsiteY2" fmla="*/ 46462 h 46461"/>
                <a:gd name="connsiteX3" fmla="*/ 0 w 46461"/>
                <a:gd name="connsiteY3" fmla="*/ 46462 h 46461"/>
              </a:gdLst>
              <a:ahLst/>
              <a:cxnLst>
                <a:cxn ang="0">
                  <a:pos x="connsiteX0" y="connsiteY0"/>
                </a:cxn>
                <a:cxn ang="0">
                  <a:pos x="connsiteX1" y="connsiteY1"/>
                </a:cxn>
                <a:cxn ang="0">
                  <a:pos x="connsiteX2" y="connsiteY2"/>
                </a:cxn>
                <a:cxn ang="0">
                  <a:pos x="connsiteX3" y="connsiteY3"/>
                </a:cxn>
              </a:cxnLst>
              <a:rect l="l" t="t" r="r" b="b"/>
              <a:pathLst>
                <a:path w="46461" h="46461">
                  <a:moveTo>
                    <a:pt x="0" y="0"/>
                  </a:moveTo>
                  <a:lnTo>
                    <a:pt x="46462" y="0"/>
                  </a:lnTo>
                  <a:lnTo>
                    <a:pt x="46462" y="46462"/>
                  </a:lnTo>
                  <a:lnTo>
                    <a:pt x="0" y="46462"/>
                  </a:lnTo>
                  <a:close/>
                </a:path>
              </a:pathLst>
            </a:custGeom>
            <a:solidFill>
              <a:schemeClr val="accent2"/>
            </a:solidFill>
            <a:ln w="992" cap="flat">
              <a:noFill/>
              <a:prstDash val="solid"/>
              <a:miter/>
            </a:ln>
          </p:spPr>
          <p:txBody>
            <a:bodyPr rtlCol="0" anchor="ctr"/>
            <a:lstStyle/>
            <a:p>
              <a:endParaRPr lang="en-IN"/>
            </a:p>
          </p:txBody>
        </p:sp>
        <p:sp>
          <p:nvSpPr>
            <p:cNvPr id="3773" name="Freeform: Shape 3772">
              <a:extLst>
                <a:ext uri="{FF2B5EF4-FFF2-40B4-BE49-F238E27FC236}">
                  <a16:creationId xmlns:a16="http://schemas.microsoft.com/office/drawing/2014/main" id="{BA56BB95-6E5B-540D-F736-99BE670F10AB}"/>
                </a:ext>
              </a:extLst>
            </p:cNvPr>
            <p:cNvSpPr/>
            <p:nvPr/>
          </p:nvSpPr>
          <p:spPr>
            <a:xfrm>
              <a:off x="4399968" y="3150487"/>
              <a:ext cx="23020" cy="46461"/>
            </a:xfrm>
            <a:custGeom>
              <a:avLst/>
              <a:gdLst>
                <a:gd name="connsiteX0" fmla="*/ 0 w 23020"/>
                <a:gd name="connsiteY0" fmla="*/ 0 h 46461"/>
                <a:gd name="connsiteX1" fmla="*/ 23021 w 23020"/>
                <a:gd name="connsiteY1" fmla="*/ 0 h 46461"/>
                <a:gd name="connsiteX2" fmla="*/ 23021 w 23020"/>
                <a:gd name="connsiteY2" fmla="*/ 46462 h 46461"/>
                <a:gd name="connsiteX3" fmla="*/ 0 w 23020"/>
                <a:gd name="connsiteY3" fmla="*/ 46462 h 46461"/>
              </a:gdLst>
              <a:ahLst/>
              <a:cxnLst>
                <a:cxn ang="0">
                  <a:pos x="connsiteX0" y="connsiteY0"/>
                </a:cxn>
                <a:cxn ang="0">
                  <a:pos x="connsiteX1" y="connsiteY1"/>
                </a:cxn>
                <a:cxn ang="0">
                  <a:pos x="connsiteX2" y="connsiteY2"/>
                </a:cxn>
                <a:cxn ang="0">
                  <a:pos x="connsiteX3" y="connsiteY3"/>
                </a:cxn>
              </a:cxnLst>
              <a:rect l="l" t="t" r="r" b="b"/>
              <a:pathLst>
                <a:path w="23020" h="46461">
                  <a:moveTo>
                    <a:pt x="0" y="0"/>
                  </a:moveTo>
                  <a:lnTo>
                    <a:pt x="23021" y="0"/>
                  </a:lnTo>
                  <a:lnTo>
                    <a:pt x="23021" y="46462"/>
                  </a:lnTo>
                  <a:lnTo>
                    <a:pt x="0" y="46462"/>
                  </a:lnTo>
                  <a:close/>
                </a:path>
              </a:pathLst>
            </a:custGeom>
            <a:solidFill>
              <a:schemeClr val="accent1"/>
            </a:solidFill>
            <a:ln w="992" cap="flat">
              <a:noFill/>
              <a:prstDash val="solid"/>
              <a:miter/>
            </a:ln>
          </p:spPr>
          <p:txBody>
            <a:bodyPr rtlCol="0" anchor="ctr"/>
            <a:lstStyle/>
            <a:p>
              <a:endParaRPr lang="en-IN"/>
            </a:p>
          </p:txBody>
        </p:sp>
        <p:sp>
          <p:nvSpPr>
            <p:cNvPr id="3774" name="Freeform: Shape 3773">
              <a:extLst>
                <a:ext uri="{FF2B5EF4-FFF2-40B4-BE49-F238E27FC236}">
                  <a16:creationId xmlns:a16="http://schemas.microsoft.com/office/drawing/2014/main" id="{7F6B6DAF-25B4-097C-695D-C5FACE4B385C}"/>
                </a:ext>
              </a:extLst>
            </p:cNvPr>
            <p:cNvSpPr/>
            <p:nvPr/>
          </p:nvSpPr>
          <p:spPr>
            <a:xfrm>
              <a:off x="4318735" y="3225494"/>
              <a:ext cx="46461" cy="23020"/>
            </a:xfrm>
            <a:custGeom>
              <a:avLst/>
              <a:gdLst>
                <a:gd name="connsiteX0" fmla="*/ 0 w 46461"/>
                <a:gd name="connsiteY0" fmla="*/ 0 h 23020"/>
                <a:gd name="connsiteX1" fmla="*/ 46462 w 46461"/>
                <a:gd name="connsiteY1" fmla="*/ 0 h 23020"/>
                <a:gd name="connsiteX2" fmla="*/ 46462 w 46461"/>
                <a:gd name="connsiteY2" fmla="*/ 23021 h 23020"/>
                <a:gd name="connsiteX3" fmla="*/ 0 w 46461"/>
                <a:gd name="connsiteY3" fmla="*/ 23021 h 23020"/>
              </a:gdLst>
              <a:ahLst/>
              <a:cxnLst>
                <a:cxn ang="0">
                  <a:pos x="connsiteX0" y="connsiteY0"/>
                </a:cxn>
                <a:cxn ang="0">
                  <a:pos x="connsiteX1" y="connsiteY1"/>
                </a:cxn>
                <a:cxn ang="0">
                  <a:pos x="connsiteX2" y="connsiteY2"/>
                </a:cxn>
                <a:cxn ang="0">
                  <a:pos x="connsiteX3" y="connsiteY3"/>
                </a:cxn>
              </a:cxnLst>
              <a:rect l="l" t="t" r="r" b="b"/>
              <a:pathLst>
                <a:path w="46461" h="23020">
                  <a:moveTo>
                    <a:pt x="0" y="0"/>
                  </a:moveTo>
                  <a:lnTo>
                    <a:pt x="46462" y="0"/>
                  </a:lnTo>
                  <a:lnTo>
                    <a:pt x="46462" y="23021"/>
                  </a:lnTo>
                  <a:lnTo>
                    <a:pt x="0" y="23021"/>
                  </a:lnTo>
                  <a:close/>
                </a:path>
              </a:pathLst>
            </a:custGeom>
            <a:solidFill>
              <a:schemeClr val="accent1"/>
            </a:solidFill>
            <a:ln w="992" cap="flat">
              <a:noFill/>
              <a:prstDash val="solid"/>
              <a:miter/>
            </a:ln>
          </p:spPr>
          <p:txBody>
            <a:bodyPr rtlCol="0" anchor="ctr"/>
            <a:lstStyle/>
            <a:p>
              <a:endParaRPr lang="en-IN"/>
            </a:p>
          </p:txBody>
        </p:sp>
        <p:sp>
          <p:nvSpPr>
            <p:cNvPr id="3775" name="Freeform: Shape 3774">
              <a:extLst>
                <a:ext uri="{FF2B5EF4-FFF2-40B4-BE49-F238E27FC236}">
                  <a16:creationId xmlns:a16="http://schemas.microsoft.com/office/drawing/2014/main" id="{5123AD49-AA66-238A-BEB3-1ED7415FA799}"/>
                </a:ext>
              </a:extLst>
            </p:cNvPr>
            <p:cNvSpPr/>
            <p:nvPr/>
          </p:nvSpPr>
          <p:spPr>
            <a:xfrm rot="18896998">
              <a:off x="4346886" y="3162622"/>
              <a:ext cx="23020" cy="46461"/>
            </a:xfrm>
            <a:custGeom>
              <a:avLst/>
              <a:gdLst>
                <a:gd name="connsiteX0" fmla="*/ 0 w 23020"/>
                <a:gd name="connsiteY0" fmla="*/ 0 h 46461"/>
                <a:gd name="connsiteX1" fmla="*/ 23021 w 23020"/>
                <a:gd name="connsiteY1" fmla="*/ 0 h 46461"/>
                <a:gd name="connsiteX2" fmla="*/ 23021 w 23020"/>
                <a:gd name="connsiteY2" fmla="*/ 46462 h 46461"/>
                <a:gd name="connsiteX3" fmla="*/ 0 w 23020"/>
                <a:gd name="connsiteY3" fmla="*/ 46462 h 46461"/>
              </a:gdLst>
              <a:ahLst/>
              <a:cxnLst>
                <a:cxn ang="0">
                  <a:pos x="connsiteX0" y="connsiteY0"/>
                </a:cxn>
                <a:cxn ang="0">
                  <a:pos x="connsiteX1" y="connsiteY1"/>
                </a:cxn>
                <a:cxn ang="0">
                  <a:pos x="connsiteX2" y="connsiteY2"/>
                </a:cxn>
                <a:cxn ang="0">
                  <a:pos x="connsiteX3" y="connsiteY3"/>
                </a:cxn>
              </a:cxnLst>
              <a:rect l="l" t="t" r="r" b="b"/>
              <a:pathLst>
                <a:path w="23020" h="46461">
                  <a:moveTo>
                    <a:pt x="0" y="0"/>
                  </a:moveTo>
                  <a:lnTo>
                    <a:pt x="23021" y="0"/>
                  </a:lnTo>
                  <a:lnTo>
                    <a:pt x="23021" y="46462"/>
                  </a:lnTo>
                  <a:lnTo>
                    <a:pt x="0" y="46462"/>
                  </a:lnTo>
                  <a:close/>
                </a:path>
              </a:pathLst>
            </a:custGeom>
            <a:solidFill>
              <a:schemeClr val="accent1"/>
            </a:solidFill>
            <a:ln w="992" cap="flat">
              <a:noFill/>
              <a:prstDash val="solid"/>
              <a:miter/>
            </a:ln>
          </p:spPr>
          <p:txBody>
            <a:bodyPr rtlCol="0" anchor="ctr"/>
            <a:lstStyle/>
            <a:p>
              <a:endParaRPr lang="en-IN"/>
            </a:p>
          </p:txBody>
        </p:sp>
      </p:grpSp>
      <p:grpSp>
        <p:nvGrpSpPr>
          <p:cNvPr id="3743" name="Group 3742">
            <a:extLst>
              <a:ext uri="{FF2B5EF4-FFF2-40B4-BE49-F238E27FC236}">
                <a16:creationId xmlns:a16="http://schemas.microsoft.com/office/drawing/2014/main" id="{916A9D3E-6B1E-C814-441F-9DF34C5574C1}"/>
              </a:ext>
            </a:extLst>
          </p:cNvPr>
          <p:cNvGrpSpPr>
            <a:grpSpLocks/>
          </p:cNvGrpSpPr>
          <p:nvPr/>
        </p:nvGrpSpPr>
        <p:grpSpPr>
          <a:xfrm>
            <a:off x="2755877" y="2730499"/>
            <a:ext cx="257877" cy="182184"/>
            <a:chOff x="10975889" y="2110911"/>
            <a:chExt cx="457155" cy="322970"/>
          </a:xfrm>
        </p:grpSpPr>
        <p:sp>
          <p:nvSpPr>
            <p:cNvPr id="3744" name="Freeform: Shape 3743">
              <a:extLst>
                <a:ext uri="{FF2B5EF4-FFF2-40B4-BE49-F238E27FC236}">
                  <a16:creationId xmlns:a16="http://schemas.microsoft.com/office/drawing/2014/main" id="{348B97C6-3A73-4AE2-9A0E-77576FF36439}"/>
                </a:ext>
              </a:extLst>
            </p:cNvPr>
            <p:cNvSpPr/>
            <p:nvPr/>
          </p:nvSpPr>
          <p:spPr>
            <a:xfrm>
              <a:off x="10976099" y="2113155"/>
              <a:ext cx="444080" cy="320604"/>
            </a:xfrm>
            <a:custGeom>
              <a:avLst/>
              <a:gdLst>
                <a:gd name="connsiteX0" fmla="*/ 22577 w 352456"/>
                <a:gd name="connsiteY0" fmla="*/ 0 h 254455"/>
                <a:gd name="connsiteX1" fmla="*/ 6438 w 352456"/>
                <a:gd name="connsiteY1" fmla="*/ 6815 h 254455"/>
                <a:gd name="connsiteX2" fmla="*/ 0 w 352456"/>
                <a:gd name="connsiteY2" fmla="*/ 22639 h 254455"/>
                <a:gd name="connsiteX3" fmla="*/ 0 w 352456"/>
                <a:gd name="connsiteY3" fmla="*/ 193653 h 254455"/>
                <a:gd name="connsiteX4" fmla="*/ 40348 w 352456"/>
                <a:gd name="connsiteY4" fmla="*/ 193653 h 254455"/>
                <a:gd name="connsiteX5" fmla="*/ 40348 w 352456"/>
                <a:gd name="connsiteY5" fmla="*/ 40348 h 254455"/>
                <a:gd name="connsiteX6" fmla="*/ 277673 w 352456"/>
                <a:gd name="connsiteY6" fmla="*/ 40348 h 254455"/>
                <a:gd name="connsiteX7" fmla="*/ 277673 w 352456"/>
                <a:gd name="connsiteY7" fmla="*/ 0 h 254455"/>
                <a:gd name="connsiteX8" fmla="*/ 22577 w 352456"/>
                <a:gd name="connsiteY8" fmla="*/ 0 h 254455"/>
                <a:gd name="connsiteX9" fmla="*/ 40348 w 352456"/>
                <a:gd name="connsiteY9" fmla="*/ 214108 h 254455"/>
                <a:gd name="connsiteX10" fmla="*/ 40348 w 352456"/>
                <a:gd name="connsiteY10" fmla="*/ 214011 h 254455"/>
                <a:gd name="connsiteX11" fmla="*/ 0 w 352456"/>
                <a:gd name="connsiteY11" fmla="*/ 214011 h 254455"/>
                <a:gd name="connsiteX12" fmla="*/ 0 w 352456"/>
                <a:gd name="connsiteY12" fmla="*/ 254456 h 254455"/>
                <a:gd name="connsiteX13" fmla="*/ 40479 w 352456"/>
                <a:gd name="connsiteY13" fmla="*/ 254456 h 254455"/>
                <a:gd name="connsiteX14" fmla="*/ 40479 w 352456"/>
                <a:gd name="connsiteY14" fmla="*/ 214108 h 254455"/>
                <a:gd name="connsiteX15" fmla="*/ 40348 w 352456"/>
                <a:gd name="connsiteY15" fmla="*/ 214108 h 254455"/>
                <a:gd name="connsiteX16" fmla="*/ 312109 w 352456"/>
                <a:gd name="connsiteY16" fmla="*/ 77258 h 254455"/>
                <a:gd name="connsiteX17" fmla="*/ 311618 w 352456"/>
                <a:gd name="connsiteY17" fmla="*/ 214108 h 254455"/>
                <a:gd name="connsiteX18" fmla="*/ 60838 w 352456"/>
                <a:gd name="connsiteY18" fmla="*/ 214108 h 254455"/>
                <a:gd name="connsiteX19" fmla="*/ 60838 w 352456"/>
                <a:gd name="connsiteY19" fmla="*/ 254456 h 254455"/>
                <a:gd name="connsiteX20" fmla="*/ 351825 w 352456"/>
                <a:gd name="connsiteY20" fmla="*/ 254456 h 254455"/>
                <a:gd name="connsiteX21" fmla="*/ 352457 w 352456"/>
                <a:gd name="connsiteY21" fmla="*/ 77407 h 254455"/>
                <a:gd name="connsiteX22" fmla="*/ 312109 w 352456"/>
                <a:gd name="connsiteY22" fmla="*/ 77258 h 25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56" h="254455">
                  <a:moveTo>
                    <a:pt x="22577" y="0"/>
                  </a:moveTo>
                  <a:cubicBezTo>
                    <a:pt x="16534" y="0"/>
                    <a:pt x="10657" y="2482"/>
                    <a:pt x="6438" y="6815"/>
                  </a:cubicBezTo>
                  <a:cubicBezTo>
                    <a:pt x="2289" y="11069"/>
                    <a:pt x="0" y="16692"/>
                    <a:pt x="0" y="22639"/>
                  </a:cubicBezTo>
                  <a:lnTo>
                    <a:pt x="0" y="193653"/>
                  </a:lnTo>
                  <a:lnTo>
                    <a:pt x="40348" y="193653"/>
                  </a:lnTo>
                  <a:lnTo>
                    <a:pt x="40348" y="40348"/>
                  </a:lnTo>
                  <a:lnTo>
                    <a:pt x="277673" y="40348"/>
                  </a:lnTo>
                  <a:lnTo>
                    <a:pt x="277673" y="0"/>
                  </a:lnTo>
                  <a:lnTo>
                    <a:pt x="22577" y="0"/>
                  </a:lnTo>
                  <a:close/>
                  <a:moveTo>
                    <a:pt x="40348" y="214108"/>
                  </a:moveTo>
                  <a:lnTo>
                    <a:pt x="40348" y="214011"/>
                  </a:lnTo>
                  <a:lnTo>
                    <a:pt x="0" y="214011"/>
                  </a:lnTo>
                  <a:lnTo>
                    <a:pt x="0" y="254456"/>
                  </a:lnTo>
                  <a:lnTo>
                    <a:pt x="40479" y="254456"/>
                  </a:lnTo>
                  <a:lnTo>
                    <a:pt x="40479" y="214108"/>
                  </a:lnTo>
                  <a:lnTo>
                    <a:pt x="40348" y="214108"/>
                  </a:lnTo>
                  <a:close/>
                  <a:moveTo>
                    <a:pt x="312109" y="77258"/>
                  </a:moveTo>
                  <a:lnTo>
                    <a:pt x="311618" y="214108"/>
                  </a:lnTo>
                  <a:lnTo>
                    <a:pt x="60838" y="214108"/>
                  </a:lnTo>
                  <a:lnTo>
                    <a:pt x="60838" y="254456"/>
                  </a:lnTo>
                  <a:lnTo>
                    <a:pt x="351825" y="254456"/>
                  </a:lnTo>
                  <a:lnTo>
                    <a:pt x="352457" y="77407"/>
                  </a:lnTo>
                  <a:lnTo>
                    <a:pt x="312109" y="77258"/>
                  </a:lnTo>
                  <a:close/>
                </a:path>
              </a:pathLst>
            </a:custGeom>
            <a:solidFill>
              <a:schemeClr val="accent1"/>
            </a:solidFill>
            <a:ln w="877" cap="flat">
              <a:noFill/>
              <a:prstDash val="solid"/>
              <a:miter/>
            </a:ln>
          </p:spPr>
          <p:txBody>
            <a:bodyPr rtlCol="0" anchor="ctr"/>
            <a:lstStyle/>
            <a:p>
              <a:endParaRPr lang="en-IN"/>
            </a:p>
          </p:txBody>
        </p:sp>
        <p:sp>
          <p:nvSpPr>
            <p:cNvPr id="3758" name="Freeform: Shape 3757">
              <a:extLst>
                <a:ext uri="{FF2B5EF4-FFF2-40B4-BE49-F238E27FC236}">
                  <a16:creationId xmlns:a16="http://schemas.microsoft.com/office/drawing/2014/main" id="{68377AA2-0813-54C8-D012-83B9676CC313}"/>
                </a:ext>
              </a:extLst>
            </p:cNvPr>
            <p:cNvSpPr/>
            <p:nvPr/>
          </p:nvSpPr>
          <p:spPr>
            <a:xfrm>
              <a:off x="11052752" y="2127102"/>
              <a:ext cx="367162" cy="251588"/>
            </a:xfrm>
            <a:custGeom>
              <a:avLst/>
              <a:gdLst>
                <a:gd name="connsiteX0" fmla="*/ 48391 w 291408"/>
                <a:gd name="connsiteY0" fmla="*/ 199679 h 199679"/>
                <a:gd name="connsiteX1" fmla="*/ 0 w 291408"/>
                <a:gd name="connsiteY1" fmla="*/ 199679 h 199679"/>
                <a:gd name="connsiteX2" fmla="*/ 0 w 291408"/>
                <a:gd name="connsiteY2" fmla="*/ 179505 h 199679"/>
                <a:gd name="connsiteX3" fmla="*/ 37532 w 291408"/>
                <a:gd name="connsiteY3" fmla="*/ 179505 h 199679"/>
                <a:gd name="connsiteX4" fmla="*/ 84195 w 291408"/>
                <a:gd name="connsiteY4" fmla="*/ 108799 h 199679"/>
                <a:gd name="connsiteX5" fmla="*/ 117220 w 291408"/>
                <a:gd name="connsiteY5" fmla="*/ 134526 h 199679"/>
                <a:gd name="connsiteX6" fmla="*/ 278489 w 291408"/>
                <a:gd name="connsiteY6" fmla="*/ 0 h 199679"/>
                <a:gd name="connsiteX7" fmla="*/ 291409 w 291408"/>
                <a:gd name="connsiteY7" fmla="*/ 15490 h 199679"/>
                <a:gd name="connsiteX8" fmla="*/ 117649 w 291408"/>
                <a:gd name="connsiteY8" fmla="*/ 160445 h 199679"/>
                <a:gd name="connsiteX9" fmla="*/ 89011 w 291408"/>
                <a:gd name="connsiteY9" fmla="*/ 138122 h 199679"/>
                <a:gd name="connsiteX10" fmla="*/ 48391 w 291408"/>
                <a:gd name="connsiteY10" fmla="*/ 199679 h 19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408" h="199679">
                  <a:moveTo>
                    <a:pt x="48391" y="199679"/>
                  </a:moveTo>
                  <a:lnTo>
                    <a:pt x="0" y="199679"/>
                  </a:lnTo>
                  <a:lnTo>
                    <a:pt x="0" y="179505"/>
                  </a:lnTo>
                  <a:lnTo>
                    <a:pt x="37532" y="179505"/>
                  </a:lnTo>
                  <a:lnTo>
                    <a:pt x="84195" y="108799"/>
                  </a:lnTo>
                  <a:lnTo>
                    <a:pt x="117220" y="134526"/>
                  </a:lnTo>
                  <a:lnTo>
                    <a:pt x="278489" y="0"/>
                  </a:lnTo>
                  <a:lnTo>
                    <a:pt x="291409" y="15490"/>
                  </a:lnTo>
                  <a:lnTo>
                    <a:pt x="117649" y="160445"/>
                  </a:lnTo>
                  <a:lnTo>
                    <a:pt x="89011" y="138122"/>
                  </a:lnTo>
                  <a:lnTo>
                    <a:pt x="48391" y="199679"/>
                  </a:lnTo>
                  <a:close/>
                </a:path>
              </a:pathLst>
            </a:custGeom>
            <a:solidFill>
              <a:schemeClr val="accent1"/>
            </a:solidFill>
            <a:ln w="877" cap="flat">
              <a:noFill/>
              <a:prstDash val="solid"/>
              <a:miter/>
            </a:ln>
          </p:spPr>
          <p:txBody>
            <a:bodyPr rtlCol="0" anchor="ctr"/>
            <a:lstStyle/>
            <a:p>
              <a:endParaRPr lang="en-IN"/>
            </a:p>
          </p:txBody>
        </p:sp>
        <p:sp>
          <p:nvSpPr>
            <p:cNvPr id="3759" name="Freeform: Shape 3758">
              <a:extLst>
                <a:ext uri="{FF2B5EF4-FFF2-40B4-BE49-F238E27FC236}">
                  <a16:creationId xmlns:a16="http://schemas.microsoft.com/office/drawing/2014/main" id="{93732B2D-DB50-79FA-0967-4E2CA7ECC7D0}"/>
                </a:ext>
              </a:extLst>
            </p:cNvPr>
            <p:cNvSpPr/>
            <p:nvPr/>
          </p:nvSpPr>
          <p:spPr>
            <a:xfrm>
              <a:off x="11362669" y="2110911"/>
              <a:ext cx="70375" cy="71371"/>
            </a:xfrm>
            <a:custGeom>
              <a:avLst/>
              <a:gdLst>
                <a:gd name="connsiteX0" fmla="*/ 55856 w 55855"/>
                <a:gd name="connsiteY0" fmla="*/ 56645 h 56645"/>
                <a:gd name="connsiteX1" fmla="*/ 35682 w 55855"/>
                <a:gd name="connsiteY1" fmla="*/ 56645 h 56645"/>
                <a:gd name="connsiteX2" fmla="*/ 35682 w 55855"/>
                <a:gd name="connsiteY2" fmla="*/ 20174 h 56645"/>
                <a:gd name="connsiteX3" fmla="*/ 0 w 55855"/>
                <a:gd name="connsiteY3" fmla="*/ 20174 h 56645"/>
                <a:gd name="connsiteX4" fmla="*/ 0 w 55855"/>
                <a:gd name="connsiteY4" fmla="*/ 0 h 56645"/>
                <a:gd name="connsiteX5" fmla="*/ 55856 w 55855"/>
                <a:gd name="connsiteY5" fmla="*/ 0 h 56645"/>
                <a:gd name="connsiteX6" fmla="*/ 55856 w 55855"/>
                <a:gd name="connsiteY6" fmla="*/ 56645 h 5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55" h="56645">
                  <a:moveTo>
                    <a:pt x="55856" y="56645"/>
                  </a:moveTo>
                  <a:lnTo>
                    <a:pt x="35682" y="56645"/>
                  </a:lnTo>
                  <a:lnTo>
                    <a:pt x="35682" y="20174"/>
                  </a:lnTo>
                  <a:lnTo>
                    <a:pt x="0" y="20174"/>
                  </a:lnTo>
                  <a:lnTo>
                    <a:pt x="0" y="0"/>
                  </a:lnTo>
                  <a:lnTo>
                    <a:pt x="55856" y="0"/>
                  </a:lnTo>
                  <a:lnTo>
                    <a:pt x="55856" y="56645"/>
                  </a:lnTo>
                  <a:close/>
                </a:path>
              </a:pathLst>
            </a:custGeom>
            <a:solidFill>
              <a:schemeClr val="accent1"/>
            </a:solidFill>
            <a:ln w="877" cap="flat">
              <a:noFill/>
              <a:prstDash val="solid"/>
              <a:miter/>
            </a:ln>
          </p:spPr>
          <p:txBody>
            <a:bodyPr rtlCol="0" anchor="ctr"/>
            <a:lstStyle/>
            <a:p>
              <a:endParaRPr lang="en-IN"/>
            </a:p>
          </p:txBody>
        </p:sp>
        <p:sp>
          <p:nvSpPr>
            <p:cNvPr id="3760" name="Freeform: Shape 3759">
              <a:extLst>
                <a:ext uri="{FF2B5EF4-FFF2-40B4-BE49-F238E27FC236}">
                  <a16:creationId xmlns:a16="http://schemas.microsoft.com/office/drawing/2014/main" id="{39A4F338-5EE7-33D0-CDAA-4A2DD73EC49F}"/>
                </a:ext>
              </a:extLst>
            </p:cNvPr>
            <p:cNvSpPr/>
            <p:nvPr/>
          </p:nvSpPr>
          <p:spPr>
            <a:xfrm rot="10800000">
              <a:off x="10975889" y="2382801"/>
              <a:ext cx="51157" cy="51080"/>
            </a:xfrm>
            <a:custGeom>
              <a:avLst/>
              <a:gdLst>
                <a:gd name="connsiteX0" fmla="*/ 0 w 40602"/>
                <a:gd name="connsiteY0" fmla="*/ 0 h 40541"/>
                <a:gd name="connsiteX1" fmla="*/ 40602 w 40602"/>
                <a:gd name="connsiteY1" fmla="*/ 0 h 40541"/>
                <a:gd name="connsiteX2" fmla="*/ 40602 w 40602"/>
                <a:gd name="connsiteY2" fmla="*/ 40541 h 40541"/>
                <a:gd name="connsiteX3" fmla="*/ 0 w 40602"/>
                <a:gd name="connsiteY3" fmla="*/ 40541 h 40541"/>
              </a:gdLst>
              <a:ahLst/>
              <a:cxnLst>
                <a:cxn ang="0">
                  <a:pos x="connsiteX0" y="connsiteY0"/>
                </a:cxn>
                <a:cxn ang="0">
                  <a:pos x="connsiteX1" y="connsiteY1"/>
                </a:cxn>
                <a:cxn ang="0">
                  <a:pos x="connsiteX2" y="connsiteY2"/>
                </a:cxn>
                <a:cxn ang="0">
                  <a:pos x="connsiteX3" y="connsiteY3"/>
                </a:cxn>
              </a:cxnLst>
              <a:rect l="l" t="t" r="r" b="b"/>
              <a:pathLst>
                <a:path w="40602" h="40541">
                  <a:moveTo>
                    <a:pt x="0" y="0"/>
                  </a:moveTo>
                  <a:lnTo>
                    <a:pt x="40602" y="0"/>
                  </a:lnTo>
                  <a:lnTo>
                    <a:pt x="40602" y="40541"/>
                  </a:lnTo>
                  <a:lnTo>
                    <a:pt x="0" y="40541"/>
                  </a:lnTo>
                  <a:close/>
                </a:path>
              </a:pathLst>
            </a:custGeom>
            <a:solidFill>
              <a:schemeClr val="accent2"/>
            </a:solidFill>
            <a:ln w="877" cap="flat">
              <a:noFill/>
              <a:prstDash val="solid"/>
              <a:miter/>
            </a:ln>
          </p:spPr>
          <p:txBody>
            <a:bodyPr rtlCol="0" anchor="ctr"/>
            <a:lstStyle/>
            <a:p>
              <a:endParaRPr lang="en-IN"/>
            </a:p>
          </p:txBody>
        </p:sp>
      </p:grpSp>
      <p:sp>
        <p:nvSpPr>
          <p:cNvPr id="32" name="Content Placeholder 47">
            <a:extLst>
              <a:ext uri="{FF2B5EF4-FFF2-40B4-BE49-F238E27FC236}">
                <a16:creationId xmlns:a16="http://schemas.microsoft.com/office/drawing/2014/main" id="{9C3379F4-CFA4-E600-2DAC-3BACFEF051C2}"/>
              </a:ext>
            </a:extLst>
          </p:cNvPr>
          <p:cNvSpPr txBox="1">
            <a:spLocks/>
          </p:cNvSpPr>
          <p:nvPr/>
        </p:nvSpPr>
        <p:spPr>
          <a:xfrm>
            <a:off x="592917" y="2476603"/>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45" name="Rectangle 44">
            <a:extLst>
              <a:ext uri="{FF2B5EF4-FFF2-40B4-BE49-F238E27FC236}">
                <a16:creationId xmlns:a16="http://schemas.microsoft.com/office/drawing/2014/main" id="{A4C3FFFD-487F-6D6A-3346-7E7F5370D213}"/>
              </a:ext>
            </a:extLst>
          </p:cNvPr>
          <p:cNvSpPr>
            <a:spLocks/>
          </p:cNvSpPr>
          <p:nvPr/>
        </p:nvSpPr>
        <p:spPr>
          <a:xfrm>
            <a:off x="913615" y="2710350"/>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r>
              <a:rPr lang="en-US" sz="900" dirty="0">
                <a:solidFill>
                  <a:schemeClr val="accent1"/>
                </a:solidFill>
                <a:latin typeface="IntelOne Text Medium" panose="020B0703020203020204" pitchFamily="34" charset="0"/>
              </a:rPr>
              <a:t>Ensure optimal performance </a:t>
            </a:r>
            <a:r>
              <a:rPr lang="en-US" sz="900" kern="0" dirty="0">
                <a:solidFill>
                  <a:schemeClr val="bg2"/>
                </a:solidFill>
                <a:latin typeface="IntelOne Text" panose="020B0503020203020204" pitchFamily="34" charset="0"/>
              </a:rPr>
              <a:t>to analyze multiple HD video streams and large amounts of sensor data</a:t>
            </a:r>
          </a:p>
        </p:txBody>
      </p:sp>
      <p:sp>
        <p:nvSpPr>
          <p:cNvPr id="46" name="Rectangle 45">
            <a:extLst>
              <a:ext uri="{FF2B5EF4-FFF2-40B4-BE49-F238E27FC236}">
                <a16:creationId xmlns:a16="http://schemas.microsoft.com/office/drawing/2014/main" id="{ABA58121-7EA7-393F-2F7B-1F4BD1736DF7}"/>
              </a:ext>
            </a:extLst>
          </p:cNvPr>
          <p:cNvSpPr>
            <a:spLocks/>
          </p:cNvSpPr>
          <p:nvPr/>
        </p:nvSpPr>
        <p:spPr>
          <a:xfrm>
            <a:off x="3063688" y="2710350"/>
            <a:ext cx="2920122"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1" fontAlgn="ctr">
              <a:lnSpc>
                <a:spcPct val="100000"/>
              </a:lnSpc>
              <a:spcBef>
                <a:spcPts val="600"/>
              </a:spcBef>
              <a:spcAft>
                <a:spcPts val="0"/>
              </a:spcAft>
              <a:buClrTx/>
              <a:buSzTx/>
              <a:tabLst/>
              <a:defRPr/>
            </a:pPr>
            <a:r>
              <a:rPr lang="en-US" sz="900" dirty="0">
                <a:solidFill>
                  <a:schemeClr val="accent1"/>
                </a:solidFill>
                <a:latin typeface="IntelOne Text Medium" panose="020B0703020203020204" pitchFamily="34" charset="0"/>
              </a:rPr>
              <a:t>Help eliminate challenges </a:t>
            </a:r>
            <a:r>
              <a:rPr lang="en-US" sz="900" kern="0" dirty="0">
                <a:solidFill>
                  <a:schemeClr val="bg2"/>
                </a:solidFill>
                <a:latin typeface="IntelOne Text" panose="020B0503020203020204" pitchFamily="34" charset="0"/>
              </a:rPr>
              <a:t>in determining package dependencies with preloaded tools for deployment</a:t>
            </a:r>
            <a:br>
              <a:rPr lang="en-US" sz="900" kern="0" dirty="0">
                <a:solidFill>
                  <a:schemeClr val="bg2"/>
                </a:solidFill>
                <a:latin typeface="IntelOne Text" panose="020B0503020203020204" pitchFamily="34" charset="0"/>
              </a:rPr>
            </a:br>
            <a:r>
              <a:rPr lang="en-US" sz="900" kern="0" dirty="0">
                <a:solidFill>
                  <a:schemeClr val="bg2"/>
                </a:solidFill>
                <a:latin typeface="IntelOne Text" panose="020B0503020203020204" pitchFamily="34" charset="0"/>
              </a:rPr>
              <a:t>for each operating system stack</a:t>
            </a:r>
          </a:p>
        </p:txBody>
      </p:sp>
      <p:cxnSp>
        <p:nvCxnSpPr>
          <p:cNvPr id="44" name="Straight Connector 43">
            <a:extLst>
              <a:ext uri="{FF2B5EF4-FFF2-40B4-BE49-F238E27FC236}">
                <a16:creationId xmlns:a16="http://schemas.microsoft.com/office/drawing/2014/main" id="{91451DF4-2A1F-E13D-553A-037EB084889F}"/>
              </a:ext>
              <a:ext uri="{C183D7F6-B498-43B3-948B-1728B52AA6E4}">
                <adec:decorative xmlns:adec="http://schemas.microsoft.com/office/drawing/2017/decorative" val="1"/>
              </a:ext>
            </a:extLst>
          </p:cNvPr>
          <p:cNvCxnSpPr>
            <a:cxnSpLocks/>
          </p:cNvCxnSpPr>
          <p:nvPr/>
        </p:nvCxnSpPr>
        <p:spPr>
          <a:xfrm flipV="1">
            <a:off x="9300551" y="656163"/>
            <a:ext cx="0" cy="969437"/>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50" name="Straight Connector 49">
            <a:extLst>
              <a:ext uri="{FF2B5EF4-FFF2-40B4-BE49-F238E27FC236}">
                <a16:creationId xmlns:a16="http://schemas.microsoft.com/office/drawing/2014/main" id="{217B66C7-3B73-3E74-5953-798579EC99F6}"/>
              </a:ext>
            </a:extLst>
          </p:cNvPr>
          <p:cNvCxnSpPr>
            <a:cxnSpLocks/>
          </p:cNvCxnSpPr>
          <p:nvPr/>
        </p:nvCxnSpPr>
        <p:spPr>
          <a:xfrm>
            <a:off x="592918" y="332119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52" name="Group 51">
            <a:extLst>
              <a:ext uri="{FF2B5EF4-FFF2-40B4-BE49-F238E27FC236}">
                <a16:creationId xmlns:a16="http://schemas.microsoft.com/office/drawing/2014/main" id="{50995612-7E40-29BD-4C34-211285547697}"/>
              </a:ext>
            </a:extLst>
          </p:cNvPr>
          <p:cNvGrpSpPr/>
          <p:nvPr/>
        </p:nvGrpSpPr>
        <p:grpSpPr>
          <a:xfrm>
            <a:off x="592917" y="5689011"/>
            <a:ext cx="6318424" cy="473815"/>
            <a:chOff x="592916" y="4469919"/>
            <a:chExt cx="6318424" cy="473815"/>
          </a:xfrm>
        </p:grpSpPr>
        <p:cxnSp>
          <p:nvCxnSpPr>
            <p:cNvPr id="3730" name="Straight Connector 3729">
              <a:extLst>
                <a:ext uri="{FF2B5EF4-FFF2-40B4-BE49-F238E27FC236}">
                  <a16:creationId xmlns:a16="http://schemas.microsoft.com/office/drawing/2014/main" id="{26F808E9-ACAF-C691-915A-E1F130ABB84E}"/>
                </a:ext>
              </a:extLst>
            </p:cNvPr>
            <p:cNvCxnSpPr>
              <a:cxnSpLocks/>
            </p:cNvCxnSpPr>
            <p:nvPr/>
          </p:nvCxnSpPr>
          <p:spPr>
            <a:xfrm>
              <a:off x="592917" y="446991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3731" name="Group 3730">
              <a:extLst>
                <a:ext uri="{FF2B5EF4-FFF2-40B4-BE49-F238E27FC236}">
                  <a16:creationId xmlns:a16="http://schemas.microsoft.com/office/drawing/2014/main" id="{F71D679A-365C-9FE0-5D13-8B3A658E5C14}"/>
                </a:ext>
              </a:extLst>
            </p:cNvPr>
            <p:cNvGrpSpPr/>
            <p:nvPr/>
          </p:nvGrpSpPr>
          <p:grpSpPr>
            <a:xfrm>
              <a:off x="592916" y="4540460"/>
              <a:ext cx="6318424" cy="403274"/>
              <a:chOff x="5043513" y="3838083"/>
              <a:chExt cx="6318424" cy="403274"/>
            </a:xfrm>
          </p:grpSpPr>
          <p:sp>
            <p:nvSpPr>
              <p:cNvPr id="3732" name="Content Placeholder 47">
                <a:extLst>
                  <a:ext uri="{FF2B5EF4-FFF2-40B4-BE49-F238E27FC236}">
                    <a16:creationId xmlns:a16="http://schemas.microsoft.com/office/drawing/2014/main" id="{4343CEF1-7995-76D1-2312-196E4042EDD2}"/>
                  </a:ext>
                </a:extLst>
              </p:cNvPr>
              <p:cNvSpPr txBox="1">
                <a:spLocks/>
              </p:cNvSpPr>
              <p:nvPr/>
            </p:nvSpPr>
            <p:spPr>
              <a:xfrm>
                <a:off x="5043513" y="3838083"/>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3736" name="Content Placeholder 47">
                <a:extLst>
                  <a:ext uri="{FF2B5EF4-FFF2-40B4-BE49-F238E27FC236}">
                    <a16:creationId xmlns:a16="http://schemas.microsoft.com/office/drawing/2014/main" id="{E81B566D-1237-8BAB-E9F5-F443A67E5AE1}"/>
                  </a:ext>
                </a:extLst>
              </p:cNvPr>
              <p:cNvSpPr txBox="1">
                <a:spLocks/>
              </p:cNvSpPr>
              <p:nvPr/>
            </p:nvSpPr>
            <p:spPr>
              <a:xfrm>
                <a:off x="5043513" y="3987938"/>
                <a:ext cx="6318424" cy="253419"/>
              </a:xfrm>
              <a:prstGeom prst="rect">
                <a:avLst/>
              </a:prstGeom>
              <a:ln>
                <a:noFill/>
              </a:ln>
            </p:spPr>
            <p:txBody>
              <a:bodyPr wrap="square" lIns="0" tIns="0" rIns="0" bIns="0" numCol="2"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204788" lvl="1" indent="-144463" fontAlgn="ctr">
                  <a:spcAft>
                    <a:spcPts val="100"/>
                  </a:spcAft>
                  <a:buFont typeface="Wingdings" panose="05000000000000000000" pitchFamily="2" charset="2"/>
                  <a:buChar char="§"/>
                  <a:defRPr/>
                </a:pPr>
                <a:r>
                  <a:rPr lang="en-US" sz="900" dirty="0">
                    <a:solidFill>
                      <a:schemeClr val="bg2"/>
                    </a:solidFill>
                    <a:latin typeface="IntelOne Text" panose="020B0503020203020204" pitchFamily="34" charset="0"/>
                    <a:hlinkClick r:id="rId4">
                      <a:extLst>
                        <a:ext uri="{A12FA001-AC4F-418D-AE19-62706E023703}">
                          <ahyp:hlinkClr xmlns:ahyp="http://schemas.microsoft.com/office/drawing/2018/hyperlinkcolor" val="tx"/>
                        </a:ext>
                      </a:extLst>
                    </a:hlinkClick>
                  </a:rPr>
                  <a:t>Intel IoT Kits Overview</a:t>
                </a:r>
                <a:endParaRPr lang="en-US" sz="900" dirty="0">
                  <a:solidFill>
                    <a:schemeClr val="bg2"/>
                  </a:solidFill>
                  <a:latin typeface="IntelOne Text" panose="020B0503020203020204" pitchFamily="34" charset="0"/>
                  <a:ea typeface="Intel Clear" panose="020B0604020203020204" pitchFamily="34" charset="0"/>
                  <a:cs typeface="Intel Clear" panose="020B0604020203020204" pitchFamily="34" charset="0"/>
                  <a:hlinkClick r:id="rId5">
                    <a:extLst>
                      <a:ext uri="{A12FA001-AC4F-418D-AE19-62706E023703}">
                        <ahyp:hlinkClr xmlns:ahyp="http://schemas.microsoft.com/office/drawing/2018/hyperlinkcolor" val="tx"/>
                      </a:ext>
                    </a:extLst>
                  </a:hlinkClick>
                </a:endParaRPr>
              </a:p>
              <a:p>
                <a:pPr marL="204788" lvl="1" indent="-144463" fontAlgn="ctr">
                  <a:spcAft>
                    <a:spcPts val="100"/>
                  </a:spcAft>
                  <a:buFont typeface="Wingdings" panose="05000000000000000000" pitchFamily="2" charset="2"/>
                  <a:buChar char="§"/>
                  <a:defRPr/>
                </a:pPr>
                <a:r>
                  <a:rPr lang="en-US" sz="900" dirty="0">
                    <a:solidFill>
                      <a:schemeClr val="bg2"/>
                    </a:solidFill>
                    <a:latin typeface="IntelOne Text" panose="020B0503020203020204" pitchFamily="34" charset="0"/>
                    <a:ea typeface="Intel Clear" panose="020B0604020203020204" pitchFamily="34" charset="0"/>
                    <a:cs typeface="Intel Clear" panose="020B0604020203020204" pitchFamily="34" charset="0"/>
                    <a:hlinkClick r:id="rId5">
                      <a:extLst>
                        <a:ext uri="{A12FA001-AC4F-418D-AE19-62706E023703}">
                          <ahyp:hlinkClr xmlns:ahyp="http://schemas.microsoft.com/office/drawing/2018/hyperlinkcolor" val="tx"/>
                        </a:ext>
                      </a:extLst>
                    </a:hlinkClick>
                  </a:rPr>
                  <a:t>Datasheet</a:t>
                </a:r>
                <a:endParaRPr lang="en-US" sz="900" dirty="0">
                  <a:solidFill>
                    <a:schemeClr val="bg2"/>
                  </a:solidFill>
                  <a:latin typeface="IntelOne Text" panose="020B0503020203020204" pitchFamily="34" charset="0"/>
                  <a:ea typeface="Intel Clear" panose="020B0604020203020204" pitchFamily="34" charset="0"/>
                  <a:cs typeface="Intel Clear" panose="020B0604020203020204" pitchFamily="34" charset="0"/>
                </a:endParaRPr>
              </a:p>
              <a:p>
                <a:pPr marL="204788" lvl="1" indent="-144463" fontAlgn="ctr">
                  <a:spcAft>
                    <a:spcPts val="100"/>
                  </a:spcAft>
                  <a:buFont typeface="Wingdings" panose="05000000000000000000" pitchFamily="2" charset="2"/>
                  <a:buChar char="§"/>
                  <a:defRPr/>
                </a:pPr>
                <a:r>
                  <a:rPr lang="en-US" sz="900" dirty="0">
                    <a:solidFill>
                      <a:schemeClr val="bg2"/>
                    </a:solidFill>
                    <a:latin typeface="IntelOne Text" panose="020B0503020203020204" pitchFamily="34" charset="0"/>
                    <a:ea typeface="Intel Clear" panose="020B0604020203020204" pitchFamily="34" charset="0"/>
                    <a:cs typeface="Intel Clear" panose="020B0604020203020204" pitchFamily="34" charset="0"/>
                    <a:hlinkClick r:id="rId6">
                      <a:extLst>
                        <a:ext uri="{A12FA001-AC4F-418D-AE19-62706E023703}">
                          <ahyp:hlinkClr xmlns:ahyp="http://schemas.microsoft.com/office/drawing/2018/hyperlinkcolor" val="tx"/>
                        </a:ext>
                      </a:extLst>
                    </a:hlinkClick>
                  </a:rPr>
                  <a:t>User Guide</a:t>
                </a:r>
                <a:endParaRPr lang="en-US" sz="900" dirty="0">
                  <a:solidFill>
                    <a:schemeClr val="bg2"/>
                  </a:solidFill>
                  <a:latin typeface="IntelOne Text" panose="020B0503020203020204" pitchFamily="34" charset="0"/>
                  <a:ea typeface="Intel Clear" panose="020B0604020203020204" pitchFamily="34" charset="0"/>
                  <a:cs typeface="Intel Clear" panose="020B0604020203020204" pitchFamily="34" charset="0"/>
                </a:endParaRPr>
              </a:p>
              <a:p>
                <a:pPr marL="204788" lvl="1" indent="-144463" fontAlgn="ctr">
                  <a:spcAft>
                    <a:spcPts val="100"/>
                  </a:spcAft>
                  <a:buFont typeface="Wingdings" panose="05000000000000000000" pitchFamily="2" charset="2"/>
                  <a:buChar char="§"/>
                  <a:defRPr/>
                </a:pPr>
                <a:r>
                  <a:rPr lang="en-US" sz="900" dirty="0">
                    <a:solidFill>
                      <a:schemeClr val="bg2"/>
                    </a:solidFill>
                    <a:latin typeface="IntelOne Text" panose="020B0503020203020204" pitchFamily="34" charset="0"/>
                    <a:ea typeface="Intel Clear" panose="020B0604020203020204" pitchFamily="34" charset="0"/>
                    <a:cs typeface="Intel Clear" panose="020B0604020203020204" pitchFamily="34" charset="0"/>
                    <a:hlinkClick r:id="rId7">
                      <a:extLst>
                        <a:ext uri="{A12FA001-AC4F-418D-AE19-62706E023703}">
                          <ahyp:hlinkClr xmlns:ahyp="http://schemas.microsoft.com/office/drawing/2018/hyperlinkcolor" val="tx"/>
                        </a:ext>
                      </a:extLst>
                    </a:hlinkClick>
                  </a:rPr>
                  <a:t>API/SDK</a:t>
                </a:r>
                <a:endParaRPr lang="en-US" sz="900" dirty="0">
                  <a:solidFill>
                    <a:schemeClr val="bg2"/>
                  </a:solidFill>
                  <a:latin typeface="IntelOne Text" panose="020B0503020203020204" pitchFamily="34" charset="0"/>
                  <a:ea typeface="Intel Clear" panose="020B0604020203020204" pitchFamily="34" charset="0"/>
                  <a:cs typeface="Intel Clear" panose="020B0604020203020204" pitchFamily="34" charset="0"/>
                </a:endParaRPr>
              </a:p>
              <a:p>
                <a:pPr marL="204788" lvl="1" indent="-144463" fontAlgn="ctr">
                  <a:spcAft>
                    <a:spcPts val="100"/>
                  </a:spcAft>
                  <a:buFont typeface="Wingdings" panose="05000000000000000000" pitchFamily="2" charset="2"/>
                  <a:buChar char="§"/>
                  <a:defRPr/>
                </a:pPr>
                <a:r>
                  <a:rPr lang="en-US" sz="900" dirty="0">
                    <a:solidFill>
                      <a:schemeClr val="bg2"/>
                    </a:solidFill>
                    <a:latin typeface="IntelOne Text" panose="020B0503020203020204" pitchFamily="34" charset="0"/>
                    <a:ea typeface="Intel Clear" panose="020B0604020203020204" pitchFamily="34" charset="0"/>
                    <a:cs typeface="Intel Clear" panose="020B0604020203020204" pitchFamily="34" charset="0"/>
                    <a:hlinkClick r:id="rId8">
                      <a:extLst>
                        <a:ext uri="{A12FA001-AC4F-418D-AE19-62706E023703}">
                          <ahyp:hlinkClr xmlns:ahyp="http://schemas.microsoft.com/office/drawing/2018/hyperlinkcolor" val="tx"/>
                        </a:ext>
                      </a:extLst>
                    </a:hlinkClick>
                  </a:rPr>
                  <a:t>ORDER here today</a:t>
                </a:r>
                <a:endParaRPr lang="en-US" sz="900" dirty="0">
                  <a:solidFill>
                    <a:schemeClr val="bg2"/>
                  </a:solidFill>
                  <a:latin typeface="IntelOne Text" panose="020B0503020203020204" pitchFamily="34" charset="0"/>
                  <a:ea typeface="Intel Clear" panose="020B0604020203020204" pitchFamily="34" charset="0"/>
                  <a:cs typeface="Intel Clear" panose="020B0604020203020204" pitchFamily="34" charset="0"/>
                </a:endParaRPr>
              </a:p>
            </p:txBody>
          </p:sp>
        </p:grpSp>
      </p:grpSp>
      <p:grpSp>
        <p:nvGrpSpPr>
          <p:cNvPr id="53" name="Group 52">
            <a:extLst>
              <a:ext uri="{FF2B5EF4-FFF2-40B4-BE49-F238E27FC236}">
                <a16:creationId xmlns:a16="http://schemas.microsoft.com/office/drawing/2014/main" id="{F6237DEC-BBAA-F74E-CF1D-9A577DDF0E45}"/>
              </a:ext>
            </a:extLst>
          </p:cNvPr>
          <p:cNvGrpSpPr>
            <a:grpSpLocks/>
          </p:cNvGrpSpPr>
          <p:nvPr/>
        </p:nvGrpSpPr>
        <p:grpSpPr>
          <a:xfrm>
            <a:off x="592917" y="3387570"/>
            <a:ext cx="6318424" cy="818910"/>
            <a:chOff x="592916" y="3640327"/>
            <a:chExt cx="6318424" cy="818910"/>
          </a:xfrm>
        </p:grpSpPr>
        <p:sp>
          <p:nvSpPr>
            <p:cNvPr id="3716" name="Content Placeholder 47">
              <a:extLst>
                <a:ext uri="{FF2B5EF4-FFF2-40B4-BE49-F238E27FC236}">
                  <a16:creationId xmlns:a16="http://schemas.microsoft.com/office/drawing/2014/main" id="{691DFB6A-A4A5-4651-C630-EAEA375F32A5}"/>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3728" name="Content Placeholder 47">
              <a:extLst>
                <a:ext uri="{FF2B5EF4-FFF2-40B4-BE49-F238E27FC236}">
                  <a16:creationId xmlns:a16="http://schemas.microsoft.com/office/drawing/2014/main" id="{D35D80DA-2813-F8FB-9628-C2A6D7EA3FFB}"/>
                </a:ext>
              </a:extLst>
            </p:cNvPr>
            <p:cNvSpPr txBox="1">
              <a:spLocks/>
            </p:cNvSpPr>
            <p:nvPr/>
          </p:nvSpPr>
          <p:spPr>
            <a:xfrm>
              <a:off x="592916" y="3837693"/>
              <a:ext cx="6318424" cy="621544"/>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lnSpc>
                  <a:spcPct val="100000"/>
                </a:lnSpc>
                <a:spcAft>
                  <a:spcPts val="0"/>
                </a:spcAft>
                <a:defRPr/>
              </a:pPr>
              <a:r>
                <a:rPr lang="en-US" sz="900" dirty="0">
                  <a:solidFill>
                    <a:srgbClr val="525252"/>
                  </a:solidFill>
                  <a:latin typeface="IntelOne Text" panose="020B0503020203020204" pitchFamily="34" charset="0"/>
                  <a:ea typeface="Intel Clear Light" panose="020B0404020203020204" pitchFamily="34" charset="0"/>
                  <a:cs typeface="Intel Clear Light" panose="020B0404020203020204" pitchFamily="34" charset="0"/>
                </a:rPr>
                <a:t>Intel® Core™, Celeron®,</a:t>
              </a:r>
              <a:br>
                <a:rPr lang="en-US" sz="900" dirty="0">
                  <a:solidFill>
                    <a:srgbClr val="525252"/>
                  </a:solidFill>
                  <a:latin typeface="IntelOne Text" panose="020B0503020203020204" pitchFamily="34" charset="0"/>
                  <a:ea typeface="Intel Clear Light" panose="020B0404020203020204" pitchFamily="34" charset="0"/>
                  <a:cs typeface="Intel Clear Light" panose="020B0404020203020204" pitchFamily="34" charset="0"/>
                </a:rPr>
              </a:br>
              <a:r>
                <a:rPr lang="en-US" sz="900" dirty="0">
                  <a:solidFill>
                    <a:srgbClr val="525252"/>
                  </a:solidFill>
                  <a:latin typeface="IntelOne Text" panose="020B0503020203020204" pitchFamily="34" charset="0"/>
                  <a:ea typeface="Intel Clear Light" panose="020B0404020203020204" pitchFamily="34" charset="0"/>
                  <a:cs typeface="Intel Clear Light" panose="020B0404020203020204" pitchFamily="34" charset="0"/>
                </a:rPr>
                <a:t>and Xeon™ Processors</a:t>
              </a:r>
            </a:p>
            <a:p>
              <a:pPr lvl="1">
                <a:lnSpc>
                  <a:spcPct val="100000"/>
                </a:lnSpc>
                <a:spcAft>
                  <a:spcPts val="0"/>
                </a:spcAft>
                <a:defRPr/>
              </a:pPr>
              <a:r>
                <a:rPr lang="en-US" sz="900" dirty="0">
                  <a:solidFill>
                    <a:srgbClr val="525252"/>
                  </a:solidFill>
                  <a:latin typeface="IntelOne Text" panose="020B0503020203020204" pitchFamily="34" charset="0"/>
                  <a:ea typeface="Intel Clear Light" panose="020B0404020203020204" pitchFamily="34" charset="0"/>
                  <a:cs typeface="Intel Clear Light" panose="020B0404020203020204" pitchFamily="34" charset="0"/>
                </a:rPr>
                <a:t>Intel® Distribution of </a:t>
              </a:r>
              <a:r>
                <a:rPr lang="en-US" sz="900" dirty="0" err="1">
                  <a:solidFill>
                    <a:srgbClr val="525252"/>
                  </a:solidFill>
                  <a:latin typeface="IntelOne Text" panose="020B0503020203020204" pitchFamily="34" charset="0"/>
                  <a:ea typeface="Intel Clear Light" panose="020B0404020203020204" pitchFamily="34" charset="0"/>
                  <a:cs typeface="Intel Clear Light" panose="020B0404020203020204" pitchFamily="34" charset="0"/>
                </a:rPr>
                <a:t>OpenVINO</a:t>
              </a:r>
              <a:r>
                <a:rPr lang="en-US" sz="900" dirty="0">
                  <a:solidFill>
                    <a:srgbClr val="525252"/>
                  </a:solidFill>
                  <a:latin typeface="IntelOne Text" panose="020B0503020203020204" pitchFamily="34" charset="0"/>
                  <a:ea typeface="Intel Clear Light" panose="020B0404020203020204" pitchFamily="34" charset="0"/>
                  <a:cs typeface="Intel Clear Light" panose="020B0404020203020204" pitchFamily="34" charset="0"/>
                </a:rPr>
                <a:t>™ toolkit</a:t>
              </a:r>
            </a:p>
            <a:p>
              <a:pPr lvl="1">
                <a:lnSpc>
                  <a:spcPct val="100000"/>
                </a:lnSpc>
                <a:defRPr/>
              </a:pPr>
              <a:r>
                <a:rPr lang="en-US" sz="900" dirty="0">
                  <a:solidFill>
                    <a:srgbClr val="525252"/>
                  </a:solidFill>
                  <a:latin typeface="IntelOne Text" panose="020B0503020203020204" pitchFamily="34" charset="0"/>
                  <a:ea typeface="Intel Clear Light" panose="020B0404020203020204" pitchFamily="34" charset="0"/>
                  <a:cs typeface="Intel Clear Light" panose="020B0404020203020204" pitchFamily="34" charset="0"/>
                </a:rPr>
                <a:t>Intel® Media SDK</a:t>
              </a:r>
            </a:p>
            <a:p>
              <a:pPr lvl="1">
                <a:lnSpc>
                  <a:spcPct val="100000"/>
                </a:lnSpc>
                <a:defRPr/>
              </a:pPr>
              <a:r>
                <a:rPr lang="en-US" sz="900" dirty="0">
                  <a:solidFill>
                    <a:srgbClr val="525252"/>
                  </a:solidFill>
                  <a:latin typeface="IntelOne Text" panose="020B0503020203020204" pitchFamily="34" charset="0"/>
                  <a:ea typeface="Intel Clear Light" panose="020B0404020203020204" pitchFamily="34" charset="0"/>
                  <a:cs typeface="Intel Clear Light" panose="020B0404020203020204" pitchFamily="34" charset="0"/>
                </a:rPr>
                <a:t>Intel® System Studio</a:t>
              </a:r>
            </a:p>
            <a:p>
              <a:pPr lvl="1">
                <a:lnSpc>
                  <a:spcPct val="100000"/>
                </a:lnSpc>
                <a:spcAft>
                  <a:spcPts val="0"/>
                </a:spcAft>
                <a:defRPr/>
              </a:pPr>
              <a:endParaRPr lang="en-US" sz="900" dirty="0">
                <a:solidFill>
                  <a:srgbClr val="525252"/>
                </a:solidFill>
                <a:latin typeface="IntelOne Text" panose="020B0503020203020204" pitchFamily="34" charset="0"/>
                <a:ea typeface="Intel Clear Light" panose="020B0404020203020204" pitchFamily="34" charset="0"/>
                <a:cs typeface="Intel Clear Light" panose="020B0404020203020204" pitchFamily="34" charset="0"/>
              </a:endParaRPr>
            </a:p>
          </p:txBody>
        </p:sp>
      </p:grpSp>
      <p:cxnSp>
        <p:nvCxnSpPr>
          <p:cNvPr id="54" name="Straight Connector 53">
            <a:extLst>
              <a:ext uri="{FF2B5EF4-FFF2-40B4-BE49-F238E27FC236}">
                <a16:creationId xmlns:a16="http://schemas.microsoft.com/office/drawing/2014/main" id="{D995B5B7-67A6-71E8-9027-82F5E78CF609}"/>
              </a:ext>
            </a:extLst>
          </p:cNvPr>
          <p:cNvCxnSpPr>
            <a:cxnSpLocks/>
          </p:cNvCxnSpPr>
          <p:nvPr/>
        </p:nvCxnSpPr>
        <p:spPr>
          <a:xfrm>
            <a:off x="592918" y="4243848"/>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84A7151-D928-2C58-D1AE-16EDCA6FD657}"/>
              </a:ext>
            </a:extLst>
          </p:cNvPr>
          <p:cNvGrpSpPr>
            <a:grpSpLocks/>
          </p:cNvGrpSpPr>
          <p:nvPr/>
        </p:nvGrpSpPr>
        <p:grpSpPr>
          <a:xfrm>
            <a:off x="592917" y="4371185"/>
            <a:ext cx="2651760" cy="474365"/>
            <a:chOff x="592916" y="3640327"/>
            <a:chExt cx="2651760" cy="474365"/>
          </a:xfrm>
        </p:grpSpPr>
        <p:sp>
          <p:nvSpPr>
            <p:cNvPr id="3714" name="Content Placeholder 47">
              <a:extLst>
                <a:ext uri="{FF2B5EF4-FFF2-40B4-BE49-F238E27FC236}">
                  <a16:creationId xmlns:a16="http://schemas.microsoft.com/office/drawing/2014/main" id="{191F8E73-8166-8B79-9764-5595F489DE9C}"/>
                </a:ext>
              </a:extLst>
            </p:cNvPr>
            <p:cNvSpPr txBox="1">
              <a:spLocks/>
            </p:cNvSpPr>
            <p:nvPr/>
          </p:nvSpPr>
          <p:spPr>
            <a:xfrm>
              <a:off x="592916" y="3640327"/>
              <a:ext cx="2651760"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IEI Hardware</a:t>
              </a:r>
            </a:p>
          </p:txBody>
        </p:sp>
        <p:sp>
          <p:nvSpPr>
            <p:cNvPr id="3715" name="Content Placeholder 47">
              <a:extLst>
                <a:ext uri="{FF2B5EF4-FFF2-40B4-BE49-F238E27FC236}">
                  <a16:creationId xmlns:a16="http://schemas.microsoft.com/office/drawing/2014/main" id="{C7EE0973-433B-1F5A-4372-60D4FD7B8C13}"/>
                </a:ext>
              </a:extLst>
            </p:cNvPr>
            <p:cNvSpPr txBox="1">
              <a:spLocks/>
            </p:cNvSpPr>
            <p:nvPr/>
          </p:nvSpPr>
          <p:spPr>
            <a:xfrm>
              <a:off x="592917" y="3837693"/>
              <a:ext cx="2492578" cy="276999"/>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lnSpc>
                  <a:spcPct val="100000"/>
                </a:lnSpc>
                <a:spcAft>
                  <a:spcPts val="0"/>
                </a:spcAft>
                <a:defRPr/>
              </a:pPr>
              <a:r>
                <a:rPr kumimoji="0" lang="it-IT"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Tank-870 AI</a:t>
              </a:r>
            </a:p>
            <a:p>
              <a:pPr lvl="1">
                <a:lnSpc>
                  <a:spcPct val="100000"/>
                </a:lnSpc>
                <a:spcAft>
                  <a:spcPts val="0"/>
                </a:spcAft>
                <a:defRPr/>
              </a:pPr>
              <a:r>
                <a:rPr kumimoji="0" lang="it-IT"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IPCIE single board computer</a:t>
              </a:r>
            </a:p>
          </p:txBody>
        </p:sp>
      </p:grpSp>
      <p:grpSp>
        <p:nvGrpSpPr>
          <p:cNvPr id="56" name="Group 55">
            <a:extLst>
              <a:ext uri="{FF2B5EF4-FFF2-40B4-BE49-F238E27FC236}">
                <a16:creationId xmlns:a16="http://schemas.microsoft.com/office/drawing/2014/main" id="{C1080126-826F-89EE-A5DB-833054669C39}"/>
              </a:ext>
            </a:extLst>
          </p:cNvPr>
          <p:cNvGrpSpPr>
            <a:grpSpLocks/>
          </p:cNvGrpSpPr>
          <p:nvPr/>
        </p:nvGrpSpPr>
        <p:grpSpPr>
          <a:xfrm>
            <a:off x="3761567" y="4371185"/>
            <a:ext cx="2926080" cy="500013"/>
            <a:chOff x="592916" y="3640327"/>
            <a:chExt cx="2926080" cy="500013"/>
          </a:xfrm>
        </p:grpSpPr>
        <p:sp>
          <p:nvSpPr>
            <p:cNvPr id="3712" name="Content Placeholder 47">
              <a:extLst>
                <a:ext uri="{FF2B5EF4-FFF2-40B4-BE49-F238E27FC236}">
                  <a16:creationId xmlns:a16="http://schemas.microsoft.com/office/drawing/2014/main" id="{8B8DB2EE-B2F0-5E6A-573D-F830C45A0CBC}"/>
                </a:ext>
              </a:extLst>
            </p:cNvPr>
            <p:cNvSpPr txBox="1">
              <a:spLocks/>
            </p:cNvSpPr>
            <p:nvPr/>
          </p:nvSpPr>
          <p:spPr>
            <a:xfrm>
              <a:off x="592916" y="3640327"/>
              <a:ext cx="2926080"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Software</a:t>
              </a:r>
            </a:p>
          </p:txBody>
        </p:sp>
        <p:sp>
          <p:nvSpPr>
            <p:cNvPr id="3713" name="Content Placeholder 47">
              <a:extLst>
                <a:ext uri="{FF2B5EF4-FFF2-40B4-BE49-F238E27FC236}">
                  <a16:creationId xmlns:a16="http://schemas.microsoft.com/office/drawing/2014/main" id="{1F74F26F-0951-B54F-DC61-001D44733271}"/>
                </a:ext>
              </a:extLst>
            </p:cNvPr>
            <p:cNvSpPr txBox="1">
              <a:spLocks/>
            </p:cNvSpPr>
            <p:nvPr/>
          </p:nvSpPr>
          <p:spPr>
            <a:xfrm>
              <a:off x="592917" y="3837693"/>
              <a:ext cx="2492578" cy="302647"/>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R="0" lvl="0" algn="l" defTabSz="1219169" rtl="0" eaLnBrk="1" fontAlgn="auto" latinLnBrk="0" hangingPunct="0">
                <a:spcBef>
                  <a:spcPts val="200"/>
                </a:spcBef>
                <a:buClrTx/>
                <a:buSzTx/>
                <a:tabLst/>
                <a:defRPr/>
              </a:pP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IEI Tank 870-Q170 system</a:t>
              </a:r>
            </a:p>
            <a:p>
              <a:pPr marR="0" lvl="0" algn="l" defTabSz="1219169" rtl="0" eaLnBrk="1" fontAlgn="auto" latinLnBrk="0" hangingPunct="0">
                <a:spcBef>
                  <a:spcPts val="200"/>
                </a:spcBef>
                <a:buClrTx/>
                <a:buSzTx/>
                <a:tabLst/>
                <a:defRPr/>
              </a:pP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Arduino Create Connector </a:t>
              </a:r>
            </a:p>
          </p:txBody>
        </p:sp>
      </p:grpSp>
      <p:cxnSp>
        <p:nvCxnSpPr>
          <p:cNvPr id="57" name="Straight Connector 56">
            <a:extLst>
              <a:ext uri="{FF2B5EF4-FFF2-40B4-BE49-F238E27FC236}">
                <a16:creationId xmlns:a16="http://schemas.microsoft.com/office/drawing/2014/main" id="{88CF3E03-B263-852E-C739-35AB8102BEFB}"/>
              </a:ext>
            </a:extLst>
          </p:cNvPr>
          <p:cNvCxnSpPr>
            <a:cxnSpLocks/>
          </p:cNvCxnSpPr>
          <p:nvPr/>
        </p:nvCxnSpPr>
        <p:spPr>
          <a:xfrm>
            <a:off x="592918" y="4838208"/>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58" name="Group 57">
            <a:extLst>
              <a:ext uri="{FF2B5EF4-FFF2-40B4-BE49-F238E27FC236}">
                <a16:creationId xmlns:a16="http://schemas.microsoft.com/office/drawing/2014/main" id="{EAF478E9-4872-E1E6-F936-F1F1EEAB017C}"/>
              </a:ext>
            </a:extLst>
          </p:cNvPr>
          <p:cNvGrpSpPr>
            <a:grpSpLocks/>
          </p:cNvGrpSpPr>
          <p:nvPr/>
        </p:nvGrpSpPr>
        <p:grpSpPr>
          <a:xfrm>
            <a:off x="592917" y="4917285"/>
            <a:ext cx="2918633" cy="503109"/>
            <a:chOff x="592916" y="3640327"/>
            <a:chExt cx="2918633" cy="503109"/>
          </a:xfrm>
        </p:grpSpPr>
        <p:sp>
          <p:nvSpPr>
            <p:cNvPr id="62" name="Content Placeholder 47">
              <a:extLst>
                <a:ext uri="{FF2B5EF4-FFF2-40B4-BE49-F238E27FC236}">
                  <a16:creationId xmlns:a16="http://schemas.microsoft.com/office/drawing/2014/main" id="{A26C3E54-8EC1-7A2D-E1E7-AB0DB98EF841}"/>
                </a:ext>
              </a:extLst>
            </p:cNvPr>
            <p:cNvSpPr txBox="1">
              <a:spLocks/>
            </p:cNvSpPr>
            <p:nvPr/>
          </p:nvSpPr>
          <p:spPr>
            <a:xfrm>
              <a:off x="592916" y="3640327"/>
              <a:ext cx="2212197"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Cloud Service Provider</a:t>
              </a:r>
            </a:p>
          </p:txBody>
        </p:sp>
        <p:sp>
          <p:nvSpPr>
            <p:cNvPr id="63" name="Content Placeholder 47">
              <a:extLst>
                <a:ext uri="{FF2B5EF4-FFF2-40B4-BE49-F238E27FC236}">
                  <a16:creationId xmlns:a16="http://schemas.microsoft.com/office/drawing/2014/main" id="{87410A99-9CCA-9EF3-2619-9A4A29824580}"/>
                </a:ext>
              </a:extLst>
            </p:cNvPr>
            <p:cNvSpPr txBox="1">
              <a:spLocks/>
            </p:cNvSpPr>
            <p:nvPr/>
          </p:nvSpPr>
          <p:spPr>
            <a:xfrm>
              <a:off x="592916" y="3837693"/>
              <a:ext cx="2918633" cy="305743"/>
            </a:xfrm>
            <a:prstGeom prst="rect">
              <a:avLst/>
            </a:prstGeom>
            <a:ln>
              <a:noFill/>
            </a:ln>
          </p:spPr>
          <p:txBody>
            <a:bodyPr wrap="square" lIns="0" tIns="0" rIns="0" bIns="0" numCol="1"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0" indent="-128016" defTabSz="1219169" fontAlgn="auto" hangingPunct="0">
                <a:spcBef>
                  <a:spcPts val="200"/>
                </a:spcBef>
                <a:buClrTx/>
                <a:buSzTx/>
                <a:buFont typeface="Wingdings" panose="05000000000000000000" pitchFamily="2" charset="2"/>
                <a:buChar char="§"/>
                <a:tabLst/>
                <a:defRPr/>
              </a:pPr>
              <a:r>
                <a:rPr lang="en-US" sz="900" kern="0" dirty="0">
                  <a:latin typeface="+mn-lt"/>
                  <a:sym typeface="Helvetica"/>
                </a:rPr>
                <a:t>Amazon Web Services</a:t>
              </a:r>
            </a:p>
            <a:p>
              <a:pPr marL="128016" marR="0" lvl="0" indent="-128016" defTabSz="1219169" fontAlgn="auto" hangingPunct="0">
                <a:spcBef>
                  <a:spcPts val="200"/>
                </a:spcBef>
                <a:buClrTx/>
                <a:buSzTx/>
                <a:buFont typeface="Wingdings" panose="05000000000000000000" pitchFamily="2" charset="2"/>
                <a:buChar char="§"/>
                <a:tabLst/>
                <a:defRPr/>
              </a:pPr>
              <a:r>
                <a:rPr lang="en-US" sz="900" kern="0" dirty="0">
                  <a:latin typeface="+mn-lt"/>
                  <a:sym typeface="Helvetica"/>
                </a:rPr>
                <a:t>Google Cloud Platform</a:t>
              </a:r>
            </a:p>
            <a:p>
              <a:pPr marL="128016" marR="0" lvl="0" indent="-128016" defTabSz="1219169" fontAlgn="auto" hangingPunct="0">
                <a:spcBef>
                  <a:spcPts val="200"/>
                </a:spcBef>
                <a:buClrTx/>
                <a:buSzTx/>
                <a:buFont typeface="Wingdings" panose="05000000000000000000" pitchFamily="2" charset="2"/>
                <a:buChar char="§"/>
                <a:tabLst/>
                <a:defRPr/>
              </a:pPr>
              <a:r>
                <a:rPr lang="en-US" sz="900" kern="0" dirty="0">
                  <a:latin typeface="+mn-lt"/>
                  <a:sym typeface="Helvetica"/>
                </a:rPr>
                <a:t>Microsoft Azure</a:t>
              </a:r>
            </a:p>
          </p:txBody>
        </p:sp>
      </p:grpSp>
      <p:grpSp>
        <p:nvGrpSpPr>
          <p:cNvPr id="59" name="Group 58">
            <a:extLst>
              <a:ext uri="{FF2B5EF4-FFF2-40B4-BE49-F238E27FC236}">
                <a16:creationId xmlns:a16="http://schemas.microsoft.com/office/drawing/2014/main" id="{3582AA1E-E320-561A-1A87-F4FEBE48D444}"/>
              </a:ext>
            </a:extLst>
          </p:cNvPr>
          <p:cNvGrpSpPr>
            <a:grpSpLocks/>
          </p:cNvGrpSpPr>
          <p:nvPr/>
        </p:nvGrpSpPr>
        <p:grpSpPr>
          <a:xfrm>
            <a:off x="3761567" y="4917285"/>
            <a:ext cx="2926080" cy="503109"/>
            <a:chOff x="592916" y="3640327"/>
            <a:chExt cx="2926080" cy="503109"/>
          </a:xfrm>
        </p:grpSpPr>
        <p:sp>
          <p:nvSpPr>
            <p:cNvPr id="60" name="Content Placeholder 47">
              <a:extLst>
                <a:ext uri="{FF2B5EF4-FFF2-40B4-BE49-F238E27FC236}">
                  <a16:creationId xmlns:a16="http://schemas.microsoft.com/office/drawing/2014/main" id="{D5624AA6-7324-6BE3-3F4A-D8A1A417257D}"/>
                </a:ext>
              </a:extLst>
            </p:cNvPr>
            <p:cNvSpPr txBox="1">
              <a:spLocks/>
            </p:cNvSpPr>
            <p:nvPr/>
          </p:nvSpPr>
          <p:spPr>
            <a:xfrm>
              <a:off x="592916" y="3640327"/>
              <a:ext cx="2926080"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Operating System</a:t>
              </a:r>
            </a:p>
          </p:txBody>
        </p:sp>
        <p:sp>
          <p:nvSpPr>
            <p:cNvPr id="61" name="Content Placeholder 47">
              <a:extLst>
                <a:ext uri="{FF2B5EF4-FFF2-40B4-BE49-F238E27FC236}">
                  <a16:creationId xmlns:a16="http://schemas.microsoft.com/office/drawing/2014/main" id="{8F12FE71-4B5B-5A3C-8281-A7D6A25120CD}"/>
                </a:ext>
              </a:extLst>
            </p:cNvPr>
            <p:cNvSpPr txBox="1">
              <a:spLocks/>
            </p:cNvSpPr>
            <p:nvPr/>
          </p:nvSpPr>
          <p:spPr>
            <a:xfrm>
              <a:off x="592917" y="3837693"/>
              <a:ext cx="2492578" cy="305743"/>
            </a:xfrm>
            <a:prstGeom prst="rect">
              <a:avLst/>
            </a:prstGeom>
            <a:ln>
              <a:noFill/>
            </a:ln>
          </p:spPr>
          <p:txBody>
            <a:bodyPr wrap="square" lIns="0" tIns="0" rIns="0" bIns="0" numCol="1"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R="0" lvl="0" algn="l" defTabSz="1219169" rtl="0" eaLnBrk="1" fontAlgn="auto" latinLnBrk="0" hangingPunct="0">
                <a:spcBef>
                  <a:spcPts val="200"/>
                </a:spcBef>
                <a:buClrTx/>
                <a:buSzTx/>
                <a:tabLst/>
                <a:defRPr/>
              </a:pPr>
              <a:r>
                <a:rPr kumimoji="0" lang="en-US"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Ubuntu</a:t>
              </a:r>
            </a:p>
          </p:txBody>
        </p:sp>
      </p:grpSp>
      <p:pic>
        <p:nvPicPr>
          <p:cNvPr id="2" name="Picture 1">
            <a:extLst>
              <a:ext uri="{FF2B5EF4-FFF2-40B4-BE49-F238E27FC236}">
                <a16:creationId xmlns:a16="http://schemas.microsoft.com/office/drawing/2014/main" id="{3D5FFD5B-9BC2-BA40-271F-79F0F4C9BEA8}"/>
              </a:ext>
            </a:extLst>
          </p:cNvPr>
          <p:cNvPicPr>
            <a:picLocks noChangeAspect="1"/>
          </p:cNvPicPr>
          <p:nvPr/>
        </p:nvPicPr>
        <p:blipFill rotWithShape="1">
          <a:blip r:embed="rId9"/>
          <a:srcRect l="43350" t="17045" r="5832" b="28028"/>
          <a:stretch/>
        </p:blipFill>
        <p:spPr>
          <a:xfrm>
            <a:off x="7119952" y="3023401"/>
            <a:ext cx="1623047" cy="1353337"/>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grpSp>
        <p:nvGrpSpPr>
          <p:cNvPr id="3" name="Group 2">
            <a:extLst>
              <a:ext uri="{FF2B5EF4-FFF2-40B4-BE49-F238E27FC236}">
                <a16:creationId xmlns:a16="http://schemas.microsoft.com/office/drawing/2014/main" id="{C3DA2D91-2033-06A2-E647-C8F2E2F43ECF}"/>
              </a:ext>
            </a:extLst>
          </p:cNvPr>
          <p:cNvGrpSpPr/>
          <p:nvPr/>
        </p:nvGrpSpPr>
        <p:grpSpPr>
          <a:xfrm>
            <a:off x="9057016" y="87630"/>
            <a:ext cx="2525384" cy="384440"/>
            <a:chOff x="9057016" y="87630"/>
            <a:chExt cx="2525384" cy="384440"/>
          </a:xfrm>
        </p:grpSpPr>
        <p:pic>
          <p:nvPicPr>
            <p:cNvPr id="10" name="Picture 9">
              <a:hlinkClick r:id="rId10" action="ppaction://hlinksldjump"/>
              <a:extLst>
                <a:ext uri="{FF2B5EF4-FFF2-40B4-BE49-F238E27FC236}">
                  <a16:creationId xmlns:a16="http://schemas.microsoft.com/office/drawing/2014/main" id="{74B68EE7-5B0C-8D3C-0045-7E7BA49DF59D}"/>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20" name="Rectangle 19">
              <a:extLst>
                <a:ext uri="{FF2B5EF4-FFF2-40B4-BE49-F238E27FC236}">
                  <a16:creationId xmlns:a16="http://schemas.microsoft.com/office/drawing/2014/main" id="{2271CEA0-62B0-127E-A0A3-952D3355A3C2}"/>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0"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0"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0"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pic>
        <p:nvPicPr>
          <p:cNvPr id="21" name="Graphic 20" descr="IEI Logo">
            <a:extLst>
              <a:ext uri="{FF2B5EF4-FFF2-40B4-BE49-F238E27FC236}">
                <a16:creationId xmlns:a16="http://schemas.microsoft.com/office/drawing/2014/main" id="{13B78AD1-2C91-542E-9CBF-3A95B849BDC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2590" y="146540"/>
            <a:ext cx="574972" cy="372041"/>
          </a:xfrm>
          <a:prstGeom prst="rect">
            <a:avLst/>
          </a:prstGeom>
        </p:spPr>
      </p:pic>
    </p:spTree>
    <p:extLst>
      <p:ext uri="{BB962C8B-B14F-4D97-AF65-F5344CB8AC3E}">
        <p14:creationId xmlns:p14="http://schemas.microsoft.com/office/powerpoint/2010/main" val="101775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A10BEB-94F8-4635-B071-9425E0E89496}"/>
              </a:ext>
            </a:extLst>
          </p:cNvPr>
          <p:cNvSpPr>
            <a:spLocks noGrp="1"/>
          </p:cNvSpPr>
          <p:nvPr>
            <p:ph type="title"/>
          </p:nvPr>
        </p:nvSpPr>
        <p:spPr>
          <a:xfrm>
            <a:off x="592917" y="571500"/>
            <a:ext cx="6709584" cy="997196"/>
          </a:xfrm>
        </p:spPr>
        <p:txBody>
          <a:bodyPr/>
          <a:lstStyle/>
          <a:p>
            <a:r>
              <a:rPr lang="en-US" dirty="0" err="1"/>
              <a:t>Aotu</a:t>
            </a:r>
            <a:r>
              <a:rPr lang="en-US" dirty="0"/>
              <a:t> and Intel for Worker Safety and Compliance</a:t>
            </a:r>
          </a:p>
        </p:txBody>
      </p:sp>
      <p:sp>
        <p:nvSpPr>
          <p:cNvPr id="3" name="Rectangle 2">
            <a:extLst>
              <a:ext uri="{FF2B5EF4-FFF2-40B4-BE49-F238E27FC236}">
                <a16:creationId xmlns:a16="http://schemas.microsoft.com/office/drawing/2014/main" id="{61B164B3-2CF2-0CC1-03C6-8C5392662EDE}"/>
              </a:ext>
            </a:extLst>
          </p:cNvPr>
          <p:cNvSpPr/>
          <p:nvPr/>
        </p:nvSpPr>
        <p:spPr>
          <a:xfrm>
            <a:off x="7066292" y="2287237"/>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 name="Rectangle 3">
            <a:extLst>
              <a:ext uri="{FF2B5EF4-FFF2-40B4-BE49-F238E27FC236}">
                <a16:creationId xmlns:a16="http://schemas.microsoft.com/office/drawing/2014/main" id="{147B0960-AC56-57B8-4B32-F19BA0F3B2F7}"/>
              </a:ext>
            </a:extLst>
          </p:cNvPr>
          <p:cNvSpPr>
            <a:spLocks/>
          </p:cNvSpPr>
          <p:nvPr/>
        </p:nvSpPr>
        <p:spPr>
          <a:xfrm>
            <a:off x="7066292" y="571499"/>
            <a:ext cx="4516108" cy="111918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 name="Text Placeholder 49">
            <a:extLst>
              <a:ext uri="{FF2B5EF4-FFF2-40B4-BE49-F238E27FC236}">
                <a16:creationId xmlns:a16="http://schemas.microsoft.com/office/drawing/2014/main" id="{070BD6D8-AE7D-E483-8284-E7C542357BAD}"/>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Automation / Robotics</a:t>
            </a:r>
          </a:p>
          <a:p>
            <a:pPr marL="228600" lvl="0" indent="-171450" defTabSz="914400" fontAlgn="auto">
              <a:spcBef>
                <a:spcPts val="0"/>
              </a:spcBef>
              <a:buFont typeface="Wingdings" panose="05000000000000000000" pitchFamily="2" charset="2"/>
              <a:buChar char="§"/>
              <a:defRPr/>
            </a:pPr>
            <a:r>
              <a:rPr lang="en-US" sz="900" b="0" dirty="0">
                <a:latin typeface="IntelOne Text" panose="020B0503020203020204" pitchFamily="34" charset="0"/>
              </a:rPr>
              <a:t>Quality Assurance</a:t>
            </a:r>
          </a:p>
        </p:txBody>
      </p:sp>
      <p:sp>
        <p:nvSpPr>
          <p:cNvPr id="10" name="Rectangle 9">
            <a:extLst>
              <a:ext uri="{FF2B5EF4-FFF2-40B4-BE49-F238E27FC236}">
                <a16:creationId xmlns:a16="http://schemas.microsoft.com/office/drawing/2014/main" id="{3A9CD33E-E0A4-BBE3-3667-B6A98677AC20}"/>
              </a:ext>
            </a:extLst>
          </p:cNvPr>
          <p:cNvSpPr>
            <a:spLocks/>
          </p:cNvSpPr>
          <p:nvPr/>
        </p:nvSpPr>
        <p:spPr>
          <a:xfrm>
            <a:off x="8743000" y="2378582"/>
            <a:ext cx="2839400" cy="1159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R="0" lvl="0" indent="0" fontAlgn="auto">
              <a:spcBef>
                <a:spcPts val="200"/>
              </a:spcBef>
              <a:spcAft>
                <a:spcPts val="200"/>
              </a:spcAft>
              <a:buClrTx/>
              <a:buSzTx/>
              <a:buFontTx/>
              <a:buNone/>
              <a:tabLst/>
              <a:defRPr/>
            </a:pPr>
            <a:r>
              <a:rPr lang="en-US" sz="1000" dirty="0">
                <a:solidFill>
                  <a:schemeClr val="bg2"/>
                </a:solidFill>
                <a:latin typeface="IntelOne Text Bold" panose="020B0803020203020204" pitchFamily="34" charset="0"/>
              </a:rPr>
              <a:t>Outcomes</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Drive improved brand/safety reputation</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appeal to workers</a:t>
            </a:r>
          </a:p>
        </p:txBody>
      </p:sp>
      <p:sp>
        <p:nvSpPr>
          <p:cNvPr id="11" name="Rectangle 10">
            <a:extLst>
              <a:ext uri="{FF2B5EF4-FFF2-40B4-BE49-F238E27FC236}">
                <a16:creationId xmlns:a16="http://schemas.microsoft.com/office/drawing/2014/main" id="{E0267AB9-AE53-2820-F094-2C6341CAEF14}"/>
              </a:ext>
            </a:extLst>
          </p:cNvPr>
          <p:cNvSpPr>
            <a:spLocks/>
          </p:cNvSpPr>
          <p:nvPr/>
        </p:nvSpPr>
        <p:spPr>
          <a:xfrm>
            <a:off x="7144336" y="3784482"/>
            <a:ext cx="4438063" cy="1728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employee safety</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risk of theft of IP, technical specifications, status of productive capacity/precision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Safeguard customer/shipping IP, trade secrets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Ensure proper handling of volatile materials, detection of breaches/issues</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equipment, product loss due to physical damage, theft</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stoppages due to health/safety compliance risks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losses due to liability, insurance premium increases, compliance violations</a:t>
            </a:r>
          </a:p>
        </p:txBody>
      </p:sp>
      <p:sp>
        <p:nvSpPr>
          <p:cNvPr id="12" name="Text Placeholder 49">
            <a:extLst>
              <a:ext uri="{FF2B5EF4-FFF2-40B4-BE49-F238E27FC236}">
                <a16:creationId xmlns:a16="http://schemas.microsoft.com/office/drawing/2014/main" id="{BF7A21C6-2CFF-24FA-58A0-20ED5A536C0E}"/>
              </a:ext>
            </a:extLst>
          </p:cNvPr>
          <p:cNvSpPr txBox="1">
            <a:spLocks/>
          </p:cNvSpPr>
          <p:nvPr/>
        </p:nvSpPr>
        <p:spPr>
          <a:xfrm>
            <a:off x="7133540" y="628590"/>
            <a:ext cx="2243048"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3" action="ppaction://hlinksldjump"/>
              </a:rPr>
              <a:t>Situational Monitoring</a:t>
            </a:r>
            <a:endParaRPr lang="en-US" sz="900" b="0" dirty="0">
              <a:solidFill>
                <a:srgbClr val="525252"/>
              </a:solidFill>
              <a:latin typeface="IntelOne Text" panose="020B0503020203020204" pitchFamily="34" charset="0"/>
              <a:sym typeface="Helvetica Neue"/>
            </a:endParaRPr>
          </a:p>
        </p:txBody>
      </p:sp>
      <p:grpSp>
        <p:nvGrpSpPr>
          <p:cNvPr id="15" name="Group 14">
            <a:extLst>
              <a:ext uri="{FF2B5EF4-FFF2-40B4-BE49-F238E27FC236}">
                <a16:creationId xmlns:a16="http://schemas.microsoft.com/office/drawing/2014/main" id="{FFC2D7B9-2175-41CA-2212-EF3452671AA4}"/>
              </a:ext>
            </a:extLst>
          </p:cNvPr>
          <p:cNvGrpSpPr/>
          <p:nvPr/>
        </p:nvGrpSpPr>
        <p:grpSpPr>
          <a:xfrm>
            <a:off x="592917" y="1621155"/>
            <a:ext cx="6255394" cy="738664"/>
            <a:chOff x="592917" y="1621155"/>
            <a:chExt cx="6255394" cy="738664"/>
          </a:xfrm>
        </p:grpSpPr>
        <p:sp>
          <p:nvSpPr>
            <p:cNvPr id="16"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D857D125-6342-4CD5-2B47-20D6A8BAD0E9}"/>
                </a:ext>
              </a:extLst>
            </p:cNvPr>
            <p:cNvSpPr txBox="1">
              <a:spLocks/>
            </p:cNvSpPr>
            <p:nvPr/>
          </p:nvSpPr>
          <p:spPr>
            <a:xfrm>
              <a:off x="592917" y="1805821"/>
              <a:ext cx="6255394" cy="5539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The intelligent video solution for factory production safety was developed by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Aotu</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and Intel for a beverage bottler. With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Aotu</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and Intel, the beverage bottler embraced a proactive approach and transformed its safety and inspection practices. It achieved significant gains along with cost savings. Most importantly, the company is better equipped to keep workers safe.</a:t>
              </a:r>
            </a:p>
          </p:txBody>
        </p:sp>
        <p:sp>
          <p:nvSpPr>
            <p:cNvPr id="17" name="Content Placeholder 47">
              <a:extLst>
                <a:ext uri="{FF2B5EF4-FFF2-40B4-BE49-F238E27FC236}">
                  <a16:creationId xmlns:a16="http://schemas.microsoft.com/office/drawing/2014/main" id="{E373AFED-DB36-64D6-DF5C-1870DEF77C38}"/>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18" name="Straight Connector 17">
            <a:extLst>
              <a:ext uri="{FF2B5EF4-FFF2-40B4-BE49-F238E27FC236}">
                <a16:creationId xmlns:a16="http://schemas.microsoft.com/office/drawing/2014/main" id="{07400811-F969-16A2-D661-320F0A74E2FA}"/>
              </a:ext>
            </a:extLst>
          </p:cNvPr>
          <p:cNvCxnSpPr>
            <a:cxnSpLocks/>
          </p:cNvCxnSpPr>
          <p:nvPr/>
        </p:nvCxnSpPr>
        <p:spPr>
          <a:xfrm>
            <a:off x="592917" y="256667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969A0286-D8EA-C91D-9494-BEBB84869735}"/>
              </a:ext>
            </a:extLst>
          </p:cNvPr>
          <p:cNvCxnSpPr>
            <a:cxnSpLocks/>
          </p:cNvCxnSpPr>
          <p:nvPr/>
        </p:nvCxnSpPr>
        <p:spPr>
          <a:xfrm>
            <a:off x="592917" y="365676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20" name="Group 19">
            <a:extLst>
              <a:ext uri="{FF2B5EF4-FFF2-40B4-BE49-F238E27FC236}">
                <a16:creationId xmlns:a16="http://schemas.microsoft.com/office/drawing/2014/main" id="{315B4508-4B9A-43B3-6690-A5E545CA0D5D}"/>
              </a:ext>
            </a:extLst>
          </p:cNvPr>
          <p:cNvGrpSpPr>
            <a:grpSpLocks/>
          </p:cNvGrpSpPr>
          <p:nvPr/>
        </p:nvGrpSpPr>
        <p:grpSpPr>
          <a:xfrm>
            <a:off x="592916" y="4571338"/>
            <a:ext cx="6255393" cy="512838"/>
            <a:chOff x="592916" y="3640327"/>
            <a:chExt cx="6255393" cy="512838"/>
          </a:xfrm>
        </p:grpSpPr>
        <p:sp>
          <p:nvSpPr>
            <p:cNvPr id="21" name="Content Placeholder 47">
              <a:extLst>
                <a:ext uri="{FF2B5EF4-FFF2-40B4-BE49-F238E27FC236}">
                  <a16:creationId xmlns:a16="http://schemas.microsoft.com/office/drawing/2014/main" id="{A0B16BD6-C419-3890-5F15-F6B7E738EDCA}"/>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Software</a:t>
              </a:r>
            </a:p>
          </p:txBody>
        </p:sp>
        <p:sp>
          <p:nvSpPr>
            <p:cNvPr id="22" name="Content Placeholder 47">
              <a:extLst>
                <a:ext uri="{FF2B5EF4-FFF2-40B4-BE49-F238E27FC236}">
                  <a16:creationId xmlns:a16="http://schemas.microsoft.com/office/drawing/2014/main" id="{3411E900-14AB-7910-60C3-0A302AE5DEED}"/>
                </a:ext>
              </a:extLst>
            </p:cNvPr>
            <p:cNvSpPr txBox="1">
              <a:spLocks/>
            </p:cNvSpPr>
            <p:nvPr/>
          </p:nvSpPr>
          <p:spPr>
            <a:xfrm>
              <a:off x="592916" y="3837694"/>
              <a:ext cx="6255393" cy="315471"/>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defTabSz="609600">
                <a:lnSpc>
                  <a:spcPct val="100000"/>
                </a:lnSpc>
                <a:spcBef>
                  <a:spcPts val="200"/>
                </a:spcBef>
                <a:spcAft>
                  <a:spcPts val="100"/>
                </a:spcAft>
                <a:buClr>
                  <a:srgbClr val="525252"/>
                </a:buClr>
                <a:buNone/>
                <a:defRPr/>
              </a:pPr>
              <a:r>
                <a:rPr lang="en-US" sz="900" kern="0" dirty="0" err="1">
                  <a:latin typeface="IntelOne Text" panose="020B0503020203020204" pitchFamily="34" charset="0"/>
                  <a:ea typeface="+mn-ea"/>
                  <a:cs typeface="+mn-cs"/>
                  <a:sym typeface="Helvetica Neue"/>
                </a:rPr>
                <a:t>OpenVINO</a:t>
              </a:r>
              <a:r>
                <a:rPr lang="en-US" sz="900" kern="0" dirty="0">
                  <a:latin typeface="IntelOne Text" panose="020B0503020203020204" pitchFamily="34" charset="0"/>
                  <a:ea typeface="+mn-ea"/>
                  <a:cs typeface="+mn-cs"/>
                  <a:sym typeface="Helvetica Neue"/>
                </a:rPr>
                <a:t>™ Toolkit</a:t>
              </a:r>
            </a:p>
            <a:p>
              <a:pPr marL="0" lvl="1" indent="0" defTabSz="609600">
                <a:lnSpc>
                  <a:spcPct val="100000"/>
                </a:lnSpc>
                <a:spcBef>
                  <a:spcPts val="200"/>
                </a:spcBef>
                <a:spcAft>
                  <a:spcPts val="100"/>
                </a:spcAft>
                <a:buClr>
                  <a:srgbClr val="525252"/>
                </a:buClr>
                <a:buNone/>
                <a:defRPr/>
              </a:pPr>
              <a:r>
                <a:rPr lang="en-US" sz="900" kern="0" dirty="0">
                  <a:latin typeface="IntelOne Text" panose="020B0503020203020204" pitchFamily="34" charset="0"/>
                  <a:ea typeface="+mn-ea"/>
                  <a:cs typeface="+mn-cs"/>
                  <a:sym typeface="Helvetica Neue"/>
                </a:rPr>
                <a:t>Intel Edge Insights for Industrial</a:t>
              </a:r>
            </a:p>
          </p:txBody>
        </p:sp>
      </p:grpSp>
      <p:cxnSp>
        <p:nvCxnSpPr>
          <p:cNvPr id="23" name="Straight Connector 22">
            <a:extLst>
              <a:ext uri="{FF2B5EF4-FFF2-40B4-BE49-F238E27FC236}">
                <a16:creationId xmlns:a16="http://schemas.microsoft.com/office/drawing/2014/main" id="{C65C8A08-E6E9-7FCD-8522-DEABC3819569}"/>
              </a:ext>
            </a:extLst>
          </p:cNvPr>
          <p:cNvCxnSpPr>
            <a:cxnSpLocks/>
          </p:cNvCxnSpPr>
          <p:nvPr/>
        </p:nvCxnSpPr>
        <p:spPr>
          <a:xfrm>
            <a:off x="592917" y="444369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24" name="Group 23">
            <a:extLst>
              <a:ext uri="{FF2B5EF4-FFF2-40B4-BE49-F238E27FC236}">
                <a16:creationId xmlns:a16="http://schemas.microsoft.com/office/drawing/2014/main" id="{0A544A4C-7640-4743-0CB8-028B041D480F}"/>
              </a:ext>
            </a:extLst>
          </p:cNvPr>
          <p:cNvGrpSpPr>
            <a:grpSpLocks/>
          </p:cNvGrpSpPr>
          <p:nvPr/>
        </p:nvGrpSpPr>
        <p:grpSpPr>
          <a:xfrm>
            <a:off x="592915" y="3784405"/>
            <a:ext cx="6255393" cy="562127"/>
            <a:chOff x="592916" y="3640327"/>
            <a:chExt cx="6255393" cy="562127"/>
          </a:xfrm>
        </p:grpSpPr>
        <p:sp>
          <p:nvSpPr>
            <p:cNvPr id="25" name="Content Placeholder 47">
              <a:extLst>
                <a:ext uri="{FF2B5EF4-FFF2-40B4-BE49-F238E27FC236}">
                  <a16:creationId xmlns:a16="http://schemas.microsoft.com/office/drawing/2014/main" id="{C5B119D1-2259-4BE0-365C-A2E5875CAB00}"/>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Components</a:t>
              </a:r>
            </a:p>
          </p:txBody>
        </p:sp>
        <p:sp>
          <p:nvSpPr>
            <p:cNvPr id="26" name="Content Placeholder 47">
              <a:extLst>
                <a:ext uri="{FF2B5EF4-FFF2-40B4-BE49-F238E27FC236}">
                  <a16:creationId xmlns:a16="http://schemas.microsoft.com/office/drawing/2014/main" id="{E36F9BEB-69AC-0336-41C5-3B323EE0D031}"/>
                </a:ext>
              </a:extLst>
            </p:cNvPr>
            <p:cNvSpPr txBox="1">
              <a:spLocks/>
            </p:cNvSpPr>
            <p:nvPr/>
          </p:nvSpPr>
          <p:spPr>
            <a:xfrm>
              <a:off x="592916" y="3837694"/>
              <a:ext cx="6255393" cy="364760"/>
            </a:xfrm>
            <a:prstGeom prst="rect">
              <a:avLst/>
            </a:prstGeom>
            <a:ln>
              <a:noFill/>
            </a:ln>
          </p:spPr>
          <p:txBody>
            <a:bodyPr wrap="square" lIns="0" tIns="0" rIns="0" bIns="0" numCol="1"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11th Generation Intel® Core™ Processor-based Industrial PCs</a:t>
              </a:r>
            </a:p>
            <a:p>
              <a:pPr marL="128016" indent="-128016" defTabSz="1219169" hangingPunct="0">
                <a:spcBef>
                  <a:spcPts val="200"/>
                </a:spcBef>
                <a:buFont typeface="Wingdings" panose="05000000000000000000" pitchFamily="2" charset="2"/>
                <a:buChar char="§"/>
                <a:defRPr/>
              </a:pPr>
              <a:r>
                <a:rPr lang="en-US" sz="900" kern="0" dirty="0">
                  <a:latin typeface="+mn-lt"/>
                  <a:sym typeface="Helvetica"/>
                </a:rPr>
                <a:t>Intel® Xeon® Scalable Processor-based edge servers</a:t>
              </a:r>
            </a:p>
          </p:txBody>
        </p:sp>
      </p:grpSp>
      <p:grpSp>
        <p:nvGrpSpPr>
          <p:cNvPr id="3766" name="Group 3765">
            <a:extLst>
              <a:ext uri="{FF2B5EF4-FFF2-40B4-BE49-F238E27FC236}">
                <a16:creationId xmlns:a16="http://schemas.microsoft.com/office/drawing/2014/main" id="{B7CB569E-47A1-D4B3-3776-0FF9FCC3BE4F}"/>
              </a:ext>
            </a:extLst>
          </p:cNvPr>
          <p:cNvGrpSpPr>
            <a:grpSpLocks/>
          </p:cNvGrpSpPr>
          <p:nvPr/>
        </p:nvGrpSpPr>
        <p:grpSpPr>
          <a:xfrm>
            <a:off x="570460" y="2936869"/>
            <a:ext cx="216681" cy="208722"/>
            <a:chOff x="4295775" y="3150487"/>
            <a:chExt cx="509357" cy="490651"/>
          </a:xfrm>
        </p:grpSpPr>
        <p:sp>
          <p:nvSpPr>
            <p:cNvPr id="3767" name="Freeform: Shape 3766">
              <a:extLst>
                <a:ext uri="{FF2B5EF4-FFF2-40B4-BE49-F238E27FC236}">
                  <a16:creationId xmlns:a16="http://schemas.microsoft.com/office/drawing/2014/main" id="{20CF1A9D-5C75-1BD7-B678-6D6734E22E8E}"/>
                </a:ext>
              </a:extLst>
            </p:cNvPr>
            <p:cNvSpPr/>
            <p:nvPr/>
          </p:nvSpPr>
          <p:spPr>
            <a:xfrm>
              <a:off x="4295775" y="3306897"/>
              <a:ext cx="416694" cy="334241"/>
            </a:xfrm>
            <a:custGeom>
              <a:avLst/>
              <a:gdLst>
                <a:gd name="connsiteX0" fmla="*/ 370653 w 416694"/>
                <a:gd name="connsiteY0" fmla="*/ 162406 h 334241"/>
                <a:gd name="connsiteX1" fmla="*/ 370653 w 416694"/>
                <a:gd name="connsiteY1" fmla="*/ 185848 h 334241"/>
                <a:gd name="connsiteX2" fmla="*/ 82965 w 416694"/>
                <a:gd name="connsiteY2" fmla="*/ 185848 h 334241"/>
                <a:gd name="connsiteX3" fmla="*/ 46041 w 416694"/>
                <a:gd name="connsiteY3" fmla="*/ 222871 h 334241"/>
                <a:gd name="connsiteX4" fmla="*/ 46041 w 416694"/>
                <a:gd name="connsiteY4" fmla="*/ 46041 h 334241"/>
                <a:gd name="connsiteX5" fmla="*/ 69352 w 416694"/>
                <a:gd name="connsiteY5" fmla="*/ 46041 h 334241"/>
                <a:gd name="connsiteX6" fmla="*/ 69352 w 416694"/>
                <a:gd name="connsiteY6" fmla="*/ 0 h 334241"/>
                <a:gd name="connsiteX7" fmla="*/ 0 w 416694"/>
                <a:gd name="connsiteY7" fmla="*/ 0 h 334241"/>
                <a:gd name="connsiteX8" fmla="*/ 0 w 416694"/>
                <a:gd name="connsiteY8" fmla="*/ 334241 h 334241"/>
                <a:gd name="connsiteX9" fmla="*/ 102072 w 416694"/>
                <a:gd name="connsiteY9" fmla="*/ 231889 h 334241"/>
                <a:gd name="connsiteX10" fmla="*/ 416695 w 416694"/>
                <a:gd name="connsiteY10" fmla="*/ 231889 h 334241"/>
                <a:gd name="connsiteX11" fmla="*/ 416695 w 416694"/>
                <a:gd name="connsiteY11" fmla="*/ 162406 h 334241"/>
                <a:gd name="connsiteX12" fmla="*/ 370653 w 416694"/>
                <a:gd name="connsiteY12" fmla="*/ 162406 h 33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6694" h="334241">
                  <a:moveTo>
                    <a:pt x="370653" y="162406"/>
                  </a:moveTo>
                  <a:lnTo>
                    <a:pt x="370653" y="185848"/>
                  </a:lnTo>
                  <a:lnTo>
                    <a:pt x="82965" y="185848"/>
                  </a:lnTo>
                  <a:lnTo>
                    <a:pt x="46041" y="222871"/>
                  </a:lnTo>
                  <a:lnTo>
                    <a:pt x="46041" y="46041"/>
                  </a:lnTo>
                  <a:lnTo>
                    <a:pt x="69352" y="46041"/>
                  </a:lnTo>
                  <a:lnTo>
                    <a:pt x="69352" y="0"/>
                  </a:lnTo>
                  <a:lnTo>
                    <a:pt x="0" y="0"/>
                  </a:lnTo>
                  <a:lnTo>
                    <a:pt x="0" y="334241"/>
                  </a:lnTo>
                  <a:lnTo>
                    <a:pt x="102072" y="231889"/>
                  </a:lnTo>
                  <a:lnTo>
                    <a:pt x="416695" y="231889"/>
                  </a:lnTo>
                  <a:lnTo>
                    <a:pt x="416695" y="162406"/>
                  </a:lnTo>
                  <a:lnTo>
                    <a:pt x="370653" y="162406"/>
                  </a:lnTo>
                  <a:close/>
                </a:path>
              </a:pathLst>
            </a:custGeom>
            <a:solidFill>
              <a:schemeClr val="accent2"/>
            </a:solidFill>
            <a:ln w="992" cap="flat">
              <a:noFill/>
              <a:prstDash val="solid"/>
              <a:miter/>
            </a:ln>
          </p:spPr>
          <p:txBody>
            <a:bodyPr rtlCol="0" anchor="ctr"/>
            <a:lstStyle/>
            <a:p>
              <a:endParaRPr lang="en-IN"/>
            </a:p>
          </p:txBody>
        </p:sp>
        <p:sp>
          <p:nvSpPr>
            <p:cNvPr id="3768" name="Freeform: Shape 3767">
              <a:extLst>
                <a:ext uri="{FF2B5EF4-FFF2-40B4-BE49-F238E27FC236}">
                  <a16:creationId xmlns:a16="http://schemas.microsoft.com/office/drawing/2014/main" id="{51881C07-F9B4-0EAC-4233-166DF07E1883}"/>
                </a:ext>
              </a:extLst>
            </p:cNvPr>
            <p:cNvSpPr/>
            <p:nvPr/>
          </p:nvSpPr>
          <p:spPr>
            <a:xfrm>
              <a:off x="4388438" y="3213984"/>
              <a:ext cx="416694" cy="334231"/>
            </a:xfrm>
            <a:custGeom>
              <a:avLst/>
              <a:gdLst>
                <a:gd name="connsiteX0" fmla="*/ 69352 w 416694"/>
                <a:gd name="connsiteY0" fmla="*/ 0 h 334231"/>
                <a:gd name="connsiteX1" fmla="*/ 69352 w 416694"/>
                <a:gd name="connsiteY1" fmla="*/ 46041 h 334231"/>
                <a:gd name="connsiteX2" fmla="*/ 370653 w 416694"/>
                <a:gd name="connsiteY2" fmla="*/ 46041 h 334231"/>
                <a:gd name="connsiteX3" fmla="*/ 370653 w 416694"/>
                <a:gd name="connsiteY3" fmla="*/ 222861 h 334231"/>
                <a:gd name="connsiteX4" fmla="*/ 333730 w 416694"/>
                <a:gd name="connsiteY4" fmla="*/ 185837 h 334231"/>
                <a:gd name="connsiteX5" fmla="*/ 46041 w 416694"/>
                <a:gd name="connsiteY5" fmla="*/ 185837 h 334231"/>
                <a:gd name="connsiteX6" fmla="*/ 46041 w 416694"/>
                <a:gd name="connsiteY6" fmla="*/ 69483 h 334231"/>
                <a:gd name="connsiteX7" fmla="*/ 0 w 416694"/>
                <a:gd name="connsiteY7" fmla="*/ 69483 h 334231"/>
                <a:gd name="connsiteX8" fmla="*/ 0 w 416694"/>
                <a:gd name="connsiteY8" fmla="*/ 231879 h 334231"/>
                <a:gd name="connsiteX9" fmla="*/ 314623 w 416694"/>
                <a:gd name="connsiteY9" fmla="*/ 231879 h 334231"/>
                <a:gd name="connsiteX10" fmla="*/ 416695 w 416694"/>
                <a:gd name="connsiteY10" fmla="*/ 334231 h 334231"/>
                <a:gd name="connsiteX11" fmla="*/ 416695 w 416694"/>
                <a:gd name="connsiteY11" fmla="*/ 0 h 334231"/>
                <a:gd name="connsiteX12" fmla="*/ 69352 w 416694"/>
                <a:gd name="connsiteY12" fmla="*/ 0 h 33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6694" h="334231">
                  <a:moveTo>
                    <a:pt x="69352" y="0"/>
                  </a:moveTo>
                  <a:lnTo>
                    <a:pt x="69352" y="46041"/>
                  </a:lnTo>
                  <a:lnTo>
                    <a:pt x="370653" y="46041"/>
                  </a:lnTo>
                  <a:lnTo>
                    <a:pt x="370653" y="222861"/>
                  </a:lnTo>
                  <a:lnTo>
                    <a:pt x="333730" y="185837"/>
                  </a:lnTo>
                  <a:lnTo>
                    <a:pt x="46041" y="185837"/>
                  </a:lnTo>
                  <a:lnTo>
                    <a:pt x="46041" y="69483"/>
                  </a:lnTo>
                  <a:lnTo>
                    <a:pt x="0" y="69483"/>
                  </a:lnTo>
                  <a:lnTo>
                    <a:pt x="0" y="231879"/>
                  </a:lnTo>
                  <a:lnTo>
                    <a:pt x="314623" y="231879"/>
                  </a:lnTo>
                  <a:lnTo>
                    <a:pt x="416695" y="334231"/>
                  </a:lnTo>
                  <a:lnTo>
                    <a:pt x="416695" y="0"/>
                  </a:lnTo>
                  <a:lnTo>
                    <a:pt x="69352" y="0"/>
                  </a:lnTo>
                  <a:close/>
                </a:path>
              </a:pathLst>
            </a:custGeom>
            <a:solidFill>
              <a:schemeClr val="accent1"/>
            </a:solidFill>
            <a:ln w="992" cap="flat">
              <a:noFill/>
              <a:prstDash val="solid"/>
              <a:miter/>
            </a:ln>
          </p:spPr>
          <p:txBody>
            <a:bodyPr rtlCol="0" anchor="ctr"/>
            <a:lstStyle/>
            <a:p>
              <a:endParaRPr lang="en-IN"/>
            </a:p>
          </p:txBody>
        </p:sp>
        <p:sp>
          <p:nvSpPr>
            <p:cNvPr id="3769" name="Freeform: Shape 3768">
              <a:extLst>
                <a:ext uri="{FF2B5EF4-FFF2-40B4-BE49-F238E27FC236}">
                  <a16:creationId xmlns:a16="http://schemas.microsoft.com/office/drawing/2014/main" id="{4E281492-5F33-3338-8BED-B91E777FD4D0}"/>
                </a:ext>
              </a:extLst>
            </p:cNvPr>
            <p:cNvSpPr/>
            <p:nvPr/>
          </p:nvSpPr>
          <p:spPr>
            <a:xfrm>
              <a:off x="4388268" y="3213774"/>
              <a:ext cx="46461" cy="46461"/>
            </a:xfrm>
            <a:custGeom>
              <a:avLst/>
              <a:gdLst>
                <a:gd name="connsiteX0" fmla="*/ 0 w 46461"/>
                <a:gd name="connsiteY0" fmla="*/ 0 h 46461"/>
                <a:gd name="connsiteX1" fmla="*/ 46462 w 46461"/>
                <a:gd name="connsiteY1" fmla="*/ 0 h 46461"/>
                <a:gd name="connsiteX2" fmla="*/ 46462 w 46461"/>
                <a:gd name="connsiteY2" fmla="*/ 46462 h 46461"/>
                <a:gd name="connsiteX3" fmla="*/ 0 w 46461"/>
                <a:gd name="connsiteY3" fmla="*/ 46462 h 46461"/>
              </a:gdLst>
              <a:ahLst/>
              <a:cxnLst>
                <a:cxn ang="0">
                  <a:pos x="connsiteX0" y="connsiteY0"/>
                </a:cxn>
                <a:cxn ang="0">
                  <a:pos x="connsiteX1" y="connsiteY1"/>
                </a:cxn>
                <a:cxn ang="0">
                  <a:pos x="connsiteX2" y="connsiteY2"/>
                </a:cxn>
                <a:cxn ang="0">
                  <a:pos x="connsiteX3" y="connsiteY3"/>
                </a:cxn>
              </a:cxnLst>
              <a:rect l="l" t="t" r="r" b="b"/>
              <a:pathLst>
                <a:path w="46461" h="46461">
                  <a:moveTo>
                    <a:pt x="0" y="0"/>
                  </a:moveTo>
                  <a:lnTo>
                    <a:pt x="46462" y="0"/>
                  </a:lnTo>
                  <a:lnTo>
                    <a:pt x="46462" y="46462"/>
                  </a:lnTo>
                  <a:lnTo>
                    <a:pt x="0" y="46462"/>
                  </a:lnTo>
                  <a:close/>
                </a:path>
              </a:pathLst>
            </a:custGeom>
            <a:solidFill>
              <a:schemeClr val="accent2"/>
            </a:solidFill>
            <a:ln w="992" cap="flat">
              <a:noFill/>
              <a:prstDash val="solid"/>
              <a:miter/>
            </a:ln>
          </p:spPr>
          <p:txBody>
            <a:bodyPr rtlCol="0" anchor="ctr"/>
            <a:lstStyle/>
            <a:p>
              <a:endParaRPr lang="en-IN"/>
            </a:p>
          </p:txBody>
        </p:sp>
        <p:sp>
          <p:nvSpPr>
            <p:cNvPr id="3770" name="Freeform: Shape 3769">
              <a:extLst>
                <a:ext uri="{FF2B5EF4-FFF2-40B4-BE49-F238E27FC236}">
                  <a16:creationId xmlns:a16="http://schemas.microsoft.com/office/drawing/2014/main" id="{AE64D989-B595-0335-5EF2-E391736DB1A2}"/>
                </a:ext>
              </a:extLst>
            </p:cNvPr>
            <p:cNvSpPr/>
            <p:nvPr/>
          </p:nvSpPr>
          <p:spPr>
            <a:xfrm>
              <a:off x="4480961" y="3306697"/>
              <a:ext cx="46461" cy="46461"/>
            </a:xfrm>
            <a:custGeom>
              <a:avLst/>
              <a:gdLst>
                <a:gd name="connsiteX0" fmla="*/ 0 w 46461"/>
                <a:gd name="connsiteY0" fmla="*/ 0 h 46461"/>
                <a:gd name="connsiteX1" fmla="*/ 46462 w 46461"/>
                <a:gd name="connsiteY1" fmla="*/ 0 h 46461"/>
                <a:gd name="connsiteX2" fmla="*/ 46462 w 46461"/>
                <a:gd name="connsiteY2" fmla="*/ 46462 h 46461"/>
                <a:gd name="connsiteX3" fmla="*/ 0 w 46461"/>
                <a:gd name="connsiteY3" fmla="*/ 46462 h 46461"/>
              </a:gdLst>
              <a:ahLst/>
              <a:cxnLst>
                <a:cxn ang="0">
                  <a:pos x="connsiteX0" y="connsiteY0"/>
                </a:cxn>
                <a:cxn ang="0">
                  <a:pos x="connsiteX1" y="connsiteY1"/>
                </a:cxn>
                <a:cxn ang="0">
                  <a:pos x="connsiteX2" y="connsiteY2"/>
                </a:cxn>
                <a:cxn ang="0">
                  <a:pos x="connsiteX3" y="connsiteY3"/>
                </a:cxn>
              </a:cxnLst>
              <a:rect l="l" t="t" r="r" b="b"/>
              <a:pathLst>
                <a:path w="46461" h="46461">
                  <a:moveTo>
                    <a:pt x="0" y="0"/>
                  </a:moveTo>
                  <a:lnTo>
                    <a:pt x="46462" y="0"/>
                  </a:lnTo>
                  <a:lnTo>
                    <a:pt x="46462" y="46462"/>
                  </a:lnTo>
                  <a:lnTo>
                    <a:pt x="0" y="46462"/>
                  </a:lnTo>
                  <a:close/>
                </a:path>
              </a:pathLst>
            </a:custGeom>
            <a:solidFill>
              <a:schemeClr val="accent2"/>
            </a:solidFill>
            <a:ln w="992" cap="flat">
              <a:noFill/>
              <a:prstDash val="solid"/>
              <a:miter/>
            </a:ln>
          </p:spPr>
          <p:txBody>
            <a:bodyPr rtlCol="0" anchor="ctr"/>
            <a:lstStyle/>
            <a:p>
              <a:endParaRPr lang="en-IN"/>
            </a:p>
          </p:txBody>
        </p:sp>
        <p:sp>
          <p:nvSpPr>
            <p:cNvPr id="3771" name="Freeform: Shape 3770">
              <a:extLst>
                <a:ext uri="{FF2B5EF4-FFF2-40B4-BE49-F238E27FC236}">
                  <a16:creationId xmlns:a16="http://schemas.microsoft.com/office/drawing/2014/main" id="{38D9E182-0D45-9F0D-D3E3-3E1D7EB793BE}"/>
                </a:ext>
              </a:extLst>
            </p:cNvPr>
            <p:cNvSpPr/>
            <p:nvPr/>
          </p:nvSpPr>
          <p:spPr>
            <a:xfrm>
              <a:off x="4573614" y="3306697"/>
              <a:ext cx="46461" cy="46461"/>
            </a:xfrm>
            <a:custGeom>
              <a:avLst/>
              <a:gdLst>
                <a:gd name="connsiteX0" fmla="*/ 0 w 46461"/>
                <a:gd name="connsiteY0" fmla="*/ 0 h 46461"/>
                <a:gd name="connsiteX1" fmla="*/ 46462 w 46461"/>
                <a:gd name="connsiteY1" fmla="*/ 0 h 46461"/>
                <a:gd name="connsiteX2" fmla="*/ 46462 w 46461"/>
                <a:gd name="connsiteY2" fmla="*/ 46462 h 46461"/>
                <a:gd name="connsiteX3" fmla="*/ 0 w 46461"/>
                <a:gd name="connsiteY3" fmla="*/ 46462 h 46461"/>
              </a:gdLst>
              <a:ahLst/>
              <a:cxnLst>
                <a:cxn ang="0">
                  <a:pos x="connsiteX0" y="connsiteY0"/>
                </a:cxn>
                <a:cxn ang="0">
                  <a:pos x="connsiteX1" y="connsiteY1"/>
                </a:cxn>
                <a:cxn ang="0">
                  <a:pos x="connsiteX2" y="connsiteY2"/>
                </a:cxn>
                <a:cxn ang="0">
                  <a:pos x="connsiteX3" y="connsiteY3"/>
                </a:cxn>
              </a:cxnLst>
              <a:rect l="l" t="t" r="r" b="b"/>
              <a:pathLst>
                <a:path w="46461" h="46461">
                  <a:moveTo>
                    <a:pt x="0" y="0"/>
                  </a:moveTo>
                  <a:lnTo>
                    <a:pt x="46462" y="0"/>
                  </a:lnTo>
                  <a:lnTo>
                    <a:pt x="46462" y="46462"/>
                  </a:lnTo>
                  <a:lnTo>
                    <a:pt x="0" y="46462"/>
                  </a:lnTo>
                  <a:close/>
                </a:path>
              </a:pathLst>
            </a:custGeom>
            <a:solidFill>
              <a:schemeClr val="accent2"/>
            </a:solidFill>
            <a:ln w="992" cap="flat">
              <a:noFill/>
              <a:prstDash val="solid"/>
              <a:miter/>
            </a:ln>
          </p:spPr>
          <p:txBody>
            <a:bodyPr rtlCol="0" anchor="ctr"/>
            <a:lstStyle/>
            <a:p>
              <a:endParaRPr lang="en-IN"/>
            </a:p>
          </p:txBody>
        </p:sp>
        <p:sp>
          <p:nvSpPr>
            <p:cNvPr id="3772" name="Freeform: Shape 3771">
              <a:extLst>
                <a:ext uri="{FF2B5EF4-FFF2-40B4-BE49-F238E27FC236}">
                  <a16:creationId xmlns:a16="http://schemas.microsoft.com/office/drawing/2014/main" id="{135F3DA8-8231-67E3-301D-5068158BEF5A}"/>
                </a:ext>
              </a:extLst>
            </p:cNvPr>
            <p:cNvSpPr/>
            <p:nvPr/>
          </p:nvSpPr>
          <p:spPr>
            <a:xfrm>
              <a:off x="4666278" y="3306697"/>
              <a:ext cx="46461" cy="46461"/>
            </a:xfrm>
            <a:custGeom>
              <a:avLst/>
              <a:gdLst>
                <a:gd name="connsiteX0" fmla="*/ 0 w 46461"/>
                <a:gd name="connsiteY0" fmla="*/ 0 h 46461"/>
                <a:gd name="connsiteX1" fmla="*/ 46462 w 46461"/>
                <a:gd name="connsiteY1" fmla="*/ 0 h 46461"/>
                <a:gd name="connsiteX2" fmla="*/ 46462 w 46461"/>
                <a:gd name="connsiteY2" fmla="*/ 46462 h 46461"/>
                <a:gd name="connsiteX3" fmla="*/ 0 w 46461"/>
                <a:gd name="connsiteY3" fmla="*/ 46462 h 46461"/>
              </a:gdLst>
              <a:ahLst/>
              <a:cxnLst>
                <a:cxn ang="0">
                  <a:pos x="connsiteX0" y="connsiteY0"/>
                </a:cxn>
                <a:cxn ang="0">
                  <a:pos x="connsiteX1" y="connsiteY1"/>
                </a:cxn>
                <a:cxn ang="0">
                  <a:pos x="connsiteX2" y="connsiteY2"/>
                </a:cxn>
                <a:cxn ang="0">
                  <a:pos x="connsiteX3" y="connsiteY3"/>
                </a:cxn>
              </a:cxnLst>
              <a:rect l="l" t="t" r="r" b="b"/>
              <a:pathLst>
                <a:path w="46461" h="46461">
                  <a:moveTo>
                    <a:pt x="0" y="0"/>
                  </a:moveTo>
                  <a:lnTo>
                    <a:pt x="46462" y="0"/>
                  </a:lnTo>
                  <a:lnTo>
                    <a:pt x="46462" y="46462"/>
                  </a:lnTo>
                  <a:lnTo>
                    <a:pt x="0" y="46462"/>
                  </a:lnTo>
                  <a:close/>
                </a:path>
              </a:pathLst>
            </a:custGeom>
            <a:solidFill>
              <a:schemeClr val="accent2"/>
            </a:solidFill>
            <a:ln w="992" cap="flat">
              <a:noFill/>
              <a:prstDash val="solid"/>
              <a:miter/>
            </a:ln>
          </p:spPr>
          <p:txBody>
            <a:bodyPr rtlCol="0" anchor="ctr"/>
            <a:lstStyle/>
            <a:p>
              <a:endParaRPr lang="en-IN"/>
            </a:p>
          </p:txBody>
        </p:sp>
        <p:sp>
          <p:nvSpPr>
            <p:cNvPr id="3773" name="Freeform: Shape 3772">
              <a:extLst>
                <a:ext uri="{FF2B5EF4-FFF2-40B4-BE49-F238E27FC236}">
                  <a16:creationId xmlns:a16="http://schemas.microsoft.com/office/drawing/2014/main" id="{BA56BB95-6E5B-540D-F736-99BE670F10AB}"/>
                </a:ext>
              </a:extLst>
            </p:cNvPr>
            <p:cNvSpPr/>
            <p:nvPr/>
          </p:nvSpPr>
          <p:spPr>
            <a:xfrm>
              <a:off x="4399968" y="3150487"/>
              <a:ext cx="23020" cy="46461"/>
            </a:xfrm>
            <a:custGeom>
              <a:avLst/>
              <a:gdLst>
                <a:gd name="connsiteX0" fmla="*/ 0 w 23020"/>
                <a:gd name="connsiteY0" fmla="*/ 0 h 46461"/>
                <a:gd name="connsiteX1" fmla="*/ 23021 w 23020"/>
                <a:gd name="connsiteY1" fmla="*/ 0 h 46461"/>
                <a:gd name="connsiteX2" fmla="*/ 23021 w 23020"/>
                <a:gd name="connsiteY2" fmla="*/ 46462 h 46461"/>
                <a:gd name="connsiteX3" fmla="*/ 0 w 23020"/>
                <a:gd name="connsiteY3" fmla="*/ 46462 h 46461"/>
              </a:gdLst>
              <a:ahLst/>
              <a:cxnLst>
                <a:cxn ang="0">
                  <a:pos x="connsiteX0" y="connsiteY0"/>
                </a:cxn>
                <a:cxn ang="0">
                  <a:pos x="connsiteX1" y="connsiteY1"/>
                </a:cxn>
                <a:cxn ang="0">
                  <a:pos x="connsiteX2" y="connsiteY2"/>
                </a:cxn>
                <a:cxn ang="0">
                  <a:pos x="connsiteX3" y="connsiteY3"/>
                </a:cxn>
              </a:cxnLst>
              <a:rect l="l" t="t" r="r" b="b"/>
              <a:pathLst>
                <a:path w="23020" h="46461">
                  <a:moveTo>
                    <a:pt x="0" y="0"/>
                  </a:moveTo>
                  <a:lnTo>
                    <a:pt x="23021" y="0"/>
                  </a:lnTo>
                  <a:lnTo>
                    <a:pt x="23021" y="46462"/>
                  </a:lnTo>
                  <a:lnTo>
                    <a:pt x="0" y="46462"/>
                  </a:lnTo>
                  <a:close/>
                </a:path>
              </a:pathLst>
            </a:custGeom>
            <a:solidFill>
              <a:schemeClr val="accent1"/>
            </a:solidFill>
            <a:ln w="992" cap="flat">
              <a:noFill/>
              <a:prstDash val="solid"/>
              <a:miter/>
            </a:ln>
          </p:spPr>
          <p:txBody>
            <a:bodyPr rtlCol="0" anchor="ctr"/>
            <a:lstStyle/>
            <a:p>
              <a:endParaRPr lang="en-IN"/>
            </a:p>
          </p:txBody>
        </p:sp>
        <p:sp>
          <p:nvSpPr>
            <p:cNvPr id="3774" name="Freeform: Shape 3773">
              <a:extLst>
                <a:ext uri="{FF2B5EF4-FFF2-40B4-BE49-F238E27FC236}">
                  <a16:creationId xmlns:a16="http://schemas.microsoft.com/office/drawing/2014/main" id="{7F6B6DAF-25B4-097C-695D-C5FACE4B385C}"/>
                </a:ext>
              </a:extLst>
            </p:cNvPr>
            <p:cNvSpPr/>
            <p:nvPr/>
          </p:nvSpPr>
          <p:spPr>
            <a:xfrm>
              <a:off x="4318735" y="3225494"/>
              <a:ext cx="46461" cy="23020"/>
            </a:xfrm>
            <a:custGeom>
              <a:avLst/>
              <a:gdLst>
                <a:gd name="connsiteX0" fmla="*/ 0 w 46461"/>
                <a:gd name="connsiteY0" fmla="*/ 0 h 23020"/>
                <a:gd name="connsiteX1" fmla="*/ 46462 w 46461"/>
                <a:gd name="connsiteY1" fmla="*/ 0 h 23020"/>
                <a:gd name="connsiteX2" fmla="*/ 46462 w 46461"/>
                <a:gd name="connsiteY2" fmla="*/ 23021 h 23020"/>
                <a:gd name="connsiteX3" fmla="*/ 0 w 46461"/>
                <a:gd name="connsiteY3" fmla="*/ 23021 h 23020"/>
              </a:gdLst>
              <a:ahLst/>
              <a:cxnLst>
                <a:cxn ang="0">
                  <a:pos x="connsiteX0" y="connsiteY0"/>
                </a:cxn>
                <a:cxn ang="0">
                  <a:pos x="connsiteX1" y="connsiteY1"/>
                </a:cxn>
                <a:cxn ang="0">
                  <a:pos x="connsiteX2" y="connsiteY2"/>
                </a:cxn>
                <a:cxn ang="0">
                  <a:pos x="connsiteX3" y="connsiteY3"/>
                </a:cxn>
              </a:cxnLst>
              <a:rect l="l" t="t" r="r" b="b"/>
              <a:pathLst>
                <a:path w="46461" h="23020">
                  <a:moveTo>
                    <a:pt x="0" y="0"/>
                  </a:moveTo>
                  <a:lnTo>
                    <a:pt x="46462" y="0"/>
                  </a:lnTo>
                  <a:lnTo>
                    <a:pt x="46462" y="23021"/>
                  </a:lnTo>
                  <a:lnTo>
                    <a:pt x="0" y="23021"/>
                  </a:lnTo>
                  <a:close/>
                </a:path>
              </a:pathLst>
            </a:custGeom>
            <a:solidFill>
              <a:schemeClr val="accent1"/>
            </a:solidFill>
            <a:ln w="992" cap="flat">
              <a:noFill/>
              <a:prstDash val="solid"/>
              <a:miter/>
            </a:ln>
          </p:spPr>
          <p:txBody>
            <a:bodyPr rtlCol="0" anchor="ctr"/>
            <a:lstStyle/>
            <a:p>
              <a:endParaRPr lang="en-IN"/>
            </a:p>
          </p:txBody>
        </p:sp>
        <p:sp>
          <p:nvSpPr>
            <p:cNvPr id="3775" name="Freeform: Shape 3774">
              <a:extLst>
                <a:ext uri="{FF2B5EF4-FFF2-40B4-BE49-F238E27FC236}">
                  <a16:creationId xmlns:a16="http://schemas.microsoft.com/office/drawing/2014/main" id="{5123AD49-AA66-238A-BEB3-1ED7415FA799}"/>
                </a:ext>
              </a:extLst>
            </p:cNvPr>
            <p:cNvSpPr/>
            <p:nvPr/>
          </p:nvSpPr>
          <p:spPr>
            <a:xfrm rot="18896998">
              <a:off x="4346886" y="3162622"/>
              <a:ext cx="23020" cy="46461"/>
            </a:xfrm>
            <a:custGeom>
              <a:avLst/>
              <a:gdLst>
                <a:gd name="connsiteX0" fmla="*/ 0 w 23020"/>
                <a:gd name="connsiteY0" fmla="*/ 0 h 46461"/>
                <a:gd name="connsiteX1" fmla="*/ 23021 w 23020"/>
                <a:gd name="connsiteY1" fmla="*/ 0 h 46461"/>
                <a:gd name="connsiteX2" fmla="*/ 23021 w 23020"/>
                <a:gd name="connsiteY2" fmla="*/ 46462 h 46461"/>
                <a:gd name="connsiteX3" fmla="*/ 0 w 23020"/>
                <a:gd name="connsiteY3" fmla="*/ 46462 h 46461"/>
              </a:gdLst>
              <a:ahLst/>
              <a:cxnLst>
                <a:cxn ang="0">
                  <a:pos x="connsiteX0" y="connsiteY0"/>
                </a:cxn>
                <a:cxn ang="0">
                  <a:pos x="connsiteX1" y="connsiteY1"/>
                </a:cxn>
                <a:cxn ang="0">
                  <a:pos x="connsiteX2" y="connsiteY2"/>
                </a:cxn>
                <a:cxn ang="0">
                  <a:pos x="connsiteX3" y="connsiteY3"/>
                </a:cxn>
              </a:cxnLst>
              <a:rect l="l" t="t" r="r" b="b"/>
              <a:pathLst>
                <a:path w="23020" h="46461">
                  <a:moveTo>
                    <a:pt x="0" y="0"/>
                  </a:moveTo>
                  <a:lnTo>
                    <a:pt x="23021" y="0"/>
                  </a:lnTo>
                  <a:lnTo>
                    <a:pt x="23021" y="46462"/>
                  </a:lnTo>
                  <a:lnTo>
                    <a:pt x="0" y="46462"/>
                  </a:lnTo>
                  <a:close/>
                </a:path>
              </a:pathLst>
            </a:custGeom>
            <a:solidFill>
              <a:schemeClr val="accent1"/>
            </a:solidFill>
            <a:ln w="992" cap="flat">
              <a:noFill/>
              <a:prstDash val="solid"/>
              <a:miter/>
            </a:ln>
          </p:spPr>
          <p:txBody>
            <a:bodyPr rtlCol="0" anchor="ctr"/>
            <a:lstStyle/>
            <a:p>
              <a:endParaRPr lang="en-IN"/>
            </a:p>
          </p:txBody>
        </p:sp>
      </p:grpSp>
      <p:grpSp>
        <p:nvGrpSpPr>
          <p:cNvPr id="3743" name="Group 3742">
            <a:extLst>
              <a:ext uri="{FF2B5EF4-FFF2-40B4-BE49-F238E27FC236}">
                <a16:creationId xmlns:a16="http://schemas.microsoft.com/office/drawing/2014/main" id="{916A9D3E-6B1E-C814-441F-9DF34C5574C1}"/>
              </a:ext>
            </a:extLst>
          </p:cNvPr>
          <p:cNvGrpSpPr>
            <a:grpSpLocks/>
          </p:cNvGrpSpPr>
          <p:nvPr/>
        </p:nvGrpSpPr>
        <p:grpSpPr>
          <a:xfrm>
            <a:off x="2768164" y="2962275"/>
            <a:ext cx="220213" cy="155575"/>
            <a:chOff x="10975889" y="2110911"/>
            <a:chExt cx="457155" cy="322970"/>
          </a:xfrm>
        </p:grpSpPr>
        <p:sp>
          <p:nvSpPr>
            <p:cNvPr id="3744" name="Freeform: Shape 3743">
              <a:extLst>
                <a:ext uri="{FF2B5EF4-FFF2-40B4-BE49-F238E27FC236}">
                  <a16:creationId xmlns:a16="http://schemas.microsoft.com/office/drawing/2014/main" id="{348B97C6-3A73-4AE2-9A0E-77576FF36439}"/>
                </a:ext>
              </a:extLst>
            </p:cNvPr>
            <p:cNvSpPr/>
            <p:nvPr/>
          </p:nvSpPr>
          <p:spPr>
            <a:xfrm>
              <a:off x="10976099" y="2113155"/>
              <a:ext cx="444080" cy="320604"/>
            </a:xfrm>
            <a:custGeom>
              <a:avLst/>
              <a:gdLst>
                <a:gd name="connsiteX0" fmla="*/ 22577 w 352456"/>
                <a:gd name="connsiteY0" fmla="*/ 0 h 254455"/>
                <a:gd name="connsiteX1" fmla="*/ 6438 w 352456"/>
                <a:gd name="connsiteY1" fmla="*/ 6815 h 254455"/>
                <a:gd name="connsiteX2" fmla="*/ 0 w 352456"/>
                <a:gd name="connsiteY2" fmla="*/ 22639 h 254455"/>
                <a:gd name="connsiteX3" fmla="*/ 0 w 352456"/>
                <a:gd name="connsiteY3" fmla="*/ 193653 h 254455"/>
                <a:gd name="connsiteX4" fmla="*/ 40348 w 352456"/>
                <a:gd name="connsiteY4" fmla="*/ 193653 h 254455"/>
                <a:gd name="connsiteX5" fmla="*/ 40348 w 352456"/>
                <a:gd name="connsiteY5" fmla="*/ 40348 h 254455"/>
                <a:gd name="connsiteX6" fmla="*/ 277673 w 352456"/>
                <a:gd name="connsiteY6" fmla="*/ 40348 h 254455"/>
                <a:gd name="connsiteX7" fmla="*/ 277673 w 352456"/>
                <a:gd name="connsiteY7" fmla="*/ 0 h 254455"/>
                <a:gd name="connsiteX8" fmla="*/ 22577 w 352456"/>
                <a:gd name="connsiteY8" fmla="*/ 0 h 254455"/>
                <a:gd name="connsiteX9" fmla="*/ 40348 w 352456"/>
                <a:gd name="connsiteY9" fmla="*/ 214108 h 254455"/>
                <a:gd name="connsiteX10" fmla="*/ 40348 w 352456"/>
                <a:gd name="connsiteY10" fmla="*/ 214011 h 254455"/>
                <a:gd name="connsiteX11" fmla="*/ 0 w 352456"/>
                <a:gd name="connsiteY11" fmla="*/ 214011 h 254455"/>
                <a:gd name="connsiteX12" fmla="*/ 0 w 352456"/>
                <a:gd name="connsiteY12" fmla="*/ 254456 h 254455"/>
                <a:gd name="connsiteX13" fmla="*/ 40479 w 352456"/>
                <a:gd name="connsiteY13" fmla="*/ 254456 h 254455"/>
                <a:gd name="connsiteX14" fmla="*/ 40479 w 352456"/>
                <a:gd name="connsiteY14" fmla="*/ 214108 h 254455"/>
                <a:gd name="connsiteX15" fmla="*/ 40348 w 352456"/>
                <a:gd name="connsiteY15" fmla="*/ 214108 h 254455"/>
                <a:gd name="connsiteX16" fmla="*/ 312109 w 352456"/>
                <a:gd name="connsiteY16" fmla="*/ 77258 h 254455"/>
                <a:gd name="connsiteX17" fmla="*/ 311618 w 352456"/>
                <a:gd name="connsiteY17" fmla="*/ 214108 h 254455"/>
                <a:gd name="connsiteX18" fmla="*/ 60838 w 352456"/>
                <a:gd name="connsiteY18" fmla="*/ 214108 h 254455"/>
                <a:gd name="connsiteX19" fmla="*/ 60838 w 352456"/>
                <a:gd name="connsiteY19" fmla="*/ 254456 h 254455"/>
                <a:gd name="connsiteX20" fmla="*/ 351825 w 352456"/>
                <a:gd name="connsiteY20" fmla="*/ 254456 h 254455"/>
                <a:gd name="connsiteX21" fmla="*/ 352457 w 352456"/>
                <a:gd name="connsiteY21" fmla="*/ 77407 h 254455"/>
                <a:gd name="connsiteX22" fmla="*/ 312109 w 352456"/>
                <a:gd name="connsiteY22" fmla="*/ 77258 h 25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56" h="254455">
                  <a:moveTo>
                    <a:pt x="22577" y="0"/>
                  </a:moveTo>
                  <a:cubicBezTo>
                    <a:pt x="16534" y="0"/>
                    <a:pt x="10657" y="2482"/>
                    <a:pt x="6438" y="6815"/>
                  </a:cubicBezTo>
                  <a:cubicBezTo>
                    <a:pt x="2289" y="11069"/>
                    <a:pt x="0" y="16692"/>
                    <a:pt x="0" y="22639"/>
                  </a:cubicBezTo>
                  <a:lnTo>
                    <a:pt x="0" y="193653"/>
                  </a:lnTo>
                  <a:lnTo>
                    <a:pt x="40348" y="193653"/>
                  </a:lnTo>
                  <a:lnTo>
                    <a:pt x="40348" y="40348"/>
                  </a:lnTo>
                  <a:lnTo>
                    <a:pt x="277673" y="40348"/>
                  </a:lnTo>
                  <a:lnTo>
                    <a:pt x="277673" y="0"/>
                  </a:lnTo>
                  <a:lnTo>
                    <a:pt x="22577" y="0"/>
                  </a:lnTo>
                  <a:close/>
                  <a:moveTo>
                    <a:pt x="40348" y="214108"/>
                  </a:moveTo>
                  <a:lnTo>
                    <a:pt x="40348" y="214011"/>
                  </a:lnTo>
                  <a:lnTo>
                    <a:pt x="0" y="214011"/>
                  </a:lnTo>
                  <a:lnTo>
                    <a:pt x="0" y="254456"/>
                  </a:lnTo>
                  <a:lnTo>
                    <a:pt x="40479" y="254456"/>
                  </a:lnTo>
                  <a:lnTo>
                    <a:pt x="40479" y="214108"/>
                  </a:lnTo>
                  <a:lnTo>
                    <a:pt x="40348" y="214108"/>
                  </a:lnTo>
                  <a:close/>
                  <a:moveTo>
                    <a:pt x="312109" y="77258"/>
                  </a:moveTo>
                  <a:lnTo>
                    <a:pt x="311618" y="214108"/>
                  </a:lnTo>
                  <a:lnTo>
                    <a:pt x="60838" y="214108"/>
                  </a:lnTo>
                  <a:lnTo>
                    <a:pt x="60838" y="254456"/>
                  </a:lnTo>
                  <a:lnTo>
                    <a:pt x="351825" y="254456"/>
                  </a:lnTo>
                  <a:lnTo>
                    <a:pt x="352457" y="77407"/>
                  </a:lnTo>
                  <a:lnTo>
                    <a:pt x="312109" y="77258"/>
                  </a:lnTo>
                  <a:close/>
                </a:path>
              </a:pathLst>
            </a:custGeom>
            <a:solidFill>
              <a:schemeClr val="accent1"/>
            </a:solidFill>
            <a:ln w="877" cap="flat">
              <a:noFill/>
              <a:prstDash val="solid"/>
              <a:miter/>
            </a:ln>
          </p:spPr>
          <p:txBody>
            <a:bodyPr rtlCol="0" anchor="ctr"/>
            <a:lstStyle/>
            <a:p>
              <a:endParaRPr lang="en-IN"/>
            </a:p>
          </p:txBody>
        </p:sp>
        <p:sp>
          <p:nvSpPr>
            <p:cNvPr id="3758" name="Freeform: Shape 3757">
              <a:extLst>
                <a:ext uri="{FF2B5EF4-FFF2-40B4-BE49-F238E27FC236}">
                  <a16:creationId xmlns:a16="http://schemas.microsoft.com/office/drawing/2014/main" id="{68377AA2-0813-54C8-D012-83B9676CC313}"/>
                </a:ext>
              </a:extLst>
            </p:cNvPr>
            <p:cNvSpPr/>
            <p:nvPr/>
          </p:nvSpPr>
          <p:spPr>
            <a:xfrm>
              <a:off x="11052752" y="2127102"/>
              <a:ext cx="367162" cy="251588"/>
            </a:xfrm>
            <a:custGeom>
              <a:avLst/>
              <a:gdLst>
                <a:gd name="connsiteX0" fmla="*/ 48391 w 291408"/>
                <a:gd name="connsiteY0" fmla="*/ 199679 h 199679"/>
                <a:gd name="connsiteX1" fmla="*/ 0 w 291408"/>
                <a:gd name="connsiteY1" fmla="*/ 199679 h 199679"/>
                <a:gd name="connsiteX2" fmla="*/ 0 w 291408"/>
                <a:gd name="connsiteY2" fmla="*/ 179505 h 199679"/>
                <a:gd name="connsiteX3" fmla="*/ 37532 w 291408"/>
                <a:gd name="connsiteY3" fmla="*/ 179505 h 199679"/>
                <a:gd name="connsiteX4" fmla="*/ 84195 w 291408"/>
                <a:gd name="connsiteY4" fmla="*/ 108799 h 199679"/>
                <a:gd name="connsiteX5" fmla="*/ 117220 w 291408"/>
                <a:gd name="connsiteY5" fmla="*/ 134526 h 199679"/>
                <a:gd name="connsiteX6" fmla="*/ 278489 w 291408"/>
                <a:gd name="connsiteY6" fmla="*/ 0 h 199679"/>
                <a:gd name="connsiteX7" fmla="*/ 291409 w 291408"/>
                <a:gd name="connsiteY7" fmla="*/ 15490 h 199679"/>
                <a:gd name="connsiteX8" fmla="*/ 117649 w 291408"/>
                <a:gd name="connsiteY8" fmla="*/ 160445 h 199679"/>
                <a:gd name="connsiteX9" fmla="*/ 89011 w 291408"/>
                <a:gd name="connsiteY9" fmla="*/ 138122 h 199679"/>
                <a:gd name="connsiteX10" fmla="*/ 48391 w 291408"/>
                <a:gd name="connsiteY10" fmla="*/ 199679 h 19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408" h="199679">
                  <a:moveTo>
                    <a:pt x="48391" y="199679"/>
                  </a:moveTo>
                  <a:lnTo>
                    <a:pt x="0" y="199679"/>
                  </a:lnTo>
                  <a:lnTo>
                    <a:pt x="0" y="179505"/>
                  </a:lnTo>
                  <a:lnTo>
                    <a:pt x="37532" y="179505"/>
                  </a:lnTo>
                  <a:lnTo>
                    <a:pt x="84195" y="108799"/>
                  </a:lnTo>
                  <a:lnTo>
                    <a:pt x="117220" y="134526"/>
                  </a:lnTo>
                  <a:lnTo>
                    <a:pt x="278489" y="0"/>
                  </a:lnTo>
                  <a:lnTo>
                    <a:pt x="291409" y="15490"/>
                  </a:lnTo>
                  <a:lnTo>
                    <a:pt x="117649" y="160445"/>
                  </a:lnTo>
                  <a:lnTo>
                    <a:pt x="89011" y="138122"/>
                  </a:lnTo>
                  <a:lnTo>
                    <a:pt x="48391" y="199679"/>
                  </a:lnTo>
                  <a:close/>
                </a:path>
              </a:pathLst>
            </a:custGeom>
            <a:solidFill>
              <a:schemeClr val="accent1"/>
            </a:solidFill>
            <a:ln w="877" cap="flat">
              <a:noFill/>
              <a:prstDash val="solid"/>
              <a:miter/>
            </a:ln>
          </p:spPr>
          <p:txBody>
            <a:bodyPr rtlCol="0" anchor="ctr"/>
            <a:lstStyle/>
            <a:p>
              <a:endParaRPr lang="en-IN"/>
            </a:p>
          </p:txBody>
        </p:sp>
        <p:sp>
          <p:nvSpPr>
            <p:cNvPr id="3759" name="Freeform: Shape 3758">
              <a:extLst>
                <a:ext uri="{FF2B5EF4-FFF2-40B4-BE49-F238E27FC236}">
                  <a16:creationId xmlns:a16="http://schemas.microsoft.com/office/drawing/2014/main" id="{93732B2D-DB50-79FA-0967-4E2CA7ECC7D0}"/>
                </a:ext>
              </a:extLst>
            </p:cNvPr>
            <p:cNvSpPr/>
            <p:nvPr/>
          </p:nvSpPr>
          <p:spPr>
            <a:xfrm>
              <a:off x="11362669" y="2110911"/>
              <a:ext cx="70375" cy="71371"/>
            </a:xfrm>
            <a:custGeom>
              <a:avLst/>
              <a:gdLst>
                <a:gd name="connsiteX0" fmla="*/ 55856 w 55855"/>
                <a:gd name="connsiteY0" fmla="*/ 56645 h 56645"/>
                <a:gd name="connsiteX1" fmla="*/ 35682 w 55855"/>
                <a:gd name="connsiteY1" fmla="*/ 56645 h 56645"/>
                <a:gd name="connsiteX2" fmla="*/ 35682 w 55855"/>
                <a:gd name="connsiteY2" fmla="*/ 20174 h 56645"/>
                <a:gd name="connsiteX3" fmla="*/ 0 w 55855"/>
                <a:gd name="connsiteY3" fmla="*/ 20174 h 56645"/>
                <a:gd name="connsiteX4" fmla="*/ 0 w 55855"/>
                <a:gd name="connsiteY4" fmla="*/ 0 h 56645"/>
                <a:gd name="connsiteX5" fmla="*/ 55856 w 55855"/>
                <a:gd name="connsiteY5" fmla="*/ 0 h 56645"/>
                <a:gd name="connsiteX6" fmla="*/ 55856 w 55855"/>
                <a:gd name="connsiteY6" fmla="*/ 56645 h 5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55" h="56645">
                  <a:moveTo>
                    <a:pt x="55856" y="56645"/>
                  </a:moveTo>
                  <a:lnTo>
                    <a:pt x="35682" y="56645"/>
                  </a:lnTo>
                  <a:lnTo>
                    <a:pt x="35682" y="20174"/>
                  </a:lnTo>
                  <a:lnTo>
                    <a:pt x="0" y="20174"/>
                  </a:lnTo>
                  <a:lnTo>
                    <a:pt x="0" y="0"/>
                  </a:lnTo>
                  <a:lnTo>
                    <a:pt x="55856" y="0"/>
                  </a:lnTo>
                  <a:lnTo>
                    <a:pt x="55856" y="56645"/>
                  </a:lnTo>
                  <a:close/>
                </a:path>
              </a:pathLst>
            </a:custGeom>
            <a:solidFill>
              <a:schemeClr val="accent1"/>
            </a:solidFill>
            <a:ln w="877" cap="flat">
              <a:noFill/>
              <a:prstDash val="solid"/>
              <a:miter/>
            </a:ln>
          </p:spPr>
          <p:txBody>
            <a:bodyPr rtlCol="0" anchor="ctr"/>
            <a:lstStyle/>
            <a:p>
              <a:endParaRPr lang="en-IN"/>
            </a:p>
          </p:txBody>
        </p:sp>
        <p:sp>
          <p:nvSpPr>
            <p:cNvPr id="3760" name="Freeform: Shape 3759">
              <a:extLst>
                <a:ext uri="{FF2B5EF4-FFF2-40B4-BE49-F238E27FC236}">
                  <a16:creationId xmlns:a16="http://schemas.microsoft.com/office/drawing/2014/main" id="{39A4F338-5EE7-33D0-CDAA-4A2DD73EC49F}"/>
                </a:ext>
              </a:extLst>
            </p:cNvPr>
            <p:cNvSpPr/>
            <p:nvPr/>
          </p:nvSpPr>
          <p:spPr>
            <a:xfrm rot="10800000">
              <a:off x="10975889" y="2382801"/>
              <a:ext cx="51157" cy="51080"/>
            </a:xfrm>
            <a:custGeom>
              <a:avLst/>
              <a:gdLst>
                <a:gd name="connsiteX0" fmla="*/ 0 w 40602"/>
                <a:gd name="connsiteY0" fmla="*/ 0 h 40541"/>
                <a:gd name="connsiteX1" fmla="*/ 40602 w 40602"/>
                <a:gd name="connsiteY1" fmla="*/ 0 h 40541"/>
                <a:gd name="connsiteX2" fmla="*/ 40602 w 40602"/>
                <a:gd name="connsiteY2" fmla="*/ 40541 h 40541"/>
                <a:gd name="connsiteX3" fmla="*/ 0 w 40602"/>
                <a:gd name="connsiteY3" fmla="*/ 40541 h 40541"/>
              </a:gdLst>
              <a:ahLst/>
              <a:cxnLst>
                <a:cxn ang="0">
                  <a:pos x="connsiteX0" y="connsiteY0"/>
                </a:cxn>
                <a:cxn ang="0">
                  <a:pos x="connsiteX1" y="connsiteY1"/>
                </a:cxn>
                <a:cxn ang="0">
                  <a:pos x="connsiteX2" y="connsiteY2"/>
                </a:cxn>
                <a:cxn ang="0">
                  <a:pos x="connsiteX3" y="connsiteY3"/>
                </a:cxn>
              </a:cxnLst>
              <a:rect l="l" t="t" r="r" b="b"/>
              <a:pathLst>
                <a:path w="40602" h="40541">
                  <a:moveTo>
                    <a:pt x="0" y="0"/>
                  </a:moveTo>
                  <a:lnTo>
                    <a:pt x="40602" y="0"/>
                  </a:lnTo>
                  <a:lnTo>
                    <a:pt x="40602" y="40541"/>
                  </a:lnTo>
                  <a:lnTo>
                    <a:pt x="0" y="40541"/>
                  </a:lnTo>
                  <a:close/>
                </a:path>
              </a:pathLst>
            </a:custGeom>
            <a:solidFill>
              <a:schemeClr val="accent2"/>
            </a:solidFill>
            <a:ln w="877" cap="flat">
              <a:noFill/>
              <a:prstDash val="solid"/>
              <a:miter/>
            </a:ln>
          </p:spPr>
          <p:txBody>
            <a:bodyPr rtlCol="0" anchor="ctr"/>
            <a:lstStyle/>
            <a:p>
              <a:endParaRPr lang="en-IN"/>
            </a:p>
          </p:txBody>
        </p:sp>
      </p:grpSp>
      <p:pic>
        <p:nvPicPr>
          <p:cNvPr id="3761" name="Graphic 3760">
            <a:extLst>
              <a:ext uri="{FF2B5EF4-FFF2-40B4-BE49-F238E27FC236}">
                <a16:creationId xmlns:a16="http://schemas.microsoft.com/office/drawing/2014/main" id="{5A002EC1-80AE-2DA1-670E-CB6297617D79}"/>
              </a:ext>
            </a:extLst>
          </p:cNvPr>
          <p:cNvPicPr>
            <a:picLocks/>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94218" y="2911475"/>
            <a:ext cx="250344" cy="250344"/>
          </a:xfrm>
          <a:prstGeom prst="rect">
            <a:avLst/>
          </a:prstGeom>
        </p:spPr>
      </p:pic>
      <p:sp>
        <p:nvSpPr>
          <p:cNvPr id="31" name="Content Placeholder 47">
            <a:extLst>
              <a:ext uri="{FF2B5EF4-FFF2-40B4-BE49-F238E27FC236}">
                <a16:creationId xmlns:a16="http://schemas.microsoft.com/office/drawing/2014/main" id="{D2B59D3F-9265-1FCA-8BC8-130335756C21}"/>
              </a:ext>
            </a:extLst>
          </p:cNvPr>
          <p:cNvSpPr txBox="1">
            <a:spLocks/>
          </p:cNvSpPr>
          <p:nvPr/>
        </p:nvSpPr>
        <p:spPr>
          <a:xfrm>
            <a:off x="592917" y="2694317"/>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32" name="Rectangle 31">
            <a:extLst>
              <a:ext uri="{FF2B5EF4-FFF2-40B4-BE49-F238E27FC236}">
                <a16:creationId xmlns:a16="http://schemas.microsoft.com/office/drawing/2014/main" id="{9E1B9D1C-8F27-0449-AF51-A05159FBF46F}"/>
              </a:ext>
            </a:extLst>
          </p:cNvPr>
          <p:cNvSpPr>
            <a:spLocks/>
          </p:cNvSpPr>
          <p:nvPr/>
        </p:nvSpPr>
        <p:spPr>
          <a:xfrm>
            <a:off x="913615" y="2928064"/>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80% reduction</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in video review and</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verification workload</a:t>
            </a:r>
            <a:r>
              <a:rPr lang="en-US" sz="900" baseline="30000" dirty="0">
                <a:solidFill>
                  <a:schemeClr val="accent1"/>
                </a:solidFill>
                <a:latin typeface="IntelOne Text Medium" panose="020B0703020203020204" pitchFamily="34" charset="0"/>
                <a:sym typeface="Helvetica Neue"/>
              </a:rPr>
              <a:t>1</a:t>
            </a:r>
          </a:p>
        </p:txBody>
      </p:sp>
      <p:sp>
        <p:nvSpPr>
          <p:cNvPr id="33" name="Rectangle 32">
            <a:extLst>
              <a:ext uri="{FF2B5EF4-FFF2-40B4-BE49-F238E27FC236}">
                <a16:creationId xmlns:a16="http://schemas.microsoft.com/office/drawing/2014/main" id="{333EE77B-EDD4-F50B-0107-47BCDBB25865}"/>
              </a:ext>
            </a:extLst>
          </p:cNvPr>
          <p:cNvSpPr>
            <a:spLocks/>
          </p:cNvSpPr>
          <p:nvPr/>
        </p:nvSpPr>
        <p:spPr>
          <a:xfrm>
            <a:off x="3063688" y="2928064"/>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60% reduction</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in cost related to safety</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compliance task workload</a:t>
            </a:r>
            <a:r>
              <a:rPr lang="en-US" sz="900" baseline="30000" dirty="0">
                <a:solidFill>
                  <a:schemeClr val="accent1"/>
                </a:solidFill>
                <a:latin typeface="IntelOne Text Medium" panose="020B0703020203020204" pitchFamily="34" charset="0"/>
                <a:sym typeface="Helvetica Neue"/>
              </a:rPr>
              <a:t>1</a:t>
            </a:r>
          </a:p>
        </p:txBody>
      </p:sp>
      <p:sp>
        <p:nvSpPr>
          <p:cNvPr id="34" name="Rectangle 33">
            <a:extLst>
              <a:ext uri="{FF2B5EF4-FFF2-40B4-BE49-F238E27FC236}">
                <a16:creationId xmlns:a16="http://schemas.microsoft.com/office/drawing/2014/main" id="{E523A90B-2D22-70A7-93B8-D8F089E7EB06}"/>
              </a:ext>
            </a:extLst>
          </p:cNvPr>
          <p:cNvSpPr>
            <a:spLocks/>
          </p:cNvSpPr>
          <p:nvPr/>
        </p:nvSpPr>
        <p:spPr>
          <a:xfrm>
            <a:off x="5213760" y="2928064"/>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chemeClr val="accent1"/>
                </a:solidFill>
                <a:latin typeface="IntelOne Text Medium" panose="020B0703020203020204" pitchFamily="34" charset="0"/>
                <a:sym typeface="Helvetica Neue"/>
              </a:rPr>
              <a:t>Boosted the safety violation detection rate from less than 20% to 90% and reduced safety violations by 35%</a:t>
            </a:r>
            <a:r>
              <a:rPr lang="en-US" sz="900" baseline="30000" dirty="0">
                <a:solidFill>
                  <a:schemeClr val="accent1"/>
                </a:solidFill>
                <a:latin typeface="IntelOne Text Medium" panose="020B0703020203020204" pitchFamily="34" charset="0"/>
                <a:sym typeface="Helvetica Neue"/>
              </a:rPr>
              <a:t>1</a:t>
            </a:r>
          </a:p>
        </p:txBody>
      </p:sp>
      <p:cxnSp>
        <p:nvCxnSpPr>
          <p:cNvPr id="43" name="Straight Connector 42">
            <a:extLst>
              <a:ext uri="{FF2B5EF4-FFF2-40B4-BE49-F238E27FC236}">
                <a16:creationId xmlns:a16="http://schemas.microsoft.com/office/drawing/2014/main" id="{7B4CE77D-3986-AEDA-02F7-2CCBDAD97DE0}"/>
              </a:ext>
              <a:ext uri="{C183D7F6-B498-43B3-948B-1728B52AA6E4}">
                <adec:decorative xmlns:adec="http://schemas.microsoft.com/office/drawing/2017/decorative" val="1"/>
              </a:ext>
            </a:extLst>
          </p:cNvPr>
          <p:cNvCxnSpPr>
            <a:cxnSpLocks/>
          </p:cNvCxnSpPr>
          <p:nvPr/>
        </p:nvCxnSpPr>
        <p:spPr>
          <a:xfrm flipV="1">
            <a:off x="9300551" y="656163"/>
            <a:ext cx="0" cy="969437"/>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grpSp>
        <p:nvGrpSpPr>
          <p:cNvPr id="2" name="Group 1">
            <a:extLst>
              <a:ext uri="{FF2B5EF4-FFF2-40B4-BE49-F238E27FC236}">
                <a16:creationId xmlns:a16="http://schemas.microsoft.com/office/drawing/2014/main" id="{C172B7CC-3B16-1C12-B6F1-934135C3604C}"/>
              </a:ext>
            </a:extLst>
          </p:cNvPr>
          <p:cNvGrpSpPr/>
          <p:nvPr/>
        </p:nvGrpSpPr>
        <p:grpSpPr>
          <a:xfrm>
            <a:off x="592916" y="5358738"/>
            <a:ext cx="6255393" cy="500014"/>
            <a:chOff x="592916" y="5503518"/>
            <a:chExt cx="6255393" cy="500014"/>
          </a:xfrm>
        </p:grpSpPr>
        <p:sp>
          <p:nvSpPr>
            <p:cNvPr id="45" name="Content Placeholder 47">
              <a:extLst>
                <a:ext uri="{FF2B5EF4-FFF2-40B4-BE49-F238E27FC236}">
                  <a16:creationId xmlns:a16="http://schemas.microsoft.com/office/drawing/2014/main" id="{4A938412-2971-3C35-3EB9-452EF4A29BCF}"/>
                </a:ext>
              </a:extLst>
            </p:cNvPr>
            <p:cNvSpPr txBox="1">
              <a:spLocks/>
            </p:cNvSpPr>
            <p:nvPr/>
          </p:nvSpPr>
          <p:spPr>
            <a:xfrm>
              <a:off x="592916" y="5503518"/>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3733" name="Content Placeholder 47">
              <a:extLst>
                <a:ext uri="{FF2B5EF4-FFF2-40B4-BE49-F238E27FC236}">
                  <a16:creationId xmlns:a16="http://schemas.microsoft.com/office/drawing/2014/main" id="{46CF8C41-D4CF-4AA2-E9F9-C3FBE9BEDBB2}"/>
                </a:ext>
              </a:extLst>
            </p:cNvPr>
            <p:cNvSpPr txBox="1">
              <a:spLocks/>
            </p:cNvSpPr>
            <p:nvPr/>
          </p:nvSpPr>
          <p:spPr>
            <a:xfrm>
              <a:off x="592916" y="5700885"/>
              <a:ext cx="6255393" cy="302647"/>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0" lvl="1" indent="0" defTabSz="609600" fontAlgn="ctr">
                <a:lnSpc>
                  <a:spcPct val="100000"/>
                </a:lnSpc>
                <a:spcBef>
                  <a:spcPts val="200"/>
                </a:spcBef>
                <a:spcAft>
                  <a:spcPts val="100"/>
                </a:spcAft>
                <a:buClr>
                  <a:srgbClr val="525252"/>
                </a:buClr>
                <a:buFont typeface="Wingdings" panose="05000000000000000000" pitchFamily="2" charset="2"/>
                <a:buNone/>
                <a:defRPr sz="900" kern="0">
                  <a:solidFill>
                    <a:schemeClr val="bg2"/>
                  </a:solidFill>
                  <a:latin typeface="IntelOne Text" panose="020B0503020203020204" pitchFamily="34" charset="0"/>
                </a:defRPr>
              </a:lvl2pPr>
              <a:lvl3pPr marL="686594" indent="-197644"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09728" lvl="1" indent="-109728" defTabSz="914400">
                <a:spcAft>
                  <a:spcPts val="0"/>
                </a:spcAft>
                <a:buFont typeface="Wingdings" panose="05000000000000000000" pitchFamily="2" charset="2"/>
                <a:buChar char="§"/>
                <a:defRPr/>
              </a:pPr>
              <a:r>
                <a:rPr lang="en-US" kern="1200" dirty="0" err="1">
                  <a:ea typeface="Intel Clear" panose="020B0604020203020204" pitchFamily="34" charset="0"/>
                  <a:cs typeface="Intel Clear" panose="020B0604020203020204" pitchFamily="34" charset="0"/>
                  <a:hlinkClick r:id="rId6">
                    <a:extLst>
                      <a:ext uri="{A12FA001-AC4F-418D-AE19-62706E023703}">
                        <ahyp:hlinkClr xmlns:ahyp="http://schemas.microsoft.com/office/drawing/2018/hyperlinkcolor" val="tx"/>
                      </a:ext>
                    </a:extLst>
                  </a:hlinkClick>
                </a:rPr>
                <a:t>Aotu</a:t>
              </a:r>
              <a:r>
                <a:rPr lang="en-US" kern="1200" dirty="0">
                  <a:ea typeface="Intel Clear" panose="020B0604020203020204" pitchFamily="34" charset="0"/>
                  <a:cs typeface="Intel Clear" panose="020B0604020203020204" pitchFamily="34" charset="0"/>
                  <a:hlinkClick r:id="rId6">
                    <a:extLst>
                      <a:ext uri="{A12FA001-AC4F-418D-AE19-62706E023703}">
                        <ahyp:hlinkClr xmlns:ahyp="http://schemas.microsoft.com/office/drawing/2018/hyperlinkcolor" val="tx"/>
                      </a:ext>
                    </a:extLst>
                  </a:hlinkClick>
                </a:rPr>
                <a:t> + Intel Spotlight</a:t>
              </a:r>
              <a:endParaRPr lang="en-US" kern="1200" dirty="0">
                <a:ea typeface="Intel Clear" panose="020B0604020203020204" pitchFamily="34" charset="0"/>
                <a:cs typeface="Intel Clear" panose="020B0604020203020204" pitchFamily="34" charset="0"/>
              </a:endParaRPr>
            </a:p>
            <a:p>
              <a:pPr marL="109728" lvl="1" indent="-109728" defTabSz="914400">
                <a:spcAft>
                  <a:spcPts val="0"/>
                </a:spcAft>
                <a:buFont typeface="Wingdings" panose="05000000000000000000" pitchFamily="2" charset="2"/>
                <a:buChar char="§"/>
                <a:defRPr/>
              </a:pPr>
              <a:r>
                <a:rPr lang="en-US" kern="1200" dirty="0">
                  <a:ea typeface="Intel Clear" panose="020B0604020203020204" pitchFamily="34" charset="0"/>
                  <a:cs typeface="Intel Clear" panose="020B0604020203020204" pitchFamily="34" charset="0"/>
                  <a:hlinkClick r:id="rId6">
                    <a:extLst>
                      <a:ext uri="{A12FA001-AC4F-418D-AE19-62706E023703}">
                        <ahyp:hlinkClr xmlns:ahyp="http://schemas.microsoft.com/office/drawing/2018/hyperlinkcolor" val="tx"/>
                      </a:ext>
                    </a:extLst>
                  </a:hlinkClick>
                </a:rPr>
                <a:t>Intel </a:t>
              </a:r>
              <a:r>
                <a:rPr lang="en-US" kern="1200" dirty="0" err="1">
                  <a:ea typeface="Intel Clear" panose="020B0604020203020204" pitchFamily="34" charset="0"/>
                  <a:cs typeface="Intel Clear" panose="020B0604020203020204" pitchFamily="34" charset="0"/>
                  <a:hlinkClick r:id="rId6">
                    <a:extLst>
                      <a:ext uri="{A12FA001-AC4F-418D-AE19-62706E023703}">
                        <ahyp:hlinkClr xmlns:ahyp="http://schemas.microsoft.com/office/drawing/2018/hyperlinkcolor" val="tx"/>
                      </a:ext>
                    </a:extLst>
                  </a:hlinkClick>
                </a:rPr>
                <a:t>Intel</a:t>
              </a:r>
              <a:r>
                <a:rPr lang="en-US" kern="1200" dirty="0">
                  <a:ea typeface="Intel Clear" panose="020B0604020203020204" pitchFamily="34" charset="0"/>
                  <a:cs typeface="Intel Clear" panose="020B0604020203020204" pitchFamily="34" charset="0"/>
                  <a:hlinkClick r:id="rId6">
                    <a:extLst>
                      <a:ext uri="{A12FA001-AC4F-418D-AE19-62706E023703}">
                        <ahyp:hlinkClr xmlns:ahyp="http://schemas.microsoft.com/office/drawing/2018/hyperlinkcolor" val="tx"/>
                      </a:ext>
                    </a:extLst>
                  </a:hlinkClick>
                </a:rPr>
                <a:t> Spotlight </a:t>
              </a:r>
              <a:endParaRPr lang="en-US" kern="1200" dirty="0">
                <a:ea typeface="Intel Clear" panose="020B0604020203020204" pitchFamily="34" charset="0"/>
                <a:cs typeface="Intel Clear" panose="020B0604020203020204" pitchFamily="34" charset="0"/>
              </a:endParaRPr>
            </a:p>
          </p:txBody>
        </p:sp>
      </p:grpSp>
      <p:cxnSp>
        <p:nvCxnSpPr>
          <p:cNvPr id="47" name="Straight Connector 46">
            <a:extLst>
              <a:ext uri="{FF2B5EF4-FFF2-40B4-BE49-F238E27FC236}">
                <a16:creationId xmlns:a16="http://schemas.microsoft.com/office/drawing/2014/main" id="{D50CAA47-A774-E378-660B-13379D932DA2}"/>
              </a:ext>
            </a:extLst>
          </p:cNvPr>
          <p:cNvCxnSpPr>
            <a:cxnSpLocks/>
          </p:cNvCxnSpPr>
          <p:nvPr/>
        </p:nvCxnSpPr>
        <p:spPr>
          <a:xfrm>
            <a:off x="592917" y="523109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pic>
        <p:nvPicPr>
          <p:cNvPr id="7" name="Picture 6">
            <a:extLst>
              <a:ext uri="{FF2B5EF4-FFF2-40B4-BE49-F238E27FC236}">
                <a16:creationId xmlns:a16="http://schemas.microsoft.com/office/drawing/2014/main" id="{5DEB5DE2-A144-070A-5E23-1AEAFBE64AFB}"/>
              </a:ext>
            </a:extLst>
          </p:cNvPr>
          <p:cNvPicPr>
            <a:picLocks noChangeAspect="1"/>
          </p:cNvPicPr>
          <p:nvPr/>
        </p:nvPicPr>
        <p:blipFill rotWithShape="1">
          <a:blip r:embed="rId7"/>
          <a:srcRect l="43350" t="17045" r="5832" b="28028"/>
          <a:stretch/>
        </p:blipFill>
        <p:spPr>
          <a:xfrm>
            <a:off x="7119952" y="2353982"/>
            <a:ext cx="1623047" cy="1353337"/>
          </a:xfrm>
          <a:custGeom>
            <a:avLst/>
            <a:gdLst>
              <a:gd name="connsiteX0" fmla="*/ 0 w 1593762"/>
              <a:gd name="connsiteY0" fmla="*/ 0 h 1328738"/>
              <a:gd name="connsiteX1" fmla="*/ 1593762 w 1593762"/>
              <a:gd name="connsiteY1" fmla="*/ 0 h 1328738"/>
              <a:gd name="connsiteX2" fmla="*/ 1593762 w 1593762"/>
              <a:gd name="connsiteY2" fmla="*/ 1328738 h 1328738"/>
              <a:gd name="connsiteX3" fmla="*/ 0 w 1593762"/>
              <a:gd name="connsiteY3" fmla="*/ 1328738 h 1328738"/>
            </a:gdLst>
            <a:ahLst/>
            <a:cxnLst>
              <a:cxn ang="0">
                <a:pos x="connsiteX0" y="connsiteY0"/>
              </a:cxn>
              <a:cxn ang="0">
                <a:pos x="connsiteX1" y="connsiteY1"/>
              </a:cxn>
              <a:cxn ang="0">
                <a:pos x="connsiteX2" y="connsiteY2"/>
              </a:cxn>
              <a:cxn ang="0">
                <a:pos x="connsiteX3" y="connsiteY3"/>
              </a:cxn>
            </a:cxnLst>
            <a:rect l="l" t="t" r="r" b="b"/>
            <a:pathLst>
              <a:path w="1593762" h="1328738">
                <a:moveTo>
                  <a:pt x="0" y="0"/>
                </a:moveTo>
                <a:lnTo>
                  <a:pt x="1593762" y="0"/>
                </a:lnTo>
                <a:lnTo>
                  <a:pt x="1593762" y="1328738"/>
                </a:lnTo>
                <a:lnTo>
                  <a:pt x="0" y="1328738"/>
                </a:lnTo>
                <a:close/>
              </a:path>
            </a:pathLst>
          </a:custGeom>
          <a:ln>
            <a:solidFill>
              <a:schemeClr val="bg1">
                <a:lumMod val="75000"/>
              </a:schemeClr>
            </a:solidFill>
          </a:ln>
        </p:spPr>
      </p:pic>
      <p:grpSp>
        <p:nvGrpSpPr>
          <p:cNvPr id="6" name="Group 5">
            <a:extLst>
              <a:ext uri="{FF2B5EF4-FFF2-40B4-BE49-F238E27FC236}">
                <a16:creationId xmlns:a16="http://schemas.microsoft.com/office/drawing/2014/main" id="{2E71C992-67A9-96C6-CD9C-837EB3173648}"/>
              </a:ext>
            </a:extLst>
          </p:cNvPr>
          <p:cNvGrpSpPr/>
          <p:nvPr/>
        </p:nvGrpSpPr>
        <p:grpSpPr>
          <a:xfrm>
            <a:off x="9057016" y="87630"/>
            <a:ext cx="2525384" cy="384440"/>
            <a:chOff x="9057016" y="87630"/>
            <a:chExt cx="2525384" cy="384440"/>
          </a:xfrm>
        </p:grpSpPr>
        <p:pic>
          <p:nvPicPr>
            <p:cNvPr id="9" name="Picture 8">
              <a:hlinkClick r:id="rId8" action="ppaction://hlinksldjump"/>
              <a:extLst>
                <a:ext uri="{FF2B5EF4-FFF2-40B4-BE49-F238E27FC236}">
                  <a16:creationId xmlns:a16="http://schemas.microsoft.com/office/drawing/2014/main" id="{2F59AB40-C417-DAEE-39DD-69145CCEFB92}"/>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13" name="Rectangle 12">
              <a:extLst>
                <a:ext uri="{FF2B5EF4-FFF2-40B4-BE49-F238E27FC236}">
                  <a16:creationId xmlns:a16="http://schemas.microsoft.com/office/drawing/2014/main" id="{D426AC30-D997-D1B4-626A-95B25EE176E4}"/>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8"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8"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8"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139099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erson working on a machine&#10;&#10;Description automatically generated with low confidence">
            <a:extLst>
              <a:ext uri="{FF2B5EF4-FFF2-40B4-BE49-F238E27FC236}">
                <a16:creationId xmlns:a16="http://schemas.microsoft.com/office/drawing/2014/main" id="{9675ED47-2880-A0F1-031A-86C5DD4A5C0C}"/>
              </a:ext>
            </a:extLst>
          </p:cNvPr>
          <p:cNvPicPr>
            <a:picLocks/>
          </p:cNvPicPr>
          <p:nvPr/>
        </p:nvPicPr>
        <p:blipFill rotWithShape="1">
          <a:blip r:embed="rId3" cstate="hqprint">
            <a:extLst>
              <a:ext uri="{28A0092B-C50C-407E-A947-70E740481C1C}">
                <a14:useLocalDpi xmlns:a14="http://schemas.microsoft.com/office/drawing/2010/main"/>
              </a:ext>
            </a:extLst>
          </a:blip>
          <a:srcRect/>
          <a:stretch/>
        </p:blipFill>
        <p:spPr>
          <a:xfrm>
            <a:off x="7330034" y="4"/>
            <a:ext cx="4400004" cy="1158411"/>
          </a:xfrm>
          <a:custGeom>
            <a:avLst/>
            <a:gdLst>
              <a:gd name="connsiteX0" fmla="*/ 0 w 4517383"/>
              <a:gd name="connsiteY0" fmla="*/ 0 h 1203960"/>
              <a:gd name="connsiteX1" fmla="*/ 4517383 w 4517383"/>
              <a:gd name="connsiteY1" fmla="*/ 0 h 1203960"/>
              <a:gd name="connsiteX2" fmla="*/ 4517383 w 4517383"/>
              <a:gd name="connsiteY2" fmla="*/ 1203960 h 1203960"/>
              <a:gd name="connsiteX3" fmla="*/ 0 w 4517383"/>
              <a:gd name="connsiteY3" fmla="*/ 1203960 h 1203960"/>
            </a:gdLst>
            <a:ahLst/>
            <a:cxnLst>
              <a:cxn ang="0">
                <a:pos x="connsiteX0" y="connsiteY0"/>
              </a:cxn>
              <a:cxn ang="0">
                <a:pos x="connsiteX1" y="connsiteY1"/>
              </a:cxn>
              <a:cxn ang="0">
                <a:pos x="connsiteX2" y="connsiteY2"/>
              </a:cxn>
              <a:cxn ang="0">
                <a:pos x="connsiteX3" y="connsiteY3"/>
              </a:cxn>
            </a:cxnLst>
            <a:rect l="l" t="t" r="r" b="b"/>
            <a:pathLst>
              <a:path w="4517383" h="1203960">
                <a:moveTo>
                  <a:pt x="0" y="0"/>
                </a:moveTo>
                <a:lnTo>
                  <a:pt x="4517383" y="0"/>
                </a:lnTo>
                <a:lnTo>
                  <a:pt x="4517383" y="1203960"/>
                </a:lnTo>
                <a:lnTo>
                  <a:pt x="0" y="1203960"/>
                </a:lnTo>
                <a:close/>
              </a:path>
            </a:pathLst>
          </a:custGeom>
        </p:spPr>
      </p:pic>
      <p:sp>
        <p:nvSpPr>
          <p:cNvPr id="7" name="Rectangle 6">
            <a:extLst>
              <a:ext uri="{FF2B5EF4-FFF2-40B4-BE49-F238E27FC236}">
                <a16:creationId xmlns:a16="http://schemas.microsoft.com/office/drawing/2014/main" id="{056B3ACD-5875-6940-6451-0C6B9903894C}"/>
              </a:ext>
            </a:extLst>
          </p:cNvPr>
          <p:cNvSpPr/>
          <p:nvPr/>
        </p:nvSpPr>
        <p:spPr>
          <a:xfrm>
            <a:off x="-1" y="1"/>
            <a:ext cx="11599085" cy="1158412"/>
          </a:xfrm>
          <a:prstGeom prst="rect">
            <a:avLst/>
          </a:prstGeom>
          <a:gradFill flip="none" rotWithShape="1">
            <a:gsLst>
              <a:gs pos="0">
                <a:schemeClr val="bg1"/>
              </a:gs>
              <a:gs pos="78000">
                <a:srgbClr val="FFFFFF">
                  <a:alpha val="14000"/>
                </a:srgbClr>
              </a:gs>
              <a:gs pos="63000">
                <a:srgbClr val="FFFFFF"/>
              </a:gs>
              <a:gs pos="100000">
                <a:schemeClr val="bg1">
                  <a:alpha val="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E131B57-60CE-29AA-E44E-8574DE56AF0D}"/>
              </a:ext>
            </a:extLst>
          </p:cNvPr>
          <p:cNvSpPr/>
          <p:nvPr/>
        </p:nvSpPr>
        <p:spPr>
          <a:xfrm>
            <a:off x="0" y="1176333"/>
            <a:ext cx="11742345" cy="445937"/>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ntelOne Text"/>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FA6D4C34-CF24-56EA-A525-D5CAD2B4A5E0}"/>
              </a:ext>
            </a:extLst>
          </p:cNvPr>
          <p:cNvSpPr txBox="1">
            <a:spLocks/>
          </p:cNvSpPr>
          <p:nvPr/>
        </p:nvSpPr>
        <p:spPr>
          <a:xfrm>
            <a:off x="584199" y="1230024"/>
            <a:ext cx="10981517" cy="33855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2"/>
                </a:solidFill>
                <a:effectLst/>
                <a:uLnTx/>
                <a:uFillTx/>
              </a:rPr>
              <a:t>Logistics &amp; tracking solutions use connected technology to help organizations locate, track, and manage a wide range of physical assets. These solutions are often used to help track vehicles, equipment, packages, and products. In some cases, they can also help locate personnel. </a:t>
            </a:r>
            <a:r>
              <a:rPr lang="en-US" sz="1100" dirty="0">
                <a:solidFill>
                  <a:schemeClr val="accent1"/>
                </a:solidFill>
                <a:latin typeface="IntelOne Text Bold" panose="020B0803020203020204" pitchFamily="34" charset="0"/>
              </a:rPr>
              <a:t>Click below for solutions.</a:t>
            </a:r>
          </a:p>
        </p:txBody>
      </p:sp>
      <p:graphicFrame>
        <p:nvGraphicFramePr>
          <p:cNvPr id="12" name="Table 11">
            <a:extLst>
              <a:ext uri="{FF2B5EF4-FFF2-40B4-BE49-F238E27FC236}">
                <a16:creationId xmlns:a16="http://schemas.microsoft.com/office/drawing/2014/main" id="{4BADB520-23D2-8FF7-F9E9-96F2AFF52990}"/>
              </a:ext>
            </a:extLst>
          </p:cNvPr>
          <p:cNvGraphicFramePr>
            <a:graphicFrameLocks noGrp="1"/>
          </p:cNvGraphicFramePr>
          <p:nvPr>
            <p:extLst>
              <p:ext uri="{D42A27DB-BD31-4B8C-83A1-F6EECF244321}">
                <p14:modId xmlns:p14="http://schemas.microsoft.com/office/powerpoint/2010/main" val="3991245847"/>
              </p:ext>
            </p:extLst>
          </p:nvPr>
        </p:nvGraphicFramePr>
        <p:xfrm>
          <a:off x="584199" y="1675961"/>
          <a:ext cx="10981518" cy="2932176"/>
        </p:xfrm>
        <a:graphic>
          <a:graphicData uri="http://schemas.openxmlformats.org/drawingml/2006/table">
            <a:tbl>
              <a:tblPr>
                <a:tableStyleId>{72833802-FEF1-4C79-8D5D-14CF1EAF98D9}</a:tableStyleId>
              </a:tblPr>
              <a:tblGrid>
                <a:gridCol w="2232909">
                  <a:extLst>
                    <a:ext uri="{9D8B030D-6E8A-4147-A177-3AD203B41FA5}">
                      <a16:colId xmlns:a16="http://schemas.microsoft.com/office/drawing/2014/main" val="521011276"/>
                    </a:ext>
                  </a:extLst>
                </a:gridCol>
                <a:gridCol w="2965010">
                  <a:extLst>
                    <a:ext uri="{9D8B030D-6E8A-4147-A177-3AD203B41FA5}">
                      <a16:colId xmlns:a16="http://schemas.microsoft.com/office/drawing/2014/main" val="1081494026"/>
                    </a:ext>
                  </a:extLst>
                </a:gridCol>
                <a:gridCol w="732101">
                  <a:extLst>
                    <a:ext uri="{9D8B030D-6E8A-4147-A177-3AD203B41FA5}">
                      <a16:colId xmlns:a16="http://schemas.microsoft.com/office/drawing/2014/main" val="2464497448"/>
                    </a:ext>
                  </a:extLst>
                </a:gridCol>
                <a:gridCol w="1235421">
                  <a:extLst>
                    <a:ext uri="{9D8B030D-6E8A-4147-A177-3AD203B41FA5}">
                      <a16:colId xmlns:a16="http://schemas.microsoft.com/office/drawing/2014/main" val="400016573"/>
                    </a:ext>
                  </a:extLst>
                </a:gridCol>
                <a:gridCol w="1134757">
                  <a:extLst>
                    <a:ext uri="{9D8B030D-6E8A-4147-A177-3AD203B41FA5}">
                      <a16:colId xmlns:a16="http://schemas.microsoft.com/office/drawing/2014/main" val="887739091"/>
                    </a:ext>
                  </a:extLst>
                </a:gridCol>
                <a:gridCol w="2681320">
                  <a:extLst>
                    <a:ext uri="{9D8B030D-6E8A-4147-A177-3AD203B41FA5}">
                      <a16:colId xmlns:a16="http://schemas.microsoft.com/office/drawing/2014/main" val="1851666147"/>
                    </a:ext>
                  </a:extLst>
                </a:gridCol>
              </a:tblGrid>
              <a:tr h="186507">
                <a:tc>
                  <a:txBody>
                    <a:bodyPr/>
                    <a:lstStyle/>
                    <a:p>
                      <a:pPr marL="0" marR="0" indent="0" algn="l"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Primary</a:t>
                      </a:r>
                    </a:p>
                  </a:txBody>
                  <a:tcPr marL="18288" marR="18288" marT="18288" marB="18288" anchor="ctr">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GEO</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MRS/RRK</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5G Enabled </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Key Contact</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Other</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09497071"/>
                  </a:ext>
                </a:extLst>
              </a:tr>
              <a:tr h="54864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000" b="0" i="0" u="none" strike="noStrike" cap="none" spc="0" baseline="0" dirty="0">
                          <a:solidFill>
                            <a:schemeClr val="accent1"/>
                          </a:solidFill>
                          <a:uFillTx/>
                          <a:latin typeface="IntelOne Text Medium" panose="020B0703020203020204" pitchFamily="34" charset="0"/>
                          <a:ea typeface="+mn-ea"/>
                          <a:cs typeface="+mn-cs"/>
                          <a:sym typeface="Intel Clear"/>
                          <a:hlinkClick r:id="rId4" action="ppaction://hlinksldjump">
                            <a:extLst>
                              <a:ext uri="{A12FA001-AC4F-418D-AE19-62706E023703}">
                                <ahyp:hlinkClr xmlns:ahyp="http://schemas.microsoft.com/office/drawing/2018/hyperlinkcolor" val="tx"/>
                              </a:ext>
                            </a:extLst>
                          </a:hlinkClick>
                        </a:rPr>
                        <a:t>AI-Powered Logistic</a:t>
                      </a:r>
                      <a:br>
                        <a:rPr lang="en-US" sz="1000" b="0" i="0" u="none" strike="noStrike" cap="none" spc="0" baseline="0" dirty="0">
                          <a:solidFill>
                            <a:schemeClr val="accent1"/>
                          </a:solidFill>
                          <a:uFillTx/>
                          <a:latin typeface="IntelOne Text Medium" panose="020B0703020203020204" pitchFamily="34" charset="0"/>
                          <a:ea typeface="+mn-ea"/>
                          <a:cs typeface="+mn-cs"/>
                          <a:sym typeface="Intel Clear"/>
                          <a:hlinkClick r:id="rId4" action="ppaction://hlinksldjump">
                            <a:extLst>
                              <a:ext uri="{A12FA001-AC4F-418D-AE19-62706E023703}">
                                <ahyp:hlinkClr xmlns:ahyp="http://schemas.microsoft.com/office/drawing/2018/hyperlinkcolor" val="tx"/>
                              </a:ext>
                            </a:extLst>
                          </a:hlinkClick>
                        </a:rPr>
                      </a:br>
                      <a:r>
                        <a:rPr lang="en-US" sz="1000" b="0" i="0" u="none" strike="noStrike" cap="none" spc="0" baseline="0" dirty="0">
                          <a:solidFill>
                            <a:schemeClr val="accent1"/>
                          </a:solidFill>
                          <a:uFillTx/>
                          <a:latin typeface="IntelOne Text Medium" panose="020B0703020203020204" pitchFamily="34" charset="0"/>
                          <a:ea typeface="+mn-ea"/>
                          <a:cs typeface="+mn-cs"/>
                          <a:sym typeface="Intel Clear"/>
                          <a:hlinkClick r:id="rId4" action="ppaction://hlinksldjump">
                            <a:extLst>
                              <a:ext uri="{A12FA001-AC4F-418D-AE19-62706E023703}">
                                <ahyp:hlinkClr xmlns:ahyp="http://schemas.microsoft.com/office/drawing/2018/hyperlinkcolor" val="tx"/>
                              </a:ext>
                            </a:extLst>
                          </a:hlinkClick>
                        </a:rPr>
                        <a:t>Solution – </a:t>
                      </a:r>
                      <a:r>
                        <a:rPr lang="en-US" sz="10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4" action="ppaction://hlinksldjump">
                            <a:extLst>
                              <a:ext uri="{A12FA001-AC4F-418D-AE19-62706E023703}">
                                <ahyp:hlinkClr xmlns:ahyp="http://schemas.microsoft.com/office/drawing/2018/hyperlinkcolor" val="tx"/>
                              </a:ext>
                            </a:extLst>
                          </a:hlinkClick>
                        </a:rPr>
                        <a:t>Alfabeta</a:t>
                      </a:r>
                      <a:endParaRPr lang="en-US" sz="10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96000"/>
                        </a:lnSpc>
                        <a:spcBef>
                          <a:spcPts val="0"/>
                        </a:spcBef>
                        <a:spcAft>
                          <a:spcPts val="0"/>
                        </a:spcAft>
                        <a:buClrTx/>
                        <a:buSzTx/>
                        <a:buFontTx/>
                        <a:buNone/>
                        <a:tabLst/>
                      </a:pPr>
                      <a:r>
                        <a:rPr lang="en-US" sz="10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APJ</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1000" b="0" i="0" u="none" strike="noStrike" cap="none" spc="0" baseline="0" dirty="0">
                          <a:solidFill>
                            <a:schemeClr val="bg2"/>
                          </a:solidFill>
                          <a:effectLst/>
                          <a:uFillTx/>
                          <a:latin typeface="+mn-l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10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1000" b="0" i="0" u="none" strike="noStrike" cap="none" spc="0" baseline="0" noProof="0" dirty="0" err="1">
                          <a:solidFill>
                            <a:schemeClr val="bg2"/>
                          </a:solidFill>
                          <a:uFillTx/>
                          <a:latin typeface="+mn-lt"/>
                          <a:ea typeface="+mn-ea"/>
                          <a:cs typeface="+mn-cs"/>
                          <a:sym typeface="Intel Clear"/>
                          <a:hlinkClick r:id="rId5">
                            <a:extLst>
                              <a:ext uri="{A12FA001-AC4F-418D-AE19-62706E023703}">
                                <ahyp:hlinkClr xmlns:ahyp="http://schemas.microsoft.com/office/drawing/2018/hyperlinkcolor" val="tx"/>
                              </a:ext>
                            </a:extLst>
                          </a:hlinkClick>
                        </a:rPr>
                        <a:t>Fransiskus</a:t>
                      </a:r>
                      <a:r>
                        <a:rPr lang="en-US" sz="1000" b="0" i="0" u="none" strike="noStrike" cap="none" spc="0" baseline="0" noProof="0" dirty="0">
                          <a:solidFill>
                            <a:schemeClr val="bg2"/>
                          </a:solidFill>
                          <a:uFillTx/>
                          <a:latin typeface="+mn-lt"/>
                          <a:ea typeface="+mn-ea"/>
                          <a:cs typeface="+mn-cs"/>
                          <a:sym typeface="Intel Clear"/>
                          <a:hlinkClick r:id="rId5">
                            <a:extLst>
                              <a:ext uri="{A12FA001-AC4F-418D-AE19-62706E023703}">
                                <ahyp:hlinkClr xmlns:ahyp="http://schemas.microsoft.com/office/drawing/2018/hyperlinkcolor" val="tx"/>
                              </a:ext>
                            </a:extLst>
                          </a:hlinkClick>
                        </a:rPr>
                        <a:t> </a:t>
                      </a:r>
                      <a:r>
                        <a:rPr lang="en-US" sz="1000" b="0" i="0" u="none" strike="noStrike" cap="none" spc="0" baseline="0" noProof="0" dirty="0" err="1">
                          <a:solidFill>
                            <a:schemeClr val="bg2"/>
                          </a:solidFill>
                          <a:uFillTx/>
                          <a:latin typeface="+mn-lt"/>
                          <a:ea typeface="+mn-ea"/>
                          <a:cs typeface="+mn-cs"/>
                          <a:sym typeface="Intel Clear"/>
                          <a:hlinkClick r:id="rId5">
                            <a:extLst>
                              <a:ext uri="{A12FA001-AC4F-418D-AE19-62706E023703}">
                                <ahyp:hlinkClr xmlns:ahyp="http://schemas.microsoft.com/office/drawing/2018/hyperlinkcolor" val="tx"/>
                              </a:ext>
                            </a:extLst>
                          </a:hlinkClick>
                        </a:rPr>
                        <a:t>Leonardus</a:t>
                      </a:r>
                      <a:r>
                        <a:rPr lang="en-US" sz="1000" b="0" i="0" u="none" strike="noStrike" cap="none" spc="0" baseline="0" noProof="0" dirty="0">
                          <a:solidFill>
                            <a:schemeClr val="bg2"/>
                          </a:solidFill>
                          <a:uFillTx/>
                          <a:latin typeface="+mn-lt"/>
                          <a:ea typeface="+mn-ea"/>
                          <a:cs typeface="+mn-cs"/>
                          <a:sym typeface="Intel Clear"/>
                          <a:hlinkClick r:id="rId5">
                            <a:extLst>
                              <a:ext uri="{A12FA001-AC4F-418D-AE19-62706E023703}">
                                <ahyp:hlinkClr xmlns:ahyp="http://schemas.microsoft.com/office/drawing/2018/hyperlinkcolor" val="tx"/>
                              </a:ext>
                            </a:extLst>
                          </a:hlinkClick>
                        </a:rPr>
                        <a:t> </a:t>
                      </a:r>
                      <a:endParaRPr lang="en-US" sz="1000" b="0" i="0" u="none" strike="noStrike" cap="none" spc="0" baseline="0" dirty="0">
                        <a:solidFill>
                          <a:schemeClr val="bg2"/>
                        </a:solidFill>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rtl="0" eaLnBrk="1" fontAlgn="ctr" latinLnBrk="0" hangingPunct="1">
                        <a:lnSpc>
                          <a:spcPct val="100000"/>
                        </a:lnSpc>
                        <a:spcBef>
                          <a:spcPts val="0"/>
                        </a:spcBef>
                        <a:spcAft>
                          <a:spcPts val="0"/>
                        </a:spcAft>
                        <a:buClrTx/>
                        <a:buSzTx/>
                        <a:buFont typeface="Wingdings" panose="05000000000000000000" pitchFamily="2" charset="2"/>
                        <a:buNone/>
                        <a:tabLst/>
                        <a:defRPr/>
                      </a:pPr>
                      <a:r>
                        <a:rPr lang="en-US" sz="1000" b="0" i="0" u="none" strike="noStrike" cap="none" spc="0" baseline="0" noProof="0" dirty="0" err="1">
                          <a:solidFill>
                            <a:schemeClr val="bg2"/>
                          </a:solidFill>
                          <a:uFillTx/>
                          <a:latin typeface="+mn-lt"/>
                          <a:ea typeface="+mn-ea"/>
                          <a:cs typeface="+mn-cs"/>
                          <a:sym typeface="Intel Clear"/>
                          <a:hlinkClick r:id="rId6">
                            <a:extLst>
                              <a:ext uri="{A12FA001-AC4F-418D-AE19-62706E023703}">
                                <ahyp:hlinkClr xmlns:ahyp="http://schemas.microsoft.com/office/drawing/2018/hyperlinkcolor" val="tx"/>
                              </a:ext>
                            </a:extLst>
                          </a:hlinkClick>
                        </a:rPr>
                        <a:t>Alfabeta</a:t>
                      </a:r>
                      <a:r>
                        <a:rPr lang="en-US" sz="1000" b="0" i="0" u="none" strike="noStrike" cap="none" spc="0" baseline="0" noProof="0" dirty="0">
                          <a:solidFill>
                            <a:schemeClr val="bg2"/>
                          </a:solidFill>
                          <a:uFillTx/>
                          <a:latin typeface="+mn-lt"/>
                          <a:ea typeface="+mn-ea"/>
                          <a:cs typeface="+mn-cs"/>
                          <a:sym typeface="Intel Clear"/>
                          <a:hlinkClick r:id="rId6">
                            <a:extLst>
                              <a:ext uri="{A12FA001-AC4F-418D-AE19-62706E023703}">
                                <ahyp:hlinkClr xmlns:ahyp="http://schemas.microsoft.com/office/drawing/2018/hyperlinkcolor" val="tx"/>
                              </a:ext>
                            </a:extLst>
                          </a:hlinkClick>
                        </a:rPr>
                        <a:t> Technology Solutions</a:t>
                      </a:r>
                      <a:endParaRPr lang="en-US" sz="1000" b="0" i="0" u="none" strike="noStrike" cap="none" spc="0" baseline="0" noProof="0" dirty="0">
                        <a:solidFill>
                          <a:schemeClr val="bg2"/>
                        </a:solidFill>
                        <a:uFillTx/>
                        <a:latin typeface="+mn-lt"/>
                        <a:ea typeface="+mn-ea"/>
                        <a:cs typeface="+mn-cs"/>
                        <a:sym typeface="Intel Clear"/>
                        <a:hlinkClick r:id="" action="ppaction://noaction">
                          <a:extLst>
                            <a:ext uri="{A12FA001-AC4F-418D-AE19-62706E023703}">
                              <ahyp:hlinkClr xmlns:ahyp="http://schemas.microsoft.com/office/drawing/2018/hyperlinkcolor" val="tx"/>
                            </a:ext>
                          </a:extLst>
                        </a:hlinkClick>
                      </a:endParaRPr>
                    </a:p>
                    <a:p>
                      <a:pPr marL="0" marR="0" lvl="1" indent="0" algn="ctr" defTabSz="914400" rtl="0" eaLnBrk="1" fontAlgn="ctr" latinLnBrk="0" hangingPunct="1">
                        <a:lnSpc>
                          <a:spcPct val="100000"/>
                        </a:lnSpc>
                        <a:spcBef>
                          <a:spcPts val="0"/>
                        </a:spcBef>
                        <a:spcAft>
                          <a:spcPts val="0"/>
                        </a:spcAft>
                        <a:buClrTx/>
                        <a:buSzTx/>
                        <a:buFont typeface="Wingdings" panose="05000000000000000000" pitchFamily="2" charset="2"/>
                        <a:buNone/>
                        <a:tabLst/>
                        <a:defRPr/>
                      </a:pPr>
                      <a:r>
                        <a:rPr lang="en-US" sz="1000" b="0" i="0" u="none" strike="noStrike" cap="none" spc="0" baseline="0" noProof="0" dirty="0" err="1">
                          <a:solidFill>
                            <a:schemeClr val="bg2"/>
                          </a:solidFill>
                          <a:uFillTx/>
                          <a:latin typeface="+mn-lt"/>
                          <a:ea typeface="+mn-ea"/>
                          <a:cs typeface="+mn-cs"/>
                          <a:sym typeface="Intel Clear"/>
                          <a:hlinkClick r:id="rId7">
                            <a:extLst>
                              <a:ext uri="{A12FA001-AC4F-418D-AE19-62706E023703}">
                                <ahyp:hlinkClr xmlns:ahyp="http://schemas.microsoft.com/office/drawing/2018/hyperlinkcolor" val="tx"/>
                              </a:ext>
                            </a:extLst>
                          </a:hlinkClick>
                        </a:rPr>
                        <a:t>Alfabeta</a:t>
                      </a:r>
                      <a:r>
                        <a:rPr lang="en-US" sz="1000" b="0" i="0" u="none" strike="noStrike" cap="none" spc="0" baseline="0" noProof="0" dirty="0">
                          <a:solidFill>
                            <a:schemeClr val="bg2"/>
                          </a:solidFill>
                          <a:uFillTx/>
                          <a:latin typeface="+mn-lt"/>
                          <a:ea typeface="+mn-ea"/>
                          <a:cs typeface="+mn-cs"/>
                          <a:sym typeface="Intel Clear"/>
                          <a:hlinkClick r:id="rId7">
                            <a:extLst>
                              <a:ext uri="{A12FA001-AC4F-418D-AE19-62706E023703}">
                                <ahyp:hlinkClr xmlns:ahyp="http://schemas.microsoft.com/office/drawing/2018/hyperlinkcolor" val="tx"/>
                              </a:ext>
                            </a:extLst>
                          </a:hlinkClick>
                        </a:rPr>
                        <a:t> Partnership with Intel</a:t>
                      </a:r>
                      <a:endParaRPr lang="en-US" sz="1000" b="0" i="0" u="none" strike="noStrike" cap="none" spc="0" baseline="0" noProof="0" dirty="0">
                        <a:solidFill>
                          <a:schemeClr val="bg2"/>
                        </a:solidFill>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3907779"/>
                  </a:ext>
                </a:extLst>
              </a:tr>
              <a:tr h="54864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0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8" action="ppaction://hlinksldjump">
                            <a:extLst>
                              <a:ext uri="{A12FA001-AC4F-418D-AE19-62706E023703}">
                                <ahyp:hlinkClr xmlns:ahyp="http://schemas.microsoft.com/office/drawing/2018/hyperlinkcolor" val="tx"/>
                              </a:ext>
                            </a:extLst>
                          </a:hlinkClick>
                        </a:rPr>
                        <a:t>Vecow</a:t>
                      </a:r>
                      <a:r>
                        <a:rPr lang="en-US" sz="1000" b="0" i="0" u="none" strike="noStrike" cap="none" spc="0" baseline="0" dirty="0">
                          <a:solidFill>
                            <a:schemeClr val="accent1"/>
                          </a:solidFill>
                          <a:uFillTx/>
                          <a:latin typeface="IntelOne Text Medium" panose="020B0703020203020204" pitchFamily="34" charset="0"/>
                          <a:ea typeface="+mn-ea"/>
                          <a:cs typeface="+mn-cs"/>
                          <a:sym typeface="Intel Clear"/>
                          <a:hlinkClick r:id="rId8" action="ppaction://hlinksldjump">
                            <a:extLst>
                              <a:ext uri="{A12FA001-AC4F-418D-AE19-62706E023703}">
                                <ahyp:hlinkClr xmlns:ahyp="http://schemas.microsoft.com/office/drawing/2018/hyperlinkcolor" val="tx"/>
                              </a:ext>
                            </a:extLst>
                          </a:hlinkClick>
                        </a:rPr>
                        <a:t> Smart Factory Solution (SFS)</a:t>
                      </a:r>
                      <a:endParaRPr lang="en-US" sz="10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96000"/>
                        </a:lnSpc>
                        <a:spcBef>
                          <a:spcPts val="0"/>
                        </a:spcBef>
                        <a:spcAft>
                          <a:spcPts val="0"/>
                        </a:spcAft>
                        <a:buClrTx/>
                        <a:buSzTx/>
                        <a:buFontTx/>
                        <a:buNone/>
                        <a:tabLst/>
                      </a:pPr>
                      <a:r>
                        <a:rPr lang="en-US" sz="10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TW, CN, DE, IN, TH, DK</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1000" b="0" i="0" u="none" strike="noStrike" cap="none" spc="0" baseline="0" noProof="0">
                          <a:solidFill>
                            <a:schemeClr val="bg2"/>
                          </a:solidFill>
                          <a:effectLst/>
                          <a:uFillTx/>
                          <a:latin typeface="+mn-lt"/>
                          <a:sym typeface="Intel Clear"/>
                        </a:rPr>
                        <a:t>RRK</a:t>
                      </a:r>
                      <a:endParaRPr lang="en-US" sz="1000" b="0" i="0" u="none" strike="noStrike" cap="none" spc="0" baseline="0" noProof="0" dirty="0">
                        <a:solidFill>
                          <a:schemeClr val="bg2"/>
                        </a:solidFill>
                        <a:effectLst/>
                        <a:uFillTx/>
                        <a:latin typeface="+mn-lt"/>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10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fontAlgn="ctr" latinLnBrk="0">
                        <a:lnSpc>
                          <a:spcPct val="100000"/>
                        </a:lnSpc>
                        <a:spcBef>
                          <a:spcPts val="0"/>
                        </a:spcBef>
                        <a:spcAft>
                          <a:spcPts val="0"/>
                        </a:spcAft>
                        <a:buClrTx/>
                        <a:buSzTx/>
                        <a:buFont typeface="Wingdings" panose="05000000000000000000" pitchFamily="2" charset="2"/>
                        <a:buNone/>
                        <a:tabLst/>
                        <a:defRPr/>
                      </a:pPr>
                      <a:r>
                        <a:rPr lang="en-US" sz="1000" b="0" i="0" u="none" strike="noStrike" cap="none" spc="0" baseline="0">
                          <a:solidFill>
                            <a:schemeClr val="bg2"/>
                          </a:solidFill>
                          <a:uFillTx/>
                          <a:latin typeface="+mn-lt"/>
                          <a:ea typeface="+mn-ea"/>
                          <a:cs typeface="+mn-cs"/>
                          <a:sym typeface="Intel Clear"/>
                          <a:hlinkClick r:id="rId9">
                            <a:extLst>
                              <a:ext uri="{A12FA001-AC4F-418D-AE19-62706E023703}">
                                <ahyp:hlinkClr xmlns:ahyp="http://schemas.microsoft.com/office/drawing/2018/hyperlinkcolor" val="tx"/>
                              </a:ext>
                            </a:extLst>
                          </a:hlinkClick>
                        </a:rPr>
                        <a:t>Jonathan Lee </a:t>
                      </a:r>
                      <a:endParaRPr lang="en-US" sz="1000" b="0" i="0" u="none" strike="noStrike" cap="none" spc="0" baseline="0" dirty="0">
                        <a:solidFill>
                          <a:schemeClr val="bg2"/>
                        </a:solidFill>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fontAlgn="ctr" latinLnBrk="0">
                        <a:lnSpc>
                          <a:spcPct val="100000"/>
                        </a:lnSpc>
                        <a:spcBef>
                          <a:spcPts val="0"/>
                        </a:spcBef>
                        <a:spcAft>
                          <a:spcPts val="0"/>
                        </a:spcAft>
                        <a:buClrTx/>
                        <a:buSzTx/>
                        <a:buFont typeface="Wingdings" panose="05000000000000000000" pitchFamily="2" charset="2"/>
                        <a:buNone/>
                        <a:tabLst/>
                        <a:defRPr/>
                      </a:pPr>
                      <a:r>
                        <a:rPr lang="en-US" sz="1000" b="0" i="0" u="none" strike="noStrike" cap="none" spc="0" baseline="0" dirty="0">
                          <a:solidFill>
                            <a:schemeClr val="bg2"/>
                          </a:solidFill>
                          <a:uFillTx/>
                          <a:latin typeface="+mn-lt"/>
                          <a:ea typeface="+mn-ea"/>
                          <a:cs typeface="+mn-cs"/>
                          <a:sym typeface="Intel Clear"/>
                          <a:hlinkClick r:id="rId10">
                            <a:extLst>
                              <a:ext uri="{A12FA001-AC4F-418D-AE19-62706E023703}">
                                <ahyp:hlinkClr xmlns:ahyp="http://schemas.microsoft.com/office/drawing/2018/hyperlinkcolor" val="tx"/>
                              </a:ext>
                            </a:extLst>
                          </a:hlinkClick>
                        </a:rPr>
                        <a:t>Data Sheet</a:t>
                      </a:r>
                      <a:endParaRPr lang="en-US" sz="1000" b="0" i="0" u="none" strike="noStrike" cap="none" spc="0" baseline="0" dirty="0">
                        <a:solidFill>
                          <a:schemeClr val="bg2"/>
                        </a:solidFill>
                        <a:uFillTx/>
                        <a:latin typeface="+mn-lt"/>
                        <a:ea typeface="+mn-ea"/>
                        <a:cs typeface="+mn-cs"/>
                        <a:sym typeface="Intel Clear"/>
                      </a:endParaRPr>
                    </a:p>
                    <a:p>
                      <a:pPr marL="0" marR="0" lvl="1" indent="0" algn="ctr" defTabSz="914400" fontAlgn="ctr" latinLnBrk="0">
                        <a:lnSpc>
                          <a:spcPct val="100000"/>
                        </a:lnSpc>
                        <a:spcBef>
                          <a:spcPts val="0"/>
                        </a:spcBef>
                        <a:spcAft>
                          <a:spcPts val="0"/>
                        </a:spcAft>
                        <a:buClrTx/>
                        <a:buSzTx/>
                        <a:buFont typeface="Wingdings" panose="05000000000000000000" pitchFamily="2" charset="2"/>
                        <a:buNone/>
                        <a:tabLst/>
                        <a:defRPr/>
                      </a:pPr>
                      <a:r>
                        <a:rPr lang="en-US" sz="1000" b="0" i="0" u="none" strike="noStrike" cap="none" spc="0" baseline="0" dirty="0">
                          <a:solidFill>
                            <a:schemeClr val="bg2"/>
                          </a:solidFill>
                          <a:uFillTx/>
                          <a:latin typeface="+mn-lt"/>
                          <a:ea typeface="+mn-ea"/>
                          <a:cs typeface="+mn-cs"/>
                          <a:sym typeface="Intel Clear"/>
                          <a:hlinkClick r:id="rId11">
                            <a:extLst>
                              <a:ext uri="{A12FA001-AC4F-418D-AE19-62706E023703}">
                                <ahyp:hlinkClr xmlns:ahyp="http://schemas.microsoft.com/office/drawing/2018/hyperlinkcolor" val="tx"/>
                              </a:ext>
                            </a:extLst>
                          </a:hlinkClick>
                        </a:rPr>
                        <a:t>User Guide</a:t>
                      </a:r>
                      <a:endParaRPr lang="en-US" sz="1000" b="0" i="0" u="none" strike="noStrike" cap="none" spc="0" baseline="0" dirty="0">
                        <a:solidFill>
                          <a:schemeClr val="bg2"/>
                        </a:solidFill>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8369014"/>
                  </a:ext>
                </a:extLst>
              </a:tr>
              <a:tr h="54864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0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12" action="ppaction://hlinksldjump">
                            <a:extLst>
                              <a:ext uri="{A12FA001-AC4F-418D-AE19-62706E023703}">
                                <ahyp:hlinkClr xmlns:ahyp="http://schemas.microsoft.com/office/drawing/2018/hyperlinkcolor" val="tx"/>
                              </a:ext>
                            </a:extLst>
                          </a:hlinkClick>
                        </a:rPr>
                        <a:t>Vecow</a:t>
                      </a:r>
                      <a:r>
                        <a:rPr lang="en-US" sz="1000" b="0" i="0" u="none" strike="noStrike" cap="none" spc="0" baseline="0" dirty="0">
                          <a:solidFill>
                            <a:schemeClr val="accent1"/>
                          </a:solidFill>
                          <a:uFillTx/>
                          <a:latin typeface="IntelOne Text Medium" panose="020B0703020203020204" pitchFamily="34" charset="0"/>
                          <a:ea typeface="+mn-ea"/>
                          <a:cs typeface="+mn-cs"/>
                          <a:sym typeface="Intel Clear"/>
                          <a:hlinkClick r:id="rId12" action="ppaction://hlinksldjump">
                            <a:extLst>
                              <a:ext uri="{A12FA001-AC4F-418D-AE19-62706E023703}">
                                <ahyp:hlinkClr xmlns:ahyp="http://schemas.microsoft.com/office/drawing/2018/hyperlinkcolor" val="tx"/>
                              </a:ext>
                            </a:extLst>
                          </a:hlinkClick>
                        </a:rPr>
                        <a:t> </a:t>
                      </a:r>
                      <a:r>
                        <a:rPr lang="en-US" sz="10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12" action="ppaction://hlinksldjump">
                            <a:extLst>
                              <a:ext uri="{A12FA001-AC4F-418D-AE19-62706E023703}">
                                <ahyp:hlinkClr xmlns:ahyp="http://schemas.microsoft.com/office/drawing/2018/hyperlinkcolor" val="tx"/>
                              </a:ext>
                            </a:extLst>
                          </a:hlinkClick>
                        </a:rPr>
                        <a:t>Sterlization</a:t>
                      </a:r>
                      <a:r>
                        <a:rPr lang="en-US" sz="1000" b="0" i="0" u="none" strike="noStrike" cap="none" spc="0" baseline="0" dirty="0">
                          <a:solidFill>
                            <a:schemeClr val="accent1"/>
                          </a:solidFill>
                          <a:uFillTx/>
                          <a:latin typeface="IntelOne Text Medium" panose="020B0703020203020204" pitchFamily="34" charset="0"/>
                          <a:ea typeface="+mn-ea"/>
                          <a:cs typeface="+mn-cs"/>
                          <a:sym typeface="Intel Clear"/>
                          <a:hlinkClick r:id="rId12" action="ppaction://hlinksldjump">
                            <a:extLst>
                              <a:ext uri="{A12FA001-AC4F-418D-AE19-62706E023703}">
                                <ahyp:hlinkClr xmlns:ahyp="http://schemas.microsoft.com/office/drawing/2018/hyperlinkcolor" val="tx"/>
                              </a:ext>
                            </a:extLst>
                          </a:hlinkClick>
                        </a:rPr>
                        <a:t> AMR</a:t>
                      </a:r>
                      <a:endParaRPr lang="en-US" sz="10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96000"/>
                        </a:lnSpc>
                        <a:spcBef>
                          <a:spcPts val="0"/>
                        </a:spcBef>
                        <a:spcAft>
                          <a:spcPts val="0"/>
                        </a:spcAft>
                        <a:buClrTx/>
                        <a:buSzTx/>
                        <a:buFontTx/>
                        <a:buNone/>
                        <a:tabLst/>
                      </a:pPr>
                      <a:r>
                        <a:rPr lang="en-US" sz="10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APJ, AMER, EU, AMEA, PRC</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1000" b="0" i="0" u="none" strike="noStrike" cap="none" spc="0" baseline="0" dirty="0">
                          <a:solidFill>
                            <a:schemeClr val="bg2"/>
                          </a:solidFill>
                          <a:effectLst/>
                          <a:uFillTx/>
                          <a:latin typeface="+mn-l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10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fontAlgn="ctr" latinLnBrk="0">
                        <a:lnSpc>
                          <a:spcPct val="100000"/>
                        </a:lnSpc>
                        <a:spcBef>
                          <a:spcPts val="0"/>
                        </a:spcBef>
                        <a:spcAft>
                          <a:spcPts val="0"/>
                        </a:spcAft>
                        <a:buClrTx/>
                        <a:buSzTx/>
                        <a:buFont typeface="Wingdings" panose="05000000000000000000" pitchFamily="2" charset="2"/>
                        <a:buNone/>
                        <a:tabLst/>
                        <a:defRPr/>
                      </a:pPr>
                      <a:r>
                        <a:rPr lang="en-US" sz="1000" b="0" i="0" u="none" strike="noStrike" cap="none" spc="0" baseline="0" noProof="0" dirty="0">
                          <a:solidFill>
                            <a:schemeClr val="bg2"/>
                          </a:solidFill>
                          <a:uFillTx/>
                          <a:latin typeface="+mn-lt"/>
                          <a:ea typeface="+mn-ea"/>
                          <a:cs typeface="+mn-cs"/>
                          <a:sym typeface="Helvetica Neue"/>
                          <a:hlinkClick r:id="rId13">
                            <a:extLst>
                              <a:ext uri="{A12FA001-AC4F-418D-AE19-62706E023703}">
                                <ahyp:hlinkClr xmlns:ahyp="http://schemas.microsoft.com/office/drawing/2018/hyperlinkcolor" val="tx"/>
                              </a:ext>
                            </a:extLst>
                          </a:hlinkClick>
                        </a:rPr>
                        <a:t>Sherry Wang </a:t>
                      </a:r>
                      <a:endParaRPr lang="en-US" sz="1000" b="0" i="0" u="none" strike="noStrike" cap="none" spc="0" baseline="0" dirty="0">
                        <a:solidFill>
                          <a:schemeClr val="bg2"/>
                        </a:solidFill>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fontAlgn="ctr" latinLnBrk="0">
                        <a:lnSpc>
                          <a:spcPct val="100000"/>
                        </a:lnSpc>
                        <a:spcBef>
                          <a:spcPts val="0"/>
                        </a:spcBef>
                        <a:spcAft>
                          <a:spcPts val="0"/>
                        </a:spcAft>
                        <a:buClrTx/>
                        <a:buSzTx/>
                        <a:buFont typeface="Wingdings" panose="05000000000000000000" pitchFamily="2" charset="2"/>
                        <a:buNone/>
                        <a:tabLst/>
                        <a:defRPr/>
                      </a:pPr>
                      <a:r>
                        <a:rPr lang="en-US" sz="1000" b="0" i="0" u="none" strike="noStrike" cap="none" spc="0" baseline="0" dirty="0">
                          <a:solidFill>
                            <a:schemeClr val="bg2"/>
                          </a:solidFill>
                          <a:uFillTx/>
                          <a:latin typeface="+mn-lt"/>
                          <a:ea typeface="+mn-ea"/>
                          <a:cs typeface="+mn-cs"/>
                          <a:sym typeface="Intel Clear"/>
                          <a:hlinkClick r:id="rId14">
                            <a:extLst>
                              <a:ext uri="{A12FA001-AC4F-418D-AE19-62706E023703}">
                                <ahyp:hlinkClr xmlns:ahyp="http://schemas.microsoft.com/office/drawing/2018/hyperlinkcolor" val="tx"/>
                              </a:ext>
                            </a:extLst>
                          </a:hlinkClick>
                        </a:rPr>
                        <a:t>Datasheet</a:t>
                      </a:r>
                      <a:endParaRPr lang="en-US" sz="1000" b="0" i="0" u="none" strike="noStrike" cap="none" spc="0" baseline="0" dirty="0">
                        <a:solidFill>
                          <a:schemeClr val="bg2"/>
                        </a:solidFill>
                        <a:uFillTx/>
                        <a:latin typeface="+mn-lt"/>
                        <a:ea typeface="+mn-ea"/>
                        <a:cs typeface="+mn-cs"/>
                        <a:sym typeface="Intel Clear"/>
                      </a:endParaRPr>
                    </a:p>
                    <a:p>
                      <a:pPr marL="0" marR="0" lvl="1" indent="0" algn="ctr" defTabSz="914400" fontAlgn="ctr" latinLnBrk="0">
                        <a:lnSpc>
                          <a:spcPct val="100000"/>
                        </a:lnSpc>
                        <a:spcBef>
                          <a:spcPts val="0"/>
                        </a:spcBef>
                        <a:spcAft>
                          <a:spcPts val="0"/>
                        </a:spcAft>
                        <a:buClrTx/>
                        <a:buSzTx/>
                        <a:buFont typeface="Wingdings" panose="05000000000000000000" pitchFamily="2" charset="2"/>
                        <a:buNone/>
                        <a:tabLst/>
                        <a:defRPr/>
                      </a:pPr>
                      <a:r>
                        <a:rPr lang="en-US" sz="1000" b="0" i="0" u="none" strike="noStrike" cap="none" spc="0" baseline="0" dirty="0">
                          <a:solidFill>
                            <a:schemeClr val="bg2"/>
                          </a:solidFill>
                          <a:uFillTx/>
                          <a:latin typeface="+mn-lt"/>
                          <a:ea typeface="+mn-ea"/>
                          <a:cs typeface="+mn-cs"/>
                          <a:sym typeface="Intel Clear"/>
                          <a:hlinkClick r:id="rId15">
                            <a:extLst>
                              <a:ext uri="{A12FA001-AC4F-418D-AE19-62706E023703}">
                                <ahyp:hlinkClr xmlns:ahyp="http://schemas.microsoft.com/office/drawing/2018/hyperlinkcolor" val="tx"/>
                              </a:ext>
                            </a:extLst>
                          </a:hlinkClick>
                        </a:rPr>
                        <a:t>User Guide</a:t>
                      </a:r>
                      <a:endParaRPr lang="en-US" sz="1000" b="0" i="0" u="none" strike="noStrike" cap="none" spc="0" baseline="0" dirty="0">
                        <a:solidFill>
                          <a:schemeClr val="bg2"/>
                        </a:solidFill>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4683614"/>
                  </a:ext>
                </a:extLst>
              </a:tr>
              <a:tr h="54864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000" b="0" i="0" u="none" strike="noStrike" cap="none" spc="0" baseline="0" dirty="0">
                          <a:solidFill>
                            <a:schemeClr val="accent1"/>
                          </a:solidFill>
                          <a:uFillTx/>
                          <a:latin typeface="IntelOne Text Medium" panose="020B0703020203020204" pitchFamily="34" charset="0"/>
                          <a:ea typeface="+mn-ea"/>
                          <a:cs typeface="+mn-cs"/>
                          <a:sym typeface="Intel Clear"/>
                          <a:hlinkClick r:id="rId16" action="ppaction://hlinksldjump">
                            <a:extLst>
                              <a:ext uri="{A12FA001-AC4F-418D-AE19-62706E023703}">
                                <ahyp:hlinkClr xmlns:ahyp="http://schemas.microsoft.com/office/drawing/2018/hyperlinkcolor" val="tx"/>
                              </a:ext>
                            </a:extLst>
                          </a:hlinkClick>
                        </a:rPr>
                        <a:t>Siena Analytics Supply Chain Logistics </a:t>
                      </a:r>
                      <a:endParaRPr lang="en-US" sz="10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96000"/>
                        </a:lnSpc>
                        <a:spcBef>
                          <a:spcPts val="0"/>
                        </a:spcBef>
                        <a:spcAft>
                          <a:spcPts val="0"/>
                        </a:spcAft>
                        <a:buClrTx/>
                        <a:buSzTx/>
                        <a:buFontTx/>
                        <a:buNone/>
                        <a:tabLst/>
                      </a:pPr>
                      <a:endParaRPr lang="en-US" sz="10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1000" b="0" i="0" u="none" strike="noStrike" cap="none" spc="0" baseline="0" dirty="0">
                          <a:solidFill>
                            <a:schemeClr val="bg2"/>
                          </a:solidFill>
                          <a:effectLst/>
                          <a:uFillTx/>
                          <a:latin typeface="+mn-lt"/>
                          <a:ea typeface="+mn-ea"/>
                          <a:cs typeface="+mn-cs"/>
                          <a:sym typeface="Intel Clear"/>
                        </a:rPr>
                        <a:t>Case Study</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10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1000" b="0" i="0" u="none" strike="noStrike" cap="none" spc="0" baseline="0" dirty="0">
                          <a:solidFill>
                            <a:schemeClr val="bg2"/>
                          </a:solidFill>
                          <a:uFillTx/>
                          <a:latin typeface="+mn-lt"/>
                          <a:ea typeface="+mn-ea"/>
                          <a:cs typeface="+mn-cs"/>
                          <a:sym typeface="Intel Clear"/>
                          <a:hlinkClick r:id="rId17">
                            <a:extLst>
                              <a:ext uri="{A12FA001-AC4F-418D-AE19-62706E023703}">
                                <ahyp:hlinkClr xmlns:ahyp="http://schemas.microsoft.com/office/drawing/2018/hyperlinkcolor" val="tx"/>
                              </a:ext>
                            </a:extLst>
                          </a:hlinkClick>
                        </a:rPr>
                        <a:t>Eleanor Sales</a:t>
                      </a:r>
                      <a:endParaRPr lang="en-US" sz="1000" b="0" i="0" u="none" strike="noStrike" cap="none" spc="0" baseline="0" dirty="0">
                        <a:solidFill>
                          <a:schemeClr val="bg2"/>
                        </a:solidFill>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fontAlgn="ctr" latinLnBrk="0">
                        <a:lnSpc>
                          <a:spcPct val="100000"/>
                        </a:lnSpc>
                        <a:spcBef>
                          <a:spcPts val="0"/>
                        </a:spcBef>
                        <a:spcAft>
                          <a:spcPts val="0"/>
                        </a:spcAft>
                        <a:buClrTx/>
                        <a:buSzTx/>
                        <a:buFont typeface="Wingdings" panose="05000000000000000000" pitchFamily="2" charset="2"/>
                        <a:buNone/>
                        <a:tabLst/>
                        <a:defRPr/>
                      </a:pPr>
                      <a:r>
                        <a:rPr lang="en-US" sz="1000" b="0" i="0" u="none" strike="noStrike" cap="none" spc="0" baseline="0" dirty="0" err="1">
                          <a:solidFill>
                            <a:schemeClr val="bg2"/>
                          </a:solidFill>
                          <a:uFillTx/>
                          <a:latin typeface="+mn-lt"/>
                          <a:ea typeface="+mn-ea"/>
                          <a:cs typeface="+mn-cs"/>
                          <a:sym typeface="Intel Clear"/>
                          <a:hlinkClick r:id="rId18">
                            <a:extLst>
                              <a:ext uri="{A12FA001-AC4F-418D-AE19-62706E023703}">
                                <ahyp:hlinkClr xmlns:ahyp="http://schemas.microsoft.com/office/drawing/2018/hyperlinkcolor" val="tx"/>
                              </a:ext>
                            </a:extLst>
                          </a:hlinkClick>
                        </a:rPr>
                        <a:t>Insight.Tech</a:t>
                      </a:r>
                      <a:r>
                        <a:rPr lang="en-US" sz="1000" b="0" i="0" u="none" strike="noStrike" cap="none" spc="0" baseline="0" dirty="0">
                          <a:solidFill>
                            <a:schemeClr val="bg2"/>
                          </a:solidFill>
                          <a:uFillTx/>
                          <a:latin typeface="+mn-lt"/>
                          <a:ea typeface="+mn-ea"/>
                          <a:cs typeface="+mn-cs"/>
                          <a:sym typeface="Intel Clear"/>
                          <a:hlinkClick r:id="rId18">
                            <a:extLst>
                              <a:ext uri="{A12FA001-AC4F-418D-AE19-62706E023703}">
                                <ahyp:hlinkClr xmlns:ahyp="http://schemas.microsoft.com/office/drawing/2018/hyperlinkcolor" val="tx"/>
                              </a:ext>
                            </a:extLst>
                          </a:hlinkClick>
                        </a:rPr>
                        <a:t> Page</a:t>
                      </a:r>
                      <a:endParaRPr lang="en-US" sz="1000" b="0" i="0" u="none" strike="noStrike" cap="none" spc="0" baseline="0" dirty="0">
                        <a:solidFill>
                          <a:schemeClr val="bg2"/>
                        </a:solidFill>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512047"/>
                  </a:ext>
                </a:extLst>
              </a:tr>
              <a:tr h="54864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1000" b="0" i="0" u="none" strike="noStrike" cap="none" spc="0" baseline="0" dirty="0">
                          <a:solidFill>
                            <a:schemeClr val="accent1"/>
                          </a:solidFill>
                          <a:uFillTx/>
                          <a:latin typeface="IntelOne Text Medium" panose="020B0703020203020204" pitchFamily="34" charset="0"/>
                          <a:ea typeface="+mn-ea"/>
                          <a:cs typeface="+mn-cs"/>
                          <a:sym typeface="Intel Clear"/>
                          <a:hlinkClick r:id="rId19" action="ppaction://hlinksldjump">
                            <a:extLst>
                              <a:ext uri="{A12FA001-AC4F-418D-AE19-62706E023703}">
                                <ahyp:hlinkClr xmlns:ahyp="http://schemas.microsoft.com/office/drawing/2018/hyperlinkcolor" val="tx"/>
                              </a:ext>
                            </a:extLst>
                          </a:hlinkClick>
                        </a:rPr>
                        <a:t>Digital China Warehousing Business Automation and Visualization of Management Process Solution</a:t>
                      </a:r>
                      <a:endParaRPr lang="en-US" sz="10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96000"/>
                        </a:lnSpc>
                        <a:spcBef>
                          <a:spcPts val="0"/>
                        </a:spcBef>
                        <a:spcAft>
                          <a:spcPts val="0"/>
                        </a:spcAft>
                        <a:buClrTx/>
                        <a:buSzTx/>
                        <a:buFontTx/>
                        <a:buNone/>
                        <a:tabLst/>
                        <a:defRPr/>
                      </a:pPr>
                      <a:r>
                        <a:rPr lang="en-US" sz="10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rPr>
                        <a:t>PRC</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1000" b="0" i="0" u="none" strike="noStrike" cap="none" spc="0" baseline="0">
                          <a:solidFill>
                            <a:schemeClr val="bg2"/>
                          </a:solidFill>
                          <a:effectLst/>
                          <a:uFillTx/>
                          <a:latin typeface="+mn-lt"/>
                          <a:ea typeface="+mn-ea"/>
                          <a:cs typeface="+mn-cs"/>
                          <a:sym typeface="Intel Clear"/>
                        </a:rPr>
                        <a:t>MRS</a:t>
                      </a:r>
                      <a:endParaRPr lang="en-US" sz="10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10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1000" b="0" i="0" u="none" strike="noStrike" cap="none" spc="0" baseline="0" dirty="0">
                          <a:solidFill>
                            <a:schemeClr val="bg2"/>
                          </a:solidFill>
                          <a:uFillTx/>
                          <a:latin typeface="+mn-lt"/>
                          <a:ea typeface="+mn-ea"/>
                          <a:cs typeface="+mn-cs"/>
                          <a:sym typeface="Intel Clear"/>
                          <a:hlinkClick r:id="rId20">
                            <a:extLst>
                              <a:ext uri="{A12FA001-AC4F-418D-AE19-62706E023703}">
                                <ahyp:hlinkClr xmlns:ahyp="http://schemas.microsoft.com/office/drawing/2018/hyperlinkcolor" val="tx"/>
                              </a:ext>
                            </a:extLst>
                          </a:hlinkClick>
                        </a:rPr>
                        <a:t>Cheng Fan</a:t>
                      </a:r>
                      <a:endParaRPr lang="en-US" sz="1000" b="0" i="0" u="none" strike="noStrike" cap="none" spc="0" baseline="0" dirty="0">
                        <a:solidFill>
                          <a:schemeClr val="bg2"/>
                        </a:solidFill>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rtl="0" eaLnBrk="1" fontAlgn="ctr" latinLnBrk="0" hangingPunct="1">
                        <a:lnSpc>
                          <a:spcPct val="100000"/>
                        </a:lnSpc>
                        <a:spcBef>
                          <a:spcPts val="0"/>
                        </a:spcBef>
                        <a:spcAft>
                          <a:spcPts val="0"/>
                        </a:spcAft>
                        <a:buClrTx/>
                        <a:buSzTx/>
                        <a:buFont typeface="Wingdings" panose="05000000000000000000" pitchFamily="2" charset="2"/>
                        <a:buNone/>
                        <a:tabLst/>
                        <a:defRPr/>
                      </a:pPr>
                      <a:r>
                        <a:rPr lang="en-US" sz="1000" b="0" i="0" u="none" strike="noStrike" cap="none" spc="0" baseline="0" noProof="0" dirty="0">
                          <a:solidFill>
                            <a:schemeClr val="bg2"/>
                          </a:solidFill>
                          <a:uFillTx/>
                          <a:latin typeface="+mn-lt"/>
                          <a:ea typeface="+mn-ea"/>
                          <a:cs typeface="+mn-cs"/>
                          <a:sym typeface="Helvetica Neue"/>
                          <a:hlinkClick r:id="rId21">
                            <a:extLst>
                              <a:ext uri="{A12FA001-AC4F-418D-AE19-62706E023703}">
                                <ahyp:hlinkClr xmlns:ahyp="http://schemas.microsoft.com/office/drawing/2018/hyperlinkcolor" val="tx"/>
                              </a:ext>
                            </a:extLst>
                          </a:hlinkClick>
                        </a:rPr>
                        <a:t>Digit China Website</a:t>
                      </a:r>
                      <a:endParaRPr lang="en-US" sz="1000" b="0" i="0" u="none" strike="noStrike" cap="none" spc="0" baseline="0" noProof="0" dirty="0">
                        <a:solidFill>
                          <a:schemeClr val="bg2"/>
                        </a:solidFill>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8886500"/>
                  </a:ext>
                </a:extLst>
              </a:tr>
            </a:tbl>
          </a:graphicData>
        </a:graphic>
      </p:graphicFrame>
      <p:sp>
        <p:nvSpPr>
          <p:cNvPr id="9" name="Title 8">
            <a:extLst>
              <a:ext uri="{FF2B5EF4-FFF2-40B4-BE49-F238E27FC236}">
                <a16:creationId xmlns:a16="http://schemas.microsoft.com/office/drawing/2014/main" id="{F3DE2B0E-4367-4F77-87C8-F43A216F6B1A}"/>
              </a:ext>
            </a:extLst>
          </p:cNvPr>
          <p:cNvSpPr>
            <a:spLocks noGrp="1"/>
          </p:cNvSpPr>
          <p:nvPr>
            <p:ph type="title"/>
          </p:nvPr>
        </p:nvSpPr>
        <p:spPr/>
        <p:txBody>
          <a:bodyPr/>
          <a:lstStyle/>
          <a:p>
            <a:pPr lvl="0"/>
            <a:r>
              <a:rPr lang="en-US" dirty="0"/>
              <a:t>Logistics &amp; Tracking</a:t>
            </a:r>
          </a:p>
        </p:txBody>
      </p:sp>
      <p:pic>
        <p:nvPicPr>
          <p:cNvPr id="2" name="Picture 1">
            <a:hlinkClick r:id="rId22" action="ppaction://hlinksldjump"/>
            <a:extLst>
              <a:ext uri="{FF2B5EF4-FFF2-40B4-BE49-F238E27FC236}">
                <a16:creationId xmlns:a16="http://schemas.microsoft.com/office/drawing/2014/main" id="{6EC51235-5B81-C059-A06D-7F60502A1267}"/>
              </a:ext>
            </a:extLst>
          </p:cNvPr>
          <p:cNvPicPr>
            <a:picLocks noChangeAspect="1"/>
          </p:cNvPicPr>
          <p:nvPr/>
        </p:nvPicPr>
        <p:blipFill rotWithShape="1">
          <a:blip r:embed="rId23" cstate="hqprint">
            <a:extLst>
              <a:ext uri="{28A0092B-C50C-407E-A947-70E740481C1C}">
                <a14:useLocalDpi xmlns:a14="http://schemas.microsoft.com/office/drawing/2010/main"/>
              </a:ext>
            </a:extLst>
          </a:blip>
          <a:srcRect/>
          <a:stretch/>
        </p:blipFill>
        <p:spPr>
          <a:xfrm>
            <a:off x="1322075" y="87630"/>
            <a:ext cx="715633" cy="384440"/>
          </a:xfrm>
          <a:prstGeom prst="rect">
            <a:avLst/>
          </a:prstGeom>
        </p:spPr>
      </p:pic>
      <p:sp>
        <p:nvSpPr>
          <p:cNvPr id="3" name="Rectangle 2">
            <a:extLst>
              <a:ext uri="{FF2B5EF4-FFF2-40B4-BE49-F238E27FC236}">
                <a16:creationId xmlns:a16="http://schemas.microsoft.com/office/drawing/2014/main" id="{6466FE65-AAC0-1B06-CF54-37DE9F386EA9}"/>
              </a:ext>
            </a:extLst>
          </p:cNvPr>
          <p:cNvSpPr/>
          <p:nvPr/>
        </p:nvSpPr>
        <p:spPr>
          <a:xfrm>
            <a:off x="-48767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22"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22"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22"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spTree>
    <p:extLst>
      <p:ext uri="{BB962C8B-B14F-4D97-AF65-F5344CB8AC3E}">
        <p14:creationId xmlns:p14="http://schemas.microsoft.com/office/powerpoint/2010/main" val="368451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erson working on a machine&#10;&#10;Description automatically generated with low confidence">
            <a:extLst>
              <a:ext uri="{FF2B5EF4-FFF2-40B4-BE49-F238E27FC236}">
                <a16:creationId xmlns:a16="http://schemas.microsoft.com/office/drawing/2014/main" id="{9675ED47-2880-A0F1-031A-86C5DD4A5C0C}"/>
              </a:ext>
            </a:extLst>
          </p:cNvPr>
          <p:cNvPicPr>
            <a:picLocks/>
          </p:cNvPicPr>
          <p:nvPr/>
        </p:nvPicPr>
        <p:blipFill rotWithShape="1">
          <a:blip r:embed="rId3" cstate="hqprint">
            <a:extLst>
              <a:ext uri="{28A0092B-C50C-407E-A947-70E740481C1C}">
                <a14:useLocalDpi xmlns:a14="http://schemas.microsoft.com/office/drawing/2010/main"/>
              </a:ext>
            </a:extLst>
          </a:blip>
          <a:srcRect/>
          <a:stretch/>
        </p:blipFill>
        <p:spPr>
          <a:xfrm>
            <a:off x="7330034" y="4"/>
            <a:ext cx="4400004" cy="1158411"/>
          </a:xfrm>
          <a:custGeom>
            <a:avLst/>
            <a:gdLst>
              <a:gd name="connsiteX0" fmla="*/ 0 w 4517383"/>
              <a:gd name="connsiteY0" fmla="*/ 0 h 1203960"/>
              <a:gd name="connsiteX1" fmla="*/ 4517383 w 4517383"/>
              <a:gd name="connsiteY1" fmla="*/ 0 h 1203960"/>
              <a:gd name="connsiteX2" fmla="*/ 4517383 w 4517383"/>
              <a:gd name="connsiteY2" fmla="*/ 1203960 h 1203960"/>
              <a:gd name="connsiteX3" fmla="*/ 0 w 4517383"/>
              <a:gd name="connsiteY3" fmla="*/ 1203960 h 1203960"/>
            </a:gdLst>
            <a:ahLst/>
            <a:cxnLst>
              <a:cxn ang="0">
                <a:pos x="connsiteX0" y="connsiteY0"/>
              </a:cxn>
              <a:cxn ang="0">
                <a:pos x="connsiteX1" y="connsiteY1"/>
              </a:cxn>
              <a:cxn ang="0">
                <a:pos x="connsiteX2" y="connsiteY2"/>
              </a:cxn>
              <a:cxn ang="0">
                <a:pos x="connsiteX3" y="connsiteY3"/>
              </a:cxn>
            </a:cxnLst>
            <a:rect l="l" t="t" r="r" b="b"/>
            <a:pathLst>
              <a:path w="4517383" h="1203960">
                <a:moveTo>
                  <a:pt x="0" y="0"/>
                </a:moveTo>
                <a:lnTo>
                  <a:pt x="4517383" y="0"/>
                </a:lnTo>
                <a:lnTo>
                  <a:pt x="4517383" y="1203960"/>
                </a:lnTo>
                <a:lnTo>
                  <a:pt x="0" y="1203960"/>
                </a:lnTo>
                <a:close/>
              </a:path>
            </a:pathLst>
          </a:custGeom>
        </p:spPr>
      </p:pic>
      <p:sp>
        <p:nvSpPr>
          <p:cNvPr id="7" name="Rectangle 6">
            <a:extLst>
              <a:ext uri="{FF2B5EF4-FFF2-40B4-BE49-F238E27FC236}">
                <a16:creationId xmlns:a16="http://schemas.microsoft.com/office/drawing/2014/main" id="{056B3ACD-5875-6940-6451-0C6B9903894C}"/>
              </a:ext>
            </a:extLst>
          </p:cNvPr>
          <p:cNvSpPr/>
          <p:nvPr/>
        </p:nvSpPr>
        <p:spPr>
          <a:xfrm>
            <a:off x="-1" y="1"/>
            <a:ext cx="11599085" cy="1158412"/>
          </a:xfrm>
          <a:prstGeom prst="rect">
            <a:avLst/>
          </a:prstGeom>
          <a:gradFill flip="none" rotWithShape="1">
            <a:gsLst>
              <a:gs pos="0">
                <a:schemeClr val="bg1"/>
              </a:gs>
              <a:gs pos="78000">
                <a:srgbClr val="FFFFFF">
                  <a:alpha val="14000"/>
                </a:srgbClr>
              </a:gs>
              <a:gs pos="63000">
                <a:srgbClr val="FFFFFF"/>
              </a:gs>
              <a:gs pos="100000">
                <a:schemeClr val="bg1">
                  <a:alpha val="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E131B57-60CE-29AA-E44E-8574DE56AF0D}"/>
              </a:ext>
            </a:extLst>
          </p:cNvPr>
          <p:cNvSpPr/>
          <p:nvPr/>
        </p:nvSpPr>
        <p:spPr>
          <a:xfrm>
            <a:off x="0" y="1176333"/>
            <a:ext cx="11742345" cy="445937"/>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ntelOne Text"/>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FA6D4C34-CF24-56EA-A525-D5CAD2B4A5E0}"/>
              </a:ext>
            </a:extLst>
          </p:cNvPr>
          <p:cNvSpPr txBox="1">
            <a:spLocks/>
          </p:cNvSpPr>
          <p:nvPr/>
        </p:nvSpPr>
        <p:spPr>
          <a:xfrm>
            <a:off x="584199" y="1230024"/>
            <a:ext cx="10981517" cy="33855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2"/>
                </a:solidFill>
                <a:effectLst/>
                <a:uLnTx/>
                <a:uFillTx/>
              </a:rPr>
              <a:t>Logistics &amp; tracking solutions use connected technology to help organizations locate, track, and manage a wide range of physical assets. These solutions are often used to help track vehicles, equipment, packages, and products. In some cases, they can also help locate personnel. </a:t>
            </a:r>
            <a:r>
              <a:rPr lang="en-US" sz="1100" dirty="0">
                <a:solidFill>
                  <a:schemeClr val="accent1"/>
                </a:solidFill>
                <a:latin typeface="IntelOne Text Bold" panose="020B0803020203020204" pitchFamily="34" charset="0"/>
              </a:rPr>
              <a:t>Click below for solutions.</a:t>
            </a:r>
          </a:p>
        </p:txBody>
      </p:sp>
      <p:sp>
        <p:nvSpPr>
          <p:cNvPr id="9" name="Title 8">
            <a:extLst>
              <a:ext uri="{FF2B5EF4-FFF2-40B4-BE49-F238E27FC236}">
                <a16:creationId xmlns:a16="http://schemas.microsoft.com/office/drawing/2014/main" id="{F3DE2B0E-4367-4F77-87C8-F43A216F6B1A}"/>
              </a:ext>
            </a:extLst>
          </p:cNvPr>
          <p:cNvSpPr>
            <a:spLocks noGrp="1"/>
          </p:cNvSpPr>
          <p:nvPr>
            <p:ph type="title"/>
          </p:nvPr>
        </p:nvSpPr>
        <p:spPr/>
        <p:txBody>
          <a:bodyPr/>
          <a:lstStyle/>
          <a:p>
            <a:pPr lvl="0"/>
            <a:r>
              <a:rPr lang="en-US" dirty="0"/>
              <a:t>Logistics &amp; Tracking</a:t>
            </a:r>
          </a:p>
        </p:txBody>
      </p:sp>
      <p:graphicFrame>
        <p:nvGraphicFramePr>
          <p:cNvPr id="2" name="Table 1">
            <a:extLst>
              <a:ext uri="{FF2B5EF4-FFF2-40B4-BE49-F238E27FC236}">
                <a16:creationId xmlns:a16="http://schemas.microsoft.com/office/drawing/2014/main" id="{8DA2C76B-F88A-284F-B1FF-1583AE050F6F}"/>
              </a:ext>
            </a:extLst>
          </p:cNvPr>
          <p:cNvGraphicFramePr>
            <a:graphicFrameLocks noGrp="1"/>
          </p:cNvGraphicFramePr>
          <p:nvPr>
            <p:extLst>
              <p:ext uri="{D42A27DB-BD31-4B8C-83A1-F6EECF244321}">
                <p14:modId xmlns:p14="http://schemas.microsoft.com/office/powerpoint/2010/main" val="3187458893"/>
              </p:ext>
            </p:extLst>
          </p:nvPr>
        </p:nvGraphicFramePr>
        <p:xfrm>
          <a:off x="584199" y="1675962"/>
          <a:ext cx="10981518" cy="4219512"/>
        </p:xfrm>
        <a:graphic>
          <a:graphicData uri="http://schemas.openxmlformats.org/drawingml/2006/table">
            <a:tbl>
              <a:tblPr>
                <a:tableStyleId>{72833802-FEF1-4C79-8D5D-14CF1EAF98D9}</a:tableStyleId>
              </a:tblPr>
              <a:tblGrid>
                <a:gridCol w="2232909">
                  <a:extLst>
                    <a:ext uri="{9D8B030D-6E8A-4147-A177-3AD203B41FA5}">
                      <a16:colId xmlns:a16="http://schemas.microsoft.com/office/drawing/2014/main" val="521011276"/>
                    </a:ext>
                  </a:extLst>
                </a:gridCol>
                <a:gridCol w="2965010">
                  <a:extLst>
                    <a:ext uri="{9D8B030D-6E8A-4147-A177-3AD203B41FA5}">
                      <a16:colId xmlns:a16="http://schemas.microsoft.com/office/drawing/2014/main" val="1081494026"/>
                    </a:ext>
                  </a:extLst>
                </a:gridCol>
                <a:gridCol w="732101">
                  <a:extLst>
                    <a:ext uri="{9D8B030D-6E8A-4147-A177-3AD203B41FA5}">
                      <a16:colId xmlns:a16="http://schemas.microsoft.com/office/drawing/2014/main" val="2464497448"/>
                    </a:ext>
                  </a:extLst>
                </a:gridCol>
                <a:gridCol w="1235421">
                  <a:extLst>
                    <a:ext uri="{9D8B030D-6E8A-4147-A177-3AD203B41FA5}">
                      <a16:colId xmlns:a16="http://schemas.microsoft.com/office/drawing/2014/main" val="400016573"/>
                    </a:ext>
                  </a:extLst>
                </a:gridCol>
                <a:gridCol w="1134757">
                  <a:extLst>
                    <a:ext uri="{9D8B030D-6E8A-4147-A177-3AD203B41FA5}">
                      <a16:colId xmlns:a16="http://schemas.microsoft.com/office/drawing/2014/main" val="887739091"/>
                    </a:ext>
                  </a:extLst>
                </a:gridCol>
                <a:gridCol w="2681320">
                  <a:extLst>
                    <a:ext uri="{9D8B030D-6E8A-4147-A177-3AD203B41FA5}">
                      <a16:colId xmlns:a16="http://schemas.microsoft.com/office/drawing/2014/main" val="1851666147"/>
                    </a:ext>
                  </a:extLst>
                </a:gridCol>
              </a:tblGrid>
              <a:tr h="0">
                <a:tc gridSpan="6">
                  <a:txBody>
                    <a:bodyPr/>
                    <a:lstStyle/>
                    <a:p>
                      <a:pPr marL="0" marR="0" indent="0" algn="l" defTabSz="609600" fontAlgn="b" latinLnBrk="0">
                        <a:lnSpc>
                          <a:spcPct val="100000"/>
                        </a:lnSpc>
                        <a:spcBef>
                          <a:spcPts val="0"/>
                        </a:spcBef>
                        <a:spcAft>
                          <a:spcPts val="0"/>
                        </a:spcAft>
                        <a:buClrTx/>
                        <a:buSzTx/>
                        <a:buFontTx/>
                        <a:buNone/>
                        <a:tabLst/>
                      </a:pPr>
                      <a:r>
                        <a:rPr lang="en-US" sz="1100" b="0" i="0" u="none" strike="noStrike" cap="none" spc="0" baseline="0" dirty="0">
                          <a:solidFill>
                            <a:schemeClr val="tx2"/>
                          </a:solidFill>
                          <a:effectLst/>
                          <a:uFillTx/>
                          <a:latin typeface="IntelOne Text Bold" panose="020B0803020203020204" pitchFamily="34" charset="0"/>
                          <a:ea typeface="+mn-ea"/>
                          <a:cs typeface="+mn-cs"/>
                          <a:sym typeface="Intel Clear"/>
                        </a:rPr>
                        <a:t>Secondary Applicability</a:t>
                      </a:r>
                    </a:p>
                  </a:txBody>
                  <a:tcPr marL="0" marR="18288" marT="18288" marB="18288"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13215989"/>
                  </a:ext>
                </a:extLst>
              </a:tr>
              <a:tr h="0">
                <a:tc>
                  <a:txBody>
                    <a:bodyPr/>
                    <a:lstStyle/>
                    <a:p>
                      <a:pPr marL="0" marR="0" indent="0" algn="l"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Solution Name</a:t>
                      </a:r>
                    </a:p>
                  </a:txBody>
                  <a:tcPr marL="18288" marR="18288" marT="18288" marB="18288" anchor="ctr">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GEO</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MRS/RRK</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5G Enabled </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Key Contact</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Other</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09497071"/>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 action="ppaction://hlinksldjump">
                            <a:extLst>
                              <a:ext uri="{A12FA001-AC4F-418D-AE19-62706E023703}">
                                <ahyp:hlinkClr xmlns:ahyp="http://schemas.microsoft.com/office/drawing/2018/hyperlinkcolor" val="tx"/>
                              </a:ext>
                            </a:extLst>
                          </a:hlinkClick>
                        </a:rPr>
                        <a:t>Advantech Intelligent Platform with Edge Service </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100000"/>
                        </a:lnSpc>
                        <a:spcBef>
                          <a:spcPts val="0"/>
                        </a:spcBef>
                        <a:spcAft>
                          <a:spcPts val="0"/>
                        </a:spcAft>
                      </a:pPr>
                      <a:r>
                        <a:rPr lang="en-US" sz="700" b="0" i="0" u="none" strike="noStrike">
                          <a:solidFill>
                            <a:schemeClr val="bg2"/>
                          </a:solidFill>
                          <a:effectLst/>
                          <a:latin typeface="+mn-lt"/>
                          <a:ea typeface="Intel Clear" panose="020B0604020203020204" pitchFamily="34" charset="0"/>
                          <a:cs typeface="Intel Clear" panose="020B0604020203020204" pitchFamily="34" charset="0"/>
                        </a:rPr>
                        <a:t>EMEA, AMER, APJ, PRC, AUS, NZ</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700">
                          <a:solidFill>
                            <a:schemeClr val="bg2"/>
                          </a:solidFill>
                          <a:latin typeface="+mn-lt"/>
                        </a:rPr>
                        <a:t>RRK</a:t>
                      </a:r>
                      <a:endParaRPr lang="en-US" sz="700" dirty="0">
                        <a:solidFill>
                          <a:schemeClr val="bg2"/>
                        </a:solidFill>
                        <a:latin typeface="+mn-lt"/>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a:solidFill>
                            <a:schemeClr val="bg2"/>
                          </a:solidFill>
                          <a:effectLst/>
                          <a:latin typeface="+mn-lt"/>
                          <a:ea typeface="Intel Clear" panose="020B0604020203020204" pitchFamily="34" charset="0"/>
                          <a:cs typeface="Intel Clear" panose="020B0604020203020204" pitchFamily="34" charset="0"/>
                          <a:hlinkClick r:id="rId5">
                            <a:extLst>
                              <a:ext uri="{A12FA001-AC4F-418D-AE19-62706E023703}">
                                <ahyp:hlinkClr xmlns:ahyp="http://schemas.microsoft.com/office/drawing/2018/hyperlinkcolor" val="tx"/>
                              </a:ext>
                            </a:extLst>
                          </a:hlinkClick>
                        </a:rPr>
                        <a:t>Eleanor Sales</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100"/>
                        </a:spcAft>
                        <a:buClrTx/>
                        <a:buSzTx/>
                        <a:buFont typeface="Arial" panose="020B0604020202020204" pitchFamily="34" charset="0"/>
                        <a:buNone/>
                        <a:tabLst/>
                        <a:defRPr/>
                      </a:pPr>
                      <a:r>
                        <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hlinkClick r:id="rId6">
                            <a:extLst>
                              <a:ext uri="{A12FA001-AC4F-418D-AE19-62706E023703}">
                                <ahyp:hlinkClr xmlns:ahyp="http://schemas.microsoft.com/office/drawing/2018/hyperlinkcolor" val="tx"/>
                              </a:ext>
                            </a:extLst>
                          </a:hlinkClick>
                        </a:rPr>
                        <a:t>Advantech Website</a:t>
                      </a:r>
                      <a:endPar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1" indent="0" algn="ctr" defTabSz="914423" rtl="0" eaLnBrk="1" fontAlgn="ctr" latinLnBrk="0" hangingPunct="1">
                        <a:lnSpc>
                          <a:spcPct val="100000"/>
                        </a:lnSpc>
                        <a:spcBef>
                          <a:spcPts val="0"/>
                        </a:spcBef>
                        <a:spcAft>
                          <a:spcPts val="100"/>
                        </a:spcAft>
                        <a:buClrTx/>
                        <a:buSzTx/>
                        <a:buFont typeface="Arial" panose="020B0604020202020204" pitchFamily="34" charset="0"/>
                        <a:buNone/>
                        <a:tabLst/>
                        <a:defRPr/>
                      </a:pPr>
                      <a:r>
                        <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hlinkClick r:id="rId7">
                            <a:extLst>
                              <a:ext uri="{A12FA001-AC4F-418D-AE19-62706E023703}">
                                <ahyp:hlinkClr xmlns:ahyp="http://schemas.microsoft.com/office/drawing/2018/hyperlinkcolor" val="tx"/>
                              </a:ext>
                            </a:extLst>
                          </a:hlinkClick>
                        </a:rPr>
                        <a:t>User Guide</a:t>
                      </a:r>
                      <a:endPar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1" indent="0" algn="ctr" defTabSz="914423" rtl="0" eaLnBrk="1" fontAlgn="ctr" latinLnBrk="0" hangingPunct="1">
                        <a:lnSpc>
                          <a:spcPct val="100000"/>
                        </a:lnSpc>
                        <a:spcBef>
                          <a:spcPts val="0"/>
                        </a:spcBef>
                        <a:spcAft>
                          <a:spcPts val="100"/>
                        </a:spcAft>
                        <a:buClrTx/>
                        <a:buSzTx/>
                        <a:buFont typeface="Arial" panose="020B0604020202020204" pitchFamily="34" charset="0"/>
                        <a:buNone/>
                        <a:tabLst/>
                        <a:defRPr/>
                      </a:pPr>
                      <a:r>
                        <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hlinkClick r:id="rId8">
                            <a:extLst>
                              <a:ext uri="{A12FA001-AC4F-418D-AE19-62706E023703}">
                                <ahyp:hlinkClr xmlns:ahyp="http://schemas.microsoft.com/office/drawing/2018/hyperlinkcolor" val="tx"/>
                              </a:ext>
                            </a:extLst>
                          </a:hlinkClick>
                        </a:rPr>
                        <a:t>Configuration Guide </a:t>
                      </a:r>
                      <a:endPar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3907779"/>
                  </a:ext>
                </a:extLst>
              </a:tr>
              <a:tr h="0">
                <a:tc>
                  <a:txBody>
                    <a:bodyPr/>
                    <a:lstStyle/>
                    <a:p>
                      <a:pPr marL="0" marR="0" lvl="0" indent="0" algn="l">
                        <a:lnSpc>
                          <a:spcPct val="100000"/>
                        </a:lnSpc>
                        <a:spcBef>
                          <a:spcPts val="0"/>
                        </a:spcBef>
                        <a:spcAft>
                          <a:spcPts val="0"/>
                        </a:spcAft>
                        <a:buClrTx/>
                        <a:buSzTx/>
                        <a:buFontTx/>
                        <a:buNone/>
                      </a:pPr>
                      <a:r>
                        <a:rPr lang="en-US" sz="700" dirty="0" err="1">
                          <a:solidFill>
                            <a:schemeClr val="accent1"/>
                          </a:solidFill>
                          <a:latin typeface="IntelOne Text Medium" panose="020B0703020203020204" pitchFamily="34" charset="0"/>
                          <a:sym typeface="Intel Clear"/>
                          <a:hlinkClick r:id="rId9" action="ppaction://hlinksldjump">
                            <a:extLst>
                              <a:ext uri="{A12FA001-AC4F-418D-AE19-62706E023703}">
                                <ahyp:hlinkClr xmlns:ahyp="http://schemas.microsoft.com/office/drawing/2018/hyperlinkcolor" val="tx"/>
                              </a:ext>
                            </a:extLst>
                          </a:hlinkClick>
                        </a:rPr>
                        <a:t>Sewio</a:t>
                      </a:r>
                      <a:r>
                        <a:rPr lang="en-US" sz="700" dirty="0">
                          <a:solidFill>
                            <a:schemeClr val="accent1"/>
                          </a:solidFill>
                          <a:latin typeface="IntelOne Text Medium" panose="020B0703020203020204" pitchFamily="34" charset="0"/>
                          <a:sym typeface="Intel Clear"/>
                          <a:hlinkClick r:id="rId9" action="ppaction://hlinksldjump">
                            <a:extLst>
                              <a:ext uri="{A12FA001-AC4F-418D-AE19-62706E023703}">
                                <ahyp:hlinkClr xmlns:ahyp="http://schemas.microsoft.com/office/drawing/2018/hyperlinkcolor" val="tx"/>
                              </a:ext>
                            </a:extLst>
                          </a:hlinkClick>
                        </a:rPr>
                        <a:t> </a:t>
                      </a:r>
                      <a:r>
                        <a:rPr lang="en-IN" sz="700" dirty="0">
                          <a:solidFill>
                            <a:schemeClr val="accent1"/>
                          </a:solidFill>
                          <a:latin typeface="IntelOne Text Medium" panose="020B0703020203020204" pitchFamily="34" charset="0"/>
                          <a:hlinkClick r:id="rId9" action="ppaction://hlinksldjump">
                            <a:extLst>
                              <a:ext uri="{A12FA001-AC4F-418D-AE19-62706E023703}">
                                <ahyp:hlinkClr xmlns:ahyp="http://schemas.microsoft.com/office/drawing/2018/hyperlinkcolor" val="tx"/>
                              </a:ext>
                            </a:extLst>
                          </a:hlinkClick>
                        </a:rPr>
                        <a:t>Real-Time Location System</a:t>
                      </a:r>
                      <a:endParaRPr lang="en-US" sz="7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chemeClr val="bg2"/>
                          </a:solidFill>
                          <a:effectLst/>
                          <a:uLnTx/>
                          <a:uFillTx/>
                          <a:latin typeface="+mn-lt"/>
                          <a:ea typeface="Intel Clear" panose="020B0604020203020204" pitchFamily="34" charset="0"/>
                          <a:cs typeface="Intel Clear" panose="020B0604020203020204" pitchFamily="34" charset="0"/>
                          <a:sym typeface="Helvetica"/>
                        </a:rPr>
                        <a:t>Europe, Asia, Pacific, Americas, Middle East</a:t>
                      </a:r>
                      <a:endParaRPr kumimoji="0" lang="en-US" sz="700" b="0" i="0" u="none"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700">
                          <a:solidFill>
                            <a:schemeClr val="bg2"/>
                          </a:solidFill>
                          <a:latin typeface="+mn-lt"/>
                        </a:rPr>
                        <a:t>MRS</a:t>
                      </a:r>
                      <a:endParaRPr lang="en-US" sz="700" dirty="0">
                        <a:solidFill>
                          <a:schemeClr val="bg2"/>
                        </a:solidFill>
                        <a:latin typeface="+mn-lt"/>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10">
                            <a:extLst>
                              <a:ext uri="{A12FA001-AC4F-418D-AE19-62706E023703}">
                                <ahyp:hlinkClr xmlns:ahyp="http://schemas.microsoft.com/office/drawing/2018/hyperlinkcolor" val="tx"/>
                              </a:ext>
                            </a:extLst>
                          </a:hlinkClick>
                        </a:rPr>
                        <a:t>Aneta</a:t>
                      </a: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10">
                            <a:extLst>
                              <a:ext uri="{A12FA001-AC4F-418D-AE19-62706E023703}">
                                <ahyp:hlinkClr xmlns:ahyp="http://schemas.microsoft.com/office/drawing/2018/hyperlinkcolor" val="tx"/>
                              </a:ext>
                            </a:extLst>
                          </a:hlinkClick>
                        </a:rPr>
                        <a:t> </a:t>
                      </a:r>
                      <a:r>
                        <a:rPr lang="en-US" sz="7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10">
                            <a:extLst>
                              <a:ext uri="{A12FA001-AC4F-418D-AE19-62706E023703}">
                                <ahyp:hlinkClr xmlns:ahyp="http://schemas.microsoft.com/office/drawing/2018/hyperlinkcolor" val="tx"/>
                              </a:ext>
                            </a:extLst>
                          </a:hlinkClick>
                        </a:rPr>
                        <a:t>Zonenberg</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609600"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700" b="0" i="0" u="none" strike="noStrike" kern="0" cap="none" spc="0" normalizeH="0" baseline="0" noProof="0" dirty="0" err="1">
                          <a:ln>
                            <a:noFill/>
                          </a:ln>
                          <a:solidFill>
                            <a:schemeClr val="bg2"/>
                          </a:solidFill>
                          <a:effectLst/>
                          <a:uLnTx/>
                          <a:uFillTx/>
                          <a:latin typeface="+mn-lt"/>
                          <a:sym typeface="Helvetica Neue"/>
                          <a:hlinkClick r:id="rId11">
                            <a:extLst>
                              <a:ext uri="{A12FA001-AC4F-418D-AE19-62706E023703}">
                                <ahyp:hlinkClr xmlns:ahyp="http://schemas.microsoft.com/office/drawing/2018/hyperlinkcolor" val="tx"/>
                              </a:ext>
                            </a:extLst>
                          </a:hlinkClick>
                        </a:rPr>
                        <a:t>Sewio</a:t>
                      </a:r>
                      <a:r>
                        <a:rPr kumimoji="0" lang="en-US" sz="700" b="0" i="0" u="none" strike="noStrike" kern="0" cap="none" spc="0" normalizeH="0" baseline="0" noProof="0" dirty="0">
                          <a:ln>
                            <a:noFill/>
                          </a:ln>
                          <a:solidFill>
                            <a:schemeClr val="bg2"/>
                          </a:solidFill>
                          <a:effectLst/>
                          <a:uLnTx/>
                          <a:uFillTx/>
                          <a:latin typeface="+mn-lt"/>
                          <a:sym typeface="Helvetica Neue"/>
                          <a:hlinkClick r:id="rId11">
                            <a:extLst>
                              <a:ext uri="{A12FA001-AC4F-418D-AE19-62706E023703}">
                                <ahyp:hlinkClr xmlns:ahyp="http://schemas.microsoft.com/office/drawing/2018/hyperlinkcolor" val="tx"/>
                              </a:ext>
                            </a:extLst>
                          </a:hlinkClick>
                        </a:rPr>
                        <a:t> RTLS</a:t>
                      </a:r>
                      <a:endParaRPr kumimoji="0" lang="en-US" sz="700" b="0" i="0" u="none" strike="noStrike" kern="1200" cap="none" spc="0" normalizeH="0" baseline="0" noProof="0" dirty="0">
                        <a:ln>
                          <a:noFill/>
                        </a:ln>
                        <a:solidFill>
                          <a:schemeClr val="bg2"/>
                        </a:solidFill>
                        <a:effectLst/>
                        <a:uLnTx/>
                        <a:uFillTx/>
                        <a:latin typeface="+mn-lt"/>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9858023"/>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12" action="ppaction://hlinksldjump">
                            <a:extLst>
                              <a:ext uri="{A12FA001-AC4F-418D-AE19-62706E023703}">
                                <ahyp:hlinkClr xmlns:ahyp="http://schemas.microsoft.com/office/drawing/2018/hyperlinkcolor" val="tx"/>
                              </a:ext>
                            </a:extLst>
                          </a:hlinkClick>
                        </a:rPr>
                        <a:t>byteLAKE</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2" action="ppaction://hlinksldjump">
                            <a:extLst>
                              <a:ext uri="{A12FA001-AC4F-418D-AE19-62706E023703}">
                                <ahyp:hlinkClr xmlns:ahyp="http://schemas.microsoft.com/office/drawing/2018/hyperlinkcolor" val="tx"/>
                              </a:ext>
                            </a:extLst>
                          </a:hlinkClick>
                        </a:rPr>
                        <a:t> Cognitive Services (AI for Industry 4.0)</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rPr>
                        <a:t>WW</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700" b="0" i="0" u="none" strike="noStrike" kern="0" cap="none" spc="0" normalizeH="0" baseline="0" noProof="0">
                          <a:ln>
                            <a:noFill/>
                          </a:ln>
                          <a:solidFill>
                            <a:schemeClr val="bg2"/>
                          </a:solidFill>
                          <a:effectLst/>
                          <a:uLnTx/>
                          <a:uFillTx/>
                          <a:latin typeface="+mn-lt"/>
                          <a:ea typeface="+mn-ea"/>
                          <a:cs typeface="+mn-cs"/>
                          <a:sym typeface="Intel Clear"/>
                        </a:rPr>
                        <a:t>RRK</a:t>
                      </a:r>
                      <a:endParaRPr kumimoji="0" lang="en-US" sz="700" b="0" i="0" u="none" strike="noStrike" kern="0" cap="none" spc="0" normalizeH="0" baseline="0" noProof="0" dirty="0">
                        <a:ln>
                          <a:noFill/>
                        </a:ln>
                        <a:solidFill>
                          <a:schemeClr val="bg2"/>
                        </a:solidFill>
                        <a:effectLst/>
                        <a:uLnTx/>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r>
                        <a:rPr lang="en-US" sz="700" dirty="0">
                          <a:solidFill>
                            <a:schemeClr val="bg2"/>
                          </a:solidFill>
                          <a:latin typeface="+mn-lt"/>
                          <a:hlinkClick r:id="rId13">
                            <a:extLst>
                              <a:ext uri="{A12FA001-AC4F-418D-AE19-62706E023703}">
                                <ahyp:hlinkClr xmlns:ahyp="http://schemas.microsoft.com/office/drawing/2018/hyperlinkcolor" val="tx"/>
                              </a:ext>
                            </a:extLst>
                          </a:hlinkClick>
                        </a:rPr>
                        <a:t>Andrzej Jankowski</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23" rtl="0" eaLnBrk="1" fontAlgn="ctr" latinLnBrk="0" hangingPunct="1">
                        <a:lnSpc>
                          <a:spcPct val="100000"/>
                        </a:lnSpc>
                        <a:spcBef>
                          <a:spcPts val="0"/>
                        </a:spcBef>
                        <a:spcAft>
                          <a:spcPts val="0"/>
                        </a:spcAft>
                        <a:buClrTx/>
                        <a:buSzTx/>
                        <a:buFont typeface="Wingdings" panose="05000000000000000000" pitchFamily="2" charset="2"/>
                        <a:buNone/>
                        <a:tabLst/>
                        <a:defRPr/>
                      </a:pPr>
                      <a:r>
                        <a:rPr kumimoji="0" lang="en-US" sz="700" b="0" i="0" u="none" strike="noStrike" kern="1200" cap="none" spc="0" normalizeH="0" baseline="0" noProof="0" dirty="0" err="1">
                          <a:ln>
                            <a:noFill/>
                          </a:ln>
                          <a:solidFill>
                            <a:schemeClr val="bg2"/>
                          </a:solidFill>
                          <a:effectLst/>
                          <a:uLnTx/>
                          <a:uFillTx/>
                          <a:latin typeface="+mn-lt"/>
                          <a:ea typeface="+mn-ea"/>
                          <a:cs typeface="+mn-cs"/>
                          <a:hlinkClick r:id="rId14">
                            <a:extLst>
                              <a:ext uri="{A12FA001-AC4F-418D-AE19-62706E023703}">
                                <ahyp:hlinkClr xmlns:ahyp="http://schemas.microsoft.com/office/drawing/2018/hyperlinkcolor" val="tx"/>
                              </a:ext>
                            </a:extLst>
                          </a:hlinkClick>
                        </a:rPr>
                        <a:t>byteLAKE</a:t>
                      </a:r>
                      <a:r>
                        <a:rPr kumimoji="0" lang="en-US" sz="700" b="0" i="0" u="none" strike="noStrike" kern="1200" cap="none" spc="0" normalizeH="0" baseline="0" noProof="0" dirty="0">
                          <a:ln>
                            <a:noFill/>
                          </a:ln>
                          <a:solidFill>
                            <a:schemeClr val="bg2"/>
                          </a:solidFill>
                          <a:effectLst/>
                          <a:uLnTx/>
                          <a:uFillTx/>
                          <a:latin typeface="+mn-lt"/>
                          <a:ea typeface="+mn-ea"/>
                          <a:cs typeface="+mn-cs"/>
                          <a:hlinkClick r:id="rId14">
                            <a:extLst>
                              <a:ext uri="{A12FA001-AC4F-418D-AE19-62706E023703}">
                                <ahyp:hlinkClr xmlns:ahyp="http://schemas.microsoft.com/office/drawing/2018/hyperlinkcolor" val="tx"/>
                              </a:ext>
                            </a:extLst>
                          </a:hlinkClick>
                        </a:rPr>
                        <a:t> website</a:t>
                      </a:r>
                      <a:endParaRPr kumimoji="0" lang="en-US" sz="700" b="0" i="0" u="none" strike="noStrike" kern="1200" cap="none" spc="0" normalizeH="0" baseline="0" noProof="0" dirty="0">
                        <a:ln>
                          <a:noFill/>
                        </a:ln>
                        <a:solidFill>
                          <a:schemeClr val="bg2"/>
                        </a:solidFill>
                        <a:effectLst/>
                        <a:uLnTx/>
                        <a:uFillTx/>
                        <a:latin typeface="+mn-lt"/>
                        <a:ea typeface="+mn-ea"/>
                        <a:cs typeface="+mn-cs"/>
                      </a:endParaRPr>
                    </a:p>
                    <a:p>
                      <a:pPr marL="0" marR="0" lvl="1" indent="0" algn="ctr" rtl="0" eaLnBrk="1" fontAlgn="ctr" latinLnBrk="0" hangingPunct="1">
                        <a:lnSpc>
                          <a:spcPct val="100000"/>
                        </a:lnSpc>
                        <a:spcBef>
                          <a:spcPts val="0"/>
                        </a:spcBef>
                        <a:spcAft>
                          <a:spcPts val="0"/>
                        </a:spcAft>
                        <a:buClrTx/>
                        <a:buSzTx/>
                        <a:buFont typeface="Wingdings" panose="05000000000000000000" pitchFamily="2" charset="2"/>
                        <a:buNone/>
                      </a:pPr>
                      <a:r>
                        <a:rPr lang="en-US" sz="700" kern="1200" dirty="0" err="1">
                          <a:solidFill>
                            <a:schemeClr val="bg2"/>
                          </a:solidFill>
                          <a:latin typeface="+mn-lt"/>
                          <a:hlinkClick r:id="rId15">
                            <a:extLst>
                              <a:ext uri="{A12FA001-AC4F-418D-AE19-62706E023703}">
                                <ahyp:hlinkClr xmlns:ahyp="http://schemas.microsoft.com/office/drawing/2018/hyperlinkcolor" val="tx"/>
                              </a:ext>
                            </a:extLst>
                          </a:hlinkClick>
                        </a:rPr>
                        <a:t>byteLAKE</a:t>
                      </a:r>
                      <a:r>
                        <a:rPr lang="en-US" sz="700" kern="1200" dirty="0">
                          <a:solidFill>
                            <a:schemeClr val="bg2"/>
                          </a:solidFill>
                          <a:latin typeface="+mn-lt"/>
                          <a:hlinkClick r:id="rId15">
                            <a:extLst>
                              <a:ext uri="{A12FA001-AC4F-418D-AE19-62706E023703}">
                                <ahyp:hlinkClr xmlns:ahyp="http://schemas.microsoft.com/office/drawing/2018/hyperlinkcolor" val="tx"/>
                              </a:ext>
                            </a:extLst>
                          </a:hlinkClick>
                        </a:rPr>
                        <a:t> support</a:t>
                      </a:r>
                      <a:r>
                        <a:rPr lang="en-US" sz="700" kern="1200" dirty="0">
                          <a:solidFill>
                            <a:schemeClr val="bg2"/>
                          </a:solidFill>
                          <a:latin typeface="+mn-lt"/>
                        </a:rPr>
                        <a:t> </a:t>
                      </a: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8886500"/>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6" action="ppaction://hlinksldjump">
                            <a:extLst>
                              <a:ext uri="{A12FA001-AC4F-418D-AE19-62706E023703}">
                                <ahyp:hlinkClr xmlns:ahyp="http://schemas.microsoft.com/office/drawing/2018/hyperlinkcolor" val="tx"/>
                              </a:ext>
                            </a:extLst>
                          </a:hlinkClick>
                        </a:rPr>
                        <a:t>Matrox Imaging Manufacturing</a:t>
                      </a:r>
                      <a:b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6" action="ppaction://hlinksldjump">
                            <a:extLst>
                              <a:ext uri="{A12FA001-AC4F-418D-AE19-62706E023703}">
                                <ahyp:hlinkClr xmlns:ahyp="http://schemas.microsoft.com/office/drawing/2018/hyperlinkcolor" val="tx"/>
                              </a:ext>
                            </a:extLst>
                          </a:hlinkClick>
                        </a:rPr>
                      </a:b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6" action="ppaction://hlinksldjump">
                            <a:extLst>
                              <a:ext uri="{A12FA001-AC4F-418D-AE19-62706E023703}">
                                <ahyp:hlinkClr xmlns:ahyp="http://schemas.microsoft.com/office/drawing/2018/hyperlinkcolor" val="tx"/>
                              </a:ext>
                            </a:extLst>
                          </a:hlinkClick>
                        </a:rPr>
                        <a:t>Machine Vision Solution</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96000"/>
                        </a:lnSpc>
                        <a:spcBef>
                          <a:spcPts val="0"/>
                        </a:spcBef>
                        <a:spcAft>
                          <a:spcPts val="0"/>
                        </a:spcAft>
                        <a:buClrTx/>
                        <a:buSzTx/>
                        <a:buFontTx/>
                        <a:buNone/>
                        <a:tabLst/>
                        <a:defRPr/>
                      </a:pPr>
                      <a:r>
                        <a:rPr kumimoji="0" lang="en-US" sz="700" b="0" i="0" u="none" strike="noStrike" kern="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Global</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700" b="0" i="0" u="none" strike="noStrike" kern="0" cap="none" spc="0" normalizeH="0" baseline="0" noProof="0">
                          <a:ln>
                            <a:noFill/>
                          </a:ln>
                          <a:solidFill>
                            <a:schemeClr val="bg2"/>
                          </a:solidFill>
                          <a:effectLst/>
                          <a:uLnTx/>
                          <a:uFillTx/>
                          <a:latin typeface="IntelOne Text"/>
                          <a:ea typeface="+mn-ea"/>
                          <a:cs typeface="+mn-cs"/>
                          <a:sym typeface="Intel Clear"/>
                        </a:rPr>
                        <a:t>MRS</a:t>
                      </a:r>
                      <a:endParaRPr kumimoji="0" lang="en-US" sz="700" b="0" i="0" u="none" strike="noStrike" kern="0" cap="none" spc="0" normalizeH="0" baseline="0" noProof="0" dirty="0">
                        <a:ln>
                          <a:noFill/>
                        </a:ln>
                        <a:solidFill>
                          <a:schemeClr val="bg2"/>
                        </a:solidFill>
                        <a:effectLst/>
                        <a:uLnTx/>
                        <a:uFillTx/>
                        <a:latin typeface="IntelOne Tex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5">
                            <a:extLst>
                              <a:ext uri="{A12FA001-AC4F-418D-AE19-62706E023703}">
                                <ahyp:hlinkClr xmlns:ahyp="http://schemas.microsoft.com/office/drawing/2018/hyperlinkcolor" val="tx"/>
                              </a:ext>
                            </a:extLst>
                          </a:hlinkClick>
                        </a:rPr>
                        <a:t>Eleanor Sales</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hlinkClick r:id="rId17">
                            <a:extLst>
                              <a:ext uri="{A12FA001-AC4F-418D-AE19-62706E023703}">
                                <ahyp:hlinkClr xmlns:ahyp="http://schemas.microsoft.com/office/drawing/2018/hyperlinkcolor" val="tx"/>
                              </a:ext>
                            </a:extLst>
                          </a:hlinkClick>
                        </a:rPr>
                        <a:t>Matrox Imaging website</a:t>
                      </a:r>
                      <a:endPar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9758539"/>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IN"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18" action="ppaction://hlinksldjump">
                            <a:extLst>
                              <a:ext uri="{A12FA001-AC4F-418D-AE19-62706E023703}">
                                <ahyp:hlinkClr xmlns:ahyp="http://schemas.microsoft.com/office/drawing/2018/hyperlinkcolor" val="tx"/>
                              </a:ext>
                            </a:extLst>
                          </a:hlinkClick>
                        </a:rPr>
                        <a:t>Qualitas</a:t>
                      </a:r>
                      <a:r>
                        <a:rPr lang="en-IN"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8" action="ppaction://hlinksldjump">
                            <a:extLst>
                              <a:ext uri="{A12FA001-AC4F-418D-AE19-62706E023703}">
                                <ahyp:hlinkClr xmlns:ahyp="http://schemas.microsoft.com/office/drawing/2018/hyperlinkcolor" val="tx"/>
                              </a:ext>
                            </a:extLst>
                          </a:hlinkClick>
                        </a:rPr>
                        <a:t> Technologies </a:t>
                      </a:r>
                      <a:r>
                        <a:rPr lang="en-IN"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18" action="ppaction://hlinksldjump">
                            <a:extLst>
                              <a:ext uri="{A12FA001-AC4F-418D-AE19-62706E023703}">
                                <ahyp:hlinkClr xmlns:ahyp="http://schemas.microsoft.com/office/drawing/2018/hyperlinkcolor" val="tx"/>
                              </a:ext>
                            </a:extLst>
                          </a:hlinkClick>
                        </a:rPr>
                        <a:t>EagleEye</a:t>
                      </a:r>
                      <a:r>
                        <a:rPr lang="en-IN"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8" action="ppaction://hlinksldjump">
                            <a:extLst>
                              <a:ext uri="{A12FA001-AC4F-418D-AE19-62706E023703}">
                                <ahyp:hlinkClr xmlns:ahyp="http://schemas.microsoft.com/office/drawing/2018/hyperlinkcolor" val="tx"/>
                              </a:ext>
                            </a:extLst>
                          </a:hlinkClick>
                        </a:rPr>
                        <a:t> Platform</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96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Brazil, Canada, Mexico, United States, Other Americas, Australia/New Zealand, India, Japan, South Korea, PRC, Taiwan, Germany, Israel, Middle East, North Africa, and Turkey, Russia, Sub-Saharan Africa, </a:t>
                      </a:r>
                      <a:r>
                        <a:rPr kumimoji="0" lang="en-US" sz="700" b="0" i="0" u="none" strike="noStrike" kern="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UK</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700" b="0" i="0" u="none" strike="noStrike" kern="0" cap="none" spc="0" normalizeH="0" baseline="0" noProof="0">
                          <a:ln>
                            <a:noFill/>
                          </a:ln>
                          <a:solidFill>
                            <a:schemeClr val="bg2"/>
                          </a:solidFill>
                          <a:effectLst/>
                          <a:uLnTx/>
                          <a:uFillTx/>
                          <a:latin typeface="IntelOne Text"/>
                          <a:ea typeface="+mn-ea"/>
                          <a:cs typeface="+mn-cs"/>
                          <a:sym typeface="Intel Clear"/>
                        </a:rPr>
                        <a:t>MRS</a:t>
                      </a:r>
                      <a:endParaRPr kumimoji="0" lang="en-US" sz="700" b="0" i="0" u="none" strike="noStrike" kern="0" cap="none" spc="0" normalizeH="0" baseline="0" noProof="0" dirty="0">
                        <a:ln>
                          <a:noFill/>
                        </a:ln>
                        <a:solidFill>
                          <a:schemeClr val="bg2"/>
                        </a:solidFill>
                        <a:effectLst/>
                        <a:uLnTx/>
                        <a:uFillTx/>
                        <a:latin typeface="IntelOne Tex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 </a:t>
                      </a: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19">
                            <a:extLst>
                              <a:ext uri="{A12FA001-AC4F-418D-AE19-62706E023703}">
                                <ahyp:hlinkClr xmlns:ahyp="http://schemas.microsoft.com/office/drawing/2018/hyperlinkcolor" val="tx"/>
                              </a:ext>
                            </a:extLst>
                          </a:hlinkClick>
                        </a:rPr>
                        <a:t>Tin </a:t>
                      </a:r>
                      <a:r>
                        <a:rPr lang="en-US" sz="7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19">
                            <a:extLst>
                              <a:ext uri="{A12FA001-AC4F-418D-AE19-62706E023703}">
                                <ahyp:hlinkClr xmlns:ahyp="http://schemas.microsoft.com/office/drawing/2018/hyperlinkcolor" val="tx"/>
                              </a:ext>
                            </a:extLst>
                          </a:hlinkClick>
                        </a:rPr>
                        <a:t>Tin</a:t>
                      </a: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19">
                            <a:extLst>
                              <a:ext uri="{A12FA001-AC4F-418D-AE19-62706E023703}">
                                <ahyp:hlinkClr xmlns:ahyp="http://schemas.microsoft.com/office/drawing/2018/hyperlinkcolor" val="tx"/>
                              </a:ext>
                            </a:extLst>
                          </a:hlinkClick>
                        </a:rPr>
                        <a:t> Hoe</a:t>
                      </a: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 </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700" b="0" i="0" u="none" strike="noStrike" kern="1200" cap="none" spc="0" normalizeH="0" baseline="0" noProof="0" dirty="0" err="1">
                          <a:ln>
                            <a:noFill/>
                          </a:ln>
                          <a:solidFill>
                            <a:schemeClr val="bg2"/>
                          </a:solidFill>
                          <a:effectLst/>
                          <a:uLnTx/>
                          <a:uFillTx/>
                          <a:latin typeface="+mn-lt"/>
                          <a:ea typeface="+mn-ea"/>
                          <a:cs typeface="+mn-cs"/>
                          <a:sym typeface="Helvetica Neue"/>
                          <a:hlinkClick r:id="rId20">
                            <a:extLst>
                              <a:ext uri="{A12FA001-AC4F-418D-AE19-62706E023703}">
                                <ahyp:hlinkClr xmlns:ahyp="http://schemas.microsoft.com/office/drawing/2018/hyperlinkcolor" val="tx"/>
                              </a:ext>
                            </a:extLst>
                          </a:hlinkClick>
                        </a:rPr>
                        <a:t>Qualitas</a:t>
                      </a:r>
                      <a:r>
                        <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hlinkClick r:id="rId20">
                            <a:extLst>
                              <a:ext uri="{A12FA001-AC4F-418D-AE19-62706E023703}">
                                <ahyp:hlinkClr xmlns:ahyp="http://schemas.microsoft.com/office/drawing/2018/hyperlinkcolor" val="tx"/>
                              </a:ext>
                            </a:extLst>
                          </a:hlinkClick>
                        </a:rPr>
                        <a:t> Technology Website</a:t>
                      </a:r>
                      <a:endPar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700" b="0" i="0" u="none" strike="noStrike" kern="1200" cap="none" spc="0" normalizeH="0" baseline="0" noProof="0" dirty="0" err="1">
                          <a:ln>
                            <a:noFill/>
                          </a:ln>
                          <a:solidFill>
                            <a:schemeClr val="bg2"/>
                          </a:solidFill>
                          <a:effectLst/>
                          <a:uLnTx/>
                          <a:uFillTx/>
                          <a:latin typeface="+mn-lt"/>
                          <a:ea typeface="+mn-ea"/>
                          <a:cs typeface="+mn-cs"/>
                          <a:sym typeface="Helvetica Neue"/>
                          <a:hlinkClick r:id="rId21">
                            <a:extLst>
                              <a:ext uri="{A12FA001-AC4F-418D-AE19-62706E023703}">
                                <ahyp:hlinkClr xmlns:ahyp="http://schemas.microsoft.com/office/drawing/2018/hyperlinkcolor" val="tx"/>
                              </a:ext>
                            </a:extLst>
                          </a:hlinkClick>
                        </a:rPr>
                        <a:t>Qualitas</a:t>
                      </a:r>
                      <a:r>
                        <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hlinkClick r:id="rId21">
                            <a:extLst>
                              <a:ext uri="{A12FA001-AC4F-418D-AE19-62706E023703}">
                                <ahyp:hlinkClr xmlns:ahyp="http://schemas.microsoft.com/office/drawing/2018/hyperlinkcolor" val="tx"/>
                              </a:ext>
                            </a:extLst>
                          </a:hlinkClick>
                        </a:rPr>
                        <a:t> </a:t>
                      </a:r>
                      <a:r>
                        <a:rPr kumimoji="0" lang="en-US" sz="700" b="0" i="0" u="none" strike="noStrike" kern="1200" cap="none" spc="0" normalizeH="0" baseline="0" noProof="0" dirty="0" err="1">
                          <a:ln>
                            <a:noFill/>
                          </a:ln>
                          <a:solidFill>
                            <a:schemeClr val="bg2"/>
                          </a:solidFill>
                          <a:effectLst/>
                          <a:uLnTx/>
                          <a:uFillTx/>
                          <a:latin typeface="+mn-lt"/>
                          <a:ea typeface="+mn-ea"/>
                          <a:cs typeface="+mn-cs"/>
                          <a:sym typeface="Helvetica Neue"/>
                          <a:hlinkClick r:id="rId21">
                            <a:extLst>
                              <a:ext uri="{A12FA001-AC4F-418D-AE19-62706E023703}">
                                <ahyp:hlinkClr xmlns:ahyp="http://schemas.microsoft.com/office/drawing/2018/hyperlinkcolor" val="tx"/>
                              </a:ext>
                            </a:extLst>
                          </a:hlinkClick>
                        </a:rPr>
                        <a:t>EagleEye</a:t>
                      </a:r>
                      <a:r>
                        <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hlinkClick r:id="rId21">
                            <a:extLst>
                              <a:ext uri="{A12FA001-AC4F-418D-AE19-62706E023703}">
                                <ahyp:hlinkClr xmlns:ahyp="http://schemas.microsoft.com/office/drawing/2018/hyperlinkcolor" val="tx"/>
                              </a:ext>
                            </a:extLst>
                          </a:hlinkClick>
                        </a:rPr>
                        <a:t> Platform Solution Page</a:t>
                      </a:r>
                      <a:endPar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700" b="0" i="0" u="none" strike="noStrike" kern="1200" cap="none" spc="0" normalizeH="0" baseline="0" noProof="0" dirty="0" err="1">
                          <a:ln>
                            <a:noFill/>
                          </a:ln>
                          <a:solidFill>
                            <a:schemeClr val="bg2"/>
                          </a:solidFill>
                          <a:effectLst/>
                          <a:uLnTx/>
                          <a:uFillTx/>
                          <a:latin typeface="+mn-lt"/>
                          <a:ea typeface="+mn-ea"/>
                          <a:cs typeface="+mn-cs"/>
                          <a:sym typeface="Helvetica Neue"/>
                          <a:hlinkClick r:id="rId22">
                            <a:extLst>
                              <a:ext uri="{A12FA001-AC4F-418D-AE19-62706E023703}">
                                <ahyp:hlinkClr xmlns:ahyp="http://schemas.microsoft.com/office/drawing/2018/hyperlinkcolor" val="tx"/>
                              </a:ext>
                            </a:extLst>
                          </a:hlinkClick>
                        </a:rPr>
                        <a:t>Qualitas</a:t>
                      </a:r>
                      <a:r>
                        <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hlinkClick r:id="rId22">
                            <a:extLst>
                              <a:ext uri="{A12FA001-AC4F-418D-AE19-62706E023703}">
                                <ahyp:hlinkClr xmlns:ahyp="http://schemas.microsoft.com/office/drawing/2018/hyperlinkcolor" val="tx"/>
                              </a:ext>
                            </a:extLst>
                          </a:hlinkClick>
                        </a:rPr>
                        <a:t> </a:t>
                      </a:r>
                      <a:r>
                        <a:rPr kumimoji="0" lang="en-US" sz="700" b="0" i="0" u="none" strike="noStrike" kern="1200" cap="none" spc="0" normalizeH="0" baseline="0" noProof="0" dirty="0" err="1">
                          <a:ln>
                            <a:noFill/>
                          </a:ln>
                          <a:solidFill>
                            <a:schemeClr val="bg2"/>
                          </a:solidFill>
                          <a:effectLst/>
                          <a:uLnTx/>
                          <a:uFillTx/>
                          <a:latin typeface="+mn-lt"/>
                          <a:ea typeface="+mn-ea"/>
                          <a:cs typeface="+mn-cs"/>
                          <a:sym typeface="Helvetica Neue"/>
                          <a:hlinkClick r:id="rId22">
                            <a:extLst>
                              <a:ext uri="{A12FA001-AC4F-418D-AE19-62706E023703}">
                                <ahyp:hlinkClr xmlns:ahyp="http://schemas.microsoft.com/office/drawing/2018/hyperlinkcolor" val="tx"/>
                              </a:ext>
                            </a:extLst>
                          </a:hlinkClick>
                        </a:rPr>
                        <a:t>EagleEye</a:t>
                      </a:r>
                      <a:r>
                        <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hlinkClick r:id="rId22">
                            <a:extLst>
                              <a:ext uri="{A12FA001-AC4F-418D-AE19-62706E023703}">
                                <ahyp:hlinkClr xmlns:ahyp="http://schemas.microsoft.com/office/drawing/2018/hyperlinkcolor" val="tx"/>
                              </a:ext>
                            </a:extLst>
                          </a:hlinkClick>
                        </a:rPr>
                        <a:t> Platform Case Studies </a:t>
                      </a:r>
                      <a:endPar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6584092"/>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23" action="ppaction://hlinksldjump">
                            <a:extLst>
                              <a:ext uri="{A12FA001-AC4F-418D-AE19-62706E023703}">
                                <ahyp:hlinkClr xmlns:ahyp="http://schemas.microsoft.com/office/drawing/2018/hyperlinkcolor" val="tx"/>
                              </a:ext>
                            </a:extLst>
                          </a:hlinkClick>
                        </a:rPr>
                        <a:t>Vecow</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3" action="ppaction://hlinksldjump">
                            <a:extLst>
                              <a:ext uri="{A12FA001-AC4F-418D-AE19-62706E023703}">
                                <ahyp:hlinkClr xmlns:ahyp="http://schemas.microsoft.com/office/drawing/2018/hyperlinkcolor" val="tx"/>
                              </a:ext>
                            </a:extLst>
                          </a:hlinkClick>
                        </a:rPr>
                        <a:t> </a:t>
                      </a:r>
                      <a:r>
                        <a:rPr lang="en-IN"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3" action="ppaction://hlinksldjump">
                            <a:extLst>
                              <a:ext uri="{A12FA001-AC4F-418D-AE19-62706E023703}">
                                <ahyp:hlinkClr xmlns:ahyp="http://schemas.microsoft.com/office/drawing/2018/hyperlinkcolor" val="tx"/>
                              </a:ext>
                            </a:extLst>
                          </a:hlinkClick>
                        </a:rPr>
                        <a:t>Surface Defect Inspection Solution</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kumimoji="0" lang="en-US" sz="700" b="0" i="0" u="none" strike="noStrike" kern="0" cap="none" spc="0" normalizeH="0" baseline="0" noProof="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United States, PRC, Japan, Canada, Taiwan, Germany, and the UK</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700" b="0" i="0" u="none" strike="noStrike" kern="0" cap="none" spc="0" normalizeH="0" baseline="0" noProof="0">
                          <a:ln>
                            <a:noFill/>
                          </a:ln>
                          <a:solidFill>
                            <a:schemeClr val="bg2"/>
                          </a:solidFill>
                          <a:effectLst/>
                          <a:uLnTx/>
                          <a:uFillTx/>
                          <a:latin typeface="IntelOne Text"/>
                          <a:ea typeface="+mn-ea"/>
                          <a:cs typeface="+mn-cs"/>
                          <a:sym typeface="Intel Clear"/>
                        </a:rPr>
                        <a:t>MRS</a:t>
                      </a:r>
                      <a:endParaRPr kumimoji="0" lang="en-US" sz="700" b="0" i="0" u="none" strike="noStrike" kern="0" cap="none" spc="0" normalizeH="0" baseline="0" noProof="0" dirty="0">
                        <a:ln>
                          <a:noFill/>
                        </a:ln>
                        <a:solidFill>
                          <a:schemeClr val="bg2"/>
                        </a:solidFill>
                        <a:effectLst/>
                        <a:uLnTx/>
                        <a:uFillTx/>
                        <a:latin typeface="IntelOne Tex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24">
                            <a:extLst>
                              <a:ext uri="{A12FA001-AC4F-418D-AE19-62706E023703}">
                                <ahyp:hlinkClr xmlns:ahyp="http://schemas.microsoft.com/office/drawing/2018/hyperlinkcolor" val="tx"/>
                              </a:ext>
                            </a:extLst>
                          </a:hlinkClick>
                        </a:rPr>
                        <a:t>Jason Wang</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700" b="0" i="0" u="none" strike="noStrike" kern="1200" cap="none" spc="0" normalizeH="0" baseline="0" noProof="0" dirty="0" err="1">
                          <a:ln>
                            <a:noFill/>
                          </a:ln>
                          <a:solidFill>
                            <a:schemeClr val="bg2"/>
                          </a:solidFill>
                          <a:effectLst/>
                          <a:uLnTx/>
                          <a:uFillTx/>
                          <a:latin typeface="+mn-lt"/>
                          <a:ea typeface="+mn-ea"/>
                          <a:cs typeface="+mn-cs"/>
                          <a:sym typeface="Helvetica Neue"/>
                          <a:hlinkClick r:id="rId25">
                            <a:extLst>
                              <a:ext uri="{A12FA001-AC4F-418D-AE19-62706E023703}">
                                <ahyp:hlinkClr xmlns:ahyp="http://schemas.microsoft.com/office/drawing/2018/hyperlinkcolor" val="tx"/>
                              </a:ext>
                            </a:extLst>
                          </a:hlinkClick>
                        </a:rPr>
                        <a:t>Vecow</a:t>
                      </a:r>
                      <a:r>
                        <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hlinkClick r:id="rId25">
                            <a:extLst>
                              <a:ext uri="{A12FA001-AC4F-418D-AE19-62706E023703}">
                                <ahyp:hlinkClr xmlns:ahyp="http://schemas.microsoft.com/office/drawing/2018/hyperlinkcolor" val="tx"/>
                              </a:ext>
                            </a:extLst>
                          </a:hlinkClick>
                        </a:rPr>
                        <a:t> website </a:t>
                      </a:r>
                      <a:endParaRPr kumimoji="0" lang="en-US" sz="7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532596"/>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da-DK"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6" action="ppaction://hlinksldjump">
                            <a:extLst>
                              <a:ext uri="{A12FA001-AC4F-418D-AE19-62706E023703}">
                                <ahyp:hlinkClr xmlns:ahyp="http://schemas.microsoft.com/office/drawing/2018/hyperlinkcolor" val="tx"/>
                              </a:ext>
                            </a:extLst>
                          </a:hlinkClick>
                        </a:rPr>
                        <a:t>Nippon SystemWare Toami </a:t>
                      </a:r>
                      <a:endParaRPr lang="da-DK"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rPr>
                        <a:t>Globally</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b">
                        <a:lnSpc>
                          <a:spcPct val="96000"/>
                        </a:lnSpc>
                        <a:buFont typeface="Arial" panose="020B0604020202020204" pitchFamily="34" charset="0"/>
                        <a:buNone/>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dirty="0">
                          <a:solidFill>
                            <a:schemeClr val="bg2"/>
                          </a:solidFill>
                          <a:effectLst/>
                          <a:uFillTx/>
                          <a:latin typeface="+mn-lt"/>
                          <a:ea typeface="+mn-ea"/>
                          <a:cs typeface="+mn-cs"/>
                          <a:sym typeface="Intel Clear"/>
                          <a:hlinkClick r:id="rId5">
                            <a:extLst>
                              <a:ext uri="{A12FA001-AC4F-418D-AE19-62706E023703}">
                                <ahyp:hlinkClr xmlns:ahyp="http://schemas.microsoft.com/office/drawing/2018/hyperlinkcolor" val="tx"/>
                              </a:ext>
                            </a:extLst>
                          </a:hlinkClick>
                        </a:rPr>
                        <a:t>Eleanor Sales</a:t>
                      </a:r>
                      <a:endParaRPr lang="en-US" sz="7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7">
                            <a:extLst>
                              <a:ext uri="{A12FA001-AC4F-418D-AE19-62706E023703}">
                                <ahyp:hlinkClr xmlns:ahyp="http://schemas.microsoft.com/office/drawing/2018/hyperlinkcolor" val="tx"/>
                              </a:ext>
                            </a:extLst>
                          </a:hlinkClick>
                        </a:rPr>
                        <a:t>Intel IoT Kits Overview</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7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8">
                            <a:extLst>
                              <a:ext uri="{A12FA001-AC4F-418D-AE19-62706E023703}">
                                <ahyp:hlinkClr xmlns:ahyp="http://schemas.microsoft.com/office/drawing/2018/hyperlinkcolor" val="tx"/>
                              </a:ext>
                            </a:extLst>
                          </a:hlinkClick>
                        </a:rPr>
                        <a:t>Toami</a:t>
                      </a: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8">
                            <a:extLst>
                              <a:ext uri="{A12FA001-AC4F-418D-AE19-62706E023703}">
                                <ahyp:hlinkClr xmlns:ahyp="http://schemas.microsoft.com/office/drawing/2018/hyperlinkcolor" val="tx"/>
                              </a:ext>
                            </a:extLst>
                          </a:hlinkClick>
                        </a:rPr>
                        <a:t> Powered by </a:t>
                      </a:r>
                      <a:r>
                        <a:rPr lang="en-US" sz="7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8">
                            <a:extLst>
                              <a:ext uri="{A12FA001-AC4F-418D-AE19-62706E023703}">
                                <ahyp:hlinkClr xmlns:ahyp="http://schemas.microsoft.com/office/drawing/2018/hyperlinkcolor" val="tx"/>
                              </a:ext>
                            </a:extLst>
                          </a:hlinkClick>
                        </a:rPr>
                        <a:t>ThingWorx</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1587667"/>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IN"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9" action="ppaction://hlinksldjump">
                            <a:extLst>
                              <a:ext uri="{A12FA001-AC4F-418D-AE19-62706E023703}">
                                <ahyp:hlinkClr xmlns:ahyp="http://schemas.microsoft.com/office/drawing/2018/hyperlinkcolor" val="tx"/>
                              </a:ext>
                            </a:extLst>
                          </a:hlinkClick>
                        </a:rPr>
                        <a:t>Hikvision: Intelligent Management Warehouse</a:t>
                      </a:r>
                      <a:endParaRPr lang="en-IN"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rPr>
                        <a:t>AMER, APJ, PRC, APAC, EMEA</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lang="en-US" sz="700" b="0" i="0" u="none" strike="noStrike" cap="none" spc="0" baseline="0">
                          <a:solidFill>
                            <a:schemeClr val="bg2"/>
                          </a:solidFill>
                          <a:uFillTx/>
                          <a:latin typeface="+mn-lt"/>
                          <a:ea typeface="+mn-ea"/>
                          <a:cs typeface="+mn-cs"/>
                          <a:sym typeface="Intel Clear"/>
                        </a:rPr>
                        <a:t>MRS</a:t>
                      </a:r>
                      <a:endParaRPr lang="en-US" sz="700" b="0" i="0" u="none" strike="noStrike" cap="none" spc="0" baseline="0" dirty="0">
                        <a:solidFill>
                          <a:schemeClr val="bg2"/>
                        </a:solidFill>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r>
                        <a:rPr lang="en-US" sz="700" b="0" i="0" u="none" strike="noStrike">
                          <a:solidFill>
                            <a:schemeClr val="bg2"/>
                          </a:solidFill>
                          <a:effectLst/>
                          <a:latin typeface="+mn-lt"/>
                          <a:ea typeface="Intel Clear" panose="020B0604020203020204" pitchFamily="34" charset="0"/>
                          <a:cs typeface="Intel Clear" panose="020B0604020203020204" pitchFamily="34" charset="0"/>
                          <a:hlinkClick r:id="rId30">
                            <a:extLst>
                              <a:ext uri="{A12FA001-AC4F-418D-AE19-62706E023703}">
                                <ahyp:hlinkClr xmlns:ahyp="http://schemas.microsoft.com/office/drawing/2018/hyperlinkcolor" val="tx"/>
                              </a:ext>
                            </a:extLst>
                          </a:hlinkClick>
                        </a:rPr>
                        <a:t>Dimo Xie</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700" dirty="0">
                          <a:solidFill>
                            <a:schemeClr val="bg2"/>
                          </a:solidFill>
                          <a:latin typeface="+mn-lt"/>
                          <a:hlinkClick r:id="rId31">
                            <a:extLst>
                              <a:ext uri="{A12FA001-AC4F-418D-AE19-62706E023703}">
                                <ahyp:hlinkClr xmlns:ahyp="http://schemas.microsoft.com/office/drawing/2018/hyperlinkcolor" val="tx"/>
                              </a:ext>
                            </a:extLst>
                          </a:hlinkClick>
                        </a:rPr>
                        <a:t>Hikvision Website</a:t>
                      </a:r>
                      <a:r>
                        <a:rPr lang="en-US" sz="700" dirty="0">
                          <a:solidFill>
                            <a:schemeClr val="bg2"/>
                          </a:solidFill>
                          <a:latin typeface="+mn-lt"/>
                        </a:rPr>
                        <a:t> </a:t>
                      </a:r>
                      <a:endParaRPr kumimoji="0" lang="en-US" sz="700" b="0" i="0" u="none" strike="noStrike" kern="1200" cap="none" spc="0" normalizeH="0" baseline="0" noProof="0" dirty="0">
                        <a:ln>
                          <a:noFill/>
                        </a:ln>
                        <a:solidFill>
                          <a:schemeClr val="bg2"/>
                        </a:solidFill>
                        <a:effectLst/>
                        <a:uLnTx/>
                        <a:uFillTx/>
                        <a:latin typeface="+mn-lt"/>
                        <a:ea typeface="+mn-ea"/>
                        <a:cs typeface="+mn-cs"/>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0880959"/>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2" action="ppaction://hlinksldjump">
                            <a:extLst>
                              <a:ext uri="{A12FA001-AC4F-418D-AE19-62706E023703}">
                                <ahyp:hlinkClr xmlns:ahyp="http://schemas.microsoft.com/office/drawing/2018/hyperlinkcolor" val="tx"/>
                              </a:ext>
                            </a:extLst>
                          </a:hlinkClick>
                        </a:rPr>
                        <a:t>Industrial Network Security with Monitor for </a:t>
                      </a: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32" action="ppaction://hlinksldjump">
                            <a:extLst>
                              <a:ext uri="{A12FA001-AC4F-418D-AE19-62706E023703}">
                                <ahyp:hlinkClr xmlns:ahyp="http://schemas.microsoft.com/office/drawing/2018/hyperlinkcolor" val="tx"/>
                              </a:ext>
                            </a:extLst>
                          </a:hlinkClick>
                        </a:rPr>
                        <a:t>Secunet</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2" action="ppaction://hlinksldjump">
                            <a:extLst>
                              <a:ext uri="{A12FA001-AC4F-418D-AE19-62706E023703}">
                                <ahyp:hlinkClr xmlns:ahyp="http://schemas.microsoft.com/office/drawing/2018/hyperlinkcolor" val="tx"/>
                              </a:ext>
                            </a:extLst>
                          </a:hlinkClick>
                        </a:rPr>
                        <a:t> edge</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rPr>
                        <a:t>AMEA, AU</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lang="en-US" sz="700" b="0" i="0" u="none" strike="noStrike" cap="none" spc="0" baseline="0">
                          <a:solidFill>
                            <a:schemeClr val="bg2"/>
                          </a:solidFill>
                          <a:uFillTx/>
                          <a:latin typeface="+mn-lt"/>
                          <a:ea typeface="+mn-ea"/>
                          <a:cs typeface="+mn-cs"/>
                          <a:sym typeface="Intel Clear"/>
                        </a:rPr>
                        <a:t>MRS</a:t>
                      </a:r>
                      <a:endParaRPr lang="en-US" sz="700" b="0" i="0" u="none" strike="noStrike" cap="none" spc="0" baseline="0" dirty="0">
                        <a:solidFill>
                          <a:schemeClr val="bg2"/>
                        </a:solidFill>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r>
                        <a:rPr lang="en-US" sz="700" kern="1200">
                          <a:solidFill>
                            <a:schemeClr val="bg2"/>
                          </a:solidFill>
                          <a:latin typeface="+mn-lt"/>
                          <a:hlinkClick r:id="rId33">
                            <a:extLst>
                              <a:ext uri="{A12FA001-AC4F-418D-AE19-62706E023703}">
                                <ahyp:hlinkClr xmlns:ahyp="http://schemas.microsoft.com/office/drawing/2018/hyperlinkcolor" val="tx"/>
                              </a:ext>
                            </a:extLst>
                          </a:hlinkClick>
                        </a:rPr>
                        <a:t>Dorian Witkowski </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700" kern="1200" dirty="0" err="1">
                          <a:solidFill>
                            <a:schemeClr val="bg2"/>
                          </a:solidFill>
                          <a:latin typeface="+mn-lt"/>
                          <a:ea typeface="Intel Clear Light" panose="020B0404020203020204" pitchFamily="34" charset="0"/>
                          <a:cs typeface="Intel Clear Light" panose="020B0404020203020204" pitchFamily="34" charset="0"/>
                          <a:hlinkClick r:id="rId34">
                            <a:extLst>
                              <a:ext uri="{A12FA001-AC4F-418D-AE19-62706E023703}">
                                <ahyp:hlinkClr xmlns:ahyp="http://schemas.microsoft.com/office/drawing/2018/hyperlinkcolor" val="tx"/>
                              </a:ext>
                            </a:extLst>
                          </a:hlinkClick>
                        </a:rPr>
                        <a:t>secunet</a:t>
                      </a:r>
                      <a:r>
                        <a:rPr lang="en-US" sz="700" kern="1200" dirty="0">
                          <a:solidFill>
                            <a:schemeClr val="bg2"/>
                          </a:solidFill>
                          <a:latin typeface="+mn-lt"/>
                          <a:ea typeface="Intel Clear Light" panose="020B0404020203020204" pitchFamily="34" charset="0"/>
                          <a:cs typeface="Intel Clear Light" panose="020B0404020203020204" pitchFamily="34" charset="0"/>
                          <a:hlinkClick r:id="rId34">
                            <a:extLst>
                              <a:ext uri="{A12FA001-AC4F-418D-AE19-62706E023703}">
                                <ahyp:hlinkClr xmlns:ahyp="http://schemas.microsoft.com/office/drawing/2018/hyperlinkcolor" val="tx"/>
                              </a:ext>
                            </a:extLst>
                          </a:hlinkClick>
                        </a:rPr>
                        <a:t> website</a:t>
                      </a:r>
                      <a:endParaRPr lang="en-US" sz="700" kern="1200" dirty="0">
                        <a:solidFill>
                          <a:schemeClr val="bg2"/>
                        </a:solidFill>
                        <a:latin typeface="+mn-lt"/>
                        <a:ea typeface="Intel Clear Light" panose="020B0404020203020204" pitchFamily="34" charset="0"/>
                        <a:cs typeface="Intel Clear Light" panose="020B04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5365241"/>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IN"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5" action="ppaction://hlinksldjump">
                            <a:extLst>
                              <a:ext uri="{A12FA001-AC4F-418D-AE19-62706E023703}">
                                <ahyp:hlinkClr xmlns:ahyp="http://schemas.microsoft.com/office/drawing/2018/hyperlinkcolor" val="tx"/>
                              </a:ext>
                            </a:extLst>
                          </a:hlinkClick>
                        </a:rPr>
                        <a:t>Touch Cloud/WPI </a:t>
                      </a:r>
                      <a:r>
                        <a:rPr lang="en-IN"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35" action="ppaction://hlinksldjump">
                            <a:extLst>
                              <a:ext uri="{A12FA001-AC4F-418D-AE19-62706E023703}">
                                <ahyp:hlinkClr xmlns:ahyp="http://schemas.microsoft.com/office/drawing/2018/hyperlinkcolor" val="tx"/>
                              </a:ext>
                            </a:extLst>
                          </a:hlinkClick>
                        </a:rPr>
                        <a:t>AI@Sense</a:t>
                      </a:r>
                      <a:r>
                        <a:rPr lang="en-IN"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5" action="ppaction://hlinksldjump">
                            <a:extLst>
                              <a:ext uri="{A12FA001-AC4F-418D-AE19-62706E023703}">
                                <ahyp:hlinkClr xmlns:ahyp="http://schemas.microsoft.com/office/drawing/2018/hyperlinkcolor" val="tx"/>
                              </a:ext>
                            </a:extLst>
                          </a:hlinkClick>
                        </a:rPr>
                        <a:t> LPRS</a:t>
                      </a:r>
                      <a:endParaRPr lang="en-IN"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rPr>
                        <a:t>APJ</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lang="en-US" sz="700" b="0" i="0" u="none" strike="noStrike" cap="none" spc="0" baseline="0" dirty="0">
                          <a:solidFill>
                            <a:schemeClr val="bg2"/>
                          </a:solidFill>
                          <a:uFillTx/>
                          <a:latin typeface="+mn-l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r>
                        <a:rPr lang="en-US" sz="700" dirty="0">
                          <a:solidFill>
                            <a:schemeClr val="bg2"/>
                          </a:solidFill>
                          <a:latin typeface="+mn-lt"/>
                          <a:hlinkClick r:id="rId36">
                            <a:extLst>
                              <a:ext uri="{A12FA001-AC4F-418D-AE19-62706E023703}">
                                <ahyp:hlinkClr xmlns:ahyp="http://schemas.microsoft.com/office/drawing/2018/hyperlinkcolor" val="tx"/>
                              </a:ext>
                            </a:extLst>
                          </a:hlinkClick>
                        </a:rPr>
                        <a:t>Morris Sun</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hlinkClick r:id="rId37">
                            <a:extLst>
                              <a:ext uri="{A12FA001-AC4F-418D-AE19-62706E023703}">
                                <ahyp:hlinkClr xmlns:ahyp="http://schemas.microsoft.com/office/drawing/2018/hyperlinkcolor" val="tx"/>
                              </a:ext>
                            </a:extLst>
                          </a:hlinkClick>
                        </a:rPr>
                        <a:t>Touch Cloud Website</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1278227"/>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8" action="ppaction://hlinksldjump">
                            <a:extLst>
                              <a:ext uri="{A12FA001-AC4F-418D-AE19-62706E023703}">
                                <ahyp:hlinkClr xmlns:ahyp="http://schemas.microsoft.com/office/drawing/2018/hyperlinkcolor" val="tx"/>
                              </a:ext>
                            </a:extLst>
                          </a:hlinkClick>
                        </a:rPr>
                        <a:t>Future Robot Tech’s Smart </a:t>
                      </a:r>
                      <a:b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8" action="ppaction://hlinksldjump">
                            <a:extLst>
                              <a:ext uri="{A12FA001-AC4F-418D-AE19-62706E023703}">
                                <ahyp:hlinkClr xmlns:ahyp="http://schemas.microsoft.com/office/drawing/2018/hyperlinkcolor" val="tx"/>
                              </a:ext>
                            </a:extLst>
                          </a:hlinkClick>
                        </a:rPr>
                      </a:b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8" action="ppaction://hlinksldjump">
                            <a:extLst>
                              <a:ext uri="{A12FA001-AC4F-418D-AE19-62706E023703}">
                                <ahyp:hlinkClr xmlns:ahyp="http://schemas.microsoft.com/office/drawing/2018/hyperlinkcolor" val="tx"/>
                              </a:ext>
                            </a:extLst>
                          </a:hlinkClick>
                        </a:rPr>
                        <a:t>Camera RVS-2100</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rPr>
                        <a:t>EU, PRC</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700" b="0" i="0" u="none" strike="noStrike" kern="0" cap="none" spc="0" normalizeH="0" baseline="0" noProof="0" dirty="0">
                          <a:ln>
                            <a:noFill/>
                          </a:ln>
                          <a:solidFill>
                            <a:schemeClr val="bg2"/>
                          </a:solidFill>
                          <a:effectLst/>
                          <a:uLnTx/>
                          <a:uFillTx/>
                          <a:latin typeface="+mn-lt"/>
                          <a:sym typeface="Intel Clear"/>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hlinkClick r:id="rId5">
                            <a:extLst>
                              <a:ext uri="{A12FA001-AC4F-418D-AE19-62706E023703}">
                                <ahyp:hlinkClr xmlns:ahyp="http://schemas.microsoft.com/office/drawing/2018/hyperlinkcolor" val="tx"/>
                              </a:ext>
                            </a:extLst>
                          </a:hlinkClick>
                        </a:rPr>
                        <a:t>Eleanor Sales</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700" b="0" i="0" u="none" strike="noStrike" cap="none" spc="0" baseline="0" dirty="0">
                          <a:solidFill>
                            <a:schemeClr val="bg2"/>
                          </a:solidFill>
                          <a:uFillTx/>
                          <a:latin typeface="+mn-lt"/>
                          <a:ea typeface="+mn-ea"/>
                          <a:cs typeface="+mn-cs"/>
                          <a:sym typeface="Helvetica"/>
                          <a:hlinkClick r:id="rId39">
                            <a:extLst>
                              <a:ext uri="{A12FA001-AC4F-418D-AE19-62706E023703}">
                                <ahyp:hlinkClr xmlns:ahyp="http://schemas.microsoft.com/office/drawing/2018/hyperlinkcolor" val="tx"/>
                              </a:ext>
                            </a:extLst>
                          </a:hlinkClick>
                        </a:rPr>
                        <a:t>Datasheet</a:t>
                      </a:r>
                      <a:endParaRPr lang="en-US" sz="700" b="0" i="0" u="none" strike="noStrike" cap="none" spc="0" baseline="0" dirty="0">
                        <a:solidFill>
                          <a:schemeClr val="bg2"/>
                        </a:solidFill>
                        <a:uFillTx/>
                        <a:latin typeface="+mn-lt"/>
                        <a:ea typeface="+mn-ea"/>
                        <a:cs typeface="+mn-cs"/>
                        <a:sym typeface="Helvetica"/>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2582769"/>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0" action="ppaction://hlinksldjump">
                            <a:extLst>
                              <a:ext uri="{A12FA001-AC4F-418D-AE19-62706E023703}">
                                <ahyp:hlinkClr xmlns:ahyp="http://schemas.microsoft.com/office/drawing/2018/hyperlinkcolor" val="tx"/>
                              </a:ext>
                            </a:extLst>
                          </a:hlinkClick>
                        </a:rPr>
                        <a:t>IEI TANK-870 </a:t>
                      </a: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40" action="ppaction://hlinksldjump">
                            <a:extLst>
                              <a:ext uri="{A12FA001-AC4F-418D-AE19-62706E023703}">
                                <ahyp:hlinkClr xmlns:ahyp="http://schemas.microsoft.com/office/drawing/2018/hyperlinkcolor" val="tx"/>
                              </a:ext>
                            </a:extLst>
                          </a:hlinkClick>
                        </a:rPr>
                        <a:t>AIoT</a:t>
                      </a:r>
                      <a:b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0" action="ppaction://hlinksldjump">
                            <a:extLst>
                              <a:ext uri="{A12FA001-AC4F-418D-AE19-62706E023703}">
                                <ahyp:hlinkClr xmlns:ahyp="http://schemas.microsoft.com/office/drawing/2018/hyperlinkcolor" val="tx"/>
                              </a:ext>
                            </a:extLst>
                          </a:hlinkClick>
                        </a:rPr>
                      </a:b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0" action="ppaction://hlinksldjump">
                            <a:extLst>
                              <a:ext uri="{A12FA001-AC4F-418D-AE19-62706E023703}">
                                <ahyp:hlinkClr xmlns:ahyp="http://schemas.microsoft.com/office/drawing/2018/hyperlinkcolor" val="tx"/>
                              </a:ext>
                            </a:extLst>
                          </a:hlinkClick>
                        </a:rPr>
                        <a:t>Development Kit</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700" b="0" i="0" u="none" strike="noStrike" dirty="0">
                          <a:solidFill>
                            <a:schemeClr val="bg2"/>
                          </a:solidFill>
                          <a:effectLst/>
                          <a:latin typeface="+mn-lt"/>
                          <a:ea typeface="Intel Clear" panose="020B0604020203020204" pitchFamily="34" charset="0"/>
                          <a:cs typeface="Intel Clear" panose="020B0604020203020204" pitchFamily="34" charset="0"/>
                        </a:rPr>
                        <a:t>EU, AMER, APJ, PRC, ANZ, SEA</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700" b="0" i="0" u="none" strike="noStrike" kern="0" cap="none" spc="0" normalizeH="0" baseline="0" noProof="0">
                          <a:ln>
                            <a:noFill/>
                          </a:ln>
                          <a:solidFill>
                            <a:schemeClr val="bg2"/>
                          </a:solidFill>
                          <a:effectLst/>
                          <a:uLnTx/>
                          <a:uFillTx/>
                          <a:latin typeface="+mn-lt"/>
                          <a:sym typeface="Intel Clear"/>
                        </a:rPr>
                        <a:t>RRK</a:t>
                      </a:r>
                      <a:endParaRPr kumimoji="0" lang="en-US" sz="700" b="0" i="0" u="none" strike="noStrike" kern="0" cap="none" spc="0" normalizeH="0" baseline="0" noProof="0" dirty="0">
                        <a:ln>
                          <a:noFill/>
                        </a:ln>
                        <a:solidFill>
                          <a:schemeClr val="bg2"/>
                        </a:solidFill>
                        <a:effectLst/>
                        <a:uLnTx/>
                        <a:uFillTx/>
                        <a:latin typeface="+mn-lt"/>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r>
                        <a:rPr lang="en-US" sz="700" dirty="0">
                          <a:solidFill>
                            <a:schemeClr val="bg2"/>
                          </a:solidFill>
                          <a:latin typeface="+mn-lt"/>
                          <a:hlinkClick r:id="rId41">
                            <a:extLst>
                              <a:ext uri="{A12FA001-AC4F-418D-AE19-62706E023703}">
                                <ahyp:hlinkClr xmlns:ahyp="http://schemas.microsoft.com/office/drawing/2018/hyperlinkcolor" val="tx"/>
                              </a:ext>
                            </a:extLst>
                          </a:hlinkClick>
                        </a:rPr>
                        <a:t>Sherman Chen </a:t>
                      </a: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700" b="0" i="0" u="none" strike="noStrike" kern="1200" cap="none" spc="0" baseline="0" dirty="0">
                          <a:solidFill>
                            <a:schemeClr val="bg2"/>
                          </a:solidFill>
                          <a:uFillTx/>
                          <a:latin typeface="+mn-lt"/>
                          <a:ea typeface="Intel Clear Light" panose="020B0404020203020204" pitchFamily="34" charset="0"/>
                          <a:cs typeface="Intel Clear Light" panose="020B0404020203020204" pitchFamily="34" charset="0"/>
                          <a:sym typeface="Intel Clear"/>
                          <a:hlinkClick r:id="rId27">
                            <a:extLst>
                              <a:ext uri="{A12FA001-AC4F-418D-AE19-62706E023703}">
                                <ahyp:hlinkClr xmlns:ahyp="http://schemas.microsoft.com/office/drawing/2018/hyperlinkcolor" val="tx"/>
                              </a:ext>
                            </a:extLst>
                          </a:hlinkClick>
                        </a:rPr>
                        <a:t>Intel IoT Kits Overview</a:t>
                      </a:r>
                      <a:endParaRPr lang="en-US" sz="700" b="0" i="0" u="none" strike="noStrike" kern="1200" cap="none" spc="0" baseline="0" dirty="0">
                        <a:solidFill>
                          <a:schemeClr val="bg2"/>
                        </a:solidFill>
                        <a:uFillTx/>
                        <a:latin typeface="+mn-lt"/>
                        <a:ea typeface="Intel Clear Light" panose="020B0404020203020204" pitchFamily="34" charset="0"/>
                        <a:cs typeface="Intel Clear Light" panose="020B0404020203020204" pitchFamily="34" charset="0"/>
                        <a:sym typeface="Intel Clear"/>
                        <a:hlinkClick r:id="rId42">
                          <a:extLst>
                            <a:ext uri="{A12FA001-AC4F-418D-AE19-62706E023703}">
                              <ahyp:hlinkClr xmlns:ahyp="http://schemas.microsoft.com/office/drawing/2018/hyperlinkcolor" val="tx"/>
                            </a:ext>
                          </a:extLst>
                        </a:hlinkClick>
                      </a:endParaRPr>
                    </a:p>
                    <a:p>
                      <a:pPr marL="0" marR="0" lvl="0" indent="0" algn="ctr" defTabSz="609600" eaLnBrk="1" fontAlgn="b" latinLnBrk="0" hangingPunct="1">
                        <a:lnSpc>
                          <a:spcPct val="96000"/>
                        </a:lnSpc>
                        <a:spcBef>
                          <a:spcPts val="0"/>
                        </a:spcBef>
                        <a:spcAft>
                          <a:spcPts val="0"/>
                        </a:spcAft>
                        <a:buClrTx/>
                        <a:buSzTx/>
                        <a:buFontTx/>
                        <a:buNone/>
                        <a:tabLst/>
                        <a:defRPr/>
                      </a:pPr>
                      <a:r>
                        <a:rPr lang="en-US" sz="700" b="0" i="0" u="none" strike="noStrike" kern="1200" cap="none" spc="0" baseline="0" dirty="0">
                          <a:solidFill>
                            <a:schemeClr val="bg2"/>
                          </a:solidFill>
                          <a:uFillTx/>
                          <a:latin typeface="+mn-lt"/>
                          <a:ea typeface="Intel Clear Light" panose="020B0404020203020204" pitchFamily="34" charset="0"/>
                          <a:cs typeface="Intel Clear Light" panose="020B0404020203020204" pitchFamily="34" charset="0"/>
                          <a:sym typeface="Intel Clear"/>
                          <a:hlinkClick r:id="rId43">
                            <a:extLst>
                              <a:ext uri="{A12FA001-AC4F-418D-AE19-62706E023703}">
                                <ahyp:hlinkClr xmlns:ahyp="http://schemas.microsoft.com/office/drawing/2018/hyperlinkcolor" val="tx"/>
                              </a:ext>
                            </a:extLst>
                          </a:hlinkClick>
                        </a:rPr>
                        <a:t>ORDER here today</a:t>
                      </a:r>
                      <a:endParaRPr lang="en-US" sz="700" b="0" i="0" u="none" strike="noStrike" kern="1200" cap="none" spc="0" baseline="0" dirty="0">
                        <a:solidFill>
                          <a:schemeClr val="bg2"/>
                        </a:solidFill>
                        <a:uFillTx/>
                        <a:latin typeface="+mn-lt"/>
                        <a:ea typeface="Intel Clear Light" panose="020B0404020203020204" pitchFamily="34" charset="0"/>
                        <a:cs typeface="Intel Clear Light" panose="020B04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2830447"/>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44" action="ppaction://hlinksldjump">
                            <a:extLst>
                              <a:ext uri="{A12FA001-AC4F-418D-AE19-62706E023703}">
                                <ahyp:hlinkClr xmlns:ahyp="http://schemas.microsoft.com/office/drawing/2018/hyperlinkcolor" val="tx"/>
                              </a:ext>
                            </a:extLst>
                          </a:hlinkClick>
                        </a:rPr>
                        <a:t>Roseek</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4" action="ppaction://hlinksldjump">
                            <a:extLst>
                              <a:ext uri="{A12FA001-AC4F-418D-AE19-62706E023703}">
                                <ahyp:hlinkClr xmlns:ahyp="http://schemas.microsoft.com/office/drawing/2018/hyperlinkcolor" val="tx"/>
                              </a:ext>
                            </a:extLst>
                          </a:hlinkClick>
                        </a:rPr>
                        <a:t> Industrial Machine Vision</a:t>
                      </a:r>
                      <a:b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4" action="ppaction://hlinksldjump">
                            <a:extLst>
                              <a:ext uri="{A12FA001-AC4F-418D-AE19-62706E023703}">
                                <ahyp:hlinkClr xmlns:ahyp="http://schemas.microsoft.com/office/drawing/2018/hyperlinkcolor" val="tx"/>
                              </a:ext>
                            </a:extLst>
                          </a:hlinkClick>
                        </a:rPr>
                      </a:b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4" action="ppaction://hlinksldjump">
                            <a:extLst>
                              <a:ext uri="{A12FA001-AC4F-418D-AE19-62706E023703}">
                                <ahyp:hlinkClr xmlns:ahyp="http://schemas.microsoft.com/office/drawing/2018/hyperlinkcolor" val="tx"/>
                              </a:ext>
                            </a:extLst>
                          </a:hlinkClick>
                        </a:rPr>
                        <a:t>Smart Camera Development Kit</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T="27432" marB="27432"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fontAlgn="b" latinLnBrk="0">
                        <a:lnSpc>
                          <a:spcPct val="96000"/>
                        </a:lnSpc>
                        <a:spcBef>
                          <a:spcPts val="0"/>
                        </a:spcBef>
                        <a:spcAft>
                          <a:spcPts val="0"/>
                        </a:spcAft>
                        <a:buClrTx/>
                        <a:buSzTx/>
                        <a:buFontTx/>
                        <a:buNone/>
                        <a:tabLst/>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WW</a:t>
                      </a:r>
                    </a:p>
                  </a:txBody>
                  <a:tcPr marL="18288" marR="45720" marT="36576" marB="36576"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fontAlgn="b" latinLnBrk="0">
                        <a:lnSpc>
                          <a:spcPct val="96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Intel Clear"/>
                        </a:rPr>
                        <a:t>RRK</a:t>
                      </a:r>
                    </a:p>
                  </a:txBody>
                  <a:tcPr marL="18288" marT="27432" marB="27432"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7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700" b="0" i="0" u="none" strike="noStrike" cap="none" spc="0" baseline="0">
                          <a:solidFill>
                            <a:schemeClr val="bg2"/>
                          </a:solidFill>
                          <a:uFillTx/>
                          <a:latin typeface="+mn-lt"/>
                          <a:ea typeface="+mn-ea"/>
                          <a:cs typeface="+mn-cs"/>
                          <a:sym typeface="Intel Clear"/>
                          <a:hlinkClick r:id="rId5">
                            <a:extLst>
                              <a:ext uri="{A12FA001-AC4F-418D-AE19-62706E023703}">
                                <ahyp:hlinkClr xmlns:ahyp="http://schemas.microsoft.com/office/drawing/2018/hyperlinkcolor" val="tx"/>
                              </a:ext>
                            </a:extLst>
                          </a:hlinkClick>
                        </a:rPr>
                        <a:t>Eleanor Sales</a:t>
                      </a:r>
                      <a:endParaRPr lang="en-US" sz="700" b="0" i="0" u="none" strike="noStrike" cap="none" spc="0" baseline="0" dirty="0">
                        <a:solidFill>
                          <a:schemeClr val="bg2"/>
                        </a:solidFill>
                        <a:uFillTx/>
                        <a:latin typeface="+mn-lt"/>
                        <a:ea typeface="+mn-ea"/>
                        <a:cs typeface="+mn-cs"/>
                        <a:sym typeface="Intel Clear"/>
                      </a:endParaRPr>
                    </a:p>
                  </a:txBody>
                  <a:tcPr marL="18288" marR="45720" marT="36576" marB="36576"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fontAlgn="ctr" latinLnBrk="0">
                        <a:lnSpc>
                          <a:spcPct val="100000"/>
                        </a:lnSpc>
                        <a:spcBef>
                          <a:spcPts val="0"/>
                        </a:spcBef>
                        <a:spcAft>
                          <a:spcPts val="0"/>
                        </a:spcAft>
                        <a:buClrTx/>
                        <a:buSzTx/>
                        <a:buFont typeface="Wingdings" panose="05000000000000000000" pitchFamily="2" charset="2"/>
                        <a:buNone/>
                        <a:tabLst/>
                        <a:defRPr/>
                      </a:pPr>
                      <a:r>
                        <a:rPr lang="en-US" sz="700" b="0" i="0" u="none" strike="noStrike" cap="none" spc="0" baseline="0" dirty="0">
                          <a:solidFill>
                            <a:schemeClr val="bg2"/>
                          </a:solidFill>
                          <a:uFillTx/>
                          <a:latin typeface="+mn-lt"/>
                          <a:ea typeface="+mn-ea"/>
                          <a:cs typeface="+mn-cs"/>
                          <a:sym typeface="Intel Clear"/>
                          <a:hlinkClick r:id="rId45">
                            <a:extLst>
                              <a:ext uri="{A12FA001-AC4F-418D-AE19-62706E023703}">
                                <ahyp:hlinkClr xmlns:ahyp="http://schemas.microsoft.com/office/drawing/2018/hyperlinkcolor" val="tx"/>
                              </a:ext>
                            </a:extLst>
                          </a:hlinkClick>
                        </a:rPr>
                        <a:t>Datasheet</a:t>
                      </a:r>
                      <a:endParaRPr lang="en-US" sz="700" b="0" i="0" u="none" strike="noStrike" cap="none" spc="0" baseline="0" dirty="0">
                        <a:solidFill>
                          <a:schemeClr val="bg2"/>
                        </a:solidFill>
                        <a:uFillTx/>
                        <a:latin typeface="+mn-lt"/>
                        <a:ea typeface="+mn-ea"/>
                        <a:cs typeface="+mn-cs"/>
                        <a:sym typeface="Intel Clear"/>
                      </a:endParaRPr>
                    </a:p>
                    <a:p>
                      <a:pPr marL="0" marR="0" lvl="1" indent="0" algn="ctr" defTabSz="914400" fontAlgn="ctr" latinLnBrk="0">
                        <a:lnSpc>
                          <a:spcPct val="100000"/>
                        </a:lnSpc>
                        <a:spcBef>
                          <a:spcPts val="0"/>
                        </a:spcBef>
                        <a:spcAft>
                          <a:spcPts val="0"/>
                        </a:spcAft>
                        <a:buClrTx/>
                        <a:buSzTx/>
                        <a:buFont typeface="Wingdings" panose="05000000000000000000" pitchFamily="2" charset="2"/>
                        <a:buNone/>
                        <a:tabLst/>
                        <a:defRPr/>
                      </a:pPr>
                      <a:r>
                        <a:rPr lang="en-US" sz="700" b="0" i="0" u="none" strike="noStrike" cap="none" spc="0" baseline="0" dirty="0">
                          <a:solidFill>
                            <a:schemeClr val="bg2"/>
                          </a:solidFill>
                          <a:uFillTx/>
                          <a:latin typeface="+mn-lt"/>
                          <a:ea typeface="+mn-ea"/>
                          <a:cs typeface="+mn-cs"/>
                          <a:sym typeface="Intel Clear"/>
                          <a:hlinkClick r:id="rId46">
                            <a:extLst>
                              <a:ext uri="{A12FA001-AC4F-418D-AE19-62706E023703}">
                                <ahyp:hlinkClr xmlns:ahyp="http://schemas.microsoft.com/office/drawing/2018/hyperlinkcolor" val="tx"/>
                              </a:ext>
                            </a:extLst>
                          </a:hlinkClick>
                        </a:rPr>
                        <a:t>User Guide</a:t>
                      </a:r>
                      <a:endParaRPr lang="en-US" sz="700" b="0" i="0" u="none" strike="noStrike" cap="none" spc="0" baseline="0" dirty="0">
                        <a:solidFill>
                          <a:schemeClr val="bg2"/>
                        </a:solidFill>
                        <a:uFillTx/>
                        <a:latin typeface="+mn-lt"/>
                        <a:ea typeface="+mn-ea"/>
                        <a:cs typeface="+mn-cs"/>
                        <a:sym typeface="Intel Clear"/>
                      </a:endParaRPr>
                    </a:p>
                  </a:txBody>
                  <a:tcPr marL="18288" marR="45720" marT="36576" marB="36576"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115850"/>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47" action="ppaction://hlinksldjump">
                            <a:extLst>
                              <a:ext uri="{A12FA001-AC4F-418D-AE19-62706E023703}">
                                <ahyp:hlinkClr xmlns:ahyp="http://schemas.microsoft.com/office/drawing/2018/hyperlinkcolor" val="tx"/>
                              </a:ext>
                            </a:extLst>
                          </a:hlinkClick>
                        </a:rPr>
                        <a:t>ForwardX</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7" action="ppaction://hlinksldjump">
                            <a:extLst>
                              <a:ext uri="{A12FA001-AC4F-418D-AE19-62706E023703}">
                                <ahyp:hlinkClr xmlns:ahyp="http://schemas.microsoft.com/office/drawing/2018/hyperlinkcolor" val="tx"/>
                              </a:ext>
                            </a:extLst>
                          </a:hlinkClick>
                        </a:rPr>
                        <a:t> Robotics Visual</a:t>
                      </a:r>
                      <a:b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7" action="ppaction://hlinksldjump">
                            <a:extLst>
                              <a:ext uri="{A12FA001-AC4F-418D-AE19-62706E023703}">
                                <ahyp:hlinkClr xmlns:ahyp="http://schemas.microsoft.com/office/drawing/2018/hyperlinkcolor" val="tx"/>
                              </a:ext>
                            </a:extLst>
                          </a:hlinkClick>
                        </a:rPr>
                      </a:b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7" action="ppaction://hlinksldjump">
                            <a:extLst>
                              <a:ext uri="{A12FA001-AC4F-418D-AE19-62706E023703}">
                                <ahyp:hlinkClr xmlns:ahyp="http://schemas.microsoft.com/office/drawing/2018/hyperlinkcolor" val="tx"/>
                              </a:ext>
                            </a:extLst>
                          </a:hlinkClick>
                        </a:rPr>
                        <a:t>Autonomous Mobile Robots</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AP, SA, EU, NA</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5">
                            <a:extLst>
                              <a:ext uri="{A12FA001-AC4F-418D-AE19-62706E023703}">
                                <ahyp:hlinkClr xmlns:ahyp="http://schemas.microsoft.com/office/drawing/2018/hyperlinkcolor" val="tx"/>
                              </a:ext>
                            </a:extLst>
                          </a:hlinkClick>
                        </a:rPr>
                        <a:t>Eleanor Sales</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err="1">
                          <a:solidFill>
                            <a:schemeClr val="bg2"/>
                          </a:solidFill>
                          <a:effectLst/>
                          <a:uFillTx/>
                          <a:latin typeface="+mn-lt"/>
                          <a:ea typeface="Intel Clear" panose="020B0604020203020204" pitchFamily="34" charset="0"/>
                          <a:cs typeface="Intel Clear" panose="020B0604020203020204" pitchFamily="34" charset="0"/>
                          <a:sym typeface="Helvetica"/>
                          <a:hlinkClick r:id="rId48">
                            <a:extLst>
                              <a:ext uri="{A12FA001-AC4F-418D-AE19-62706E023703}">
                                <ahyp:hlinkClr xmlns:ahyp="http://schemas.microsoft.com/office/drawing/2018/hyperlinkcolor" val="tx"/>
                              </a:ext>
                            </a:extLst>
                          </a:hlinkClick>
                        </a:rPr>
                        <a:t>ForwardX</a:t>
                      </a:r>
                      <a:r>
                        <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hlinkClick r:id="rId48">
                            <a:extLst>
                              <a:ext uri="{A12FA001-AC4F-418D-AE19-62706E023703}">
                                <ahyp:hlinkClr xmlns:ahyp="http://schemas.microsoft.com/office/drawing/2018/hyperlinkcolor" val="tx"/>
                              </a:ext>
                            </a:extLst>
                          </a:hlinkClick>
                        </a:rPr>
                        <a:t> Website</a:t>
                      </a:r>
                      <a:endPar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0064250"/>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9" action="ppaction://hlinksldjump">
                            <a:extLst>
                              <a:ext uri="{A12FA001-AC4F-418D-AE19-62706E023703}">
                                <ahyp:hlinkClr xmlns:ahyp="http://schemas.microsoft.com/office/drawing/2018/hyperlinkcolor" val="tx"/>
                              </a:ext>
                            </a:extLst>
                          </a:hlinkClick>
                        </a:rPr>
                        <a:t>IBEX Technology Ultra Low Latency Video Transmission IoT System</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APJ, AMEA, PRC, AMER</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Intel Clear"/>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5">
                            <a:extLst>
                              <a:ext uri="{A12FA001-AC4F-418D-AE19-62706E023703}">
                                <ahyp:hlinkClr xmlns:ahyp="http://schemas.microsoft.com/office/drawing/2018/hyperlinkcolor" val="tx"/>
                              </a:ext>
                            </a:extLst>
                          </a:hlinkClick>
                        </a:rPr>
                        <a:t>Eleanor Sales</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50">
                            <a:extLst>
                              <a:ext uri="{A12FA001-AC4F-418D-AE19-62706E023703}">
                                <ahyp:hlinkClr xmlns:ahyp="http://schemas.microsoft.com/office/drawing/2018/hyperlinkcolor" val="tx"/>
                              </a:ext>
                            </a:extLst>
                          </a:hlinkClick>
                        </a:rPr>
                        <a:t>IBEX Website</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722083"/>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51" action="ppaction://hlinksldjump">
                            <a:extLst>
                              <a:ext uri="{A12FA001-AC4F-418D-AE19-62706E023703}">
                                <ahyp:hlinkClr xmlns:ahyp="http://schemas.microsoft.com/office/drawing/2018/hyperlinkcolor" val="tx"/>
                              </a:ext>
                            </a:extLst>
                          </a:hlinkClick>
                        </a:rPr>
                        <a:t>Vecow</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51" action="ppaction://hlinksldjump">
                            <a:extLst>
                              <a:ext uri="{A12FA001-AC4F-418D-AE19-62706E023703}">
                                <ahyp:hlinkClr xmlns:ahyp="http://schemas.microsoft.com/office/drawing/2018/hyperlinkcolor" val="tx"/>
                              </a:ext>
                            </a:extLst>
                          </a:hlinkClick>
                        </a:rPr>
                        <a:t> Smart Factory Solution (SFS) </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ea typeface="+mn-ea"/>
                          <a:cs typeface="+mn-cs"/>
                          <a:sym typeface="Helvetica Neue"/>
                        </a:rPr>
                        <a:t>Taiwan, China, Germany, India, Thailand, Denmark</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Intel Clear"/>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24">
                            <a:extLst>
                              <a:ext uri="{A12FA001-AC4F-418D-AE19-62706E023703}">
                                <ahyp:hlinkClr xmlns:ahyp="http://schemas.microsoft.com/office/drawing/2018/hyperlinkcolor" val="tx"/>
                              </a:ext>
                            </a:extLst>
                          </a:hlinkClick>
                        </a:rPr>
                        <a:t>Jason Wang</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ea typeface="+mn-ea"/>
                          <a:cs typeface="+mn-cs"/>
                          <a:sym typeface="Intel Clear"/>
                          <a:hlinkClick r:id="rId27">
                            <a:extLst>
                              <a:ext uri="{A12FA001-AC4F-418D-AE19-62706E023703}">
                                <ahyp:hlinkClr xmlns:ahyp="http://schemas.microsoft.com/office/drawing/2018/hyperlinkcolor" val="tx"/>
                              </a:ext>
                            </a:extLst>
                          </a:hlinkClick>
                        </a:rPr>
                        <a:t>IoT Kits Overview</a:t>
                      </a:r>
                      <a:r>
                        <a:rPr lang="en-US" sz="700" b="0" i="0" u="none" strike="noStrike" cap="none" spc="0" baseline="0" noProof="0" dirty="0">
                          <a:solidFill>
                            <a:schemeClr val="bg2"/>
                          </a:solidFill>
                          <a:effectLst/>
                          <a:uFillTx/>
                          <a:latin typeface="+mn-lt"/>
                          <a:ea typeface="+mn-ea"/>
                          <a:cs typeface="+mn-cs"/>
                          <a:sym typeface="Intel Clear"/>
                        </a:rPr>
                        <a:t>, </a:t>
                      </a:r>
                      <a:r>
                        <a:rPr lang="en-US" sz="700" b="0" i="0" u="none" strike="noStrike" cap="none" spc="0" baseline="0" noProof="0" dirty="0">
                          <a:solidFill>
                            <a:schemeClr val="bg2"/>
                          </a:solidFill>
                          <a:effectLst/>
                          <a:uFillTx/>
                          <a:latin typeface="+mn-lt"/>
                          <a:ea typeface="+mn-ea"/>
                          <a:cs typeface="+mn-cs"/>
                          <a:sym typeface="Intel Clear"/>
                          <a:hlinkClick r:id="rId52">
                            <a:extLst>
                              <a:ext uri="{A12FA001-AC4F-418D-AE19-62706E023703}">
                                <ahyp:hlinkClr xmlns:ahyp="http://schemas.microsoft.com/office/drawing/2018/hyperlinkcolor" val="tx"/>
                              </a:ext>
                            </a:extLst>
                          </a:hlinkClick>
                        </a:rPr>
                        <a:t>Datasheet</a:t>
                      </a:r>
                      <a:r>
                        <a:rPr lang="en-US" sz="700" b="0" i="0" u="none" strike="noStrike" cap="none" spc="0" baseline="0" noProof="0" dirty="0">
                          <a:solidFill>
                            <a:schemeClr val="bg2"/>
                          </a:solidFill>
                          <a:effectLst/>
                          <a:uFillTx/>
                          <a:latin typeface="+mn-lt"/>
                          <a:ea typeface="+mn-ea"/>
                          <a:cs typeface="+mn-cs"/>
                          <a:sym typeface="Intel Clear"/>
                        </a:rPr>
                        <a:t>, </a:t>
                      </a:r>
                      <a:r>
                        <a:rPr lang="en-US" sz="700" b="0" i="0" u="none" strike="noStrike" cap="none" spc="0" baseline="0" noProof="0" dirty="0">
                          <a:solidFill>
                            <a:schemeClr val="bg2"/>
                          </a:solidFill>
                          <a:effectLst/>
                          <a:uFillTx/>
                          <a:latin typeface="+mn-lt"/>
                          <a:ea typeface="+mn-ea"/>
                          <a:cs typeface="+mn-cs"/>
                          <a:sym typeface="Intel Clear"/>
                          <a:hlinkClick r:id="rId53">
                            <a:extLst>
                              <a:ext uri="{A12FA001-AC4F-418D-AE19-62706E023703}">
                                <ahyp:hlinkClr xmlns:ahyp="http://schemas.microsoft.com/office/drawing/2018/hyperlinkcolor" val="tx"/>
                              </a:ext>
                            </a:extLst>
                          </a:hlinkClick>
                        </a:rPr>
                        <a:t>User Guide</a:t>
                      </a:r>
                      <a:endParaRPr lang="en-US" sz="700" b="0" i="0" u="none" strike="noStrike" cap="none" spc="0" baseline="0" noProof="0" dirty="0">
                        <a:solidFill>
                          <a:schemeClr val="bg2"/>
                        </a:solidFill>
                        <a:effectLst/>
                        <a:uFillTx/>
                        <a:latin typeface="+mn-lt"/>
                        <a:ea typeface="+mn-ea"/>
                        <a:cs typeface="+mn-cs"/>
                        <a:sym typeface="Intel Clear"/>
                      </a:endParaRPr>
                    </a:p>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ea typeface="+mn-ea"/>
                          <a:cs typeface="+mn-cs"/>
                          <a:sym typeface="Intel Clear"/>
                          <a:hlinkClick r:id="rId54">
                            <a:extLst>
                              <a:ext uri="{A12FA001-AC4F-418D-AE19-62706E023703}">
                                <ahyp:hlinkClr xmlns:ahyp="http://schemas.microsoft.com/office/drawing/2018/hyperlinkcolor" val="tx"/>
                              </a:ext>
                            </a:extLst>
                          </a:hlinkClick>
                        </a:rPr>
                        <a:t>API/SDK</a:t>
                      </a:r>
                      <a:r>
                        <a:rPr lang="en-US" sz="700" b="0" i="0" u="none" strike="noStrike" cap="none" spc="0" baseline="0" noProof="0" dirty="0">
                          <a:solidFill>
                            <a:schemeClr val="bg2"/>
                          </a:solidFill>
                          <a:effectLst/>
                          <a:uFillTx/>
                          <a:latin typeface="+mn-lt"/>
                          <a:ea typeface="+mn-ea"/>
                          <a:cs typeface="+mn-cs"/>
                          <a:sym typeface="Intel Clear"/>
                        </a:rPr>
                        <a:t>, </a:t>
                      </a:r>
                      <a:r>
                        <a:rPr lang="en-US" sz="700" b="0" i="0" u="none" strike="noStrike" cap="none" spc="0" baseline="0" noProof="0" dirty="0">
                          <a:solidFill>
                            <a:schemeClr val="bg2"/>
                          </a:solidFill>
                          <a:effectLst/>
                          <a:uFillTx/>
                          <a:latin typeface="+mn-lt"/>
                          <a:ea typeface="+mn-ea"/>
                          <a:cs typeface="+mn-cs"/>
                          <a:sym typeface="Intel Clear"/>
                          <a:hlinkClick r:id="rId55">
                            <a:extLst>
                              <a:ext uri="{A12FA001-AC4F-418D-AE19-62706E023703}">
                                <ahyp:hlinkClr xmlns:ahyp="http://schemas.microsoft.com/office/drawing/2018/hyperlinkcolor" val="tx"/>
                              </a:ext>
                            </a:extLst>
                          </a:hlinkClick>
                        </a:rPr>
                        <a:t>ORDER here today</a:t>
                      </a:r>
                      <a:endParaRPr lang="en-US" sz="700" b="0" i="0" u="none" strike="noStrike" cap="none" spc="0" baseline="0" noProof="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5232035"/>
                  </a:ext>
                </a:extLst>
              </a:tr>
            </a:tbl>
          </a:graphicData>
        </a:graphic>
      </p:graphicFrame>
      <p:pic>
        <p:nvPicPr>
          <p:cNvPr id="3" name="Picture 2">
            <a:hlinkClick r:id="rId56" action="ppaction://hlinksldjump"/>
            <a:extLst>
              <a:ext uri="{FF2B5EF4-FFF2-40B4-BE49-F238E27FC236}">
                <a16:creationId xmlns:a16="http://schemas.microsoft.com/office/drawing/2014/main" id="{A1632434-1A91-D554-45EF-2008A641F8DA}"/>
              </a:ext>
            </a:extLst>
          </p:cNvPr>
          <p:cNvPicPr>
            <a:picLocks noChangeAspect="1"/>
          </p:cNvPicPr>
          <p:nvPr/>
        </p:nvPicPr>
        <p:blipFill rotWithShape="1">
          <a:blip r:embed="rId57" cstate="hqprint">
            <a:extLst>
              <a:ext uri="{28A0092B-C50C-407E-A947-70E740481C1C}">
                <a14:useLocalDpi xmlns:a14="http://schemas.microsoft.com/office/drawing/2010/main"/>
              </a:ext>
            </a:extLst>
          </a:blip>
          <a:srcRect/>
          <a:stretch/>
        </p:blipFill>
        <p:spPr>
          <a:xfrm>
            <a:off x="1322075" y="87630"/>
            <a:ext cx="715633" cy="384440"/>
          </a:xfrm>
          <a:prstGeom prst="rect">
            <a:avLst/>
          </a:prstGeom>
        </p:spPr>
      </p:pic>
      <p:sp>
        <p:nvSpPr>
          <p:cNvPr id="4" name="Rectangle 3">
            <a:extLst>
              <a:ext uri="{FF2B5EF4-FFF2-40B4-BE49-F238E27FC236}">
                <a16:creationId xmlns:a16="http://schemas.microsoft.com/office/drawing/2014/main" id="{22EBD08E-5B86-8AA3-681E-03AFC8D4CC55}"/>
              </a:ext>
            </a:extLst>
          </p:cNvPr>
          <p:cNvSpPr/>
          <p:nvPr/>
        </p:nvSpPr>
        <p:spPr>
          <a:xfrm>
            <a:off x="-48767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56"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56"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56"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spTree>
    <p:extLst>
      <p:ext uri="{BB962C8B-B14F-4D97-AF65-F5344CB8AC3E}">
        <p14:creationId xmlns:p14="http://schemas.microsoft.com/office/powerpoint/2010/main" val="7578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F7FF4BE-5AC7-8225-6122-58893524F77B}"/>
              </a:ext>
            </a:extLst>
          </p:cNvPr>
          <p:cNvSpPr>
            <a:spLocks noGrp="1"/>
          </p:cNvSpPr>
          <p:nvPr>
            <p:ph type="title"/>
          </p:nvPr>
        </p:nvSpPr>
        <p:spPr>
          <a:xfrm>
            <a:off x="592916" y="571500"/>
            <a:ext cx="10972801" cy="498598"/>
          </a:xfrm>
        </p:spPr>
        <p:txBody>
          <a:bodyPr/>
          <a:lstStyle/>
          <a:p>
            <a:r>
              <a:rPr lang="en-IN" dirty="0"/>
              <a:t>AI-Powered Logistic Solution</a:t>
            </a:r>
          </a:p>
        </p:txBody>
      </p:sp>
      <p:pic>
        <p:nvPicPr>
          <p:cNvPr id="55" name="Picture 2">
            <a:extLst>
              <a:ext uri="{FF2B5EF4-FFF2-40B4-BE49-F238E27FC236}">
                <a16:creationId xmlns:a16="http://schemas.microsoft.com/office/drawing/2014/main" id="{A67779F5-3AE6-26FA-3542-31FE335832CC}"/>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32623" y="172552"/>
            <a:ext cx="1346654" cy="303698"/>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Connector 55">
            <a:extLst>
              <a:ext uri="{FF2B5EF4-FFF2-40B4-BE49-F238E27FC236}">
                <a16:creationId xmlns:a16="http://schemas.microsoft.com/office/drawing/2014/main" id="{BEAE2C54-C08F-F44F-7AE6-2323B1B94D6F}"/>
              </a:ext>
            </a:extLst>
          </p:cNvPr>
          <p:cNvCxnSpPr>
            <a:cxnSpLocks/>
          </p:cNvCxnSpPr>
          <p:nvPr/>
        </p:nvCxnSpPr>
        <p:spPr>
          <a:xfrm>
            <a:off x="592919" y="447006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74" name="Group 73">
            <a:extLst>
              <a:ext uri="{FF2B5EF4-FFF2-40B4-BE49-F238E27FC236}">
                <a16:creationId xmlns:a16="http://schemas.microsoft.com/office/drawing/2014/main" id="{0CEED263-B815-38B9-5B2A-32BBC08A7BCD}"/>
              </a:ext>
            </a:extLst>
          </p:cNvPr>
          <p:cNvGrpSpPr/>
          <p:nvPr/>
        </p:nvGrpSpPr>
        <p:grpSpPr>
          <a:xfrm>
            <a:off x="592918" y="4618123"/>
            <a:ext cx="6318424" cy="653048"/>
            <a:chOff x="592918" y="5207620"/>
            <a:chExt cx="6318424" cy="653048"/>
          </a:xfrm>
        </p:grpSpPr>
        <p:sp>
          <p:nvSpPr>
            <p:cNvPr id="57" name="Content Placeholder 47">
              <a:extLst>
                <a:ext uri="{FF2B5EF4-FFF2-40B4-BE49-F238E27FC236}">
                  <a16:creationId xmlns:a16="http://schemas.microsoft.com/office/drawing/2014/main" id="{E8A0A082-9553-2B1E-B77E-77EC2591CA3A}"/>
                </a:ext>
              </a:extLst>
            </p:cNvPr>
            <p:cNvSpPr txBox="1">
              <a:spLocks/>
            </p:cNvSpPr>
            <p:nvPr/>
          </p:nvSpPr>
          <p:spPr>
            <a:xfrm>
              <a:off x="592918" y="5207620"/>
              <a:ext cx="1989150" cy="15388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37" name="Content Placeholder 47">
              <a:extLst>
                <a:ext uri="{FF2B5EF4-FFF2-40B4-BE49-F238E27FC236}">
                  <a16:creationId xmlns:a16="http://schemas.microsoft.com/office/drawing/2014/main" id="{BB7DD728-F8E6-7446-624B-9B1D9F50FE7C}"/>
                </a:ext>
              </a:extLst>
            </p:cNvPr>
            <p:cNvSpPr txBox="1">
              <a:spLocks/>
            </p:cNvSpPr>
            <p:nvPr/>
          </p:nvSpPr>
          <p:spPr>
            <a:xfrm>
              <a:off x="592918" y="5393874"/>
              <a:ext cx="6318424" cy="466794"/>
            </a:xfrm>
            <a:prstGeom prst="rect">
              <a:avLst/>
            </a:prstGeom>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marR="0" lvl="1" indent="-109728" fontAlgn="ctr">
                <a:lnSpc>
                  <a:spcPct val="100000"/>
                </a:lnSpc>
                <a:spcBef>
                  <a:spcPts val="200"/>
                </a:spcBef>
                <a:spcAft>
                  <a:spcPts val="0"/>
                </a:spcAft>
                <a:buClr>
                  <a:srgbClr val="525252"/>
                </a:buClr>
                <a:buSzTx/>
                <a:buFont typeface="Wingdings" panose="05000000000000000000" pitchFamily="2" charset="2"/>
                <a:buChar char="§"/>
                <a:tabLst/>
                <a:defRPr kumimoji="0" sz="900" b="0" i="0" u="none" strike="noStrike" cap="none" spc="0" normalizeH="0" baseline="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r>
                <a:rPr lang="en-US" dirty="0">
                  <a:sym typeface="Helvetica Neue"/>
                  <a:hlinkClick r:id="rId5">
                    <a:extLst>
                      <a:ext uri="{A12FA001-AC4F-418D-AE19-62706E023703}">
                        <ahyp:hlinkClr xmlns:ahyp="http://schemas.microsoft.com/office/drawing/2018/hyperlinkcolor" val="tx"/>
                      </a:ext>
                    </a:extLst>
                  </a:hlinkClick>
                </a:rPr>
                <a:t>Proof of Concept Report</a:t>
              </a:r>
              <a:endParaRPr lang="en-US" dirty="0">
                <a:sym typeface="Helvetica Neue"/>
              </a:endParaRPr>
            </a:p>
            <a:p>
              <a:pPr lvl="1"/>
              <a:r>
                <a:rPr lang="en-US" dirty="0" err="1">
                  <a:sym typeface="Helvetica Neue"/>
                  <a:hlinkClick r:id="rId6">
                    <a:extLst>
                      <a:ext uri="{A12FA001-AC4F-418D-AE19-62706E023703}">
                        <ahyp:hlinkClr xmlns:ahyp="http://schemas.microsoft.com/office/drawing/2018/hyperlinkcolor" val="tx"/>
                      </a:ext>
                    </a:extLst>
                  </a:hlinkClick>
                </a:rPr>
                <a:t>Alfabeta</a:t>
              </a:r>
              <a:r>
                <a:rPr lang="en-US" dirty="0">
                  <a:sym typeface="Helvetica Neue"/>
                  <a:hlinkClick r:id="rId6">
                    <a:extLst>
                      <a:ext uri="{A12FA001-AC4F-418D-AE19-62706E023703}">
                        <ahyp:hlinkClr xmlns:ahyp="http://schemas.microsoft.com/office/drawing/2018/hyperlinkcolor" val="tx"/>
                      </a:ext>
                    </a:extLst>
                  </a:hlinkClick>
                </a:rPr>
                <a:t> Technology Solutions</a:t>
              </a:r>
              <a:endParaRPr lang="en-US" dirty="0">
                <a:sym typeface="Helvetica Neue"/>
              </a:endParaRPr>
            </a:p>
            <a:p>
              <a:pPr lvl="1"/>
              <a:r>
                <a:rPr lang="en-US" dirty="0" err="1">
                  <a:sym typeface="Helvetica Neue"/>
                  <a:hlinkClick r:id="rId7">
                    <a:extLst>
                      <a:ext uri="{A12FA001-AC4F-418D-AE19-62706E023703}">
                        <ahyp:hlinkClr xmlns:ahyp="http://schemas.microsoft.com/office/drawing/2018/hyperlinkcolor" val="tx"/>
                      </a:ext>
                    </a:extLst>
                  </a:hlinkClick>
                </a:rPr>
                <a:t>Alfabeta</a:t>
              </a:r>
              <a:r>
                <a:rPr lang="en-US" dirty="0">
                  <a:sym typeface="Helvetica Neue"/>
                  <a:hlinkClick r:id="rId7">
                    <a:extLst>
                      <a:ext uri="{A12FA001-AC4F-418D-AE19-62706E023703}">
                        <ahyp:hlinkClr xmlns:ahyp="http://schemas.microsoft.com/office/drawing/2018/hyperlinkcolor" val="tx"/>
                      </a:ext>
                    </a:extLst>
                  </a:hlinkClick>
                </a:rPr>
                <a:t> Partnership with Intel</a:t>
              </a:r>
              <a:endParaRPr lang="en-US" dirty="0"/>
            </a:p>
          </p:txBody>
        </p:sp>
      </p:grpSp>
      <p:grpSp>
        <p:nvGrpSpPr>
          <p:cNvPr id="59" name="Group 58">
            <a:extLst>
              <a:ext uri="{FF2B5EF4-FFF2-40B4-BE49-F238E27FC236}">
                <a16:creationId xmlns:a16="http://schemas.microsoft.com/office/drawing/2014/main" id="{2440DD7E-9833-50F0-1BCA-9A36828824D7}"/>
              </a:ext>
            </a:extLst>
          </p:cNvPr>
          <p:cNvGrpSpPr>
            <a:grpSpLocks/>
          </p:cNvGrpSpPr>
          <p:nvPr/>
        </p:nvGrpSpPr>
        <p:grpSpPr>
          <a:xfrm>
            <a:off x="592916" y="3287046"/>
            <a:ext cx="6255393" cy="1034958"/>
            <a:chOff x="592915" y="3640327"/>
            <a:chExt cx="6255393" cy="1034958"/>
          </a:xfrm>
        </p:grpSpPr>
        <p:sp>
          <p:nvSpPr>
            <p:cNvPr id="60" name="Content Placeholder 47">
              <a:extLst>
                <a:ext uri="{FF2B5EF4-FFF2-40B4-BE49-F238E27FC236}">
                  <a16:creationId xmlns:a16="http://schemas.microsoft.com/office/drawing/2014/main" id="{E4EE2318-A269-F57E-AD5F-E83BC9C26074}"/>
                </a:ext>
              </a:extLst>
            </p:cNvPr>
            <p:cNvSpPr txBox="1">
              <a:spLocks/>
            </p:cNvSpPr>
            <p:nvPr/>
          </p:nvSpPr>
          <p:spPr>
            <a:xfrm>
              <a:off x="592916" y="3640327"/>
              <a:ext cx="2651760"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61" name="Content Placeholder 47">
              <a:extLst>
                <a:ext uri="{FF2B5EF4-FFF2-40B4-BE49-F238E27FC236}">
                  <a16:creationId xmlns:a16="http://schemas.microsoft.com/office/drawing/2014/main" id="{7C9A00DF-EF3A-B62C-8E9E-AF795C926829}"/>
                </a:ext>
              </a:extLst>
            </p:cNvPr>
            <p:cNvSpPr txBox="1">
              <a:spLocks/>
            </p:cNvSpPr>
            <p:nvPr/>
          </p:nvSpPr>
          <p:spPr>
            <a:xfrm>
              <a:off x="592915" y="3837693"/>
              <a:ext cx="6255393" cy="837592"/>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7000" marR="0" lvl="1" indent="-127000" defTabSz="1219169" fontAlgn="ctr" hangingPunct="0">
                <a:lnSpc>
                  <a:spcPct val="100000"/>
                </a:lnSpc>
                <a:spcBef>
                  <a:spcPts val="200"/>
                </a:spcBef>
                <a:buClrTx/>
                <a:buSzTx/>
                <a:tabLst/>
                <a:defRPr/>
              </a:pPr>
              <a:r>
                <a:rPr lang="en-US" sz="900" kern="0" dirty="0">
                  <a:latin typeface="+mn-lt"/>
                </a:rPr>
                <a:t>Intel® Xeon® Processors</a:t>
              </a:r>
            </a:p>
            <a:p>
              <a:pPr marL="127000" marR="0" lvl="1" indent="-127000" defTabSz="1219169" fontAlgn="ctr" hangingPunct="0">
                <a:lnSpc>
                  <a:spcPct val="100000"/>
                </a:lnSpc>
                <a:spcBef>
                  <a:spcPts val="200"/>
                </a:spcBef>
                <a:buClrTx/>
                <a:buSzTx/>
                <a:tabLst/>
                <a:defRPr/>
              </a:pPr>
              <a:r>
                <a:rPr lang="en-US" sz="900" kern="0" dirty="0">
                  <a:latin typeface="+mn-lt"/>
                </a:rPr>
                <a:t>Intel® Core™ i5</a:t>
              </a:r>
            </a:p>
            <a:p>
              <a:pPr marL="127000" marR="0" lvl="1" indent="-127000" defTabSz="1219169" fontAlgn="ctr" hangingPunct="0">
                <a:lnSpc>
                  <a:spcPct val="100000"/>
                </a:lnSpc>
                <a:spcBef>
                  <a:spcPts val="200"/>
                </a:spcBef>
                <a:buClrTx/>
                <a:buSzTx/>
                <a:tabLst/>
                <a:defRPr/>
              </a:pPr>
              <a:r>
                <a:rPr lang="en-US" sz="900" kern="0" dirty="0">
                  <a:latin typeface="+mn-lt"/>
                </a:rPr>
                <a:t>Intel® NUC</a:t>
              </a:r>
            </a:p>
            <a:p>
              <a:pPr marL="127000" marR="0" lvl="1" indent="-127000" defTabSz="1219169" fontAlgn="ctr" hangingPunct="0">
                <a:lnSpc>
                  <a:spcPct val="100000"/>
                </a:lnSpc>
                <a:spcBef>
                  <a:spcPts val="200"/>
                </a:spcBef>
                <a:buClrTx/>
                <a:buSzTx/>
                <a:tabLst/>
                <a:defRPr/>
              </a:pPr>
              <a:r>
                <a:rPr lang="en-US" sz="900" kern="0" dirty="0">
                  <a:latin typeface="+mn-lt"/>
                </a:rPr>
                <a:t>Intel® </a:t>
              </a:r>
              <a:r>
                <a:rPr lang="en-US" sz="900" kern="0" dirty="0" err="1">
                  <a:latin typeface="+mn-lt"/>
                </a:rPr>
                <a:t>OpenVINO</a:t>
              </a:r>
              <a:r>
                <a:rPr lang="en-US" sz="900" kern="0" dirty="0">
                  <a:latin typeface="+mn-lt"/>
                </a:rPr>
                <a:t>™ toolkit</a:t>
              </a:r>
            </a:p>
            <a:p>
              <a:pPr marL="127000" marR="0" lvl="1" indent="-127000" defTabSz="1219169" fontAlgn="ctr" hangingPunct="0">
                <a:lnSpc>
                  <a:spcPct val="100000"/>
                </a:lnSpc>
                <a:spcBef>
                  <a:spcPts val="200"/>
                </a:spcBef>
                <a:buClrTx/>
                <a:buSzTx/>
                <a:tabLst/>
                <a:defRPr/>
              </a:pPr>
              <a:r>
                <a:rPr lang="en-US" sz="900" kern="0" dirty="0">
                  <a:latin typeface="+mn-lt"/>
                </a:rPr>
                <a:t>Intel® Media SDK</a:t>
              </a:r>
            </a:p>
            <a:p>
              <a:pPr marL="127000" marR="0" lvl="1" indent="-127000" defTabSz="1219169" fontAlgn="ctr" hangingPunct="0">
                <a:lnSpc>
                  <a:spcPct val="100000"/>
                </a:lnSpc>
                <a:spcBef>
                  <a:spcPts val="200"/>
                </a:spcBef>
                <a:buClrTx/>
                <a:buSzTx/>
                <a:tabLst/>
                <a:defRPr/>
              </a:pPr>
              <a:r>
                <a:rPr lang="en-US" sz="900" kern="0" dirty="0">
                  <a:latin typeface="+mn-lt"/>
                </a:rPr>
                <a:t>Intelligent Video Analytics</a:t>
              </a:r>
            </a:p>
            <a:p>
              <a:pPr marL="127000" marR="0" lvl="1" indent="-127000" defTabSz="1219169" fontAlgn="ctr" hangingPunct="0">
                <a:lnSpc>
                  <a:spcPct val="100000"/>
                </a:lnSpc>
                <a:spcBef>
                  <a:spcPts val="200"/>
                </a:spcBef>
                <a:buClrTx/>
                <a:buSzTx/>
                <a:tabLst/>
                <a:defRPr/>
              </a:pPr>
              <a:r>
                <a:rPr lang="en-US" sz="900" kern="0" dirty="0">
                  <a:latin typeface="+mn-lt"/>
                </a:rPr>
                <a:t>Optical Character Recognition</a:t>
              </a:r>
            </a:p>
            <a:p>
              <a:pPr marL="127000" marR="0" lvl="1" indent="-127000" defTabSz="1219169" fontAlgn="ctr" hangingPunct="0">
                <a:lnSpc>
                  <a:spcPct val="100000"/>
                </a:lnSpc>
                <a:spcBef>
                  <a:spcPts val="200"/>
                </a:spcBef>
                <a:buClrTx/>
                <a:buSzTx/>
                <a:tabLst/>
                <a:defRPr/>
              </a:pPr>
              <a:r>
                <a:rPr lang="en-US" sz="900" kern="0" dirty="0">
                  <a:latin typeface="+mn-lt"/>
                </a:rPr>
                <a:t>Heatmap Generation</a:t>
              </a:r>
            </a:p>
            <a:p>
              <a:pPr marL="127000" marR="0" lvl="1" indent="-127000" defTabSz="1219169" fontAlgn="ctr" hangingPunct="0">
                <a:lnSpc>
                  <a:spcPct val="100000"/>
                </a:lnSpc>
                <a:spcBef>
                  <a:spcPts val="200"/>
                </a:spcBef>
                <a:buClrTx/>
                <a:buSzTx/>
                <a:tabLst/>
                <a:defRPr/>
              </a:pPr>
              <a:r>
                <a:rPr lang="en-US" sz="900" kern="0" dirty="0">
                  <a:latin typeface="+mn-lt"/>
                </a:rPr>
                <a:t>Facial Recognition Technology </a:t>
              </a:r>
            </a:p>
          </p:txBody>
        </p:sp>
      </p:grpSp>
      <p:grpSp>
        <p:nvGrpSpPr>
          <p:cNvPr id="62" name="Group 61">
            <a:extLst>
              <a:ext uri="{FF2B5EF4-FFF2-40B4-BE49-F238E27FC236}">
                <a16:creationId xmlns:a16="http://schemas.microsoft.com/office/drawing/2014/main" id="{A38350DE-E3FD-5F81-CF3A-56697D99CF35}"/>
              </a:ext>
            </a:extLst>
          </p:cNvPr>
          <p:cNvGrpSpPr/>
          <p:nvPr/>
        </p:nvGrpSpPr>
        <p:grpSpPr>
          <a:xfrm>
            <a:off x="592917" y="1268730"/>
            <a:ext cx="6255394" cy="600164"/>
            <a:chOff x="592917" y="1621155"/>
            <a:chExt cx="6255394" cy="600164"/>
          </a:xfrm>
        </p:grpSpPr>
        <p:sp>
          <p:nvSpPr>
            <p:cNvPr id="63"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B46AE9EA-EE40-E0CD-E89F-461FFE811523}"/>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 solution that provides real-time information of all activities and movements, allowing end-to-end management of flow of goods, and data-driven analytics for decision making. This effectively addresses the need for more efficient logistics costs to gain competitive advantages.</a:t>
              </a:r>
            </a:p>
          </p:txBody>
        </p:sp>
        <p:sp>
          <p:nvSpPr>
            <p:cNvPr id="64" name="Content Placeholder 47">
              <a:extLst>
                <a:ext uri="{FF2B5EF4-FFF2-40B4-BE49-F238E27FC236}">
                  <a16:creationId xmlns:a16="http://schemas.microsoft.com/office/drawing/2014/main" id="{F718ED43-D6E1-441F-0056-2DF0C7402C80}"/>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65" name="Straight Connector 64">
            <a:extLst>
              <a:ext uri="{FF2B5EF4-FFF2-40B4-BE49-F238E27FC236}">
                <a16:creationId xmlns:a16="http://schemas.microsoft.com/office/drawing/2014/main" id="{28C1B33A-3C50-1D26-ABA1-4AFC2EC98C87}"/>
              </a:ext>
            </a:extLst>
          </p:cNvPr>
          <p:cNvCxnSpPr>
            <a:cxnSpLocks/>
          </p:cNvCxnSpPr>
          <p:nvPr/>
        </p:nvCxnSpPr>
        <p:spPr>
          <a:xfrm>
            <a:off x="592917" y="206898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ADF877AB-5471-5036-C6C9-3F37955B2596}"/>
              </a:ext>
            </a:extLst>
          </p:cNvPr>
          <p:cNvCxnSpPr>
            <a:cxnSpLocks/>
          </p:cNvCxnSpPr>
          <p:nvPr/>
        </p:nvCxnSpPr>
        <p:spPr>
          <a:xfrm>
            <a:off x="592917" y="313898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67" name="Content Placeholder 47">
            <a:extLst>
              <a:ext uri="{FF2B5EF4-FFF2-40B4-BE49-F238E27FC236}">
                <a16:creationId xmlns:a16="http://schemas.microsoft.com/office/drawing/2014/main" id="{FB4DAFD0-1C1A-CE44-6CB2-239AE80303BF}"/>
              </a:ext>
            </a:extLst>
          </p:cNvPr>
          <p:cNvSpPr txBox="1">
            <a:spLocks/>
          </p:cNvSpPr>
          <p:nvPr/>
        </p:nvSpPr>
        <p:spPr>
          <a:xfrm>
            <a:off x="592917" y="2240799"/>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24" name="Rectangle 23">
            <a:extLst>
              <a:ext uri="{FF2B5EF4-FFF2-40B4-BE49-F238E27FC236}">
                <a16:creationId xmlns:a16="http://schemas.microsoft.com/office/drawing/2014/main" id="{D74B1AEA-23ED-B959-9812-EF9C5CC9AD72}"/>
              </a:ext>
            </a:extLst>
          </p:cNvPr>
          <p:cNvSpPr>
            <a:spLocks/>
          </p:cNvSpPr>
          <p:nvPr/>
        </p:nvSpPr>
        <p:spPr>
          <a:xfrm>
            <a:off x="913615" y="2474537"/>
            <a:ext cx="1634548" cy="252762"/>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bg2"/>
                </a:solidFill>
              </a:rPr>
              <a:t>Increase efficiency and shorten cycle time</a:t>
            </a:r>
          </a:p>
        </p:txBody>
      </p:sp>
      <p:sp>
        <p:nvSpPr>
          <p:cNvPr id="25" name="Rectangle 24">
            <a:extLst>
              <a:ext uri="{FF2B5EF4-FFF2-40B4-BE49-F238E27FC236}">
                <a16:creationId xmlns:a16="http://schemas.microsoft.com/office/drawing/2014/main" id="{AA88E413-BE7F-A1A2-1CF4-E7D512455B9A}"/>
              </a:ext>
            </a:extLst>
          </p:cNvPr>
          <p:cNvSpPr>
            <a:spLocks/>
          </p:cNvSpPr>
          <p:nvPr/>
        </p:nvSpPr>
        <p:spPr>
          <a:xfrm>
            <a:off x="3063688" y="2474539"/>
            <a:ext cx="1634548" cy="37741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bg2"/>
                </a:solidFill>
              </a:rPr>
              <a:t>Generate effective control, transparent procedures, and real-time monitoring </a:t>
            </a:r>
          </a:p>
        </p:txBody>
      </p:sp>
      <p:sp>
        <p:nvSpPr>
          <p:cNvPr id="27" name="Rectangle 26">
            <a:extLst>
              <a:ext uri="{FF2B5EF4-FFF2-40B4-BE49-F238E27FC236}">
                <a16:creationId xmlns:a16="http://schemas.microsoft.com/office/drawing/2014/main" id="{07CD5E06-987C-B4FB-2B5E-B60B78E3A0FB}"/>
              </a:ext>
            </a:extLst>
          </p:cNvPr>
          <p:cNvSpPr>
            <a:spLocks/>
          </p:cNvSpPr>
          <p:nvPr/>
        </p:nvSpPr>
        <p:spPr>
          <a:xfrm>
            <a:off x="5213760" y="2474539"/>
            <a:ext cx="1634548" cy="50206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bg2"/>
                </a:solidFill>
              </a:rPr>
              <a:t>Improve sales and business profitability by enhancing existing systems and processes</a:t>
            </a:r>
          </a:p>
        </p:txBody>
      </p:sp>
      <p:grpSp>
        <p:nvGrpSpPr>
          <p:cNvPr id="78" name="Group 77">
            <a:extLst>
              <a:ext uri="{FF2B5EF4-FFF2-40B4-BE49-F238E27FC236}">
                <a16:creationId xmlns:a16="http://schemas.microsoft.com/office/drawing/2014/main" id="{4920FA4E-20EA-A599-28F1-F8A43C8D1D66}"/>
              </a:ext>
            </a:extLst>
          </p:cNvPr>
          <p:cNvGrpSpPr>
            <a:grpSpLocks/>
          </p:cNvGrpSpPr>
          <p:nvPr/>
        </p:nvGrpSpPr>
        <p:grpSpPr>
          <a:xfrm>
            <a:off x="614428" y="2474539"/>
            <a:ext cx="210920" cy="164896"/>
            <a:chOff x="1225295" y="4739352"/>
            <a:chExt cx="540468" cy="422535"/>
          </a:xfrm>
        </p:grpSpPr>
        <p:sp>
          <p:nvSpPr>
            <p:cNvPr id="79" name="Freeform: Shape 78">
              <a:extLst>
                <a:ext uri="{FF2B5EF4-FFF2-40B4-BE49-F238E27FC236}">
                  <a16:creationId xmlns:a16="http://schemas.microsoft.com/office/drawing/2014/main" id="{09097F86-68A3-30F8-AD6D-863913F0220A}"/>
                </a:ext>
              </a:extLst>
            </p:cNvPr>
            <p:cNvSpPr/>
            <p:nvPr/>
          </p:nvSpPr>
          <p:spPr>
            <a:xfrm>
              <a:off x="1296385" y="4739352"/>
              <a:ext cx="469378" cy="336981"/>
            </a:xfrm>
            <a:custGeom>
              <a:avLst/>
              <a:gdLst>
                <a:gd name="connsiteX0" fmla="*/ 469378 w 469378"/>
                <a:gd name="connsiteY0" fmla="*/ 0 h 336981"/>
                <a:gd name="connsiteX1" fmla="*/ 469378 w 469378"/>
                <a:gd name="connsiteY1" fmla="*/ 150038 h 336981"/>
                <a:gd name="connsiteX2" fmla="*/ 443204 w 469378"/>
                <a:gd name="connsiteY2" fmla="*/ 150038 h 336981"/>
                <a:gd name="connsiteX3" fmla="*/ 443204 w 469378"/>
                <a:gd name="connsiteY3" fmla="*/ 46106 h 336981"/>
                <a:gd name="connsiteX4" fmla="*/ 424473 w 469378"/>
                <a:gd name="connsiteY4" fmla="*/ 64695 h 336981"/>
                <a:gd name="connsiteX5" fmla="*/ 378075 w 469378"/>
                <a:gd name="connsiteY5" fmla="*/ 110730 h 336981"/>
                <a:gd name="connsiteX6" fmla="*/ 231154 w 469378"/>
                <a:gd name="connsiteY6" fmla="*/ 256521 h 336981"/>
                <a:gd name="connsiteX7" fmla="*/ 191554 w 469378"/>
                <a:gd name="connsiteY7" fmla="*/ 226827 h 336981"/>
                <a:gd name="connsiteX8" fmla="*/ 89750 w 469378"/>
                <a:gd name="connsiteY8" fmla="*/ 336982 h 336981"/>
                <a:gd name="connsiteX9" fmla="*/ 0 w 469378"/>
                <a:gd name="connsiteY9" fmla="*/ 336982 h 336981"/>
                <a:gd name="connsiteX10" fmla="*/ 0 w 469378"/>
                <a:gd name="connsiteY10" fmla="*/ 307449 h 336981"/>
                <a:gd name="connsiteX11" fmla="*/ 81167 w 469378"/>
                <a:gd name="connsiteY11" fmla="*/ 307449 h 336981"/>
                <a:gd name="connsiteX12" fmla="*/ 189345 w 469378"/>
                <a:gd name="connsiteY12" fmla="*/ 192462 h 336981"/>
                <a:gd name="connsiteX13" fmla="*/ 228773 w 469378"/>
                <a:gd name="connsiteY13" fmla="*/ 222025 h 336981"/>
                <a:gd name="connsiteX14" fmla="*/ 356984 w 469378"/>
                <a:gd name="connsiteY14" fmla="*/ 94794 h 336981"/>
                <a:gd name="connsiteX15" fmla="*/ 403735 w 469378"/>
                <a:gd name="connsiteY15" fmla="*/ 48395 h 336981"/>
                <a:gd name="connsiteX16" fmla="*/ 426117 w 469378"/>
                <a:gd name="connsiteY16" fmla="*/ 26185 h 336981"/>
                <a:gd name="connsiteX17" fmla="*/ 319331 w 469378"/>
                <a:gd name="connsiteY17" fmla="*/ 26215 h 336981"/>
                <a:gd name="connsiteX18" fmla="*/ 319310 w 469378"/>
                <a:gd name="connsiteY18" fmla="*/ 50 h 336981"/>
                <a:gd name="connsiteX19" fmla="*/ 469378 w 469378"/>
                <a:gd name="connsiteY19" fmla="*/ 0 h 336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9378" h="336981">
                  <a:moveTo>
                    <a:pt x="469378" y="0"/>
                  </a:moveTo>
                  <a:lnTo>
                    <a:pt x="469378" y="150038"/>
                  </a:lnTo>
                  <a:lnTo>
                    <a:pt x="443204" y="150038"/>
                  </a:lnTo>
                  <a:lnTo>
                    <a:pt x="443204" y="46106"/>
                  </a:lnTo>
                  <a:lnTo>
                    <a:pt x="424473" y="64695"/>
                  </a:lnTo>
                  <a:lnTo>
                    <a:pt x="378075" y="110730"/>
                  </a:lnTo>
                  <a:lnTo>
                    <a:pt x="231154" y="256521"/>
                  </a:lnTo>
                  <a:lnTo>
                    <a:pt x="191554" y="226827"/>
                  </a:lnTo>
                  <a:lnTo>
                    <a:pt x="89750" y="336982"/>
                  </a:lnTo>
                  <a:lnTo>
                    <a:pt x="0" y="336982"/>
                  </a:lnTo>
                  <a:lnTo>
                    <a:pt x="0" y="307449"/>
                  </a:lnTo>
                  <a:lnTo>
                    <a:pt x="81167" y="307449"/>
                  </a:lnTo>
                  <a:lnTo>
                    <a:pt x="189345" y="192462"/>
                  </a:lnTo>
                  <a:lnTo>
                    <a:pt x="228773" y="222025"/>
                  </a:lnTo>
                  <a:lnTo>
                    <a:pt x="356984" y="94794"/>
                  </a:lnTo>
                  <a:lnTo>
                    <a:pt x="403735" y="48395"/>
                  </a:lnTo>
                  <a:lnTo>
                    <a:pt x="426117" y="26185"/>
                  </a:lnTo>
                  <a:lnTo>
                    <a:pt x="319331" y="26215"/>
                  </a:lnTo>
                  <a:lnTo>
                    <a:pt x="319310" y="50"/>
                  </a:lnTo>
                  <a:lnTo>
                    <a:pt x="469378" y="0"/>
                  </a:lnTo>
                  <a:close/>
                </a:path>
              </a:pathLst>
            </a:custGeom>
            <a:solidFill>
              <a:schemeClr val="accent2"/>
            </a:solidFill>
            <a:ln w="99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BB82DC5E-65D5-5310-E5C6-EEFB16741184}"/>
                </a:ext>
              </a:extLst>
            </p:cNvPr>
            <p:cNvSpPr/>
            <p:nvPr/>
          </p:nvSpPr>
          <p:spPr>
            <a:xfrm>
              <a:off x="1225295" y="4787747"/>
              <a:ext cx="495563" cy="374140"/>
            </a:xfrm>
            <a:custGeom>
              <a:avLst/>
              <a:gdLst>
                <a:gd name="connsiteX0" fmla="*/ 449165 w 495563"/>
                <a:gd name="connsiteY0" fmla="*/ 82236 h 374140"/>
                <a:gd name="connsiteX1" fmla="*/ 449165 w 495563"/>
                <a:gd name="connsiteY1" fmla="*/ 323607 h 374140"/>
                <a:gd name="connsiteX2" fmla="*/ 445029 w 495563"/>
                <a:gd name="connsiteY2" fmla="*/ 327743 h 374140"/>
                <a:gd name="connsiteX3" fmla="*/ 60812 w 495563"/>
                <a:gd name="connsiteY3" fmla="*/ 327743 h 374140"/>
                <a:gd name="connsiteX4" fmla="*/ 60812 w 495563"/>
                <a:gd name="connsiteY4" fmla="*/ 374141 h 374140"/>
                <a:gd name="connsiteX5" fmla="*/ 445029 w 495563"/>
                <a:gd name="connsiteY5" fmla="*/ 374141 h 374140"/>
                <a:gd name="connsiteX6" fmla="*/ 495563 w 495563"/>
                <a:gd name="connsiteY6" fmla="*/ 323607 h 374140"/>
                <a:gd name="connsiteX7" fmla="*/ 495563 w 495563"/>
                <a:gd name="connsiteY7" fmla="*/ 36191 h 374140"/>
                <a:gd name="connsiteX8" fmla="*/ 449165 w 495563"/>
                <a:gd name="connsiteY8" fmla="*/ 82236 h 374140"/>
                <a:gd name="connsiteX9" fmla="*/ 454783 w 495563"/>
                <a:gd name="connsiteY9" fmla="*/ 0 h 374140"/>
                <a:gd name="connsiteX10" fmla="*/ 50534 w 495563"/>
                <a:gd name="connsiteY10" fmla="*/ 0 h 374140"/>
                <a:gd name="connsiteX11" fmla="*/ 0 w 495563"/>
                <a:gd name="connsiteY11" fmla="*/ 50534 h 374140"/>
                <a:gd name="connsiteX12" fmla="*/ 0 w 495563"/>
                <a:gd name="connsiteY12" fmla="*/ 316829 h 374140"/>
                <a:gd name="connsiteX13" fmla="*/ 46398 w 495563"/>
                <a:gd name="connsiteY13" fmla="*/ 316829 h 374140"/>
                <a:gd name="connsiteX14" fmla="*/ 46398 w 495563"/>
                <a:gd name="connsiteY14" fmla="*/ 50534 h 374140"/>
                <a:gd name="connsiteX15" fmla="*/ 50534 w 495563"/>
                <a:gd name="connsiteY15" fmla="*/ 46398 h 374140"/>
                <a:gd name="connsiteX16" fmla="*/ 408032 w 495563"/>
                <a:gd name="connsiteY16" fmla="*/ 46398 h 374140"/>
                <a:gd name="connsiteX17" fmla="*/ 454783 w 495563"/>
                <a:gd name="connsiteY17" fmla="*/ 0 h 374140"/>
                <a:gd name="connsiteX18" fmla="*/ 0 w 495563"/>
                <a:gd name="connsiteY18" fmla="*/ 374141 h 374140"/>
                <a:gd name="connsiteX19" fmla="*/ 46691 w 495563"/>
                <a:gd name="connsiteY19" fmla="*/ 374141 h 374140"/>
                <a:gd name="connsiteX20" fmla="*/ 46691 w 495563"/>
                <a:gd name="connsiteY20" fmla="*/ 330950 h 374140"/>
                <a:gd name="connsiteX21" fmla="*/ 0 w 495563"/>
                <a:gd name="connsiteY21" fmla="*/ 330950 h 374140"/>
                <a:gd name="connsiteX22" fmla="*/ 0 w 495563"/>
                <a:gd name="connsiteY22" fmla="*/ 374141 h 37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5563" h="374140">
                  <a:moveTo>
                    <a:pt x="449165" y="82236"/>
                  </a:moveTo>
                  <a:lnTo>
                    <a:pt x="449165" y="323607"/>
                  </a:lnTo>
                  <a:cubicBezTo>
                    <a:pt x="449165" y="325887"/>
                    <a:pt x="447319" y="327743"/>
                    <a:pt x="445029" y="327743"/>
                  </a:cubicBezTo>
                  <a:lnTo>
                    <a:pt x="60812" y="327743"/>
                  </a:lnTo>
                  <a:lnTo>
                    <a:pt x="60812" y="374141"/>
                  </a:lnTo>
                  <a:lnTo>
                    <a:pt x="445029" y="374141"/>
                  </a:lnTo>
                  <a:cubicBezTo>
                    <a:pt x="472899" y="374141"/>
                    <a:pt x="495563" y="351476"/>
                    <a:pt x="495563" y="323607"/>
                  </a:cubicBezTo>
                  <a:lnTo>
                    <a:pt x="495563" y="36191"/>
                  </a:lnTo>
                  <a:lnTo>
                    <a:pt x="449165" y="82236"/>
                  </a:lnTo>
                  <a:close/>
                  <a:moveTo>
                    <a:pt x="454783" y="0"/>
                  </a:moveTo>
                  <a:lnTo>
                    <a:pt x="50534" y="0"/>
                  </a:lnTo>
                  <a:cubicBezTo>
                    <a:pt x="22665" y="0"/>
                    <a:pt x="0" y="22675"/>
                    <a:pt x="0" y="50534"/>
                  </a:cubicBezTo>
                  <a:lnTo>
                    <a:pt x="0" y="316829"/>
                  </a:lnTo>
                  <a:lnTo>
                    <a:pt x="46398" y="316829"/>
                  </a:lnTo>
                  <a:lnTo>
                    <a:pt x="46398" y="50534"/>
                  </a:lnTo>
                  <a:cubicBezTo>
                    <a:pt x="46398" y="48254"/>
                    <a:pt x="48254" y="46398"/>
                    <a:pt x="50534" y="46398"/>
                  </a:cubicBezTo>
                  <a:lnTo>
                    <a:pt x="408032" y="46398"/>
                  </a:lnTo>
                  <a:lnTo>
                    <a:pt x="454783" y="0"/>
                  </a:lnTo>
                  <a:close/>
                  <a:moveTo>
                    <a:pt x="0" y="374141"/>
                  </a:moveTo>
                  <a:lnTo>
                    <a:pt x="46691" y="374141"/>
                  </a:lnTo>
                  <a:lnTo>
                    <a:pt x="46691" y="330950"/>
                  </a:lnTo>
                  <a:lnTo>
                    <a:pt x="0" y="330950"/>
                  </a:lnTo>
                  <a:lnTo>
                    <a:pt x="0" y="374141"/>
                  </a:lnTo>
                  <a:close/>
                </a:path>
              </a:pathLst>
            </a:custGeom>
            <a:solidFill>
              <a:schemeClr val="accent1"/>
            </a:solidFill>
            <a:ln w="995" cap="flat">
              <a:noFill/>
              <a:prstDash val="solid"/>
              <a:miter/>
            </a:ln>
          </p:spPr>
          <p:txBody>
            <a:bodyPr rtlCol="0" anchor="ctr"/>
            <a:lstStyle/>
            <a:p>
              <a:endParaRPr lang="en-US"/>
            </a:p>
          </p:txBody>
        </p:sp>
        <p:grpSp>
          <p:nvGrpSpPr>
            <p:cNvPr id="81" name="Graphic 67">
              <a:extLst>
                <a:ext uri="{FF2B5EF4-FFF2-40B4-BE49-F238E27FC236}">
                  <a16:creationId xmlns:a16="http://schemas.microsoft.com/office/drawing/2014/main" id="{03D7FC91-9CCD-FD56-D5E4-8B7F61599BD8}"/>
                </a:ext>
              </a:extLst>
            </p:cNvPr>
            <p:cNvGrpSpPr/>
            <p:nvPr/>
          </p:nvGrpSpPr>
          <p:grpSpPr>
            <a:xfrm>
              <a:off x="1225295" y="5118697"/>
              <a:ext cx="46690" cy="43190"/>
              <a:chOff x="1225295" y="5118697"/>
              <a:chExt cx="46690" cy="43190"/>
            </a:xfrm>
            <a:solidFill>
              <a:schemeClr val="accent2"/>
            </a:solidFill>
          </p:grpSpPr>
          <p:sp>
            <p:nvSpPr>
              <p:cNvPr id="82" name="Freeform: Shape 81">
                <a:extLst>
                  <a:ext uri="{FF2B5EF4-FFF2-40B4-BE49-F238E27FC236}">
                    <a16:creationId xmlns:a16="http://schemas.microsoft.com/office/drawing/2014/main" id="{0F0E6608-F57E-C75A-BF57-95DE93DECAD5}"/>
                  </a:ext>
                </a:extLst>
              </p:cNvPr>
              <p:cNvSpPr/>
              <p:nvPr/>
            </p:nvSpPr>
            <p:spPr>
              <a:xfrm>
                <a:off x="1225295" y="5118697"/>
                <a:ext cx="46690" cy="43190"/>
              </a:xfrm>
              <a:custGeom>
                <a:avLst/>
                <a:gdLst>
                  <a:gd name="connsiteX0" fmla="*/ 0 w 46690"/>
                  <a:gd name="connsiteY0" fmla="*/ 0 h 43190"/>
                  <a:gd name="connsiteX1" fmla="*/ 46691 w 46690"/>
                  <a:gd name="connsiteY1" fmla="*/ 0 h 43190"/>
                  <a:gd name="connsiteX2" fmla="*/ 46691 w 46690"/>
                  <a:gd name="connsiteY2" fmla="*/ 43191 h 43190"/>
                  <a:gd name="connsiteX3" fmla="*/ 0 w 46690"/>
                  <a:gd name="connsiteY3" fmla="*/ 43191 h 43190"/>
                </a:gdLst>
                <a:ahLst/>
                <a:cxnLst>
                  <a:cxn ang="0">
                    <a:pos x="connsiteX0" y="connsiteY0"/>
                  </a:cxn>
                  <a:cxn ang="0">
                    <a:pos x="connsiteX1" y="connsiteY1"/>
                  </a:cxn>
                  <a:cxn ang="0">
                    <a:pos x="connsiteX2" y="connsiteY2"/>
                  </a:cxn>
                  <a:cxn ang="0">
                    <a:pos x="connsiteX3" y="connsiteY3"/>
                  </a:cxn>
                </a:cxnLst>
                <a:rect l="l" t="t" r="r" b="b"/>
                <a:pathLst>
                  <a:path w="46690" h="43190">
                    <a:moveTo>
                      <a:pt x="0" y="0"/>
                    </a:moveTo>
                    <a:lnTo>
                      <a:pt x="46691" y="0"/>
                    </a:lnTo>
                    <a:lnTo>
                      <a:pt x="46691" y="43191"/>
                    </a:lnTo>
                    <a:lnTo>
                      <a:pt x="0" y="43191"/>
                    </a:lnTo>
                    <a:close/>
                  </a:path>
                </a:pathLst>
              </a:custGeom>
              <a:grpFill/>
              <a:ln w="99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3E1A62E-EA2A-C135-8DFD-100C8E697242}"/>
                  </a:ext>
                </a:extLst>
              </p:cNvPr>
              <p:cNvSpPr/>
              <p:nvPr/>
            </p:nvSpPr>
            <p:spPr>
              <a:xfrm>
                <a:off x="1225295" y="5118697"/>
                <a:ext cx="46690" cy="43190"/>
              </a:xfrm>
              <a:custGeom>
                <a:avLst/>
                <a:gdLst>
                  <a:gd name="connsiteX0" fmla="*/ 0 w 46690"/>
                  <a:gd name="connsiteY0" fmla="*/ 0 h 43190"/>
                  <a:gd name="connsiteX1" fmla="*/ 46691 w 46690"/>
                  <a:gd name="connsiteY1" fmla="*/ 0 h 43190"/>
                  <a:gd name="connsiteX2" fmla="*/ 46691 w 46690"/>
                  <a:gd name="connsiteY2" fmla="*/ 43191 h 43190"/>
                  <a:gd name="connsiteX3" fmla="*/ 0 w 46690"/>
                  <a:gd name="connsiteY3" fmla="*/ 43191 h 43190"/>
                </a:gdLst>
                <a:ahLst/>
                <a:cxnLst>
                  <a:cxn ang="0">
                    <a:pos x="connsiteX0" y="connsiteY0"/>
                  </a:cxn>
                  <a:cxn ang="0">
                    <a:pos x="connsiteX1" y="connsiteY1"/>
                  </a:cxn>
                  <a:cxn ang="0">
                    <a:pos x="connsiteX2" y="connsiteY2"/>
                  </a:cxn>
                  <a:cxn ang="0">
                    <a:pos x="connsiteX3" y="connsiteY3"/>
                  </a:cxn>
                </a:cxnLst>
                <a:rect l="l" t="t" r="r" b="b"/>
                <a:pathLst>
                  <a:path w="46690" h="43190">
                    <a:moveTo>
                      <a:pt x="0" y="0"/>
                    </a:moveTo>
                    <a:lnTo>
                      <a:pt x="46691" y="0"/>
                    </a:lnTo>
                    <a:lnTo>
                      <a:pt x="46691" y="43191"/>
                    </a:lnTo>
                    <a:lnTo>
                      <a:pt x="0" y="43191"/>
                    </a:lnTo>
                    <a:close/>
                  </a:path>
                </a:pathLst>
              </a:custGeom>
              <a:grpFill/>
              <a:ln w="99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E81E466-7535-2A71-AB2B-580BAF845361}"/>
                  </a:ext>
                </a:extLst>
              </p:cNvPr>
              <p:cNvSpPr/>
              <p:nvPr/>
            </p:nvSpPr>
            <p:spPr>
              <a:xfrm>
                <a:off x="1225295" y="5118697"/>
                <a:ext cx="46690" cy="43190"/>
              </a:xfrm>
              <a:custGeom>
                <a:avLst/>
                <a:gdLst>
                  <a:gd name="connsiteX0" fmla="*/ 0 w 46690"/>
                  <a:gd name="connsiteY0" fmla="*/ 0 h 43190"/>
                  <a:gd name="connsiteX1" fmla="*/ 46691 w 46690"/>
                  <a:gd name="connsiteY1" fmla="*/ 0 h 43190"/>
                  <a:gd name="connsiteX2" fmla="*/ 46691 w 46690"/>
                  <a:gd name="connsiteY2" fmla="*/ 43191 h 43190"/>
                  <a:gd name="connsiteX3" fmla="*/ 0 w 46690"/>
                  <a:gd name="connsiteY3" fmla="*/ 43191 h 43190"/>
                </a:gdLst>
                <a:ahLst/>
                <a:cxnLst>
                  <a:cxn ang="0">
                    <a:pos x="connsiteX0" y="connsiteY0"/>
                  </a:cxn>
                  <a:cxn ang="0">
                    <a:pos x="connsiteX1" y="connsiteY1"/>
                  </a:cxn>
                  <a:cxn ang="0">
                    <a:pos x="connsiteX2" y="connsiteY2"/>
                  </a:cxn>
                  <a:cxn ang="0">
                    <a:pos x="connsiteX3" y="connsiteY3"/>
                  </a:cxn>
                </a:cxnLst>
                <a:rect l="l" t="t" r="r" b="b"/>
                <a:pathLst>
                  <a:path w="46690" h="43190">
                    <a:moveTo>
                      <a:pt x="0" y="0"/>
                    </a:moveTo>
                    <a:lnTo>
                      <a:pt x="46691" y="0"/>
                    </a:lnTo>
                    <a:lnTo>
                      <a:pt x="46691" y="43191"/>
                    </a:lnTo>
                    <a:lnTo>
                      <a:pt x="0" y="43191"/>
                    </a:lnTo>
                    <a:close/>
                  </a:path>
                </a:pathLst>
              </a:custGeom>
              <a:grpFill/>
              <a:ln w="99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E5178853-376B-0F6E-7B6F-3240D0007F3E}"/>
                  </a:ext>
                </a:extLst>
              </p:cNvPr>
              <p:cNvSpPr/>
              <p:nvPr/>
            </p:nvSpPr>
            <p:spPr>
              <a:xfrm>
                <a:off x="1225295" y="5118697"/>
                <a:ext cx="46690" cy="43190"/>
              </a:xfrm>
              <a:custGeom>
                <a:avLst/>
                <a:gdLst>
                  <a:gd name="connsiteX0" fmla="*/ 0 w 46690"/>
                  <a:gd name="connsiteY0" fmla="*/ 0 h 43190"/>
                  <a:gd name="connsiteX1" fmla="*/ 46691 w 46690"/>
                  <a:gd name="connsiteY1" fmla="*/ 0 h 43190"/>
                  <a:gd name="connsiteX2" fmla="*/ 46691 w 46690"/>
                  <a:gd name="connsiteY2" fmla="*/ 43191 h 43190"/>
                  <a:gd name="connsiteX3" fmla="*/ 0 w 46690"/>
                  <a:gd name="connsiteY3" fmla="*/ 43191 h 43190"/>
                </a:gdLst>
                <a:ahLst/>
                <a:cxnLst>
                  <a:cxn ang="0">
                    <a:pos x="connsiteX0" y="connsiteY0"/>
                  </a:cxn>
                  <a:cxn ang="0">
                    <a:pos x="connsiteX1" y="connsiteY1"/>
                  </a:cxn>
                  <a:cxn ang="0">
                    <a:pos x="connsiteX2" y="connsiteY2"/>
                  </a:cxn>
                  <a:cxn ang="0">
                    <a:pos x="connsiteX3" y="connsiteY3"/>
                  </a:cxn>
                </a:cxnLst>
                <a:rect l="l" t="t" r="r" b="b"/>
                <a:pathLst>
                  <a:path w="46690" h="43190">
                    <a:moveTo>
                      <a:pt x="0" y="0"/>
                    </a:moveTo>
                    <a:lnTo>
                      <a:pt x="46691" y="0"/>
                    </a:lnTo>
                    <a:lnTo>
                      <a:pt x="46691" y="43191"/>
                    </a:lnTo>
                    <a:lnTo>
                      <a:pt x="0" y="43191"/>
                    </a:lnTo>
                    <a:close/>
                  </a:path>
                </a:pathLst>
              </a:custGeom>
              <a:grpFill/>
              <a:ln w="995" cap="flat">
                <a:noFill/>
                <a:prstDash val="solid"/>
                <a:miter/>
              </a:ln>
            </p:spPr>
            <p:txBody>
              <a:bodyPr rtlCol="0" anchor="ctr"/>
              <a:lstStyle/>
              <a:p>
                <a:endParaRPr lang="en-US"/>
              </a:p>
            </p:txBody>
          </p:sp>
        </p:grpSp>
      </p:grpSp>
      <p:pic>
        <p:nvPicPr>
          <p:cNvPr id="86" name="Graphic 85">
            <a:extLst>
              <a:ext uri="{FF2B5EF4-FFF2-40B4-BE49-F238E27FC236}">
                <a16:creationId xmlns:a16="http://schemas.microsoft.com/office/drawing/2014/main" id="{92F3C152-CF15-9DDD-0792-276BE25371E2}"/>
              </a:ext>
            </a:extLst>
          </p:cNvPr>
          <p:cNvPicPr>
            <a:picLocks/>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730500" y="2474539"/>
            <a:ext cx="224366" cy="225174"/>
          </a:xfrm>
          <a:prstGeom prst="rect">
            <a:avLst/>
          </a:prstGeom>
        </p:spPr>
      </p:pic>
      <p:pic>
        <p:nvPicPr>
          <p:cNvPr id="87" name="Graphic 86">
            <a:extLst>
              <a:ext uri="{FF2B5EF4-FFF2-40B4-BE49-F238E27FC236}">
                <a16:creationId xmlns:a16="http://schemas.microsoft.com/office/drawing/2014/main" id="{EC704CEE-ECDE-07FD-1D73-8176CA968F87}"/>
              </a:ext>
            </a:extLst>
          </p:cNvPr>
          <p:cNvPicPr>
            <a:picLocks/>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878552" y="2474539"/>
            <a:ext cx="239851" cy="193486"/>
          </a:xfrm>
          <a:prstGeom prst="rect">
            <a:avLst/>
          </a:prstGeom>
        </p:spPr>
      </p:pic>
      <p:sp>
        <p:nvSpPr>
          <p:cNvPr id="95" name="Rectangle 94">
            <a:extLst>
              <a:ext uri="{FF2B5EF4-FFF2-40B4-BE49-F238E27FC236}">
                <a16:creationId xmlns:a16="http://schemas.microsoft.com/office/drawing/2014/main" id="{0924A9CB-1E95-161B-06FE-1AD23DCB46A5}"/>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7" name="Rectangle 96">
            <a:extLst>
              <a:ext uri="{FF2B5EF4-FFF2-40B4-BE49-F238E27FC236}">
                <a16:creationId xmlns:a16="http://schemas.microsoft.com/office/drawing/2014/main" id="{0924FAFF-731B-2892-A82B-31E4AC3837EB}"/>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9" name="Rectangle 98">
            <a:extLst>
              <a:ext uri="{FF2B5EF4-FFF2-40B4-BE49-F238E27FC236}">
                <a16:creationId xmlns:a16="http://schemas.microsoft.com/office/drawing/2014/main" id="{1EDA9CED-B135-D762-9F25-DD82B345743E}"/>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01" name="Straight Connector 100">
            <a:extLst>
              <a:ext uri="{FF2B5EF4-FFF2-40B4-BE49-F238E27FC236}">
                <a16:creationId xmlns:a16="http://schemas.microsoft.com/office/drawing/2014/main" id="{89C8E83A-3CE1-764A-0D81-6712A5699072}"/>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5" name="Text Placeholder 49">
            <a:extLst>
              <a:ext uri="{FF2B5EF4-FFF2-40B4-BE49-F238E27FC236}">
                <a16:creationId xmlns:a16="http://schemas.microsoft.com/office/drawing/2014/main" id="{DFD98A67-1D03-DA69-6E13-42133868BEE9}"/>
              </a:ext>
            </a:extLst>
          </p:cNvPr>
          <p:cNvSpPr txBox="1">
            <a:spLocks/>
          </p:cNvSpPr>
          <p:nvPr/>
        </p:nvSpPr>
        <p:spPr>
          <a:xfrm>
            <a:off x="9376588" y="628590"/>
            <a:ext cx="2129605" cy="800219"/>
          </a:xfrm>
          <a:prstGeom prst="rect">
            <a:avLst/>
          </a:prstGeom>
        </p:spPr>
        <p:txBody>
          <a:bodyPr lIns="45720" tIns="0" rIns="45720" b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Automation / Robotics</a:t>
            </a:r>
          </a:p>
        </p:txBody>
      </p:sp>
      <p:sp>
        <p:nvSpPr>
          <p:cNvPr id="6" name="Text Placeholder 49">
            <a:extLst>
              <a:ext uri="{FF2B5EF4-FFF2-40B4-BE49-F238E27FC236}">
                <a16:creationId xmlns:a16="http://schemas.microsoft.com/office/drawing/2014/main" id="{94BF8B20-E5B1-11F2-B153-9536B6A9AFB8}"/>
              </a:ext>
            </a:extLst>
          </p:cNvPr>
          <p:cNvSpPr txBox="1">
            <a:spLocks/>
          </p:cNvSpPr>
          <p:nvPr/>
        </p:nvSpPr>
        <p:spPr>
          <a:xfrm>
            <a:off x="7133540" y="628590"/>
            <a:ext cx="2278274" cy="800219"/>
          </a:xfrm>
          <a:prstGeom prst="rect">
            <a:avLst/>
          </a:prstGeom>
        </p:spPr>
        <p:txBody>
          <a:bodyPr lIns="45720" tIns="0" rIns="45720" b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000" dirty="0">
                <a:solidFill>
                  <a:srgbClr val="525252"/>
                </a:solidFill>
                <a:latin typeface="IntelOne Text Bold" panose="020B0803020203020204" pitchFamily="34" charset="0"/>
                <a:ea typeface="Intel Clear" panose="020B0604020203020204" pitchFamily="34" charset="0"/>
                <a:cs typeface="Intel Clear" panose="020B0604020203020204" pitchFamily="34" charset="0"/>
                <a:sym typeface="Helvetica Neue"/>
              </a:rPr>
              <a:t>Chessboard Use Cases: </a:t>
            </a:r>
          </a:p>
          <a:p>
            <a:pPr marL="228600" lvl="0" indent="-171450" defTabSz="914400" fontAlgn="auto">
              <a:spcBef>
                <a:spcPts val="0"/>
              </a:spcBef>
              <a:buFont typeface="Wingdings" panose="05000000000000000000" pitchFamily="2" charset="2"/>
              <a:buChar char="§"/>
              <a:defRPr/>
            </a:pPr>
            <a:r>
              <a:rPr lang="en-US" sz="900" b="1" dirty="0">
                <a:solidFill>
                  <a:srgbClr val="525252"/>
                </a:solidFill>
                <a:latin typeface="IntelOne Text" panose="020B0503020203020204" pitchFamily="34" charset="0"/>
              </a:rPr>
              <a:t>Primary: </a:t>
            </a:r>
            <a:r>
              <a:rPr lang="en-US" sz="900" b="0" dirty="0">
                <a:solidFill>
                  <a:srgbClr val="525252"/>
                </a:solidFill>
                <a:latin typeface="IntelOne Text" panose="020B0503020203020204" pitchFamily="34" charset="0"/>
                <a:hlinkClick r:id="rId12" action="ppaction://hlinksldjump"/>
              </a:rPr>
              <a:t>Logistics &amp; Tracking</a:t>
            </a:r>
            <a:endParaRPr lang="en-US" sz="900" b="0" dirty="0">
              <a:solidFill>
                <a:srgbClr val="525252"/>
              </a:solidFill>
              <a:latin typeface="IntelOne Text" panose="020B0503020203020204" pitchFamily="34" charset="0"/>
            </a:endParaRP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Situational Monitoring</a:t>
            </a:r>
          </a:p>
        </p:txBody>
      </p:sp>
      <p:sp>
        <p:nvSpPr>
          <p:cNvPr id="94" name="Text Placeholder 49" descr="Target Vertical: &#10;Manufacturing&#10;&#10;&#10;">
            <a:extLst>
              <a:ext uri="{FF2B5EF4-FFF2-40B4-BE49-F238E27FC236}">
                <a16:creationId xmlns:a16="http://schemas.microsoft.com/office/drawing/2014/main" id="{AC4B2839-1355-381A-F3C6-8F8877095D83}"/>
              </a:ext>
            </a:extLst>
          </p:cNvPr>
          <p:cNvSpPr txBox="1">
            <a:spLocks/>
          </p:cNvSpPr>
          <p:nvPr/>
        </p:nvSpPr>
        <p:spPr>
          <a:xfrm>
            <a:off x="7144338" y="1686845"/>
            <a:ext cx="4361852" cy="292388"/>
          </a:xfrm>
          <a:prstGeom prst="rect">
            <a:avLst/>
          </a:prstGeom>
        </p:spPr>
        <p:txBody>
          <a:bodyPr wrap="square" lIns="0" tIns="0" rIns="0" bIns="0">
            <a:sp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a:spcBef>
                <a:spcPts val="0"/>
              </a:spcBef>
              <a:defRPr/>
            </a:pPr>
            <a:r>
              <a:rPr lang="en-US" sz="900" b="0" dirty="0">
                <a:solidFill>
                  <a:srgbClr val="525252"/>
                </a:solidFill>
                <a:latin typeface="IntelOne Text" panose="020B0503020203020204" pitchFamily="34" charset="0"/>
                <a:ea typeface="+mn-ea"/>
                <a:cs typeface="+mn-cs"/>
                <a:sym typeface="Helvetica Neue"/>
              </a:rPr>
              <a:t>Available in APJ</a:t>
            </a:r>
          </a:p>
        </p:txBody>
      </p:sp>
      <p:pic>
        <p:nvPicPr>
          <p:cNvPr id="105" name="Picture 104" descr="A picture containing LEGO&#10;&#10;Description automatically generated">
            <a:extLst>
              <a:ext uri="{FF2B5EF4-FFF2-40B4-BE49-F238E27FC236}">
                <a16:creationId xmlns:a16="http://schemas.microsoft.com/office/drawing/2014/main" id="{F976ED33-3F4C-81F2-AFBE-B02ACE0E8436}"/>
              </a:ext>
            </a:extLst>
          </p:cNvPr>
          <p:cNvPicPr>
            <a:picLocks/>
          </p:cNvPicPr>
          <p:nvPr/>
        </p:nvPicPr>
        <p:blipFill rotWithShape="1">
          <a:blip r:embed="rId13" cstate="hqprint">
            <a:extLst>
              <a:ext uri="{28A0092B-C50C-407E-A947-70E740481C1C}">
                <a14:useLocalDpi xmlns:a14="http://schemas.microsoft.com/office/drawing/2010/main"/>
              </a:ext>
            </a:extLst>
          </a:blip>
          <a:srcRect l="-1"/>
          <a:stretch/>
        </p:blipFill>
        <p:spPr>
          <a:xfrm>
            <a:off x="7149234" y="3047999"/>
            <a:ext cx="1593762" cy="1328738"/>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106" name="Rectangle 105">
            <a:extLst>
              <a:ext uri="{FF2B5EF4-FFF2-40B4-BE49-F238E27FC236}">
                <a16:creationId xmlns:a16="http://schemas.microsoft.com/office/drawing/2014/main" id="{BF805224-A430-D5DB-B32E-E74F39856D42}"/>
              </a:ext>
            </a:extLst>
          </p:cNvPr>
          <p:cNvSpPr>
            <a:spLocks/>
          </p:cNvSpPr>
          <p:nvPr/>
        </p:nvSpPr>
        <p:spPr>
          <a:xfrm>
            <a:off x="8742999" y="3048001"/>
            <a:ext cx="2848925" cy="139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latin typeface="IntelOne Text"/>
              </a:rPr>
              <a:t>Improve brand loyalty</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latin typeface="IntelOne Text"/>
              </a:rPr>
              <a:t>Increase yield</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latin typeface="IntelOne Text"/>
              </a:rPr>
              <a:t>Improve perception across supply chain</a:t>
            </a:r>
          </a:p>
        </p:txBody>
      </p:sp>
      <p:sp>
        <p:nvSpPr>
          <p:cNvPr id="107" name="Rectangle 106">
            <a:extLst>
              <a:ext uri="{FF2B5EF4-FFF2-40B4-BE49-F238E27FC236}">
                <a16:creationId xmlns:a16="http://schemas.microsoft.com/office/drawing/2014/main" id="{5669AFB2-26E4-A89E-AEFE-54635D4B1140}"/>
              </a:ext>
            </a:extLst>
          </p:cNvPr>
          <p:cNvSpPr>
            <a:spLocks/>
          </p:cNvSpPr>
          <p:nvPr/>
        </p:nvSpPr>
        <p:spPr>
          <a:xfrm>
            <a:off x="7144336" y="4446256"/>
            <a:ext cx="4438063" cy="1764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Reduce theft, losses due to lack of visibility</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Ensure adequate capacity to receive/transport materials and products</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Meet customer, shipment, and procurement agreements</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Offset fluctuations, especially for just-in-time manufacturing</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Optimize resource and product stockholding</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Simplify and streamline production management</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labor costs associated with manual tracking</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scrap</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Optimize warehouse, stock spaces</a:t>
            </a:r>
          </a:p>
        </p:txBody>
      </p:sp>
      <p:grpSp>
        <p:nvGrpSpPr>
          <p:cNvPr id="2" name="Group 1">
            <a:extLst>
              <a:ext uri="{FF2B5EF4-FFF2-40B4-BE49-F238E27FC236}">
                <a16:creationId xmlns:a16="http://schemas.microsoft.com/office/drawing/2014/main" id="{E7769EF2-4925-3BB6-924A-E3C59F6ADF16}"/>
              </a:ext>
            </a:extLst>
          </p:cNvPr>
          <p:cNvGrpSpPr/>
          <p:nvPr/>
        </p:nvGrpSpPr>
        <p:grpSpPr>
          <a:xfrm>
            <a:off x="9057016" y="87630"/>
            <a:ext cx="2525384" cy="384440"/>
            <a:chOff x="9057016" y="87630"/>
            <a:chExt cx="2525384" cy="384440"/>
          </a:xfrm>
        </p:grpSpPr>
        <p:pic>
          <p:nvPicPr>
            <p:cNvPr id="3" name="Picture 2">
              <a:hlinkClick r:id="rId14" action="ppaction://hlinksldjump"/>
              <a:extLst>
                <a:ext uri="{FF2B5EF4-FFF2-40B4-BE49-F238E27FC236}">
                  <a16:creationId xmlns:a16="http://schemas.microsoft.com/office/drawing/2014/main" id="{3D5C5A69-759E-4284-A781-42C2D9F67E86}"/>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4" name="Rectangle 3">
              <a:extLst>
                <a:ext uri="{FF2B5EF4-FFF2-40B4-BE49-F238E27FC236}">
                  <a16:creationId xmlns:a16="http://schemas.microsoft.com/office/drawing/2014/main" id="{D428531D-DC3F-C001-7B4E-0F1260EBB1C0}"/>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102048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410AD-9A5A-4680-9C54-EFD8EA72F5B2}"/>
              </a:ext>
            </a:extLst>
          </p:cNvPr>
          <p:cNvSpPr>
            <a:spLocks noGrp="1"/>
          </p:cNvSpPr>
          <p:nvPr>
            <p:ph type="title"/>
          </p:nvPr>
        </p:nvSpPr>
        <p:spPr>
          <a:xfrm>
            <a:off x="592916" y="571500"/>
            <a:ext cx="10972801" cy="498598"/>
          </a:xfrm>
        </p:spPr>
        <p:txBody>
          <a:bodyPr/>
          <a:lstStyle/>
          <a:p>
            <a:r>
              <a:rPr lang="en-US" dirty="0"/>
              <a:t>Smart Factory Solution (SFS) </a:t>
            </a:r>
          </a:p>
        </p:txBody>
      </p:sp>
      <p:grpSp>
        <p:nvGrpSpPr>
          <p:cNvPr id="28" name="Group 27">
            <a:extLst>
              <a:ext uri="{FF2B5EF4-FFF2-40B4-BE49-F238E27FC236}">
                <a16:creationId xmlns:a16="http://schemas.microsoft.com/office/drawing/2014/main" id="{012F4404-07F3-4DE1-8BBF-861169733C0D}"/>
              </a:ext>
            </a:extLst>
          </p:cNvPr>
          <p:cNvGrpSpPr/>
          <p:nvPr/>
        </p:nvGrpSpPr>
        <p:grpSpPr>
          <a:xfrm>
            <a:off x="592917" y="5220283"/>
            <a:ext cx="6318424" cy="520570"/>
            <a:chOff x="592916" y="4469919"/>
            <a:chExt cx="6318424" cy="520570"/>
          </a:xfrm>
        </p:grpSpPr>
        <p:cxnSp>
          <p:nvCxnSpPr>
            <p:cNvPr id="29" name="Straight Connector 28">
              <a:extLst>
                <a:ext uri="{FF2B5EF4-FFF2-40B4-BE49-F238E27FC236}">
                  <a16:creationId xmlns:a16="http://schemas.microsoft.com/office/drawing/2014/main" id="{EAEBE96B-F557-4056-AB89-AAD39DF634B0}"/>
                </a:ext>
              </a:extLst>
            </p:cNvPr>
            <p:cNvCxnSpPr>
              <a:cxnSpLocks/>
            </p:cNvCxnSpPr>
            <p:nvPr/>
          </p:nvCxnSpPr>
          <p:spPr>
            <a:xfrm>
              <a:off x="592917" y="446991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30" name="Group 29">
              <a:extLst>
                <a:ext uri="{FF2B5EF4-FFF2-40B4-BE49-F238E27FC236}">
                  <a16:creationId xmlns:a16="http://schemas.microsoft.com/office/drawing/2014/main" id="{EC3326E9-DC1C-C3DA-9769-1F621F1F42D6}"/>
                </a:ext>
              </a:extLst>
            </p:cNvPr>
            <p:cNvGrpSpPr/>
            <p:nvPr/>
          </p:nvGrpSpPr>
          <p:grpSpPr>
            <a:xfrm>
              <a:off x="592916" y="4550817"/>
              <a:ext cx="6318424" cy="439672"/>
              <a:chOff x="5043513" y="3848440"/>
              <a:chExt cx="6318424" cy="439672"/>
            </a:xfrm>
          </p:grpSpPr>
          <p:sp>
            <p:nvSpPr>
              <p:cNvPr id="31" name="Content Placeholder 47">
                <a:extLst>
                  <a:ext uri="{FF2B5EF4-FFF2-40B4-BE49-F238E27FC236}">
                    <a16:creationId xmlns:a16="http://schemas.microsoft.com/office/drawing/2014/main" id="{AD0A8483-A331-08F9-C826-5C983DA46EBF}"/>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32" name="Content Placeholder 47">
                <a:extLst>
                  <a:ext uri="{FF2B5EF4-FFF2-40B4-BE49-F238E27FC236}">
                    <a16:creationId xmlns:a16="http://schemas.microsoft.com/office/drawing/2014/main" id="{2BF04E74-17B1-7C22-5143-43C7349DC0AD}"/>
                  </a:ext>
                </a:extLst>
              </p:cNvPr>
              <p:cNvSpPr txBox="1">
                <a:spLocks/>
              </p:cNvSpPr>
              <p:nvPr/>
            </p:nvSpPr>
            <p:spPr>
              <a:xfrm>
                <a:off x="5043513" y="4034693"/>
                <a:ext cx="6318424" cy="253419"/>
              </a:xfrm>
              <a:prstGeom prst="rect">
                <a:avLst/>
              </a:prstGeom>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marR="0" lvl="1" indent="-109728" fontAlgn="ctr">
                  <a:lnSpc>
                    <a:spcPct val="100000"/>
                  </a:lnSpc>
                  <a:spcBef>
                    <a:spcPts val="200"/>
                  </a:spcBef>
                  <a:spcAft>
                    <a:spcPts val="0"/>
                  </a:spcAft>
                  <a:buClr>
                    <a:srgbClr val="525252"/>
                  </a:buClr>
                  <a:buSzTx/>
                  <a:buFont typeface="Wingdings" panose="05000000000000000000" pitchFamily="2" charset="2"/>
                  <a:buChar char="§"/>
                  <a:tabLst/>
                  <a:defRPr kumimoji="0" sz="900" b="0" i="0" u="none" strike="noStrike" cap="none" spc="0" normalizeH="0" baseline="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r>
                  <a:rPr lang="en-US" dirty="0">
                    <a:hlinkClick r:id="rId3">
                      <a:extLst>
                        <a:ext uri="{A12FA001-AC4F-418D-AE19-62706E023703}">
                          <ahyp:hlinkClr xmlns:ahyp="http://schemas.microsoft.com/office/drawing/2018/hyperlinkcolor" val="tx"/>
                        </a:ext>
                      </a:extLst>
                    </a:hlinkClick>
                  </a:rPr>
                  <a:t>Intel IoT Kits Overview</a:t>
                </a:r>
                <a:endParaRPr lang="en-US" dirty="0">
                  <a:sym typeface="Helvetica"/>
                </a:endParaRPr>
              </a:p>
              <a:p>
                <a:pPr lvl="1"/>
                <a:r>
                  <a:rPr lang="en-US" dirty="0">
                    <a:hlinkClick r:id="rId4">
                      <a:extLst>
                        <a:ext uri="{A12FA001-AC4F-418D-AE19-62706E023703}">
                          <ahyp:hlinkClr xmlns:ahyp="http://schemas.microsoft.com/office/drawing/2018/hyperlinkcolor" val="tx"/>
                        </a:ext>
                      </a:extLst>
                    </a:hlinkClick>
                  </a:rPr>
                  <a:t>Datasheet</a:t>
                </a:r>
                <a:endParaRPr lang="en-US" dirty="0"/>
              </a:p>
              <a:p>
                <a:pPr lvl="1"/>
                <a:r>
                  <a:rPr lang="en-US" dirty="0">
                    <a:hlinkClick r:id="rId5">
                      <a:extLst>
                        <a:ext uri="{A12FA001-AC4F-418D-AE19-62706E023703}">
                          <ahyp:hlinkClr xmlns:ahyp="http://schemas.microsoft.com/office/drawing/2018/hyperlinkcolor" val="tx"/>
                        </a:ext>
                      </a:extLst>
                    </a:hlinkClick>
                  </a:rPr>
                  <a:t>User Guide</a:t>
                </a:r>
                <a:endParaRPr lang="en-US" dirty="0"/>
              </a:p>
              <a:p>
                <a:pPr lvl="1"/>
                <a:r>
                  <a:rPr lang="en-US" dirty="0">
                    <a:hlinkClick r:id="rId6">
                      <a:extLst>
                        <a:ext uri="{A12FA001-AC4F-418D-AE19-62706E023703}">
                          <ahyp:hlinkClr xmlns:ahyp="http://schemas.microsoft.com/office/drawing/2018/hyperlinkcolor" val="tx"/>
                        </a:ext>
                      </a:extLst>
                    </a:hlinkClick>
                  </a:rPr>
                  <a:t>API/SDK</a:t>
                </a:r>
                <a:endParaRPr lang="en-US" dirty="0"/>
              </a:p>
              <a:p>
                <a:pPr lvl="1"/>
                <a:r>
                  <a:rPr lang="en-US" dirty="0">
                    <a:hlinkClick r:id="rId7">
                      <a:extLst>
                        <a:ext uri="{A12FA001-AC4F-418D-AE19-62706E023703}">
                          <ahyp:hlinkClr xmlns:ahyp="http://schemas.microsoft.com/office/drawing/2018/hyperlinkcolor" val="tx"/>
                        </a:ext>
                      </a:extLst>
                    </a:hlinkClick>
                  </a:rPr>
                  <a:t>ORDER here today</a:t>
                </a:r>
                <a:endParaRPr lang="en-US" dirty="0"/>
              </a:p>
            </p:txBody>
          </p:sp>
        </p:grpSp>
      </p:grpSp>
      <p:cxnSp>
        <p:nvCxnSpPr>
          <p:cNvPr id="33" name="Straight Connector 32">
            <a:extLst>
              <a:ext uri="{FF2B5EF4-FFF2-40B4-BE49-F238E27FC236}">
                <a16:creationId xmlns:a16="http://schemas.microsoft.com/office/drawing/2014/main" id="{713EA701-9707-30CB-17A7-94546935C0B1}"/>
              </a:ext>
            </a:extLst>
          </p:cNvPr>
          <p:cNvCxnSpPr>
            <a:cxnSpLocks/>
          </p:cNvCxnSpPr>
          <p:nvPr/>
        </p:nvCxnSpPr>
        <p:spPr>
          <a:xfrm>
            <a:off x="592918" y="316452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34" name="Group 33">
            <a:extLst>
              <a:ext uri="{FF2B5EF4-FFF2-40B4-BE49-F238E27FC236}">
                <a16:creationId xmlns:a16="http://schemas.microsoft.com/office/drawing/2014/main" id="{80BA6F1D-48C2-4ED4-CC5A-6F7C743A8397}"/>
              </a:ext>
            </a:extLst>
          </p:cNvPr>
          <p:cNvGrpSpPr>
            <a:grpSpLocks/>
          </p:cNvGrpSpPr>
          <p:nvPr/>
        </p:nvGrpSpPr>
        <p:grpSpPr>
          <a:xfrm>
            <a:off x="592917" y="3230900"/>
            <a:ext cx="6318424" cy="335865"/>
            <a:chOff x="592916" y="3640327"/>
            <a:chExt cx="6318424" cy="335865"/>
          </a:xfrm>
        </p:grpSpPr>
        <p:sp>
          <p:nvSpPr>
            <p:cNvPr id="35" name="Content Placeholder 47">
              <a:extLst>
                <a:ext uri="{FF2B5EF4-FFF2-40B4-BE49-F238E27FC236}">
                  <a16:creationId xmlns:a16="http://schemas.microsoft.com/office/drawing/2014/main" id="{CBAD7DB9-1E39-DC5B-34A7-4906BF90CDDC}"/>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36" name="Content Placeholder 47">
              <a:extLst>
                <a:ext uri="{FF2B5EF4-FFF2-40B4-BE49-F238E27FC236}">
                  <a16:creationId xmlns:a16="http://schemas.microsoft.com/office/drawing/2014/main" id="{85F06A07-1205-C20E-A696-65DE844BB901}"/>
                </a:ext>
              </a:extLst>
            </p:cNvPr>
            <p:cNvSpPr txBox="1">
              <a:spLocks/>
            </p:cNvSpPr>
            <p:nvPr/>
          </p:nvSpPr>
          <p:spPr>
            <a:xfrm>
              <a:off x="592916" y="3837693"/>
              <a:ext cx="6318424" cy="138499"/>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R="0" lvl="0" algn="l" defTabSz="1219169" rtl="0" eaLnBrk="1" fontAlgn="auto" latinLnBrk="0" hangingPunct="0">
                <a:spcBef>
                  <a:spcPts val="200"/>
                </a:spcBef>
                <a:buClrTx/>
                <a:buSzTx/>
                <a:tabLst/>
                <a:defRPr/>
              </a:pPr>
              <a:r>
                <a:rPr kumimoji="0" lang="it-IT"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Intel® Core™ i7/i5/i3 Processor</a:t>
              </a:r>
            </a:p>
          </p:txBody>
        </p:sp>
      </p:grpSp>
      <p:cxnSp>
        <p:nvCxnSpPr>
          <p:cNvPr id="44" name="Straight Connector 43">
            <a:extLst>
              <a:ext uri="{FF2B5EF4-FFF2-40B4-BE49-F238E27FC236}">
                <a16:creationId xmlns:a16="http://schemas.microsoft.com/office/drawing/2014/main" id="{F36796DC-928C-4BAD-AD3C-A3614A3326FA}"/>
              </a:ext>
            </a:extLst>
          </p:cNvPr>
          <p:cNvCxnSpPr>
            <a:cxnSpLocks/>
          </p:cNvCxnSpPr>
          <p:nvPr/>
        </p:nvCxnSpPr>
        <p:spPr>
          <a:xfrm>
            <a:off x="592918" y="364258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7193" name="Group 7192">
            <a:extLst>
              <a:ext uri="{FF2B5EF4-FFF2-40B4-BE49-F238E27FC236}">
                <a16:creationId xmlns:a16="http://schemas.microsoft.com/office/drawing/2014/main" id="{4DAB41B9-6D2A-7F4C-E44D-600B482961B5}"/>
              </a:ext>
            </a:extLst>
          </p:cNvPr>
          <p:cNvGrpSpPr/>
          <p:nvPr/>
        </p:nvGrpSpPr>
        <p:grpSpPr>
          <a:xfrm>
            <a:off x="592917" y="3708964"/>
            <a:ext cx="6094730" cy="500013"/>
            <a:chOff x="592917" y="3708964"/>
            <a:chExt cx="6094730" cy="500013"/>
          </a:xfrm>
        </p:grpSpPr>
        <p:grpSp>
          <p:nvGrpSpPr>
            <p:cNvPr id="45" name="Group 44">
              <a:extLst>
                <a:ext uri="{FF2B5EF4-FFF2-40B4-BE49-F238E27FC236}">
                  <a16:creationId xmlns:a16="http://schemas.microsoft.com/office/drawing/2014/main" id="{E7440D49-4EC5-B83C-6268-D98FAE020B8C}"/>
                </a:ext>
              </a:extLst>
            </p:cNvPr>
            <p:cNvGrpSpPr>
              <a:grpSpLocks/>
            </p:cNvGrpSpPr>
            <p:nvPr/>
          </p:nvGrpSpPr>
          <p:grpSpPr>
            <a:xfrm>
              <a:off x="592917" y="3708964"/>
              <a:ext cx="4342075" cy="335865"/>
              <a:chOff x="592916" y="3640327"/>
              <a:chExt cx="4342075" cy="335865"/>
            </a:xfrm>
          </p:grpSpPr>
          <p:sp>
            <p:nvSpPr>
              <p:cNvPr id="46" name="Content Placeholder 47">
                <a:extLst>
                  <a:ext uri="{FF2B5EF4-FFF2-40B4-BE49-F238E27FC236}">
                    <a16:creationId xmlns:a16="http://schemas.microsoft.com/office/drawing/2014/main" id="{D3572646-E190-3D2B-CEE9-5741797642DA}"/>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err="1">
                    <a:solidFill>
                      <a:schemeClr val="tx2"/>
                    </a:solidFill>
                    <a:latin typeface="IntelOne Text Bold" panose="020B0803020203020204" pitchFamily="34" charset="0"/>
                  </a:rPr>
                  <a:t>Vecow</a:t>
                </a:r>
                <a:r>
                  <a:rPr lang="en-US" sz="1000" dirty="0">
                    <a:solidFill>
                      <a:schemeClr val="tx2"/>
                    </a:solidFill>
                    <a:latin typeface="IntelOne Text Bold" panose="020B0803020203020204" pitchFamily="34" charset="0"/>
                  </a:rPr>
                  <a:t> Hardware</a:t>
                </a:r>
              </a:p>
            </p:txBody>
          </p:sp>
          <p:sp>
            <p:nvSpPr>
              <p:cNvPr id="47" name="Content Placeholder 47">
                <a:extLst>
                  <a:ext uri="{FF2B5EF4-FFF2-40B4-BE49-F238E27FC236}">
                    <a16:creationId xmlns:a16="http://schemas.microsoft.com/office/drawing/2014/main" id="{118F073C-4A02-619E-E1C4-0BCE5B257B5D}"/>
                  </a:ext>
                </a:extLst>
              </p:cNvPr>
              <p:cNvSpPr txBox="1">
                <a:spLocks/>
              </p:cNvSpPr>
              <p:nvPr/>
            </p:nvSpPr>
            <p:spPr>
              <a:xfrm>
                <a:off x="592916" y="3837693"/>
                <a:ext cx="2281446" cy="138499"/>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R="0" lvl="0" algn="l" defTabSz="1219169" rtl="0" eaLnBrk="1" fontAlgn="auto" latinLnBrk="0" hangingPunct="0">
                  <a:spcBef>
                    <a:spcPts val="200"/>
                  </a:spcBef>
                  <a:buClrTx/>
                  <a:buSzTx/>
                  <a:tabLst/>
                  <a:defRPr/>
                </a:pPr>
                <a:r>
                  <a:rPr kumimoji="0" lang="it-IT"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Vecow SPC-5600 </a:t>
                </a:r>
              </a:p>
            </p:txBody>
          </p:sp>
        </p:grpSp>
        <p:grpSp>
          <p:nvGrpSpPr>
            <p:cNvPr id="48" name="Group 47">
              <a:extLst>
                <a:ext uri="{FF2B5EF4-FFF2-40B4-BE49-F238E27FC236}">
                  <a16:creationId xmlns:a16="http://schemas.microsoft.com/office/drawing/2014/main" id="{DF74DA51-F87E-32F3-CF21-C1DBC33B5FCA}"/>
                </a:ext>
              </a:extLst>
            </p:cNvPr>
            <p:cNvGrpSpPr>
              <a:grpSpLocks/>
            </p:cNvGrpSpPr>
            <p:nvPr/>
          </p:nvGrpSpPr>
          <p:grpSpPr>
            <a:xfrm>
              <a:off x="3761567" y="3708964"/>
              <a:ext cx="2926080" cy="500013"/>
              <a:chOff x="592916" y="3640327"/>
              <a:chExt cx="2926080" cy="500013"/>
            </a:xfrm>
          </p:grpSpPr>
          <p:sp>
            <p:nvSpPr>
              <p:cNvPr id="49" name="Content Placeholder 47">
                <a:extLst>
                  <a:ext uri="{FF2B5EF4-FFF2-40B4-BE49-F238E27FC236}">
                    <a16:creationId xmlns:a16="http://schemas.microsoft.com/office/drawing/2014/main" id="{2EDB1D48-0CC2-F521-9C8B-9501E7C167A5}"/>
                  </a:ext>
                </a:extLst>
              </p:cNvPr>
              <p:cNvSpPr txBox="1">
                <a:spLocks/>
              </p:cNvSpPr>
              <p:nvPr/>
            </p:nvSpPr>
            <p:spPr>
              <a:xfrm>
                <a:off x="592916" y="3640327"/>
                <a:ext cx="2926080"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Software</a:t>
                </a:r>
              </a:p>
            </p:txBody>
          </p:sp>
          <p:sp>
            <p:nvSpPr>
              <p:cNvPr id="50" name="Content Placeholder 47">
                <a:extLst>
                  <a:ext uri="{FF2B5EF4-FFF2-40B4-BE49-F238E27FC236}">
                    <a16:creationId xmlns:a16="http://schemas.microsoft.com/office/drawing/2014/main" id="{760D6681-2A96-93F5-772D-43B162DC69DE}"/>
                  </a:ext>
                </a:extLst>
              </p:cNvPr>
              <p:cNvSpPr txBox="1">
                <a:spLocks/>
              </p:cNvSpPr>
              <p:nvPr/>
            </p:nvSpPr>
            <p:spPr>
              <a:xfrm>
                <a:off x="592917" y="3837693"/>
                <a:ext cx="2554867" cy="302647"/>
              </a:xfrm>
              <a:prstGeom prst="rect">
                <a:avLst/>
              </a:prstGeom>
              <a:ln>
                <a:noFill/>
              </a:ln>
            </p:spPr>
            <p:txBody>
              <a:bodyPr wrap="non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7000" lvl="1" indent="-127000" defTabSz="1219169" hangingPunct="0">
                  <a:lnSpc>
                    <a:spcPct val="100000"/>
                  </a:lnSpc>
                  <a:spcBef>
                    <a:spcPts val="200"/>
                  </a:spcBef>
                  <a:defRPr/>
                </a:pPr>
                <a:r>
                  <a:rPr lang="en-US" sz="900" kern="0" dirty="0">
                    <a:latin typeface="+mn-lt"/>
                    <a:sym typeface="Helvetica"/>
                  </a:rPr>
                  <a:t>Device Management is based on </a:t>
                </a:r>
                <a:r>
                  <a:rPr lang="en-US" sz="900" kern="0" dirty="0" err="1">
                    <a:latin typeface="+mn-lt"/>
                    <a:sym typeface="Helvetica"/>
                  </a:rPr>
                  <a:t>Teamviewer</a:t>
                </a:r>
                <a:endParaRPr lang="en-US" sz="900" kern="0" dirty="0">
                  <a:latin typeface="+mn-lt"/>
                  <a:sym typeface="Helvetica"/>
                </a:endParaRPr>
              </a:p>
              <a:p>
                <a:pPr marL="127000" lvl="1" indent="-127000" defTabSz="1219169" hangingPunct="0">
                  <a:lnSpc>
                    <a:spcPct val="100000"/>
                  </a:lnSpc>
                  <a:spcBef>
                    <a:spcPts val="200"/>
                  </a:spcBef>
                  <a:defRPr/>
                </a:pPr>
                <a:r>
                  <a:rPr lang="en-US" sz="900" kern="0" dirty="0">
                    <a:latin typeface="+mn-lt"/>
                    <a:sym typeface="Helvetica"/>
                  </a:rPr>
                  <a:t>Zoom and </a:t>
                </a:r>
                <a:r>
                  <a:rPr lang="en-US" sz="900" kern="0" dirty="0" err="1">
                    <a:latin typeface="+mn-lt"/>
                    <a:sym typeface="Helvetica"/>
                  </a:rPr>
                  <a:t>Anydesk</a:t>
                </a:r>
                <a:endParaRPr lang="it-IT" sz="900" kern="0" dirty="0">
                  <a:latin typeface="+mn-lt"/>
                  <a:sym typeface="Helvetica"/>
                </a:endParaRPr>
              </a:p>
            </p:txBody>
          </p:sp>
        </p:grpSp>
      </p:grpSp>
      <p:cxnSp>
        <p:nvCxnSpPr>
          <p:cNvPr id="51" name="Straight Connector 50">
            <a:extLst>
              <a:ext uri="{FF2B5EF4-FFF2-40B4-BE49-F238E27FC236}">
                <a16:creationId xmlns:a16="http://schemas.microsoft.com/office/drawing/2014/main" id="{269081F4-DBAC-3913-8F00-E06F85688CF8}"/>
              </a:ext>
            </a:extLst>
          </p:cNvPr>
          <p:cNvCxnSpPr>
            <a:cxnSpLocks/>
          </p:cNvCxnSpPr>
          <p:nvPr/>
        </p:nvCxnSpPr>
        <p:spPr>
          <a:xfrm>
            <a:off x="592918" y="433927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7194" name="Group 7193">
            <a:extLst>
              <a:ext uri="{FF2B5EF4-FFF2-40B4-BE49-F238E27FC236}">
                <a16:creationId xmlns:a16="http://schemas.microsoft.com/office/drawing/2014/main" id="{8E7C4CCE-D304-22F1-C5B7-F8FAAAE27E75}"/>
              </a:ext>
            </a:extLst>
          </p:cNvPr>
          <p:cNvGrpSpPr/>
          <p:nvPr/>
        </p:nvGrpSpPr>
        <p:grpSpPr>
          <a:xfrm>
            <a:off x="592917" y="4405650"/>
            <a:ext cx="6255395" cy="664160"/>
            <a:chOff x="592917" y="4405650"/>
            <a:chExt cx="6255395" cy="664160"/>
          </a:xfrm>
        </p:grpSpPr>
        <p:grpSp>
          <p:nvGrpSpPr>
            <p:cNvPr id="52" name="Group 51">
              <a:extLst>
                <a:ext uri="{FF2B5EF4-FFF2-40B4-BE49-F238E27FC236}">
                  <a16:creationId xmlns:a16="http://schemas.microsoft.com/office/drawing/2014/main" id="{B596D674-89D6-F806-730C-178A26CB0A02}"/>
                </a:ext>
              </a:extLst>
            </p:cNvPr>
            <p:cNvGrpSpPr>
              <a:grpSpLocks/>
            </p:cNvGrpSpPr>
            <p:nvPr/>
          </p:nvGrpSpPr>
          <p:grpSpPr>
            <a:xfrm>
              <a:off x="592917" y="4405650"/>
              <a:ext cx="4342075" cy="664160"/>
              <a:chOff x="592916" y="3640327"/>
              <a:chExt cx="4342075" cy="664160"/>
            </a:xfrm>
          </p:grpSpPr>
          <p:sp>
            <p:nvSpPr>
              <p:cNvPr id="53" name="Content Placeholder 47">
                <a:extLst>
                  <a:ext uri="{FF2B5EF4-FFF2-40B4-BE49-F238E27FC236}">
                    <a16:creationId xmlns:a16="http://schemas.microsoft.com/office/drawing/2014/main" id="{F3D13C40-87E3-75AC-51F4-F63C35C80300}"/>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Cloud Service Provider</a:t>
                </a:r>
              </a:p>
            </p:txBody>
          </p:sp>
          <p:sp>
            <p:nvSpPr>
              <p:cNvPr id="54" name="Content Placeholder 47">
                <a:extLst>
                  <a:ext uri="{FF2B5EF4-FFF2-40B4-BE49-F238E27FC236}">
                    <a16:creationId xmlns:a16="http://schemas.microsoft.com/office/drawing/2014/main" id="{71FD9E0C-E056-A6F8-3BE0-6BFD9BD62F42}"/>
                  </a:ext>
                </a:extLst>
              </p:cNvPr>
              <p:cNvSpPr txBox="1">
                <a:spLocks/>
              </p:cNvSpPr>
              <p:nvPr/>
            </p:nvSpPr>
            <p:spPr>
              <a:xfrm>
                <a:off x="592916" y="3837693"/>
                <a:ext cx="3003724" cy="466794"/>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7000" lvl="1" indent="-127000" defTabSz="1219169" hangingPunct="0">
                  <a:lnSpc>
                    <a:spcPct val="100000"/>
                  </a:lnSpc>
                  <a:spcBef>
                    <a:spcPts val="200"/>
                  </a:spcBef>
                  <a:defRPr/>
                </a:pPr>
                <a:r>
                  <a:rPr lang="en-US" sz="900" kern="0" dirty="0">
                    <a:latin typeface="+mn-lt"/>
                    <a:sym typeface="Helvetica"/>
                  </a:rPr>
                  <a:t>AWS</a:t>
                </a:r>
              </a:p>
              <a:p>
                <a:pPr marL="127000" lvl="1" indent="-127000" defTabSz="1219169" hangingPunct="0">
                  <a:lnSpc>
                    <a:spcPct val="100000"/>
                  </a:lnSpc>
                  <a:spcBef>
                    <a:spcPts val="200"/>
                  </a:spcBef>
                  <a:defRPr/>
                </a:pPr>
                <a:r>
                  <a:rPr lang="en-US" sz="900" kern="0" dirty="0">
                    <a:latin typeface="+mn-lt"/>
                    <a:sym typeface="Helvetica"/>
                  </a:rPr>
                  <a:t>Microsoft Azure</a:t>
                </a:r>
              </a:p>
              <a:p>
                <a:pPr marL="127000" lvl="1" indent="-127000" defTabSz="1219169" hangingPunct="0">
                  <a:lnSpc>
                    <a:spcPct val="100000"/>
                  </a:lnSpc>
                  <a:spcBef>
                    <a:spcPts val="200"/>
                  </a:spcBef>
                  <a:defRPr/>
                </a:pPr>
                <a:r>
                  <a:rPr lang="en-US" sz="900" kern="0" dirty="0">
                    <a:latin typeface="+mn-lt"/>
                    <a:sym typeface="Helvetica"/>
                  </a:rPr>
                  <a:t>Other</a:t>
                </a:r>
                <a:endParaRPr lang="it-IT" sz="900" kern="0" dirty="0">
                  <a:latin typeface="+mn-lt"/>
                  <a:sym typeface="Helvetica"/>
                </a:endParaRPr>
              </a:p>
            </p:txBody>
          </p:sp>
        </p:grpSp>
        <p:grpSp>
          <p:nvGrpSpPr>
            <p:cNvPr id="55" name="Group 54">
              <a:extLst>
                <a:ext uri="{FF2B5EF4-FFF2-40B4-BE49-F238E27FC236}">
                  <a16:creationId xmlns:a16="http://schemas.microsoft.com/office/drawing/2014/main" id="{05C52D03-CFA2-3D33-25C2-6D81A10B18EC}"/>
                </a:ext>
              </a:extLst>
            </p:cNvPr>
            <p:cNvGrpSpPr>
              <a:grpSpLocks/>
            </p:cNvGrpSpPr>
            <p:nvPr/>
          </p:nvGrpSpPr>
          <p:grpSpPr>
            <a:xfrm>
              <a:off x="3761567" y="4405650"/>
              <a:ext cx="3086745" cy="503109"/>
              <a:chOff x="592916" y="3640327"/>
              <a:chExt cx="3086745" cy="503109"/>
            </a:xfrm>
          </p:grpSpPr>
          <p:sp>
            <p:nvSpPr>
              <p:cNvPr id="56" name="Content Placeholder 47">
                <a:extLst>
                  <a:ext uri="{FF2B5EF4-FFF2-40B4-BE49-F238E27FC236}">
                    <a16:creationId xmlns:a16="http://schemas.microsoft.com/office/drawing/2014/main" id="{305419B3-ACB1-505F-26F1-5CFFE1601707}"/>
                  </a:ext>
                </a:extLst>
              </p:cNvPr>
              <p:cNvSpPr txBox="1">
                <a:spLocks/>
              </p:cNvSpPr>
              <p:nvPr/>
            </p:nvSpPr>
            <p:spPr>
              <a:xfrm>
                <a:off x="592916" y="3640327"/>
                <a:ext cx="2926080"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Operating System</a:t>
                </a:r>
              </a:p>
            </p:txBody>
          </p:sp>
          <p:sp>
            <p:nvSpPr>
              <p:cNvPr id="57" name="Content Placeholder 47">
                <a:extLst>
                  <a:ext uri="{FF2B5EF4-FFF2-40B4-BE49-F238E27FC236}">
                    <a16:creationId xmlns:a16="http://schemas.microsoft.com/office/drawing/2014/main" id="{F26FE416-4CEE-9287-9C1D-7872BFF54C51}"/>
                  </a:ext>
                </a:extLst>
              </p:cNvPr>
              <p:cNvSpPr txBox="1">
                <a:spLocks/>
              </p:cNvSpPr>
              <p:nvPr/>
            </p:nvSpPr>
            <p:spPr>
              <a:xfrm>
                <a:off x="592917" y="3837693"/>
                <a:ext cx="3086744" cy="305743"/>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7000" lvl="1" indent="-127000" defTabSz="1219169" hangingPunct="0">
                  <a:lnSpc>
                    <a:spcPct val="100000"/>
                  </a:lnSpc>
                  <a:spcBef>
                    <a:spcPts val="200"/>
                  </a:spcBef>
                  <a:defRPr/>
                </a:pPr>
                <a:r>
                  <a:rPr lang="en-US" sz="900" kern="0" dirty="0">
                    <a:latin typeface="+mn-lt"/>
                    <a:sym typeface="Helvetica"/>
                  </a:rPr>
                  <a:t>Windows</a:t>
                </a:r>
              </a:p>
              <a:p>
                <a:pPr marL="127000" lvl="1" indent="-127000" defTabSz="1219169" hangingPunct="0">
                  <a:lnSpc>
                    <a:spcPct val="100000"/>
                  </a:lnSpc>
                  <a:spcBef>
                    <a:spcPts val="200"/>
                  </a:spcBef>
                  <a:defRPr/>
                </a:pPr>
                <a:r>
                  <a:rPr lang="en-US" sz="900" kern="0" dirty="0">
                    <a:latin typeface="+mn-lt"/>
                    <a:sym typeface="Helvetica"/>
                  </a:rPr>
                  <a:t>Ubuntu</a:t>
                </a:r>
                <a:endParaRPr lang="it-IT" sz="900" kern="0" dirty="0">
                  <a:latin typeface="+mn-lt"/>
                  <a:sym typeface="Helvetica"/>
                </a:endParaRPr>
              </a:p>
            </p:txBody>
          </p:sp>
        </p:grpSp>
      </p:grpSp>
      <p:pic>
        <p:nvPicPr>
          <p:cNvPr id="5" name="Picture 2" descr="Smart AIoT Solution Services | Member of A3">
            <a:extLst>
              <a:ext uri="{FF2B5EF4-FFF2-40B4-BE49-F238E27FC236}">
                <a16:creationId xmlns:a16="http://schemas.microsoft.com/office/drawing/2014/main" id="{FF15BBAC-E8DA-F11D-00F6-E7ABB6DBC913}"/>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6496" t="38623" r="96" b="37823"/>
          <a:stretch/>
        </p:blipFill>
        <p:spPr bwMode="auto">
          <a:xfrm>
            <a:off x="632622" y="172552"/>
            <a:ext cx="1224753" cy="30883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4809FE4-0161-A4D8-D397-34F0D7711752}"/>
              </a:ext>
            </a:extLst>
          </p:cNvPr>
          <p:cNvGrpSpPr/>
          <p:nvPr/>
        </p:nvGrpSpPr>
        <p:grpSpPr>
          <a:xfrm>
            <a:off x="592917" y="1268730"/>
            <a:ext cx="6255394" cy="600164"/>
            <a:chOff x="592917" y="1621155"/>
            <a:chExt cx="6255394" cy="600164"/>
          </a:xfrm>
        </p:grpSpPr>
        <p:sp>
          <p:nvSpPr>
            <p:cNvPr id="13"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FCA364E4-21B0-ADFC-3EEA-99DCF946F9EF}"/>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Vecow’s</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Smart Factory solution allows customers to unleash the power of factory data by extracting</a:t>
              </a:r>
              <a:b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b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real-time data from machine controllers. The machine data aggregated by the solution can help customers optimize their industrial process to maximize efficiency and save on excess waste.</a:t>
              </a:r>
            </a:p>
          </p:txBody>
        </p:sp>
        <p:sp>
          <p:nvSpPr>
            <p:cNvPr id="14" name="Content Placeholder 47">
              <a:extLst>
                <a:ext uri="{FF2B5EF4-FFF2-40B4-BE49-F238E27FC236}">
                  <a16:creationId xmlns:a16="http://schemas.microsoft.com/office/drawing/2014/main" id="{62EDB959-2C35-E583-50DA-DFB3E3951236}"/>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15" name="Straight Connector 14">
            <a:extLst>
              <a:ext uri="{FF2B5EF4-FFF2-40B4-BE49-F238E27FC236}">
                <a16:creationId xmlns:a16="http://schemas.microsoft.com/office/drawing/2014/main" id="{ECE6B7A2-B167-CA20-CC67-4E11AFB19492}"/>
              </a:ext>
            </a:extLst>
          </p:cNvPr>
          <p:cNvCxnSpPr>
            <a:cxnSpLocks/>
          </p:cNvCxnSpPr>
          <p:nvPr/>
        </p:nvCxnSpPr>
        <p:spPr>
          <a:xfrm>
            <a:off x="592917" y="206441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7189" name="Rectangle 7188">
            <a:extLst>
              <a:ext uri="{FF2B5EF4-FFF2-40B4-BE49-F238E27FC236}">
                <a16:creationId xmlns:a16="http://schemas.microsoft.com/office/drawing/2014/main" id="{B0B68EA6-6F66-DFD9-3DC8-5C787FD35E65}"/>
              </a:ext>
            </a:extLst>
          </p:cNvPr>
          <p:cNvSpPr>
            <a:spLocks/>
          </p:cNvSpPr>
          <p:nvPr/>
        </p:nvSpPr>
        <p:spPr>
          <a:xfrm>
            <a:off x="913615" y="2483077"/>
            <a:ext cx="1634548" cy="50206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accent1"/>
                </a:solidFill>
                <a:latin typeface="IntelOne Text Medium" panose="020B0703020203020204" pitchFamily="34" charset="0"/>
              </a:rPr>
              <a:t>Save on manufacturing costs </a:t>
            </a:r>
            <a:r>
              <a:rPr lang="en-US" sz="900" dirty="0">
                <a:solidFill>
                  <a:srgbClr val="525252"/>
                </a:solidFill>
                <a:latin typeface="IntelOne Text" panose="020B0503020203020204" pitchFamily="34" charset="0"/>
              </a:rPr>
              <a:t>with a predictive maintenance solution that can help avoid costly rework</a:t>
            </a:r>
          </a:p>
        </p:txBody>
      </p:sp>
      <p:sp>
        <p:nvSpPr>
          <p:cNvPr id="7190" name="Rectangle 7189">
            <a:extLst>
              <a:ext uri="{FF2B5EF4-FFF2-40B4-BE49-F238E27FC236}">
                <a16:creationId xmlns:a16="http://schemas.microsoft.com/office/drawing/2014/main" id="{2DFDA4B6-05F8-DC7B-A85B-B322C057555D}"/>
              </a:ext>
            </a:extLst>
          </p:cNvPr>
          <p:cNvSpPr>
            <a:spLocks/>
          </p:cNvSpPr>
          <p:nvPr/>
        </p:nvSpPr>
        <p:spPr>
          <a:xfrm>
            <a:off x="3063688" y="2483079"/>
            <a:ext cx="1634548" cy="50206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accent1"/>
                </a:solidFill>
                <a:latin typeface="IntelOne Text Medium" panose="020B0703020203020204" pitchFamily="34" charset="0"/>
              </a:rPr>
              <a:t>Gather real-time machine data </a:t>
            </a:r>
            <a:r>
              <a:rPr lang="en-US" sz="900" dirty="0">
                <a:solidFill>
                  <a:srgbClr val="525252"/>
                </a:solidFill>
                <a:latin typeface="IntelOne Text" panose="020B0503020203020204" pitchFamily="34" charset="0"/>
              </a:rPr>
              <a:t>with a solution that aggregates large amounts of real-time machine data</a:t>
            </a:r>
          </a:p>
        </p:txBody>
      </p:sp>
      <p:sp>
        <p:nvSpPr>
          <p:cNvPr id="7191" name="Rectangle 7190">
            <a:extLst>
              <a:ext uri="{FF2B5EF4-FFF2-40B4-BE49-F238E27FC236}">
                <a16:creationId xmlns:a16="http://schemas.microsoft.com/office/drawing/2014/main" id="{1A5C0AA7-3986-A2DE-4511-5352A151BC02}"/>
              </a:ext>
            </a:extLst>
          </p:cNvPr>
          <p:cNvSpPr>
            <a:spLocks/>
          </p:cNvSpPr>
          <p:nvPr/>
        </p:nvSpPr>
        <p:spPr>
          <a:xfrm>
            <a:off x="5213760" y="2483079"/>
            <a:ext cx="1634548" cy="50206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accent1"/>
                </a:solidFill>
                <a:latin typeface="IntelOne Text Medium" panose="020B0703020203020204" pitchFamily="34" charset="0"/>
              </a:rPr>
              <a:t>Optimize factory processes </a:t>
            </a:r>
            <a:r>
              <a:rPr lang="en-US" sz="900" dirty="0">
                <a:solidFill>
                  <a:srgbClr val="525252"/>
                </a:solidFill>
                <a:latin typeface="IntelOne Text" panose="020B0503020203020204" pitchFamily="34" charset="0"/>
              </a:rPr>
              <a:t>by remotely analyzing utilization rates, machine downtime, and other KPIs</a:t>
            </a:r>
          </a:p>
        </p:txBody>
      </p:sp>
      <p:sp>
        <p:nvSpPr>
          <p:cNvPr id="17" name="Content Placeholder 47">
            <a:extLst>
              <a:ext uri="{FF2B5EF4-FFF2-40B4-BE49-F238E27FC236}">
                <a16:creationId xmlns:a16="http://schemas.microsoft.com/office/drawing/2014/main" id="{8FE083C5-02CB-B480-9A02-27100A5E2215}"/>
              </a:ext>
            </a:extLst>
          </p:cNvPr>
          <p:cNvSpPr txBox="1">
            <a:spLocks/>
          </p:cNvSpPr>
          <p:nvPr/>
        </p:nvSpPr>
        <p:spPr>
          <a:xfrm>
            <a:off x="592917" y="2249339"/>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4" name="Rectangle 7188">
            <a:extLst>
              <a:ext uri="{FF2B5EF4-FFF2-40B4-BE49-F238E27FC236}">
                <a16:creationId xmlns:a16="http://schemas.microsoft.com/office/drawing/2014/main" id="{B0B68EA6-6F66-DFD9-3DC8-5C787FD35E65}"/>
              </a:ext>
            </a:extLst>
          </p:cNvPr>
          <p:cNvSpPr>
            <a:spLocks/>
          </p:cNvSpPr>
          <p:nvPr/>
        </p:nvSpPr>
        <p:spPr>
          <a:xfrm>
            <a:off x="913615" y="2483077"/>
            <a:ext cx="1634548" cy="50206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accent1"/>
                </a:solidFill>
                <a:latin typeface="IntelOne Text Medium" panose="020B0703020203020204" pitchFamily="34" charset="0"/>
              </a:rPr>
              <a:t>Save on manufacturing costs </a:t>
            </a:r>
            <a:r>
              <a:rPr lang="en-US" sz="900" dirty="0">
                <a:solidFill>
                  <a:schemeClr val="bg2"/>
                </a:solidFill>
                <a:latin typeface="IntelOne Text" panose="020B0503020203020204" pitchFamily="34" charset="0"/>
              </a:rPr>
              <a:t>with a predictive maintenance solution that can help avoid costly rework</a:t>
            </a:r>
          </a:p>
        </p:txBody>
      </p:sp>
      <p:sp>
        <p:nvSpPr>
          <p:cNvPr id="7192" name="Rectangle 7189">
            <a:extLst>
              <a:ext uri="{FF2B5EF4-FFF2-40B4-BE49-F238E27FC236}">
                <a16:creationId xmlns:a16="http://schemas.microsoft.com/office/drawing/2014/main" id="{2DFDA4B6-05F8-DC7B-A85B-B322C057555D}"/>
              </a:ext>
            </a:extLst>
          </p:cNvPr>
          <p:cNvSpPr>
            <a:spLocks/>
          </p:cNvSpPr>
          <p:nvPr/>
        </p:nvSpPr>
        <p:spPr>
          <a:xfrm>
            <a:off x="3063688" y="2483079"/>
            <a:ext cx="1634548" cy="50206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accent1"/>
                </a:solidFill>
                <a:latin typeface="IntelOne Text Medium" panose="020B0703020203020204" pitchFamily="34" charset="0"/>
              </a:rPr>
              <a:t>Gather real-time machine data </a:t>
            </a:r>
            <a:r>
              <a:rPr lang="en-US" sz="900" dirty="0">
                <a:solidFill>
                  <a:schemeClr val="bg2"/>
                </a:solidFill>
                <a:latin typeface="IntelOne Text" panose="020B0503020203020204" pitchFamily="34" charset="0"/>
              </a:rPr>
              <a:t>with a solution that aggregates large amounts of real-time machine data</a:t>
            </a:r>
          </a:p>
        </p:txBody>
      </p:sp>
      <p:sp>
        <p:nvSpPr>
          <p:cNvPr id="7196" name="Rectangle 7190">
            <a:extLst>
              <a:ext uri="{FF2B5EF4-FFF2-40B4-BE49-F238E27FC236}">
                <a16:creationId xmlns:a16="http://schemas.microsoft.com/office/drawing/2014/main" id="{1A5C0AA7-3986-A2DE-4511-5352A151BC02}"/>
              </a:ext>
            </a:extLst>
          </p:cNvPr>
          <p:cNvSpPr>
            <a:spLocks/>
          </p:cNvSpPr>
          <p:nvPr/>
        </p:nvSpPr>
        <p:spPr>
          <a:xfrm>
            <a:off x="5213760" y="2483079"/>
            <a:ext cx="1634548" cy="50206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accent1"/>
                </a:solidFill>
                <a:latin typeface="IntelOne Text Medium" panose="020B0703020203020204" pitchFamily="34" charset="0"/>
              </a:rPr>
              <a:t>Optimize factory processes </a:t>
            </a:r>
            <a:r>
              <a:rPr lang="en-US" sz="900" dirty="0">
                <a:solidFill>
                  <a:schemeClr val="bg2"/>
                </a:solidFill>
                <a:latin typeface="IntelOne Text" panose="020B0503020203020204" pitchFamily="34" charset="0"/>
              </a:rPr>
              <a:t>by remotely analyzing utilization rates, machine downtime, and other KPIs</a:t>
            </a:r>
          </a:p>
        </p:txBody>
      </p:sp>
      <p:pic>
        <p:nvPicPr>
          <p:cNvPr id="37" name="Graphic 36">
            <a:extLst>
              <a:ext uri="{FF2B5EF4-FFF2-40B4-BE49-F238E27FC236}">
                <a16:creationId xmlns:a16="http://schemas.microsoft.com/office/drawing/2014/main" id="{97C7C98D-9BC3-D3D6-F98F-79CCE2CDDC95}"/>
              </a:ext>
            </a:extLst>
          </p:cNvPr>
          <p:cNvPicPr>
            <a:picLocks/>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6420" y="2483079"/>
            <a:ext cx="225931" cy="215431"/>
          </a:xfrm>
          <a:prstGeom prst="rect">
            <a:avLst/>
          </a:prstGeom>
        </p:spPr>
      </p:pic>
      <p:grpSp>
        <p:nvGrpSpPr>
          <p:cNvPr id="38" name="Group 37">
            <a:extLst>
              <a:ext uri="{FF2B5EF4-FFF2-40B4-BE49-F238E27FC236}">
                <a16:creationId xmlns:a16="http://schemas.microsoft.com/office/drawing/2014/main" id="{EB9334CA-01F4-0AEF-DB61-72C9BEBD4FC5}"/>
              </a:ext>
            </a:extLst>
          </p:cNvPr>
          <p:cNvGrpSpPr>
            <a:grpSpLocks/>
          </p:cNvGrpSpPr>
          <p:nvPr/>
        </p:nvGrpSpPr>
        <p:grpSpPr>
          <a:xfrm>
            <a:off x="2714380" y="2483073"/>
            <a:ext cx="244203" cy="194923"/>
            <a:chOff x="7991473" y="2660575"/>
            <a:chExt cx="502621" cy="401197"/>
          </a:xfrm>
        </p:grpSpPr>
        <p:sp>
          <p:nvSpPr>
            <p:cNvPr id="39" name="Freeform: Shape 2262">
              <a:extLst>
                <a:ext uri="{FF2B5EF4-FFF2-40B4-BE49-F238E27FC236}">
                  <a16:creationId xmlns:a16="http://schemas.microsoft.com/office/drawing/2014/main" id="{57C96522-F071-206D-FA76-423EA6099006}"/>
                </a:ext>
              </a:extLst>
            </p:cNvPr>
            <p:cNvSpPr/>
            <p:nvPr/>
          </p:nvSpPr>
          <p:spPr>
            <a:xfrm>
              <a:off x="8037366" y="2660575"/>
              <a:ext cx="409887" cy="295924"/>
            </a:xfrm>
            <a:custGeom>
              <a:avLst/>
              <a:gdLst>
                <a:gd name="connsiteX0" fmla="*/ 351826 w 352448"/>
                <a:gd name="connsiteY0" fmla="*/ 254456 h 254455"/>
                <a:gd name="connsiteX1" fmla="*/ 0 w 352448"/>
                <a:gd name="connsiteY1" fmla="*/ 254456 h 254455"/>
                <a:gd name="connsiteX2" fmla="*/ 0 w 352448"/>
                <a:gd name="connsiteY2" fmla="*/ 22639 h 254455"/>
                <a:gd name="connsiteX3" fmla="*/ 6429 w 352448"/>
                <a:gd name="connsiteY3" fmla="*/ 6815 h 254455"/>
                <a:gd name="connsiteX4" fmla="*/ 22569 w 352448"/>
                <a:gd name="connsiteY4" fmla="*/ 0 h 254455"/>
                <a:gd name="connsiteX5" fmla="*/ 22586 w 352448"/>
                <a:gd name="connsiteY5" fmla="*/ 0 h 254455"/>
                <a:gd name="connsiteX6" fmla="*/ 291234 w 352448"/>
                <a:gd name="connsiteY6" fmla="*/ 246 h 254455"/>
                <a:gd name="connsiteX7" fmla="*/ 291198 w 352448"/>
                <a:gd name="connsiteY7" fmla="*/ 40594 h 254455"/>
                <a:gd name="connsiteX8" fmla="*/ 40339 w 352448"/>
                <a:gd name="connsiteY8" fmla="*/ 40366 h 254455"/>
                <a:gd name="connsiteX9" fmla="*/ 40339 w 352448"/>
                <a:gd name="connsiteY9" fmla="*/ 214108 h 254455"/>
                <a:gd name="connsiteX10" fmla="*/ 311600 w 352448"/>
                <a:gd name="connsiteY10" fmla="*/ 214108 h 254455"/>
                <a:gd name="connsiteX11" fmla="*/ 312100 w 352448"/>
                <a:gd name="connsiteY11" fmla="*/ 60820 h 254455"/>
                <a:gd name="connsiteX12" fmla="*/ 352448 w 352448"/>
                <a:gd name="connsiteY12" fmla="*/ 60952 h 254455"/>
                <a:gd name="connsiteX13" fmla="*/ 351816 w 352448"/>
                <a:gd name="connsiteY13" fmla="*/ 254456 h 25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2448" h="254455">
                  <a:moveTo>
                    <a:pt x="351826" y="254456"/>
                  </a:moveTo>
                  <a:lnTo>
                    <a:pt x="0" y="254456"/>
                  </a:lnTo>
                  <a:lnTo>
                    <a:pt x="0" y="22639"/>
                  </a:lnTo>
                  <a:cubicBezTo>
                    <a:pt x="0" y="16692"/>
                    <a:pt x="2281" y="11069"/>
                    <a:pt x="6429" y="6815"/>
                  </a:cubicBezTo>
                  <a:cubicBezTo>
                    <a:pt x="10648" y="2482"/>
                    <a:pt x="16534" y="0"/>
                    <a:pt x="22569" y="0"/>
                  </a:cubicBezTo>
                  <a:lnTo>
                    <a:pt x="22586" y="0"/>
                  </a:lnTo>
                  <a:lnTo>
                    <a:pt x="291234" y="246"/>
                  </a:lnTo>
                  <a:lnTo>
                    <a:pt x="291198" y="40594"/>
                  </a:lnTo>
                  <a:lnTo>
                    <a:pt x="40339" y="40366"/>
                  </a:lnTo>
                  <a:lnTo>
                    <a:pt x="40339" y="214108"/>
                  </a:lnTo>
                  <a:lnTo>
                    <a:pt x="311600" y="214108"/>
                  </a:lnTo>
                  <a:lnTo>
                    <a:pt x="312100" y="60820"/>
                  </a:lnTo>
                  <a:lnTo>
                    <a:pt x="352448" y="60952"/>
                  </a:lnTo>
                  <a:lnTo>
                    <a:pt x="351816" y="254456"/>
                  </a:lnTo>
                  <a:close/>
                </a:path>
              </a:pathLst>
            </a:custGeom>
            <a:solidFill>
              <a:schemeClr val="accent1"/>
            </a:solidFill>
            <a:ln w="877" cap="flat">
              <a:noFill/>
              <a:prstDash val="solid"/>
              <a:miter/>
            </a:ln>
          </p:spPr>
          <p:txBody>
            <a:bodyPr rtlCol="0" anchor="ctr"/>
            <a:lstStyle/>
            <a:p>
              <a:endParaRPr lang="en-IN"/>
            </a:p>
          </p:txBody>
        </p:sp>
        <p:sp>
          <p:nvSpPr>
            <p:cNvPr id="40" name="Freeform: Shape 2263">
              <a:extLst>
                <a:ext uri="{FF2B5EF4-FFF2-40B4-BE49-F238E27FC236}">
                  <a16:creationId xmlns:a16="http://schemas.microsoft.com/office/drawing/2014/main" id="{78EDFF44-286F-0327-8860-94F669CF9DE1}"/>
                </a:ext>
              </a:extLst>
            </p:cNvPr>
            <p:cNvSpPr/>
            <p:nvPr/>
          </p:nvSpPr>
          <p:spPr>
            <a:xfrm>
              <a:off x="7991473" y="3014848"/>
              <a:ext cx="502621" cy="46924"/>
            </a:xfrm>
            <a:custGeom>
              <a:avLst/>
              <a:gdLst>
                <a:gd name="connsiteX0" fmla="*/ 0 w 432187"/>
                <a:gd name="connsiteY0" fmla="*/ 0 h 40348"/>
                <a:gd name="connsiteX1" fmla="*/ 432188 w 432187"/>
                <a:gd name="connsiteY1" fmla="*/ 0 h 40348"/>
                <a:gd name="connsiteX2" fmla="*/ 432188 w 432187"/>
                <a:gd name="connsiteY2" fmla="*/ 40348 h 40348"/>
                <a:gd name="connsiteX3" fmla="*/ 0 w 432187"/>
                <a:gd name="connsiteY3" fmla="*/ 40348 h 40348"/>
              </a:gdLst>
              <a:ahLst/>
              <a:cxnLst>
                <a:cxn ang="0">
                  <a:pos x="connsiteX0" y="connsiteY0"/>
                </a:cxn>
                <a:cxn ang="0">
                  <a:pos x="connsiteX1" y="connsiteY1"/>
                </a:cxn>
                <a:cxn ang="0">
                  <a:pos x="connsiteX2" y="connsiteY2"/>
                </a:cxn>
                <a:cxn ang="0">
                  <a:pos x="connsiteX3" y="connsiteY3"/>
                </a:cxn>
              </a:cxnLst>
              <a:rect l="l" t="t" r="r" b="b"/>
              <a:pathLst>
                <a:path w="432187" h="40348">
                  <a:moveTo>
                    <a:pt x="0" y="0"/>
                  </a:moveTo>
                  <a:lnTo>
                    <a:pt x="432188" y="0"/>
                  </a:lnTo>
                  <a:lnTo>
                    <a:pt x="432188" y="40348"/>
                  </a:lnTo>
                  <a:lnTo>
                    <a:pt x="0" y="40348"/>
                  </a:lnTo>
                  <a:close/>
                </a:path>
              </a:pathLst>
            </a:custGeom>
            <a:solidFill>
              <a:schemeClr val="accent2"/>
            </a:solidFill>
            <a:ln w="877" cap="flat">
              <a:noFill/>
              <a:prstDash val="solid"/>
              <a:miter/>
            </a:ln>
          </p:spPr>
          <p:txBody>
            <a:bodyPr rtlCol="0" anchor="ctr"/>
            <a:lstStyle/>
            <a:p>
              <a:endParaRPr lang="en-IN"/>
            </a:p>
          </p:txBody>
        </p:sp>
        <p:sp>
          <p:nvSpPr>
            <p:cNvPr id="41" name="Freeform: Shape 2264">
              <a:extLst>
                <a:ext uri="{FF2B5EF4-FFF2-40B4-BE49-F238E27FC236}">
                  <a16:creationId xmlns:a16="http://schemas.microsoft.com/office/drawing/2014/main" id="{D1BB1961-872D-3D78-65EE-C9C02DF544B4}"/>
                </a:ext>
              </a:extLst>
            </p:cNvPr>
            <p:cNvSpPr/>
            <p:nvPr/>
          </p:nvSpPr>
          <p:spPr>
            <a:xfrm>
              <a:off x="8139925" y="2965629"/>
              <a:ext cx="195161" cy="23462"/>
            </a:xfrm>
            <a:custGeom>
              <a:avLst/>
              <a:gdLst>
                <a:gd name="connsiteX0" fmla="*/ 0 w 167812"/>
                <a:gd name="connsiteY0" fmla="*/ 0 h 20174"/>
                <a:gd name="connsiteX1" fmla="*/ 167813 w 167812"/>
                <a:gd name="connsiteY1" fmla="*/ 0 h 20174"/>
                <a:gd name="connsiteX2" fmla="*/ 167813 w 167812"/>
                <a:gd name="connsiteY2" fmla="*/ 20174 h 20174"/>
                <a:gd name="connsiteX3" fmla="*/ 1 w 167812"/>
                <a:gd name="connsiteY3" fmla="*/ 20174 h 20174"/>
              </a:gdLst>
              <a:ahLst/>
              <a:cxnLst>
                <a:cxn ang="0">
                  <a:pos x="connsiteX0" y="connsiteY0"/>
                </a:cxn>
                <a:cxn ang="0">
                  <a:pos x="connsiteX1" y="connsiteY1"/>
                </a:cxn>
                <a:cxn ang="0">
                  <a:pos x="connsiteX2" y="connsiteY2"/>
                </a:cxn>
                <a:cxn ang="0">
                  <a:pos x="connsiteX3" y="connsiteY3"/>
                </a:cxn>
              </a:cxnLst>
              <a:rect l="l" t="t" r="r" b="b"/>
              <a:pathLst>
                <a:path w="167812" h="20174">
                  <a:moveTo>
                    <a:pt x="0" y="0"/>
                  </a:moveTo>
                  <a:lnTo>
                    <a:pt x="167813" y="0"/>
                  </a:lnTo>
                  <a:lnTo>
                    <a:pt x="167813" y="20174"/>
                  </a:lnTo>
                  <a:lnTo>
                    <a:pt x="1" y="20174"/>
                  </a:lnTo>
                  <a:close/>
                </a:path>
              </a:pathLst>
            </a:custGeom>
            <a:solidFill>
              <a:schemeClr val="accent2"/>
            </a:solidFill>
            <a:ln w="877" cap="flat">
              <a:noFill/>
              <a:prstDash val="solid"/>
              <a:miter/>
            </a:ln>
          </p:spPr>
          <p:txBody>
            <a:bodyPr rtlCol="0" anchor="ctr"/>
            <a:lstStyle/>
            <a:p>
              <a:endParaRPr lang="en-IN"/>
            </a:p>
          </p:txBody>
        </p:sp>
        <p:sp>
          <p:nvSpPr>
            <p:cNvPr id="42" name="Freeform: Shape 2265">
              <a:extLst>
                <a:ext uri="{FF2B5EF4-FFF2-40B4-BE49-F238E27FC236}">
                  <a16:creationId xmlns:a16="http://schemas.microsoft.com/office/drawing/2014/main" id="{A2B6CEDF-FA2F-CDEA-158F-0BA236F6AB81}"/>
                </a:ext>
              </a:extLst>
            </p:cNvPr>
            <p:cNvSpPr/>
            <p:nvPr/>
          </p:nvSpPr>
          <p:spPr>
            <a:xfrm>
              <a:off x="8097205" y="2733603"/>
              <a:ext cx="287243" cy="136720"/>
            </a:xfrm>
            <a:custGeom>
              <a:avLst/>
              <a:gdLst>
                <a:gd name="connsiteX0" fmla="*/ 15245 w 246991"/>
                <a:gd name="connsiteY0" fmla="*/ 117562 h 117561"/>
                <a:gd name="connsiteX1" fmla="*/ 0 w 246991"/>
                <a:gd name="connsiteY1" fmla="*/ 104344 h 117561"/>
                <a:gd name="connsiteX2" fmla="*/ 81477 w 246991"/>
                <a:gd name="connsiteY2" fmla="*/ 10412 h 117561"/>
                <a:gd name="connsiteX3" fmla="*/ 173269 w 246991"/>
                <a:gd name="connsiteY3" fmla="*/ 60803 h 117561"/>
                <a:gd name="connsiteX4" fmla="*/ 232554 w 246991"/>
                <a:gd name="connsiteY4" fmla="*/ 0 h 117561"/>
                <a:gd name="connsiteX5" fmla="*/ 246991 w 246991"/>
                <a:gd name="connsiteY5" fmla="*/ 14087 h 117561"/>
                <a:gd name="connsiteX6" fmla="*/ 177005 w 246991"/>
                <a:gd name="connsiteY6" fmla="*/ 85862 h 117561"/>
                <a:gd name="connsiteX7" fmla="*/ 86046 w 246991"/>
                <a:gd name="connsiteY7" fmla="*/ 35927 h 117561"/>
                <a:gd name="connsiteX8" fmla="*/ 15245 w 246991"/>
                <a:gd name="connsiteY8" fmla="*/ 117562 h 117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991" h="117561">
                  <a:moveTo>
                    <a:pt x="15245" y="117562"/>
                  </a:moveTo>
                  <a:lnTo>
                    <a:pt x="0" y="104344"/>
                  </a:lnTo>
                  <a:lnTo>
                    <a:pt x="81477" y="10412"/>
                  </a:lnTo>
                  <a:lnTo>
                    <a:pt x="173269" y="60803"/>
                  </a:lnTo>
                  <a:lnTo>
                    <a:pt x="232554" y="0"/>
                  </a:lnTo>
                  <a:lnTo>
                    <a:pt x="246991" y="14087"/>
                  </a:lnTo>
                  <a:lnTo>
                    <a:pt x="177005" y="85862"/>
                  </a:lnTo>
                  <a:lnTo>
                    <a:pt x="86046" y="35927"/>
                  </a:lnTo>
                  <a:lnTo>
                    <a:pt x="15245" y="117562"/>
                  </a:lnTo>
                  <a:close/>
                </a:path>
              </a:pathLst>
            </a:custGeom>
            <a:solidFill>
              <a:schemeClr val="accent2"/>
            </a:solidFill>
            <a:ln w="877" cap="flat">
              <a:noFill/>
              <a:prstDash val="solid"/>
              <a:miter/>
            </a:ln>
          </p:spPr>
          <p:txBody>
            <a:bodyPr rtlCol="0" anchor="ctr"/>
            <a:lstStyle/>
            <a:p>
              <a:endParaRPr lang="en-IN"/>
            </a:p>
          </p:txBody>
        </p:sp>
        <p:sp>
          <p:nvSpPr>
            <p:cNvPr id="43" name="Freeform: Shape 2266">
              <a:extLst>
                <a:ext uri="{FF2B5EF4-FFF2-40B4-BE49-F238E27FC236}">
                  <a16:creationId xmlns:a16="http://schemas.microsoft.com/office/drawing/2014/main" id="{80A386C1-9EE3-9758-CBA2-72F80FCF2D3F}"/>
                </a:ext>
              </a:extLst>
            </p:cNvPr>
            <p:cNvSpPr/>
            <p:nvPr/>
          </p:nvSpPr>
          <p:spPr>
            <a:xfrm rot="10800000">
              <a:off x="8397993" y="2660575"/>
              <a:ext cx="51157" cy="51080"/>
            </a:xfrm>
            <a:custGeom>
              <a:avLst/>
              <a:gdLst>
                <a:gd name="connsiteX0" fmla="*/ 0 w 40602"/>
                <a:gd name="connsiteY0" fmla="*/ 0 h 40541"/>
                <a:gd name="connsiteX1" fmla="*/ 40602 w 40602"/>
                <a:gd name="connsiteY1" fmla="*/ 0 h 40541"/>
                <a:gd name="connsiteX2" fmla="*/ 40602 w 40602"/>
                <a:gd name="connsiteY2" fmla="*/ 40541 h 40541"/>
                <a:gd name="connsiteX3" fmla="*/ 0 w 40602"/>
                <a:gd name="connsiteY3" fmla="*/ 40541 h 40541"/>
              </a:gdLst>
              <a:ahLst/>
              <a:cxnLst>
                <a:cxn ang="0">
                  <a:pos x="connsiteX0" y="connsiteY0"/>
                </a:cxn>
                <a:cxn ang="0">
                  <a:pos x="connsiteX1" y="connsiteY1"/>
                </a:cxn>
                <a:cxn ang="0">
                  <a:pos x="connsiteX2" y="connsiteY2"/>
                </a:cxn>
                <a:cxn ang="0">
                  <a:pos x="connsiteX3" y="connsiteY3"/>
                </a:cxn>
              </a:cxnLst>
              <a:rect l="l" t="t" r="r" b="b"/>
              <a:pathLst>
                <a:path w="40602" h="40541">
                  <a:moveTo>
                    <a:pt x="0" y="0"/>
                  </a:moveTo>
                  <a:lnTo>
                    <a:pt x="40602" y="0"/>
                  </a:lnTo>
                  <a:lnTo>
                    <a:pt x="40602" y="40541"/>
                  </a:lnTo>
                  <a:lnTo>
                    <a:pt x="0" y="40541"/>
                  </a:lnTo>
                  <a:close/>
                </a:path>
              </a:pathLst>
            </a:custGeom>
            <a:solidFill>
              <a:schemeClr val="accent2"/>
            </a:solidFill>
            <a:ln w="877" cap="flat">
              <a:noFill/>
              <a:prstDash val="solid"/>
              <a:miter/>
            </a:ln>
          </p:spPr>
          <p:txBody>
            <a:bodyPr rtlCol="0" anchor="ctr"/>
            <a:lstStyle/>
            <a:p>
              <a:endParaRPr lang="en-IN"/>
            </a:p>
          </p:txBody>
        </p:sp>
      </p:grpSp>
      <p:pic>
        <p:nvPicPr>
          <p:cNvPr id="7266" name="Picture 7265">
            <a:extLst>
              <a:ext uri="{FF2B5EF4-FFF2-40B4-BE49-F238E27FC236}">
                <a16:creationId xmlns:a16="http://schemas.microsoft.com/office/drawing/2014/main" id="{E3E0B028-EDF9-2CE0-2628-82F462ED38CD}"/>
              </a:ext>
            </a:extLst>
          </p:cNvPr>
          <p:cNvPicPr>
            <a:picLocks/>
          </p:cNvPicPr>
          <p:nvPr/>
        </p:nvPicPr>
        <p:blipFill>
          <a:blip r:embed="rId11" cstate="hqprint">
            <a:extLst>
              <a:ext uri="{28A0092B-C50C-407E-A947-70E740481C1C}">
                <a14:useLocalDpi xmlns:a14="http://schemas.microsoft.com/office/drawing/2010/main"/>
              </a:ext>
            </a:extLst>
          </a:blip>
          <a:stretch>
            <a:fillRect/>
          </a:stretch>
        </p:blipFill>
        <p:spPr>
          <a:xfrm>
            <a:off x="4873142" y="2483079"/>
            <a:ext cx="241733" cy="241071"/>
          </a:xfrm>
          <a:prstGeom prst="rect">
            <a:avLst/>
          </a:prstGeom>
        </p:spPr>
      </p:pic>
      <p:sp>
        <p:nvSpPr>
          <p:cNvPr id="7177" name="Rectangle 7176">
            <a:extLst>
              <a:ext uri="{FF2B5EF4-FFF2-40B4-BE49-F238E27FC236}">
                <a16:creationId xmlns:a16="http://schemas.microsoft.com/office/drawing/2014/main" id="{85843F9E-CE36-521F-0F6C-0E46215C4FD8}"/>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178" name="Rectangle 7177">
            <a:extLst>
              <a:ext uri="{FF2B5EF4-FFF2-40B4-BE49-F238E27FC236}">
                <a16:creationId xmlns:a16="http://schemas.microsoft.com/office/drawing/2014/main" id="{9AC8E05D-3122-524E-C484-6137BE5C4CE3}"/>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180" name="Rectangle 7179">
            <a:extLst>
              <a:ext uri="{FF2B5EF4-FFF2-40B4-BE49-F238E27FC236}">
                <a16:creationId xmlns:a16="http://schemas.microsoft.com/office/drawing/2014/main" id="{FAE4263E-EE95-9505-E3EE-3D364644C85E}"/>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7181" name="Straight Connector 7180">
            <a:extLst>
              <a:ext uri="{FF2B5EF4-FFF2-40B4-BE49-F238E27FC236}">
                <a16:creationId xmlns:a16="http://schemas.microsoft.com/office/drawing/2014/main" id="{BC0C76E0-75B1-DD42-2239-2EA85455DD3D}"/>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7182" name="Text Placeholder 49">
            <a:extLst>
              <a:ext uri="{FF2B5EF4-FFF2-40B4-BE49-F238E27FC236}">
                <a16:creationId xmlns:a16="http://schemas.microsoft.com/office/drawing/2014/main" id="{A6F88B1E-5F0B-788E-0AF2-B48F07EA4DC1}"/>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p:txBody>
      </p:sp>
      <p:sp>
        <p:nvSpPr>
          <p:cNvPr id="7183" name="Text Placeholder 49">
            <a:extLst>
              <a:ext uri="{FF2B5EF4-FFF2-40B4-BE49-F238E27FC236}">
                <a16:creationId xmlns:a16="http://schemas.microsoft.com/office/drawing/2014/main" id="{64E51DA9-0327-6FAD-B26A-4422A782042E}"/>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lvl="0" indent="-171450" defTabSz="914400" fontAlgn="auto">
              <a:spcBef>
                <a:spcPts val="0"/>
              </a:spcBef>
              <a:buFont typeface="Wingdings" panose="05000000000000000000" pitchFamily="2" charset="2"/>
              <a:buChar char="§"/>
              <a:defRPr/>
            </a:pPr>
            <a:r>
              <a:rPr lang="en-US" sz="900" b="1" dirty="0">
                <a:solidFill>
                  <a:srgbClr val="525252"/>
                </a:solidFill>
                <a:latin typeface="IntelOne Text" panose="020B0503020203020204" pitchFamily="34" charset="0"/>
              </a:rPr>
              <a:t>Primary: </a:t>
            </a:r>
            <a:r>
              <a:rPr lang="en-US" sz="900" b="0" dirty="0">
                <a:solidFill>
                  <a:srgbClr val="525252"/>
                </a:solidFill>
                <a:latin typeface="IntelOne Text" panose="020B0503020203020204" pitchFamily="34" charset="0"/>
                <a:hlinkClick r:id="rId12" action="ppaction://hlinksldjump"/>
              </a:rPr>
              <a:t>Logistics &amp; Tracking</a:t>
            </a:r>
            <a:endParaRPr lang="en-US" sz="900" b="0" dirty="0">
              <a:solidFill>
                <a:srgbClr val="525252"/>
              </a:solidFill>
              <a:latin typeface="IntelOne Text" panose="020B0503020203020204" pitchFamily="34" charset="0"/>
            </a:endParaRP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Control Optimization &amp; Autonomy</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Asset &amp; Operations Optimization</a:t>
            </a:r>
          </a:p>
        </p:txBody>
      </p:sp>
      <p:sp>
        <p:nvSpPr>
          <p:cNvPr id="7184" name="Text Placeholder 49" descr="Target Vertical: &#10;Manufacturing&#10;&#10;&#10;">
            <a:extLst>
              <a:ext uri="{FF2B5EF4-FFF2-40B4-BE49-F238E27FC236}">
                <a16:creationId xmlns:a16="http://schemas.microsoft.com/office/drawing/2014/main" id="{B24EA31A-B1F5-76D6-2D20-FEC51FE00DC2}"/>
              </a:ext>
            </a:extLst>
          </p:cNvPr>
          <p:cNvSpPr txBox="1">
            <a:spLocks/>
          </p:cNvSpPr>
          <p:nvPr/>
        </p:nvSpPr>
        <p:spPr>
          <a:xfrm>
            <a:off x="7144338" y="1686845"/>
            <a:ext cx="4361852" cy="292388"/>
          </a:xfrm>
          <a:prstGeom prst="rect">
            <a:avLst/>
          </a:prstGeom>
        </p:spPr>
        <p:txBody>
          <a:bodyPr wrap="square" lIns="0" tIns="0" rIns="0" bIns="0">
            <a:sp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a:spcBef>
                <a:spcPts val="0"/>
              </a:spcBef>
              <a:defRPr/>
            </a:pPr>
            <a:r>
              <a:rPr lang="en-US" sz="900" b="0" dirty="0">
                <a:solidFill>
                  <a:srgbClr val="525252"/>
                </a:solidFill>
                <a:latin typeface="IntelOne Text" panose="020B0503020203020204" pitchFamily="34" charset="0"/>
                <a:ea typeface="+mn-ea"/>
                <a:cs typeface="+mn-cs"/>
                <a:sym typeface="Helvetica Neue"/>
              </a:rPr>
              <a:t>Taiwan, China, Germany, India, Thailand, Denmark</a:t>
            </a:r>
          </a:p>
        </p:txBody>
      </p:sp>
      <p:pic>
        <p:nvPicPr>
          <p:cNvPr id="7186" name="Picture 7185" descr="A picture containing LEGO&#10;&#10;Description automatically generated">
            <a:extLst>
              <a:ext uri="{FF2B5EF4-FFF2-40B4-BE49-F238E27FC236}">
                <a16:creationId xmlns:a16="http://schemas.microsoft.com/office/drawing/2014/main" id="{0F637784-8430-E61B-5A47-EBDE9BDF3A7D}"/>
              </a:ext>
            </a:extLst>
          </p:cNvPr>
          <p:cNvPicPr>
            <a:picLocks/>
          </p:cNvPicPr>
          <p:nvPr/>
        </p:nvPicPr>
        <p:blipFill rotWithShape="1">
          <a:blip r:embed="rId13" cstate="hqprint">
            <a:extLst>
              <a:ext uri="{28A0092B-C50C-407E-A947-70E740481C1C}">
                <a14:useLocalDpi xmlns:a14="http://schemas.microsoft.com/office/drawing/2010/main"/>
              </a:ext>
            </a:extLst>
          </a:blip>
          <a:srcRect l="-1"/>
          <a:stretch/>
        </p:blipFill>
        <p:spPr>
          <a:xfrm>
            <a:off x="7149234" y="3047999"/>
            <a:ext cx="1593762" cy="1328738"/>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7187" name="Rectangle 7186">
            <a:extLst>
              <a:ext uri="{FF2B5EF4-FFF2-40B4-BE49-F238E27FC236}">
                <a16:creationId xmlns:a16="http://schemas.microsoft.com/office/drawing/2014/main" id="{86EA4799-3B23-E678-67DD-001DB708951D}"/>
              </a:ext>
            </a:extLst>
          </p:cNvPr>
          <p:cNvSpPr>
            <a:spLocks/>
          </p:cNvSpPr>
          <p:nvPr/>
        </p:nvSpPr>
        <p:spPr>
          <a:xfrm>
            <a:off x="8742999" y="3048001"/>
            <a:ext cx="2848925" cy="139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latin typeface="IntelOne Text"/>
              </a:rPr>
              <a:t>Improve brand loyalty</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latin typeface="IntelOne Text"/>
              </a:rPr>
              <a:t>Increase yield</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latin typeface="IntelOne Text"/>
              </a:rPr>
              <a:t>Improve perception across supply chain</a:t>
            </a:r>
          </a:p>
        </p:txBody>
      </p:sp>
      <p:sp>
        <p:nvSpPr>
          <p:cNvPr id="7188" name="Rectangle 7187">
            <a:extLst>
              <a:ext uri="{FF2B5EF4-FFF2-40B4-BE49-F238E27FC236}">
                <a16:creationId xmlns:a16="http://schemas.microsoft.com/office/drawing/2014/main" id="{91B4AEEA-0174-2F7A-7B84-D32279B79995}"/>
              </a:ext>
            </a:extLst>
          </p:cNvPr>
          <p:cNvSpPr>
            <a:spLocks/>
          </p:cNvSpPr>
          <p:nvPr/>
        </p:nvSpPr>
        <p:spPr>
          <a:xfrm>
            <a:off x="7144336" y="4446256"/>
            <a:ext cx="4438063" cy="1764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Reduce theft, losses due to lack of visibility</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Ensure adequate capacity to receive/transport materials and products</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Meet customer, shipment, and procurement agreements</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Offset fluctuations, especially for just-in-time manufacturing</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Optimize resource and product stockholding</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Simplify and streamline production management</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labor costs associated with manual tracking</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scrap</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Optimize warehouse, stock spaces</a:t>
            </a:r>
          </a:p>
        </p:txBody>
      </p:sp>
      <p:grpSp>
        <p:nvGrpSpPr>
          <p:cNvPr id="3" name="Group 2">
            <a:extLst>
              <a:ext uri="{FF2B5EF4-FFF2-40B4-BE49-F238E27FC236}">
                <a16:creationId xmlns:a16="http://schemas.microsoft.com/office/drawing/2014/main" id="{9B894B04-3A2F-12FE-7754-DB5257444B20}"/>
              </a:ext>
            </a:extLst>
          </p:cNvPr>
          <p:cNvGrpSpPr/>
          <p:nvPr/>
        </p:nvGrpSpPr>
        <p:grpSpPr>
          <a:xfrm>
            <a:off x="9057016" y="87630"/>
            <a:ext cx="2525384" cy="384440"/>
            <a:chOff x="9057016" y="87630"/>
            <a:chExt cx="2525384" cy="384440"/>
          </a:xfrm>
        </p:grpSpPr>
        <p:pic>
          <p:nvPicPr>
            <p:cNvPr id="6" name="Picture 5">
              <a:hlinkClick r:id="rId14" action="ppaction://hlinksldjump"/>
              <a:extLst>
                <a:ext uri="{FF2B5EF4-FFF2-40B4-BE49-F238E27FC236}">
                  <a16:creationId xmlns:a16="http://schemas.microsoft.com/office/drawing/2014/main" id="{E94E508A-83E2-EDB5-F36D-D354155E538A}"/>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7" name="Rectangle 6">
              <a:extLst>
                <a:ext uri="{FF2B5EF4-FFF2-40B4-BE49-F238E27FC236}">
                  <a16:creationId xmlns:a16="http://schemas.microsoft.com/office/drawing/2014/main" id="{3830B3FC-CA7D-FE67-B365-C8ACD070E213}"/>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220541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Graphic 118">
            <a:extLst>
              <a:ext uri="{FF2B5EF4-FFF2-40B4-BE49-F238E27FC236}">
                <a16:creationId xmlns:a16="http://schemas.microsoft.com/office/drawing/2014/main" id="{76AE7B15-D923-BDF6-50F0-873B8AAA3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098" y="2354872"/>
            <a:ext cx="261938" cy="249464"/>
          </a:xfrm>
          <a:prstGeom prst="rect">
            <a:avLst/>
          </a:prstGeom>
        </p:spPr>
      </p:pic>
      <p:sp>
        <p:nvSpPr>
          <p:cNvPr id="8" name="Title 66">
            <a:extLst>
              <a:ext uri="{FF2B5EF4-FFF2-40B4-BE49-F238E27FC236}">
                <a16:creationId xmlns:a16="http://schemas.microsoft.com/office/drawing/2014/main" id="{57E3D715-CA43-FF01-8949-7BD37862ED68}"/>
              </a:ext>
            </a:extLst>
          </p:cNvPr>
          <p:cNvSpPr>
            <a:spLocks noGrp="1"/>
          </p:cNvSpPr>
          <p:nvPr>
            <p:ph type="title"/>
          </p:nvPr>
        </p:nvSpPr>
        <p:spPr>
          <a:xfrm>
            <a:off x="592917" y="571500"/>
            <a:ext cx="6255392" cy="443198"/>
          </a:xfrm>
        </p:spPr>
        <p:txBody>
          <a:bodyPr/>
          <a:lstStyle/>
          <a:p>
            <a:r>
              <a:rPr lang="en-US" sz="3200" noProof="0" dirty="0">
                <a:sym typeface="Helvetica"/>
              </a:rPr>
              <a:t>IoT Sensor Gateway Software</a:t>
            </a:r>
            <a:endParaRPr lang="en-US" sz="3200" dirty="0"/>
          </a:p>
        </p:txBody>
      </p:sp>
      <p:sp>
        <p:nvSpPr>
          <p:cNvPr id="10" name="Rectangle 9">
            <a:extLst>
              <a:ext uri="{FF2B5EF4-FFF2-40B4-BE49-F238E27FC236}">
                <a16:creationId xmlns:a16="http://schemas.microsoft.com/office/drawing/2014/main" id="{C1B748D4-F847-8C92-6F96-DDAEEDF94326}"/>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7" name="Rectangle 26">
            <a:extLst>
              <a:ext uri="{FF2B5EF4-FFF2-40B4-BE49-F238E27FC236}">
                <a16:creationId xmlns:a16="http://schemas.microsoft.com/office/drawing/2014/main" id="{472724A0-55AC-4B3C-5F84-CAC9FF9E265B}"/>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1" name="Rectangle 30">
            <a:extLst>
              <a:ext uri="{FF2B5EF4-FFF2-40B4-BE49-F238E27FC236}">
                <a16:creationId xmlns:a16="http://schemas.microsoft.com/office/drawing/2014/main" id="{B43F6F5D-62C5-16BE-1364-9A931D977A83}"/>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34" name="Straight Connector 33">
            <a:extLst>
              <a:ext uri="{FF2B5EF4-FFF2-40B4-BE49-F238E27FC236}">
                <a16:creationId xmlns:a16="http://schemas.microsoft.com/office/drawing/2014/main" id="{68F6D76C-D188-B386-CCC4-5C1A2D57980F}"/>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35" name="Picture 34" descr="A group of people sitting at computers&#10;&#10;Description automatically generated with low confidence">
            <a:extLst>
              <a:ext uri="{FF2B5EF4-FFF2-40B4-BE49-F238E27FC236}">
                <a16:creationId xmlns:a16="http://schemas.microsoft.com/office/drawing/2014/main" id="{F282717C-A946-D6C5-660D-4D4337463125}"/>
              </a:ext>
            </a:extLst>
          </p:cNvPr>
          <p:cNvPicPr>
            <a:picLocks noChangeAspect="1"/>
          </p:cNvPicPr>
          <p:nvPr/>
        </p:nvPicPr>
        <p:blipFill rotWithShape="1">
          <a:blip r:embed="rId5"/>
          <a:srcRect t="7813" b="8816"/>
          <a:stretch/>
        </p:blipFill>
        <p:spPr>
          <a:xfrm>
            <a:off x="7149237" y="3048001"/>
            <a:ext cx="1593762" cy="1328738"/>
          </a:xfrm>
          <a:prstGeom prst="rect">
            <a:avLst/>
          </a:prstGeom>
          <a:ln>
            <a:solidFill>
              <a:schemeClr val="bg1">
                <a:lumMod val="75000"/>
              </a:schemeClr>
            </a:solidFill>
          </a:ln>
        </p:spPr>
      </p:pic>
      <p:sp>
        <p:nvSpPr>
          <p:cNvPr id="36" name="Rectangle 35">
            <a:extLst>
              <a:ext uri="{FF2B5EF4-FFF2-40B4-BE49-F238E27FC236}">
                <a16:creationId xmlns:a16="http://schemas.microsoft.com/office/drawing/2014/main" id="{D06D476C-AF82-D980-5A6C-509FF38EF267}"/>
              </a:ext>
            </a:extLst>
          </p:cNvPr>
          <p:cNvSpPr>
            <a:spLocks/>
          </p:cNvSpPr>
          <p:nvPr/>
        </p:nvSpPr>
        <p:spPr>
          <a:xfrm>
            <a:off x="8743000" y="3048001"/>
            <a:ext cx="2839400" cy="1467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Unlock new, high-value data-driven use cases</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reach and scale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Gain ROI-driving insights from long-term prediction leveraging historical data + real-time analytics</a:t>
            </a:r>
          </a:p>
        </p:txBody>
      </p:sp>
      <p:sp>
        <p:nvSpPr>
          <p:cNvPr id="37" name="Rectangle 36">
            <a:extLst>
              <a:ext uri="{FF2B5EF4-FFF2-40B4-BE49-F238E27FC236}">
                <a16:creationId xmlns:a16="http://schemas.microsoft.com/office/drawing/2014/main" id="{305ECEB6-E72A-AB49-55EB-FBC84C9C8D9B}"/>
              </a:ext>
            </a:extLst>
          </p:cNvPr>
          <p:cNvSpPr>
            <a:spLocks/>
          </p:cNvSpPr>
          <p:nvPr/>
        </p:nvSpPr>
        <p:spPr>
          <a:xfrm>
            <a:off x="7144336" y="4575347"/>
            <a:ext cx="4438063" cy="1249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production downtime and losses due to shift mis-matches, over/underproduction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Gain greater visibility into how resource capacity, inventories, production schedules interconnect</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Set accurate production targets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especially around maintenance and oversight</a:t>
            </a:r>
          </a:p>
        </p:txBody>
      </p:sp>
      <p:sp>
        <p:nvSpPr>
          <p:cNvPr id="46" name="Text Placeholder 49" descr="Target Vertical: &#10;Manufacturing&#10;&#10;&#10;">
            <a:extLst>
              <a:ext uri="{FF2B5EF4-FFF2-40B4-BE49-F238E27FC236}">
                <a16:creationId xmlns:a16="http://schemas.microsoft.com/office/drawing/2014/main" id="{3C7DEA2F-4917-897C-0A2A-678BFEF3DFFC}"/>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EMEA, Americas, Australia/New Zealand, APJ, PRC</a:t>
            </a:r>
          </a:p>
        </p:txBody>
      </p:sp>
      <p:grpSp>
        <p:nvGrpSpPr>
          <p:cNvPr id="49" name="Group 48">
            <a:extLst>
              <a:ext uri="{FF2B5EF4-FFF2-40B4-BE49-F238E27FC236}">
                <a16:creationId xmlns:a16="http://schemas.microsoft.com/office/drawing/2014/main" id="{8120772A-EE0F-C56F-4DE0-1DA6BF1AA0EB}"/>
              </a:ext>
            </a:extLst>
          </p:cNvPr>
          <p:cNvGrpSpPr/>
          <p:nvPr/>
        </p:nvGrpSpPr>
        <p:grpSpPr>
          <a:xfrm>
            <a:off x="592917" y="1268730"/>
            <a:ext cx="6255394" cy="600164"/>
            <a:chOff x="592917" y="1621155"/>
            <a:chExt cx="6255394" cy="600164"/>
          </a:xfrm>
        </p:grpSpPr>
        <p:sp>
          <p:nvSpPr>
            <p:cNvPr id="50"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773D3ACB-9C98-B25A-43C0-FC6CF0230759}"/>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Smart Connect Technologies IoT Sensor Gateway Software helps make the promise of the Industrial Internet of Things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IIoT</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a reality for users of industrial systems by unlocking process control sensor data and linking it to cutting-edge internet-based analytics and cognitive processes.</a:t>
              </a:r>
            </a:p>
          </p:txBody>
        </p:sp>
        <p:sp>
          <p:nvSpPr>
            <p:cNvPr id="51" name="Content Placeholder 47">
              <a:extLst>
                <a:ext uri="{FF2B5EF4-FFF2-40B4-BE49-F238E27FC236}">
                  <a16:creationId xmlns:a16="http://schemas.microsoft.com/office/drawing/2014/main" id="{D3AAFF21-159C-6EBA-D5E6-88D49ADB47B1}"/>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52" name="Content Placeholder 47">
            <a:extLst>
              <a:ext uri="{FF2B5EF4-FFF2-40B4-BE49-F238E27FC236}">
                <a16:creationId xmlns:a16="http://schemas.microsoft.com/office/drawing/2014/main" id="{6C29DFF6-1BD4-7CA1-E743-1B2FA3E0BC6C}"/>
              </a:ext>
            </a:extLst>
          </p:cNvPr>
          <p:cNvSpPr txBox="1">
            <a:spLocks/>
          </p:cNvSpPr>
          <p:nvPr/>
        </p:nvSpPr>
        <p:spPr>
          <a:xfrm>
            <a:off x="592917" y="2121125"/>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53" name="Rectangle 52">
            <a:extLst>
              <a:ext uri="{FF2B5EF4-FFF2-40B4-BE49-F238E27FC236}">
                <a16:creationId xmlns:a16="http://schemas.microsoft.com/office/drawing/2014/main" id="{B90426A3-70EE-9EE3-E067-063D1621F714}"/>
              </a:ext>
            </a:extLst>
          </p:cNvPr>
          <p:cNvSpPr>
            <a:spLocks/>
          </p:cNvSpPr>
          <p:nvPr/>
        </p:nvSpPr>
        <p:spPr>
          <a:xfrm>
            <a:off x="913615" y="2354872"/>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Deploy with speed </a:t>
            </a:r>
            <a:r>
              <a:rPr lang="en-US" sz="900" dirty="0">
                <a:solidFill>
                  <a:schemeClr val="bg2"/>
                </a:solidFill>
                <a:latin typeface="IntelOne Text" panose="020B0503020203020204" pitchFamily="34" charset="0"/>
              </a:rPr>
              <a:t>with a solution that provides plug-and-play interoperability</a:t>
            </a:r>
          </a:p>
        </p:txBody>
      </p:sp>
      <p:sp>
        <p:nvSpPr>
          <p:cNvPr id="54" name="Rectangle 53">
            <a:extLst>
              <a:ext uri="{FF2B5EF4-FFF2-40B4-BE49-F238E27FC236}">
                <a16:creationId xmlns:a16="http://schemas.microsoft.com/office/drawing/2014/main" id="{2471E258-EFFE-F2C2-030B-0F495B20B21C}"/>
              </a:ext>
            </a:extLst>
          </p:cNvPr>
          <p:cNvSpPr>
            <a:spLocks/>
          </p:cNvSpPr>
          <p:nvPr/>
        </p:nvSpPr>
        <p:spPr>
          <a:xfrm>
            <a:off x="3063688" y="2354872"/>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Enable OT to connect legacy machines </a:t>
            </a:r>
            <a:r>
              <a:rPr lang="en-US" sz="900" dirty="0">
                <a:solidFill>
                  <a:schemeClr val="bg2"/>
                </a:solidFill>
                <a:latin typeface="IntelOne Text" panose="020B0503020203020204" pitchFamily="34" charset="0"/>
              </a:rPr>
              <a:t>to the cloud with a solution that can upload captured data to cloud platform providers </a:t>
            </a:r>
          </a:p>
        </p:txBody>
      </p:sp>
      <p:sp>
        <p:nvSpPr>
          <p:cNvPr id="55" name="Rectangle 54">
            <a:extLst>
              <a:ext uri="{FF2B5EF4-FFF2-40B4-BE49-F238E27FC236}">
                <a16:creationId xmlns:a16="http://schemas.microsoft.com/office/drawing/2014/main" id="{3EA8DB86-25BB-EE51-DB99-CDDC914ECE6D}"/>
              </a:ext>
            </a:extLst>
          </p:cNvPr>
          <p:cNvSpPr>
            <a:spLocks/>
          </p:cNvSpPr>
          <p:nvPr/>
        </p:nvSpPr>
        <p:spPr>
          <a:xfrm>
            <a:off x="5213760" y="2354872"/>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Enable data-driven insight generation </a:t>
            </a:r>
            <a:r>
              <a:rPr lang="en-US" sz="900" dirty="0">
                <a:solidFill>
                  <a:schemeClr val="bg2"/>
                </a:solidFill>
                <a:latin typeface="IntelOne Text" panose="020B0503020203020204" pitchFamily="34" charset="0"/>
              </a:rPr>
              <a:t>by installing a solution that normalizes and aggregates disparate data for use in AI and machine learning algorithms</a:t>
            </a:r>
          </a:p>
        </p:txBody>
      </p:sp>
      <p:cxnSp>
        <p:nvCxnSpPr>
          <p:cNvPr id="56" name="Straight Connector 55">
            <a:extLst>
              <a:ext uri="{FF2B5EF4-FFF2-40B4-BE49-F238E27FC236}">
                <a16:creationId xmlns:a16="http://schemas.microsoft.com/office/drawing/2014/main" id="{16928EA7-7D01-D9BA-8AED-28034CAAAD56}"/>
              </a:ext>
            </a:extLst>
          </p:cNvPr>
          <p:cNvCxnSpPr>
            <a:cxnSpLocks/>
          </p:cNvCxnSpPr>
          <p:nvPr/>
        </p:nvCxnSpPr>
        <p:spPr>
          <a:xfrm>
            <a:off x="592917" y="201736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32954C3D-D119-CE3C-93CA-59BB8562A459}"/>
              </a:ext>
            </a:extLst>
          </p:cNvPr>
          <p:cNvCxnSpPr>
            <a:cxnSpLocks/>
          </p:cNvCxnSpPr>
          <p:nvPr/>
        </p:nvCxnSpPr>
        <p:spPr>
          <a:xfrm>
            <a:off x="592917" y="330667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84" name="Text Placeholder 49" descr="Target Vertical: &#10;Manufacturing&#10;&#10;&#10;">
            <a:extLst>
              <a:ext uri="{FF2B5EF4-FFF2-40B4-BE49-F238E27FC236}">
                <a16:creationId xmlns:a16="http://schemas.microsoft.com/office/drawing/2014/main" id="{DA64BB7B-A619-01BF-DE4D-99AE705E00C8}"/>
              </a:ext>
            </a:extLst>
          </p:cNvPr>
          <p:cNvSpPr txBox="1">
            <a:spLocks/>
          </p:cNvSpPr>
          <p:nvPr/>
        </p:nvSpPr>
        <p:spPr>
          <a:xfrm>
            <a:off x="7144338" y="1686845"/>
            <a:ext cx="2030977" cy="351505"/>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lvl="0" fontAlgn="auto">
              <a:spcBef>
                <a:spcPts val="0"/>
              </a:spcBef>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Energy, Government, Transportation, Other</a:t>
            </a:r>
          </a:p>
        </p:txBody>
      </p:sp>
      <p:grpSp>
        <p:nvGrpSpPr>
          <p:cNvPr id="89" name="Group 88">
            <a:extLst>
              <a:ext uri="{FF2B5EF4-FFF2-40B4-BE49-F238E27FC236}">
                <a16:creationId xmlns:a16="http://schemas.microsoft.com/office/drawing/2014/main" id="{A59A4681-7404-87F1-C7E5-07E07E29997F}"/>
              </a:ext>
            </a:extLst>
          </p:cNvPr>
          <p:cNvGrpSpPr>
            <a:grpSpLocks/>
          </p:cNvGrpSpPr>
          <p:nvPr/>
        </p:nvGrpSpPr>
        <p:grpSpPr>
          <a:xfrm>
            <a:off x="592915" y="3427483"/>
            <a:ext cx="6255393" cy="562127"/>
            <a:chOff x="592916" y="3640327"/>
            <a:chExt cx="6255393" cy="562127"/>
          </a:xfrm>
        </p:grpSpPr>
        <p:sp>
          <p:nvSpPr>
            <p:cNvPr id="91" name="Content Placeholder 47">
              <a:extLst>
                <a:ext uri="{FF2B5EF4-FFF2-40B4-BE49-F238E27FC236}">
                  <a16:creationId xmlns:a16="http://schemas.microsoft.com/office/drawing/2014/main" id="{3D13D6CB-1508-C40C-C830-A54CD5E538C8}"/>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92" name="Content Placeholder 47">
              <a:extLst>
                <a:ext uri="{FF2B5EF4-FFF2-40B4-BE49-F238E27FC236}">
                  <a16:creationId xmlns:a16="http://schemas.microsoft.com/office/drawing/2014/main" id="{C4A78BFA-BB30-3CE8-E8C1-68476C9474DC}"/>
                </a:ext>
              </a:extLst>
            </p:cNvPr>
            <p:cNvSpPr txBox="1">
              <a:spLocks/>
            </p:cNvSpPr>
            <p:nvPr/>
          </p:nvSpPr>
          <p:spPr>
            <a:xfrm>
              <a:off x="592916" y="3837694"/>
              <a:ext cx="6255393" cy="364760"/>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8016" marR="0" lvl="0" indent="-128016" algn="l" defTabSz="1219169" rtl="0" eaLnBrk="1" fontAlgn="auto" latinLnBrk="0" hangingPunct="0">
                <a:spcBef>
                  <a:spcPts val="200"/>
                </a:spcBef>
                <a:buClrTx/>
                <a:buSzTx/>
                <a:buFont typeface="Wingdings" panose="05000000000000000000" pitchFamily="2" charset="2"/>
                <a:buChar char="§"/>
                <a:tabLst/>
                <a:defRPr/>
              </a:pPr>
              <a:r>
                <a:rPr kumimoji="0" lang="it-IT"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Intel Atom® x7-E3950 Processor</a:t>
              </a:r>
            </a:p>
            <a:p>
              <a:pPr marL="128016" marR="0" lvl="0" indent="-128016" algn="l" defTabSz="1219169" rtl="0" eaLnBrk="1" fontAlgn="auto" latinLnBrk="0" hangingPunct="0">
                <a:spcBef>
                  <a:spcPts val="200"/>
                </a:spcBef>
                <a:buClrTx/>
                <a:buSzTx/>
                <a:buFont typeface="Wingdings" panose="05000000000000000000" pitchFamily="2" charset="2"/>
                <a:buChar char="§"/>
                <a:tabLst/>
                <a:defRPr/>
              </a:pPr>
              <a:r>
                <a:rPr kumimoji="0" lang="it-IT"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Any Intel x86 gateway</a:t>
              </a:r>
            </a:p>
          </p:txBody>
        </p:sp>
      </p:grpSp>
      <p:cxnSp>
        <p:nvCxnSpPr>
          <p:cNvPr id="94" name="Straight Connector 93">
            <a:extLst>
              <a:ext uri="{FF2B5EF4-FFF2-40B4-BE49-F238E27FC236}">
                <a16:creationId xmlns:a16="http://schemas.microsoft.com/office/drawing/2014/main" id="{2838AF16-FC1E-84C9-1A7A-48AD4A23BD5C}"/>
              </a:ext>
            </a:extLst>
          </p:cNvPr>
          <p:cNvCxnSpPr>
            <a:cxnSpLocks/>
          </p:cNvCxnSpPr>
          <p:nvPr/>
        </p:nvCxnSpPr>
        <p:spPr>
          <a:xfrm>
            <a:off x="592916" y="473385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00" name="Group 99">
            <a:extLst>
              <a:ext uri="{FF2B5EF4-FFF2-40B4-BE49-F238E27FC236}">
                <a16:creationId xmlns:a16="http://schemas.microsoft.com/office/drawing/2014/main" id="{E59AA456-8CF2-B595-C628-90639A98DFDB}"/>
              </a:ext>
            </a:extLst>
          </p:cNvPr>
          <p:cNvGrpSpPr/>
          <p:nvPr/>
        </p:nvGrpSpPr>
        <p:grpSpPr>
          <a:xfrm>
            <a:off x="592915" y="4231224"/>
            <a:ext cx="6255391" cy="381824"/>
            <a:chOff x="5043512" y="3848440"/>
            <a:chExt cx="6255391" cy="381824"/>
          </a:xfrm>
        </p:grpSpPr>
        <p:sp>
          <p:nvSpPr>
            <p:cNvPr id="101" name="Content Placeholder 47">
              <a:extLst>
                <a:ext uri="{FF2B5EF4-FFF2-40B4-BE49-F238E27FC236}">
                  <a16:creationId xmlns:a16="http://schemas.microsoft.com/office/drawing/2014/main" id="{FBC9EF5B-7671-CF6F-75E4-A97A6150B9C0}"/>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Cloud Service Provider</a:t>
              </a:r>
            </a:p>
          </p:txBody>
        </p:sp>
        <p:sp>
          <p:nvSpPr>
            <p:cNvPr id="102" name="Content Placeholder 47">
              <a:extLst>
                <a:ext uri="{FF2B5EF4-FFF2-40B4-BE49-F238E27FC236}">
                  <a16:creationId xmlns:a16="http://schemas.microsoft.com/office/drawing/2014/main" id="{AA7ABCD6-36F1-8595-AC31-1942B2D582A7}"/>
                </a:ext>
              </a:extLst>
            </p:cNvPr>
            <p:cNvSpPr txBox="1">
              <a:spLocks/>
            </p:cNvSpPr>
            <p:nvPr/>
          </p:nvSpPr>
          <p:spPr>
            <a:xfrm>
              <a:off x="5043512" y="4031373"/>
              <a:ext cx="6255391" cy="198891"/>
            </a:xfrm>
            <a:prstGeom prst="rect">
              <a:avLst/>
            </a:prstGeom>
            <a:ln>
              <a:noFill/>
            </a:ln>
          </p:spPr>
          <p:txBody>
            <a:bodyPr wrap="square" lIns="0" tIns="0" rIns="0" bIns="0" numCol="1"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lnSpc>
                  <a:spcPct val="100000"/>
                </a:lnSpc>
                <a:spcBef>
                  <a:spcPts val="200"/>
                </a:spcBef>
                <a:buNone/>
                <a:defRPr/>
              </a:pPr>
              <a:r>
                <a:rPr lang="en-US" sz="900" dirty="0">
                  <a:latin typeface="IntelOne Text" panose="020B0503020203020204" pitchFamily="34" charset="0"/>
                </a:rPr>
                <a:t>Amazon Web Services, Google Cloud Platform, Microsoft Azure, SAP Cloud Platform, IBM Cloud</a:t>
              </a:r>
            </a:p>
          </p:txBody>
        </p:sp>
      </p:grpSp>
      <p:grpSp>
        <p:nvGrpSpPr>
          <p:cNvPr id="103" name="Group 102">
            <a:extLst>
              <a:ext uri="{FF2B5EF4-FFF2-40B4-BE49-F238E27FC236}">
                <a16:creationId xmlns:a16="http://schemas.microsoft.com/office/drawing/2014/main" id="{5E75DB39-2D43-9B54-FA62-CD1093819651}"/>
              </a:ext>
            </a:extLst>
          </p:cNvPr>
          <p:cNvGrpSpPr/>
          <p:nvPr/>
        </p:nvGrpSpPr>
        <p:grpSpPr>
          <a:xfrm>
            <a:off x="592915" y="5514107"/>
            <a:ext cx="6255395" cy="619538"/>
            <a:chOff x="592916" y="4469919"/>
            <a:chExt cx="6255395" cy="619538"/>
          </a:xfrm>
        </p:grpSpPr>
        <p:cxnSp>
          <p:nvCxnSpPr>
            <p:cNvPr id="104" name="Straight Connector 103">
              <a:extLst>
                <a:ext uri="{FF2B5EF4-FFF2-40B4-BE49-F238E27FC236}">
                  <a16:creationId xmlns:a16="http://schemas.microsoft.com/office/drawing/2014/main" id="{6D189087-C735-7653-0069-E3A82FF4EFF7}"/>
                </a:ext>
              </a:extLst>
            </p:cNvPr>
            <p:cNvCxnSpPr>
              <a:cxnSpLocks/>
            </p:cNvCxnSpPr>
            <p:nvPr/>
          </p:nvCxnSpPr>
          <p:spPr>
            <a:xfrm>
              <a:off x="592917" y="446991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05" name="Group 104">
              <a:extLst>
                <a:ext uri="{FF2B5EF4-FFF2-40B4-BE49-F238E27FC236}">
                  <a16:creationId xmlns:a16="http://schemas.microsoft.com/office/drawing/2014/main" id="{DB6EDE9B-8200-E9A9-2AF8-3D939BAA4D40}"/>
                </a:ext>
              </a:extLst>
            </p:cNvPr>
            <p:cNvGrpSpPr/>
            <p:nvPr/>
          </p:nvGrpSpPr>
          <p:grpSpPr>
            <a:xfrm>
              <a:off x="592916" y="4550817"/>
              <a:ext cx="6255392" cy="538640"/>
              <a:chOff x="5043513" y="3848440"/>
              <a:chExt cx="6255392" cy="538640"/>
            </a:xfrm>
          </p:grpSpPr>
          <p:sp>
            <p:nvSpPr>
              <p:cNvPr id="106" name="Content Placeholder 47">
                <a:extLst>
                  <a:ext uri="{FF2B5EF4-FFF2-40B4-BE49-F238E27FC236}">
                    <a16:creationId xmlns:a16="http://schemas.microsoft.com/office/drawing/2014/main" id="{666BCED7-F967-3511-8DC8-063768EF6C1D}"/>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107" name="Content Placeholder 47">
                <a:extLst>
                  <a:ext uri="{FF2B5EF4-FFF2-40B4-BE49-F238E27FC236}">
                    <a16:creationId xmlns:a16="http://schemas.microsoft.com/office/drawing/2014/main" id="{9FE6C968-C404-276B-2D89-5FB9FE248858}"/>
                  </a:ext>
                </a:extLst>
              </p:cNvPr>
              <p:cNvSpPr txBox="1">
                <a:spLocks/>
              </p:cNvSpPr>
              <p:nvPr/>
            </p:nvSpPr>
            <p:spPr>
              <a:xfrm>
                <a:off x="5043513" y="4034693"/>
                <a:ext cx="6255392" cy="352387"/>
              </a:xfrm>
              <a:prstGeom prst="rect">
                <a:avLst/>
              </a:prstGeom>
              <a:ln>
                <a:noFill/>
              </a:ln>
            </p:spPr>
            <p:txBody>
              <a:bodyPr wrap="square" lIns="0" tIns="0" rIns="0" bIns="0" numCol="1"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lnSpc>
                    <a:spcPct val="100000"/>
                  </a:lnSpc>
                  <a:spcBef>
                    <a:spcPts val="200"/>
                  </a:spcBef>
                  <a:defRPr/>
                </a:pPr>
                <a:r>
                  <a:rPr lang="en-US" sz="900" dirty="0">
                    <a:solidFill>
                      <a:srgbClr val="525252"/>
                    </a:solidFill>
                    <a:latin typeface="IntelOne Text" panose="020B0503020203020204" pitchFamily="34" charset="0"/>
                    <a:hlinkClick r:id="rId6">
                      <a:extLst>
                        <a:ext uri="{A12FA001-AC4F-418D-AE19-62706E023703}">
                          <ahyp:hlinkClr xmlns:ahyp="http://schemas.microsoft.com/office/drawing/2018/hyperlinkcolor" val="tx"/>
                        </a:ext>
                      </a:extLst>
                    </a:hlinkClick>
                  </a:rPr>
                  <a:t>Intel </a:t>
                </a:r>
                <a:r>
                  <a:rPr lang="en-US" sz="900" dirty="0">
                    <a:latin typeface="IntelOne Text" panose="020B0503020203020204" pitchFamily="34" charset="0"/>
                    <a:hlinkClick r:id="rId6">
                      <a:extLst>
                        <a:ext uri="{A12FA001-AC4F-418D-AE19-62706E023703}">
                          <ahyp:hlinkClr xmlns:ahyp="http://schemas.microsoft.com/office/drawing/2018/hyperlinkcolor" val="tx"/>
                        </a:ext>
                      </a:extLst>
                    </a:hlinkClick>
                  </a:rPr>
                  <a:t>IoT Kits Overview</a:t>
                </a:r>
                <a:endParaRPr lang="en-US" sz="900" dirty="0">
                  <a:latin typeface="IntelOne Text" panose="020B0503020203020204" pitchFamily="34" charset="0"/>
                  <a:sym typeface="Helvetica"/>
                </a:endParaRPr>
              </a:p>
              <a:p>
                <a:pPr lvl="1">
                  <a:lnSpc>
                    <a:spcPct val="100000"/>
                  </a:lnSpc>
                  <a:spcBef>
                    <a:spcPts val="200"/>
                  </a:spcBef>
                  <a:defRPr/>
                </a:pPr>
                <a:r>
                  <a:rPr lang="en-US" sz="900" dirty="0">
                    <a:latin typeface="IntelOne Text" panose="020B0503020203020204" pitchFamily="34" charset="0"/>
                    <a:sym typeface="Helvetica Neue"/>
                    <a:hlinkClick r:id="rId7">
                      <a:extLst>
                        <a:ext uri="{A12FA001-AC4F-418D-AE19-62706E023703}">
                          <ahyp:hlinkClr xmlns:ahyp="http://schemas.microsoft.com/office/drawing/2018/hyperlinkcolor" val="tx"/>
                        </a:ext>
                      </a:extLst>
                    </a:hlinkClick>
                  </a:rPr>
                  <a:t>Solution technical briefs</a:t>
                </a:r>
                <a:endParaRPr lang="en-US" sz="900" dirty="0">
                  <a:latin typeface="IntelOne Text" panose="020B0503020203020204" pitchFamily="34" charset="0"/>
                  <a:sym typeface="Helvetica Neue"/>
                </a:endParaRPr>
              </a:p>
            </p:txBody>
          </p:sp>
        </p:grpSp>
      </p:grpSp>
      <p:cxnSp>
        <p:nvCxnSpPr>
          <p:cNvPr id="108" name="Straight Connector 107">
            <a:extLst>
              <a:ext uri="{FF2B5EF4-FFF2-40B4-BE49-F238E27FC236}">
                <a16:creationId xmlns:a16="http://schemas.microsoft.com/office/drawing/2014/main" id="{88A53DA2-3BD9-D4F5-1EAB-3AEBBBAF743C}"/>
              </a:ext>
            </a:extLst>
          </p:cNvPr>
          <p:cNvCxnSpPr>
            <a:cxnSpLocks/>
          </p:cNvCxnSpPr>
          <p:nvPr/>
        </p:nvCxnSpPr>
        <p:spPr>
          <a:xfrm>
            <a:off x="592917" y="411041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12" name="Group 111">
            <a:extLst>
              <a:ext uri="{FF2B5EF4-FFF2-40B4-BE49-F238E27FC236}">
                <a16:creationId xmlns:a16="http://schemas.microsoft.com/office/drawing/2014/main" id="{83DB9D43-8998-1CEE-0302-AABEAE6C850E}"/>
              </a:ext>
            </a:extLst>
          </p:cNvPr>
          <p:cNvGrpSpPr/>
          <p:nvPr/>
        </p:nvGrpSpPr>
        <p:grpSpPr>
          <a:xfrm>
            <a:off x="592914" y="4818688"/>
            <a:ext cx="6260155" cy="574614"/>
            <a:chOff x="592914" y="4818688"/>
            <a:chExt cx="6260155" cy="574614"/>
          </a:xfrm>
        </p:grpSpPr>
        <p:grpSp>
          <p:nvGrpSpPr>
            <p:cNvPr id="97" name="Group 96">
              <a:extLst>
                <a:ext uri="{FF2B5EF4-FFF2-40B4-BE49-F238E27FC236}">
                  <a16:creationId xmlns:a16="http://schemas.microsoft.com/office/drawing/2014/main" id="{4AA8ADE8-FC4E-2BF3-E6E6-EDF4C55641EB}"/>
                </a:ext>
              </a:extLst>
            </p:cNvPr>
            <p:cNvGrpSpPr/>
            <p:nvPr/>
          </p:nvGrpSpPr>
          <p:grpSpPr>
            <a:xfrm>
              <a:off x="592914" y="4818688"/>
              <a:ext cx="2470773" cy="538640"/>
              <a:chOff x="5043512" y="3848440"/>
              <a:chExt cx="2470773" cy="538640"/>
            </a:xfrm>
          </p:grpSpPr>
          <p:sp>
            <p:nvSpPr>
              <p:cNvPr id="98" name="Content Placeholder 47">
                <a:extLst>
                  <a:ext uri="{FF2B5EF4-FFF2-40B4-BE49-F238E27FC236}">
                    <a16:creationId xmlns:a16="http://schemas.microsoft.com/office/drawing/2014/main" id="{89E6B4C8-A078-DAF5-FD9D-E014EF5CC5AA}"/>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Software</a:t>
                </a:r>
              </a:p>
            </p:txBody>
          </p:sp>
          <p:sp>
            <p:nvSpPr>
              <p:cNvPr id="99" name="Content Placeholder 47">
                <a:extLst>
                  <a:ext uri="{FF2B5EF4-FFF2-40B4-BE49-F238E27FC236}">
                    <a16:creationId xmlns:a16="http://schemas.microsoft.com/office/drawing/2014/main" id="{D5758536-EA4A-C20E-F174-A549E28046E9}"/>
                  </a:ext>
                </a:extLst>
              </p:cNvPr>
              <p:cNvSpPr txBox="1">
                <a:spLocks/>
              </p:cNvSpPr>
              <p:nvPr/>
            </p:nvSpPr>
            <p:spPr>
              <a:xfrm>
                <a:off x="5043512" y="4034693"/>
                <a:ext cx="2470773" cy="352387"/>
              </a:xfrm>
              <a:prstGeom prst="rect">
                <a:avLst/>
              </a:prstGeom>
              <a:ln>
                <a:noFill/>
              </a:ln>
            </p:spPr>
            <p:txBody>
              <a:bodyPr wrap="square" lIns="0" tIns="0" rIns="0" bIns="0" numCol="1"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lnSpc>
                    <a:spcPct val="100000"/>
                  </a:lnSpc>
                  <a:spcBef>
                    <a:spcPts val="200"/>
                  </a:spcBef>
                  <a:buNone/>
                  <a:defRPr/>
                </a:pPr>
                <a:r>
                  <a:rPr lang="en-US" sz="900" dirty="0">
                    <a:latin typeface="IntelOne Text" panose="020B0503020203020204" pitchFamily="34" charset="0"/>
                  </a:rPr>
                  <a:t>Smart Connect IoT Sensor Gateway Software</a:t>
                </a:r>
              </a:p>
            </p:txBody>
          </p:sp>
        </p:grpSp>
        <p:grpSp>
          <p:nvGrpSpPr>
            <p:cNvPr id="109" name="Group 108">
              <a:extLst>
                <a:ext uri="{FF2B5EF4-FFF2-40B4-BE49-F238E27FC236}">
                  <a16:creationId xmlns:a16="http://schemas.microsoft.com/office/drawing/2014/main" id="{F214B6B1-1A93-4CB2-CDD4-ADC096DCD635}"/>
                </a:ext>
              </a:extLst>
            </p:cNvPr>
            <p:cNvGrpSpPr/>
            <p:nvPr/>
          </p:nvGrpSpPr>
          <p:grpSpPr>
            <a:xfrm>
              <a:off x="3431580" y="4818688"/>
              <a:ext cx="3421489" cy="574614"/>
              <a:chOff x="5043513" y="3848440"/>
              <a:chExt cx="3421489" cy="574614"/>
            </a:xfrm>
          </p:grpSpPr>
          <p:sp>
            <p:nvSpPr>
              <p:cNvPr id="110" name="Content Placeholder 47">
                <a:extLst>
                  <a:ext uri="{FF2B5EF4-FFF2-40B4-BE49-F238E27FC236}">
                    <a16:creationId xmlns:a16="http://schemas.microsoft.com/office/drawing/2014/main" id="{B76E7BAB-38D7-430D-BB28-DDD67AD1C296}"/>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Operating System</a:t>
                </a:r>
              </a:p>
            </p:txBody>
          </p:sp>
          <p:sp>
            <p:nvSpPr>
              <p:cNvPr id="111" name="Content Placeholder 47">
                <a:extLst>
                  <a:ext uri="{FF2B5EF4-FFF2-40B4-BE49-F238E27FC236}">
                    <a16:creationId xmlns:a16="http://schemas.microsoft.com/office/drawing/2014/main" id="{1B375313-D9F4-A359-E12D-03AF8631EDFA}"/>
                  </a:ext>
                </a:extLst>
              </p:cNvPr>
              <p:cNvSpPr txBox="1">
                <a:spLocks/>
              </p:cNvSpPr>
              <p:nvPr/>
            </p:nvSpPr>
            <p:spPr>
              <a:xfrm>
                <a:off x="5043513" y="4034693"/>
                <a:ext cx="3421489" cy="388361"/>
              </a:xfrm>
              <a:prstGeom prst="rect">
                <a:avLst/>
              </a:prstGeom>
              <a:ln>
                <a:noFill/>
              </a:ln>
            </p:spPr>
            <p:txBody>
              <a:bodyPr wrap="square" lIns="0" tIns="0" rIns="0" bIns="0" numCol="1"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lnSpc>
                    <a:spcPct val="100000"/>
                  </a:lnSpc>
                  <a:spcBef>
                    <a:spcPts val="200"/>
                  </a:spcBef>
                  <a:spcAft>
                    <a:spcPts val="100"/>
                  </a:spcAft>
                  <a:defRPr/>
                </a:pPr>
                <a:r>
                  <a:rPr lang="en-US" sz="900" dirty="0">
                    <a:latin typeface="IntelOne Text" panose="020B0503020203020204" pitchFamily="34" charset="0"/>
                  </a:rPr>
                  <a:t>Linux </a:t>
                </a:r>
              </a:p>
              <a:p>
                <a:pPr lvl="1">
                  <a:lnSpc>
                    <a:spcPct val="100000"/>
                  </a:lnSpc>
                  <a:spcBef>
                    <a:spcPts val="200"/>
                  </a:spcBef>
                  <a:spcAft>
                    <a:spcPts val="100"/>
                  </a:spcAft>
                  <a:defRPr/>
                </a:pPr>
                <a:r>
                  <a:rPr lang="en-US" sz="900" dirty="0">
                    <a:latin typeface="IntelOne Text" panose="020B0503020203020204" pitchFamily="34" charset="0"/>
                  </a:rPr>
                  <a:t>Ubuntu</a:t>
                </a:r>
              </a:p>
            </p:txBody>
          </p:sp>
        </p:grpSp>
      </p:grpSp>
      <p:pic>
        <p:nvPicPr>
          <p:cNvPr id="113" name="Picture 2" descr="SmartConnect Technologies">
            <a:extLst>
              <a:ext uri="{FF2B5EF4-FFF2-40B4-BE49-F238E27FC236}">
                <a16:creationId xmlns:a16="http://schemas.microsoft.com/office/drawing/2014/main" id="{3DF91288-5718-15A7-FC83-FE229A2F05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868" y="176213"/>
            <a:ext cx="1757645" cy="311384"/>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Straight Connector 115">
            <a:extLst>
              <a:ext uri="{FF2B5EF4-FFF2-40B4-BE49-F238E27FC236}">
                <a16:creationId xmlns:a16="http://schemas.microsoft.com/office/drawing/2014/main" id="{E9F22219-F725-2CCB-BD68-B9548D22F098}"/>
              </a:ext>
              <a:ext uri="{C183D7F6-B498-43B3-948B-1728B52AA6E4}">
                <adec:decorative xmlns:adec="http://schemas.microsoft.com/office/drawing/2017/decorative" val="1"/>
              </a:ext>
            </a:extLst>
          </p:cNvPr>
          <p:cNvCxnSpPr>
            <a:cxnSpLocks/>
          </p:cNvCxnSpPr>
          <p:nvPr/>
        </p:nvCxnSpPr>
        <p:spPr>
          <a:xfrm flipV="1">
            <a:off x="9391546"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117" name="Text Placeholder 49">
            <a:extLst>
              <a:ext uri="{FF2B5EF4-FFF2-40B4-BE49-F238E27FC236}">
                <a16:creationId xmlns:a16="http://schemas.microsoft.com/office/drawing/2014/main" id="{C455DCAB-2BAF-5241-8661-5253BABBF15A}"/>
              </a:ext>
            </a:extLst>
          </p:cNvPr>
          <p:cNvSpPr txBox="1">
            <a:spLocks/>
          </p:cNvSpPr>
          <p:nvPr/>
        </p:nvSpPr>
        <p:spPr>
          <a:xfrm>
            <a:off x="9452790" y="628590"/>
            <a:ext cx="2053412"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p:txBody>
      </p:sp>
      <p:sp>
        <p:nvSpPr>
          <p:cNvPr id="118" name="Text Placeholder 49">
            <a:extLst>
              <a:ext uri="{FF2B5EF4-FFF2-40B4-BE49-F238E27FC236}">
                <a16:creationId xmlns:a16="http://schemas.microsoft.com/office/drawing/2014/main" id="{D92F9283-8421-4D79-4D8E-2EC0F54AE5E4}"/>
              </a:ext>
            </a:extLst>
          </p:cNvPr>
          <p:cNvSpPr txBox="1">
            <a:spLocks/>
          </p:cNvSpPr>
          <p:nvPr/>
        </p:nvSpPr>
        <p:spPr>
          <a:xfrm>
            <a:off x="7133540" y="628590"/>
            <a:ext cx="2196762"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9" action="ppaction://hlinksldjump"/>
              </a:rPr>
              <a:t>Asset &amp; Operations Optimization</a:t>
            </a:r>
            <a:endParaRPr lang="en-US" sz="900" b="0" dirty="0">
              <a:solidFill>
                <a:srgbClr val="525252"/>
              </a:solidFill>
              <a:latin typeface="IntelOne Text" panose="020B0503020203020204" pitchFamily="34" charset="0"/>
              <a:sym typeface="Helvetica Neue"/>
            </a:endParaRP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Energy Monitoring &amp; Management</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Machine Condition Monitoring</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Situational Monitoring</a:t>
            </a:r>
          </a:p>
        </p:txBody>
      </p:sp>
      <p:pic>
        <p:nvPicPr>
          <p:cNvPr id="122" name="Graphic 121">
            <a:extLst>
              <a:ext uri="{FF2B5EF4-FFF2-40B4-BE49-F238E27FC236}">
                <a16:creationId xmlns:a16="http://schemas.microsoft.com/office/drawing/2014/main" id="{4425CA5A-702D-66C3-D261-CCD6002A6650}"/>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714625" y="2354872"/>
            <a:ext cx="286050" cy="286048"/>
          </a:xfrm>
          <a:prstGeom prst="rect">
            <a:avLst/>
          </a:prstGeom>
        </p:spPr>
      </p:pic>
      <p:pic>
        <p:nvPicPr>
          <p:cNvPr id="123" name="Graphic 122">
            <a:extLst>
              <a:ext uri="{FF2B5EF4-FFF2-40B4-BE49-F238E27FC236}">
                <a16:creationId xmlns:a16="http://schemas.microsoft.com/office/drawing/2014/main" id="{11008063-2785-F3BC-2EC9-22E1027764C6}"/>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flipH="1">
            <a:off x="4920511" y="2354872"/>
            <a:ext cx="223334" cy="227112"/>
          </a:xfrm>
          <a:prstGeom prst="rect">
            <a:avLst/>
          </a:prstGeom>
        </p:spPr>
      </p:pic>
      <p:grpSp>
        <p:nvGrpSpPr>
          <p:cNvPr id="4" name="Group 3">
            <a:extLst>
              <a:ext uri="{FF2B5EF4-FFF2-40B4-BE49-F238E27FC236}">
                <a16:creationId xmlns:a16="http://schemas.microsoft.com/office/drawing/2014/main" id="{F56B5E38-049F-5B81-BD9C-E83D9E24F5B4}"/>
              </a:ext>
            </a:extLst>
          </p:cNvPr>
          <p:cNvGrpSpPr/>
          <p:nvPr/>
        </p:nvGrpSpPr>
        <p:grpSpPr>
          <a:xfrm>
            <a:off x="9057016" y="87630"/>
            <a:ext cx="2525384" cy="384440"/>
            <a:chOff x="9057016" y="87630"/>
            <a:chExt cx="2525384" cy="384440"/>
          </a:xfrm>
        </p:grpSpPr>
        <p:pic>
          <p:nvPicPr>
            <p:cNvPr id="2" name="Picture 1">
              <a:hlinkClick r:id="rId14" action="ppaction://hlinksldjump"/>
              <a:extLst>
                <a:ext uri="{FF2B5EF4-FFF2-40B4-BE49-F238E27FC236}">
                  <a16:creationId xmlns:a16="http://schemas.microsoft.com/office/drawing/2014/main" id="{91BD916F-CAC6-E338-A03F-21818D9521C3}"/>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3" name="Rectangle 2">
              <a:extLst>
                <a:ext uri="{FF2B5EF4-FFF2-40B4-BE49-F238E27FC236}">
                  <a16:creationId xmlns:a16="http://schemas.microsoft.com/office/drawing/2014/main" id="{795AC04A-8542-F3BA-0690-B5F94786A43E}"/>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158255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A4F94E2-732E-8EB2-E8F0-4D7A25A243D3}"/>
              </a:ext>
            </a:extLst>
          </p:cNvPr>
          <p:cNvSpPr>
            <a:spLocks noGrp="1"/>
          </p:cNvSpPr>
          <p:nvPr>
            <p:ph type="title"/>
          </p:nvPr>
        </p:nvSpPr>
        <p:spPr>
          <a:xfrm>
            <a:off x="592916" y="571500"/>
            <a:ext cx="10972801" cy="498598"/>
          </a:xfrm>
        </p:spPr>
        <p:txBody>
          <a:bodyPr/>
          <a:lstStyle/>
          <a:p>
            <a:r>
              <a:rPr lang="en-US" dirty="0">
                <a:sym typeface="Helvetica Neue"/>
              </a:rPr>
              <a:t>Sterilization AMR</a:t>
            </a:r>
            <a:endParaRPr lang="en-US" dirty="0"/>
          </a:p>
        </p:txBody>
      </p:sp>
      <p:cxnSp>
        <p:nvCxnSpPr>
          <p:cNvPr id="4" name="Straight Connector 3">
            <a:extLst>
              <a:ext uri="{FF2B5EF4-FFF2-40B4-BE49-F238E27FC236}">
                <a16:creationId xmlns:a16="http://schemas.microsoft.com/office/drawing/2014/main" id="{F1EE594A-797C-1367-4A23-DD90F2E9C20F}"/>
              </a:ext>
            </a:extLst>
          </p:cNvPr>
          <p:cNvCxnSpPr>
            <a:cxnSpLocks/>
          </p:cNvCxnSpPr>
          <p:nvPr/>
        </p:nvCxnSpPr>
        <p:spPr>
          <a:xfrm>
            <a:off x="592919" y="509526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6" name="Content Placeholder 47">
            <a:extLst>
              <a:ext uri="{FF2B5EF4-FFF2-40B4-BE49-F238E27FC236}">
                <a16:creationId xmlns:a16="http://schemas.microsoft.com/office/drawing/2014/main" id="{60A81896-8D29-5C8A-A444-1DBA85593094}"/>
              </a:ext>
            </a:extLst>
          </p:cNvPr>
          <p:cNvSpPr txBox="1">
            <a:spLocks/>
          </p:cNvSpPr>
          <p:nvPr/>
        </p:nvSpPr>
        <p:spPr>
          <a:xfrm>
            <a:off x="592918" y="520762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31" name="Content Placeholder 47">
            <a:extLst>
              <a:ext uri="{FF2B5EF4-FFF2-40B4-BE49-F238E27FC236}">
                <a16:creationId xmlns:a16="http://schemas.microsoft.com/office/drawing/2014/main" id="{BA6A83F6-73FF-F245-7F30-C917781DA3B0}"/>
              </a:ext>
            </a:extLst>
          </p:cNvPr>
          <p:cNvSpPr txBox="1">
            <a:spLocks/>
          </p:cNvSpPr>
          <p:nvPr/>
        </p:nvSpPr>
        <p:spPr>
          <a:xfrm>
            <a:off x="592918" y="5393873"/>
            <a:ext cx="6318424" cy="302647"/>
          </a:xfrm>
          <a:prstGeom prst="rect">
            <a:avLst/>
          </a:prstGeom>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marR="0" lvl="1" indent="-109728" fontAlgn="ctr">
              <a:lnSpc>
                <a:spcPct val="100000"/>
              </a:lnSpc>
              <a:spcBef>
                <a:spcPts val="200"/>
              </a:spcBef>
              <a:spcAft>
                <a:spcPts val="0"/>
              </a:spcAft>
              <a:buClr>
                <a:srgbClr val="525252"/>
              </a:buClr>
              <a:buSzTx/>
              <a:buFont typeface="Wingdings" panose="05000000000000000000" pitchFamily="2" charset="2"/>
              <a:buChar char="§"/>
              <a:tabLst/>
              <a:defRPr kumimoji="0" sz="900" b="0" i="0" u="none" strike="noStrike" cap="none" spc="0" normalizeH="0" baseline="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r>
              <a:rPr lang="en-US" dirty="0" err="1">
                <a:sym typeface="Helvetica Neue"/>
                <a:hlinkClick r:id="rId3">
                  <a:extLst>
                    <a:ext uri="{A12FA001-AC4F-418D-AE19-62706E023703}">
                      <ahyp:hlinkClr xmlns:ahyp="http://schemas.microsoft.com/office/drawing/2018/hyperlinkcolor" val="tx"/>
                    </a:ext>
                  </a:extLst>
                </a:hlinkClick>
              </a:rPr>
              <a:t>Vecow</a:t>
            </a:r>
            <a:r>
              <a:rPr lang="en-US" dirty="0">
                <a:sym typeface="Helvetica Neue"/>
                <a:hlinkClick r:id="rId3">
                  <a:extLst>
                    <a:ext uri="{A12FA001-AC4F-418D-AE19-62706E023703}">
                      <ahyp:hlinkClr xmlns:ahyp="http://schemas.microsoft.com/office/drawing/2018/hyperlinkcolor" val="tx"/>
                    </a:ext>
                  </a:extLst>
                </a:hlinkClick>
              </a:rPr>
              <a:t> – </a:t>
            </a:r>
            <a:r>
              <a:rPr lang="en-US" dirty="0" err="1">
                <a:sym typeface="Helvetica Neue"/>
                <a:hlinkClick r:id="rId3">
                  <a:extLst>
                    <a:ext uri="{A12FA001-AC4F-418D-AE19-62706E023703}">
                      <ahyp:hlinkClr xmlns:ahyp="http://schemas.microsoft.com/office/drawing/2018/hyperlinkcolor" val="tx"/>
                    </a:ext>
                  </a:extLst>
                </a:hlinkClick>
              </a:rPr>
              <a:t>VHub</a:t>
            </a:r>
            <a:r>
              <a:rPr lang="en-US" dirty="0">
                <a:sym typeface="Helvetica Neue"/>
                <a:hlinkClick r:id="rId3">
                  <a:extLst>
                    <a:ext uri="{A12FA001-AC4F-418D-AE19-62706E023703}">
                      <ahyp:hlinkClr xmlns:ahyp="http://schemas.microsoft.com/office/drawing/2018/hyperlinkcolor" val="tx"/>
                    </a:ext>
                  </a:extLst>
                </a:hlinkClick>
              </a:rPr>
              <a:t> ROS </a:t>
            </a:r>
            <a:endParaRPr lang="en-US" dirty="0">
              <a:sym typeface="Helvetica Neue"/>
            </a:endParaRPr>
          </a:p>
          <a:p>
            <a:pPr lvl="1"/>
            <a:r>
              <a:rPr lang="en-US" dirty="0">
                <a:sym typeface="Helvetica Neue"/>
                <a:hlinkClick r:id="rId4">
                  <a:extLst>
                    <a:ext uri="{A12FA001-AC4F-418D-AE19-62706E023703}">
                      <ahyp:hlinkClr xmlns:ahyp="http://schemas.microsoft.com/office/drawing/2018/hyperlinkcolor" val="tx"/>
                    </a:ext>
                  </a:extLst>
                </a:hlinkClick>
              </a:rPr>
              <a:t>Product Demo – Video</a:t>
            </a:r>
            <a:endParaRPr lang="en-US" dirty="0">
              <a:sym typeface="Helvetica Neue"/>
            </a:endParaRPr>
          </a:p>
        </p:txBody>
      </p:sp>
      <p:grpSp>
        <p:nvGrpSpPr>
          <p:cNvPr id="8" name="Group 7">
            <a:extLst>
              <a:ext uri="{FF2B5EF4-FFF2-40B4-BE49-F238E27FC236}">
                <a16:creationId xmlns:a16="http://schemas.microsoft.com/office/drawing/2014/main" id="{3714E26D-710E-2F96-8F8D-1480F527508B}"/>
              </a:ext>
            </a:extLst>
          </p:cNvPr>
          <p:cNvGrpSpPr>
            <a:grpSpLocks/>
          </p:cNvGrpSpPr>
          <p:nvPr/>
        </p:nvGrpSpPr>
        <p:grpSpPr>
          <a:xfrm>
            <a:off x="592916" y="4173606"/>
            <a:ext cx="6255393" cy="828308"/>
            <a:chOff x="592915" y="3640327"/>
            <a:chExt cx="6255393" cy="828308"/>
          </a:xfrm>
        </p:grpSpPr>
        <p:sp>
          <p:nvSpPr>
            <p:cNvPr id="10" name="Content Placeholder 47">
              <a:extLst>
                <a:ext uri="{FF2B5EF4-FFF2-40B4-BE49-F238E27FC236}">
                  <a16:creationId xmlns:a16="http://schemas.microsoft.com/office/drawing/2014/main" id="{D16CBA81-5684-5FE6-55CB-045DB36CEA1F}"/>
                </a:ext>
              </a:extLst>
            </p:cNvPr>
            <p:cNvSpPr txBox="1">
              <a:spLocks/>
            </p:cNvSpPr>
            <p:nvPr/>
          </p:nvSpPr>
          <p:spPr>
            <a:xfrm>
              <a:off x="592916" y="3640327"/>
              <a:ext cx="2651760"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11" name="Content Placeholder 47">
              <a:extLst>
                <a:ext uri="{FF2B5EF4-FFF2-40B4-BE49-F238E27FC236}">
                  <a16:creationId xmlns:a16="http://schemas.microsoft.com/office/drawing/2014/main" id="{C9E386B4-4240-16D4-4425-AF6C9858B42F}"/>
                </a:ext>
              </a:extLst>
            </p:cNvPr>
            <p:cNvSpPr txBox="1">
              <a:spLocks/>
            </p:cNvSpPr>
            <p:nvPr/>
          </p:nvSpPr>
          <p:spPr>
            <a:xfrm>
              <a:off x="592915" y="3837693"/>
              <a:ext cx="6255393" cy="630942"/>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7000" marR="0" lvl="1" indent="-127000" defTabSz="1219169" fontAlgn="ctr" hangingPunct="0">
                <a:lnSpc>
                  <a:spcPct val="100000"/>
                </a:lnSpc>
                <a:spcBef>
                  <a:spcPts val="200"/>
                </a:spcBef>
                <a:buClrTx/>
                <a:buSzTx/>
                <a:tabLst/>
                <a:defRPr/>
              </a:pPr>
              <a:r>
                <a:rPr lang="en-US" sz="900" kern="0" dirty="0">
                  <a:latin typeface="+mn-lt"/>
                </a:rPr>
                <a:t>Intel® Core™ Processors i5, i7, i9</a:t>
              </a:r>
            </a:p>
            <a:p>
              <a:pPr marL="127000" marR="0" lvl="1" indent="-127000" defTabSz="1219169" fontAlgn="ctr" hangingPunct="0">
                <a:lnSpc>
                  <a:spcPct val="100000"/>
                </a:lnSpc>
                <a:spcBef>
                  <a:spcPts val="200"/>
                </a:spcBef>
                <a:buClrTx/>
                <a:buSzTx/>
                <a:tabLst/>
                <a:defRPr/>
              </a:pPr>
              <a:r>
                <a:rPr lang="en-US" sz="900" kern="0" dirty="0">
                  <a:latin typeface="+mn-lt"/>
                </a:rPr>
                <a:t>Intel® Xeon® Processors</a:t>
              </a:r>
            </a:p>
            <a:p>
              <a:pPr marL="127000" marR="0" lvl="1" indent="-127000" defTabSz="1219169" fontAlgn="ctr" hangingPunct="0">
                <a:lnSpc>
                  <a:spcPct val="100000"/>
                </a:lnSpc>
                <a:spcBef>
                  <a:spcPts val="200"/>
                </a:spcBef>
                <a:buClrTx/>
                <a:buSzTx/>
                <a:tabLst/>
                <a:defRPr/>
              </a:pPr>
              <a:r>
                <a:rPr lang="en-US" sz="900" kern="0" dirty="0">
                  <a:latin typeface="+mn-lt"/>
                </a:rPr>
                <a:t>Intel® RealSense™ D435i</a:t>
              </a:r>
            </a:p>
            <a:p>
              <a:pPr marL="127000" marR="0" lvl="1" indent="-127000" defTabSz="1219169" fontAlgn="ctr" hangingPunct="0">
                <a:lnSpc>
                  <a:spcPct val="100000"/>
                </a:lnSpc>
                <a:spcBef>
                  <a:spcPts val="200"/>
                </a:spcBef>
                <a:buClrTx/>
                <a:buSzTx/>
                <a:tabLst/>
                <a:defRPr/>
              </a:pPr>
              <a:r>
                <a:rPr lang="en-US" sz="900" kern="0" dirty="0">
                  <a:latin typeface="+mn-lt"/>
                </a:rPr>
                <a:t>Intel® Distribution of </a:t>
              </a:r>
              <a:r>
                <a:rPr lang="en-US" sz="900" kern="0" dirty="0" err="1">
                  <a:latin typeface="+mn-lt"/>
                </a:rPr>
                <a:t>OpenVINO</a:t>
              </a:r>
              <a:r>
                <a:rPr lang="en-US" sz="900" kern="0" dirty="0">
                  <a:latin typeface="+mn-lt"/>
                </a:rPr>
                <a:t>™ toolkit</a:t>
              </a:r>
            </a:p>
          </p:txBody>
        </p:sp>
      </p:grpSp>
      <p:grpSp>
        <p:nvGrpSpPr>
          <p:cNvPr id="12" name="Group 11">
            <a:extLst>
              <a:ext uri="{FF2B5EF4-FFF2-40B4-BE49-F238E27FC236}">
                <a16:creationId xmlns:a16="http://schemas.microsoft.com/office/drawing/2014/main" id="{3733885E-E0A3-5708-FC9B-48095B48437E}"/>
              </a:ext>
            </a:extLst>
          </p:cNvPr>
          <p:cNvGrpSpPr/>
          <p:nvPr/>
        </p:nvGrpSpPr>
        <p:grpSpPr>
          <a:xfrm>
            <a:off x="592917" y="1268730"/>
            <a:ext cx="6255394" cy="1154162"/>
            <a:chOff x="592917" y="1621155"/>
            <a:chExt cx="6255394" cy="1154162"/>
          </a:xfrm>
        </p:grpSpPr>
        <p:sp>
          <p:nvSpPr>
            <p:cNvPr id="13"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F3CB695F-0618-50AE-A90E-FC99B1C81287}"/>
                </a:ext>
              </a:extLst>
            </p:cNvPr>
            <p:cNvSpPr txBox="1">
              <a:spLocks/>
            </p:cNvSpPr>
            <p:nvPr/>
          </p:nvSpPr>
          <p:spPr>
            <a:xfrm>
              <a:off x="592917" y="1805821"/>
              <a:ext cx="6255394" cy="969496"/>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In today’s market, many offices, hotels, and buildings are searching for a contactless sterilization system. To address this demand, the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Vecow</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VIK-UV Sterilization AMR was developed to provide a sterilization solution that is also capable of transporting up to 80kg of weight. With the solution’s dynamic mapping system, the AMR can avoid non-static obstacles – such as humans and other AMRs, detect environmental boundaries, and operate in the dark by utilizing a combination of cameras, micro-sensors, and a LIDAR array. The VIK-UV AMR also comes with the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VHub</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ROS, a SWARM enabled solution with AI and Robotic Control functions that accelerate AMR application and protocol development. </a:t>
              </a:r>
            </a:p>
          </p:txBody>
        </p:sp>
        <p:sp>
          <p:nvSpPr>
            <p:cNvPr id="14" name="Content Placeholder 47">
              <a:extLst>
                <a:ext uri="{FF2B5EF4-FFF2-40B4-BE49-F238E27FC236}">
                  <a16:creationId xmlns:a16="http://schemas.microsoft.com/office/drawing/2014/main" id="{5A7207AA-1687-0426-6F0A-6C09C71EBAB6}"/>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15" name="Straight Connector 14">
            <a:extLst>
              <a:ext uri="{FF2B5EF4-FFF2-40B4-BE49-F238E27FC236}">
                <a16:creationId xmlns:a16="http://schemas.microsoft.com/office/drawing/2014/main" id="{0E7CBDB5-CE8C-596A-60D4-191DB6783469}"/>
              </a:ext>
            </a:extLst>
          </p:cNvPr>
          <p:cNvCxnSpPr>
            <a:cxnSpLocks/>
          </p:cNvCxnSpPr>
          <p:nvPr/>
        </p:nvCxnSpPr>
        <p:spPr>
          <a:xfrm>
            <a:off x="592917" y="254066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C4CF5314-15FB-64FF-4A1E-687108C43F18}"/>
              </a:ext>
            </a:extLst>
          </p:cNvPr>
          <p:cNvCxnSpPr>
            <a:cxnSpLocks/>
          </p:cNvCxnSpPr>
          <p:nvPr/>
        </p:nvCxnSpPr>
        <p:spPr>
          <a:xfrm>
            <a:off x="592917" y="3988680"/>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18" name="Content Placeholder 47">
            <a:extLst>
              <a:ext uri="{FF2B5EF4-FFF2-40B4-BE49-F238E27FC236}">
                <a16:creationId xmlns:a16="http://schemas.microsoft.com/office/drawing/2014/main" id="{0DE8BB96-C788-703C-C7F6-C2EA1B373F53}"/>
              </a:ext>
            </a:extLst>
          </p:cNvPr>
          <p:cNvSpPr txBox="1">
            <a:spLocks/>
          </p:cNvSpPr>
          <p:nvPr/>
        </p:nvSpPr>
        <p:spPr>
          <a:xfrm>
            <a:off x="592917" y="2725589"/>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58" name="Rectangle 57">
            <a:extLst>
              <a:ext uri="{FF2B5EF4-FFF2-40B4-BE49-F238E27FC236}">
                <a16:creationId xmlns:a16="http://schemas.microsoft.com/office/drawing/2014/main" id="{2D7BF760-F07E-C954-BE1E-6582D9845048}"/>
              </a:ext>
            </a:extLst>
          </p:cNvPr>
          <p:cNvSpPr>
            <a:spLocks/>
          </p:cNvSpPr>
          <p:nvPr/>
        </p:nvSpPr>
        <p:spPr>
          <a:xfrm>
            <a:off x="913615" y="2959327"/>
            <a:ext cx="1634548" cy="876009"/>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accent1"/>
                </a:solidFill>
                <a:latin typeface="IntelOne Text Medium" panose="020B0703020203020204" pitchFamily="34" charset="0"/>
              </a:rPr>
              <a:t>Maintains healthy and safe working environments </a:t>
            </a:r>
            <a:r>
              <a:rPr lang="en-US" sz="900" dirty="0">
                <a:solidFill>
                  <a:srgbClr val="525252"/>
                </a:solidFill>
                <a:latin typeface="IntelOne Text" panose="020B0503020203020204" pitchFamily="34" charset="0"/>
              </a:rPr>
              <a:t>by sterilizing over 21.6% of passed surface areas and automating tasks that facilitate strict exposure protocols</a:t>
            </a:r>
          </a:p>
        </p:txBody>
      </p:sp>
      <p:sp>
        <p:nvSpPr>
          <p:cNvPr id="63" name="Rectangle 62">
            <a:extLst>
              <a:ext uri="{FF2B5EF4-FFF2-40B4-BE49-F238E27FC236}">
                <a16:creationId xmlns:a16="http://schemas.microsoft.com/office/drawing/2014/main" id="{4EF4FA8E-C167-20D9-997E-DCCDD44BABFD}"/>
              </a:ext>
            </a:extLst>
          </p:cNvPr>
          <p:cNvSpPr>
            <a:spLocks/>
          </p:cNvSpPr>
          <p:nvPr/>
        </p:nvSpPr>
        <p:spPr>
          <a:xfrm>
            <a:off x="3063688" y="2959330"/>
            <a:ext cx="1634548" cy="626710"/>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accent1"/>
                </a:solidFill>
                <a:latin typeface="IntelOne Text Medium" panose="020B0703020203020204" pitchFamily="34" charset="0"/>
              </a:rPr>
              <a:t>Increases workplace efficiency </a:t>
            </a:r>
            <a:r>
              <a:rPr lang="en-US" sz="900" dirty="0">
                <a:solidFill>
                  <a:srgbClr val="525252"/>
                </a:solidFill>
                <a:latin typeface="IntelOne Text" panose="020B0503020203020204" pitchFamily="34" charset="0"/>
              </a:rPr>
              <a:t>by automating delivery tasks and helping facility management teams focus on high priority tasks </a:t>
            </a:r>
          </a:p>
        </p:txBody>
      </p:sp>
      <p:sp>
        <p:nvSpPr>
          <p:cNvPr id="448" name="Rectangle 447">
            <a:extLst>
              <a:ext uri="{FF2B5EF4-FFF2-40B4-BE49-F238E27FC236}">
                <a16:creationId xmlns:a16="http://schemas.microsoft.com/office/drawing/2014/main" id="{5DDC7A08-73ED-107F-2651-0E28A1F7EC53}"/>
              </a:ext>
            </a:extLst>
          </p:cNvPr>
          <p:cNvSpPr>
            <a:spLocks/>
          </p:cNvSpPr>
          <p:nvPr/>
        </p:nvSpPr>
        <p:spPr>
          <a:xfrm>
            <a:off x="5213760" y="2959330"/>
            <a:ext cx="1634548" cy="751360"/>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accent1"/>
                </a:solidFill>
                <a:latin typeface="IntelOne Text Medium" panose="020B0703020203020204" pitchFamily="34" charset="0"/>
              </a:rPr>
              <a:t>Reduces total cost of ownership </a:t>
            </a:r>
            <a:r>
              <a:rPr lang="en-US" sz="900" dirty="0">
                <a:solidFill>
                  <a:srgbClr val="525252"/>
                </a:solidFill>
                <a:latin typeface="IntelOne Text" panose="020B0503020203020204" pitchFamily="34" charset="0"/>
              </a:rPr>
              <a:t>with flexible device rates, customer support, and an intuitive SDK interface that helps customers rapidly deploy their AMR fleet</a:t>
            </a:r>
          </a:p>
        </p:txBody>
      </p:sp>
      <p:pic>
        <p:nvPicPr>
          <p:cNvPr id="2" name="Graphic 1">
            <a:extLst>
              <a:ext uri="{FF2B5EF4-FFF2-40B4-BE49-F238E27FC236}">
                <a16:creationId xmlns:a16="http://schemas.microsoft.com/office/drawing/2014/main" id="{3B74311B-2D0E-2A5A-58FE-99BC54EE68E2}"/>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628650" y="2959327"/>
            <a:ext cx="224375" cy="317919"/>
          </a:xfrm>
          <a:prstGeom prst="rect">
            <a:avLst/>
          </a:prstGeom>
        </p:spPr>
      </p:pic>
      <p:pic>
        <p:nvPicPr>
          <p:cNvPr id="3" name="Graphic 2">
            <a:extLst>
              <a:ext uri="{FF2B5EF4-FFF2-40B4-BE49-F238E27FC236}">
                <a16:creationId xmlns:a16="http://schemas.microsoft.com/office/drawing/2014/main" id="{BBA77052-EF73-698C-7CE5-32E7E74FCAFE}"/>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2757722" y="2959327"/>
            <a:ext cx="232685" cy="257850"/>
          </a:xfrm>
          <a:prstGeom prst="rect">
            <a:avLst/>
          </a:prstGeom>
        </p:spPr>
      </p:pic>
      <p:grpSp>
        <p:nvGrpSpPr>
          <p:cNvPr id="5" name="Group 4">
            <a:extLst>
              <a:ext uri="{FF2B5EF4-FFF2-40B4-BE49-F238E27FC236}">
                <a16:creationId xmlns:a16="http://schemas.microsoft.com/office/drawing/2014/main" id="{40504429-4ACD-E485-64CE-3B7A59FE0A7D}"/>
              </a:ext>
            </a:extLst>
          </p:cNvPr>
          <p:cNvGrpSpPr>
            <a:grpSpLocks/>
          </p:cNvGrpSpPr>
          <p:nvPr/>
        </p:nvGrpSpPr>
        <p:grpSpPr>
          <a:xfrm>
            <a:off x="4888034" y="2959332"/>
            <a:ext cx="274610" cy="176519"/>
            <a:chOff x="1619250" y="1403350"/>
            <a:chExt cx="492218" cy="316396"/>
          </a:xfrm>
        </p:grpSpPr>
        <p:sp>
          <p:nvSpPr>
            <p:cNvPr id="7" name="Freeform: Shape 6">
              <a:extLst>
                <a:ext uri="{FF2B5EF4-FFF2-40B4-BE49-F238E27FC236}">
                  <a16:creationId xmlns:a16="http://schemas.microsoft.com/office/drawing/2014/main" id="{CA8DB6D8-4969-D5C9-78DC-F908B9418B96}"/>
                </a:ext>
              </a:extLst>
            </p:cNvPr>
            <p:cNvSpPr/>
            <p:nvPr/>
          </p:nvSpPr>
          <p:spPr>
            <a:xfrm>
              <a:off x="1657720" y="1444678"/>
              <a:ext cx="104708" cy="104708"/>
            </a:xfrm>
            <a:custGeom>
              <a:avLst/>
              <a:gdLst>
                <a:gd name="connsiteX0" fmla="*/ 52354 w 104708"/>
                <a:gd name="connsiteY0" fmla="*/ 104709 h 104708"/>
                <a:gd name="connsiteX1" fmla="*/ 0 w 104708"/>
                <a:gd name="connsiteY1" fmla="*/ 52354 h 104708"/>
                <a:gd name="connsiteX2" fmla="*/ 52354 w 104708"/>
                <a:gd name="connsiteY2" fmla="*/ 0 h 104708"/>
                <a:gd name="connsiteX3" fmla="*/ 104709 w 104708"/>
                <a:gd name="connsiteY3" fmla="*/ 52354 h 104708"/>
                <a:gd name="connsiteX4" fmla="*/ 52354 w 104708"/>
                <a:gd name="connsiteY4" fmla="*/ 104709 h 104708"/>
                <a:gd name="connsiteX5" fmla="*/ 52354 w 104708"/>
                <a:gd name="connsiteY5" fmla="*/ 21767 h 104708"/>
                <a:gd name="connsiteX6" fmla="*/ 21767 w 104708"/>
                <a:gd name="connsiteY6" fmla="*/ 52354 h 104708"/>
                <a:gd name="connsiteX7" fmla="*/ 52354 w 104708"/>
                <a:gd name="connsiteY7" fmla="*/ 82942 h 104708"/>
                <a:gd name="connsiteX8" fmla="*/ 82942 w 104708"/>
                <a:gd name="connsiteY8" fmla="*/ 52354 h 104708"/>
                <a:gd name="connsiteX9" fmla="*/ 52354 w 104708"/>
                <a:gd name="connsiteY9" fmla="*/ 21767 h 10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08" h="104708">
                  <a:moveTo>
                    <a:pt x="52354" y="104709"/>
                  </a:moveTo>
                  <a:cubicBezTo>
                    <a:pt x="23489" y="104709"/>
                    <a:pt x="0" y="81219"/>
                    <a:pt x="0" y="52354"/>
                  </a:cubicBezTo>
                  <a:cubicBezTo>
                    <a:pt x="0" y="23489"/>
                    <a:pt x="23489" y="0"/>
                    <a:pt x="52354" y="0"/>
                  </a:cubicBezTo>
                  <a:cubicBezTo>
                    <a:pt x="81219" y="0"/>
                    <a:pt x="104709" y="23489"/>
                    <a:pt x="104709" y="52354"/>
                  </a:cubicBezTo>
                  <a:cubicBezTo>
                    <a:pt x="104709" y="81219"/>
                    <a:pt x="81219" y="104709"/>
                    <a:pt x="52354" y="104709"/>
                  </a:cubicBezTo>
                  <a:close/>
                  <a:moveTo>
                    <a:pt x="52354" y="21767"/>
                  </a:moveTo>
                  <a:cubicBezTo>
                    <a:pt x="35490" y="21767"/>
                    <a:pt x="21767" y="35490"/>
                    <a:pt x="21767" y="52354"/>
                  </a:cubicBezTo>
                  <a:cubicBezTo>
                    <a:pt x="21767" y="69219"/>
                    <a:pt x="35490" y="82942"/>
                    <a:pt x="52354" y="82942"/>
                  </a:cubicBezTo>
                  <a:cubicBezTo>
                    <a:pt x="69219" y="82942"/>
                    <a:pt x="82942" y="69219"/>
                    <a:pt x="82942" y="52354"/>
                  </a:cubicBezTo>
                  <a:cubicBezTo>
                    <a:pt x="82942" y="35490"/>
                    <a:pt x="69219" y="21767"/>
                    <a:pt x="52354" y="21767"/>
                  </a:cubicBezTo>
                  <a:close/>
                </a:path>
              </a:pathLst>
            </a:custGeom>
            <a:solidFill>
              <a:srgbClr val="2FC5F3"/>
            </a:solidFill>
            <a:ln w="934"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D8BBF707-87B8-7498-0F16-623F3E5E82BA}"/>
                </a:ext>
              </a:extLst>
            </p:cNvPr>
            <p:cNvSpPr/>
            <p:nvPr/>
          </p:nvSpPr>
          <p:spPr>
            <a:xfrm>
              <a:off x="1619250" y="1560081"/>
              <a:ext cx="289387" cy="158804"/>
            </a:xfrm>
            <a:custGeom>
              <a:avLst/>
              <a:gdLst>
                <a:gd name="connsiteX0" fmla="*/ 143180 w 289387"/>
                <a:gd name="connsiteY0" fmla="*/ 158804 h 158804"/>
                <a:gd name="connsiteX1" fmla="*/ 121413 w 289387"/>
                <a:gd name="connsiteY1" fmla="*/ 158804 h 158804"/>
                <a:gd name="connsiteX2" fmla="*/ 121413 w 289387"/>
                <a:gd name="connsiteY2" fmla="*/ 43610 h 158804"/>
                <a:gd name="connsiteX3" fmla="*/ 256699 w 289387"/>
                <a:gd name="connsiteY3" fmla="*/ 43610 h 158804"/>
                <a:gd name="connsiteX4" fmla="*/ 267621 w 289387"/>
                <a:gd name="connsiteY4" fmla="*/ 32688 h 158804"/>
                <a:gd name="connsiteX5" fmla="*/ 256699 w 289387"/>
                <a:gd name="connsiteY5" fmla="*/ 21767 h 158804"/>
                <a:gd name="connsiteX6" fmla="*/ 45938 w 289387"/>
                <a:gd name="connsiteY6" fmla="*/ 21767 h 158804"/>
                <a:gd name="connsiteX7" fmla="*/ 21767 w 289387"/>
                <a:gd name="connsiteY7" fmla="*/ 45938 h 158804"/>
                <a:gd name="connsiteX8" fmla="*/ 21767 w 289387"/>
                <a:gd name="connsiteY8" fmla="*/ 158804 h 158804"/>
                <a:gd name="connsiteX9" fmla="*/ 0 w 289387"/>
                <a:gd name="connsiteY9" fmla="*/ 158804 h 158804"/>
                <a:gd name="connsiteX10" fmla="*/ 0 w 289387"/>
                <a:gd name="connsiteY10" fmla="*/ 45938 h 158804"/>
                <a:gd name="connsiteX11" fmla="*/ 45938 w 289387"/>
                <a:gd name="connsiteY11" fmla="*/ 0 h 158804"/>
                <a:gd name="connsiteX12" fmla="*/ 256699 w 289387"/>
                <a:gd name="connsiteY12" fmla="*/ 0 h 158804"/>
                <a:gd name="connsiteX13" fmla="*/ 289388 w 289387"/>
                <a:gd name="connsiteY13" fmla="*/ 32688 h 158804"/>
                <a:gd name="connsiteX14" fmla="*/ 256699 w 289387"/>
                <a:gd name="connsiteY14" fmla="*/ 65377 h 158804"/>
                <a:gd name="connsiteX15" fmla="*/ 143180 w 289387"/>
                <a:gd name="connsiteY15" fmla="*/ 65377 h 158804"/>
                <a:gd name="connsiteX16" fmla="*/ 143180 w 289387"/>
                <a:gd name="connsiteY16" fmla="*/ 158804 h 158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9387" h="158804">
                  <a:moveTo>
                    <a:pt x="143180" y="158804"/>
                  </a:moveTo>
                  <a:lnTo>
                    <a:pt x="121413" y="158804"/>
                  </a:lnTo>
                  <a:lnTo>
                    <a:pt x="121413" y="43610"/>
                  </a:lnTo>
                  <a:lnTo>
                    <a:pt x="256699" y="43610"/>
                  </a:lnTo>
                  <a:cubicBezTo>
                    <a:pt x="262719" y="43610"/>
                    <a:pt x="267621" y="38707"/>
                    <a:pt x="267621" y="32688"/>
                  </a:cubicBezTo>
                  <a:cubicBezTo>
                    <a:pt x="267621" y="26669"/>
                    <a:pt x="262719" y="21767"/>
                    <a:pt x="256699" y="21767"/>
                  </a:cubicBezTo>
                  <a:lnTo>
                    <a:pt x="45938" y="21767"/>
                  </a:lnTo>
                  <a:cubicBezTo>
                    <a:pt x="32613" y="21767"/>
                    <a:pt x="21767" y="32613"/>
                    <a:pt x="21767" y="45938"/>
                  </a:cubicBezTo>
                  <a:lnTo>
                    <a:pt x="21767" y="158804"/>
                  </a:lnTo>
                  <a:lnTo>
                    <a:pt x="0" y="158804"/>
                  </a:lnTo>
                  <a:lnTo>
                    <a:pt x="0" y="45938"/>
                  </a:lnTo>
                  <a:cubicBezTo>
                    <a:pt x="0" y="20603"/>
                    <a:pt x="20612" y="0"/>
                    <a:pt x="45938" y="0"/>
                  </a:cubicBezTo>
                  <a:lnTo>
                    <a:pt x="256699" y="0"/>
                  </a:lnTo>
                  <a:cubicBezTo>
                    <a:pt x="274719" y="0"/>
                    <a:pt x="289388" y="14660"/>
                    <a:pt x="289388" y="32688"/>
                  </a:cubicBezTo>
                  <a:cubicBezTo>
                    <a:pt x="289388" y="50717"/>
                    <a:pt x="274728" y="65377"/>
                    <a:pt x="256699" y="65377"/>
                  </a:cubicBezTo>
                  <a:lnTo>
                    <a:pt x="143180" y="65377"/>
                  </a:lnTo>
                  <a:lnTo>
                    <a:pt x="143180" y="158804"/>
                  </a:lnTo>
                  <a:close/>
                </a:path>
              </a:pathLst>
            </a:custGeom>
            <a:solidFill>
              <a:srgbClr val="0B6AB3"/>
            </a:solidFill>
            <a:ln w="934"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63AE6751-96A9-C93B-B22D-E671B67322E8}"/>
                </a:ext>
              </a:extLst>
            </p:cNvPr>
            <p:cNvSpPr/>
            <p:nvPr/>
          </p:nvSpPr>
          <p:spPr>
            <a:xfrm>
              <a:off x="1662282" y="1634060"/>
              <a:ext cx="21767" cy="84824"/>
            </a:xfrm>
            <a:custGeom>
              <a:avLst/>
              <a:gdLst>
                <a:gd name="connsiteX0" fmla="*/ 0 w 21767"/>
                <a:gd name="connsiteY0" fmla="*/ 0 h 84824"/>
                <a:gd name="connsiteX1" fmla="*/ 21767 w 21767"/>
                <a:gd name="connsiteY1" fmla="*/ 0 h 84824"/>
                <a:gd name="connsiteX2" fmla="*/ 21767 w 21767"/>
                <a:gd name="connsiteY2" fmla="*/ 84825 h 84824"/>
                <a:gd name="connsiteX3" fmla="*/ 0 w 21767"/>
                <a:gd name="connsiteY3" fmla="*/ 84825 h 84824"/>
              </a:gdLst>
              <a:ahLst/>
              <a:cxnLst>
                <a:cxn ang="0">
                  <a:pos x="connsiteX0" y="connsiteY0"/>
                </a:cxn>
                <a:cxn ang="0">
                  <a:pos x="connsiteX1" y="connsiteY1"/>
                </a:cxn>
                <a:cxn ang="0">
                  <a:pos x="connsiteX2" y="connsiteY2"/>
                </a:cxn>
                <a:cxn ang="0">
                  <a:pos x="connsiteX3" y="connsiteY3"/>
                </a:cxn>
              </a:cxnLst>
              <a:rect l="l" t="t" r="r" b="b"/>
              <a:pathLst>
                <a:path w="21767" h="84824">
                  <a:moveTo>
                    <a:pt x="0" y="0"/>
                  </a:moveTo>
                  <a:lnTo>
                    <a:pt x="21767" y="0"/>
                  </a:lnTo>
                  <a:lnTo>
                    <a:pt x="21767" y="84825"/>
                  </a:lnTo>
                  <a:lnTo>
                    <a:pt x="0" y="84825"/>
                  </a:lnTo>
                  <a:close/>
                </a:path>
              </a:pathLst>
            </a:custGeom>
            <a:solidFill>
              <a:srgbClr val="0B6AB3"/>
            </a:solidFill>
            <a:ln w="934" cap="flat">
              <a:noFill/>
              <a:prstDash val="solid"/>
              <a:miter/>
            </a:ln>
          </p:spPr>
          <p:txBody>
            <a:bodyPr rtlCol="0" anchor="ctr"/>
            <a:lstStyle/>
            <a:p>
              <a:endParaRPr lang="en-IN"/>
            </a:p>
          </p:txBody>
        </p:sp>
        <p:grpSp>
          <p:nvGrpSpPr>
            <p:cNvPr id="20" name="Graphic 2614">
              <a:extLst>
                <a:ext uri="{FF2B5EF4-FFF2-40B4-BE49-F238E27FC236}">
                  <a16:creationId xmlns:a16="http://schemas.microsoft.com/office/drawing/2014/main" id="{9879944B-7002-14C4-DC79-A5854EFB951B}"/>
                </a:ext>
              </a:extLst>
            </p:cNvPr>
            <p:cNvGrpSpPr/>
            <p:nvPr/>
          </p:nvGrpSpPr>
          <p:grpSpPr>
            <a:xfrm>
              <a:off x="1779332" y="1433804"/>
              <a:ext cx="332136" cy="285942"/>
              <a:chOff x="1779332" y="1433804"/>
              <a:chExt cx="332136" cy="285942"/>
            </a:xfrm>
            <a:solidFill>
              <a:srgbClr val="0A69B3"/>
            </a:solidFill>
          </p:grpSpPr>
          <p:sp>
            <p:nvSpPr>
              <p:cNvPr id="23" name="Freeform: Shape 22">
                <a:extLst>
                  <a:ext uri="{FF2B5EF4-FFF2-40B4-BE49-F238E27FC236}">
                    <a16:creationId xmlns:a16="http://schemas.microsoft.com/office/drawing/2014/main" id="{F2430E5F-B946-CB8F-ED79-4581B35DE234}"/>
                  </a:ext>
                </a:extLst>
              </p:cNvPr>
              <p:cNvSpPr/>
              <p:nvPr/>
            </p:nvSpPr>
            <p:spPr>
              <a:xfrm>
                <a:off x="1779332" y="1433804"/>
                <a:ext cx="275665" cy="43533"/>
              </a:xfrm>
              <a:custGeom>
                <a:avLst/>
                <a:gdLst>
                  <a:gd name="connsiteX0" fmla="*/ 275665 w 275665"/>
                  <a:gd name="connsiteY0" fmla="*/ 0 h 43533"/>
                  <a:gd name="connsiteX1" fmla="*/ 275665 w 275665"/>
                  <a:gd name="connsiteY1" fmla="*/ 43534 h 43533"/>
                  <a:gd name="connsiteX2" fmla="*/ 0 w 275665"/>
                  <a:gd name="connsiteY2" fmla="*/ 43534 h 43533"/>
                  <a:gd name="connsiteX3" fmla="*/ 0 w 275665"/>
                  <a:gd name="connsiteY3" fmla="*/ 0 h 43533"/>
                  <a:gd name="connsiteX4" fmla="*/ 125369 w 275665"/>
                  <a:gd name="connsiteY4" fmla="*/ 0 h 43533"/>
                  <a:gd name="connsiteX5" fmla="*/ 133318 w 275665"/>
                  <a:gd name="connsiteY5" fmla="*/ 7278 h 43533"/>
                  <a:gd name="connsiteX6" fmla="*/ 141277 w 275665"/>
                  <a:gd name="connsiteY6" fmla="*/ 0 h 43533"/>
                  <a:gd name="connsiteX7" fmla="*/ 275665 w 275665"/>
                  <a:gd name="connsiteY7" fmla="*/ 0 h 43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5665" h="43533">
                    <a:moveTo>
                      <a:pt x="275665" y="0"/>
                    </a:moveTo>
                    <a:lnTo>
                      <a:pt x="275665" y="43534"/>
                    </a:lnTo>
                    <a:lnTo>
                      <a:pt x="0" y="43534"/>
                    </a:lnTo>
                    <a:lnTo>
                      <a:pt x="0" y="0"/>
                    </a:lnTo>
                    <a:lnTo>
                      <a:pt x="125369" y="0"/>
                    </a:lnTo>
                    <a:cubicBezTo>
                      <a:pt x="125728" y="4079"/>
                      <a:pt x="129154" y="7278"/>
                      <a:pt x="133318" y="7278"/>
                    </a:cubicBezTo>
                    <a:cubicBezTo>
                      <a:pt x="137482" y="7278"/>
                      <a:pt x="140918" y="4079"/>
                      <a:pt x="141277" y="0"/>
                    </a:cubicBezTo>
                    <a:lnTo>
                      <a:pt x="275665" y="0"/>
                    </a:lnTo>
                    <a:close/>
                  </a:path>
                </a:pathLst>
              </a:custGeom>
              <a:solidFill>
                <a:srgbClr val="0A69B3"/>
              </a:solidFill>
              <a:ln w="934"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E7CFE563-BD2D-F9F6-0C44-A0F7AEACE452}"/>
                  </a:ext>
                </a:extLst>
              </p:cNvPr>
              <p:cNvSpPr/>
              <p:nvPr/>
            </p:nvSpPr>
            <p:spPr>
              <a:xfrm>
                <a:off x="1788304" y="1489395"/>
                <a:ext cx="323164" cy="230351"/>
              </a:xfrm>
              <a:custGeom>
                <a:avLst/>
                <a:gdLst>
                  <a:gd name="connsiteX0" fmla="*/ 323165 w 323164"/>
                  <a:gd name="connsiteY0" fmla="*/ 0 h 230351"/>
                  <a:gd name="connsiteX1" fmla="*/ 323165 w 323164"/>
                  <a:gd name="connsiteY1" fmla="*/ 175328 h 230351"/>
                  <a:gd name="connsiteX2" fmla="*/ 265274 w 323164"/>
                  <a:gd name="connsiteY2" fmla="*/ 230351 h 230351"/>
                  <a:gd name="connsiteX3" fmla="*/ 0 w 323164"/>
                  <a:gd name="connsiteY3" fmla="*/ 230351 h 230351"/>
                  <a:gd name="connsiteX4" fmla="*/ 0 w 323164"/>
                  <a:gd name="connsiteY4" fmla="*/ 186817 h 230351"/>
                  <a:gd name="connsiteX5" fmla="*/ 265274 w 323164"/>
                  <a:gd name="connsiteY5" fmla="*/ 186817 h 230351"/>
                  <a:gd name="connsiteX6" fmla="*/ 279631 w 323164"/>
                  <a:gd name="connsiteY6" fmla="*/ 175328 h 230351"/>
                  <a:gd name="connsiteX7" fmla="*/ 279631 w 323164"/>
                  <a:gd name="connsiteY7" fmla="*/ 0 h 230351"/>
                  <a:gd name="connsiteX8" fmla="*/ 323165 w 323164"/>
                  <a:gd name="connsiteY8" fmla="*/ 0 h 23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164" h="230351">
                    <a:moveTo>
                      <a:pt x="323165" y="0"/>
                    </a:moveTo>
                    <a:lnTo>
                      <a:pt x="323165" y="175328"/>
                    </a:lnTo>
                    <a:cubicBezTo>
                      <a:pt x="323165" y="205669"/>
                      <a:pt x="297196" y="230351"/>
                      <a:pt x="265274" y="230351"/>
                    </a:cubicBezTo>
                    <a:lnTo>
                      <a:pt x="0" y="230351"/>
                    </a:lnTo>
                    <a:lnTo>
                      <a:pt x="0" y="186817"/>
                    </a:lnTo>
                    <a:lnTo>
                      <a:pt x="265274" y="186817"/>
                    </a:lnTo>
                    <a:cubicBezTo>
                      <a:pt x="273063" y="186817"/>
                      <a:pt x="279631" y="181555"/>
                      <a:pt x="279631" y="175328"/>
                    </a:cubicBezTo>
                    <a:lnTo>
                      <a:pt x="279631" y="0"/>
                    </a:lnTo>
                    <a:lnTo>
                      <a:pt x="323165" y="0"/>
                    </a:lnTo>
                    <a:close/>
                  </a:path>
                </a:pathLst>
              </a:custGeom>
              <a:solidFill>
                <a:srgbClr val="0A69B3"/>
              </a:solidFill>
              <a:ln w="934" cap="flat">
                <a:noFill/>
                <a:prstDash val="solid"/>
                <a:miter/>
              </a:ln>
            </p:spPr>
            <p:txBody>
              <a:bodyPr rtlCol="0" anchor="ctr"/>
              <a:lstStyle/>
              <a:p>
                <a:endParaRPr lang="en-IN"/>
              </a:p>
            </p:txBody>
          </p:sp>
        </p:grpSp>
        <p:sp>
          <p:nvSpPr>
            <p:cNvPr id="21" name="Freeform: Shape 20">
              <a:extLst>
                <a:ext uri="{FF2B5EF4-FFF2-40B4-BE49-F238E27FC236}">
                  <a16:creationId xmlns:a16="http://schemas.microsoft.com/office/drawing/2014/main" id="{850C267C-79E4-3D51-476D-B13BE03FCA2B}"/>
                </a:ext>
              </a:extLst>
            </p:cNvPr>
            <p:cNvSpPr/>
            <p:nvPr/>
          </p:nvSpPr>
          <p:spPr>
            <a:xfrm>
              <a:off x="2066363" y="1433095"/>
              <a:ext cx="44944" cy="44944"/>
            </a:xfrm>
            <a:custGeom>
              <a:avLst/>
              <a:gdLst>
                <a:gd name="connsiteX0" fmla="*/ 0 w 44944"/>
                <a:gd name="connsiteY0" fmla="*/ 0 h 44944"/>
                <a:gd name="connsiteX1" fmla="*/ 44944 w 44944"/>
                <a:gd name="connsiteY1" fmla="*/ 0 h 44944"/>
                <a:gd name="connsiteX2" fmla="*/ 44944 w 44944"/>
                <a:gd name="connsiteY2" fmla="*/ 44944 h 44944"/>
                <a:gd name="connsiteX3" fmla="*/ 0 w 44944"/>
                <a:gd name="connsiteY3" fmla="*/ 44944 h 44944"/>
              </a:gdLst>
              <a:ahLst/>
              <a:cxnLst>
                <a:cxn ang="0">
                  <a:pos x="connsiteX0" y="connsiteY0"/>
                </a:cxn>
                <a:cxn ang="0">
                  <a:pos x="connsiteX1" y="connsiteY1"/>
                </a:cxn>
                <a:cxn ang="0">
                  <a:pos x="connsiteX2" y="connsiteY2"/>
                </a:cxn>
                <a:cxn ang="0">
                  <a:pos x="connsiteX3" y="connsiteY3"/>
                </a:cxn>
              </a:cxnLst>
              <a:rect l="l" t="t" r="r" b="b"/>
              <a:pathLst>
                <a:path w="44944" h="44944">
                  <a:moveTo>
                    <a:pt x="0" y="0"/>
                  </a:moveTo>
                  <a:lnTo>
                    <a:pt x="44944" y="0"/>
                  </a:lnTo>
                  <a:lnTo>
                    <a:pt x="44944" y="44944"/>
                  </a:lnTo>
                  <a:lnTo>
                    <a:pt x="0" y="44944"/>
                  </a:lnTo>
                  <a:close/>
                </a:path>
              </a:pathLst>
            </a:custGeom>
            <a:solidFill>
              <a:srgbClr val="2FC5F3"/>
            </a:solidFill>
            <a:ln w="934"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C9A16DC3-383B-26CD-6DB4-B31A35CCA819}"/>
                </a:ext>
              </a:extLst>
            </p:cNvPr>
            <p:cNvSpPr/>
            <p:nvPr/>
          </p:nvSpPr>
          <p:spPr>
            <a:xfrm>
              <a:off x="1882905" y="1403350"/>
              <a:ext cx="59499" cy="59499"/>
            </a:xfrm>
            <a:custGeom>
              <a:avLst/>
              <a:gdLst>
                <a:gd name="connsiteX0" fmla="*/ 29745 w 59499"/>
                <a:gd name="connsiteY0" fmla="*/ 0 h 59499"/>
                <a:gd name="connsiteX1" fmla="*/ 0 w 59499"/>
                <a:gd name="connsiteY1" fmla="*/ 29754 h 59499"/>
                <a:gd name="connsiteX2" fmla="*/ 9 w 59499"/>
                <a:gd name="connsiteY2" fmla="*/ 30455 h 59499"/>
                <a:gd name="connsiteX3" fmla="*/ 29745 w 59499"/>
                <a:gd name="connsiteY3" fmla="*/ 59499 h 59499"/>
                <a:gd name="connsiteX4" fmla="*/ 59490 w 59499"/>
                <a:gd name="connsiteY4" fmla="*/ 30455 h 59499"/>
                <a:gd name="connsiteX5" fmla="*/ 59500 w 59499"/>
                <a:gd name="connsiteY5" fmla="*/ 29754 h 59499"/>
                <a:gd name="connsiteX6" fmla="*/ 29745 w 59499"/>
                <a:gd name="connsiteY6" fmla="*/ 0 h 59499"/>
                <a:gd name="connsiteX7" fmla="*/ 29745 w 59499"/>
                <a:gd name="connsiteY7" fmla="*/ 37733 h 59499"/>
                <a:gd name="connsiteX8" fmla="*/ 21795 w 59499"/>
                <a:gd name="connsiteY8" fmla="*/ 30455 h 59499"/>
                <a:gd name="connsiteX9" fmla="*/ 21767 w 59499"/>
                <a:gd name="connsiteY9" fmla="*/ 29754 h 59499"/>
                <a:gd name="connsiteX10" fmla="*/ 29745 w 59499"/>
                <a:gd name="connsiteY10" fmla="*/ 21767 h 59499"/>
                <a:gd name="connsiteX11" fmla="*/ 37733 w 59499"/>
                <a:gd name="connsiteY11" fmla="*/ 29754 h 59499"/>
                <a:gd name="connsiteX12" fmla="*/ 37704 w 59499"/>
                <a:gd name="connsiteY12" fmla="*/ 30455 h 59499"/>
                <a:gd name="connsiteX13" fmla="*/ 29745 w 59499"/>
                <a:gd name="connsiteY13" fmla="*/ 37733 h 5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99" h="59499">
                  <a:moveTo>
                    <a:pt x="29745" y="0"/>
                  </a:moveTo>
                  <a:cubicBezTo>
                    <a:pt x="13344" y="0"/>
                    <a:pt x="0" y="13344"/>
                    <a:pt x="0" y="29754"/>
                  </a:cubicBezTo>
                  <a:cubicBezTo>
                    <a:pt x="0" y="29991"/>
                    <a:pt x="0" y="30218"/>
                    <a:pt x="9" y="30455"/>
                  </a:cubicBezTo>
                  <a:cubicBezTo>
                    <a:pt x="379" y="46534"/>
                    <a:pt x="13581" y="59499"/>
                    <a:pt x="29745" y="59499"/>
                  </a:cubicBezTo>
                  <a:cubicBezTo>
                    <a:pt x="45910" y="59499"/>
                    <a:pt x="59121" y="46534"/>
                    <a:pt x="59490" y="30455"/>
                  </a:cubicBezTo>
                  <a:cubicBezTo>
                    <a:pt x="59500" y="30218"/>
                    <a:pt x="59500" y="29991"/>
                    <a:pt x="59500" y="29754"/>
                  </a:cubicBezTo>
                  <a:cubicBezTo>
                    <a:pt x="59500" y="13344"/>
                    <a:pt x="46156" y="0"/>
                    <a:pt x="29745" y="0"/>
                  </a:cubicBezTo>
                  <a:close/>
                  <a:moveTo>
                    <a:pt x="29745" y="37733"/>
                  </a:moveTo>
                  <a:cubicBezTo>
                    <a:pt x="25581" y="37733"/>
                    <a:pt x="22155" y="34534"/>
                    <a:pt x="21795" y="30455"/>
                  </a:cubicBezTo>
                  <a:cubicBezTo>
                    <a:pt x="21776" y="30228"/>
                    <a:pt x="21767" y="29991"/>
                    <a:pt x="21767" y="29754"/>
                  </a:cubicBezTo>
                  <a:cubicBezTo>
                    <a:pt x="21767" y="25344"/>
                    <a:pt x="25344" y="21767"/>
                    <a:pt x="29745" y="21767"/>
                  </a:cubicBezTo>
                  <a:cubicBezTo>
                    <a:pt x="34146" y="21767"/>
                    <a:pt x="37733" y="25344"/>
                    <a:pt x="37733" y="29754"/>
                  </a:cubicBezTo>
                  <a:cubicBezTo>
                    <a:pt x="37733" y="29991"/>
                    <a:pt x="37723" y="30228"/>
                    <a:pt x="37704" y="30455"/>
                  </a:cubicBezTo>
                  <a:cubicBezTo>
                    <a:pt x="37345" y="34534"/>
                    <a:pt x="33919" y="37733"/>
                    <a:pt x="29745" y="37733"/>
                  </a:cubicBezTo>
                  <a:close/>
                </a:path>
              </a:pathLst>
            </a:custGeom>
            <a:solidFill>
              <a:srgbClr val="2FC5F3"/>
            </a:solidFill>
            <a:ln w="934" cap="flat">
              <a:noFill/>
              <a:prstDash val="solid"/>
              <a:miter/>
            </a:ln>
          </p:spPr>
          <p:txBody>
            <a:bodyPr rtlCol="0" anchor="ctr"/>
            <a:lstStyle/>
            <a:p>
              <a:endParaRPr lang="en-IN"/>
            </a:p>
          </p:txBody>
        </p:sp>
      </p:grpSp>
      <p:sp>
        <p:nvSpPr>
          <p:cNvPr id="45" name="Rectangle 44">
            <a:extLst>
              <a:ext uri="{FF2B5EF4-FFF2-40B4-BE49-F238E27FC236}">
                <a16:creationId xmlns:a16="http://schemas.microsoft.com/office/drawing/2014/main" id="{E2D79255-94FB-486D-932B-069951B254E0}"/>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6" name="Rectangle 45">
            <a:extLst>
              <a:ext uri="{FF2B5EF4-FFF2-40B4-BE49-F238E27FC236}">
                <a16:creationId xmlns:a16="http://schemas.microsoft.com/office/drawing/2014/main" id="{DF212584-A3FE-91A3-9FEE-AA73D803B706}"/>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47" name="Straight Connector 46">
            <a:extLst>
              <a:ext uri="{FF2B5EF4-FFF2-40B4-BE49-F238E27FC236}">
                <a16:creationId xmlns:a16="http://schemas.microsoft.com/office/drawing/2014/main" id="{E52093BE-B491-0921-7373-282288B9F8E9}"/>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50" name="Rectangle 49">
            <a:extLst>
              <a:ext uri="{FF2B5EF4-FFF2-40B4-BE49-F238E27FC236}">
                <a16:creationId xmlns:a16="http://schemas.microsoft.com/office/drawing/2014/main" id="{77747AEC-B9B5-A335-1A85-D2D774BB06F3}"/>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51" name="Straight Connector 50">
            <a:extLst>
              <a:ext uri="{FF2B5EF4-FFF2-40B4-BE49-F238E27FC236}">
                <a16:creationId xmlns:a16="http://schemas.microsoft.com/office/drawing/2014/main" id="{F82AC3EE-6AB7-AD19-5392-19728777230B}"/>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52" name="Text Placeholder 49">
            <a:extLst>
              <a:ext uri="{FF2B5EF4-FFF2-40B4-BE49-F238E27FC236}">
                <a16:creationId xmlns:a16="http://schemas.microsoft.com/office/drawing/2014/main" id="{94DFD8AB-6C82-4A2D-FB3C-F3B49E8FD512}"/>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p:txBody>
      </p:sp>
      <p:sp>
        <p:nvSpPr>
          <p:cNvPr id="53" name="Text Placeholder 49">
            <a:extLst>
              <a:ext uri="{FF2B5EF4-FFF2-40B4-BE49-F238E27FC236}">
                <a16:creationId xmlns:a16="http://schemas.microsoft.com/office/drawing/2014/main" id="{ADE5681D-E4B4-CCEE-F4AA-A080969C803D}"/>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lvl="0" indent="-171450" defTabSz="914400" fontAlgn="auto">
              <a:spcBef>
                <a:spcPts val="0"/>
              </a:spcBef>
              <a:buFont typeface="Wingdings" panose="05000000000000000000" pitchFamily="2" charset="2"/>
              <a:buChar char="§"/>
              <a:defRPr/>
            </a:pPr>
            <a:r>
              <a:rPr lang="en-US" sz="900" b="1" dirty="0">
                <a:solidFill>
                  <a:srgbClr val="525252"/>
                </a:solidFill>
                <a:latin typeface="IntelOne Text" panose="020B0503020203020204" pitchFamily="34" charset="0"/>
              </a:rPr>
              <a:t>Primary: </a:t>
            </a:r>
            <a:r>
              <a:rPr lang="en-US" sz="900" b="0" dirty="0">
                <a:solidFill>
                  <a:srgbClr val="525252"/>
                </a:solidFill>
                <a:latin typeface="IntelOne Text" panose="020B0503020203020204" pitchFamily="34" charset="0"/>
                <a:hlinkClick r:id="rId9" action="ppaction://hlinksldjump"/>
              </a:rPr>
              <a:t>Logistics &amp; Tracking</a:t>
            </a:r>
            <a:endParaRPr lang="en-US" sz="900" b="0" dirty="0">
              <a:solidFill>
                <a:srgbClr val="525252"/>
              </a:solidFill>
              <a:latin typeface="IntelOne Text" panose="020B0503020203020204" pitchFamily="34" charset="0"/>
            </a:endParaRPr>
          </a:p>
        </p:txBody>
      </p:sp>
      <p:sp>
        <p:nvSpPr>
          <p:cNvPr id="55" name="Text Placeholder 49" descr="Target Vertical: &#10;Manufacturing&#10;&#10;&#10;">
            <a:extLst>
              <a:ext uri="{FF2B5EF4-FFF2-40B4-BE49-F238E27FC236}">
                <a16:creationId xmlns:a16="http://schemas.microsoft.com/office/drawing/2014/main" id="{9454211E-19B3-7B13-E715-90D9C6191523}"/>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a:spcBef>
                <a:spcPts val="0"/>
              </a:spcBef>
              <a:defRPr/>
            </a:pPr>
            <a:r>
              <a:rPr lang="en-US" sz="900" b="0" dirty="0">
                <a:solidFill>
                  <a:srgbClr val="525252"/>
                </a:solidFill>
                <a:latin typeface="IntelOne Text" panose="020B0503020203020204" pitchFamily="34" charset="0"/>
                <a:ea typeface="+mn-ea"/>
                <a:cs typeface="+mn-cs"/>
                <a:sym typeface="Helvetica Neue"/>
              </a:rPr>
              <a:t>Asia, Pacific, and Japan, Americas, Europe, Middle East and Africa, PRC</a:t>
            </a:r>
          </a:p>
        </p:txBody>
      </p:sp>
      <p:sp>
        <p:nvSpPr>
          <p:cNvPr id="57" name="Text Placeholder 49" descr="Target Vertical: &#10;Manufacturing&#10;&#10;&#10;">
            <a:extLst>
              <a:ext uri="{FF2B5EF4-FFF2-40B4-BE49-F238E27FC236}">
                <a16:creationId xmlns:a16="http://schemas.microsoft.com/office/drawing/2014/main" id="{D3572D68-D235-D9D7-FB35-EBCEC95F9698}"/>
              </a:ext>
            </a:extLst>
          </p:cNvPr>
          <p:cNvSpPr txBox="1">
            <a:spLocks/>
          </p:cNvSpPr>
          <p:nvPr/>
        </p:nvSpPr>
        <p:spPr>
          <a:xfrm>
            <a:off x="7144338" y="1686845"/>
            <a:ext cx="2030977" cy="430887"/>
          </a:xfrm>
          <a:prstGeom prst="rect">
            <a:avLst/>
          </a:prstGeom>
        </p:spPr>
        <p:txBody>
          <a:bodyPr wrap="square" lIns="0" tIns="0" rIns="0" bIns="0">
            <a:sp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a:spcBef>
                <a:spcPts val="0"/>
              </a:spcBef>
              <a:defRPr/>
            </a:pPr>
            <a:r>
              <a:rPr lang="en-US" sz="900" b="0" dirty="0">
                <a:solidFill>
                  <a:srgbClr val="525252"/>
                </a:solidFill>
                <a:latin typeface="IntelOne Text" panose="020B0503020203020204" pitchFamily="34" charset="0"/>
                <a:ea typeface="+mn-ea"/>
                <a:cs typeface="+mn-cs"/>
                <a:sym typeface="Helvetica Neue"/>
              </a:rPr>
              <a:t>Health and Life Sciences, Hospitality and Restaurants, Retail</a:t>
            </a:r>
          </a:p>
        </p:txBody>
      </p:sp>
      <p:pic>
        <p:nvPicPr>
          <p:cNvPr id="449" name="Picture 2" descr="Smart AIoT Solution Services | Member of A3">
            <a:extLst>
              <a:ext uri="{FF2B5EF4-FFF2-40B4-BE49-F238E27FC236}">
                <a16:creationId xmlns:a16="http://schemas.microsoft.com/office/drawing/2014/main" id="{A0E3BABB-90E7-049E-159E-9168824526C1}"/>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6496" t="38623" r="96" b="37823"/>
          <a:stretch/>
        </p:blipFill>
        <p:spPr bwMode="auto">
          <a:xfrm>
            <a:off x="632622" y="172552"/>
            <a:ext cx="1224753" cy="308831"/>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455" descr="A picture containing LEGO&#10;&#10;Description automatically generated">
            <a:extLst>
              <a:ext uri="{FF2B5EF4-FFF2-40B4-BE49-F238E27FC236}">
                <a16:creationId xmlns:a16="http://schemas.microsoft.com/office/drawing/2014/main" id="{E40F5598-BA7E-F70E-D2A0-6D1C00DD65D0}"/>
              </a:ext>
            </a:extLst>
          </p:cNvPr>
          <p:cNvPicPr>
            <a:picLocks/>
          </p:cNvPicPr>
          <p:nvPr/>
        </p:nvPicPr>
        <p:blipFill rotWithShape="1">
          <a:blip r:embed="rId11" cstate="hqprint">
            <a:extLst>
              <a:ext uri="{28A0092B-C50C-407E-A947-70E740481C1C}">
                <a14:useLocalDpi xmlns:a14="http://schemas.microsoft.com/office/drawing/2010/main"/>
              </a:ext>
            </a:extLst>
          </a:blip>
          <a:srcRect l="-1"/>
          <a:stretch/>
        </p:blipFill>
        <p:spPr>
          <a:xfrm>
            <a:off x="7149234" y="3047999"/>
            <a:ext cx="1593762" cy="1328738"/>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458" name="Rectangle 457">
            <a:extLst>
              <a:ext uri="{FF2B5EF4-FFF2-40B4-BE49-F238E27FC236}">
                <a16:creationId xmlns:a16="http://schemas.microsoft.com/office/drawing/2014/main" id="{8CC235D5-930B-8EA0-BB19-D75D07B8395A}"/>
              </a:ext>
            </a:extLst>
          </p:cNvPr>
          <p:cNvSpPr>
            <a:spLocks/>
          </p:cNvSpPr>
          <p:nvPr/>
        </p:nvSpPr>
        <p:spPr>
          <a:xfrm>
            <a:off x="8742999" y="3048001"/>
            <a:ext cx="2848925" cy="139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latin typeface="IntelOne Text"/>
              </a:rPr>
              <a:t>Improve brand loyalty</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latin typeface="IntelOne Text"/>
              </a:rPr>
              <a:t>Increase yield</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latin typeface="IntelOne Text"/>
              </a:rPr>
              <a:t>Improve perception across supply chain</a:t>
            </a:r>
          </a:p>
        </p:txBody>
      </p:sp>
      <p:sp>
        <p:nvSpPr>
          <p:cNvPr id="460" name="Rectangle 459">
            <a:extLst>
              <a:ext uri="{FF2B5EF4-FFF2-40B4-BE49-F238E27FC236}">
                <a16:creationId xmlns:a16="http://schemas.microsoft.com/office/drawing/2014/main" id="{C072BE31-5F7A-7A91-245D-E5F9DB9BCCA5}"/>
              </a:ext>
            </a:extLst>
          </p:cNvPr>
          <p:cNvSpPr>
            <a:spLocks/>
          </p:cNvSpPr>
          <p:nvPr/>
        </p:nvSpPr>
        <p:spPr>
          <a:xfrm>
            <a:off x="7144336" y="4446256"/>
            <a:ext cx="4438063" cy="1764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Reduce theft, losses due to lack of visibility</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Ensure adequate capacity to receive/transport materials and products</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Meet customer, shipment, and procurement agreements</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Offset fluctuations, especially for just-in-time manufacturing</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Optimize resource and product stockholding</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Simplify and streamline production management</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labor costs associated with manual tracking</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scrap</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Optimize warehouse, stock spaces</a:t>
            </a:r>
          </a:p>
        </p:txBody>
      </p:sp>
      <p:grpSp>
        <p:nvGrpSpPr>
          <p:cNvPr id="25" name="Group 24">
            <a:extLst>
              <a:ext uri="{FF2B5EF4-FFF2-40B4-BE49-F238E27FC236}">
                <a16:creationId xmlns:a16="http://schemas.microsoft.com/office/drawing/2014/main" id="{34D42AEA-18FB-6564-ABD8-E52140408588}"/>
              </a:ext>
            </a:extLst>
          </p:cNvPr>
          <p:cNvGrpSpPr/>
          <p:nvPr/>
        </p:nvGrpSpPr>
        <p:grpSpPr>
          <a:xfrm>
            <a:off x="9057016" y="87630"/>
            <a:ext cx="2525384" cy="384440"/>
            <a:chOff x="9057016" y="87630"/>
            <a:chExt cx="2525384" cy="384440"/>
          </a:xfrm>
        </p:grpSpPr>
        <p:pic>
          <p:nvPicPr>
            <p:cNvPr id="26" name="Picture 25">
              <a:hlinkClick r:id="rId12" action="ppaction://hlinksldjump"/>
              <a:extLst>
                <a:ext uri="{FF2B5EF4-FFF2-40B4-BE49-F238E27FC236}">
                  <a16:creationId xmlns:a16="http://schemas.microsoft.com/office/drawing/2014/main" id="{986C643D-2CB9-D0AB-072F-7CEE1D355B34}"/>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27" name="Rectangle 26">
              <a:extLst>
                <a:ext uri="{FF2B5EF4-FFF2-40B4-BE49-F238E27FC236}">
                  <a16:creationId xmlns:a16="http://schemas.microsoft.com/office/drawing/2014/main" id="{22622DAA-DCAB-D1C2-721D-B174D617719F}"/>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75168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543545-52EB-4750-94B7-A00755360AAC}"/>
              </a:ext>
            </a:extLst>
          </p:cNvPr>
          <p:cNvSpPr>
            <a:spLocks noGrp="1"/>
          </p:cNvSpPr>
          <p:nvPr>
            <p:ph type="title"/>
          </p:nvPr>
        </p:nvSpPr>
        <p:spPr>
          <a:xfrm>
            <a:off x="592916" y="571500"/>
            <a:ext cx="10972801" cy="498598"/>
          </a:xfrm>
        </p:spPr>
        <p:txBody>
          <a:bodyPr/>
          <a:lstStyle/>
          <a:p>
            <a:r>
              <a:rPr lang="en-US" dirty="0"/>
              <a:t>Siena Analytics</a:t>
            </a:r>
            <a:br>
              <a:rPr lang="en-US" dirty="0"/>
            </a:br>
            <a:r>
              <a:rPr lang="en-US" dirty="0"/>
              <a:t>Supply Chain Logistics </a:t>
            </a:r>
          </a:p>
        </p:txBody>
      </p:sp>
      <p:sp>
        <p:nvSpPr>
          <p:cNvPr id="15" name="Rectangle 14">
            <a:extLst>
              <a:ext uri="{FF2B5EF4-FFF2-40B4-BE49-F238E27FC236}">
                <a16:creationId xmlns:a16="http://schemas.microsoft.com/office/drawing/2014/main" id="{C4A30E55-B5E2-689C-534D-9D6EFAB55C4C}"/>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22" name="Straight Connector 21">
            <a:extLst>
              <a:ext uri="{FF2B5EF4-FFF2-40B4-BE49-F238E27FC236}">
                <a16:creationId xmlns:a16="http://schemas.microsoft.com/office/drawing/2014/main" id="{38A41A3D-B63F-58A4-ED47-AEC7F3A30A48}"/>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23" name="Text Placeholder 49">
            <a:extLst>
              <a:ext uri="{FF2B5EF4-FFF2-40B4-BE49-F238E27FC236}">
                <a16:creationId xmlns:a16="http://schemas.microsoft.com/office/drawing/2014/main" id="{DFD98A67-1D03-DA69-6E13-42133868BEE9}"/>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p:txBody>
      </p:sp>
      <p:sp>
        <p:nvSpPr>
          <p:cNvPr id="24" name="Text Placeholder 49">
            <a:extLst>
              <a:ext uri="{FF2B5EF4-FFF2-40B4-BE49-F238E27FC236}">
                <a16:creationId xmlns:a16="http://schemas.microsoft.com/office/drawing/2014/main" id="{94BF8B20-E5B1-11F2-B153-9536B6A9AFB8}"/>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lvl="0" indent="-171450" defTabSz="914400" fontAlgn="auto">
              <a:spcBef>
                <a:spcPts val="0"/>
              </a:spcBef>
              <a:buFont typeface="Wingdings" panose="05000000000000000000" pitchFamily="2" charset="2"/>
              <a:buChar char="§"/>
              <a:defRPr/>
            </a:pPr>
            <a:r>
              <a:rPr lang="en-US" sz="900" b="1" dirty="0">
                <a:solidFill>
                  <a:srgbClr val="525252"/>
                </a:solidFill>
                <a:latin typeface="IntelOne Text" panose="020B0503020203020204" pitchFamily="34" charset="0"/>
              </a:rPr>
              <a:t>Primary: </a:t>
            </a:r>
            <a:r>
              <a:rPr lang="en-US" sz="900" b="0" dirty="0">
                <a:solidFill>
                  <a:srgbClr val="525252"/>
                </a:solidFill>
                <a:latin typeface="IntelOne Text" panose="020B0503020203020204" pitchFamily="34" charset="0"/>
                <a:hlinkClick r:id="rId3" action="ppaction://hlinksldjump"/>
              </a:rPr>
              <a:t>Logistics &amp; Tracking</a:t>
            </a:r>
            <a:endParaRPr lang="en-US" sz="900" b="0" dirty="0">
              <a:solidFill>
                <a:srgbClr val="525252"/>
              </a:solidFill>
              <a:latin typeface="IntelOne Text" panose="020B0503020203020204" pitchFamily="34" charset="0"/>
            </a:endParaRPr>
          </a:p>
        </p:txBody>
      </p:sp>
      <p:cxnSp>
        <p:nvCxnSpPr>
          <p:cNvPr id="136" name="Straight Connector 135">
            <a:extLst>
              <a:ext uri="{FF2B5EF4-FFF2-40B4-BE49-F238E27FC236}">
                <a16:creationId xmlns:a16="http://schemas.microsoft.com/office/drawing/2014/main" id="{D61949BE-900D-3313-7371-FD80A5145312}"/>
              </a:ext>
            </a:extLst>
          </p:cNvPr>
          <p:cNvCxnSpPr>
            <a:cxnSpLocks/>
          </p:cNvCxnSpPr>
          <p:nvPr/>
        </p:nvCxnSpPr>
        <p:spPr>
          <a:xfrm>
            <a:off x="592918" y="471825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138" name="Content Placeholder 47">
            <a:extLst>
              <a:ext uri="{FF2B5EF4-FFF2-40B4-BE49-F238E27FC236}">
                <a16:creationId xmlns:a16="http://schemas.microsoft.com/office/drawing/2014/main" id="{1F8876DD-C202-46B8-10BB-C9E4AE682778}"/>
              </a:ext>
            </a:extLst>
          </p:cNvPr>
          <p:cNvSpPr txBox="1">
            <a:spLocks/>
          </p:cNvSpPr>
          <p:nvPr/>
        </p:nvSpPr>
        <p:spPr>
          <a:xfrm>
            <a:off x="592917" y="4780477"/>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21" name="Content Placeholder 47">
            <a:extLst>
              <a:ext uri="{FF2B5EF4-FFF2-40B4-BE49-F238E27FC236}">
                <a16:creationId xmlns:a16="http://schemas.microsoft.com/office/drawing/2014/main" id="{EC0D163E-3EC7-C04F-E6FF-B9C609452BE3}"/>
              </a:ext>
            </a:extLst>
          </p:cNvPr>
          <p:cNvSpPr txBox="1">
            <a:spLocks/>
          </p:cNvSpPr>
          <p:nvPr/>
        </p:nvSpPr>
        <p:spPr>
          <a:xfrm>
            <a:off x="592917" y="4966729"/>
            <a:ext cx="6318424" cy="138499"/>
          </a:xfrm>
          <a:prstGeom prst="rect">
            <a:avLst/>
          </a:prstGeom>
          <a:ln>
            <a:noFill/>
          </a:ln>
        </p:spPr>
        <p:txBody>
          <a:bodyPr wrap="square" lIns="0" tIns="0" rIns="0" bIns="0" numCol="2"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marR="0" lvl="1" indent="-109728" fontAlgn="ctr">
              <a:lnSpc>
                <a:spcPct val="100000"/>
              </a:lnSpc>
              <a:spcBef>
                <a:spcPts val="200"/>
              </a:spcBef>
              <a:spcAft>
                <a:spcPts val="0"/>
              </a:spcAft>
              <a:buClr>
                <a:srgbClr val="525252"/>
              </a:buClr>
              <a:buSzTx/>
              <a:buFont typeface="Wingdings" panose="05000000000000000000" pitchFamily="2" charset="2"/>
              <a:buChar char="§"/>
              <a:tabLst/>
              <a:defRPr kumimoji="0" sz="900" b="0" i="0" u="none" strike="noStrike" cap="none" spc="0" normalizeH="0" baseline="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spcBef>
                <a:spcPts val="0"/>
              </a:spcBef>
              <a:buClrTx/>
              <a:buNone/>
              <a:defRPr/>
            </a:pPr>
            <a:r>
              <a:rPr lang="en-US" dirty="0">
                <a:solidFill>
                  <a:srgbClr val="525252"/>
                </a:solidFill>
                <a:sym typeface="Helvetica"/>
                <a:hlinkClick r:id="rId4">
                  <a:extLst>
                    <a:ext uri="{A12FA001-AC4F-418D-AE19-62706E023703}">
                      <ahyp:hlinkClr xmlns:ahyp="http://schemas.microsoft.com/office/drawing/2018/hyperlinkcolor" val="tx"/>
                    </a:ext>
                  </a:extLst>
                </a:hlinkClick>
              </a:rPr>
              <a:t>Supply Chain Logistics Case Study</a:t>
            </a:r>
            <a:endParaRPr lang="en-US" dirty="0">
              <a:solidFill>
                <a:srgbClr val="525252"/>
              </a:solidFill>
              <a:sym typeface="Helvetica"/>
            </a:endParaRPr>
          </a:p>
        </p:txBody>
      </p:sp>
      <p:cxnSp>
        <p:nvCxnSpPr>
          <p:cNvPr id="144" name="Straight Connector 143">
            <a:extLst>
              <a:ext uri="{FF2B5EF4-FFF2-40B4-BE49-F238E27FC236}">
                <a16:creationId xmlns:a16="http://schemas.microsoft.com/office/drawing/2014/main" id="{80F8056E-4080-BB03-2FAB-D1FAC36642F8}"/>
              </a:ext>
            </a:extLst>
          </p:cNvPr>
          <p:cNvCxnSpPr>
            <a:cxnSpLocks/>
          </p:cNvCxnSpPr>
          <p:nvPr/>
        </p:nvCxnSpPr>
        <p:spPr>
          <a:xfrm>
            <a:off x="592918" y="324553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45" name="Group 144">
            <a:extLst>
              <a:ext uri="{FF2B5EF4-FFF2-40B4-BE49-F238E27FC236}">
                <a16:creationId xmlns:a16="http://schemas.microsoft.com/office/drawing/2014/main" id="{34CF7B34-F1AB-D7AA-2AF7-0084EEE33D52}"/>
              </a:ext>
            </a:extLst>
          </p:cNvPr>
          <p:cNvGrpSpPr/>
          <p:nvPr/>
        </p:nvGrpSpPr>
        <p:grpSpPr>
          <a:xfrm>
            <a:off x="592917" y="3364965"/>
            <a:ext cx="6352924" cy="530296"/>
            <a:chOff x="592917" y="3478186"/>
            <a:chExt cx="6352924" cy="530296"/>
          </a:xfrm>
        </p:grpSpPr>
        <p:sp>
          <p:nvSpPr>
            <p:cNvPr id="146" name="Content Placeholder 47">
              <a:extLst>
                <a:ext uri="{FF2B5EF4-FFF2-40B4-BE49-F238E27FC236}">
                  <a16:creationId xmlns:a16="http://schemas.microsoft.com/office/drawing/2014/main" id="{DC0387C3-04E9-3980-AB8E-921B149D839A}"/>
                </a:ext>
              </a:extLst>
            </p:cNvPr>
            <p:cNvSpPr txBox="1">
              <a:spLocks/>
            </p:cNvSpPr>
            <p:nvPr/>
          </p:nvSpPr>
          <p:spPr>
            <a:xfrm>
              <a:off x="592917" y="3478186"/>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147" name="Content Placeholder 47">
              <a:extLst>
                <a:ext uri="{FF2B5EF4-FFF2-40B4-BE49-F238E27FC236}">
                  <a16:creationId xmlns:a16="http://schemas.microsoft.com/office/drawing/2014/main" id="{F88D5401-3EB1-C44D-DADA-901492979D5E}"/>
                </a:ext>
              </a:extLst>
            </p:cNvPr>
            <p:cNvSpPr txBox="1">
              <a:spLocks/>
            </p:cNvSpPr>
            <p:nvPr/>
          </p:nvSpPr>
          <p:spPr>
            <a:xfrm>
              <a:off x="592917" y="3675552"/>
              <a:ext cx="6352924" cy="332930"/>
            </a:xfrm>
            <a:prstGeom prst="rect">
              <a:avLst/>
            </a:prstGeom>
          </p:spPr>
          <p:txBody>
            <a:bodyPr wrap="square" lIns="0" tIns="0" rIns="0" bIns="0" numCol="1"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lnSpc>
                  <a:spcPct val="100000"/>
                </a:lnSpc>
                <a:buNone/>
                <a:defRPr/>
              </a:pPr>
              <a:r>
                <a:rPr lang="en-US" sz="900" dirty="0">
                  <a:solidFill>
                    <a:srgbClr val="525252"/>
                  </a:solidFill>
                  <a:latin typeface="IntelOne Text" panose="020B0503020203020204" pitchFamily="34" charset="0"/>
                  <a:sym typeface="Helvetica"/>
                </a:rPr>
                <a:t>Intel Atom® Processor E3845</a:t>
              </a:r>
            </a:p>
          </p:txBody>
        </p:sp>
      </p:grpSp>
      <p:cxnSp>
        <p:nvCxnSpPr>
          <p:cNvPr id="148" name="Straight Connector 147">
            <a:extLst>
              <a:ext uri="{FF2B5EF4-FFF2-40B4-BE49-F238E27FC236}">
                <a16:creationId xmlns:a16="http://schemas.microsoft.com/office/drawing/2014/main" id="{F4CAE015-0368-7E79-C9D1-7E8AE4674204}"/>
              </a:ext>
            </a:extLst>
          </p:cNvPr>
          <p:cNvCxnSpPr>
            <a:cxnSpLocks/>
          </p:cNvCxnSpPr>
          <p:nvPr/>
        </p:nvCxnSpPr>
        <p:spPr>
          <a:xfrm>
            <a:off x="592918" y="393272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49" name="Group 148">
            <a:extLst>
              <a:ext uri="{FF2B5EF4-FFF2-40B4-BE49-F238E27FC236}">
                <a16:creationId xmlns:a16="http://schemas.microsoft.com/office/drawing/2014/main" id="{A38816BB-648E-2EB4-1992-F913AF8F57CB}"/>
              </a:ext>
            </a:extLst>
          </p:cNvPr>
          <p:cNvGrpSpPr/>
          <p:nvPr/>
        </p:nvGrpSpPr>
        <p:grpSpPr>
          <a:xfrm>
            <a:off x="592917" y="4012093"/>
            <a:ext cx="2826558" cy="500013"/>
            <a:chOff x="592917" y="4202992"/>
            <a:chExt cx="2826558" cy="500013"/>
          </a:xfrm>
        </p:grpSpPr>
        <p:sp>
          <p:nvSpPr>
            <p:cNvPr id="150" name="Content Placeholder 47">
              <a:extLst>
                <a:ext uri="{FF2B5EF4-FFF2-40B4-BE49-F238E27FC236}">
                  <a16:creationId xmlns:a16="http://schemas.microsoft.com/office/drawing/2014/main" id="{D2BE7B30-162F-4367-AADA-47BC60177089}"/>
                </a:ext>
              </a:extLst>
            </p:cNvPr>
            <p:cNvSpPr txBox="1">
              <a:spLocks/>
            </p:cNvSpPr>
            <p:nvPr/>
          </p:nvSpPr>
          <p:spPr>
            <a:xfrm>
              <a:off x="592917" y="4202992"/>
              <a:ext cx="2651760"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Software</a:t>
              </a:r>
            </a:p>
          </p:txBody>
        </p:sp>
        <p:sp>
          <p:nvSpPr>
            <p:cNvPr id="151" name="Content Placeholder 47">
              <a:extLst>
                <a:ext uri="{FF2B5EF4-FFF2-40B4-BE49-F238E27FC236}">
                  <a16:creationId xmlns:a16="http://schemas.microsoft.com/office/drawing/2014/main" id="{57B9528C-EEA0-1F7A-6A0B-8132ACDD2FB5}"/>
                </a:ext>
              </a:extLst>
            </p:cNvPr>
            <p:cNvSpPr txBox="1">
              <a:spLocks/>
            </p:cNvSpPr>
            <p:nvPr/>
          </p:nvSpPr>
          <p:spPr>
            <a:xfrm>
              <a:off x="592917" y="4400358"/>
              <a:ext cx="2826558" cy="302647"/>
            </a:xfrm>
            <a:prstGeom prst="rect">
              <a:avLst/>
            </a:prstGeom>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7000" lvl="1" indent="-127000" defTabSz="1219169" hangingPunct="0">
                <a:lnSpc>
                  <a:spcPct val="100000"/>
                </a:lnSpc>
                <a:spcBef>
                  <a:spcPts val="200"/>
                </a:spcBef>
                <a:defRPr/>
              </a:pPr>
              <a:r>
                <a:rPr lang="en-US" sz="900" kern="0" dirty="0">
                  <a:latin typeface="+mn-lt"/>
                  <a:sym typeface="Helvetica Neue"/>
                </a:rPr>
                <a:t>Intel® Edge industrial platform</a:t>
              </a:r>
            </a:p>
            <a:p>
              <a:pPr marL="127000" lvl="1" indent="-127000" defTabSz="1219169" hangingPunct="0">
                <a:lnSpc>
                  <a:spcPct val="100000"/>
                </a:lnSpc>
                <a:spcBef>
                  <a:spcPts val="200"/>
                </a:spcBef>
                <a:defRPr/>
              </a:pPr>
              <a:r>
                <a:rPr lang="en-US" sz="900" kern="0" dirty="0">
                  <a:latin typeface="+mn-lt"/>
                  <a:sym typeface="Helvetica Neue"/>
                </a:rPr>
                <a:t>Intel® </a:t>
              </a:r>
              <a:r>
                <a:rPr lang="en-US" sz="900" kern="0" dirty="0" err="1">
                  <a:latin typeface="+mn-lt"/>
                  <a:sym typeface="Helvetica Neue"/>
                </a:rPr>
                <a:t>OpenVINO</a:t>
              </a:r>
              <a:r>
                <a:rPr lang="en-US" sz="900" kern="0" dirty="0">
                  <a:latin typeface="+mn-lt"/>
                  <a:sym typeface="Helvetica Neue"/>
                </a:rPr>
                <a:t>™ Toolkit</a:t>
              </a:r>
            </a:p>
          </p:txBody>
        </p:sp>
      </p:grpSp>
      <p:grpSp>
        <p:nvGrpSpPr>
          <p:cNvPr id="159" name="Group 158">
            <a:extLst>
              <a:ext uri="{FF2B5EF4-FFF2-40B4-BE49-F238E27FC236}">
                <a16:creationId xmlns:a16="http://schemas.microsoft.com/office/drawing/2014/main" id="{5AFB99D2-DAC5-EB74-12B1-A8BF8C25009F}"/>
              </a:ext>
            </a:extLst>
          </p:cNvPr>
          <p:cNvGrpSpPr/>
          <p:nvPr/>
        </p:nvGrpSpPr>
        <p:grpSpPr>
          <a:xfrm>
            <a:off x="592917" y="1621155"/>
            <a:ext cx="6255394" cy="877163"/>
            <a:chOff x="592917" y="1621155"/>
            <a:chExt cx="6255394" cy="877163"/>
          </a:xfrm>
        </p:grpSpPr>
        <p:sp>
          <p:nvSpPr>
            <p:cNvPr id="160"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B7D3B617-6FA7-C9D2-ED63-39F4EA7C3C3A}"/>
                </a:ext>
              </a:extLst>
            </p:cNvPr>
            <p:cNvSpPr txBox="1">
              <a:spLocks/>
            </p:cNvSpPr>
            <p:nvPr/>
          </p:nvSpPr>
          <p:spPr>
            <a:xfrm>
              <a:off x="592917" y="1805821"/>
              <a:ext cx="6255394" cy="692497"/>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At the edge, the Siena Analytics solution automates troubleshooting tasks that might otherwise have been moved to the hospital lane. For example, an oversized package might need a specific type of shipping label. Sensors can identify the product size and alert a machine to print the right label. Similarly, if a label falls off, cameras can identify the package through some other distinguishing feature, track the parcel in its cache of earlier photographs, and generate a new label.</a:t>
              </a:r>
            </a:p>
          </p:txBody>
        </p:sp>
        <p:sp>
          <p:nvSpPr>
            <p:cNvPr id="161" name="Content Placeholder 47">
              <a:extLst>
                <a:ext uri="{FF2B5EF4-FFF2-40B4-BE49-F238E27FC236}">
                  <a16:creationId xmlns:a16="http://schemas.microsoft.com/office/drawing/2014/main" id="{777C4D05-34E1-2A02-3656-C96B65248839}"/>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162" name="Straight Connector 161">
            <a:extLst>
              <a:ext uri="{FF2B5EF4-FFF2-40B4-BE49-F238E27FC236}">
                <a16:creationId xmlns:a16="http://schemas.microsoft.com/office/drawing/2014/main" id="{7159E6A8-D77A-8876-3C5B-D8E81DB9E7EC}"/>
              </a:ext>
            </a:extLst>
          </p:cNvPr>
          <p:cNvCxnSpPr>
            <a:cxnSpLocks/>
          </p:cNvCxnSpPr>
          <p:nvPr/>
        </p:nvCxnSpPr>
        <p:spPr>
          <a:xfrm>
            <a:off x="592917" y="2590250"/>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163" name="Content Placeholder 47">
            <a:extLst>
              <a:ext uri="{FF2B5EF4-FFF2-40B4-BE49-F238E27FC236}">
                <a16:creationId xmlns:a16="http://schemas.microsoft.com/office/drawing/2014/main" id="{E50D2013-1F9E-E16C-0421-F47956A64195}"/>
              </a:ext>
            </a:extLst>
          </p:cNvPr>
          <p:cNvSpPr txBox="1">
            <a:spLocks/>
          </p:cNvSpPr>
          <p:nvPr/>
        </p:nvSpPr>
        <p:spPr>
          <a:xfrm>
            <a:off x="592917" y="2682956"/>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164" name="Rectangle 163">
            <a:extLst>
              <a:ext uri="{FF2B5EF4-FFF2-40B4-BE49-F238E27FC236}">
                <a16:creationId xmlns:a16="http://schemas.microsoft.com/office/drawing/2014/main" id="{3CFF7DAB-63E1-90C6-FF4E-9CEF9E38C6A0}"/>
              </a:ext>
            </a:extLst>
          </p:cNvPr>
          <p:cNvSpPr>
            <a:spLocks/>
          </p:cNvSpPr>
          <p:nvPr/>
        </p:nvSpPr>
        <p:spPr>
          <a:xfrm>
            <a:off x="913614" y="2916698"/>
            <a:ext cx="2563148" cy="252762"/>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accent1"/>
                </a:solidFill>
                <a:latin typeface="IntelOne Text Medium" panose="020B0703020203020204" pitchFamily="34" charset="0"/>
              </a:rPr>
              <a:t>Deliver pattern intelligence to detect inconsistencies faster</a:t>
            </a:r>
          </a:p>
        </p:txBody>
      </p:sp>
      <p:sp>
        <p:nvSpPr>
          <p:cNvPr id="165" name="Rectangle 164">
            <a:extLst>
              <a:ext uri="{FF2B5EF4-FFF2-40B4-BE49-F238E27FC236}">
                <a16:creationId xmlns:a16="http://schemas.microsoft.com/office/drawing/2014/main" id="{FBCEA00E-2BC6-E534-0FA9-631B856BEDA5}"/>
              </a:ext>
            </a:extLst>
          </p:cNvPr>
          <p:cNvSpPr>
            <a:spLocks/>
          </p:cNvSpPr>
          <p:nvPr/>
        </p:nvSpPr>
        <p:spPr>
          <a:xfrm>
            <a:off x="4285162" y="2916698"/>
            <a:ext cx="2563148" cy="252762"/>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accent1"/>
                </a:solidFill>
                <a:latin typeface="IntelOne Text Medium" panose="020B0703020203020204" pitchFamily="34" charset="0"/>
              </a:rPr>
              <a:t>Automates troubleshooting tasks </a:t>
            </a:r>
          </a:p>
        </p:txBody>
      </p:sp>
      <p:grpSp>
        <p:nvGrpSpPr>
          <p:cNvPr id="152" name="Group 151">
            <a:extLst>
              <a:ext uri="{FF2B5EF4-FFF2-40B4-BE49-F238E27FC236}">
                <a16:creationId xmlns:a16="http://schemas.microsoft.com/office/drawing/2014/main" id="{D533E65C-A9BD-BCCD-B1C4-A6E0C45D8386}"/>
              </a:ext>
            </a:extLst>
          </p:cNvPr>
          <p:cNvGrpSpPr>
            <a:grpSpLocks/>
          </p:cNvGrpSpPr>
          <p:nvPr/>
        </p:nvGrpSpPr>
        <p:grpSpPr>
          <a:xfrm>
            <a:off x="617569" y="2916698"/>
            <a:ext cx="236743" cy="171794"/>
            <a:chOff x="9153348" y="6013108"/>
            <a:chExt cx="291794" cy="218163"/>
          </a:xfrm>
        </p:grpSpPr>
        <p:sp>
          <p:nvSpPr>
            <p:cNvPr id="153" name="Freeform: Shape 83">
              <a:extLst>
                <a:ext uri="{FF2B5EF4-FFF2-40B4-BE49-F238E27FC236}">
                  <a16:creationId xmlns:a16="http://schemas.microsoft.com/office/drawing/2014/main" id="{8381224B-8EFE-58FC-17AF-B6458DB6BD01}"/>
                </a:ext>
              </a:extLst>
            </p:cNvPr>
            <p:cNvSpPr/>
            <p:nvPr/>
          </p:nvSpPr>
          <p:spPr>
            <a:xfrm>
              <a:off x="9153348" y="6058116"/>
              <a:ext cx="271491" cy="173155"/>
            </a:xfrm>
            <a:custGeom>
              <a:avLst/>
              <a:gdLst>
                <a:gd name="connsiteX0" fmla="*/ 244311 w 271491"/>
                <a:gd name="connsiteY0" fmla="*/ 109246 h 173155"/>
                <a:gd name="connsiteX1" fmla="*/ 243311 w 271491"/>
                <a:gd name="connsiteY1" fmla="*/ 108983 h 173155"/>
                <a:gd name="connsiteX2" fmla="*/ 177598 w 271491"/>
                <a:gd name="connsiteY2" fmla="*/ 102787 h 173155"/>
                <a:gd name="connsiteX3" fmla="*/ 178450 w 271491"/>
                <a:gd name="connsiteY3" fmla="*/ 95893 h 173155"/>
                <a:gd name="connsiteX4" fmla="*/ 172606 w 271491"/>
                <a:gd name="connsiteY4" fmla="*/ 75426 h 173155"/>
                <a:gd name="connsiteX5" fmla="*/ 167680 w 271491"/>
                <a:gd name="connsiteY5" fmla="*/ 69623 h 173155"/>
                <a:gd name="connsiteX6" fmla="*/ 99590 w 271491"/>
                <a:gd name="connsiteY6" fmla="*/ 7689 h 173155"/>
                <a:gd name="connsiteX7" fmla="*/ 79705 w 271491"/>
                <a:gd name="connsiteY7" fmla="*/ 0 h 173155"/>
                <a:gd name="connsiteX8" fmla="*/ 34738 w 271491"/>
                <a:gd name="connsiteY8" fmla="*/ 0 h 173155"/>
                <a:gd name="connsiteX9" fmla="*/ 34738 w 271491"/>
                <a:gd name="connsiteY9" fmla="*/ 25410 h 173155"/>
                <a:gd name="connsiteX10" fmla="*/ 79705 w 271491"/>
                <a:gd name="connsiteY10" fmla="*/ 25410 h 173155"/>
                <a:gd name="connsiteX11" fmla="*/ 82492 w 271491"/>
                <a:gd name="connsiteY11" fmla="*/ 26484 h 173155"/>
                <a:gd name="connsiteX12" fmla="*/ 150582 w 271491"/>
                <a:gd name="connsiteY12" fmla="*/ 88418 h 173155"/>
                <a:gd name="connsiteX13" fmla="*/ 151246 w 271491"/>
                <a:gd name="connsiteY13" fmla="*/ 89197 h 173155"/>
                <a:gd name="connsiteX14" fmla="*/ 153041 w 271491"/>
                <a:gd name="connsiteY14" fmla="*/ 95262 h 173155"/>
                <a:gd name="connsiteX15" fmla="*/ 151475 w 271491"/>
                <a:gd name="connsiteY15" fmla="*/ 100319 h 173155"/>
                <a:gd name="connsiteX16" fmla="*/ 143549 w 271491"/>
                <a:gd name="connsiteY16" fmla="*/ 99574 h 173155"/>
                <a:gd name="connsiteX17" fmla="*/ 93598 w 271491"/>
                <a:gd name="connsiteY17" fmla="*/ 63893 h 173155"/>
                <a:gd name="connsiteX18" fmla="*/ 78828 w 271491"/>
                <a:gd name="connsiteY18" fmla="*/ 84574 h 173155"/>
                <a:gd name="connsiteX19" fmla="*/ 134352 w 271491"/>
                <a:gd name="connsiteY19" fmla="*/ 124229 h 173155"/>
                <a:gd name="connsiteX20" fmla="*/ 238680 w 271491"/>
                <a:gd name="connsiteY20" fmla="*/ 134065 h 173155"/>
                <a:gd name="connsiteX21" fmla="*/ 246041 w 271491"/>
                <a:gd name="connsiteY21" fmla="*/ 143057 h 173155"/>
                <a:gd name="connsiteX22" fmla="*/ 242836 w 271491"/>
                <a:gd name="connsiteY22" fmla="*/ 147746 h 173155"/>
                <a:gd name="connsiteX23" fmla="*/ 113360 w 271491"/>
                <a:gd name="connsiteY23" fmla="*/ 147746 h 173155"/>
                <a:gd name="connsiteX24" fmla="*/ 44713 w 271491"/>
                <a:gd name="connsiteY24" fmla="*/ 91656 h 173155"/>
                <a:gd name="connsiteX25" fmla="*/ 0 w 271491"/>
                <a:gd name="connsiteY25" fmla="*/ 91656 h 173155"/>
                <a:gd name="connsiteX26" fmla="*/ 0 w 271491"/>
                <a:gd name="connsiteY26" fmla="*/ 117065 h 173155"/>
                <a:gd name="connsiteX27" fmla="*/ 35647 w 271491"/>
                <a:gd name="connsiteY27" fmla="*/ 117065 h 173155"/>
                <a:gd name="connsiteX28" fmla="*/ 104295 w 271491"/>
                <a:gd name="connsiteY28" fmla="*/ 173155 h 173155"/>
                <a:gd name="connsiteX29" fmla="*/ 249467 w 271491"/>
                <a:gd name="connsiteY29" fmla="*/ 173155 h 173155"/>
                <a:gd name="connsiteX30" fmla="*/ 252106 w 271491"/>
                <a:gd name="connsiteY30" fmla="*/ 171860 h 173155"/>
                <a:gd name="connsiteX31" fmla="*/ 271278 w 271491"/>
                <a:gd name="connsiteY31" fmla="*/ 146033 h 173155"/>
                <a:gd name="connsiteX32" fmla="*/ 244311 w 271491"/>
                <a:gd name="connsiteY32" fmla="*/ 109246 h 17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71491" h="173155">
                  <a:moveTo>
                    <a:pt x="244311" y="109246"/>
                  </a:moveTo>
                  <a:lnTo>
                    <a:pt x="243311" y="108983"/>
                  </a:lnTo>
                  <a:lnTo>
                    <a:pt x="177598" y="102787"/>
                  </a:lnTo>
                  <a:cubicBezTo>
                    <a:pt x="178082" y="100647"/>
                    <a:pt x="178385" y="98344"/>
                    <a:pt x="178450" y="95893"/>
                  </a:cubicBezTo>
                  <a:cubicBezTo>
                    <a:pt x="178672" y="86820"/>
                    <a:pt x="175393" y="79754"/>
                    <a:pt x="172606" y="75426"/>
                  </a:cubicBezTo>
                  <a:cubicBezTo>
                    <a:pt x="171237" y="73303"/>
                    <a:pt x="169582" y="71344"/>
                    <a:pt x="167680" y="69623"/>
                  </a:cubicBezTo>
                  <a:lnTo>
                    <a:pt x="99590" y="7689"/>
                  </a:lnTo>
                  <a:cubicBezTo>
                    <a:pt x="94139" y="2730"/>
                    <a:pt x="87074" y="0"/>
                    <a:pt x="79705" y="0"/>
                  </a:cubicBezTo>
                  <a:lnTo>
                    <a:pt x="34738" y="0"/>
                  </a:lnTo>
                  <a:lnTo>
                    <a:pt x="34738" y="25410"/>
                  </a:lnTo>
                  <a:lnTo>
                    <a:pt x="79705" y="25410"/>
                  </a:lnTo>
                  <a:cubicBezTo>
                    <a:pt x="80738" y="25410"/>
                    <a:pt x="81729" y="25795"/>
                    <a:pt x="82492" y="26484"/>
                  </a:cubicBezTo>
                  <a:lnTo>
                    <a:pt x="150582" y="88418"/>
                  </a:lnTo>
                  <a:cubicBezTo>
                    <a:pt x="150852" y="88664"/>
                    <a:pt x="151074" y="88926"/>
                    <a:pt x="151246" y="89197"/>
                  </a:cubicBezTo>
                  <a:cubicBezTo>
                    <a:pt x="152098" y="90524"/>
                    <a:pt x="153106" y="92656"/>
                    <a:pt x="153041" y="95262"/>
                  </a:cubicBezTo>
                  <a:cubicBezTo>
                    <a:pt x="152992" y="97262"/>
                    <a:pt x="152295" y="98975"/>
                    <a:pt x="151475" y="100319"/>
                  </a:cubicBezTo>
                  <a:lnTo>
                    <a:pt x="143549" y="99574"/>
                  </a:lnTo>
                  <a:lnTo>
                    <a:pt x="93598" y="63893"/>
                  </a:lnTo>
                  <a:lnTo>
                    <a:pt x="78828" y="84574"/>
                  </a:lnTo>
                  <a:lnTo>
                    <a:pt x="134352" y="124229"/>
                  </a:lnTo>
                  <a:lnTo>
                    <a:pt x="238680" y="134065"/>
                  </a:lnTo>
                  <a:cubicBezTo>
                    <a:pt x="243565" y="135696"/>
                    <a:pt x="246409" y="139910"/>
                    <a:pt x="246041" y="143057"/>
                  </a:cubicBezTo>
                  <a:cubicBezTo>
                    <a:pt x="245811" y="145008"/>
                    <a:pt x="244196" y="146672"/>
                    <a:pt x="242836" y="147746"/>
                  </a:cubicBezTo>
                  <a:lnTo>
                    <a:pt x="113360" y="147746"/>
                  </a:lnTo>
                  <a:lnTo>
                    <a:pt x="44713" y="91656"/>
                  </a:lnTo>
                  <a:lnTo>
                    <a:pt x="0" y="91656"/>
                  </a:lnTo>
                  <a:lnTo>
                    <a:pt x="0" y="117065"/>
                  </a:lnTo>
                  <a:lnTo>
                    <a:pt x="35647" y="117065"/>
                  </a:lnTo>
                  <a:lnTo>
                    <a:pt x="104295" y="173155"/>
                  </a:lnTo>
                  <a:lnTo>
                    <a:pt x="249467" y="173155"/>
                  </a:lnTo>
                  <a:lnTo>
                    <a:pt x="252106" y="171860"/>
                  </a:lnTo>
                  <a:cubicBezTo>
                    <a:pt x="260000" y="168000"/>
                    <a:pt x="269754" y="158918"/>
                    <a:pt x="271278" y="146033"/>
                  </a:cubicBezTo>
                  <a:cubicBezTo>
                    <a:pt x="273229" y="129606"/>
                    <a:pt x="261631" y="113787"/>
                    <a:pt x="244311" y="109246"/>
                  </a:cubicBezTo>
                  <a:close/>
                </a:path>
              </a:pathLst>
            </a:custGeom>
            <a:solidFill>
              <a:srgbClr val="0068B5"/>
            </a:solidFill>
            <a:ln w="8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IntelOne Text" panose="020B0503020203020204" pitchFamily="34" charset="0"/>
              </a:endParaRPr>
            </a:p>
          </p:txBody>
        </p:sp>
        <p:sp>
          <p:nvSpPr>
            <p:cNvPr id="154" name="Freeform: Shape 84">
              <a:extLst>
                <a:ext uri="{FF2B5EF4-FFF2-40B4-BE49-F238E27FC236}">
                  <a16:creationId xmlns:a16="http://schemas.microsoft.com/office/drawing/2014/main" id="{E432F586-558B-D49B-2517-2EF9CA88D57B}"/>
                </a:ext>
              </a:extLst>
            </p:cNvPr>
            <p:cNvSpPr/>
            <p:nvPr/>
          </p:nvSpPr>
          <p:spPr>
            <a:xfrm>
              <a:off x="9153348" y="6058116"/>
              <a:ext cx="25426" cy="25426"/>
            </a:xfrm>
            <a:custGeom>
              <a:avLst/>
              <a:gdLst>
                <a:gd name="connsiteX0" fmla="*/ 0 w 25426"/>
                <a:gd name="connsiteY0" fmla="*/ 0 h 25426"/>
                <a:gd name="connsiteX1" fmla="*/ 25426 w 25426"/>
                <a:gd name="connsiteY1" fmla="*/ 0 h 25426"/>
                <a:gd name="connsiteX2" fmla="*/ 25426 w 25426"/>
                <a:gd name="connsiteY2" fmla="*/ 25426 h 25426"/>
                <a:gd name="connsiteX3" fmla="*/ 0 w 25426"/>
                <a:gd name="connsiteY3" fmla="*/ 25426 h 25426"/>
              </a:gdLst>
              <a:ahLst/>
              <a:cxnLst>
                <a:cxn ang="0">
                  <a:pos x="connsiteX0" y="connsiteY0"/>
                </a:cxn>
                <a:cxn ang="0">
                  <a:pos x="connsiteX1" y="connsiteY1"/>
                </a:cxn>
                <a:cxn ang="0">
                  <a:pos x="connsiteX2" y="connsiteY2"/>
                </a:cxn>
                <a:cxn ang="0">
                  <a:pos x="connsiteX3" y="connsiteY3"/>
                </a:cxn>
              </a:cxnLst>
              <a:rect l="l" t="t" r="r" b="b"/>
              <a:pathLst>
                <a:path w="25426" h="25426">
                  <a:moveTo>
                    <a:pt x="0" y="0"/>
                  </a:moveTo>
                  <a:lnTo>
                    <a:pt x="25426" y="0"/>
                  </a:lnTo>
                  <a:lnTo>
                    <a:pt x="25426" y="25426"/>
                  </a:lnTo>
                  <a:lnTo>
                    <a:pt x="0" y="25426"/>
                  </a:lnTo>
                  <a:close/>
                </a:path>
              </a:pathLst>
            </a:custGeom>
            <a:solidFill>
              <a:srgbClr val="00C7FD"/>
            </a:solidFill>
            <a:ln w="8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IntelOne Text" panose="020B0503020203020204" pitchFamily="34" charset="0"/>
              </a:endParaRPr>
            </a:p>
          </p:txBody>
        </p:sp>
        <p:sp>
          <p:nvSpPr>
            <p:cNvPr id="155" name="Freeform: Shape 89">
              <a:extLst>
                <a:ext uri="{FF2B5EF4-FFF2-40B4-BE49-F238E27FC236}">
                  <a16:creationId xmlns:a16="http://schemas.microsoft.com/office/drawing/2014/main" id="{78039984-0C32-78DA-79C6-5E803D88B0CF}"/>
                </a:ext>
              </a:extLst>
            </p:cNvPr>
            <p:cNvSpPr/>
            <p:nvPr/>
          </p:nvSpPr>
          <p:spPr>
            <a:xfrm>
              <a:off x="9327159" y="6013108"/>
              <a:ext cx="117983" cy="119655"/>
            </a:xfrm>
            <a:custGeom>
              <a:avLst/>
              <a:gdLst>
                <a:gd name="connsiteX0" fmla="*/ 106451 w 117983"/>
                <a:gd name="connsiteY0" fmla="*/ 59828 h 119655"/>
                <a:gd name="connsiteX1" fmla="*/ 105336 w 117983"/>
                <a:gd name="connsiteY1" fmla="*/ 49639 h 119655"/>
                <a:gd name="connsiteX2" fmla="*/ 117983 w 117983"/>
                <a:gd name="connsiteY2" fmla="*/ 42336 h 119655"/>
                <a:gd name="connsiteX3" fmla="*/ 103639 w 117983"/>
                <a:gd name="connsiteY3" fmla="*/ 17492 h 119655"/>
                <a:gd name="connsiteX4" fmla="*/ 90975 w 117983"/>
                <a:gd name="connsiteY4" fmla="*/ 24803 h 119655"/>
                <a:gd name="connsiteX5" fmla="*/ 73336 w 117983"/>
                <a:gd name="connsiteY5" fmla="*/ 14598 h 119655"/>
                <a:gd name="connsiteX6" fmla="*/ 73336 w 117983"/>
                <a:gd name="connsiteY6" fmla="*/ 0 h 119655"/>
                <a:gd name="connsiteX7" fmla="*/ 44647 w 117983"/>
                <a:gd name="connsiteY7" fmla="*/ 0 h 119655"/>
                <a:gd name="connsiteX8" fmla="*/ 44647 w 117983"/>
                <a:gd name="connsiteY8" fmla="*/ 14598 h 119655"/>
                <a:gd name="connsiteX9" fmla="*/ 27008 w 117983"/>
                <a:gd name="connsiteY9" fmla="*/ 24803 h 119655"/>
                <a:gd name="connsiteX10" fmla="*/ 14344 w 117983"/>
                <a:gd name="connsiteY10" fmla="*/ 17492 h 119655"/>
                <a:gd name="connsiteX11" fmla="*/ 0 w 117983"/>
                <a:gd name="connsiteY11" fmla="*/ 42336 h 119655"/>
                <a:gd name="connsiteX12" fmla="*/ 12648 w 117983"/>
                <a:gd name="connsiteY12" fmla="*/ 49639 h 119655"/>
                <a:gd name="connsiteX13" fmla="*/ 11533 w 117983"/>
                <a:gd name="connsiteY13" fmla="*/ 59828 h 119655"/>
                <a:gd name="connsiteX14" fmla="*/ 12648 w 117983"/>
                <a:gd name="connsiteY14" fmla="*/ 70016 h 119655"/>
                <a:gd name="connsiteX15" fmla="*/ 0 w 117983"/>
                <a:gd name="connsiteY15" fmla="*/ 77320 h 119655"/>
                <a:gd name="connsiteX16" fmla="*/ 14344 w 117983"/>
                <a:gd name="connsiteY16" fmla="*/ 102164 h 119655"/>
                <a:gd name="connsiteX17" fmla="*/ 27008 w 117983"/>
                <a:gd name="connsiteY17" fmla="*/ 94852 h 119655"/>
                <a:gd name="connsiteX18" fmla="*/ 44647 w 117983"/>
                <a:gd name="connsiteY18" fmla="*/ 105057 h 119655"/>
                <a:gd name="connsiteX19" fmla="*/ 44647 w 117983"/>
                <a:gd name="connsiteY19" fmla="*/ 119656 h 119655"/>
                <a:gd name="connsiteX20" fmla="*/ 73336 w 117983"/>
                <a:gd name="connsiteY20" fmla="*/ 119656 h 119655"/>
                <a:gd name="connsiteX21" fmla="*/ 73336 w 117983"/>
                <a:gd name="connsiteY21" fmla="*/ 105057 h 119655"/>
                <a:gd name="connsiteX22" fmla="*/ 90975 w 117983"/>
                <a:gd name="connsiteY22" fmla="*/ 94852 h 119655"/>
                <a:gd name="connsiteX23" fmla="*/ 103639 w 117983"/>
                <a:gd name="connsiteY23" fmla="*/ 102164 h 119655"/>
                <a:gd name="connsiteX24" fmla="*/ 117983 w 117983"/>
                <a:gd name="connsiteY24" fmla="*/ 77320 h 119655"/>
                <a:gd name="connsiteX25" fmla="*/ 105336 w 117983"/>
                <a:gd name="connsiteY25" fmla="*/ 70016 h 119655"/>
                <a:gd name="connsiteX26" fmla="*/ 106451 w 117983"/>
                <a:gd name="connsiteY26" fmla="*/ 59828 h 119655"/>
                <a:gd name="connsiteX27" fmla="*/ 59000 w 117983"/>
                <a:gd name="connsiteY27" fmla="*/ 78598 h 119655"/>
                <a:gd name="connsiteX28" fmla="*/ 40238 w 117983"/>
                <a:gd name="connsiteY28" fmla="*/ 59836 h 119655"/>
                <a:gd name="connsiteX29" fmla="*/ 59000 w 117983"/>
                <a:gd name="connsiteY29" fmla="*/ 41074 h 119655"/>
                <a:gd name="connsiteX30" fmla="*/ 77762 w 117983"/>
                <a:gd name="connsiteY30" fmla="*/ 59836 h 119655"/>
                <a:gd name="connsiteX31" fmla="*/ 59000 w 117983"/>
                <a:gd name="connsiteY31" fmla="*/ 78598 h 11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7983" h="119655">
                  <a:moveTo>
                    <a:pt x="106451" y="59828"/>
                  </a:moveTo>
                  <a:cubicBezTo>
                    <a:pt x="106451" y="56328"/>
                    <a:pt x="106057" y="52918"/>
                    <a:pt x="105336" y="49639"/>
                  </a:cubicBezTo>
                  <a:lnTo>
                    <a:pt x="117983" y="42336"/>
                  </a:lnTo>
                  <a:lnTo>
                    <a:pt x="103639" y="17492"/>
                  </a:lnTo>
                  <a:lnTo>
                    <a:pt x="90975" y="24803"/>
                  </a:lnTo>
                  <a:cubicBezTo>
                    <a:pt x="85959" y="20221"/>
                    <a:pt x="79967" y="16705"/>
                    <a:pt x="73336" y="14598"/>
                  </a:cubicBezTo>
                  <a:lnTo>
                    <a:pt x="73336" y="0"/>
                  </a:lnTo>
                  <a:lnTo>
                    <a:pt x="44647" y="0"/>
                  </a:lnTo>
                  <a:lnTo>
                    <a:pt x="44647" y="14598"/>
                  </a:lnTo>
                  <a:cubicBezTo>
                    <a:pt x="38025" y="16705"/>
                    <a:pt x="32025" y="20221"/>
                    <a:pt x="27008" y="24803"/>
                  </a:cubicBezTo>
                  <a:lnTo>
                    <a:pt x="14344" y="17492"/>
                  </a:lnTo>
                  <a:lnTo>
                    <a:pt x="0" y="42336"/>
                  </a:lnTo>
                  <a:lnTo>
                    <a:pt x="12648" y="49639"/>
                  </a:lnTo>
                  <a:cubicBezTo>
                    <a:pt x="11926" y="52926"/>
                    <a:pt x="11533" y="56328"/>
                    <a:pt x="11533" y="59828"/>
                  </a:cubicBezTo>
                  <a:cubicBezTo>
                    <a:pt x="11533" y="63328"/>
                    <a:pt x="11926" y="66738"/>
                    <a:pt x="12648" y="70016"/>
                  </a:cubicBezTo>
                  <a:lnTo>
                    <a:pt x="0" y="77320"/>
                  </a:lnTo>
                  <a:lnTo>
                    <a:pt x="14344" y="102164"/>
                  </a:lnTo>
                  <a:lnTo>
                    <a:pt x="27008" y="94852"/>
                  </a:lnTo>
                  <a:cubicBezTo>
                    <a:pt x="32025" y="99434"/>
                    <a:pt x="38016" y="102951"/>
                    <a:pt x="44647" y="105057"/>
                  </a:cubicBezTo>
                  <a:lnTo>
                    <a:pt x="44647" y="119656"/>
                  </a:lnTo>
                  <a:lnTo>
                    <a:pt x="73336" y="119656"/>
                  </a:lnTo>
                  <a:lnTo>
                    <a:pt x="73336" y="105057"/>
                  </a:lnTo>
                  <a:cubicBezTo>
                    <a:pt x="79959" y="102951"/>
                    <a:pt x="85959" y="99434"/>
                    <a:pt x="90975" y="94852"/>
                  </a:cubicBezTo>
                  <a:lnTo>
                    <a:pt x="103639" y="102164"/>
                  </a:lnTo>
                  <a:lnTo>
                    <a:pt x="117983" y="77320"/>
                  </a:lnTo>
                  <a:lnTo>
                    <a:pt x="105336" y="70016"/>
                  </a:lnTo>
                  <a:cubicBezTo>
                    <a:pt x="106057" y="66738"/>
                    <a:pt x="106451" y="63328"/>
                    <a:pt x="106451" y="59828"/>
                  </a:cubicBezTo>
                  <a:close/>
                  <a:moveTo>
                    <a:pt x="59000" y="78598"/>
                  </a:moveTo>
                  <a:cubicBezTo>
                    <a:pt x="48656" y="78598"/>
                    <a:pt x="40238" y="70180"/>
                    <a:pt x="40238" y="59836"/>
                  </a:cubicBezTo>
                  <a:cubicBezTo>
                    <a:pt x="40238" y="49492"/>
                    <a:pt x="48656" y="41074"/>
                    <a:pt x="59000" y="41074"/>
                  </a:cubicBezTo>
                  <a:cubicBezTo>
                    <a:pt x="69344" y="41074"/>
                    <a:pt x="77762" y="49492"/>
                    <a:pt x="77762" y="59836"/>
                  </a:cubicBezTo>
                  <a:cubicBezTo>
                    <a:pt x="77762" y="70180"/>
                    <a:pt x="69344" y="78598"/>
                    <a:pt x="59000" y="78598"/>
                  </a:cubicBezTo>
                  <a:close/>
                </a:path>
              </a:pathLst>
            </a:custGeom>
            <a:solidFill>
              <a:srgbClr val="00C7FD"/>
            </a:solidFill>
            <a:ln w="8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IntelOne Text" panose="020B0503020203020204" pitchFamily="34" charset="0"/>
              </a:endParaRPr>
            </a:p>
          </p:txBody>
        </p:sp>
      </p:grpSp>
      <p:pic>
        <p:nvPicPr>
          <p:cNvPr id="176" name="Graphic 175">
            <a:extLst>
              <a:ext uri="{FF2B5EF4-FFF2-40B4-BE49-F238E27FC236}">
                <a16:creationId xmlns:a16="http://schemas.microsoft.com/office/drawing/2014/main" id="{9786FF8D-9D8A-29C2-5D5C-3F6C6DD9A197}"/>
              </a:ext>
            </a:extLst>
          </p:cNvPr>
          <p:cNvPicPr>
            <a:picLocks/>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889606" y="2916698"/>
            <a:ext cx="282854" cy="155115"/>
          </a:xfrm>
          <a:prstGeom prst="rect">
            <a:avLst/>
          </a:prstGeom>
        </p:spPr>
      </p:pic>
      <p:sp>
        <p:nvSpPr>
          <p:cNvPr id="179" name="Rectangle 178">
            <a:extLst>
              <a:ext uri="{FF2B5EF4-FFF2-40B4-BE49-F238E27FC236}">
                <a16:creationId xmlns:a16="http://schemas.microsoft.com/office/drawing/2014/main" id="{4CFC88C9-2283-7399-511A-88231EECEE23}"/>
              </a:ext>
            </a:extLst>
          </p:cNvPr>
          <p:cNvSpPr/>
          <p:nvPr/>
        </p:nvSpPr>
        <p:spPr>
          <a:xfrm>
            <a:off x="7066292" y="1578683"/>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81" name="Straight Connector 180">
            <a:extLst>
              <a:ext uri="{FF2B5EF4-FFF2-40B4-BE49-F238E27FC236}">
                <a16:creationId xmlns:a16="http://schemas.microsoft.com/office/drawing/2014/main" id="{2ECEC186-8B8A-2439-0978-AF837B18F878}"/>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187" name="Picture 186" descr="A picture containing LEGO&#10;&#10;Description automatically generated">
            <a:extLst>
              <a:ext uri="{FF2B5EF4-FFF2-40B4-BE49-F238E27FC236}">
                <a16:creationId xmlns:a16="http://schemas.microsoft.com/office/drawing/2014/main" id="{C58FE80A-4A32-CA48-983D-2834983D6DD5}"/>
              </a:ext>
            </a:extLst>
          </p:cNvPr>
          <p:cNvPicPr>
            <a:picLocks/>
          </p:cNvPicPr>
          <p:nvPr/>
        </p:nvPicPr>
        <p:blipFill rotWithShape="1">
          <a:blip r:embed="rId7" cstate="hqprint">
            <a:extLst>
              <a:ext uri="{28A0092B-C50C-407E-A947-70E740481C1C}">
                <a14:useLocalDpi xmlns:a14="http://schemas.microsoft.com/office/drawing/2010/main"/>
              </a:ext>
            </a:extLst>
          </a:blip>
          <a:srcRect l="-1"/>
          <a:stretch/>
        </p:blipFill>
        <p:spPr>
          <a:xfrm>
            <a:off x="7149234" y="1670026"/>
            <a:ext cx="1593762" cy="1328738"/>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44" name="Rectangle 43">
            <a:extLst>
              <a:ext uri="{FF2B5EF4-FFF2-40B4-BE49-F238E27FC236}">
                <a16:creationId xmlns:a16="http://schemas.microsoft.com/office/drawing/2014/main" id="{AC7688A1-B462-1D61-10C2-C1DFC905EA2D}"/>
              </a:ext>
            </a:extLst>
          </p:cNvPr>
          <p:cNvSpPr>
            <a:spLocks/>
          </p:cNvSpPr>
          <p:nvPr/>
        </p:nvSpPr>
        <p:spPr>
          <a:xfrm>
            <a:off x="8742999" y="1670028"/>
            <a:ext cx="2848925" cy="139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latin typeface="IntelOne Text"/>
              </a:rPr>
              <a:t>Improve brand loyalty</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latin typeface="IntelOne Text"/>
              </a:rPr>
              <a:t>Increase yield</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latin typeface="IntelOne Text"/>
              </a:rPr>
              <a:t>Improve perception across supply chain</a:t>
            </a:r>
          </a:p>
        </p:txBody>
      </p:sp>
      <p:sp>
        <p:nvSpPr>
          <p:cNvPr id="45" name="Rectangle 44">
            <a:extLst>
              <a:ext uri="{FF2B5EF4-FFF2-40B4-BE49-F238E27FC236}">
                <a16:creationId xmlns:a16="http://schemas.microsoft.com/office/drawing/2014/main" id="{92075DFD-C3C3-58D7-46D8-92F8A58B9AA5}"/>
              </a:ext>
            </a:extLst>
          </p:cNvPr>
          <p:cNvSpPr>
            <a:spLocks/>
          </p:cNvSpPr>
          <p:nvPr/>
        </p:nvSpPr>
        <p:spPr>
          <a:xfrm>
            <a:off x="7144336" y="3068283"/>
            <a:ext cx="4438063" cy="1764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Reduce theft, losses due to lack of visibility</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Ensure adequate capacity to receive/transport materials and products</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Meet customer, shipment, and procurement agreements</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Offset fluctuations, especially for just-in-time manufacturing</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Optimize resource and product stockholding</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Simplify and streamline production management</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labor costs associated with manual tracking</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scrap</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Optimize warehouse, stock spaces</a:t>
            </a:r>
          </a:p>
        </p:txBody>
      </p:sp>
      <p:grpSp>
        <p:nvGrpSpPr>
          <p:cNvPr id="2" name="Group 1">
            <a:extLst>
              <a:ext uri="{FF2B5EF4-FFF2-40B4-BE49-F238E27FC236}">
                <a16:creationId xmlns:a16="http://schemas.microsoft.com/office/drawing/2014/main" id="{39FC5078-DE2D-F848-245E-52D4DFE90635}"/>
              </a:ext>
            </a:extLst>
          </p:cNvPr>
          <p:cNvGrpSpPr/>
          <p:nvPr/>
        </p:nvGrpSpPr>
        <p:grpSpPr>
          <a:xfrm>
            <a:off x="9057016" y="87630"/>
            <a:ext cx="2525384" cy="384440"/>
            <a:chOff x="9057016" y="87630"/>
            <a:chExt cx="2525384" cy="384440"/>
          </a:xfrm>
        </p:grpSpPr>
        <p:pic>
          <p:nvPicPr>
            <p:cNvPr id="4" name="Picture 3">
              <a:hlinkClick r:id="rId8" action="ppaction://hlinksldjump"/>
              <a:extLst>
                <a:ext uri="{FF2B5EF4-FFF2-40B4-BE49-F238E27FC236}">
                  <a16:creationId xmlns:a16="http://schemas.microsoft.com/office/drawing/2014/main" id="{49D174FB-7952-BB27-4F67-524EDA23776D}"/>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5" name="Rectangle 4">
              <a:extLst>
                <a:ext uri="{FF2B5EF4-FFF2-40B4-BE49-F238E27FC236}">
                  <a16:creationId xmlns:a16="http://schemas.microsoft.com/office/drawing/2014/main" id="{13A8EFBE-17F0-AA35-B512-1CD9F9DBD5C5}"/>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8"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8"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8"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65794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descr="CANCOM Smart Product">
            <a:extLst>
              <a:ext uri="{FF2B5EF4-FFF2-40B4-BE49-F238E27FC236}">
                <a16:creationId xmlns:a16="http://schemas.microsoft.com/office/drawing/2014/main" id="{8A370C1F-DA71-4792-9278-CC4501943AD1}"/>
              </a:ext>
            </a:extLst>
          </p:cNvPr>
          <p:cNvSpPr>
            <a:spLocks noGrp="1"/>
          </p:cNvSpPr>
          <p:nvPr>
            <p:ph type="title"/>
          </p:nvPr>
        </p:nvSpPr>
        <p:spPr>
          <a:xfrm>
            <a:off x="592138" y="571500"/>
            <a:ext cx="10972800" cy="1495794"/>
          </a:xfrm>
        </p:spPr>
        <p:txBody>
          <a:bodyPr/>
          <a:lstStyle/>
          <a:p>
            <a:r>
              <a:rPr lang="en-US" dirty="0"/>
              <a:t>Warehousing Business</a:t>
            </a:r>
            <a:br>
              <a:rPr lang="en-US" dirty="0"/>
            </a:br>
            <a:r>
              <a:rPr lang="en-US" dirty="0"/>
              <a:t>Automation and Visualization</a:t>
            </a:r>
            <a:br>
              <a:rPr lang="en-US" dirty="0"/>
            </a:br>
            <a:r>
              <a:rPr lang="en-US" dirty="0"/>
              <a:t>of Management Process Solution</a:t>
            </a:r>
          </a:p>
        </p:txBody>
      </p:sp>
      <p:sp>
        <p:nvSpPr>
          <p:cNvPr id="48" name="Rectangle 47">
            <a:extLst>
              <a:ext uri="{FF2B5EF4-FFF2-40B4-BE49-F238E27FC236}">
                <a16:creationId xmlns:a16="http://schemas.microsoft.com/office/drawing/2014/main" id="{6E7E5ED1-0242-FD98-9332-C1CD2CC653AA}"/>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0" name="Rectangle 49">
            <a:extLst>
              <a:ext uri="{FF2B5EF4-FFF2-40B4-BE49-F238E27FC236}">
                <a16:creationId xmlns:a16="http://schemas.microsoft.com/office/drawing/2014/main" id="{B2037456-E0CF-EFCC-EA5A-E77502A25148}"/>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1" name="Rectangle 50">
            <a:extLst>
              <a:ext uri="{FF2B5EF4-FFF2-40B4-BE49-F238E27FC236}">
                <a16:creationId xmlns:a16="http://schemas.microsoft.com/office/drawing/2014/main" id="{C73A8705-D86A-8E3E-FB0F-980797FA26D6}"/>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52" name="Straight Connector 51">
            <a:extLst>
              <a:ext uri="{FF2B5EF4-FFF2-40B4-BE49-F238E27FC236}">
                <a16:creationId xmlns:a16="http://schemas.microsoft.com/office/drawing/2014/main" id="{95B88B98-403A-BB78-07A0-85CAFE6314D4}"/>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54" name="Text Placeholder 49">
            <a:extLst>
              <a:ext uri="{FF2B5EF4-FFF2-40B4-BE49-F238E27FC236}">
                <a16:creationId xmlns:a16="http://schemas.microsoft.com/office/drawing/2014/main" id="{EC8D3797-86E2-C2AE-B56D-6E09A6C12A86}"/>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p:txBody>
      </p:sp>
      <p:sp>
        <p:nvSpPr>
          <p:cNvPr id="55" name="Text Placeholder 49">
            <a:extLst>
              <a:ext uri="{FF2B5EF4-FFF2-40B4-BE49-F238E27FC236}">
                <a16:creationId xmlns:a16="http://schemas.microsoft.com/office/drawing/2014/main" id="{0D93E1CC-9C59-A47B-4862-3BF8411624AB}"/>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lvl="0" indent="-171450" defTabSz="914400" fontAlgn="auto">
              <a:spcBef>
                <a:spcPts val="0"/>
              </a:spcBef>
              <a:buFont typeface="Wingdings" panose="05000000000000000000" pitchFamily="2" charset="2"/>
              <a:buChar char="§"/>
              <a:defRPr/>
            </a:pPr>
            <a:r>
              <a:rPr lang="en-US" sz="900" b="1" dirty="0">
                <a:solidFill>
                  <a:srgbClr val="525252"/>
                </a:solidFill>
                <a:latin typeface="IntelOne Text" panose="020B0503020203020204" pitchFamily="34" charset="0"/>
              </a:rPr>
              <a:t>Primary: </a:t>
            </a:r>
            <a:r>
              <a:rPr lang="en-US" sz="900" b="0" dirty="0">
                <a:solidFill>
                  <a:srgbClr val="525252"/>
                </a:solidFill>
                <a:latin typeface="IntelOne Text" panose="020B0503020203020204" pitchFamily="34" charset="0"/>
                <a:hlinkClick r:id="rId3" action="ppaction://hlinksldjump"/>
              </a:rPr>
              <a:t>Logistics &amp; Tracking</a:t>
            </a:r>
            <a:endParaRPr lang="en-US" sz="900" b="0" dirty="0">
              <a:solidFill>
                <a:srgbClr val="525252"/>
              </a:solidFill>
              <a:latin typeface="IntelOne Text" panose="020B0503020203020204" pitchFamily="34" charset="0"/>
            </a:endParaRP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Product Inspection</a:t>
            </a:r>
          </a:p>
        </p:txBody>
      </p:sp>
      <p:pic>
        <p:nvPicPr>
          <p:cNvPr id="60" name="Picture 59" descr="A picture containing LEGO&#10;&#10;Description automatically generated">
            <a:extLst>
              <a:ext uri="{FF2B5EF4-FFF2-40B4-BE49-F238E27FC236}">
                <a16:creationId xmlns:a16="http://schemas.microsoft.com/office/drawing/2014/main" id="{088421E6-ED68-804A-2650-667824FD6173}"/>
              </a:ext>
            </a:extLst>
          </p:cNvPr>
          <p:cNvPicPr>
            <a:picLocks/>
          </p:cNvPicPr>
          <p:nvPr/>
        </p:nvPicPr>
        <p:blipFill rotWithShape="1">
          <a:blip r:embed="rId4" cstate="hqprint">
            <a:extLst>
              <a:ext uri="{28A0092B-C50C-407E-A947-70E740481C1C}">
                <a14:useLocalDpi xmlns:a14="http://schemas.microsoft.com/office/drawing/2010/main"/>
              </a:ext>
            </a:extLst>
          </a:blip>
          <a:srcRect l="-1"/>
          <a:stretch/>
        </p:blipFill>
        <p:spPr>
          <a:xfrm>
            <a:off x="7149234" y="3047999"/>
            <a:ext cx="1593762" cy="1328738"/>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61" name="Rectangle 60">
            <a:extLst>
              <a:ext uri="{FF2B5EF4-FFF2-40B4-BE49-F238E27FC236}">
                <a16:creationId xmlns:a16="http://schemas.microsoft.com/office/drawing/2014/main" id="{5B37E8F8-9448-8B45-52A2-9F8EEB7B07A3}"/>
              </a:ext>
            </a:extLst>
          </p:cNvPr>
          <p:cNvSpPr>
            <a:spLocks/>
          </p:cNvSpPr>
          <p:nvPr/>
        </p:nvSpPr>
        <p:spPr>
          <a:xfrm>
            <a:off x="8742999" y="3048001"/>
            <a:ext cx="2848925" cy="139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latin typeface="IntelOne Text"/>
              </a:rPr>
              <a:t>Improve brand loyalty</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latin typeface="IntelOne Text"/>
              </a:rPr>
              <a:t>Increase yield</a:t>
            </a:r>
          </a:p>
          <a:p>
            <a:pPr marL="171450" marR="0" lvl="1" indent="-114300" fontAlgn="auto">
              <a:spcAft>
                <a:spcPts val="100"/>
              </a:spcAft>
              <a:buClrTx/>
              <a:buSzTx/>
              <a:buFont typeface="Wingdings" panose="05000000000000000000" pitchFamily="2" charset="2"/>
              <a:buChar char="§"/>
              <a:tabLst/>
              <a:defRPr/>
            </a:pPr>
            <a:r>
              <a:rPr lang="en-US" sz="900" dirty="0">
                <a:solidFill>
                  <a:schemeClr val="bg2"/>
                </a:solidFill>
                <a:latin typeface="IntelOne Text"/>
              </a:rPr>
              <a:t>Improve perception across supply chain</a:t>
            </a:r>
          </a:p>
        </p:txBody>
      </p:sp>
      <p:sp>
        <p:nvSpPr>
          <p:cNvPr id="63" name="Rectangle 62">
            <a:extLst>
              <a:ext uri="{FF2B5EF4-FFF2-40B4-BE49-F238E27FC236}">
                <a16:creationId xmlns:a16="http://schemas.microsoft.com/office/drawing/2014/main" id="{9D6FFF0B-571F-7478-7A0E-3E2E287879E2}"/>
              </a:ext>
            </a:extLst>
          </p:cNvPr>
          <p:cNvSpPr>
            <a:spLocks/>
          </p:cNvSpPr>
          <p:nvPr/>
        </p:nvSpPr>
        <p:spPr>
          <a:xfrm>
            <a:off x="7144336" y="4446256"/>
            <a:ext cx="4438063" cy="1764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Reduce theft, losses due to lack of visibility</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Ensure adequate capacity to receive/transport materials and products</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Meet customer, shipment, and procurement agreements</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Offset fluctuations, especially for just-in-time manufacturing</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Optimize resource and product stockholding</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Simplify and streamline production management</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labor costs associated with manual tracking</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scrap</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Optimize warehouse, stock spaces</a:t>
            </a:r>
          </a:p>
        </p:txBody>
      </p:sp>
      <p:cxnSp>
        <p:nvCxnSpPr>
          <p:cNvPr id="65" name="Straight Connector 64">
            <a:extLst>
              <a:ext uri="{FF2B5EF4-FFF2-40B4-BE49-F238E27FC236}">
                <a16:creationId xmlns:a16="http://schemas.microsoft.com/office/drawing/2014/main" id="{B6DB012A-D44F-0B21-78AB-CBCADFFF8593}"/>
              </a:ext>
            </a:extLst>
          </p:cNvPr>
          <p:cNvCxnSpPr>
            <a:cxnSpLocks/>
          </p:cNvCxnSpPr>
          <p:nvPr/>
        </p:nvCxnSpPr>
        <p:spPr>
          <a:xfrm>
            <a:off x="592919" y="529293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28" name="Group 127">
            <a:extLst>
              <a:ext uri="{FF2B5EF4-FFF2-40B4-BE49-F238E27FC236}">
                <a16:creationId xmlns:a16="http://schemas.microsoft.com/office/drawing/2014/main" id="{7AE56CEE-F5BE-8B09-D4E3-3485B717F856}"/>
              </a:ext>
            </a:extLst>
          </p:cNvPr>
          <p:cNvGrpSpPr/>
          <p:nvPr/>
        </p:nvGrpSpPr>
        <p:grpSpPr>
          <a:xfrm>
            <a:off x="592918" y="5441265"/>
            <a:ext cx="6318424" cy="324752"/>
            <a:chOff x="592918" y="5796865"/>
            <a:chExt cx="6318424" cy="324752"/>
          </a:xfrm>
        </p:grpSpPr>
        <p:sp>
          <p:nvSpPr>
            <p:cNvPr id="67" name="Content Placeholder 47">
              <a:extLst>
                <a:ext uri="{FF2B5EF4-FFF2-40B4-BE49-F238E27FC236}">
                  <a16:creationId xmlns:a16="http://schemas.microsoft.com/office/drawing/2014/main" id="{D05C9041-38CB-AF06-7328-160267EC8E52}"/>
                </a:ext>
              </a:extLst>
            </p:cNvPr>
            <p:cNvSpPr txBox="1">
              <a:spLocks/>
            </p:cNvSpPr>
            <p:nvPr/>
          </p:nvSpPr>
          <p:spPr>
            <a:xfrm>
              <a:off x="592918" y="5796865"/>
              <a:ext cx="1989150" cy="15388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64" name="TextBox 63" descr="Learn More&#10;AIRxTOUCH Website&#10;">
              <a:extLst>
                <a:ext uri="{FF2B5EF4-FFF2-40B4-BE49-F238E27FC236}">
                  <a16:creationId xmlns:a16="http://schemas.microsoft.com/office/drawing/2014/main" id="{A5C157E9-E67D-1527-6B36-37919110826E}"/>
                </a:ext>
              </a:extLst>
            </p:cNvPr>
            <p:cNvSpPr txBox="1">
              <a:spLocks/>
            </p:cNvSpPr>
            <p:nvPr/>
          </p:nvSpPr>
          <p:spPr>
            <a:xfrm>
              <a:off x="592918" y="5983118"/>
              <a:ext cx="6318424" cy="138499"/>
            </a:xfrm>
            <a:prstGeom prst="rect">
              <a:avLst/>
            </a:prstGeom>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marR="0" lvl="1" indent="-109728" fontAlgn="ctr">
                <a:lnSpc>
                  <a:spcPct val="100000"/>
                </a:lnSpc>
                <a:spcBef>
                  <a:spcPts val="200"/>
                </a:spcBef>
                <a:spcAft>
                  <a:spcPts val="0"/>
                </a:spcAft>
                <a:buClr>
                  <a:srgbClr val="525252"/>
                </a:buClr>
                <a:buSzTx/>
                <a:buFont typeface="Wingdings" panose="05000000000000000000" pitchFamily="2" charset="2"/>
                <a:buChar char="§"/>
                <a:tabLst/>
                <a:defRPr kumimoji="0" sz="900" b="0" i="0" u="none" strike="noStrike" cap="none" spc="0" normalizeH="0" baseline="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spcBef>
                  <a:spcPts val="0"/>
                </a:spcBef>
                <a:buClrTx/>
                <a:buNone/>
                <a:defRPr/>
              </a:pPr>
              <a:r>
                <a:rPr lang="en-US" dirty="0">
                  <a:solidFill>
                    <a:srgbClr val="525252"/>
                  </a:solidFill>
                  <a:sym typeface="Helvetica Neue"/>
                  <a:hlinkClick r:id="rId5">
                    <a:extLst>
                      <a:ext uri="{A12FA001-AC4F-418D-AE19-62706E023703}">
                        <ahyp:hlinkClr xmlns:ahyp="http://schemas.microsoft.com/office/drawing/2018/hyperlinkcolor" val="tx"/>
                      </a:ext>
                    </a:extLst>
                  </a:hlinkClick>
                </a:rPr>
                <a:t>Digit China Website</a:t>
              </a:r>
              <a:endParaRPr lang="en-US" dirty="0">
                <a:solidFill>
                  <a:srgbClr val="525252"/>
                </a:solidFill>
                <a:sym typeface="Helvetica Neue"/>
              </a:endParaRPr>
            </a:p>
          </p:txBody>
        </p:sp>
      </p:grpSp>
      <p:grpSp>
        <p:nvGrpSpPr>
          <p:cNvPr id="69" name="Group 68">
            <a:extLst>
              <a:ext uri="{FF2B5EF4-FFF2-40B4-BE49-F238E27FC236}">
                <a16:creationId xmlns:a16="http://schemas.microsoft.com/office/drawing/2014/main" id="{3F501393-4461-A7F8-E1D0-7B7B175DD811}"/>
              </a:ext>
            </a:extLst>
          </p:cNvPr>
          <p:cNvGrpSpPr>
            <a:grpSpLocks/>
          </p:cNvGrpSpPr>
          <p:nvPr/>
        </p:nvGrpSpPr>
        <p:grpSpPr>
          <a:xfrm>
            <a:off x="592916" y="4275170"/>
            <a:ext cx="6255393" cy="869429"/>
            <a:chOff x="592915" y="3640327"/>
            <a:chExt cx="6255393" cy="869429"/>
          </a:xfrm>
        </p:grpSpPr>
        <p:sp>
          <p:nvSpPr>
            <p:cNvPr id="70" name="Content Placeholder 47">
              <a:extLst>
                <a:ext uri="{FF2B5EF4-FFF2-40B4-BE49-F238E27FC236}">
                  <a16:creationId xmlns:a16="http://schemas.microsoft.com/office/drawing/2014/main" id="{ABACD443-D441-2402-EE1B-1EE65B40AEB4}"/>
                </a:ext>
              </a:extLst>
            </p:cNvPr>
            <p:cNvSpPr txBox="1">
              <a:spLocks/>
            </p:cNvSpPr>
            <p:nvPr/>
          </p:nvSpPr>
          <p:spPr>
            <a:xfrm>
              <a:off x="592916" y="3640327"/>
              <a:ext cx="2651760"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71" name="Content Placeholder 47">
              <a:extLst>
                <a:ext uri="{FF2B5EF4-FFF2-40B4-BE49-F238E27FC236}">
                  <a16:creationId xmlns:a16="http://schemas.microsoft.com/office/drawing/2014/main" id="{5D861D4D-BCE7-1FCB-8C7E-7C6A7516DEA2}"/>
                </a:ext>
              </a:extLst>
            </p:cNvPr>
            <p:cNvSpPr txBox="1">
              <a:spLocks/>
            </p:cNvSpPr>
            <p:nvPr/>
          </p:nvSpPr>
          <p:spPr>
            <a:xfrm>
              <a:off x="592915" y="3837693"/>
              <a:ext cx="6255393" cy="672063"/>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7000" marR="0" lvl="1" indent="-127000" defTabSz="1219169" fontAlgn="ctr" hangingPunct="0">
                <a:lnSpc>
                  <a:spcPct val="100000"/>
                </a:lnSpc>
                <a:spcBef>
                  <a:spcPts val="200"/>
                </a:spcBef>
                <a:buClrTx/>
                <a:buSzTx/>
                <a:tabLst/>
                <a:defRPr/>
              </a:pPr>
              <a:r>
                <a:rPr lang="en-US" sz="900" kern="0" dirty="0">
                  <a:latin typeface="+mn-lt"/>
                </a:rPr>
                <a:t>Intel® </a:t>
              </a:r>
              <a:r>
                <a:rPr lang="en-US" sz="900" kern="0" dirty="0" err="1">
                  <a:latin typeface="+mn-lt"/>
                </a:rPr>
                <a:t>Movidius</a:t>
              </a:r>
              <a:r>
                <a:rPr lang="en-US" sz="900" kern="0" dirty="0">
                  <a:latin typeface="+mn-lt"/>
                </a:rPr>
                <a:t>™ VPUs </a:t>
              </a:r>
            </a:p>
            <a:p>
              <a:pPr marL="127000" marR="0" lvl="1" indent="-127000" defTabSz="1219169" fontAlgn="ctr" hangingPunct="0">
                <a:lnSpc>
                  <a:spcPct val="100000"/>
                </a:lnSpc>
                <a:spcBef>
                  <a:spcPts val="200"/>
                </a:spcBef>
                <a:buClrTx/>
                <a:buSzTx/>
                <a:tabLst/>
                <a:defRPr/>
              </a:pPr>
              <a:r>
                <a:rPr lang="en-US" sz="900" kern="0" dirty="0">
                  <a:latin typeface="+mn-lt"/>
                </a:rPr>
                <a:t>Intel® Atom® Processors</a:t>
              </a:r>
            </a:p>
            <a:p>
              <a:pPr marL="127000" marR="0" lvl="1" indent="-127000" defTabSz="1219169" fontAlgn="ctr" hangingPunct="0">
                <a:lnSpc>
                  <a:spcPct val="100000"/>
                </a:lnSpc>
                <a:spcBef>
                  <a:spcPts val="200"/>
                </a:spcBef>
                <a:buClrTx/>
                <a:buSzTx/>
                <a:tabLst/>
                <a:defRPr/>
              </a:pPr>
              <a:r>
                <a:rPr lang="en-US" sz="900" kern="0" dirty="0">
                  <a:latin typeface="+mn-lt"/>
                </a:rPr>
                <a:t>Intel® Xeon® Processors </a:t>
              </a:r>
            </a:p>
            <a:p>
              <a:pPr marL="127000" marR="0" lvl="1" indent="-127000" defTabSz="1219169" fontAlgn="ctr" hangingPunct="0">
                <a:lnSpc>
                  <a:spcPct val="100000"/>
                </a:lnSpc>
                <a:spcBef>
                  <a:spcPts val="200"/>
                </a:spcBef>
                <a:buClrTx/>
                <a:buSzTx/>
                <a:tabLst/>
                <a:defRPr/>
              </a:pPr>
              <a:r>
                <a:rPr lang="en-US" sz="900" kern="0" dirty="0">
                  <a:latin typeface="+mn-lt"/>
                </a:rPr>
                <a:t>Intel® Core™ i7 Processors</a:t>
              </a:r>
            </a:p>
            <a:p>
              <a:pPr marL="127000" marR="0" lvl="1" indent="-127000" defTabSz="1219169" fontAlgn="ctr" hangingPunct="0">
                <a:lnSpc>
                  <a:spcPct val="100000"/>
                </a:lnSpc>
                <a:spcBef>
                  <a:spcPts val="200"/>
                </a:spcBef>
                <a:buClrTx/>
                <a:buSzTx/>
                <a:tabLst/>
                <a:defRPr/>
              </a:pPr>
              <a:r>
                <a:rPr lang="en-US" sz="900" kern="0" dirty="0">
                  <a:latin typeface="+mn-lt"/>
                </a:rPr>
                <a:t>Intel® </a:t>
              </a:r>
              <a:r>
                <a:rPr lang="en-US" sz="900" kern="0" dirty="0" err="1">
                  <a:latin typeface="+mn-lt"/>
                </a:rPr>
                <a:t>OpenVINO</a:t>
              </a:r>
              <a:r>
                <a:rPr lang="en-US" sz="900" kern="0" dirty="0">
                  <a:latin typeface="+mn-lt"/>
                </a:rPr>
                <a:t>™ toolkit</a:t>
              </a:r>
            </a:p>
            <a:p>
              <a:pPr marL="127000" marR="0" lvl="1" indent="-127000" defTabSz="1219169" fontAlgn="ctr" hangingPunct="0">
                <a:lnSpc>
                  <a:spcPct val="100000"/>
                </a:lnSpc>
                <a:spcBef>
                  <a:spcPts val="200"/>
                </a:spcBef>
                <a:buClrTx/>
                <a:buSzTx/>
                <a:tabLst/>
                <a:defRPr/>
              </a:pPr>
              <a:r>
                <a:rPr lang="en-US" sz="900" kern="0" dirty="0">
                  <a:latin typeface="+mn-lt"/>
                </a:rPr>
                <a:t>Intel® Solid State Drives (SSD) </a:t>
              </a:r>
            </a:p>
            <a:p>
              <a:pPr marL="127000" marR="0" lvl="1" indent="-127000" defTabSz="1219169" fontAlgn="ctr" hangingPunct="0">
                <a:lnSpc>
                  <a:spcPct val="100000"/>
                </a:lnSpc>
                <a:spcBef>
                  <a:spcPts val="200"/>
                </a:spcBef>
                <a:buClrTx/>
                <a:buSzTx/>
                <a:tabLst/>
                <a:defRPr/>
              </a:pPr>
              <a:r>
                <a:rPr lang="en-US" sz="900" kern="0" dirty="0">
                  <a:latin typeface="+mn-lt"/>
                </a:rPr>
                <a:t>Intel® Celeron® Processors</a:t>
              </a:r>
            </a:p>
          </p:txBody>
        </p:sp>
      </p:grpSp>
      <p:grpSp>
        <p:nvGrpSpPr>
          <p:cNvPr id="72" name="Group 71">
            <a:extLst>
              <a:ext uri="{FF2B5EF4-FFF2-40B4-BE49-F238E27FC236}">
                <a16:creationId xmlns:a16="http://schemas.microsoft.com/office/drawing/2014/main" id="{702F7009-BE59-DBF0-723D-B2E37068E3A6}"/>
              </a:ext>
            </a:extLst>
          </p:cNvPr>
          <p:cNvGrpSpPr/>
          <p:nvPr/>
        </p:nvGrpSpPr>
        <p:grpSpPr>
          <a:xfrm>
            <a:off x="592917" y="2221230"/>
            <a:ext cx="6255394" cy="600164"/>
            <a:chOff x="592917" y="1621155"/>
            <a:chExt cx="6255394" cy="600164"/>
          </a:xfrm>
        </p:grpSpPr>
        <p:sp>
          <p:nvSpPr>
            <p:cNvPr id="73"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56C09273-61DE-1D1F-F044-0551CA938B46}"/>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An equipment set designed to meet the needs and pain points of high warehouse labor costs, insufficient infrastructure, and low intelligence. The solution helps businesses manage their warehouses to create higher efficiencies and reduce human error</a:t>
              </a:r>
            </a:p>
          </p:txBody>
        </p:sp>
        <p:sp>
          <p:nvSpPr>
            <p:cNvPr id="74" name="Content Placeholder 47">
              <a:extLst>
                <a:ext uri="{FF2B5EF4-FFF2-40B4-BE49-F238E27FC236}">
                  <a16:creationId xmlns:a16="http://schemas.microsoft.com/office/drawing/2014/main" id="{89193F72-A260-AC63-42D8-986B46939F86}"/>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75" name="Straight Connector 74">
            <a:extLst>
              <a:ext uri="{FF2B5EF4-FFF2-40B4-BE49-F238E27FC236}">
                <a16:creationId xmlns:a16="http://schemas.microsoft.com/office/drawing/2014/main" id="{9F74CAE2-16EA-917C-2AD3-AF44653654DC}"/>
              </a:ext>
            </a:extLst>
          </p:cNvPr>
          <p:cNvCxnSpPr>
            <a:cxnSpLocks/>
          </p:cNvCxnSpPr>
          <p:nvPr/>
        </p:nvCxnSpPr>
        <p:spPr>
          <a:xfrm>
            <a:off x="592917" y="296972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76" name="Straight Connector 75">
            <a:extLst>
              <a:ext uri="{FF2B5EF4-FFF2-40B4-BE49-F238E27FC236}">
                <a16:creationId xmlns:a16="http://schemas.microsoft.com/office/drawing/2014/main" id="{BC168B4E-F182-1B5B-EF20-5F4555B64254}"/>
              </a:ext>
            </a:extLst>
          </p:cNvPr>
          <p:cNvCxnSpPr>
            <a:cxnSpLocks/>
          </p:cNvCxnSpPr>
          <p:nvPr/>
        </p:nvCxnSpPr>
        <p:spPr>
          <a:xfrm>
            <a:off x="592917" y="4126838"/>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78" name="Content Placeholder 47">
            <a:extLst>
              <a:ext uri="{FF2B5EF4-FFF2-40B4-BE49-F238E27FC236}">
                <a16:creationId xmlns:a16="http://schemas.microsoft.com/office/drawing/2014/main" id="{79E03859-7334-64F1-486C-33DFFA046F33}"/>
              </a:ext>
            </a:extLst>
          </p:cNvPr>
          <p:cNvSpPr txBox="1">
            <a:spLocks/>
          </p:cNvSpPr>
          <p:nvPr/>
        </p:nvSpPr>
        <p:spPr>
          <a:xfrm>
            <a:off x="592917" y="3118058"/>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6" name="Rectangle 5" descr="Gain actionable insights with touchless display technology powered by an Intel® NUC player that captures user interactions&#10;">
            <a:extLst>
              <a:ext uri="{FF2B5EF4-FFF2-40B4-BE49-F238E27FC236}">
                <a16:creationId xmlns:a16="http://schemas.microsoft.com/office/drawing/2014/main" id="{4240841E-1AED-56B9-B2C3-A1813F3D0C8D}"/>
              </a:ext>
            </a:extLst>
          </p:cNvPr>
          <p:cNvSpPr>
            <a:spLocks/>
          </p:cNvSpPr>
          <p:nvPr/>
        </p:nvSpPr>
        <p:spPr>
          <a:xfrm>
            <a:off x="913615" y="3351798"/>
            <a:ext cx="1634548" cy="626710"/>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bg2"/>
                </a:solidFill>
                <a:sym typeface="Helvetica Neue"/>
              </a:rPr>
              <a:t>Enhance warehouse management efficiency with data visualization tools that help supervisors track performance</a:t>
            </a:r>
          </a:p>
        </p:txBody>
      </p:sp>
      <p:sp>
        <p:nvSpPr>
          <p:cNvPr id="7" name="Rectangle 6" descr="Deploy with ease by installing a fully calibrated, all-in-one kiosk solution designed to plug and play in open public spaces&#10;">
            <a:extLst>
              <a:ext uri="{FF2B5EF4-FFF2-40B4-BE49-F238E27FC236}">
                <a16:creationId xmlns:a16="http://schemas.microsoft.com/office/drawing/2014/main" id="{D66D2F5D-A643-479A-02E2-2AA354478132}"/>
              </a:ext>
            </a:extLst>
          </p:cNvPr>
          <p:cNvSpPr>
            <a:spLocks/>
          </p:cNvSpPr>
          <p:nvPr/>
        </p:nvSpPr>
        <p:spPr>
          <a:xfrm>
            <a:off x="3063688" y="3351798"/>
            <a:ext cx="1634548" cy="50206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a:solidFill>
                  <a:schemeClr val="bg2"/>
                </a:solidFill>
                <a:sym typeface="Helvetica Neue"/>
              </a:rPr>
              <a:t>Improve customer experience by tracking that packages are delivered on time to the </a:t>
            </a:r>
            <a:br>
              <a:rPr lang="en-US" sz="900">
                <a:solidFill>
                  <a:schemeClr val="bg2"/>
                </a:solidFill>
                <a:sym typeface="Helvetica Neue"/>
              </a:rPr>
            </a:br>
            <a:r>
              <a:rPr lang="en-US" sz="900">
                <a:solidFill>
                  <a:schemeClr val="bg2"/>
                </a:solidFill>
                <a:sym typeface="Helvetica Neue"/>
              </a:rPr>
              <a:t>correct destination </a:t>
            </a:r>
          </a:p>
        </p:txBody>
      </p:sp>
      <p:sp>
        <p:nvSpPr>
          <p:cNvPr id="8" name="Rectangle 7" descr="Improve user experiences with an interactive, touchless display that informs users while avoiding the need for physical contact &#10;">
            <a:extLst>
              <a:ext uri="{FF2B5EF4-FFF2-40B4-BE49-F238E27FC236}">
                <a16:creationId xmlns:a16="http://schemas.microsoft.com/office/drawing/2014/main" id="{87D8FAF1-1493-905D-F84C-9C21867CB7AD}"/>
              </a:ext>
            </a:extLst>
          </p:cNvPr>
          <p:cNvSpPr>
            <a:spLocks/>
          </p:cNvSpPr>
          <p:nvPr/>
        </p:nvSpPr>
        <p:spPr>
          <a:xfrm>
            <a:off x="5213760" y="3351798"/>
            <a:ext cx="1634548" cy="50206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a:solidFill>
                  <a:schemeClr val="bg2"/>
                </a:solidFill>
                <a:sym typeface="Helvetica Neue"/>
              </a:rPr>
              <a:t>Decrease costs by driving labor efficiencies and reducing overhead requirements with warehouse automation tools </a:t>
            </a:r>
          </a:p>
        </p:txBody>
      </p:sp>
      <p:grpSp>
        <p:nvGrpSpPr>
          <p:cNvPr id="87" name="Group 86">
            <a:extLst>
              <a:ext uri="{FF2B5EF4-FFF2-40B4-BE49-F238E27FC236}">
                <a16:creationId xmlns:a16="http://schemas.microsoft.com/office/drawing/2014/main" id="{AFFB79D7-76A7-2F64-F77E-F4B9478D0055}"/>
              </a:ext>
            </a:extLst>
          </p:cNvPr>
          <p:cNvGrpSpPr>
            <a:grpSpLocks/>
          </p:cNvGrpSpPr>
          <p:nvPr/>
        </p:nvGrpSpPr>
        <p:grpSpPr>
          <a:xfrm>
            <a:off x="609600" y="3351798"/>
            <a:ext cx="234798" cy="183564"/>
            <a:chOff x="1225295" y="4739352"/>
            <a:chExt cx="540468" cy="422535"/>
          </a:xfrm>
        </p:grpSpPr>
        <p:sp>
          <p:nvSpPr>
            <p:cNvPr id="91" name="Freeform: Shape 90">
              <a:extLst>
                <a:ext uri="{FF2B5EF4-FFF2-40B4-BE49-F238E27FC236}">
                  <a16:creationId xmlns:a16="http://schemas.microsoft.com/office/drawing/2014/main" id="{77D685D4-6224-7D02-BBE8-F0DB087CE963}"/>
                </a:ext>
              </a:extLst>
            </p:cNvPr>
            <p:cNvSpPr/>
            <p:nvPr/>
          </p:nvSpPr>
          <p:spPr>
            <a:xfrm>
              <a:off x="1296385" y="4739352"/>
              <a:ext cx="469378" cy="336981"/>
            </a:xfrm>
            <a:custGeom>
              <a:avLst/>
              <a:gdLst>
                <a:gd name="connsiteX0" fmla="*/ 469378 w 469378"/>
                <a:gd name="connsiteY0" fmla="*/ 0 h 336981"/>
                <a:gd name="connsiteX1" fmla="*/ 469378 w 469378"/>
                <a:gd name="connsiteY1" fmla="*/ 150038 h 336981"/>
                <a:gd name="connsiteX2" fmla="*/ 443204 w 469378"/>
                <a:gd name="connsiteY2" fmla="*/ 150038 h 336981"/>
                <a:gd name="connsiteX3" fmla="*/ 443204 w 469378"/>
                <a:gd name="connsiteY3" fmla="*/ 46106 h 336981"/>
                <a:gd name="connsiteX4" fmla="*/ 424473 w 469378"/>
                <a:gd name="connsiteY4" fmla="*/ 64695 h 336981"/>
                <a:gd name="connsiteX5" fmla="*/ 378075 w 469378"/>
                <a:gd name="connsiteY5" fmla="*/ 110730 h 336981"/>
                <a:gd name="connsiteX6" fmla="*/ 231154 w 469378"/>
                <a:gd name="connsiteY6" fmla="*/ 256521 h 336981"/>
                <a:gd name="connsiteX7" fmla="*/ 191554 w 469378"/>
                <a:gd name="connsiteY7" fmla="*/ 226827 h 336981"/>
                <a:gd name="connsiteX8" fmla="*/ 89750 w 469378"/>
                <a:gd name="connsiteY8" fmla="*/ 336982 h 336981"/>
                <a:gd name="connsiteX9" fmla="*/ 0 w 469378"/>
                <a:gd name="connsiteY9" fmla="*/ 336982 h 336981"/>
                <a:gd name="connsiteX10" fmla="*/ 0 w 469378"/>
                <a:gd name="connsiteY10" fmla="*/ 307449 h 336981"/>
                <a:gd name="connsiteX11" fmla="*/ 81167 w 469378"/>
                <a:gd name="connsiteY11" fmla="*/ 307449 h 336981"/>
                <a:gd name="connsiteX12" fmla="*/ 189345 w 469378"/>
                <a:gd name="connsiteY12" fmla="*/ 192462 h 336981"/>
                <a:gd name="connsiteX13" fmla="*/ 228773 w 469378"/>
                <a:gd name="connsiteY13" fmla="*/ 222025 h 336981"/>
                <a:gd name="connsiteX14" fmla="*/ 356984 w 469378"/>
                <a:gd name="connsiteY14" fmla="*/ 94794 h 336981"/>
                <a:gd name="connsiteX15" fmla="*/ 403735 w 469378"/>
                <a:gd name="connsiteY15" fmla="*/ 48395 h 336981"/>
                <a:gd name="connsiteX16" fmla="*/ 426117 w 469378"/>
                <a:gd name="connsiteY16" fmla="*/ 26185 h 336981"/>
                <a:gd name="connsiteX17" fmla="*/ 319331 w 469378"/>
                <a:gd name="connsiteY17" fmla="*/ 26215 h 336981"/>
                <a:gd name="connsiteX18" fmla="*/ 319310 w 469378"/>
                <a:gd name="connsiteY18" fmla="*/ 50 h 336981"/>
                <a:gd name="connsiteX19" fmla="*/ 469378 w 469378"/>
                <a:gd name="connsiteY19" fmla="*/ 0 h 336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9378" h="336981">
                  <a:moveTo>
                    <a:pt x="469378" y="0"/>
                  </a:moveTo>
                  <a:lnTo>
                    <a:pt x="469378" y="150038"/>
                  </a:lnTo>
                  <a:lnTo>
                    <a:pt x="443204" y="150038"/>
                  </a:lnTo>
                  <a:lnTo>
                    <a:pt x="443204" y="46106"/>
                  </a:lnTo>
                  <a:lnTo>
                    <a:pt x="424473" y="64695"/>
                  </a:lnTo>
                  <a:lnTo>
                    <a:pt x="378075" y="110730"/>
                  </a:lnTo>
                  <a:lnTo>
                    <a:pt x="231154" y="256521"/>
                  </a:lnTo>
                  <a:lnTo>
                    <a:pt x="191554" y="226827"/>
                  </a:lnTo>
                  <a:lnTo>
                    <a:pt x="89750" y="336982"/>
                  </a:lnTo>
                  <a:lnTo>
                    <a:pt x="0" y="336982"/>
                  </a:lnTo>
                  <a:lnTo>
                    <a:pt x="0" y="307449"/>
                  </a:lnTo>
                  <a:lnTo>
                    <a:pt x="81167" y="307449"/>
                  </a:lnTo>
                  <a:lnTo>
                    <a:pt x="189345" y="192462"/>
                  </a:lnTo>
                  <a:lnTo>
                    <a:pt x="228773" y="222025"/>
                  </a:lnTo>
                  <a:lnTo>
                    <a:pt x="356984" y="94794"/>
                  </a:lnTo>
                  <a:lnTo>
                    <a:pt x="403735" y="48395"/>
                  </a:lnTo>
                  <a:lnTo>
                    <a:pt x="426117" y="26185"/>
                  </a:lnTo>
                  <a:lnTo>
                    <a:pt x="319331" y="26215"/>
                  </a:lnTo>
                  <a:lnTo>
                    <a:pt x="319310" y="50"/>
                  </a:lnTo>
                  <a:lnTo>
                    <a:pt x="469378" y="0"/>
                  </a:lnTo>
                  <a:close/>
                </a:path>
              </a:pathLst>
            </a:custGeom>
            <a:solidFill>
              <a:schemeClr val="accent2"/>
            </a:solidFill>
            <a:ln w="99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B1F2CCCF-CE56-5664-5845-4F8DB882D030}"/>
                </a:ext>
              </a:extLst>
            </p:cNvPr>
            <p:cNvSpPr/>
            <p:nvPr/>
          </p:nvSpPr>
          <p:spPr>
            <a:xfrm>
              <a:off x="1225295" y="4787747"/>
              <a:ext cx="495563" cy="374140"/>
            </a:xfrm>
            <a:custGeom>
              <a:avLst/>
              <a:gdLst>
                <a:gd name="connsiteX0" fmla="*/ 449165 w 495563"/>
                <a:gd name="connsiteY0" fmla="*/ 82236 h 374140"/>
                <a:gd name="connsiteX1" fmla="*/ 449165 w 495563"/>
                <a:gd name="connsiteY1" fmla="*/ 323607 h 374140"/>
                <a:gd name="connsiteX2" fmla="*/ 445029 w 495563"/>
                <a:gd name="connsiteY2" fmla="*/ 327743 h 374140"/>
                <a:gd name="connsiteX3" fmla="*/ 60812 w 495563"/>
                <a:gd name="connsiteY3" fmla="*/ 327743 h 374140"/>
                <a:gd name="connsiteX4" fmla="*/ 60812 w 495563"/>
                <a:gd name="connsiteY4" fmla="*/ 374141 h 374140"/>
                <a:gd name="connsiteX5" fmla="*/ 445029 w 495563"/>
                <a:gd name="connsiteY5" fmla="*/ 374141 h 374140"/>
                <a:gd name="connsiteX6" fmla="*/ 495563 w 495563"/>
                <a:gd name="connsiteY6" fmla="*/ 323607 h 374140"/>
                <a:gd name="connsiteX7" fmla="*/ 495563 w 495563"/>
                <a:gd name="connsiteY7" fmla="*/ 36191 h 374140"/>
                <a:gd name="connsiteX8" fmla="*/ 449165 w 495563"/>
                <a:gd name="connsiteY8" fmla="*/ 82236 h 374140"/>
                <a:gd name="connsiteX9" fmla="*/ 454783 w 495563"/>
                <a:gd name="connsiteY9" fmla="*/ 0 h 374140"/>
                <a:gd name="connsiteX10" fmla="*/ 50534 w 495563"/>
                <a:gd name="connsiteY10" fmla="*/ 0 h 374140"/>
                <a:gd name="connsiteX11" fmla="*/ 0 w 495563"/>
                <a:gd name="connsiteY11" fmla="*/ 50534 h 374140"/>
                <a:gd name="connsiteX12" fmla="*/ 0 w 495563"/>
                <a:gd name="connsiteY12" fmla="*/ 316829 h 374140"/>
                <a:gd name="connsiteX13" fmla="*/ 46398 w 495563"/>
                <a:gd name="connsiteY13" fmla="*/ 316829 h 374140"/>
                <a:gd name="connsiteX14" fmla="*/ 46398 w 495563"/>
                <a:gd name="connsiteY14" fmla="*/ 50534 h 374140"/>
                <a:gd name="connsiteX15" fmla="*/ 50534 w 495563"/>
                <a:gd name="connsiteY15" fmla="*/ 46398 h 374140"/>
                <a:gd name="connsiteX16" fmla="*/ 408032 w 495563"/>
                <a:gd name="connsiteY16" fmla="*/ 46398 h 374140"/>
                <a:gd name="connsiteX17" fmla="*/ 454783 w 495563"/>
                <a:gd name="connsiteY17" fmla="*/ 0 h 374140"/>
                <a:gd name="connsiteX18" fmla="*/ 0 w 495563"/>
                <a:gd name="connsiteY18" fmla="*/ 374141 h 374140"/>
                <a:gd name="connsiteX19" fmla="*/ 46691 w 495563"/>
                <a:gd name="connsiteY19" fmla="*/ 374141 h 374140"/>
                <a:gd name="connsiteX20" fmla="*/ 46691 w 495563"/>
                <a:gd name="connsiteY20" fmla="*/ 330950 h 374140"/>
                <a:gd name="connsiteX21" fmla="*/ 0 w 495563"/>
                <a:gd name="connsiteY21" fmla="*/ 330950 h 374140"/>
                <a:gd name="connsiteX22" fmla="*/ 0 w 495563"/>
                <a:gd name="connsiteY22" fmla="*/ 374141 h 37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5563" h="374140">
                  <a:moveTo>
                    <a:pt x="449165" y="82236"/>
                  </a:moveTo>
                  <a:lnTo>
                    <a:pt x="449165" y="323607"/>
                  </a:lnTo>
                  <a:cubicBezTo>
                    <a:pt x="449165" y="325887"/>
                    <a:pt x="447319" y="327743"/>
                    <a:pt x="445029" y="327743"/>
                  </a:cubicBezTo>
                  <a:lnTo>
                    <a:pt x="60812" y="327743"/>
                  </a:lnTo>
                  <a:lnTo>
                    <a:pt x="60812" y="374141"/>
                  </a:lnTo>
                  <a:lnTo>
                    <a:pt x="445029" y="374141"/>
                  </a:lnTo>
                  <a:cubicBezTo>
                    <a:pt x="472899" y="374141"/>
                    <a:pt x="495563" y="351476"/>
                    <a:pt x="495563" y="323607"/>
                  </a:cubicBezTo>
                  <a:lnTo>
                    <a:pt x="495563" y="36191"/>
                  </a:lnTo>
                  <a:lnTo>
                    <a:pt x="449165" y="82236"/>
                  </a:lnTo>
                  <a:close/>
                  <a:moveTo>
                    <a:pt x="454783" y="0"/>
                  </a:moveTo>
                  <a:lnTo>
                    <a:pt x="50534" y="0"/>
                  </a:lnTo>
                  <a:cubicBezTo>
                    <a:pt x="22665" y="0"/>
                    <a:pt x="0" y="22675"/>
                    <a:pt x="0" y="50534"/>
                  </a:cubicBezTo>
                  <a:lnTo>
                    <a:pt x="0" y="316829"/>
                  </a:lnTo>
                  <a:lnTo>
                    <a:pt x="46398" y="316829"/>
                  </a:lnTo>
                  <a:lnTo>
                    <a:pt x="46398" y="50534"/>
                  </a:lnTo>
                  <a:cubicBezTo>
                    <a:pt x="46398" y="48254"/>
                    <a:pt x="48254" y="46398"/>
                    <a:pt x="50534" y="46398"/>
                  </a:cubicBezTo>
                  <a:lnTo>
                    <a:pt x="408032" y="46398"/>
                  </a:lnTo>
                  <a:lnTo>
                    <a:pt x="454783" y="0"/>
                  </a:lnTo>
                  <a:close/>
                  <a:moveTo>
                    <a:pt x="0" y="374141"/>
                  </a:moveTo>
                  <a:lnTo>
                    <a:pt x="46691" y="374141"/>
                  </a:lnTo>
                  <a:lnTo>
                    <a:pt x="46691" y="330950"/>
                  </a:lnTo>
                  <a:lnTo>
                    <a:pt x="0" y="330950"/>
                  </a:lnTo>
                  <a:lnTo>
                    <a:pt x="0" y="374141"/>
                  </a:lnTo>
                  <a:close/>
                </a:path>
              </a:pathLst>
            </a:custGeom>
            <a:solidFill>
              <a:schemeClr val="accent1"/>
            </a:solidFill>
            <a:ln w="995" cap="flat">
              <a:noFill/>
              <a:prstDash val="solid"/>
              <a:miter/>
            </a:ln>
          </p:spPr>
          <p:txBody>
            <a:bodyPr rtlCol="0" anchor="ctr"/>
            <a:lstStyle/>
            <a:p>
              <a:endParaRPr lang="en-US"/>
            </a:p>
          </p:txBody>
        </p:sp>
        <p:grpSp>
          <p:nvGrpSpPr>
            <p:cNvPr id="93" name="Graphic 67">
              <a:extLst>
                <a:ext uri="{FF2B5EF4-FFF2-40B4-BE49-F238E27FC236}">
                  <a16:creationId xmlns:a16="http://schemas.microsoft.com/office/drawing/2014/main" id="{A8C0E722-9E57-4FE9-485E-00D99D2C2AC0}"/>
                </a:ext>
              </a:extLst>
            </p:cNvPr>
            <p:cNvGrpSpPr/>
            <p:nvPr/>
          </p:nvGrpSpPr>
          <p:grpSpPr>
            <a:xfrm>
              <a:off x="1225295" y="5118697"/>
              <a:ext cx="46690" cy="43190"/>
              <a:chOff x="1225295" y="5118697"/>
              <a:chExt cx="46690" cy="43190"/>
            </a:xfrm>
            <a:solidFill>
              <a:schemeClr val="accent2"/>
            </a:solidFill>
          </p:grpSpPr>
          <p:sp>
            <p:nvSpPr>
              <p:cNvPr id="94" name="Freeform: Shape 93">
                <a:extLst>
                  <a:ext uri="{FF2B5EF4-FFF2-40B4-BE49-F238E27FC236}">
                    <a16:creationId xmlns:a16="http://schemas.microsoft.com/office/drawing/2014/main" id="{44E0E727-B188-09F5-59C9-73316E58256D}"/>
                  </a:ext>
                </a:extLst>
              </p:cNvPr>
              <p:cNvSpPr/>
              <p:nvPr/>
            </p:nvSpPr>
            <p:spPr>
              <a:xfrm>
                <a:off x="1225295" y="5118697"/>
                <a:ext cx="46690" cy="43190"/>
              </a:xfrm>
              <a:custGeom>
                <a:avLst/>
                <a:gdLst>
                  <a:gd name="connsiteX0" fmla="*/ 0 w 46690"/>
                  <a:gd name="connsiteY0" fmla="*/ 0 h 43190"/>
                  <a:gd name="connsiteX1" fmla="*/ 46691 w 46690"/>
                  <a:gd name="connsiteY1" fmla="*/ 0 h 43190"/>
                  <a:gd name="connsiteX2" fmla="*/ 46691 w 46690"/>
                  <a:gd name="connsiteY2" fmla="*/ 43191 h 43190"/>
                  <a:gd name="connsiteX3" fmla="*/ 0 w 46690"/>
                  <a:gd name="connsiteY3" fmla="*/ 43191 h 43190"/>
                </a:gdLst>
                <a:ahLst/>
                <a:cxnLst>
                  <a:cxn ang="0">
                    <a:pos x="connsiteX0" y="connsiteY0"/>
                  </a:cxn>
                  <a:cxn ang="0">
                    <a:pos x="connsiteX1" y="connsiteY1"/>
                  </a:cxn>
                  <a:cxn ang="0">
                    <a:pos x="connsiteX2" y="connsiteY2"/>
                  </a:cxn>
                  <a:cxn ang="0">
                    <a:pos x="connsiteX3" y="connsiteY3"/>
                  </a:cxn>
                </a:cxnLst>
                <a:rect l="l" t="t" r="r" b="b"/>
                <a:pathLst>
                  <a:path w="46690" h="43190">
                    <a:moveTo>
                      <a:pt x="0" y="0"/>
                    </a:moveTo>
                    <a:lnTo>
                      <a:pt x="46691" y="0"/>
                    </a:lnTo>
                    <a:lnTo>
                      <a:pt x="46691" y="43191"/>
                    </a:lnTo>
                    <a:lnTo>
                      <a:pt x="0" y="43191"/>
                    </a:lnTo>
                    <a:close/>
                  </a:path>
                </a:pathLst>
              </a:custGeom>
              <a:grpFill/>
              <a:ln w="99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F36E0782-AF32-D4BC-2710-B25A58EBBC4D}"/>
                  </a:ext>
                </a:extLst>
              </p:cNvPr>
              <p:cNvSpPr/>
              <p:nvPr/>
            </p:nvSpPr>
            <p:spPr>
              <a:xfrm>
                <a:off x="1225295" y="5118697"/>
                <a:ext cx="46690" cy="43190"/>
              </a:xfrm>
              <a:custGeom>
                <a:avLst/>
                <a:gdLst>
                  <a:gd name="connsiteX0" fmla="*/ 0 w 46690"/>
                  <a:gd name="connsiteY0" fmla="*/ 0 h 43190"/>
                  <a:gd name="connsiteX1" fmla="*/ 46691 w 46690"/>
                  <a:gd name="connsiteY1" fmla="*/ 0 h 43190"/>
                  <a:gd name="connsiteX2" fmla="*/ 46691 w 46690"/>
                  <a:gd name="connsiteY2" fmla="*/ 43191 h 43190"/>
                  <a:gd name="connsiteX3" fmla="*/ 0 w 46690"/>
                  <a:gd name="connsiteY3" fmla="*/ 43191 h 43190"/>
                </a:gdLst>
                <a:ahLst/>
                <a:cxnLst>
                  <a:cxn ang="0">
                    <a:pos x="connsiteX0" y="connsiteY0"/>
                  </a:cxn>
                  <a:cxn ang="0">
                    <a:pos x="connsiteX1" y="connsiteY1"/>
                  </a:cxn>
                  <a:cxn ang="0">
                    <a:pos x="connsiteX2" y="connsiteY2"/>
                  </a:cxn>
                  <a:cxn ang="0">
                    <a:pos x="connsiteX3" y="connsiteY3"/>
                  </a:cxn>
                </a:cxnLst>
                <a:rect l="l" t="t" r="r" b="b"/>
                <a:pathLst>
                  <a:path w="46690" h="43190">
                    <a:moveTo>
                      <a:pt x="0" y="0"/>
                    </a:moveTo>
                    <a:lnTo>
                      <a:pt x="46691" y="0"/>
                    </a:lnTo>
                    <a:lnTo>
                      <a:pt x="46691" y="43191"/>
                    </a:lnTo>
                    <a:lnTo>
                      <a:pt x="0" y="43191"/>
                    </a:lnTo>
                    <a:close/>
                  </a:path>
                </a:pathLst>
              </a:custGeom>
              <a:grpFill/>
              <a:ln w="99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5A0391F-201C-5183-C0C9-21208247B569}"/>
                  </a:ext>
                </a:extLst>
              </p:cNvPr>
              <p:cNvSpPr/>
              <p:nvPr/>
            </p:nvSpPr>
            <p:spPr>
              <a:xfrm>
                <a:off x="1225295" y="5118697"/>
                <a:ext cx="46690" cy="43190"/>
              </a:xfrm>
              <a:custGeom>
                <a:avLst/>
                <a:gdLst>
                  <a:gd name="connsiteX0" fmla="*/ 0 w 46690"/>
                  <a:gd name="connsiteY0" fmla="*/ 0 h 43190"/>
                  <a:gd name="connsiteX1" fmla="*/ 46691 w 46690"/>
                  <a:gd name="connsiteY1" fmla="*/ 0 h 43190"/>
                  <a:gd name="connsiteX2" fmla="*/ 46691 w 46690"/>
                  <a:gd name="connsiteY2" fmla="*/ 43191 h 43190"/>
                  <a:gd name="connsiteX3" fmla="*/ 0 w 46690"/>
                  <a:gd name="connsiteY3" fmla="*/ 43191 h 43190"/>
                </a:gdLst>
                <a:ahLst/>
                <a:cxnLst>
                  <a:cxn ang="0">
                    <a:pos x="connsiteX0" y="connsiteY0"/>
                  </a:cxn>
                  <a:cxn ang="0">
                    <a:pos x="connsiteX1" y="connsiteY1"/>
                  </a:cxn>
                  <a:cxn ang="0">
                    <a:pos x="connsiteX2" y="connsiteY2"/>
                  </a:cxn>
                  <a:cxn ang="0">
                    <a:pos x="connsiteX3" y="connsiteY3"/>
                  </a:cxn>
                </a:cxnLst>
                <a:rect l="l" t="t" r="r" b="b"/>
                <a:pathLst>
                  <a:path w="46690" h="43190">
                    <a:moveTo>
                      <a:pt x="0" y="0"/>
                    </a:moveTo>
                    <a:lnTo>
                      <a:pt x="46691" y="0"/>
                    </a:lnTo>
                    <a:lnTo>
                      <a:pt x="46691" y="43191"/>
                    </a:lnTo>
                    <a:lnTo>
                      <a:pt x="0" y="43191"/>
                    </a:lnTo>
                    <a:close/>
                  </a:path>
                </a:pathLst>
              </a:custGeom>
              <a:grpFill/>
              <a:ln w="99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957FBEC4-26CA-616F-FE63-435C785F542B}"/>
                  </a:ext>
                </a:extLst>
              </p:cNvPr>
              <p:cNvSpPr/>
              <p:nvPr/>
            </p:nvSpPr>
            <p:spPr>
              <a:xfrm>
                <a:off x="1225295" y="5118697"/>
                <a:ext cx="46690" cy="43190"/>
              </a:xfrm>
              <a:custGeom>
                <a:avLst/>
                <a:gdLst>
                  <a:gd name="connsiteX0" fmla="*/ 0 w 46690"/>
                  <a:gd name="connsiteY0" fmla="*/ 0 h 43190"/>
                  <a:gd name="connsiteX1" fmla="*/ 46691 w 46690"/>
                  <a:gd name="connsiteY1" fmla="*/ 0 h 43190"/>
                  <a:gd name="connsiteX2" fmla="*/ 46691 w 46690"/>
                  <a:gd name="connsiteY2" fmla="*/ 43191 h 43190"/>
                  <a:gd name="connsiteX3" fmla="*/ 0 w 46690"/>
                  <a:gd name="connsiteY3" fmla="*/ 43191 h 43190"/>
                </a:gdLst>
                <a:ahLst/>
                <a:cxnLst>
                  <a:cxn ang="0">
                    <a:pos x="connsiteX0" y="connsiteY0"/>
                  </a:cxn>
                  <a:cxn ang="0">
                    <a:pos x="connsiteX1" y="connsiteY1"/>
                  </a:cxn>
                  <a:cxn ang="0">
                    <a:pos x="connsiteX2" y="connsiteY2"/>
                  </a:cxn>
                  <a:cxn ang="0">
                    <a:pos x="connsiteX3" y="connsiteY3"/>
                  </a:cxn>
                </a:cxnLst>
                <a:rect l="l" t="t" r="r" b="b"/>
                <a:pathLst>
                  <a:path w="46690" h="43190">
                    <a:moveTo>
                      <a:pt x="0" y="0"/>
                    </a:moveTo>
                    <a:lnTo>
                      <a:pt x="46691" y="0"/>
                    </a:lnTo>
                    <a:lnTo>
                      <a:pt x="46691" y="43191"/>
                    </a:lnTo>
                    <a:lnTo>
                      <a:pt x="0" y="43191"/>
                    </a:lnTo>
                    <a:close/>
                  </a:path>
                </a:pathLst>
              </a:custGeom>
              <a:grpFill/>
              <a:ln w="995" cap="flat">
                <a:noFill/>
                <a:prstDash val="solid"/>
                <a:miter/>
              </a:ln>
            </p:spPr>
            <p:txBody>
              <a:bodyPr rtlCol="0" anchor="ctr"/>
              <a:lstStyle/>
              <a:p>
                <a:endParaRPr lang="en-US"/>
              </a:p>
            </p:txBody>
          </p:sp>
        </p:grpSp>
      </p:grpSp>
      <p:pic>
        <p:nvPicPr>
          <p:cNvPr id="2" name="Graphic 1">
            <a:extLst>
              <a:ext uri="{FF2B5EF4-FFF2-40B4-BE49-F238E27FC236}">
                <a16:creationId xmlns:a16="http://schemas.microsoft.com/office/drawing/2014/main" id="{D67D9E84-96EA-DC31-94A2-17D5A49E65E1}"/>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2717799" y="3351798"/>
            <a:ext cx="279421" cy="245269"/>
          </a:xfrm>
          <a:prstGeom prst="rect">
            <a:avLst/>
          </a:prstGeom>
        </p:spPr>
      </p:pic>
      <p:sp>
        <p:nvSpPr>
          <p:cNvPr id="126" name="Text Placeholder 49" descr="Target Vertical: &#10;Manufacturing&#10;&#10;&#10;">
            <a:extLst>
              <a:ext uri="{FF2B5EF4-FFF2-40B4-BE49-F238E27FC236}">
                <a16:creationId xmlns:a16="http://schemas.microsoft.com/office/drawing/2014/main" id="{8D7A792A-2155-9921-1A72-B8D5E79E9C8E}"/>
              </a:ext>
            </a:extLst>
          </p:cNvPr>
          <p:cNvSpPr txBox="1">
            <a:spLocks/>
          </p:cNvSpPr>
          <p:nvPr/>
        </p:nvSpPr>
        <p:spPr>
          <a:xfrm>
            <a:off x="7193374"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a:spcBef>
                <a:spcPts val="0"/>
              </a:spcBef>
              <a:defRPr/>
            </a:pPr>
            <a:r>
              <a:rPr lang="en-US" sz="900" b="0" dirty="0">
                <a:solidFill>
                  <a:srgbClr val="525252"/>
                </a:solidFill>
                <a:latin typeface="IntelOne Text" panose="020B0503020203020204" pitchFamily="34" charset="0"/>
                <a:ea typeface="+mn-ea"/>
                <a:cs typeface="+mn-cs"/>
                <a:sym typeface="Helvetica Neue"/>
              </a:rPr>
              <a:t>PRC</a:t>
            </a:r>
          </a:p>
        </p:txBody>
      </p:sp>
      <p:pic>
        <p:nvPicPr>
          <p:cNvPr id="130" name="Picture 2">
            <a:extLst>
              <a:ext uri="{FF2B5EF4-FFF2-40B4-BE49-F238E27FC236}">
                <a16:creationId xmlns:a16="http://schemas.microsoft.com/office/drawing/2014/main" id="{8FA3E37F-16C9-8161-D266-5724C58BD6B4}"/>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623" y="172552"/>
            <a:ext cx="1081877" cy="396688"/>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A9B31806-1CD6-E7F9-C48E-C838646D8048}"/>
              </a:ext>
            </a:extLst>
          </p:cNvPr>
          <p:cNvPicPr>
            <a:picLocks/>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934603" y="3351798"/>
            <a:ext cx="234540" cy="223142"/>
          </a:xfrm>
          <a:prstGeom prst="rect">
            <a:avLst/>
          </a:prstGeom>
        </p:spPr>
      </p:pic>
      <p:grpSp>
        <p:nvGrpSpPr>
          <p:cNvPr id="5" name="Group 4">
            <a:extLst>
              <a:ext uri="{FF2B5EF4-FFF2-40B4-BE49-F238E27FC236}">
                <a16:creationId xmlns:a16="http://schemas.microsoft.com/office/drawing/2014/main" id="{9DED5C16-85E6-0531-2538-E6E28CD24384}"/>
              </a:ext>
            </a:extLst>
          </p:cNvPr>
          <p:cNvGrpSpPr/>
          <p:nvPr/>
        </p:nvGrpSpPr>
        <p:grpSpPr>
          <a:xfrm>
            <a:off x="9057016" y="87630"/>
            <a:ext cx="2525384" cy="384440"/>
            <a:chOff x="9057016" y="87630"/>
            <a:chExt cx="2525384" cy="384440"/>
          </a:xfrm>
        </p:grpSpPr>
        <p:pic>
          <p:nvPicPr>
            <p:cNvPr id="9" name="Picture 8">
              <a:hlinkClick r:id="rId11" action="ppaction://hlinksldjump"/>
              <a:extLst>
                <a:ext uri="{FF2B5EF4-FFF2-40B4-BE49-F238E27FC236}">
                  <a16:creationId xmlns:a16="http://schemas.microsoft.com/office/drawing/2014/main" id="{9DB7AF4F-68DB-F472-34EE-EFA00BC3570A}"/>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10" name="Rectangle 9">
              <a:extLst>
                <a:ext uri="{FF2B5EF4-FFF2-40B4-BE49-F238E27FC236}">
                  <a16:creationId xmlns:a16="http://schemas.microsoft.com/office/drawing/2014/main" id="{F0C850F0-D009-B952-1579-4F0D28AFFB33}"/>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113952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1AC2A85E-8BC0-A1F8-1BD2-B43BB8B0631C}"/>
              </a:ext>
            </a:extLst>
          </p:cNvPr>
          <p:cNvPicPr>
            <a:picLocks/>
          </p:cNvPicPr>
          <p:nvPr/>
        </p:nvPicPr>
        <p:blipFill rotWithShape="1">
          <a:blip r:embed="rId3" cstate="hqprint">
            <a:extLst>
              <a:ext uri="{28A0092B-C50C-407E-A947-70E740481C1C}">
                <a14:useLocalDpi xmlns:a14="http://schemas.microsoft.com/office/drawing/2010/main"/>
              </a:ext>
            </a:extLst>
          </a:blip>
          <a:srcRect/>
          <a:stretch/>
        </p:blipFill>
        <p:spPr>
          <a:xfrm>
            <a:off x="7330034" y="2"/>
            <a:ext cx="4400004" cy="1158411"/>
          </a:xfrm>
          <a:custGeom>
            <a:avLst/>
            <a:gdLst>
              <a:gd name="connsiteX0" fmla="*/ 0 w 4517383"/>
              <a:gd name="connsiteY0" fmla="*/ 0 h 1203960"/>
              <a:gd name="connsiteX1" fmla="*/ 4517383 w 4517383"/>
              <a:gd name="connsiteY1" fmla="*/ 0 h 1203960"/>
              <a:gd name="connsiteX2" fmla="*/ 4517383 w 4517383"/>
              <a:gd name="connsiteY2" fmla="*/ 1203960 h 1203960"/>
              <a:gd name="connsiteX3" fmla="*/ 0 w 4517383"/>
              <a:gd name="connsiteY3" fmla="*/ 1203960 h 1203960"/>
            </a:gdLst>
            <a:ahLst/>
            <a:cxnLst>
              <a:cxn ang="0">
                <a:pos x="connsiteX0" y="connsiteY0"/>
              </a:cxn>
              <a:cxn ang="0">
                <a:pos x="connsiteX1" y="connsiteY1"/>
              </a:cxn>
              <a:cxn ang="0">
                <a:pos x="connsiteX2" y="connsiteY2"/>
              </a:cxn>
              <a:cxn ang="0">
                <a:pos x="connsiteX3" y="connsiteY3"/>
              </a:cxn>
            </a:cxnLst>
            <a:rect l="l" t="t" r="r" b="b"/>
            <a:pathLst>
              <a:path w="4517383" h="1203960">
                <a:moveTo>
                  <a:pt x="0" y="0"/>
                </a:moveTo>
                <a:lnTo>
                  <a:pt x="4517383" y="0"/>
                </a:lnTo>
                <a:lnTo>
                  <a:pt x="4517383" y="1203960"/>
                </a:lnTo>
                <a:lnTo>
                  <a:pt x="0" y="1203960"/>
                </a:lnTo>
                <a:close/>
              </a:path>
            </a:pathLst>
          </a:custGeom>
        </p:spPr>
      </p:pic>
      <p:sp>
        <p:nvSpPr>
          <p:cNvPr id="6" name="Rectangle 5">
            <a:extLst>
              <a:ext uri="{FF2B5EF4-FFF2-40B4-BE49-F238E27FC236}">
                <a16:creationId xmlns:a16="http://schemas.microsoft.com/office/drawing/2014/main" id="{CDE388B7-A41E-1BFF-77A2-8D1C7E8480CA}"/>
              </a:ext>
            </a:extLst>
          </p:cNvPr>
          <p:cNvSpPr/>
          <p:nvPr/>
        </p:nvSpPr>
        <p:spPr>
          <a:xfrm>
            <a:off x="-1" y="1"/>
            <a:ext cx="11599085" cy="1158412"/>
          </a:xfrm>
          <a:prstGeom prst="rect">
            <a:avLst/>
          </a:prstGeom>
          <a:gradFill flip="none" rotWithShape="1">
            <a:gsLst>
              <a:gs pos="0">
                <a:schemeClr val="bg1"/>
              </a:gs>
              <a:gs pos="78000">
                <a:srgbClr val="FFFFFF">
                  <a:alpha val="14000"/>
                </a:srgbClr>
              </a:gs>
              <a:gs pos="63000">
                <a:srgbClr val="FFFFFF"/>
              </a:gs>
              <a:gs pos="100000">
                <a:schemeClr val="bg1">
                  <a:alpha val="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4BC381B5-9530-A1DE-AC3B-319AFDCA7DC3}"/>
              </a:ext>
            </a:extLst>
          </p:cNvPr>
          <p:cNvSpPr/>
          <p:nvPr/>
        </p:nvSpPr>
        <p:spPr>
          <a:xfrm>
            <a:off x="0" y="1176333"/>
            <a:ext cx="11742345" cy="445937"/>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ntelOne Text"/>
              <a:ea typeface="Helvetica Neue Medium"/>
              <a:cs typeface="Helvetica Neue Medium"/>
              <a:sym typeface="Helvetica Neue Medium"/>
            </a:endParaRPr>
          </a:p>
        </p:txBody>
      </p:sp>
      <p:sp>
        <p:nvSpPr>
          <p:cNvPr id="8" name="TextBox 7">
            <a:extLst>
              <a:ext uri="{FF2B5EF4-FFF2-40B4-BE49-F238E27FC236}">
                <a16:creationId xmlns:a16="http://schemas.microsoft.com/office/drawing/2014/main" id="{945A455C-57BA-6FC3-5C57-195BE883D718}"/>
              </a:ext>
            </a:extLst>
          </p:cNvPr>
          <p:cNvSpPr txBox="1">
            <a:spLocks/>
          </p:cNvSpPr>
          <p:nvPr/>
        </p:nvSpPr>
        <p:spPr>
          <a:xfrm>
            <a:off x="584199" y="1230024"/>
            <a:ext cx="10981517" cy="33855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2"/>
                </a:solidFill>
                <a:effectLst/>
                <a:uLnTx/>
                <a:uFillTx/>
              </a:rPr>
              <a:t>Control optimization &amp; autonomy solutions leverage connected technologies, artificial intelligence, and machine learning to automate complex tasks. These solutions support autonomous vehicles, robotics, production equipment, autopilot systems, and more. </a:t>
            </a:r>
            <a:r>
              <a:rPr lang="en-US" sz="1100" dirty="0">
                <a:solidFill>
                  <a:schemeClr val="tx2"/>
                </a:solidFill>
                <a:latin typeface="IntelOne Text Bold" panose="020B0803020203020204" pitchFamily="34" charset="0"/>
              </a:rPr>
              <a:t>Click below for solutions.</a:t>
            </a:r>
          </a:p>
        </p:txBody>
      </p:sp>
      <p:graphicFrame>
        <p:nvGraphicFramePr>
          <p:cNvPr id="11" name="Table 10">
            <a:extLst>
              <a:ext uri="{FF2B5EF4-FFF2-40B4-BE49-F238E27FC236}">
                <a16:creationId xmlns:a16="http://schemas.microsoft.com/office/drawing/2014/main" id="{8353EAD2-7E9A-6191-4CF1-9251F2427425}"/>
              </a:ext>
            </a:extLst>
          </p:cNvPr>
          <p:cNvGraphicFramePr>
            <a:graphicFrameLocks noGrp="1"/>
          </p:cNvGraphicFramePr>
          <p:nvPr>
            <p:extLst>
              <p:ext uri="{D42A27DB-BD31-4B8C-83A1-F6EECF244321}">
                <p14:modId xmlns:p14="http://schemas.microsoft.com/office/powerpoint/2010/main" val="719324396"/>
              </p:ext>
            </p:extLst>
          </p:nvPr>
        </p:nvGraphicFramePr>
        <p:xfrm>
          <a:off x="584199" y="1675961"/>
          <a:ext cx="10981517" cy="4401312"/>
        </p:xfrm>
        <a:graphic>
          <a:graphicData uri="http://schemas.openxmlformats.org/drawingml/2006/table">
            <a:tbl>
              <a:tblPr>
                <a:tableStyleId>{72833802-FEF1-4C79-8D5D-14CF1EAF98D9}</a:tableStyleId>
              </a:tblPr>
              <a:tblGrid>
                <a:gridCol w="2699306">
                  <a:extLst>
                    <a:ext uri="{9D8B030D-6E8A-4147-A177-3AD203B41FA5}">
                      <a16:colId xmlns:a16="http://schemas.microsoft.com/office/drawing/2014/main" val="521011276"/>
                    </a:ext>
                  </a:extLst>
                </a:gridCol>
                <a:gridCol w="2498612">
                  <a:extLst>
                    <a:ext uri="{9D8B030D-6E8A-4147-A177-3AD203B41FA5}">
                      <a16:colId xmlns:a16="http://schemas.microsoft.com/office/drawing/2014/main" val="1081494026"/>
                    </a:ext>
                  </a:extLst>
                </a:gridCol>
                <a:gridCol w="732101">
                  <a:extLst>
                    <a:ext uri="{9D8B030D-6E8A-4147-A177-3AD203B41FA5}">
                      <a16:colId xmlns:a16="http://schemas.microsoft.com/office/drawing/2014/main" val="2464497448"/>
                    </a:ext>
                  </a:extLst>
                </a:gridCol>
                <a:gridCol w="1235421">
                  <a:extLst>
                    <a:ext uri="{9D8B030D-6E8A-4147-A177-3AD203B41FA5}">
                      <a16:colId xmlns:a16="http://schemas.microsoft.com/office/drawing/2014/main" val="400016573"/>
                    </a:ext>
                  </a:extLst>
                </a:gridCol>
                <a:gridCol w="1134757">
                  <a:extLst>
                    <a:ext uri="{9D8B030D-6E8A-4147-A177-3AD203B41FA5}">
                      <a16:colId xmlns:a16="http://schemas.microsoft.com/office/drawing/2014/main" val="887739091"/>
                    </a:ext>
                  </a:extLst>
                </a:gridCol>
                <a:gridCol w="2681320">
                  <a:extLst>
                    <a:ext uri="{9D8B030D-6E8A-4147-A177-3AD203B41FA5}">
                      <a16:colId xmlns:a16="http://schemas.microsoft.com/office/drawing/2014/main" val="1851666147"/>
                    </a:ext>
                  </a:extLst>
                </a:gridCol>
              </a:tblGrid>
              <a:tr h="0">
                <a:tc>
                  <a:txBody>
                    <a:bodyPr/>
                    <a:lstStyle/>
                    <a:p>
                      <a:pPr marL="0" marR="0" indent="0" algn="l"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Solution Name</a:t>
                      </a:r>
                    </a:p>
                  </a:txBody>
                  <a:tcPr marL="18288" marR="18288" marT="18288" marB="18288" anchor="ctr">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GEO</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MRS/RRK</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5G Enabled </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Key Contact</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Other</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09497071"/>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Helvetica"/>
                          <a:hlinkClick r:id="rId4" action="ppaction://hlinksldjump">
                            <a:extLst>
                              <a:ext uri="{A12FA001-AC4F-418D-AE19-62706E023703}">
                                <ahyp:hlinkClr xmlns:ahyp="http://schemas.microsoft.com/office/drawing/2018/hyperlinkcolor" val="tx"/>
                              </a:ext>
                            </a:extLst>
                          </a:hlinkClick>
                        </a:rPr>
                        <a:t>Adapdix</a:t>
                      </a:r>
                      <a:r>
                        <a:rPr lang="en-US" sz="700" b="0" i="0" u="none" strike="noStrike" cap="none" spc="0" baseline="0" dirty="0">
                          <a:solidFill>
                            <a:schemeClr val="accent1"/>
                          </a:solidFill>
                          <a:uFillTx/>
                          <a:latin typeface="IntelOne Text Medium" panose="020B0703020203020204" pitchFamily="34" charset="0"/>
                          <a:ea typeface="+mn-ea"/>
                          <a:cs typeface="+mn-cs"/>
                          <a:sym typeface="Helvetica"/>
                          <a:hlinkClick r:id="rId4" action="ppaction://hlinksldjump">
                            <a:extLst>
                              <a:ext uri="{A12FA001-AC4F-418D-AE19-62706E023703}">
                                <ahyp:hlinkClr xmlns:ahyp="http://schemas.microsoft.com/office/drawing/2018/hyperlinkcolor" val="tx"/>
                              </a:ext>
                            </a:extLst>
                          </a:hlinkClick>
                        </a:rPr>
                        <a:t> </a:t>
                      </a:r>
                      <a:r>
                        <a:rPr lang="en-US" sz="700" b="0" i="0" u="none" strike="noStrike" cap="none" spc="0" baseline="0" dirty="0" err="1">
                          <a:solidFill>
                            <a:schemeClr val="accent1"/>
                          </a:solidFill>
                          <a:uFillTx/>
                          <a:latin typeface="IntelOne Text Medium" panose="020B0703020203020204" pitchFamily="34" charset="0"/>
                          <a:ea typeface="+mn-ea"/>
                          <a:cs typeface="+mn-cs"/>
                          <a:sym typeface="Helvetica"/>
                          <a:hlinkClick r:id="rId4" action="ppaction://hlinksldjump">
                            <a:extLst>
                              <a:ext uri="{A12FA001-AC4F-418D-AE19-62706E023703}">
                                <ahyp:hlinkClr xmlns:ahyp="http://schemas.microsoft.com/office/drawing/2018/hyperlinkcolor" val="tx"/>
                              </a:ext>
                            </a:extLst>
                          </a:hlinkClick>
                        </a:rPr>
                        <a:t>EdgeOps</a:t>
                      </a:r>
                      <a:endParaRPr lang="en-US" sz="700" b="0" i="0" u="none" strike="noStrike" cap="none" spc="0" baseline="0" dirty="0">
                        <a:solidFill>
                          <a:schemeClr val="accent1"/>
                        </a:solidFill>
                        <a:uFillTx/>
                        <a:latin typeface="IntelOne Text Medium" panose="020B0703020203020204" pitchFamily="34" charset="0"/>
                        <a:ea typeface="+mn-ea"/>
                        <a:cs typeface="+mn-cs"/>
                        <a:sym typeface="Helvetica"/>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APJ, AMER, EU, ME, AF</a:t>
                      </a: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noProof="0">
                          <a:solidFill>
                            <a:schemeClr val="bg2"/>
                          </a:solidFill>
                          <a:effectLst/>
                          <a:uFillTx/>
                          <a:latin typeface="+mn-lt"/>
                          <a:sym typeface="Helvetica Neue"/>
                          <a:hlinkClick r:id="rId5">
                            <a:extLst>
                              <a:ext uri="{A12FA001-AC4F-418D-AE19-62706E023703}">
                                <ahyp:hlinkClr xmlns:ahyp="http://schemas.microsoft.com/office/drawing/2018/hyperlinkcolor" val="tx"/>
                              </a:ext>
                            </a:extLst>
                          </a:hlinkClick>
                        </a:rPr>
                        <a:t>Malhar Thakkar </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6">
                            <a:extLst>
                              <a:ext uri="{A12FA001-AC4F-418D-AE19-62706E023703}">
                                <ahyp:hlinkClr xmlns:ahyp="http://schemas.microsoft.com/office/drawing/2018/hyperlinkcolor" val="tx"/>
                              </a:ext>
                            </a:extLst>
                          </a:hlinkClick>
                        </a:rPr>
                        <a:t>Adapdix</a:t>
                      </a: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6">
                            <a:extLst>
                              <a:ext uri="{A12FA001-AC4F-418D-AE19-62706E023703}">
                                <ahyp:hlinkClr xmlns:ahyp="http://schemas.microsoft.com/office/drawing/2018/hyperlinkcolor" val="tx"/>
                              </a:ext>
                            </a:extLst>
                          </a:hlinkClick>
                        </a:rPr>
                        <a:t> </a:t>
                      </a:r>
                      <a:r>
                        <a:rPr lang="en-US" sz="7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6">
                            <a:extLst>
                              <a:ext uri="{A12FA001-AC4F-418D-AE19-62706E023703}">
                                <ahyp:hlinkClr xmlns:ahyp="http://schemas.microsoft.com/office/drawing/2018/hyperlinkcolor" val="tx"/>
                              </a:ext>
                            </a:extLst>
                          </a:hlinkClick>
                        </a:rPr>
                        <a:t>EdgeOps</a:t>
                      </a: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6">
                            <a:extLst>
                              <a:ext uri="{A12FA001-AC4F-418D-AE19-62706E023703}">
                                <ahyp:hlinkClr xmlns:ahyp="http://schemas.microsoft.com/office/drawing/2018/hyperlinkcolor" val="tx"/>
                              </a:ext>
                            </a:extLst>
                          </a:hlinkClick>
                        </a:rPr>
                        <a:t>™ Webpage</a:t>
                      </a:r>
                      <a:endPar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bg2"/>
                          </a:solidFill>
                          <a:effectLst/>
                          <a:uFillTx/>
                          <a:latin typeface="+mn-lt"/>
                          <a:ea typeface="Intel Clear Light" panose="020B0404020203020204" pitchFamily="34" charset="0"/>
                          <a:cs typeface="Intel Clear Light" panose="020B0404020203020204" pitchFamily="34" charset="0"/>
                          <a:sym typeface="Intel Clear"/>
                          <a:hlinkClick r:id="rId7">
                            <a:extLst>
                              <a:ext uri="{A12FA001-AC4F-418D-AE19-62706E023703}">
                                <ahyp:hlinkClr xmlns:ahyp="http://schemas.microsoft.com/office/drawing/2018/hyperlinkcolor" val="tx"/>
                              </a:ext>
                            </a:extLst>
                          </a:hlinkClick>
                        </a:rPr>
                        <a:t>Adapdix</a:t>
                      </a:r>
                      <a:r>
                        <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Intel Clear"/>
                          <a:hlinkClick r:id="rId7">
                            <a:extLst>
                              <a:ext uri="{A12FA001-AC4F-418D-AE19-62706E023703}">
                                <ahyp:hlinkClr xmlns:ahyp="http://schemas.microsoft.com/office/drawing/2018/hyperlinkcolor" val="tx"/>
                              </a:ext>
                            </a:extLst>
                          </a:hlinkClick>
                        </a:rPr>
                        <a:t> </a:t>
                      </a:r>
                      <a:r>
                        <a:rPr lang="en-US" sz="700" b="0" i="0" u="none" strike="noStrike" cap="none" spc="0" baseline="0" dirty="0" err="1">
                          <a:solidFill>
                            <a:schemeClr val="bg2"/>
                          </a:solidFill>
                          <a:effectLst/>
                          <a:uFillTx/>
                          <a:latin typeface="+mn-lt"/>
                          <a:ea typeface="Intel Clear Light" panose="020B0404020203020204" pitchFamily="34" charset="0"/>
                          <a:cs typeface="Intel Clear Light" panose="020B0404020203020204" pitchFamily="34" charset="0"/>
                          <a:sym typeface="Intel Clear"/>
                          <a:hlinkClick r:id="rId7">
                            <a:extLst>
                              <a:ext uri="{A12FA001-AC4F-418D-AE19-62706E023703}">
                                <ahyp:hlinkClr xmlns:ahyp="http://schemas.microsoft.com/office/drawing/2018/hyperlinkcolor" val="tx"/>
                              </a:ext>
                            </a:extLst>
                          </a:hlinkClick>
                        </a:rPr>
                        <a:t>EdgeOps</a:t>
                      </a:r>
                      <a:r>
                        <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Intel Clear"/>
                          <a:hlinkClick r:id="rId7">
                            <a:extLst>
                              <a:ext uri="{A12FA001-AC4F-418D-AE19-62706E023703}">
                                <ahyp:hlinkClr xmlns:ahyp="http://schemas.microsoft.com/office/drawing/2018/hyperlinkcolor" val="tx"/>
                              </a:ext>
                            </a:extLst>
                          </a:hlinkClick>
                        </a:rPr>
                        <a:t>™ Solution Overview</a:t>
                      </a:r>
                      <a:endParaRPr lang="en-US" sz="700" b="0" i="0" u="none" strike="noStrike" cap="none" spc="0" baseline="0" noProof="0" dirty="0">
                        <a:solidFill>
                          <a:schemeClr val="bg2"/>
                        </a:solidFill>
                        <a:effectLst/>
                        <a:uFillTx/>
                        <a:latin typeface="+mn-lt"/>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4686384"/>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8" action="ppaction://hlinksldjump">
                            <a:extLst>
                              <a:ext uri="{A12FA001-AC4F-418D-AE19-62706E023703}">
                                <ahyp:hlinkClr xmlns:ahyp="http://schemas.microsoft.com/office/drawing/2018/hyperlinkcolor" val="tx"/>
                              </a:ext>
                            </a:extLst>
                          </a:hlinkClick>
                        </a:rPr>
                        <a:t>ForwardX</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8" action="ppaction://hlinksldjump">
                            <a:extLst>
                              <a:ext uri="{A12FA001-AC4F-418D-AE19-62706E023703}">
                                <ahyp:hlinkClr xmlns:ahyp="http://schemas.microsoft.com/office/drawing/2018/hyperlinkcolor" val="tx"/>
                              </a:ext>
                            </a:extLst>
                          </a:hlinkClick>
                        </a:rPr>
                        <a:t> Robotics Visual</a:t>
                      </a:r>
                      <a:b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8" action="ppaction://hlinksldjump">
                            <a:extLst>
                              <a:ext uri="{A12FA001-AC4F-418D-AE19-62706E023703}">
                                <ahyp:hlinkClr xmlns:ahyp="http://schemas.microsoft.com/office/drawing/2018/hyperlinkcolor" val="tx"/>
                              </a:ext>
                            </a:extLst>
                          </a:hlinkClick>
                        </a:rPr>
                      </a:b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8" action="ppaction://hlinksldjump">
                            <a:extLst>
                              <a:ext uri="{A12FA001-AC4F-418D-AE19-62706E023703}">
                                <ahyp:hlinkClr xmlns:ahyp="http://schemas.microsoft.com/office/drawing/2018/hyperlinkcolor" val="tx"/>
                              </a:ext>
                            </a:extLst>
                          </a:hlinkClick>
                        </a:rPr>
                        <a:t>Autonomous Mobile Robots</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AP, SA, EU, NA</a:t>
                      </a: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9">
                            <a:extLst>
                              <a:ext uri="{A12FA001-AC4F-418D-AE19-62706E023703}">
                                <ahyp:hlinkClr xmlns:ahyp="http://schemas.microsoft.com/office/drawing/2018/hyperlinkcolor" val="tx"/>
                              </a:ext>
                            </a:extLst>
                          </a:hlinkClick>
                        </a:rPr>
                        <a:t>Eleanor Sales</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err="1">
                          <a:solidFill>
                            <a:schemeClr val="bg2"/>
                          </a:solidFill>
                          <a:effectLst/>
                          <a:uFillTx/>
                          <a:latin typeface="+mn-lt"/>
                          <a:ea typeface="Intel Clear" panose="020B0604020203020204" pitchFamily="34" charset="0"/>
                          <a:cs typeface="Intel Clear" panose="020B0604020203020204" pitchFamily="34" charset="0"/>
                          <a:sym typeface="Helvetica"/>
                          <a:hlinkClick r:id="rId10">
                            <a:extLst>
                              <a:ext uri="{A12FA001-AC4F-418D-AE19-62706E023703}">
                                <ahyp:hlinkClr xmlns:ahyp="http://schemas.microsoft.com/office/drawing/2018/hyperlinkcolor" val="tx"/>
                              </a:ext>
                            </a:extLst>
                          </a:hlinkClick>
                        </a:rPr>
                        <a:t>ForwardX</a:t>
                      </a:r>
                      <a:r>
                        <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hlinkClick r:id="rId10">
                            <a:extLst>
                              <a:ext uri="{A12FA001-AC4F-418D-AE19-62706E023703}">
                                <ahyp:hlinkClr xmlns:ahyp="http://schemas.microsoft.com/office/drawing/2018/hyperlinkcolor" val="tx"/>
                              </a:ext>
                            </a:extLst>
                          </a:hlinkClick>
                        </a:rPr>
                        <a:t> Website</a:t>
                      </a:r>
                      <a:endPar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3907779"/>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Helvetica"/>
                          <a:hlinkClick r:id="rId11" action="ppaction://hlinksldjump">
                            <a:extLst>
                              <a:ext uri="{A12FA001-AC4F-418D-AE19-62706E023703}">
                                <ahyp:hlinkClr xmlns:ahyp="http://schemas.microsoft.com/office/drawing/2018/hyperlinkcolor" val="tx"/>
                              </a:ext>
                            </a:extLst>
                          </a:hlinkClick>
                        </a:rPr>
                        <a:t>Geek+ AI AMR Edge Cloud Smart Logistics Solution</a:t>
                      </a:r>
                      <a:endParaRPr lang="en-US" sz="700" b="0" i="0" u="none" strike="noStrike" cap="none" spc="0" baseline="0" dirty="0">
                        <a:solidFill>
                          <a:schemeClr val="accent1"/>
                        </a:solidFill>
                        <a:uFillTx/>
                        <a:latin typeface="IntelOne Text Medium" panose="020B0703020203020204" pitchFamily="34" charset="0"/>
                        <a:ea typeface="+mn-ea"/>
                        <a:cs typeface="+mn-cs"/>
                        <a:sym typeface="Helvetica"/>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PRC</a:t>
                      </a: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sym typeface="Helvetica Neue"/>
                          <a:hlinkClick r:id="rId12">
                            <a:extLst>
                              <a:ext uri="{A12FA001-AC4F-418D-AE19-62706E023703}">
                                <ahyp:hlinkClr xmlns:ahyp="http://schemas.microsoft.com/office/drawing/2018/hyperlinkcolor" val="tx"/>
                              </a:ext>
                            </a:extLst>
                          </a:hlinkClick>
                        </a:rPr>
                        <a:t>Bo Wu </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Helvetica Neue"/>
                          <a:hlinkClick r:id="rId13">
                            <a:extLst>
                              <a:ext uri="{A12FA001-AC4F-418D-AE19-62706E023703}">
                                <ahyp:hlinkClr xmlns:ahyp="http://schemas.microsoft.com/office/drawing/2018/hyperlinkcolor" val="tx"/>
                              </a:ext>
                            </a:extLst>
                          </a:hlinkClick>
                        </a:rPr>
                        <a:t>Solution architecture</a:t>
                      </a:r>
                      <a:endParaRPr lang="en-US" sz="700" b="0" i="0" u="none" strike="noStrike" cap="none" spc="0" baseline="0" dirty="0">
                        <a:solidFill>
                          <a:schemeClr val="bg2"/>
                        </a:solidFill>
                        <a:effectLst/>
                        <a:uFillTx/>
                        <a:latin typeface="+mn-lt"/>
                        <a:sym typeface="Helvetica Neue"/>
                      </a:endParaRPr>
                    </a:p>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Helvetica Neue"/>
                          <a:hlinkClick r:id="rId14">
                            <a:extLst>
                              <a:ext uri="{A12FA001-AC4F-418D-AE19-62706E023703}">
                                <ahyp:hlinkClr xmlns:ahyp="http://schemas.microsoft.com/office/drawing/2018/hyperlinkcolor" val="tx"/>
                              </a:ext>
                            </a:extLst>
                          </a:hlinkClick>
                        </a:rPr>
                        <a:t>Solution documentation</a:t>
                      </a:r>
                      <a:endParaRPr lang="en-US" sz="700" b="0" i="0" u="none" strike="noStrike" cap="none" spc="0" baseline="0" dirty="0">
                        <a:solidFill>
                          <a:schemeClr val="bg2"/>
                        </a:solidFill>
                        <a:effectLst/>
                        <a:uFillTx/>
                        <a:latin typeface="+mn-lt"/>
                        <a:sym typeface="Helvetica Neue"/>
                      </a:endParaRPr>
                    </a:p>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Helvetica Neue"/>
                          <a:hlinkClick r:id="rId15">
                            <a:extLst>
                              <a:ext uri="{A12FA001-AC4F-418D-AE19-62706E023703}">
                                <ahyp:hlinkClr xmlns:ahyp="http://schemas.microsoft.com/office/drawing/2018/hyperlinkcolor" val="tx"/>
                              </a:ext>
                            </a:extLst>
                          </a:hlinkClick>
                        </a:rPr>
                        <a:t>Geek+ Website</a:t>
                      </a:r>
                      <a:endParaRPr lang="en-US" sz="700" b="0" i="0" u="none" strike="noStrike" cap="none" spc="0" baseline="0" dirty="0">
                        <a:solidFill>
                          <a:schemeClr val="bg2"/>
                        </a:solidFill>
                        <a:effectLst/>
                        <a:uFillTx/>
                        <a:latin typeface="+mn-lt"/>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8369014"/>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6" action="ppaction://hlinksldjump">
                            <a:extLst>
                              <a:ext uri="{A12FA001-AC4F-418D-AE19-62706E023703}">
                                <ahyp:hlinkClr xmlns:ahyp="http://schemas.microsoft.com/office/drawing/2018/hyperlinkcolor" val="tx"/>
                              </a:ext>
                            </a:extLst>
                          </a:hlinkClick>
                        </a:rPr>
                        <a:t>Wuxi </a:t>
                      </a: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16" action="ppaction://hlinksldjump">
                            <a:extLst>
                              <a:ext uri="{A12FA001-AC4F-418D-AE19-62706E023703}">
                                <ahyp:hlinkClr xmlns:ahyp="http://schemas.microsoft.com/office/drawing/2018/hyperlinkcolor" val="tx"/>
                              </a:ext>
                            </a:extLst>
                          </a:hlinkClick>
                        </a:rPr>
                        <a:t>Xinje</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16" action="ppaction://hlinksldjump">
                            <a:extLst>
                              <a:ext uri="{A12FA001-AC4F-418D-AE19-62706E023703}">
                                <ahyp:hlinkClr xmlns:ahyp="http://schemas.microsoft.com/office/drawing/2018/hyperlinkcolor" val="tx"/>
                              </a:ext>
                            </a:extLst>
                          </a:hlinkClick>
                        </a:rPr>
                        <a:t> Vision Guided Intelligent Welding System</a:t>
                      </a:r>
                      <a:endParaRPr lang="en-US" sz="700" b="0" i="0" u="none" strike="noStrike" cap="none" spc="0" baseline="0" dirty="0">
                        <a:solidFill>
                          <a:schemeClr val="accent1"/>
                        </a:solidFill>
                        <a:uFillTx/>
                        <a:latin typeface="IntelOne Text Medium" panose="020B0703020203020204" pitchFamily="34" charset="0"/>
                        <a:ea typeface="+mn-ea"/>
                        <a:cs typeface="+mn-cs"/>
                        <a:sym typeface="Helvetica"/>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PRC, NA, EMEA</a:t>
                      </a: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Intel Clear"/>
                          <a:hlinkClick r:id="rId17">
                            <a:extLst>
                              <a:ext uri="{A12FA001-AC4F-418D-AE19-62706E023703}">
                                <ahyp:hlinkClr xmlns:ahyp="http://schemas.microsoft.com/office/drawing/2018/hyperlinkcolor" val="tx"/>
                              </a:ext>
                            </a:extLst>
                          </a:hlinkClick>
                        </a:rPr>
                        <a:t>Josh Zhu </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Intel Clear"/>
                          <a:hlinkClick r:id="rId18">
                            <a:extLst>
                              <a:ext uri="{A12FA001-AC4F-418D-AE19-62706E023703}">
                                <ahyp:hlinkClr xmlns:ahyp="http://schemas.microsoft.com/office/drawing/2018/hyperlinkcolor" val="tx"/>
                              </a:ext>
                            </a:extLst>
                          </a:hlinkClick>
                        </a:rPr>
                        <a:t>Product Information list</a:t>
                      </a:r>
                      <a:endParaRPr lang="en-US" sz="700" b="0" i="0" u="none" strike="noStrike" cap="none" spc="0" baseline="0" dirty="0">
                        <a:solidFill>
                          <a:schemeClr val="bg2"/>
                        </a:solidFill>
                        <a:effectLst/>
                        <a:uFillTx/>
                        <a:latin typeface="+mn-lt"/>
                        <a:sym typeface="Intel Clear"/>
                      </a:endParaRPr>
                    </a:p>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Intel Clear"/>
                          <a:hlinkClick r:id="rId19">
                            <a:extLst>
                              <a:ext uri="{A12FA001-AC4F-418D-AE19-62706E023703}">
                                <ahyp:hlinkClr xmlns:ahyp="http://schemas.microsoft.com/office/drawing/2018/hyperlinkcolor" val="tx"/>
                              </a:ext>
                            </a:extLst>
                          </a:hlinkClick>
                        </a:rPr>
                        <a:t>Product examples</a:t>
                      </a:r>
                      <a:endParaRPr lang="en-US" sz="700" b="0" i="0" u="none" strike="noStrike" cap="none" spc="0" baseline="0" dirty="0">
                        <a:solidFill>
                          <a:schemeClr val="bg2"/>
                        </a:solidFill>
                        <a:effectLst/>
                        <a:uFillTx/>
                        <a:latin typeface="+mn-lt"/>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4683614"/>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Helvetica"/>
                          <a:hlinkClick r:id="rId20" action="ppaction://hlinksldjump">
                            <a:extLst>
                              <a:ext uri="{A12FA001-AC4F-418D-AE19-62706E023703}">
                                <ahyp:hlinkClr xmlns:ahyp="http://schemas.microsoft.com/office/drawing/2018/hyperlinkcolor" val="tx"/>
                              </a:ext>
                            </a:extLst>
                          </a:hlinkClick>
                        </a:rPr>
                        <a:t>Xinje</a:t>
                      </a:r>
                      <a:r>
                        <a:rPr lang="en-US" sz="700" b="0" i="0" u="none" strike="noStrike" cap="none" spc="0" baseline="0" dirty="0">
                          <a:solidFill>
                            <a:schemeClr val="accent1"/>
                          </a:solidFill>
                          <a:uFillTx/>
                          <a:latin typeface="IntelOne Text Medium" panose="020B0703020203020204" pitchFamily="34" charset="0"/>
                          <a:ea typeface="+mn-ea"/>
                          <a:cs typeface="+mn-cs"/>
                          <a:sym typeface="Helvetica"/>
                          <a:hlinkClick r:id="rId20" action="ppaction://hlinksldjump">
                            <a:extLst>
                              <a:ext uri="{A12FA001-AC4F-418D-AE19-62706E023703}">
                                <ahyp:hlinkClr xmlns:ahyp="http://schemas.microsoft.com/office/drawing/2018/hyperlinkcolor" val="tx"/>
                              </a:ext>
                            </a:extLst>
                          </a:hlinkClick>
                        </a:rPr>
                        <a:t> Electric X-SIGHT: Intelligent Industrial Controller</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0" action="ppaction://hlinksldjump">
                            <a:extLst>
                              <a:ext uri="{A12FA001-AC4F-418D-AE19-62706E023703}">
                                <ahyp:hlinkClr xmlns:ahyp="http://schemas.microsoft.com/office/drawing/2018/hyperlinkcolor" val="tx"/>
                              </a:ext>
                            </a:extLst>
                          </a:hlinkClick>
                        </a:rPr>
                        <a:t> </a:t>
                      </a:r>
                      <a:endParaRPr lang="en-IN"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APJ, AMEA, PRC</a:t>
                      </a: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1">
                            <a:extLst>
                              <a:ext uri="{A12FA001-AC4F-418D-AE19-62706E023703}">
                                <ahyp:hlinkClr xmlns:ahyp="http://schemas.microsoft.com/office/drawing/2018/hyperlinkcolor" val="tx"/>
                              </a:ext>
                            </a:extLst>
                          </a:hlinkClick>
                        </a:rPr>
                        <a:t>Weizhen</a:t>
                      </a:r>
                      <a:r>
                        <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1">
                            <a:extLst>
                              <a:ext uri="{A12FA001-AC4F-418D-AE19-62706E023703}">
                                <ahyp:hlinkClr xmlns:ahyp="http://schemas.microsoft.com/office/drawing/2018/hyperlinkcolor" val="tx"/>
                              </a:ext>
                            </a:extLst>
                          </a:hlinkClick>
                        </a:rPr>
                        <a:t> Wang </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2">
                            <a:extLst>
                              <a:ext uri="{A12FA001-AC4F-418D-AE19-62706E023703}">
                                <ahyp:hlinkClr xmlns:ahyp="http://schemas.microsoft.com/office/drawing/2018/hyperlinkcolor" val="tx"/>
                              </a:ext>
                            </a:extLst>
                          </a:hlinkClick>
                        </a:rPr>
                        <a:t>Xinje</a:t>
                      </a:r>
                      <a:r>
                        <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2">
                            <a:extLst>
                              <a:ext uri="{A12FA001-AC4F-418D-AE19-62706E023703}">
                                <ahyp:hlinkClr xmlns:ahyp="http://schemas.microsoft.com/office/drawing/2018/hyperlinkcolor" val="tx"/>
                              </a:ext>
                            </a:extLst>
                          </a:hlinkClick>
                        </a:rPr>
                        <a:t> Website</a:t>
                      </a:r>
                      <a:endPar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23">
                            <a:extLst>
                              <a:ext uri="{A12FA001-AC4F-418D-AE19-62706E023703}">
                                <ahyp:hlinkClr xmlns:ahyp="http://schemas.microsoft.com/office/drawing/2018/hyperlinkcolor" val="tx"/>
                              </a:ext>
                            </a:extLst>
                          </a:hlinkClick>
                        </a:rPr>
                        <a:t>Solution Demos</a:t>
                      </a:r>
                      <a:r>
                        <a:rPr lang="en-US" sz="700" b="0" i="0" u="none" strike="noStrike" cap="none" spc="0" baseline="0" dirty="0">
                          <a:solidFill>
                            <a:schemeClr val="bg2"/>
                          </a:solidFill>
                          <a:effectLst/>
                          <a:uFillTx/>
                          <a:latin typeface="+mn-lt"/>
                          <a:ea typeface="Intel Clear Light" panose="020B0404020203020204" pitchFamily="34" charset="0"/>
                          <a:cs typeface="Intel Clear Light" panose="020B0404020203020204" pitchFamily="34" charset="0"/>
                          <a:sym typeface="Helvetica Neue"/>
                        </a:rPr>
                        <a:t> </a:t>
                      </a: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2854859"/>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4" action="ppaction://hlinksldjump">
                            <a:extLst>
                              <a:ext uri="{A12FA001-AC4F-418D-AE19-62706E023703}">
                                <ahyp:hlinkClr xmlns:ahyp="http://schemas.microsoft.com/office/drawing/2018/hyperlinkcolor" val="tx"/>
                              </a:ext>
                            </a:extLst>
                          </a:hlinkClick>
                        </a:rPr>
                        <a:t>Alpha 5G Private Network Solution For Smart Manufacturing</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APJ, PRC, AMER</a:t>
                      </a: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mn-ea"/>
                          <a:cs typeface="+mn-cs"/>
                          <a:sym typeface="Intel Clear"/>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700" b="1" i="0" u="none" strike="noStrike" dirty="0">
                          <a:solidFill>
                            <a:schemeClr val="bg2"/>
                          </a:solidFill>
                          <a:effectLst/>
                          <a:latin typeface="+mn-lt"/>
                          <a:ea typeface="Intel Clear" panose="020B0604020203020204" pitchFamily="34" charset="0"/>
                          <a:cs typeface="Intel Clear" panose="020B0604020203020204" pitchFamily="34" charset="0"/>
                        </a:rPr>
                        <a:t>✓</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25">
                            <a:extLst>
                              <a:ext uri="{A12FA001-AC4F-418D-AE19-62706E023703}">
                                <ahyp:hlinkClr xmlns:ahyp="http://schemas.microsoft.com/office/drawing/2018/hyperlinkcolor" val="tx"/>
                              </a:ext>
                            </a:extLst>
                          </a:hlinkClick>
                        </a:rPr>
                        <a:t>Linda Chen</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sym typeface="Helvetica Neue"/>
                          <a:hlinkClick r:id="rId26">
                            <a:extLst>
                              <a:ext uri="{A12FA001-AC4F-418D-AE19-62706E023703}">
                                <ahyp:hlinkClr xmlns:ahyp="http://schemas.microsoft.com/office/drawing/2018/hyperlinkcolor" val="tx"/>
                              </a:ext>
                            </a:extLst>
                          </a:hlinkClick>
                        </a:rPr>
                        <a:t>Alpha Networks website</a:t>
                      </a:r>
                      <a:endParaRPr lang="en-US" sz="700" b="0" i="0" u="none" strike="noStrike" cap="none" spc="0" baseline="0" noProof="0" dirty="0">
                        <a:solidFill>
                          <a:schemeClr val="bg2"/>
                        </a:solidFill>
                        <a:effectLst/>
                        <a:uFillTx/>
                        <a:latin typeface="+mn-lt"/>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0280031"/>
                  </a:ext>
                </a:extLst>
              </a:tr>
              <a:tr h="74715">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27" action="ppaction://hlinksldjump">
                            <a:extLst>
                              <a:ext uri="{A12FA001-AC4F-418D-AE19-62706E023703}">
                                <ahyp:hlinkClr xmlns:ahyp="http://schemas.microsoft.com/office/drawing/2018/hyperlinkcolor" val="tx"/>
                              </a:ext>
                            </a:extLst>
                          </a:hlinkClick>
                        </a:rPr>
                        <a:t>EXOR EDGE eXware707AI &amp; eX710AI</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EMEA, APAC, NA</a:t>
                      </a: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Intel Clear"/>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9">
                            <a:extLst>
                              <a:ext uri="{A12FA001-AC4F-418D-AE19-62706E023703}">
                                <ahyp:hlinkClr xmlns:ahyp="http://schemas.microsoft.com/office/drawing/2018/hyperlinkcolor" val="tx"/>
                              </a:ext>
                            </a:extLst>
                          </a:hlinkClick>
                        </a:rPr>
                        <a:t>Eleanor Sales</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ea typeface="+mn-ea"/>
                          <a:cs typeface="+mn-cs"/>
                          <a:sym typeface="Intel Clear"/>
                          <a:hlinkClick r:id="rId28">
                            <a:extLst>
                              <a:ext uri="{A12FA001-AC4F-418D-AE19-62706E023703}">
                                <ahyp:hlinkClr xmlns:ahyp="http://schemas.microsoft.com/office/drawing/2018/hyperlinkcolor" val="tx"/>
                              </a:ext>
                            </a:extLst>
                          </a:hlinkClick>
                        </a:rPr>
                        <a:t>EXOR Webpage</a:t>
                      </a:r>
                      <a:endParaRPr lang="en-US" sz="700" b="0" i="0" u="none" strike="noStrike" cap="none" spc="0" baseline="0" noProof="0" dirty="0">
                        <a:solidFill>
                          <a:schemeClr val="bg2"/>
                        </a:solidFill>
                        <a:effectLst/>
                        <a:uFillTx/>
                        <a:latin typeface="+mn-lt"/>
                        <a:ea typeface="+mn-ea"/>
                        <a:cs typeface="+mn-cs"/>
                        <a:sym typeface="Intel Clear"/>
                      </a:endParaRPr>
                    </a:p>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Intel Clear"/>
                          <a:hlinkClick r:id="rId29">
                            <a:extLst>
                              <a:ext uri="{A12FA001-AC4F-418D-AE19-62706E023703}">
                                <ahyp:hlinkClr xmlns:ahyp="http://schemas.microsoft.com/office/drawing/2018/hyperlinkcolor" val="tx"/>
                              </a:ext>
                            </a:extLst>
                          </a:hlinkClick>
                        </a:rPr>
                        <a:t>EXOR Edge AI </a:t>
                      </a:r>
                      <a:br>
                        <a:rPr lang="en-US" sz="700" b="0" i="0" u="none" strike="noStrike" cap="none" spc="0" baseline="0" dirty="0">
                          <a:solidFill>
                            <a:schemeClr val="bg2"/>
                          </a:solidFill>
                          <a:effectLst/>
                          <a:uFillTx/>
                          <a:latin typeface="+mn-lt"/>
                          <a:sym typeface="Intel Clear"/>
                          <a:hlinkClick r:id="rId29">
                            <a:extLst>
                              <a:ext uri="{A12FA001-AC4F-418D-AE19-62706E023703}">
                                <ahyp:hlinkClr xmlns:ahyp="http://schemas.microsoft.com/office/drawing/2018/hyperlinkcolor" val="tx"/>
                              </a:ext>
                            </a:extLst>
                          </a:hlinkClick>
                        </a:rPr>
                      </a:br>
                      <a:r>
                        <a:rPr lang="en-US" sz="700" b="0" i="0" u="none" strike="noStrike" cap="none" spc="0" baseline="0" dirty="0">
                          <a:solidFill>
                            <a:schemeClr val="bg2"/>
                          </a:solidFill>
                          <a:effectLst/>
                          <a:uFillTx/>
                          <a:latin typeface="+mn-lt"/>
                          <a:sym typeface="Intel Clear"/>
                          <a:hlinkClick r:id="rId29">
                            <a:extLst>
                              <a:ext uri="{A12FA001-AC4F-418D-AE19-62706E023703}">
                                <ahyp:hlinkClr xmlns:ahyp="http://schemas.microsoft.com/office/drawing/2018/hyperlinkcolor" val="tx"/>
                              </a:ext>
                            </a:extLst>
                          </a:hlinkClick>
                        </a:rPr>
                        <a:t>Solution Webpage</a:t>
                      </a:r>
                      <a:endParaRPr lang="en-US" sz="700" b="0" i="0" u="none" strike="noStrike" cap="none" spc="0" baseline="0" noProof="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1940940"/>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30" action="ppaction://hlinksldjump">
                            <a:extLst>
                              <a:ext uri="{A12FA001-AC4F-418D-AE19-62706E023703}">
                                <ahyp:hlinkClr xmlns:ahyp="http://schemas.microsoft.com/office/drawing/2018/hyperlinkcolor" val="tx"/>
                              </a:ext>
                            </a:extLst>
                          </a:hlinkClick>
                        </a:rPr>
                        <a:t>Xesol</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0" action="ppaction://hlinksldjump">
                            <a:extLst>
                              <a:ext uri="{A12FA001-AC4F-418D-AE19-62706E023703}">
                                <ahyp:hlinkClr xmlns:ahyp="http://schemas.microsoft.com/office/drawing/2018/hyperlinkcolor" val="tx"/>
                              </a:ext>
                            </a:extLst>
                          </a:hlinkClick>
                        </a:rPr>
                        <a:t> </a:t>
                      </a: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31" action="ppaction://hlinksldjump">
                            <a:extLst>
                              <a:ext uri="{A12FA001-AC4F-418D-AE19-62706E023703}">
                                <ahyp:hlinkClr xmlns:ahyp="http://schemas.microsoft.com/office/drawing/2018/hyperlinkcolor" val="tx"/>
                              </a:ext>
                            </a:extLst>
                          </a:hlinkClick>
                        </a:rPr>
                        <a:t>Drivox</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1" action="ppaction://hlinksldjump">
                            <a:extLst>
                              <a:ext uri="{A12FA001-AC4F-418D-AE19-62706E023703}">
                                <ahyp:hlinkClr xmlns:ahyp="http://schemas.microsoft.com/office/drawing/2018/hyperlinkcolor" val="tx"/>
                              </a:ext>
                            </a:extLst>
                          </a:hlinkClick>
                        </a:rPr>
                        <a:t> Ecosystem Solution</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rPr>
                        <a:t>Europe, Middle East, and Africa</a:t>
                      </a: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32">
                            <a:extLst>
                              <a:ext uri="{A12FA001-AC4F-418D-AE19-62706E023703}">
                                <ahyp:hlinkClr xmlns:ahyp="http://schemas.microsoft.com/office/drawing/2018/hyperlinkcolor" val="tx"/>
                              </a:ext>
                            </a:extLst>
                          </a:hlinkClick>
                        </a:rPr>
                        <a:t>Aneta</a:t>
                      </a: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32">
                            <a:extLst>
                              <a:ext uri="{A12FA001-AC4F-418D-AE19-62706E023703}">
                                <ahyp:hlinkClr xmlns:ahyp="http://schemas.microsoft.com/office/drawing/2018/hyperlinkcolor" val="tx"/>
                              </a:ext>
                            </a:extLst>
                          </a:hlinkClick>
                        </a:rPr>
                        <a:t> </a:t>
                      </a:r>
                      <a:r>
                        <a:rPr lang="en-US" sz="7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32">
                            <a:extLst>
                              <a:ext uri="{A12FA001-AC4F-418D-AE19-62706E023703}">
                                <ahyp:hlinkClr xmlns:ahyp="http://schemas.microsoft.com/office/drawing/2018/hyperlinkcolor" val="tx"/>
                              </a:ext>
                            </a:extLst>
                          </a:hlinkClick>
                        </a:rPr>
                        <a:t>Zonenberg</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err="1">
                          <a:solidFill>
                            <a:schemeClr val="bg2"/>
                          </a:solidFill>
                          <a:effectLst/>
                          <a:uFillTx/>
                          <a:latin typeface="+mn-lt"/>
                          <a:ea typeface="+mn-ea"/>
                          <a:cs typeface="+mn-cs"/>
                          <a:sym typeface="Helvetica Neue"/>
                          <a:hlinkClick r:id="rId33">
                            <a:extLst>
                              <a:ext uri="{A12FA001-AC4F-418D-AE19-62706E023703}">
                                <ahyp:hlinkClr xmlns:ahyp="http://schemas.microsoft.com/office/drawing/2018/hyperlinkcolor" val="tx"/>
                              </a:ext>
                            </a:extLst>
                          </a:hlinkClick>
                        </a:rPr>
                        <a:t>Xesol</a:t>
                      </a:r>
                      <a:r>
                        <a:rPr lang="en-US" sz="700" b="0" i="0" u="none" strike="noStrike" cap="none" spc="0" baseline="0" noProof="0" dirty="0">
                          <a:solidFill>
                            <a:schemeClr val="bg2"/>
                          </a:solidFill>
                          <a:effectLst/>
                          <a:uFillTx/>
                          <a:latin typeface="+mn-lt"/>
                          <a:ea typeface="+mn-ea"/>
                          <a:cs typeface="+mn-cs"/>
                          <a:sym typeface="Helvetica Neue"/>
                          <a:hlinkClick r:id="rId33">
                            <a:extLst>
                              <a:ext uri="{A12FA001-AC4F-418D-AE19-62706E023703}">
                                <ahyp:hlinkClr xmlns:ahyp="http://schemas.microsoft.com/office/drawing/2018/hyperlinkcolor" val="tx"/>
                              </a:ext>
                            </a:extLst>
                          </a:hlinkClick>
                        </a:rPr>
                        <a:t> </a:t>
                      </a:r>
                      <a:r>
                        <a:rPr lang="en-US" sz="700" b="0" i="0" u="none" strike="noStrike" cap="none" spc="0" baseline="0" noProof="0" dirty="0" err="1">
                          <a:solidFill>
                            <a:schemeClr val="bg2"/>
                          </a:solidFill>
                          <a:effectLst/>
                          <a:uFillTx/>
                          <a:latin typeface="+mn-lt"/>
                          <a:ea typeface="+mn-ea"/>
                          <a:cs typeface="+mn-cs"/>
                          <a:sym typeface="Helvetica Neue"/>
                          <a:hlinkClick r:id="rId33">
                            <a:extLst>
                              <a:ext uri="{A12FA001-AC4F-418D-AE19-62706E023703}">
                                <ahyp:hlinkClr xmlns:ahyp="http://schemas.microsoft.com/office/drawing/2018/hyperlinkcolor" val="tx"/>
                              </a:ext>
                            </a:extLst>
                          </a:hlinkClick>
                        </a:rPr>
                        <a:t>Drivox</a:t>
                      </a:r>
                      <a:r>
                        <a:rPr lang="en-US" sz="700" b="0" i="0" u="none" strike="noStrike" cap="none" spc="0" baseline="0" noProof="0" dirty="0">
                          <a:solidFill>
                            <a:schemeClr val="bg2"/>
                          </a:solidFill>
                          <a:effectLst/>
                          <a:uFillTx/>
                          <a:latin typeface="+mn-lt"/>
                          <a:ea typeface="+mn-ea"/>
                          <a:cs typeface="+mn-cs"/>
                          <a:sym typeface="Helvetica Neue"/>
                          <a:hlinkClick r:id="rId33">
                            <a:extLst>
                              <a:ext uri="{A12FA001-AC4F-418D-AE19-62706E023703}">
                                <ahyp:hlinkClr xmlns:ahyp="http://schemas.microsoft.com/office/drawing/2018/hyperlinkcolor" val="tx"/>
                              </a:ext>
                            </a:extLst>
                          </a:hlinkClick>
                        </a:rPr>
                        <a:t> Website</a:t>
                      </a:r>
                      <a:endParaRPr lang="en-US" sz="700" b="0" i="0" u="none" strike="noStrike" cap="none" spc="0" baseline="0" noProof="0" dirty="0">
                        <a:solidFill>
                          <a:schemeClr val="bg2"/>
                        </a:solidFill>
                        <a:effectLst/>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9858023"/>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4" action="ppaction://hlinksldjump">
                            <a:extLst>
                              <a:ext uri="{A12FA001-AC4F-418D-AE19-62706E023703}">
                                <ahyp:hlinkClr xmlns:ahyp="http://schemas.microsoft.com/office/drawing/2018/hyperlinkcolor" val="tx"/>
                              </a:ext>
                            </a:extLst>
                          </a:hlinkClick>
                        </a:rPr>
                        <a:t>IBEX Technology Ultra Low Latency Video Transmission IoT System</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APJ, AMEA, PRC, AMER</a:t>
                      </a: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Intel Clear"/>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9">
                            <a:extLst>
                              <a:ext uri="{A12FA001-AC4F-418D-AE19-62706E023703}">
                                <ahyp:hlinkClr xmlns:ahyp="http://schemas.microsoft.com/office/drawing/2018/hyperlinkcolor" val="tx"/>
                              </a:ext>
                            </a:extLst>
                          </a:hlinkClick>
                        </a:rPr>
                        <a:t>Eleanor Sales</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35">
                            <a:extLst>
                              <a:ext uri="{A12FA001-AC4F-418D-AE19-62706E023703}">
                                <ahyp:hlinkClr xmlns:ahyp="http://schemas.microsoft.com/office/drawing/2018/hyperlinkcolor" val="tx"/>
                              </a:ext>
                            </a:extLst>
                          </a:hlinkClick>
                        </a:rPr>
                        <a:t>IBEX Website</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036476"/>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6" action="ppaction://hlinksldjump">
                            <a:extLst>
                              <a:ext uri="{A12FA001-AC4F-418D-AE19-62706E023703}">
                                <ahyp:hlinkClr xmlns:ahyp="http://schemas.microsoft.com/office/drawing/2018/hyperlinkcolor" val="tx"/>
                              </a:ext>
                            </a:extLst>
                          </a:hlinkClick>
                        </a:rPr>
                        <a:t>Ingram Micro Canada + Intel Agricultural Manufacturing</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100000"/>
                        </a:lnSpc>
                        <a:spcBef>
                          <a:spcPts val="0"/>
                        </a:spcBef>
                        <a:spcAft>
                          <a:spcPts val="0"/>
                        </a:spcAft>
                        <a:buClrTx/>
                        <a:buSzTx/>
                        <a:buFontTx/>
                        <a:buNone/>
                        <a:tabLst/>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Intel Clear"/>
                        </a:rPr>
                        <a:t>Case Study</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9">
                            <a:extLst>
                              <a:ext uri="{A12FA001-AC4F-418D-AE19-62706E023703}">
                                <ahyp:hlinkClr xmlns:ahyp="http://schemas.microsoft.com/office/drawing/2018/hyperlinkcolor" val="tx"/>
                              </a:ext>
                            </a:extLst>
                          </a:hlinkClick>
                        </a:rPr>
                        <a:t>Eleanor Sales</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ea typeface="+mn-ea"/>
                          <a:cs typeface="+mn-cs"/>
                          <a:sym typeface="Helvetica Neue"/>
                          <a:hlinkClick r:id="rId37">
                            <a:extLst>
                              <a:ext uri="{A12FA001-AC4F-418D-AE19-62706E023703}">
                                <ahyp:hlinkClr xmlns:ahyp="http://schemas.microsoft.com/office/drawing/2018/hyperlinkcolor" val="tx"/>
                              </a:ext>
                            </a:extLst>
                          </a:hlinkClick>
                        </a:rPr>
                        <a:t>Intel Solution Brief</a:t>
                      </a:r>
                      <a:endParaRPr lang="en-US" sz="700" b="0" i="0" u="none" strike="noStrike" cap="none" spc="0" baseline="0" noProof="0" dirty="0">
                        <a:solidFill>
                          <a:schemeClr val="bg2"/>
                        </a:solidFill>
                        <a:effectLst/>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7635535"/>
                  </a:ext>
                </a:extLst>
              </a:tr>
              <a:tr h="184591">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8" action="ppaction://hlinksldjump">
                            <a:extLst>
                              <a:ext uri="{A12FA001-AC4F-418D-AE19-62706E023703}">
                                <ahyp:hlinkClr xmlns:ahyp="http://schemas.microsoft.com/office/drawing/2018/hyperlinkcolor" val="tx"/>
                              </a:ext>
                            </a:extLst>
                          </a:hlinkClick>
                        </a:rPr>
                        <a:t>Exor Multi Protocol </a:t>
                      </a: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38" action="ppaction://hlinksldjump">
                            <a:extLst>
                              <a:ext uri="{A12FA001-AC4F-418D-AE19-62706E023703}">
                                <ahyp:hlinkClr xmlns:ahyp="http://schemas.microsoft.com/office/drawing/2018/hyperlinkcolor" val="tx"/>
                              </a:ext>
                            </a:extLst>
                          </a:hlinkClick>
                        </a:rPr>
                        <a:t>IIoT</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38" action="ppaction://hlinksldjump">
                            <a:extLst>
                              <a:ext uri="{A12FA001-AC4F-418D-AE19-62706E023703}">
                                <ahyp:hlinkClr xmlns:ahyp="http://schemas.microsoft.com/office/drawing/2018/hyperlinkcolor" val="tx"/>
                              </a:ext>
                            </a:extLst>
                          </a:hlinkClick>
                        </a:rPr>
                        <a:t> Gateway with Cloud Connectivity</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rPr>
                        <a:t>Americas; Africa/Middle East; Europe; Southeast Asia; Asia/Pacific/Japan; Australia/New Zealand</a:t>
                      </a:r>
                      <a:endParaRPr lang="es-E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endParaRP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Intel Clear"/>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32">
                            <a:extLst>
                              <a:ext uri="{A12FA001-AC4F-418D-AE19-62706E023703}">
                                <ahyp:hlinkClr xmlns:ahyp="http://schemas.microsoft.com/office/drawing/2018/hyperlinkcolor" val="tx"/>
                              </a:ext>
                            </a:extLst>
                          </a:hlinkClick>
                        </a:rPr>
                        <a:t>Aneta</a:t>
                      </a: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32">
                            <a:extLst>
                              <a:ext uri="{A12FA001-AC4F-418D-AE19-62706E023703}">
                                <ahyp:hlinkClr xmlns:ahyp="http://schemas.microsoft.com/office/drawing/2018/hyperlinkcolor" val="tx"/>
                              </a:ext>
                            </a:extLst>
                          </a:hlinkClick>
                        </a:rPr>
                        <a:t> </a:t>
                      </a:r>
                      <a:r>
                        <a:rPr lang="en-US" sz="7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32">
                            <a:extLst>
                              <a:ext uri="{A12FA001-AC4F-418D-AE19-62706E023703}">
                                <ahyp:hlinkClr xmlns:ahyp="http://schemas.microsoft.com/office/drawing/2018/hyperlinkcolor" val="tx"/>
                              </a:ext>
                            </a:extLst>
                          </a:hlinkClick>
                        </a:rPr>
                        <a:t>Zonenberg</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err="1">
                          <a:solidFill>
                            <a:schemeClr val="bg2"/>
                          </a:solidFill>
                          <a:effectLst/>
                          <a:uFillTx/>
                          <a:latin typeface="+mn-lt"/>
                          <a:ea typeface="+mn-ea"/>
                          <a:cs typeface="+mn-cs"/>
                          <a:sym typeface="Intel Clear"/>
                          <a:hlinkClick r:id="rId39">
                            <a:extLst>
                              <a:ext uri="{A12FA001-AC4F-418D-AE19-62706E023703}">
                                <ahyp:hlinkClr xmlns:ahyp="http://schemas.microsoft.com/office/drawing/2018/hyperlinkcolor" val="tx"/>
                              </a:ext>
                            </a:extLst>
                          </a:hlinkClick>
                        </a:rPr>
                        <a:t>eXware</a:t>
                      </a:r>
                      <a:r>
                        <a:rPr lang="en-US" sz="700" b="0" i="0" u="none" strike="noStrike" cap="none" spc="0" baseline="0" noProof="0" dirty="0">
                          <a:solidFill>
                            <a:schemeClr val="bg2"/>
                          </a:solidFill>
                          <a:effectLst/>
                          <a:uFillTx/>
                          <a:latin typeface="+mn-lt"/>
                          <a:ea typeface="+mn-ea"/>
                          <a:cs typeface="+mn-cs"/>
                          <a:sym typeface="Intel Clear"/>
                          <a:hlinkClick r:id="rId39">
                            <a:extLst>
                              <a:ext uri="{A12FA001-AC4F-418D-AE19-62706E023703}">
                                <ahyp:hlinkClr xmlns:ahyp="http://schemas.microsoft.com/office/drawing/2018/hyperlinkcolor" val="tx"/>
                              </a:ext>
                            </a:extLst>
                          </a:hlinkClick>
                        </a:rPr>
                        <a:t> 707T</a:t>
                      </a:r>
                      <a:br>
                        <a:rPr lang="en-US" sz="700" b="0" i="0" u="none" strike="noStrike" cap="none" spc="0" baseline="0" noProof="0" dirty="0">
                          <a:solidFill>
                            <a:schemeClr val="bg2"/>
                          </a:solidFill>
                          <a:effectLst/>
                          <a:uFillTx/>
                          <a:latin typeface="+mn-lt"/>
                          <a:ea typeface="+mn-ea"/>
                          <a:cs typeface="+mn-cs"/>
                          <a:sym typeface="Intel Clear"/>
                          <a:hlinkClick r:id="rId39">
                            <a:extLst>
                              <a:ext uri="{A12FA001-AC4F-418D-AE19-62706E023703}">
                                <ahyp:hlinkClr xmlns:ahyp="http://schemas.microsoft.com/office/drawing/2018/hyperlinkcolor" val="tx"/>
                              </a:ext>
                            </a:extLst>
                          </a:hlinkClick>
                        </a:rPr>
                      </a:br>
                      <a:r>
                        <a:rPr lang="en-US" sz="700" b="0" i="0" u="none" strike="noStrike" cap="none" spc="0" baseline="0" noProof="0" dirty="0">
                          <a:solidFill>
                            <a:schemeClr val="bg2"/>
                          </a:solidFill>
                          <a:effectLst/>
                          <a:uFillTx/>
                          <a:latin typeface="+mn-lt"/>
                          <a:ea typeface="+mn-ea"/>
                          <a:cs typeface="+mn-cs"/>
                          <a:sym typeface="Intel Clear"/>
                          <a:hlinkClick r:id="rId39">
                            <a:extLst>
                              <a:ext uri="{A12FA001-AC4F-418D-AE19-62706E023703}">
                                <ahyp:hlinkClr xmlns:ahyp="http://schemas.microsoft.com/office/drawing/2018/hyperlinkcolor" val="tx"/>
                              </a:ext>
                            </a:extLst>
                          </a:hlinkClick>
                        </a:rPr>
                        <a:t>Product Page</a:t>
                      </a:r>
                      <a:endParaRPr lang="en-US" sz="700" b="0" i="0" u="none" strike="noStrike" cap="none" spc="0" baseline="0" noProof="0" dirty="0">
                        <a:solidFill>
                          <a:schemeClr val="bg2"/>
                        </a:solidFill>
                        <a:effectLst/>
                        <a:uFillTx/>
                        <a:latin typeface="+mn-lt"/>
                        <a:ea typeface="+mn-ea"/>
                        <a:cs typeface="+mn-cs"/>
                        <a:sym typeface="Intel Clear"/>
                      </a:endParaRPr>
                    </a:p>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ea typeface="+mn-ea"/>
                          <a:cs typeface="+mn-cs"/>
                          <a:sym typeface="Intel Clear"/>
                          <a:hlinkClick r:id="rId40">
                            <a:extLst>
                              <a:ext uri="{A12FA001-AC4F-418D-AE19-62706E023703}">
                                <ahyp:hlinkClr xmlns:ahyp="http://schemas.microsoft.com/office/drawing/2018/hyperlinkcolor" val="tx"/>
                              </a:ext>
                            </a:extLst>
                          </a:hlinkClick>
                        </a:rPr>
                        <a:t>Product Videos</a:t>
                      </a:r>
                      <a:endParaRPr lang="en-US" sz="700" b="0" i="0" u="none" strike="noStrike" cap="none" spc="0" baseline="0" noProof="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7172159"/>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1" action="ppaction://hlinksldjump">
                            <a:extLst>
                              <a:ext uri="{A12FA001-AC4F-418D-AE19-62706E023703}">
                                <ahyp:hlinkClr xmlns:ahyp="http://schemas.microsoft.com/office/drawing/2018/hyperlinkcolor" val="tx"/>
                              </a:ext>
                            </a:extLst>
                          </a:hlinkClick>
                        </a:rPr>
                        <a:t>Shandong Extreme Vision Co., Ltd. Smart Community AI Solution</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rPr>
                        <a:t>PRC, APAJ</a:t>
                      </a: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42">
                            <a:extLst>
                              <a:ext uri="{A12FA001-AC4F-418D-AE19-62706E023703}">
                                <ahyp:hlinkClr xmlns:ahyp="http://schemas.microsoft.com/office/drawing/2018/hyperlinkcolor" val="tx"/>
                              </a:ext>
                            </a:extLst>
                          </a:hlinkClick>
                        </a:rPr>
                        <a:t>Grace </a:t>
                      </a:r>
                      <a:r>
                        <a:rPr lang="en-US" sz="7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42">
                            <a:extLst>
                              <a:ext uri="{A12FA001-AC4F-418D-AE19-62706E023703}">
                                <ahyp:hlinkClr xmlns:ahyp="http://schemas.microsoft.com/office/drawing/2018/hyperlinkcolor" val="tx"/>
                              </a:ext>
                            </a:extLst>
                          </a:hlinkClick>
                        </a:rPr>
                        <a:t>Geng</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ea typeface="+mn-ea"/>
                          <a:cs typeface="+mn-cs"/>
                          <a:sym typeface="Helvetica Neue" panose="02000503000000020004"/>
                          <a:hlinkClick r:id="rId43">
                            <a:extLst>
                              <a:ext uri="{A12FA001-AC4F-418D-AE19-62706E023703}">
                                <ahyp:hlinkClr xmlns:ahyp="http://schemas.microsoft.com/office/drawing/2018/hyperlinkcolor" val="tx"/>
                              </a:ext>
                            </a:extLst>
                          </a:hlinkClick>
                        </a:rPr>
                        <a:t>Solution Webpage</a:t>
                      </a:r>
                      <a:endParaRPr lang="en-US" sz="700" b="0" i="0" u="none" strike="noStrike" cap="none" spc="0" baseline="0" noProof="0" dirty="0">
                        <a:solidFill>
                          <a:schemeClr val="bg2"/>
                        </a:solidFill>
                        <a:effectLst/>
                        <a:uFillTx/>
                        <a:latin typeface="+mn-lt"/>
                        <a:ea typeface="+mn-ea"/>
                        <a:cs typeface="+mn-cs"/>
                        <a:sym typeface="Helvetica Neue" panose="02000503000000020004"/>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4650481"/>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4" action="ppaction://hlinksldjump">
                            <a:extLst>
                              <a:ext uri="{A12FA001-AC4F-418D-AE19-62706E023703}">
                                <ahyp:hlinkClr xmlns:ahyp="http://schemas.microsoft.com/office/drawing/2018/hyperlinkcolor" val="tx"/>
                              </a:ext>
                            </a:extLst>
                          </a:hlinkClick>
                        </a:rPr>
                        <a:t>Shandong Extreme Vision Co., Ltd. Smart Factory AI Solution</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rPr>
                        <a:t>APAJ, PRC</a:t>
                      </a: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42">
                            <a:extLst>
                              <a:ext uri="{A12FA001-AC4F-418D-AE19-62706E023703}">
                                <ahyp:hlinkClr xmlns:ahyp="http://schemas.microsoft.com/office/drawing/2018/hyperlinkcolor" val="tx"/>
                              </a:ext>
                            </a:extLst>
                          </a:hlinkClick>
                        </a:rPr>
                        <a:t>Grace </a:t>
                      </a:r>
                      <a:r>
                        <a:rPr lang="en-US" sz="7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42">
                            <a:extLst>
                              <a:ext uri="{A12FA001-AC4F-418D-AE19-62706E023703}">
                                <ahyp:hlinkClr xmlns:ahyp="http://schemas.microsoft.com/office/drawing/2018/hyperlinkcolor" val="tx"/>
                              </a:ext>
                            </a:extLst>
                          </a:hlinkClick>
                        </a:rPr>
                        <a:t>Geng</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ea typeface="+mn-ea"/>
                          <a:cs typeface="+mn-cs"/>
                          <a:sym typeface="Helvetica Neue" panose="02000503000000020004"/>
                          <a:hlinkClick r:id="rId43">
                            <a:extLst>
                              <a:ext uri="{A12FA001-AC4F-418D-AE19-62706E023703}">
                                <ahyp:hlinkClr xmlns:ahyp="http://schemas.microsoft.com/office/drawing/2018/hyperlinkcolor" val="tx"/>
                              </a:ext>
                            </a:extLst>
                          </a:hlinkClick>
                        </a:rPr>
                        <a:t>Solution Webpage</a:t>
                      </a:r>
                      <a:endParaRPr lang="en-US" sz="700" b="0" i="0" u="none" strike="noStrike" cap="none" spc="0" baseline="0" noProof="0" dirty="0">
                        <a:solidFill>
                          <a:schemeClr val="bg2"/>
                        </a:solidFill>
                        <a:effectLst/>
                        <a:uFillTx/>
                        <a:latin typeface="+mn-lt"/>
                        <a:ea typeface="+mn-ea"/>
                        <a:cs typeface="+mn-cs"/>
                        <a:sym typeface="Helvetica Neue" panose="02000503000000020004"/>
                      </a:endParaRPr>
                    </a:p>
                    <a:p>
                      <a:pPr marL="0" marR="0" lvl="0" indent="0" algn="ctr" defTabSz="609600" rtl="0" eaLnBrk="1" fontAlgn="b" latinLnBrk="0" hangingPunct="1">
                        <a:lnSpc>
                          <a:spcPct val="100000"/>
                        </a:lnSpc>
                        <a:spcBef>
                          <a:spcPts val="0"/>
                        </a:spcBef>
                        <a:spcAft>
                          <a:spcPts val="0"/>
                        </a:spcAft>
                        <a:buClrTx/>
                        <a:buSzTx/>
                        <a:buFontTx/>
                        <a:buNone/>
                        <a:tabLst/>
                        <a:defRPr/>
                      </a:pPr>
                      <a:endParaRPr lang="en-US" sz="700" b="0" i="0" u="none" strike="noStrike" cap="none" spc="0" baseline="0" noProof="0" dirty="0">
                        <a:solidFill>
                          <a:schemeClr val="bg2"/>
                        </a:solidFill>
                        <a:effectLst/>
                        <a:uFillTx/>
                        <a:latin typeface="+mn-lt"/>
                        <a:ea typeface="+mn-ea"/>
                        <a:cs typeface="+mn-cs"/>
                        <a:sym typeface="Helvetica Neue" panose="02000503000000020004"/>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2896114"/>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5" action="ppaction://hlinksldjump">
                            <a:extLst>
                              <a:ext uri="{A12FA001-AC4F-418D-AE19-62706E023703}">
                                <ahyp:hlinkClr xmlns:ahyp="http://schemas.microsoft.com/office/drawing/2018/hyperlinkcolor" val="tx"/>
                              </a:ext>
                            </a:extLst>
                          </a:hlinkClick>
                        </a:rPr>
                        <a:t>WPI </a:t>
                      </a:r>
                      <a:r>
                        <a:rPr lang="en-IN"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5" action="ppaction://hlinksldjump">
                            <a:extLst>
                              <a:ext uri="{A12FA001-AC4F-418D-AE19-62706E023703}">
                                <ahyp:hlinkClr xmlns:ahyp="http://schemas.microsoft.com/office/drawing/2018/hyperlinkcolor" val="tx"/>
                              </a:ext>
                            </a:extLst>
                          </a:hlinkClick>
                        </a:rPr>
                        <a:t>SMT Intelligent Smart Storage Rack Solution</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rPr>
                        <a:t>Asia, Pacific, and Japan, PRC</a:t>
                      </a: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9">
                            <a:extLst>
                              <a:ext uri="{A12FA001-AC4F-418D-AE19-62706E023703}">
                                <ahyp:hlinkClr xmlns:ahyp="http://schemas.microsoft.com/office/drawing/2018/hyperlinkcolor" val="tx"/>
                              </a:ext>
                            </a:extLst>
                          </a:hlinkClick>
                        </a:rPr>
                        <a:t>Eleanor Sales</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altLang="zh-TW" sz="700" b="0" i="0" u="none" strike="noStrike" cap="none" spc="0" baseline="0" noProof="0" dirty="0">
                          <a:solidFill>
                            <a:schemeClr val="bg2"/>
                          </a:solidFill>
                          <a:effectLst/>
                          <a:uFillTx/>
                          <a:latin typeface="+mn-lt"/>
                          <a:ea typeface="+mn-ea"/>
                          <a:cs typeface="+mn-cs"/>
                          <a:sym typeface="Helvetica Neue"/>
                          <a:hlinkClick r:id="rId46">
                            <a:extLst>
                              <a:ext uri="{A12FA001-AC4F-418D-AE19-62706E023703}">
                                <ahyp:hlinkClr xmlns:ahyp="http://schemas.microsoft.com/office/drawing/2018/hyperlinkcolor" val="tx"/>
                              </a:ext>
                            </a:extLst>
                          </a:hlinkClick>
                        </a:rPr>
                        <a:t>WPI SMT Intelligent Storage Rack Solution Product Vide</a:t>
                      </a:r>
                      <a:r>
                        <a:rPr lang="en-US" altLang="zh-TW" sz="700" b="0" i="0" u="none" strike="noStrike" cap="none" spc="0" baseline="0" noProof="0" dirty="0">
                          <a:solidFill>
                            <a:schemeClr val="bg2"/>
                          </a:solidFill>
                          <a:effectLst/>
                          <a:uFillTx/>
                          <a:latin typeface="+mn-lt"/>
                          <a:ea typeface="+mn-ea"/>
                          <a:cs typeface="+mn-cs"/>
                          <a:sym typeface="Helvetica Neue"/>
                        </a:rPr>
                        <a:t>o</a:t>
                      </a:r>
                    </a:p>
                    <a:p>
                      <a:pPr marL="0" marR="0" lvl="0" indent="0" algn="ctr" defTabSz="609600" rtl="0" eaLnBrk="1" fontAlgn="b" latinLnBrk="0" hangingPunct="1">
                        <a:lnSpc>
                          <a:spcPct val="100000"/>
                        </a:lnSpc>
                        <a:spcBef>
                          <a:spcPts val="0"/>
                        </a:spcBef>
                        <a:spcAft>
                          <a:spcPts val="0"/>
                        </a:spcAft>
                        <a:buClrTx/>
                        <a:buSzTx/>
                        <a:buFontTx/>
                        <a:buNone/>
                        <a:tabLst/>
                        <a:defRPr/>
                      </a:pPr>
                      <a:r>
                        <a:rPr lang="en-US" altLang="zh-TW" sz="700" b="0" i="0" u="none" strike="noStrike" cap="none" spc="0" baseline="0" noProof="0" dirty="0">
                          <a:solidFill>
                            <a:schemeClr val="bg2"/>
                          </a:solidFill>
                          <a:effectLst/>
                          <a:uFillTx/>
                          <a:latin typeface="+mn-lt"/>
                          <a:ea typeface="+mn-ea"/>
                          <a:cs typeface="+mn-cs"/>
                          <a:sym typeface="Helvetica Neue"/>
                          <a:hlinkClick r:id="rId47">
                            <a:extLst>
                              <a:ext uri="{A12FA001-AC4F-418D-AE19-62706E023703}">
                                <ahyp:hlinkClr xmlns:ahyp="http://schemas.microsoft.com/office/drawing/2018/hyperlinkcolor" val="tx"/>
                              </a:ext>
                            </a:extLst>
                          </a:hlinkClick>
                        </a:rPr>
                        <a:t>WPI SMT Intelligent Smart Storage Rack Solution Product Page</a:t>
                      </a:r>
                      <a:endParaRPr lang="en-US" sz="700" b="0" i="0" u="none" strike="noStrike" cap="none" spc="0" baseline="0" noProof="0" dirty="0">
                        <a:solidFill>
                          <a:schemeClr val="bg2"/>
                        </a:solidFill>
                        <a:effectLst/>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9909403"/>
                  </a:ext>
                </a:extLst>
              </a:tr>
              <a:tr h="74715">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48" action="ppaction://hlinksldjump">
                            <a:extLst>
                              <a:ext uri="{A12FA001-AC4F-418D-AE19-62706E023703}">
                                <ahyp:hlinkClr xmlns:ahyp="http://schemas.microsoft.com/office/drawing/2018/hyperlinkcolor" val="tx"/>
                              </a:ext>
                            </a:extLst>
                          </a:hlinkClick>
                        </a:rPr>
                        <a:t>Xinje</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48" action="ppaction://hlinksldjump">
                            <a:extLst>
                              <a:ext uri="{A12FA001-AC4F-418D-AE19-62706E023703}">
                                <ahyp:hlinkClr xmlns:ahyp="http://schemas.microsoft.com/office/drawing/2018/hyperlinkcolor" val="tx"/>
                              </a:ext>
                            </a:extLst>
                          </a:hlinkClick>
                        </a:rPr>
                        <a:t> Electric X-SIGHT: Intelligent Industrial Controller</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rPr>
                        <a:t>Asia, Pacific, and Japan, Europe, Middle East, and Africa, PRC</a:t>
                      </a: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42">
                            <a:extLst>
                              <a:ext uri="{A12FA001-AC4F-418D-AE19-62706E023703}">
                                <ahyp:hlinkClr xmlns:ahyp="http://schemas.microsoft.com/office/drawing/2018/hyperlinkcolor" val="tx"/>
                              </a:ext>
                            </a:extLst>
                          </a:hlinkClick>
                        </a:rPr>
                        <a:t>Grace </a:t>
                      </a:r>
                      <a:r>
                        <a:rPr lang="en-US" sz="7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42">
                            <a:extLst>
                              <a:ext uri="{A12FA001-AC4F-418D-AE19-62706E023703}">
                                <ahyp:hlinkClr xmlns:ahyp="http://schemas.microsoft.com/office/drawing/2018/hyperlinkcolor" val="tx"/>
                              </a:ext>
                            </a:extLst>
                          </a:hlinkClick>
                        </a:rPr>
                        <a:t>Geng</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err="1">
                          <a:solidFill>
                            <a:schemeClr val="bg2"/>
                          </a:solidFill>
                          <a:effectLst/>
                          <a:uFillTx/>
                          <a:latin typeface="+mn-lt"/>
                          <a:ea typeface="+mn-ea"/>
                          <a:cs typeface="+mn-cs"/>
                          <a:sym typeface="Helvetica Neue"/>
                          <a:hlinkClick r:id="rId22">
                            <a:extLst>
                              <a:ext uri="{A12FA001-AC4F-418D-AE19-62706E023703}">
                                <ahyp:hlinkClr xmlns:ahyp="http://schemas.microsoft.com/office/drawing/2018/hyperlinkcolor" val="tx"/>
                              </a:ext>
                            </a:extLst>
                          </a:hlinkClick>
                        </a:rPr>
                        <a:t>Xinje</a:t>
                      </a:r>
                      <a:r>
                        <a:rPr lang="en-US" sz="700" b="0" i="0" u="none" strike="noStrike" cap="none" spc="0" baseline="0" noProof="0" dirty="0">
                          <a:solidFill>
                            <a:schemeClr val="bg2"/>
                          </a:solidFill>
                          <a:effectLst/>
                          <a:uFillTx/>
                          <a:latin typeface="+mn-lt"/>
                          <a:ea typeface="+mn-ea"/>
                          <a:cs typeface="+mn-cs"/>
                          <a:sym typeface="Helvetica Neue"/>
                          <a:hlinkClick r:id="rId22">
                            <a:extLst>
                              <a:ext uri="{A12FA001-AC4F-418D-AE19-62706E023703}">
                                <ahyp:hlinkClr xmlns:ahyp="http://schemas.microsoft.com/office/drawing/2018/hyperlinkcolor" val="tx"/>
                              </a:ext>
                            </a:extLst>
                          </a:hlinkClick>
                        </a:rPr>
                        <a:t> Website</a:t>
                      </a:r>
                      <a:endParaRPr lang="en-US" sz="700" b="0" i="0" u="none" strike="noStrike" cap="none" spc="0" baseline="0" noProof="0" dirty="0">
                        <a:solidFill>
                          <a:schemeClr val="bg2"/>
                        </a:solidFill>
                        <a:effectLst/>
                        <a:uFillTx/>
                        <a:latin typeface="+mn-lt"/>
                        <a:ea typeface="+mn-ea"/>
                        <a:cs typeface="+mn-cs"/>
                        <a:sym typeface="Helvetica Neue"/>
                      </a:endParaRPr>
                    </a:p>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ea typeface="+mn-ea"/>
                          <a:cs typeface="+mn-cs"/>
                          <a:sym typeface="Helvetica Neue"/>
                          <a:hlinkClick r:id="rId23">
                            <a:extLst>
                              <a:ext uri="{A12FA001-AC4F-418D-AE19-62706E023703}">
                                <ahyp:hlinkClr xmlns:ahyp="http://schemas.microsoft.com/office/drawing/2018/hyperlinkcolor" val="tx"/>
                              </a:ext>
                            </a:extLst>
                          </a:hlinkClick>
                        </a:rPr>
                        <a:t>Solution Demos</a:t>
                      </a:r>
                      <a:r>
                        <a:rPr lang="en-US" sz="700" b="0" i="0" u="none" strike="noStrike" cap="none" spc="0" baseline="0" noProof="0" dirty="0">
                          <a:solidFill>
                            <a:schemeClr val="bg2"/>
                          </a:solidFill>
                          <a:effectLst/>
                          <a:uFillTx/>
                          <a:latin typeface="+mn-lt"/>
                          <a:ea typeface="+mn-ea"/>
                          <a:cs typeface="+mn-cs"/>
                          <a:sym typeface="Helvetica Neue"/>
                        </a:rPr>
                        <a:t> </a:t>
                      </a:r>
                    </a:p>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ea typeface="+mn-ea"/>
                          <a:cs typeface="+mn-cs"/>
                          <a:sym typeface="Helvetica Neue"/>
                          <a:hlinkClick r:id="rId49">
                            <a:extLst>
                              <a:ext uri="{A12FA001-AC4F-418D-AE19-62706E023703}">
                                <ahyp:hlinkClr xmlns:ahyp="http://schemas.microsoft.com/office/drawing/2018/hyperlinkcolor" val="tx"/>
                              </a:ext>
                            </a:extLst>
                          </a:hlinkClick>
                        </a:rPr>
                        <a:t>Unboxing, Installation, Set-Up</a:t>
                      </a:r>
                      <a:endParaRPr lang="en-US" sz="700" b="0" i="0" u="none" strike="noStrike" cap="none" spc="0" baseline="0" noProof="0" dirty="0">
                        <a:solidFill>
                          <a:schemeClr val="bg2"/>
                        </a:solidFill>
                        <a:effectLst/>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4334138"/>
                  </a:ext>
                </a:extLst>
              </a:tr>
              <a:tr h="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7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50" action="ppaction://hlinksldjump">
                            <a:extLst>
                              <a:ext uri="{A12FA001-AC4F-418D-AE19-62706E023703}">
                                <ahyp:hlinkClr xmlns:ahyp="http://schemas.microsoft.com/office/drawing/2018/hyperlinkcolor" val="tx"/>
                              </a:ext>
                            </a:extLst>
                          </a:hlinkClick>
                        </a:rPr>
                        <a:t>Vecow</a:t>
                      </a:r>
                      <a:r>
                        <a:rPr lang="en-US" sz="700" b="0" i="0" u="none" strike="noStrike" cap="none" spc="0" baseline="0" dirty="0">
                          <a:solidFill>
                            <a:schemeClr val="accent1"/>
                          </a:solidFill>
                          <a:uFillTx/>
                          <a:latin typeface="IntelOne Text Medium" panose="020B0703020203020204" pitchFamily="34" charset="0"/>
                          <a:ea typeface="+mn-ea"/>
                          <a:cs typeface="+mn-cs"/>
                          <a:sym typeface="Intel Clear"/>
                          <a:hlinkClick r:id="rId50" action="ppaction://hlinksldjump">
                            <a:extLst>
                              <a:ext uri="{A12FA001-AC4F-418D-AE19-62706E023703}">
                                <ahyp:hlinkClr xmlns:ahyp="http://schemas.microsoft.com/office/drawing/2018/hyperlinkcolor" val="tx"/>
                              </a:ext>
                            </a:extLst>
                          </a:hlinkClick>
                        </a:rPr>
                        <a:t> Smart Factory Solution (SFS) </a:t>
                      </a:r>
                      <a:endParaRPr lang="en-US" sz="7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ea typeface="+mn-ea"/>
                          <a:cs typeface="+mn-cs"/>
                          <a:sym typeface="Helvetica Neue"/>
                        </a:rPr>
                        <a:t>Taiwan, China, Germany, India, Thailand, Denmark</a:t>
                      </a:r>
                    </a:p>
                  </a:txBody>
                  <a:tcPr marL="18288" marR="18288" marT="18288" marB="18288" anchor="ctr">
                    <a:lnL w="6350" cap="flat" cmpd="sng" algn="ctr">
                      <a:noFill/>
                      <a:prstDash val="solid"/>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sym typeface="Intel Clear"/>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09600" fontAlgn="b" latinLnBrk="0">
                        <a:lnSpc>
                          <a:spcPct val="100000"/>
                        </a:lnSpc>
                        <a:spcBef>
                          <a:spcPts val="0"/>
                        </a:spcBef>
                        <a:spcAft>
                          <a:spcPts val="0"/>
                        </a:spcAft>
                        <a:buClrTx/>
                        <a:buSzTx/>
                        <a:buFontTx/>
                        <a:buNone/>
                        <a:tabLst/>
                      </a:pP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51">
                            <a:extLst>
                              <a:ext uri="{A12FA001-AC4F-418D-AE19-62706E023703}">
                                <ahyp:hlinkClr xmlns:ahyp="http://schemas.microsoft.com/office/drawing/2018/hyperlinkcolor" val="tx"/>
                              </a:ext>
                            </a:extLst>
                          </a:hlinkClick>
                        </a:rPr>
                        <a:t>Jason Wang</a:t>
                      </a:r>
                      <a:endParaRPr lang="en-US" sz="7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ea typeface="+mn-ea"/>
                          <a:cs typeface="+mn-cs"/>
                          <a:sym typeface="Intel Clear"/>
                          <a:hlinkClick r:id="rId52">
                            <a:extLst>
                              <a:ext uri="{A12FA001-AC4F-418D-AE19-62706E023703}">
                                <ahyp:hlinkClr xmlns:ahyp="http://schemas.microsoft.com/office/drawing/2018/hyperlinkcolor" val="tx"/>
                              </a:ext>
                            </a:extLst>
                          </a:hlinkClick>
                        </a:rPr>
                        <a:t>IoT Kits Overview</a:t>
                      </a:r>
                      <a:r>
                        <a:rPr lang="en-US" sz="700" b="0" i="0" u="none" strike="noStrike" cap="none" spc="0" baseline="0" noProof="0" dirty="0">
                          <a:solidFill>
                            <a:schemeClr val="bg2"/>
                          </a:solidFill>
                          <a:effectLst/>
                          <a:uFillTx/>
                          <a:latin typeface="+mn-lt"/>
                          <a:ea typeface="+mn-ea"/>
                          <a:cs typeface="+mn-cs"/>
                          <a:sym typeface="Intel Clear"/>
                        </a:rPr>
                        <a:t>, </a:t>
                      </a:r>
                      <a:r>
                        <a:rPr lang="en-US" sz="700" b="0" i="0" u="none" strike="noStrike" cap="none" spc="0" baseline="0" noProof="0" dirty="0">
                          <a:solidFill>
                            <a:schemeClr val="bg2"/>
                          </a:solidFill>
                          <a:effectLst/>
                          <a:uFillTx/>
                          <a:latin typeface="+mn-lt"/>
                          <a:ea typeface="+mn-ea"/>
                          <a:cs typeface="+mn-cs"/>
                          <a:sym typeface="Intel Clear"/>
                          <a:hlinkClick r:id="rId53">
                            <a:extLst>
                              <a:ext uri="{A12FA001-AC4F-418D-AE19-62706E023703}">
                                <ahyp:hlinkClr xmlns:ahyp="http://schemas.microsoft.com/office/drawing/2018/hyperlinkcolor" val="tx"/>
                              </a:ext>
                            </a:extLst>
                          </a:hlinkClick>
                        </a:rPr>
                        <a:t>Datasheet</a:t>
                      </a:r>
                      <a:r>
                        <a:rPr lang="en-US" sz="700" b="0" i="0" u="none" strike="noStrike" cap="none" spc="0" baseline="0" noProof="0" dirty="0">
                          <a:solidFill>
                            <a:schemeClr val="bg2"/>
                          </a:solidFill>
                          <a:effectLst/>
                          <a:uFillTx/>
                          <a:latin typeface="+mn-lt"/>
                          <a:ea typeface="+mn-ea"/>
                          <a:cs typeface="+mn-cs"/>
                          <a:sym typeface="Intel Clear"/>
                        </a:rPr>
                        <a:t>, </a:t>
                      </a:r>
                      <a:r>
                        <a:rPr lang="en-US" sz="700" b="0" i="0" u="none" strike="noStrike" cap="none" spc="0" baseline="0" noProof="0" dirty="0">
                          <a:solidFill>
                            <a:schemeClr val="bg2"/>
                          </a:solidFill>
                          <a:effectLst/>
                          <a:uFillTx/>
                          <a:latin typeface="+mn-lt"/>
                          <a:ea typeface="+mn-ea"/>
                          <a:cs typeface="+mn-cs"/>
                          <a:sym typeface="Intel Clear"/>
                          <a:hlinkClick r:id="rId54">
                            <a:extLst>
                              <a:ext uri="{A12FA001-AC4F-418D-AE19-62706E023703}">
                                <ahyp:hlinkClr xmlns:ahyp="http://schemas.microsoft.com/office/drawing/2018/hyperlinkcolor" val="tx"/>
                              </a:ext>
                            </a:extLst>
                          </a:hlinkClick>
                        </a:rPr>
                        <a:t>User Guide</a:t>
                      </a:r>
                      <a:endParaRPr lang="en-US" sz="700" b="0" i="0" u="none" strike="noStrike" cap="none" spc="0" baseline="0" noProof="0" dirty="0">
                        <a:solidFill>
                          <a:schemeClr val="bg2"/>
                        </a:solidFill>
                        <a:effectLst/>
                        <a:uFillTx/>
                        <a:latin typeface="+mn-lt"/>
                        <a:ea typeface="+mn-ea"/>
                        <a:cs typeface="+mn-cs"/>
                        <a:sym typeface="Intel Clear"/>
                      </a:endParaRPr>
                    </a:p>
                    <a:p>
                      <a:pPr marL="0" marR="0" lvl="0" indent="0" algn="ctr" defTabSz="609600" rtl="0" eaLnBrk="1" fontAlgn="b" latinLnBrk="0" hangingPunct="1">
                        <a:lnSpc>
                          <a:spcPct val="100000"/>
                        </a:lnSpc>
                        <a:spcBef>
                          <a:spcPts val="0"/>
                        </a:spcBef>
                        <a:spcAft>
                          <a:spcPts val="0"/>
                        </a:spcAft>
                        <a:buClrTx/>
                        <a:buSzTx/>
                        <a:buFontTx/>
                        <a:buNone/>
                        <a:tabLst/>
                        <a:defRPr/>
                      </a:pPr>
                      <a:r>
                        <a:rPr lang="en-US" sz="700" b="0" i="0" u="none" strike="noStrike" cap="none" spc="0" baseline="0" noProof="0" dirty="0">
                          <a:solidFill>
                            <a:schemeClr val="bg2"/>
                          </a:solidFill>
                          <a:effectLst/>
                          <a:uFillTx/>
                          <a:latin typeface="+mn-lt"/>
                          <a:ea typeface="+mn-ea"/>
                          <a:cs typeface="+mn-cs"/>
                          <a:sym typeface="Intel Clear"/>
                          <a:hlinkClick r:id="rId55">
                            <a:extLst>
                              <a:ext uri="{A12FA001-AC4F-418D-AE19-62706E023703}">
                                <ahyp:hlinkClr xmlns:ahyp="http://schemas.microsoft.com/office/drawing/2018/hyperlinkcolor" val="tx"/>
                              </a:ext>
                            </a:extLst>
                          </a:hlinkClick>
                        </a:rPr>
                        <a:t>API/SDK</a:t>
                      </a:r>
                      <a:r>
                        <a:rPr lang="en-US" sz="700" b="0" i="0" u="none" strike="noStrike" cap="none" spc="0" baseline="0" noProof="0" dirty="0">
                          <a:solidFill>
                            <a:schemeClr val="bg2"/>
                          </a:solidFill>
                          <a:effectLst/>
                          <a:uFillTx/>
                          <a:latin typeface="+mn-lt"/>
                          <a:ea typeface="+mn-ea"/>
                          <a:cs typeface="+mn-cs"/>
                          <a:sym typeface="Intel Clear"/>
                        </a:rPr>
                        <a:t>, </a:t>
                      </a:r>
                      <a:r>
                        <a:rPr lang="en-US" sz="700" b="0" i="0" u="none" strike="noStrike" cap="none" spc="0" baseline="0" noProof="0" dirty="0">
                          <a:solidFill>
                            <a:schemeClr val="bg2"/>
                          </a:solidFill>
                          <a:effectLst/>
                          <a:uFillTx/>
                          <a:latin typeface="+mn-lt"/>
                          <a:ea typeface="+mn-ea"/>
                          <a:cs typeface="+mn-cs"/>
                          <a:sym typeface="Intel Clear"/>
                          <a:hlinkClick r:id="rId56">
                            <a:extLst>
                              <a:ext uri="{A12FA001-AC4F-418D-AE19-62706E023703}">
                                <ahyp:hlinkClr xmlns:ahyp="http://schemas.microsoft.com/office/drawing/2018/hyperlinkcolor" val="tx"/>
                              </a:ext>
                            </a:extLst>
                          </a:hlinkClick>
                        </a:rPr>
                        <a:t>ORDER here today</a:t>
                      </a:r>
                      <a:endParaRPr lang="en-US" sz="700" b="0" i="0" u="none" strike="noStrike" cap="none" spc="0" baseline="0" noProof="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4662890"/>
                  </a:ext>
                </a:extLst>
              </a:tr>
            </a:tbl>
          </a:graphicData>
        </a:graphic>
      </p:graphicFrame>
      <p:sp>
        <p:nvSpPr>
          <p:cNvPr id="9" name="Title 8">
            <a:extLst>
              <a:ext uri="{FF2B5EF4-FFF2-40B4-BE49-F238E27FC236}">
                <a16:creationId xmlns:a16="http://schemas.microsoft.com/office/drawing/2014/main" id="{F3DE2B0E-4367-4F77-87C8-F43A216F6B1A}"/>
              </a:ext>
            </a:extLst>
          </p:cNvPr>
          <p:cNvSpPr>
            <a:spLocks noGrp="1"/>
          </p:cNvSpPr>
          <p:nvPr>
            <p:ph type="title"/>
          </p:nvPr>
        </p:nvSpPr>
        <p:spPr/>
        <p:txBody>
          <a:bodyPr/>
          <a:lstStyle/>
          <a:p>
            <a:pPr lvl="0"/>
            <a:r>
              <a:rPr lang="en-US" dirty="0"/>
              <a:t>Control Optimization &amp; Autonomy</a:t>
            </a:r>
          </a:p>
        </p:txBody>
      </p:sp>
      <p:pic>
        <p:nvPicPr>
          <p:cNvPr id="2" name="Picture 1">
            <a:hlinkClick r:id="rId57" action="ppaction://hlinksldjump"/>
            <a:extLst>
              <a:ext uri="{FF2B5EF4-FFF2-40B4-BE49-F238E27FC236}">
                <a16:creationId xmlns:a16="http://schemas.microsoft.com/office/drawing/2014/main" id="{0949FB55-275B-03FB-8AAD-1C49FC716C09}"/>
              </a:ext>
            </a:extLst>
          </p:cNvPr>
          <p:cNvPicPr>
            <a:picLocks noChangeAspect="1"/>
          </p:cNvPicPr>
          <p:nvPr/>
        </p:nvPicPr>
        <p:blipFill rotWithShape="1">
          <a:blip r:embed="rId58" cstate="hqprint">
            <a:extLst>
              <a:ext uri="{28A0092B-C50C-407E-A947-70E740481C1C}">
                <a14:useLocalDpi xmlns:a14="http://schemas.microsoft.com/office/drawing/2010/main"/>
              </a:ext>
            </a:extLst>
          </a:blip>
          <a:srcRect/>
          <a:stretch/>
        </p:blipFill>
        <p:spPr>
          <a:xfrm>
            <a:off x="1322075" y="87630"/>
            <a:ext cx="715633" cy="384440"/>
          </a:xfrm>
          <a:prstGeom prst="rect">
            <a:avLst/>
          </a:prstGeom>
        </p:spPr>
      </p:pic>
      <p:sp>
        <p:nvSpPr>
          <p:cNvPr id="3" name="Rectangle 2">
            <a:extLst>
              <a:ext uri="{FF2B5EF4-FFF2-40B4-BE49-F238E27FC236}">
                <a16:creationId xmlns:a16="http://schemas.microsoft.com/office/drawing/2014/main" id="{7D8E8FAD-C950-F8AE-05AD-A0F96EC5558F}"/>
              </a:ext>
            </a:extLst>
          </p:cNvPr>
          <p:cNvSpPr/>
          <p:nvPr/>
        </p:nvSpPr>
        <p:spPr>
          <a:xfrm>
            <a:off x="-48767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57"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57"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57"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spTree>
    <p:extLst>
      <p:ext uri="{BB962C8B-B14F-4D97-AF65-F5344CB8AC3E}">
        <p14:creationId xmlns:p14="http://schemas.microsoft.com/office/powerpoint/2010/main" val="18561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1AC2A85E-8BC0-A1F8-1BD2-B43BB8B0631C}"/>
              </a:ext>
            </a:extLst>
          </p:cNvPr>
          <p:cNvPicPr>
            <a:picLocks/>
          </p:cNvPicPr>
          <p:nvPr/>
        </p:nvPicPr>
        <p:blipFill rotWithShape="1">
          <a:blip r:embed="rId3" cstate="hqprint">
            <a:extLst>
              <a:ext uri="{28A0092B-C50C-407E-A947-70E740481C1C}">
                <a14:useLocalDpi xmlns:a14="http://schemas.microsoft.com/office/drawing/2010/main"/>
              </a:ext>
            </a:extLst>
          </a:blip>
          <a:srcRect/>
          <a:stretch/>
        </p:blipFill>
        <p:spPr>
          <a:xfrm>
            <a:off x="7330034" y="2"/>
            <a:ext cx="4400004" cy="1158411"/>
          </a:xfrm>
          <a:custGeom>
            <a:avLst/>
            <a:gdLst>
              <a:gd name="connsiteX0" fmla="*/ 0 w 4517383"/>
              <a:gd name="connsiteY0" fmla="*/ 0 h 1203960"/>
              <a:gd name="connsiteX1" fmla="*/ 4517383 w 4517383"/>
              <a:gd name="connsiteY1" fmla="*/ 0 h 1203960"/>
              <a:gd name="connsiteX2" fmla="*/ 4517383 w 4517383"/>
              <a:gd name="connsiteY2" fmla="*/ 1203960 h 1203960"/>
              <a:gd name="connsiteX3" fmla="*/ 0 w 4517383"/>
              <a:gd name="connsiteY3" fmla="*/ 1203960 h 1203960"/>
            </a:gdLst>
            <a:ahLst/>
            <a:cxnLst>
              <a:cxn ang="0">
                <a:pos x="connsiteX0" y="connsiteY0"/>
              </a:cxn>
              <a:cxn ang="0">
                <a:pos x="connsiteX1" y="connsiteY1"/>
              </a:cxn>
              <a:cxn ang="0">
                <a:pos x="connsiteX2" y="connsiteY2"/>
              </a:cxn>
              <a:cxn ang="0">
                <a:pos x="connsiteX3" y="connsiteY3"/>
              </a:cxn>
            </a:cxnLst>
            <a:rect l="l" t="t" r="r" b="b"/>
            <a:pathLst>
              <a:path w="4517383" h="1203960">
                <a:moveTo>
                  <a:pt x="0" y="0"/>
                </a:moveTo>
                <a:lnTo>
                  <a:pt x="4517383" y="0"/>
                </a:lnTo>
                <a:lnTo>
                  <a:pt x="4517383" y="1203960"/>
                </a:lnTo>
                <a:lnTo>
                  <a:pt x="0" y="1203960"/>
                </a:lnTo>
                <a:close/>
              </a:path>
            </a:pathLst>
          </a:custGeom>
        </p:spPr>
      </p:pic>
      <p:sp>
        <p:nvSpPr>
          <p:cNvPr id="6" name="Rectangle 5">
            <a:extLst>
              <a:ext uri="{FF2B5EF4-FFF2-40B4-BE49-F238E27FC236}">
                <a16:creationId xmlns:a16="http://schemas.microsoft.com/office/drawing/2014/main" id="{CDE388B7-A41E-1BFF-77A2-8D1C7E8480CA}"/>
              </a:ext>
            </a:extLst>
          </p:cNvPr>
          <p:cNvSpPr/>
          <p:nvPr/>
        </p:nvSpPr>
        <p:spPr>
          <a:xfrm>
            <a:off x="-1" y="1"/>
            <a:ext cx="11599085" cy="1158412"/>
          </a:xfrm>
          <a:prstGeom prst="rect">
            <a:avLst/>
          </a:prstGeom>
          <a:gradFill flip="none" rotWithShape="1">
            <a:gsLst>
              <a:gs pos="0">
                <a:schemeClr val="bg1"/>
              </a:gs>
              <a:gs pos="78000">
                <a:srgbClr val="FFFFFF">
                  <a:alpha val="14000"/>
                </a:srgbClr>
              </a:gs>
              <a:gs pos="63000">
                <a:srgbClr val="FFFFFF"/>
              </a:gs>
              <a:gs pos="100000">
                <a:schemeClr val="bg1">
                  <a:alpha val="0"/>
                </a:scheme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4BC381B5-9530-A1DE-AC3B-319AFDCA7DC3}"/>
              </a:ext>
            </a:extLst>
          </p:cNvPr>
          <p:cNvSpPr/>
          <p:nvPr/>
        </p:nvSpPr>
        <p:spPr>
          <a:xfrm>
            <a:off x="0" y="1176333"/>
            <a:ext cx="11742345" cy="445937"/>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ntelOne Text"/>
              <a:ea typeface="Helvetica Neue Medium"/>
              <a:cs typeface="Helvetica Neue Medium"/>
              <a:sym typeface="Helvetica Neue Medium"/>
            </a:endParaRPr>
          </a:p>
        </p:txBody>
      </p:sp>
      <p:sp>
        <p:nvSpPr>
          <p:cNvPr id="8" name="TextBox 7">
            <a:extLst>
              <a:ext uri="{FF2B5EF4-FFF2-40B4-BE49-F238E27FC236}">
                <a16:creationId xmlns:a16="http://schemas.microsoft.com/office/drawing/2014/main" id="{945A455C-57BA-6FC3-5C57-195BE883D718}"/>
              </a:ext>
            </a:extLst>
          </p:cNvPr>
          <p:cNvSpPr txBox="1">
            <a:spLocks/>
          </p:cNvSpPr>
          <p:nvPr/>
        </p:nvSpPr>
        <p:spPr>
          <a:xfrm>
            <a:off x="584199" y="1230024"/>
            <a:ext cx="10981517" cy="33855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2"/>
                </a:solidFill>
                <a:effectLst/>
                <a:uLnTx/>
                <a:uFillTx/>
              </a:rPr>
              <a:t>Control optimization &amp; autonomy solutions leverage connected technologies, artificial intelligence, and machine learning to automate complex tasks. These solutions support autonomous vehicles, robotics, production equipment, autopilot systems, and more. </a:t>
            </a:r>
            <a:r>
              <a:rPr lang="en-US" sz="1100" dirty="0">
                <a:solidFill>
                  <a:schemeClr val="tx2"/>
                </a:solidFill>
                <a:latin typeface="IntelOne Text Bold" panose="020B0803020203020204" pitchFamily="34" charset="0"/>
              </a:rPr>
              <a:t>Click below for solutions.</a:t>
            </a:r>
          </a:p>
        </p:txBody>
      </p:sp>
      <p:sp>
        <p:nvSpPr>
          <p:cNvPr id="9" name="Title 8">
            <a:extLst>
              <a:ext uri="{FF2B5EF4-FFF2-40B4-BE49-F238E27FC236}">
                <a16:creationId xmlns:a16="http://schemas.microsoft.com/office/drawing/2014/main" id="{F3DE2B0E-4367-4F77-87C8-F43A216F6B1A}"/>
              </a:ext>
            </a:extLst>
          </p:cNvPr>
          <p:cNvSpPr>
            <a:spLocks noGrp="1"/>
          </p:cNvSpPr>
          <p:nvPr>
            <p:ph type="title"/>
          </p:nvPr>
        </p:nvSpPr>
        <p:spPr/>
        <p:txBody>
          <a:bodyPr/>
          <a:lstStyle/>
          <a:p>
            <a:pPr lvl="0"/>
            <a:r>
              <a:rPr lang="en-US" dirty="0"/>
              <a:t>Control Optimization &amp; Autonomy</a:t>
            </a:r>
          </a:p>
        </p:txBody>
      </p:sp>
      <p:graphicFrame>
        <p:nvGraphicFramePr>
          <p:cNvPr id="2" name="Table 1">
            <a:extLst>
              <a:ext uri="{FF2B5EF4-FFF2-40B4-BE49-F238E27FC236}">
                <a16:creationId xmlns:a16="http://schemas.microsoft.com/office/drawing/2014/main" id="{DFBBB7AC-22CB-C6CF-4F9C-1E6245290D41}"/>
              </a:ext>
            </a:extLst>
          </p:cNvPr>
          <p:cNvGraphicFramePr>
            <a:graphicFrameLocks noGrp="1"/>
          </p:cNvGraphicFramePr>
          <p:nvPr>
            <p:extLst>
              <p:ext uri="{D42A27DB-BD31-4B8C-83A1-F6EECF244321}">
                <p14:modId xmlns:p14="http://schemas.microsoft.com/office/powerpoint/2010/main" val="2509787101"/>
              </p:ext>
            </p:extLst>
          </p:nvPr>
        </p:nvGraphicFramePr>
        <p:xfrm>
          <a:off x="584199" y="1675965"/>
          <a:ext cx="10981518" cy="4713610"/>
        </p:xfrm>
        <a:graphic>
          <a:graphicData uri="http://schemas.openxmlformats.org/drawingml/2006/table">
            <a:tbl>
              <a:tblPr>
                <a:tableStyleId>{72833802-FEF1-4C79-8D5D-14CF1EAF98D9}</a:tableStyleId>
              </a:tblPr>
              <a:tblGrid>
                <a:gridCol w="2232909">
                  <a:extLst>
                    <a:ext uri="{9D8B030D-6E8A-4147-A177-3AD203B41FA5}">
                      <a16:colId xmlns:a16="http://schemas.microsoft.com/office/drawing/2014/main" val="521011276"/>
                    </a:ext>
                  </a:extLst>
                </a:gridCol>
                <a:gridCol w="2965010">
                  <a:extLst>
                    <a:ext uri="{9D8B030D-6E8A-4147-A177-3AD203B41FA5}">
                      <a16:colId xmlns:a16="http://schemas.microsoft.com/office/drawing/2014/main" val="1081494026"/>
                    </a:ext>
                  </a:extLst>
                </a:gridCol>
                <a:gridCol w="732101">
                  <a:extLst>
                    <a:ext uri="{9D8B030D-6E8A-4147-A177-3AD203B41FA5}">
                      <a16:colId xmlns:a16="http://schemas.microsoft.com/office/drawing/2014/main" val="2464497448"/>
                    </a:ext>
                  </a:extLst>
                </a:gridCol>
                <a:gridCol w="1235421">
                  <a:extLst>
                    <a:ext uri="{9D8B030D-6E8A-4147-A177-3AD203B41FA5}">
                      <a16:colId xmlns:a16="http://schemas.microsoft.com/office/drawing/2014/main" val="400016573"/>
                    </a:ext>
                  </a:extLst>
                </a:gridCol>
                <a:gridCol w="1134757">
                  <a:extLst>
                    <a:ext uri="{9D8B030D-6E8A-4147-A177-3AD203B41FA5}">
                      <a16:colId xmlns:a16="http://schemas.microsoft.com/office/drawing/2014/main" val="887739091"/>
                    </a:ext>
                  </a:extLst>
                </a:gridCol>
                <a:gridCol w="2681320">
                  <a:extLst>
                    <a:ext uri="{9D8B030D-6E8A-4147-A177-3AD203B41FA5}">
                      <a16:colId xmlns:a16="http://schemas.microsoft.com/office/drawing/2014/main" val="1851666147"/>
                    </a:ext>
                  </a:extLst>
                </a:gridCol>
              </a:tblGrid>
              <a:tr h="200329">
                <a:tc gridSpan="6">
                  <a:txBody>
                    <a:bodyPr/>
                    <a:lstStyle/>
                    <a:p>
                      <a:pPr marL="0" marR="0" indent="0" algn="l" defTabSz="609600" fontAlgn="b" latinLnBrk="0">
                        <a:lnSpc>
                          <a:spcPct val="100000"/>
                        </a:lnSpc>
                        <a:spcBef>
                          <a:spcPts val="0"/>
                        </a:spcBef>
                        <a:spcAft>
                          <a:spcPts val="0"/>
                        </a:spcAft>
                        <a:buClrTx/>
                        <a:buSzTx/>
                        <a:buFontTx/>
                        <a:buNone/>
                        <a:tabLst/>
                      </a:pPr>
                      <a:r>
                        <a:rPr lang="en-US" sz="1100" b="0" i="0" u="none" strike="noStrike" cap="none" spc="0" baseline="0" dirty="0">
                          <a:solidFill>
                            <a:schemeClr val="tx2"/>
                          </a:solidFill>
                          <a:effectLst/>
                          <a:uFillTx/>
                          <a:latin typeface="IntelOne Text Bold" panose="020B0803020203020204" pitchFamily="34" charset="0"/>
                          <a:ea typeface="+mn-ea"/>
                          <a:cs typeface="+mn-cs"/>
                          <a:sym typeface="Intel Clear"/>
                        </a:rPr>
                        <a:t>Secondary Applicability</a:t>
                      </a:r>
                    </a:p>
                  </a:txBody>
                  <a:tcPr marL="0" marR="18288" marT="18288" marB="18288"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ctr" defTabSz="609600" fontAlgn="b" latinLnBrk="0">
                        <a:lnSpc>
                          <a:spcPct val="100000"/>
                        </a:lnSpc>
                        <a:spcBef>
                          <a:spcPts val="0"/>
                        </a:spcBef>
                        <a:spcAft>
                          <a:spcPts val="0"/>
                        </a:spcAft>
                        <a:buClrTx/>
                        <a:buSzTx/>
                        <a:buFontTx/>
                        <a:buNone/>
                        <a:tabLst/>
                      </a:pPr>
                      <a:endPar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endParaRP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13215989"/>
                  </a:ext>
                </a:extLst>
              </a:tr>
              <a:tr h="155480">
                <a:tc>
                  <a:txBody>
                    <a:bodyPr/>
                    <a:lstStyle/>
                    <a:p>
                      <a:pPr marL="0" marR="0" indent="0" algn="l"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Solution Name</a:t>
                      </a:r>
                    </a:p>
                  </a:txBody>
                  <a:tcPr marL="18288" marR="18288" marT="18288" marB="18288" anchor="ctr">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GEO</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MRS/RRK</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5G Enabled </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Key Contact</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609600" fontAlgn="b" latinLnBrk="0">
                        <a:lnSpc>
                          <a:spcPct val="100000"/>
                        </a:lnSpc>
                        <a:spcBef>
                          <a:spcPts val="0"/>
                        </a:spcBef>
                        <a:spcAft>
                          <a:spcPts val="0"/>
                        </a:spcAft>
                        <a:buClrTx/>
                        <a:buSzTx/>
                        <a:buFontTx/>
                        <a:buNone/>
                        <a:tabLst/>
                      </a:pPr>
                      <a:r>
                        <a:rPr lang="en-US" sz="1000" b="0" i="0" u="none" strike="noStrike" cap="none" spc="0" baseline="0" dirty="0">
                          <a:solidFill>
                            <a:schemeClr val="bg1"/>
                          </a:solidFill>
                          <a:effectLst/>
                          <a:uFillTx/>
                          <a:latin typeface="IntelOne Text Bold" panose="020B0803020203020204" pitchFamily="34" charset="0"/>
                          <a:ea typeface="+mn-ea"/>
                          <a:cs typeface="+mn-cs"/>
                          <a:sym typeface="Intel Clear"/>
                        </a:rPr>
                        <a:t>Other</a:t>
                      </a:r>
                    </a:p>
                  </a:txBody>
                  <a:tcPr marL="18288" marR="18288" marT="18288" marB="18288"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09497071"/>
                  </a:ext>
                </a:extLst>
              </a:tr>
              <a:tr h="227738">
                <a:tc>
                  <a:txBody>
                    <a:bodyPr/>
                    <a:lstStyle/>
                    <a:p>
                      <a:pPr marL="0" marR="0" lvl="0" indent="0" algn="l">
                        <a:lnSpc>
                          <a:spcPct val="100000"/>
                        </a:lnSpc>
                        <a:spcBef>
                          <a:spcPts val="0"/>
                        </a:spcBef>
                        <a:spcAft>
                          <a:spcPts val="0"/>
                        </a:spcAft>
                        <a:buClrTx/>
                        <a:buSzTx/>
                        <a:buFontTx/>
                        <a:buNone/>
                      </a:pPr>
                      <a:r>
                        <a:rPr lang="en-US" sz="600" b="0" i="0" u="none" strike="noStrike" cap="none" spc="0" baseline="0" dirty="0">
                          <a:solidFill>
                            <a:schemeClr val="accent1"/>
                          </a:solidFill>
                          <a:uFillTx/>
                          <a:latin typeface="IntelOne Text Medium" panose="020B0703020203020204" pitchFamily="34" charset="0"/>
                          <a:ea typeface="+mn-ea"/>
                          <a:cs typeface="+mn-cs"/>
                          <a:hlinkClick r:id="rId4" action="ppaction://hlinksldjump">
                            <a:extLst>
                              <a:ext uri="{A12FA001-AC4F-418D-AE19-62706E023703}">
                                <ahyp:hlinkClr xmlns:ahyp="http://schemas.microsoft.com/office/drawing/2018/hyperlinkcolor" val="tx"/>
                              </a:ext>
                            </a:extLst>
                          </a:hlinkClick>
                        </a:rPr>
                        <a:t>TRIDIUM, INC. Niagara Framework</a:t>
                      </a:r>
                      <a:endParaRPr lang="en-US" sz="6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lnSpc>
                          <a:spcPct val="100000"/>
                        </a:lnSpc>
                        <a:spcBef>
                          <a:spcPts val="0"/>
                        </a:spcBef>
                        <a:spcAft>
                          <a:spcPts val="0"/>
                        </a:spcAft>
                        <a:buNone/>
                      </a:pPr>
                      <a:r>
                        <a:rPr lang="en-US" sz="600" b="0" i="0" u="none" strike="noStrike" dirty="0">
                          <a:solidFill>
                            <a:schemeClr val="bg2"/>
                          </a:solidFill>
                          <a:effectLst/>
                          <a:latin typeface="+mn-lt"/>
                        </a:rPr>
                        <a:t>AMEA, APJ, AMER, PRC</a:t>
                      </a:r>
                      <a:endParaRPr lang="en-US" sz="600" dirty="0">
                        <a:solidFill>
                          <a:schemeClr val="bg2"/>
                        </a:solidFill>
                        <a:latin typeface="+mn-lt"/>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dirty="0">
                          <a:solidFill>
                            <a:schemeClr val="bg2"/>
                          </a:solidFill>
                          <a:latin typeface="+mn-lt"/>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6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5">
                            <a:extLst>
                              <a:ext uri="{A12FA001-AC4F-418D-AE19-62706E023703}">
                                <ahyp:hlinkClr xmlns:ahyp="http://schemas.microsoft.com/office/drawing/2018/hyperlinkcolor" val="tx"/>
                              </a:ext>
                            </a:extLst>
                          </a:hlinkClick>
                        </a:rPr>
                        <a:t>Jose Ramirez</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rtl="0" eaLnBrk="1"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Intel Clear"/>
                          <a:hlinkClick r:id="rId6">
                            <a:extLst>
                              <a:ext uri="{A12FA001-AC4F-418D-AE19-62706E023703}">
                                <ahyp:hlinkClr xmlns:ahyp="http://schemas.microsoft.com/office/drawing/2018/hyperlinkcolor" val="tx"/>
                              </a:ext>
                            </a:extLst>
                          </a:hlinkClick>
                        </a:rPr>
                        <a:t>Niagara Framework webpage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Intel Clear"/>
                      </a:endParaRPr>
                    </a:p>
                    <a:p>
                      <a:pPr marL="0" marR="0" lvl="1" indent="0" algn="ctr" rtl="0" eaLnBrk="1"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Intel Clear"/>
                          <a:hlinkClick r:id="rId7">
                            <a:extLst>
                              <a:ext uri="{A12FA001-AC4F-418D-AE19-62706E023703}">
                                <ahyp:hlinkClr xmlns:ahyp="http://schemas.microsoft.com/office/drawing/2018/hyperlinkcolor" val="tx"/>
                              </a:ext>
                            </a:extLst>
                          </a:hlinkClick>
                        </a:rPr>
                        <a:t>TRIDIUM Website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3907779"/>
                  </a:ext>
                </a:extLst>
              </a:tr>
              <a:tr h="227738">
                <a:tc>
                  <a:txBody>
                    <a:bodyPr/>
                    <a:lstStyle/>
                    <a:p>
                      <a:pPr marL="0" marR="0" lvl="0" indent="0" algn="l">
                        <a:lnSpc>
                          <a:spcPct val="100000"/>
                        </a:lnSpc>
                        <a:spcBef>
                          <a:spcPts val="0"/>
                        </a:spcBef>
                        <a:spcAft>
                          <a:spcPts val="0"/>
                        </a:spcAft>
                        <a:buClrTx/>
                        <a:buSzTx/>
                        <a:buFontTx/>
                        <a:buNone/>
                      </a:pPr>
                      <a:r>
                        <a:rPr lang="en-US" sz="600" dirty="0">
                          <a:solidFill>
                            <a:schemeClr val="accent1"/>
                          </a:solidFill>
                          <a:latin typeface="IntelOne Text Medium" panose="020B0703020203020204" pitchFamily="34" charset="0"/>
                          <a:sym typeface="Intel Clear"/>
                          <a:hlinkClick r:id="rId8" action="ppaction://hlinksldjump">
                            <a:extLst>
                              <a:ext uri="{A12FA001-AC4F-418D-AE19-62706E023703}">
                                <ahyp:hlinkClr xmlns:ahyp="http://schemas.microsoft.com/office/drawing/2018/hyperlinkcolor" val="tx"/>
                              </a:ext>
                            </a:extLst>
                          </a:hlinkClick>
                        </a:rPr>
                        <a:t>ADLINK 5G Small Cell Solution</a:t>
                      </a:r>
                      <a:endParaRPr lang="en-US" sz="6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rPr>
                        <a:t>Global</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dirty="0">
                          <a:solidFill>
                            <a:schemeClr val="bg2"/>
                          </a:solidFill>
                          <a:latin typeface="+mn-lt"/>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9">
                            <a:extLst>
                              <a:ext uri="{A12FA001-AC4F-418D-AE19-62706E023703}">
                                <ahyp:hlinkClr xmlns:ahyp="http://schemas.microsoft.com/office/drawing/2018/hyperlinkcolor" val="tx"/>
                              </a:ext>
                            </a:extLst>
                          </a:hlinkClick>
                        </a:rPr>
                        <a:t>Tina Hsu</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54"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Intel Clear"/>
                          <a:hlinkClick r:id="rId10">
                            <a:extLst>
                              <a:ext uri="{A12FA001-AC4F-418D-AE19-62706E023703}">
                                <ahyp:hlinkClr xmlns:ahyp="http://schemas.microsoft.com/office/drawing/2018/hyperlinkcolor" val="tx"/>
                              </a:ext>
                            </a:extLst>
                          </a:hlinkClick>
                        </a:rPr>
                        <a:t>Intel IoT Kits Overview</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a:endParaRPr>
                    </a:p>
                    <a:p>
                      <a:pPr marL="0" marR="0" lvl="0" indent="0" algn="ctr" defTabSz="914354"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Intel Clear"/>
                          <a:hlinkClick r:id="rId11">
                            <a:extLst>
                              <a:ext uri="{A12FA001-AC4F-418D-AE19-62706E023703}">
                                <ahyp:hlinkClr xmlns:ahyp="http://schemas.microsoft.com/office/drawing/2018/hyperlinkcolor" val="tx"/>
                              </a:ext>
                            </a:extLst>
                          </a:hlinkClick>
                        </a:rPr>
                        <a:t>ADLINK Luggage-shaped 5G Small Cell Solution</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9858023"/>
                  </a:ext>
                </a:extLst>
              </a:tr>
              <a:tr h="329896">
                <a:tc>
                  <a:txBody>
                    <a:bodyPr/>
                    <a:lstStyle/>
                    <a:p>
                      <a:pPr marL="0" marR="0" lvl="0" indent="0" algn="l">
                        <a:lnSpc>
                          <a:spcPct val="100000"/>
                        </a:lnSpc>
                        <a:spcBef>
                          <a:spcPts val="0"/>
                        </a:spcBef>
                        <a:spcAft>
                          <a:spcPts val="0"/>
                        </a:spcAft>
                        <a:buClrTx/>
                        <a:buSzTx/>
                        <a:buFontTx/>
                        <a:buNone/>
                      </a:pPr>
                      <a:r>
                        <a:rPr lang="fr-FR" sz="600" dirty="0">
                          <a:solidFill>
                            <a:schemeClr val="accent1"/>
                          </a:solidFill>
                          <a:latin typeface="IntelOne Text Medium" panose="020B0703020203020204" pitchFamily="34" charset="0"/>
                          <a:sym typeface="Intel Clear"/>
                          <a:hlinkClick r:id="rId12" action="ppaction://hlinksldjump">
                            <a:extLst>
                              <a:ext uri="{A12FA001-AC4F-418D-AE19-62706E023703}">
                                <ahyp:hlinkClr xmlns:ahyp="http://schemas.microsoft.com/office/drawing/2018/hyperlinkcolor" val="tx"/>
                              </a:ext>
                            </a:extLst>
                          </a:hlinkClick>
                        </a:rPr>
                        <a:t>T4U CUVE Compact Unit for VDI Environment</a:t>
                      </a:r>
                      <a:endParaRPr lang="en-US" sz="6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lnSpc>
                          <a:spcPct val="100000"/>
                        </a:lnSpc>
                        <a:spcBef>
                          <a:spcPts val="0"/>
                        </a:spcBef>
                        <a:spcAft>
                          <a:spcPts val="0"/>
                        </a:spcAft>
                        <a:buNone/>
                      </a:pPr>
                      <a:r>
                        <a:rPr kumimoji="0" lang="en-US" sz="600" b="0" i="0" u="none" strike="noStrike" kern="120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rPr>
                        <a:t>Japan</a:t>
                      </a:r>
                      <a:endParaRPr lang="en-US" sz="600" dirty="0">
                        <a:solidFill>
                          <a:schemeClr val="bg2"/>
                        </a:solidFill>
                        <a:latin typeface="+mn-lt"/>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a:solidFill>
                            <a:schemeClr val="bg2"/>
                          </a:solidFill>
                          <a:latin typeface="+mn-lt"/>
                        </a:rPr>
                        <a:t>RRK</a:t>
                      </a:r>
                      <a:endParaRPr lang="en-US" sz="600" dirty="0">
                        <a:solidFill>
                          <a:schemeClr val="bg2"/>
                        </a:solidFill>
                        <a:latin typeface="+mn-lt"/>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13">
                            <a:extLst>
                              <a:ext uri="{A12FA001-AC4F-418D-AE19-62706E023703}">
                                <ahyp:hlinkClr xmlns:ahyp="http://schemas.microsoft.com/office/drawing/2018/hyperlinkcolor" val="tx"/>
                              </a:ext>
                            </a:extLst>
                          </a:hlinkClick>
                        </a:rPr>
                        <a:t>Eleanor Sales</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6350" marT="6350" marB="0">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219169"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fr-FR" sz="600" b="0" i="0" u="none" strike="noStrike" kern="1200" cap="none" spc="0" normalizeH="0" baseline="0" noProof="0" dirty="0">
                          <a:ln>
                            <a:noFill/>
                          </a:ln>
                          <a:solidFill>
                            <a:schemeClr val="bg2"/>
                          </a:solidFill>
                          <a:effectLst/>
                          <a:uLnTx/>
                          <a:uFillTx/>
                          <a:latin typeface="+mn-lt"/>
                          <a:ea typeface="+mn-ea"/>
                          <a:cs typeface="+mn-cs"/>
                          <a:sym typeface="Helvetica Neue"/>
                          <a:hlinkClick r:id="rId14">
                            <a:extLst>
                              <a:ext uri="{A12FA001-AC4F-418D-AE19-62706E023703}">
                                <ahyp:hlinkClr xmlns:ahyp="http://schemas.microsoft.com/office/drawing/2018/hyperlinkcolor" val="tx"/>
                              </a:ext>
                            </a:extLst>
                          </a:hlinkClick>
                        </a:rPr>
                        <a:t>T4U </a:t>
                      </a:r>
                      <a:r>
                        <a:rPr kumimoji="0" lang="fr-FR" sz="600" b="0" i="0" u="none" strike="noStrike" kern="1200" cap="none" spc="0" normalizeH="0" baseline="0" noProof="0" dirty="0" err="1">
                          <a:ln>
                            <a:noFill/>
                          </a:ln>
                          <a:solidFill>
                            <a:schemeClr val="bg2"/>
                          </a:solidFill>
                          <a:effectLst/>
                          <a:uLnTx/>
                          <a:uFillTx/>
                          <a:latin typeface="+mn-lt"/>
                          <a:ea typeface="+mn-ea"/>
                          <a:cs typeface="+mn-cs"/>
                          <a:sym typeface="Helvetica Neue"/>
                          <a:hlinkClick r:id="rId14">
                            <a:extLst>
                              <a:ext uri="{A12FA001-AC4F-418D-AE19-62706E023703}">
                                <ahyp:hlinkClr xmlns:ahyp="http://schemas.microsoft.com/office/drawing/2018/hyperlinkcolor" val="tx"/>
                              </a:ext>
                            </a:extLst>
                          </a:hlinkClick>
                        </a:rPr>
                        <a:t>Website</a:t>
                      </a:r>
                      <a:endParaRPr kumimoji="0" lang="fr-FR" sz="6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1" indent="0" algn="ctr" defTabSz="1219169"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fr-FR" sz="600" b="0" i="0" u="none" strike="noStrike" kern="1200" cap="none" spc="0" normalizeH="0" baseline="0" noProof="0" dirty="0">
                          <a:ln>
                            <a:noFill/>
                          </a:ln>
                          <a:solidFill>
                            <a:schemeClr val="bg2"/>
                          </a:solidFill>
                          <a:effectLst/>
                          <a:uLnTx/>
                          <a:uFillTx/>
                          <a:latin typeface="+mn-lt"/>
                          <a:ea typeface="+mn-ea"/>
                          <a:cs typeface="+mn-cs"/>
                          <a:sym typeface="Helvetica Neue"/>
                          <a:hlinkClick r:id="rId15">
                            <a:extLst>
                              <a:ext uri="{A12FA001-AC4F-418D-AE19-62706E023703}">
                                <ahyp:hlinkClr xmlns:ahyp="http://schemas.microsoft.com/office/drawing/2018/hyperlinkcolor" val="tx"/>
                              </a:ext>
                            </a:extLst>
                          </a:hlinkClick>
                        </a:rPr>
                        <a:t>T4U Verde CUVE Product Page</a:t>
                      </a:r>
                      <a:endParaRPr kumimoji="0" lang="fr-FR" sz="6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1" indent="0" algn="ctr" defTabSz="1219169"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fr-FR" sz="600" b="0" i="0" u="none" strike="noStrike" kern="1200" cap="none" spc="0" normalizeH="0" baseline="0" noProof="0" dirty="0">
                          <a:ln>
                            <a:noFill/>
                          </a:ln>
                          <a:solidFill>
                            <a:schemeClr val="bg2"/>
                          </a:solidFill>
                          <a:effectLst/>
                          <a:uLnTx/>
                          <a:uFillTx/>
                          <a:latin typeface="+mn-lt"/>
                          <a:ea typeface="+mn-ea"/>
                          <a:cs typeface="+mn-cs"/>
                          <a:sym typeface="Helvetica Neue"/>
                          <a:hlinkClick r:id="rId10">
                            <a:extLst>
                              <a:ext uri="{A12FA001-AC4F-418D-AE19-62706E023703}">
                                <ahyp:hlinkClr xmlns:ahyp="http://schemas.microsoft.com/office/drawing/2018/hyperlinkcolor" val="tx"/>
                              </a:ext>
                            </a:extLst>
                          </a:hlinkClick>
                        </a:rPr>
                        <a:t>Intel IoT Kits </a:t>
                      </a:r>
                      <a:r>
                        <a:rPr kumimoji="0" lang="fr-FR" sz="600" b="0" i="0" u="none" strike="noStrike" kern="1200" cap="none" spc="0" normalizeH="0" baseline="0" noProof="0" dirty="0" err="1">
                          <a:ln>
                            <a:noFill/>
                          </a:ln>
                          <a:solidFill>
                            <a:schemeClr val="bg2"/>
                          </a:solidFill>
                          <a:effectLst/>
                          <a:uLnTx/>
                          <a:uFillTx/>
                          <a:latin typeface="+mn-lt"/>
                          <a:ea typeface="+mn-ea"/>
                          <a:cs typeface="+mn-cs"/>
                          <a:sym typeface="Helvetica Neue"/>
                          <a:hlinkClick r:id="rId10">
                            <a:extLst>
                              <a:ext uri="{A12FA001-AC4F-418D-AE19-62706E023703}">
                                <ahyp:hlinkClr xmlns:ahyp="http://schemas.microsoft.com/office/drawing/2018/hyperlinkcolor" val="tx"/>
                              </a:ext>
                            </a:extLst>
                          </a:hlinkClick>
                        </a:rPr>
                        <a:t>Overview</a:t>
                      </a:r>
                      <a:endParaRPr kumimoji="0" lang="fr-FR" sz="6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8886500"/>
                  </a:ext>
                </a:extLst>
              </a:tr>
              <a:tr h="304979">
                <a:tc>
                  <a:txBody>
                    <a:bodyPr/>
                    <a:lstStyle/>
                    <a:p>
                      <a:pPr marL="0" marR="0" lvl="0" indent="0" algn="l">
                        <a:lnSpc>
                          <a:spcPct val="100000"/>
                        </a:lnSpc>
                        <a:spcBef>
                          <a:spcPts val="0"/>
                        </a:spcBef>
                        <a:spcAft>
                          <a:spcPts val="0"/>
                        </a:spcAft>
                        <a:buClrTx/>
                        <a:buSzTx/>
                        <a:buFontTx/>
                        <a:buNone/>
                      </a:pPr>
                      <a:r>
                        <a:rPr lang="en-US" sz="600" dirty="0" err="1">
                          <a:solidFill>
                            <a:schemeClr val="accent1"/>
                          </a:solidFill>
                          <a:latin typeface="IntelOne Text Medium" panose="020B0703020203020204" pitchFamily="34" charset="0"/>
                          <a:sym typeface="Intel Clear"/>
                          <a:hlinkClick r:id="rId16" action="ppaction://hlinksldjump">
                            <a:extLst>
                              <a:ext uri="{A12FA001-AC4F-418D-AE19-62706E023703}">
                                <ahyp:hlinkClr xmlns:ahyp="http://schemas.microsoft.com/office/drawing/2018/hyperlinkcolor" val="tx"/>
                              </a:ext>
                            </a:extLst>
                          </a:hlinkClick>
                        </a:rPr>
                        <a:t>BirminD</a:t>
                      </a:r>
                      <a:r>
                        <a:rPr lang="en-US" sz="600" dirty="0">
                          <a:solidFill>
                            <a:schemeClr val="accent1"/>
                          </a:solidFill>
                          <a:latin typeface="IntelOne Text Medium" panose="020B0703020203020204" pitchFamily="34" charset="0"/>
                          <a:sym typeface="Intel Clear"/>
                          <a:hlinkClick r:id="rId16" action="ppaction://hlinksldjump">
                            <a:extLst>
                              <a:ext uri="{A12FA001-AC4F-418D-AE19-62706E023703}">
                                <ahyp:hlinkClr xmlns:ahyp="http://schemas.microsoft.com/office/drawing/2018/hyperlinkcolor" val="tx"/>
                              </a:ext>
                            </a:extLst>
                          </a:hlinkClick>
                        </a:rPr>
                        <a:t> B-Cloud </a:t>
                      </a:r>
                      <a:r>
                        <a:rPr lang="en-US" sz="600" dirty="0" err="1">
                          <a:solidFill>
                            <a:schemeClr val="accent1"/>
                          </a:solidFill>
                          <a:latin typeface="IntelOne Text Medium" panose="020B0703020203020204" pitchFamily="34" charset="0"/>
                          <a:sym typeface="Intel Clear"/>
                          <a:hlinkClick r:id="rId16" action="ppaction://hlinksldjump">
                            <a:extLst>
                              <a:ext uri="{A12FA001-AC4F-418D-AE19-62706E023703}">
                                <ahyp:hlinkClr xmlns:ahyp="http://schemas.microsoft.com/office/drawing/2018/hyperlinkcolor" val="tx"/>
                              </a:ext>
                            </a:extLst>
                          </a:hlinkClick>
                        </a:rPr>
                        <a:t>AutoML</a:t>
                      </a:r>
                      <a:endParaRPr lang="en-US" sz="6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vl="0" algn="ctr">
                        <a:lnSpc>
                          <a:spcPct val="100000"/>
                        </a:lnSpc>
                        <a:spcBef>
                          <a:spcPts val="0"/>
                        </a:spcBef>
                        <a:spcAft>
                          <a:spcPts val="0"/>
                        </a:spcAft>
                        <a:buNone/>
                      </a:pPr>
                      <a:r>
                        <a:rPr kumimoji="0" lang="en-US" sz="600" b="0" i="0" u="none"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Neue"/>
                        </a:rPr>
                        <a:t>Brazil, Canada, Mexico, United States, Other Americas, Australia, New Zealand, India, Japan, South Korea, China, Taiwan, Germany, Israel, Middle East, North Africa, Turkey Russia, Sub-Saharan Africa, United Kingdom</a:t>
                      </a:r>
                      <a:endParaRPr lang="en-US" sz="600" dirty="0">
                        <a:solidFill>
                          <a:schemeClr val="bg2"/>
                        </a:solidFill>
                        <a:latin typeface="+mn-lt"/>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a:solidFill>
                            <a:schemeClr val="bg2"/>
                          </a:solidFill>
                          <a:latin typeface="+mn-lt"/>
                        </a:rPr>
                        <a:t>MRS</a:t>
                      </a:r>
                      <a:endParaRPr lang="en-US" sz="600" dirty="0">
                        <a:solidFill>
                          <a:schemeClr val="bg2"/>
                        </a:solidFill>
                        <a:latin typeface="+mn-lt"/>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17">
                            <a:extLst>
                              <a:ext uri="{A12FA001-AC4F-418D-AE19-62706E023703}">
                                <ahyp:hlinkClr xmlns:ahyp="http://schemas.microsoft.com/office/drawing/2018/hyperlinkcolor" val="tx"/>
                              </a:ext>
                            </a:extLst>
                          </a:hlinkClick>
                        </a:rPr>
                        <a:t>Daniel Rodrigues</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609600"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err="1">
                          <a:ln>
                            <a:noFill/>
                          </a:ln>
                          <a:solidFill>
                            <a:schemeClr val="bg2"/>
                          </a:solidFill>
                          <a:effectLst/>
                          <a:uLnTx/>
                          <a:uFillTx/>
                          <a:latin typeface="+mn-lt"/>
                          <a:ea typeface="+mn-ea"/>
                          <a:cs typeface="+mn-cs"/>
                          <a:sym typeface="Helvetica Neue"/>
                          <a:hlinkClick r:id="rId18">
                            <a:extLst>
                              <a:ext uri="{A12FA001-AC4F-418D-AE19-62706E023703}">
                                <ahyp:hlinkClr xmlns:ahyp="http://schemas.microsoft.com/office/drawing/2018/hyperlinkcolor" val="tx"/>
                              </a:ext>
                            </a:extLst>
                          </a:hlinkClick>
                        </a:rPr>
                        <a:t>BirminD</a:t>
                      </a: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18">
                            <a:extLst>
                              <a:ext uri="{A12FA001-AC4F-418D-AE19-62706E023703}">
                                <ahyp:hlinkClr xmlns:ahyp="http://schemas.microsoft.com/office/drawing/2018/hyperlinkcolor" val="tx"/>
                              </a:ext>
                            </a:extLst>
                          </a:hlinkClick>
                        </a:rPr>
                        <a:t> Webpage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9758539"/>
                  </a:ext>
                </a:extLst>
              </a:tr>
              <a:tr h="173737">
                <a:tc>
                  <a:txBody>
                    <a:bodyPr/>
                    <a:lstStyle/>
                    <a:p>
                      <a:pPr marL="0" marR="0" lvl="0" indent="0" algn="l">
                        <a:lnSpc>
                          <a:spcPct val="100000"/>
                        </a:lnSpc>
                        <a:spcBef>
                          <a:spcPts val="0"/>
                        </a:spcBef>
                        <a:spcAft>
                          <a:spcPts val="0"/>
                        </a:spcAft>
                        <a:buClrTx/>
                        <a:buSzTx/>
                        <a:buFontTx/>
                        <a:buNone/>
                      </a:pPr>
                      <a:r>
                        <a:rPr lang="en-US" sz="600" dirty="0">
                          <a:solidFill>
                            <a:schemeClr val="accent1"/>
                          </a:solidFill>
                          <a:latin typeface="IntelOne Text Medium" panose="020B0703020203020204" pitchFamily="34" charset="0"/>
                          <a:sym typeface="Intel Clear"/>
                          <a:hlinkClick r:id="rId19" action="ppaction://hlinksldjump">
                            <a:extLst>
                              <a:ext uri="{A12FA001-AC4F-418D-AE19-62706E023703}">
                                <ahyp:hlinkClr xmlns:ahyp="http://schemas.microsoft.com/office/drawing/2018/hyperlinkcolor" val="tx"/>
                              </a:ext>
                            </a:extLst>
                          </a:hlinkClick>
                        </a:rPr>
                        <a:t>Eigen Innovations Machine Vision</a:t>
                      </a:r>
                      <a:endParaRPr lang="en-US" sz="6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chemeClr val="bg2"/>
                          </a:solidFill>
                          <a:effectLst/>
                          <a:uLnTx/>
                          <a:uFillTx/>
                          <a:latin typeface="+mn-lt"/>
                          <a:sym typeface="Arial"/>
                        </a:rPr>
                        <a:t>APJ, Americas, Europe, Middle East, and Africa</a:t>
                      </a:r>
                      <a:endParaRPr kumimoji="0" lang="en-US" sz="600" b="0" i="0" u="none" strike="noStrike" kern="0" cap="none" spc="0" normalizeH="0" baseline="0" noProof="0" dirty="0">
                        <a:ln>
                          <a:noFill/>
                        </a:ln>
                        <a:solidFill>
                          <a:schemeClr val="bg2"/>
                        </a:solidFill>
                        <a:effectLst/>
                        <a:uLnTx/>
                        <a:uFillTx/>
                        <a:latin typeface="+mn-lt"/>
                        <a:sym typeface="Helvetica Neue"/>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dirty="0">
                          <a:solidFill>
                            <a:schemeClr val="bg2"/>
                          </a:solidFill>
                          <a:latin typeface="+mn-lt"/>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20">
                            <a:extLst>
                              <a:ext uri="{A12FA001-AC4F-418D-AE19-62706E023703}">
                                <ahyp:hlinkClr xmlns:ahyp="http://schemas.microsoft.com/office/drawing/2018/hyperlinkcolor" val="tx"/>
                              </a:ext>
                            </a:extLst>
                          </a:hlinkClick>
                        </a:rPr>
                        <a:t>Johnny Chen</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609600"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Arial"/>
                          <a:hlinkClick r:id="rId21">
                            <a:extLst>
                              <a:ext uri="{A12FA001-AC4F-418D-AE19-62706E023703}">
                                <ahyp:hlinkClr xmlns:ahyp="http://schemas.microsoft.com/office/drawing/2018/hyperlinkcolor" val="tx"/>
                              </a:ext>
                            </a:extLst>
                          </a:hlinkClick>
                        </a:rPr>
                        <a:t>Eigen Innovations Website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Arial"/>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6584092"/>
                  </a:ext>
                </a:extLst>
              </a:tr>
              <a:tr h="173737">
                <a:tc>
                  <a:txBody>
                    <a:bodyPr/>
                    <a:lstStyle/>
                    <a:p>
                      <a:pPr marL="0" marR="0" lvl="0" indent="0" algn="l">
                        <a:lnSpc>
                          <a:spcPct val="100000"/>
                        </a:lnSpc>
                        <a:spcBef>
                          <a:spcPts val="0"/>
                        </a:spcBef>
                        <a:spcAft>
                          <a:spcPts val="0"/>
                        </a:spcAft>
                        <a:buClrTx/>
                        <a:buSzTx/>
                        <a:buFontTx/>
                        <a:buNone/>
                      </a:pPr>
                      <a:r>
                        <a:rPr lang="en-US" sz="600" dirty="0" err="1">
                          <a:solidFill>
                            <a:schemeClr val="accent1"/>
                          </a:solidFill>
                          <a:latin typeface="IntelOne Text Medium" panose="020B0703020203020204" pitchFamily="34" charset="0"/>
                          <a:sym typeface="Intel Clear"/>
                          <a:hlinkClick r:id="rId22" action="ppaction://hlinksldjump">
                            <a:extLst>
                              <a:ext uri="{A12FA001-AC4F-418D-AE19-62706E023703}">
                                <ahyp:hlinkClr xmlns:ahyp="http://schemas.microsoft.com/office/drawing/2018/hyperlinkcolor" val="tx"/>
                              </a:ext>
                            </a:extLst>
                          </a:hlinkClick>
                        </a:rPr>
                        <a:t>Sewio</a:t>
                      </a:r>
                      <a:r>
                        <a:rPr lang="en-US" sz="600" dirty="0">
                          <a:solidFill>
                            <a:schemeClr val="accent1"/>
                          </a:solidFill>
                          <a:latin typeface="IntelOne Text Medium" panose="020B0703020203020204" pitchFamily="34" charset="0"/>
                          <a:sym typeface="Intel Clear"/>
                          <a:hlinkClick r:id="rId22" action="ppaction://hlinksldjump">
                            <a:extLst>
                              <a:ext uri="{A12FA001-AC4F-418D-AE19-62706E023703}">
                                <ahyp:hlinkClr xmlns:ahyp="http://schemas.microsoft.com/office/drawing/2018/hyperlinkcolor" val="tx"/>
                              </a:ext>
                            </a:extLst>
                          </a:hlinkClick>
                        </a:rPr>
                        <a:t> </a:t>
                      </a:r>
                      <a:r>
                        <a:rPr lang="en-IN" sz="600" dirty="0">
                          <a:solidFill>
                            <a:schemeClr val="accent1"/>
                          </a:solidFill>
                          <a:latin typeface="IntelOne Text Medium" panose="020B0703020203020204" pitchFamily="34" charset="0"/>
                          <a:hlinkClick r:id="rId22" action="ppaction://hlinksldjump">
                            <a:extLst>
                              <a:ext uri="{A12FA001-AC4F-418D-AE19-62706E023703}">
                                <ahyp:hlinkClr xmlns:ahyp="http://schemas.microsoft.com/office/drawing/2018/hyperlinkcolor" val="tx"/>
                              </a:ext>
                            </a:extLst>
                          </a:hlinkClick>
                        </a:rPr>
                        <a:t>Real-Time Location System</a:t>
                      </a:r>
                      <a:endParaRPr lang="en-US" sz="6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chemeClr val="bg2"/>
                          </a:solidFill>
                          <a:effectLst/>
                          <a:uLnTx/>
                          <a:uFillTx/>
                          <a:latin typeface="+mn-lt"/>
                          <a:ea typeface="Intel Clear" panose="020B0604020203020204" pitchFamily="34" charset="0"/>
                          <a:cs typeface="Intel Clear" panose="020B0604020203020204" pitchFamily="34" charset="0"/>
                          <a:sym typeface="Helvetica"/>
                        </a:rPr>
                        <a:t>Europe, Asia, Pacific, Americas, Middle East</a:t>
                      </a:r>
                      <a:endParaRPr kumimoji="0" lang="en-US" sz="600" b="0" i="0" u="none"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a:solidFill>
                            <a:schemeClr val="bg2"/>
                          </a:solidFill>
                          <a:latin typeface="+mn-lt"/>
                        </a:rPr>
                        <a:t>MRS</a:t>
                      </a:r>
                      <a:endParaRPr lang="en-US" sz="600" dirty="0">
                        <a:solidFill>
                          <a:schemeClr val="bg2"/>
                        </a:solidFill>
                        <a:latin typeface="+mn-lt"/>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0"/>
                        </a:spcAft>
                        <a:buClrTx/>
                        <a:buSzTx/>
                        <a:buFontTx/>
                        <a:buNone/>
                        <a:tabLst/>
                        <a:defRPr/>
                      </a:pPr>
                      <a:r>
                        <a:rPr lang="en-US" sz="6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23">
                            <a:extLst>
                              <a:ext uri="{A12FA001-AC4F-418D-AE19-62706E023703}">
                                <ahyp:hlinkClr xmlns:ahyp="http://schemas.microsoft.com/office/drawing/2018/hyperlinkcolor" val="tx"/>
                              </a:ext>
                            </a:extLst>
                          </a:hlinkClick>
                        </a:rPr>
                        <a:t>Aneta</a:t>
                      </a: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23">
                            <a:extLst>
                              <a:ext uri="{A12FA001-AC4F-418D-AE19-62706E023703}">
                                <ahyp:hlinkClr xmlns:ahyp="http://schemas.microsoft.com/office/drawing/2018/hyperlinkcolor" val="tx"/>
                              </a:ext>
                            </a:extLst>
                          </a:hlinkClick>
                        </a:rPr>
                        <a:t> </a:t>
                      </a:r>
                      <a:r>
                        <a:rPr lang="en-US" sz="600" b="0" i="0" u="none" strike="noStrike" cap="none" spc="0" baseline="0" dirty="0" err="1">
                          <a:solidFill>
                            <a:schemeClr val="bg2"/>
                          </a:solidFill>
                          <a:effectLst/>
                          <a:uFillTx/>
                          <a:latin typeface="+mn-lt"/>
                          <a:ea typeface="Intel Clear" panose="020B0604020203020204" pitchFamily="34" charset="0"/>
                          <a:cs typeface="Intel Clear" panose="020B0604020203020204" pitchFamily="34" charset="0"/>
                          <a:sym typeface="Intel Clear"/>
                          <a:hlinkClick r:id="rId23">
                            <a:extLst>
                              <a:ext uri="{A12FA001-AC4F-418D-AE19-62706E023703}">
                                <ahyp:hlinkClr xmlns:ahyp="http://schemas.microsoft.com/office/drawing/2018/hyperlinkcolor" val="tx"/>
                              </a:ext>
                            </a:extLst>
                          </a:hlinkClick>
                        </a:rPr>
                        <a:t>Zonenberg</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609600"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600" b="0" i="0" u="none" strike="noStrike" kern="0" cap="none" spc="0" normalizeH="0" baseline="0" noProof="0" dirty="0" err="1">
                          <a:ln>
                            <a:noFill/>
                          </a:ln>
                          <a:solidFill>
                            <a:schemeClr val="bg2"/>
                          </a:solidFill>
                          <a:effectLst/>
                          <a:uLnTx/>
                          <a:uFillTx/>
                          <a:latin typeface="+mn-lt"/>
                          <a:sym typeface="Helvetica Neue"/>
                          <a:hlinkClick r:id="rId24">
                            <a:extLst>
                              <a:ext uri="{A12FA001-AC4F-418D-AE19-62706E023703}">
                                <ahyp:hlinkClr xmlns:ahyp="http://schemas.microsoft.com/office/drawing/2018/hyperlinkcolor" val="tx"/>
                              </a:ext>
                            </a:extLst>
                          </a:hlinkClick>
                        </a:rPr>
                        <a:t>Sewio</a:t>
                      </a:r>
                      <a:r>
                        <a:rPr kumimoji="0" lang="en-US" sz="600" b="0" i="0" u="none" strike="noStrike" kern="0" cap="none" spc="0" normalizeH="0" baseline="0" noProof="0" dirty="0">
                          <a:ln>
                            <a:noFill/>
                          </a:ln>
                          <a:solidFill>
                            <a:schemeClr val="bg2"/>
                          </a:solidFill>
                          <a:effectLst/>
                          <a:uLnTx/>
                          <a:uFillTx/>
                          <a:latin typeface="+mn-lt"/>
                          <a:sym typeface="Helvetica Neue"/>
                          <a:hlinkClick r:id="rId24">
                            <a:extLst>
                              <a:ext uri="{A12FA001-AC4F-418D-AE19-62706E023703}">
                                <ahyp:hlinkClr xmlns:ahyp="http://schemas.microsoft.com/office/drawing/2018/hyperlinkcolor" val="tx"/>
                              </a:ext>
                            </a:extLst>
                          </a:hlinkClick>
                        </a:rPr>
                        <a:t> RTLS</a:t>
                      </a:r>
                      <a:endParaRPr kumimoji="0" lang="en-US" sz="600" b="0" i="0" u="none" strike="noStrike" kern="1200" cap="none" spc="0" normalizeH="0" baseline="0" noProof="0" dirty="0">
                        <a:ln>
                          <a:noFill/>
                        </a:ln>
                        <a:solidFill>
                          <a:schemeClr val="bg2"/>
                        </a:solidFill>
                        <a:effectLst/>
                        <a:uLnTx/>
                        <a:uFillTx/>
                        <a:latin typeface="+mn-lt"/>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532596"/>
                  </a:ext>
                </a:extLst>
              </a:tr>
              <a:tr h="227738">
                <a:tc>
                  <a:txBody>
                    <a:bodyPr/>
                    <a:lstStyle/>
                    <a:p>
                      <a:pPr marL="0" marR="0" lvl="0" indent="0" algn="l">
                        <a:lnSpc>
                          <a:spcPct val="100000"/>
                        </a:lnSpc>
                        <a:spcBef>
                          <a:spcPts val="0"/>
                        </a:spcBef>
                        <a:spcAft>
                          <a:spcPts val="0"/>
                        </a:spcAft>
                        <a:buClrTx/>
                        <a:buSzTx/>
                        <a:buFontTx/>
                        <a:buNone/>
                      </a:pPr>
                      <a:r>
                        <a:rPr lang="en-IN" sz="600" dirty="0" err="1">
                          <a:solidFill>
                            <a:schemeClr val="accent1"/>
                          </a:solidFill>
                          <a:latin typeface="IntelOne Text Medium" panose="020B0703020203020204" pitchFamily="34" charset="0"/>
                          <a:hlinkClick r:id="rId25" action="ppaction://hlinksldjump">
                            <a:extLst>
                              <a:ext uri="{A12FA001-AC4F-418D-AE19-62706E023703}">
                                <ahyp:hlinkClr xmlns:ahyp="http://schemas.microsoft.com/office/drawing/2018/hyperlinkcolor" val="tx"/>
                              </a:ext>
                            </a:extLst>
                          </a:hlinkClick>
                        </a:rPr>
                        <a:t>SuperMicro</a:t>
                      </a:r>
                      <a:r>
                        <a:rPr lang="en-IN" sz="600" dirty="0">
                          <a:solidFill>
                            <a:schemeClr val="accent1"/>
                          </a:solidFill>
                          <a:latin typeface="IntelOne Text Medium" panose="020B0703020203020204" pitchFamily="34" charset="0"/>
                          <a:hlinkClick r:id="rId25" action="ppaction://hlinksldjump">
                            <a:extLst>
                              <a:ext uri="{A12FA001-AC4F-418D-AE19-62706E023703}">
                                <ahyp:hlinkClr xmlns:ahyp="http://schemas.microsoft.com/office/drawing/2018/hyperlinkcolor" val="tx"/>
                              </a:ext>
                            </a:extLst>
                          </a:hlinkClick>
                        </a:rPr>
                        <a:t> Smart Digitalized Production Process Enhances Quality Control </a:t>
                      </a:r>
                      <a:endParaRPr lang="en-US" sz="600" dirty="0">
                        <a:solidFill>
                          <a:schemeClr val="accent1"/>
                        </a:solidFill>
                        <a:latin typeface="IntelOne Text Medium" panose="020B0703020203020204" pitchFamily="34" charset="0"/>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a:rPr>
                        <a:t>Asia, Pacific, and Japan, Americas, Europe, Middle East, and Africa, PRC</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a:lnSpc>
                          <a:spcPct val="100000"/>
                        </a:lnSpc>
                        <a:spcBef>
                          <a:spcPts val="0"/>
                        </a:spcBef>
                        <a:spcAft>
                          <a:spcPts val="0"/>
                        </a:spcAft>
                        <a:buClrTx/>
                        <a:buSzTx/>
                        <a:buFont typeface="Wingdings" panose="05000000000000000000" pitchFamily="2" charset="2"/>
                        <a:buNone/>
                        <a:tabLst/>
                        <a:defRPr/>
                      </a:pPr>
                      <a:r>
                        <a:rPr lang="en-US" sz="600" dirty="0">
                          <a:solidFill>
                            <a:schemeClr val="bg2"/>
                          </a:solidFill>
                          <a:latin typeface="+mn-lt"/>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lvl="0" algn="ctr" defTabSz="609600">
                        <a:lnSpc>
                          <a:spcPct val="100000"/>
                        </a:lnSpc>
                        <a:spcBef>
                          <a:spcPts val="0"/>
                        </a:spcBef>
                        <a:spcAft>
                          <a:spcPts val="0"/>
                        </a:spcAft>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latinLnBrk="0">
                        <a:lnSpc>
                          <a:spcPct val="100000"/>
                        </a:lnSpc>
                        <a:spcBef>
                          <a:spcPts val="0"/>
                        </a:spcBef>
                        <a:spcAft>
                          <a:spcPts val="0"/>
                        </a:spcAft>
                        <a:buClrTx/>
                        <a:buSzTx/>
                        <a:buFontTx/>
                        <a:buNone/>
                        <a:tabLst/>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26">
                            <a:extLst>
                              <a:ext uri="{A12FA001-AC4F-418D-AE19-62706E023703}">
                                <ahyp:hlinkClr xmlns:ahyp="http://schemas.microsoft.com/office/drawing/2018/hyperlinkcolor" val="tx"/>
                              </a:ext>
                            </a:extLst>
                          </a:hlinkClick>
                        </a:rPr>
                        <a:t>Stacy Chen</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219169" rtl="0" eaLnBrk="1" fontAlgn="auto" latinLnBrk="0" hangingPunct="1">
                        <a:lnSpc>
                          <a:spcPct val="100000"/>
                        </a:lnSpc>
                        <a:spcBef>
                          <a:spcPts val="0"/>
                        </a:spcBef>
                        <a:spcAft>
                          <a:spcPts val="100"/>
                        </a:spcAft>
                        <a:buClrTx/>
                        <a:buSzTx/>
                        <a:buFont typeface="Wingdings" panose="05000000000000000000" pitchFamily="2" charset="2"/>
                        <a:buNone/>
                        <a:tabLst/>
                        <a:defRPr/>
                      </a:pPr>
                      <a:r>
                        <a:rPr kumimoji="0" lang="en-US" sz="600" b="0" i="0" u="sng"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Neue"/>
                          <a:hlinkClick r:id="rId27">
                            <a:extLst>
                              <a:ext uri="{A12FA001-AC4F-418D-AE19-62706E023703}">
                                <ahyp:hlinkClr xmlns:ahyp="http://schemas.microsoft.com/office/drawing/2018/hyperlinkcolor" val="tx"/>
                              </a:ext>
                            </a:extLst>
                          </a:hlinkClick>
                        </a:rPr>
                        <a:t>Supermicro Solutions for Industry 4.0 – Video</a:t>
                      </a:r>
                      <a:endParaRPr kumimoji="0" lang="en-US" sz="600" b="0" i="0" u="sng"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Neue"/>
                      </a:endParaRPr>
                    </a:p>
                    <a:p>
                      <a:pPr marL="0" marR="0" lvl="1" indent="0" algn="ctr" defTabSz="1219169" rtl="0" eaLnBrk="1" fontAlgn="auto" latinLnBrk="0" hangingPunct="1">
                        <a:lnSpc>
                          <a:spcPct val="100000"/>
                        </a:lnSpc>
                        <a:spcBef>
                          <a:spcPts val="0"/>
                        </a:spcBef>
                        <a:spcAft>
                          <a:spcPts val="100"/>
                        </a:spcAft>
                        <a:buClrTx/>
                        <a:buSzTx/>
                        <a:buFont typeface="Wingdings" panose="05000000000000000000" pitchFamily="2" charset="2"/>
                        <a:buNone/>
                        <a:tabLst/>
                        <a:defRPr/>
                      </a:pPr>
                      <a:r>
                        <a:rPr kumimoji="0" lang="en-US" sz="600" b="0" i="0" u="sng"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Neue"/>
                          <a:hlinkClick r:id="rId28">
                            <a:extLst>
                              <a:ext uri="{A12FA001-AC4F-418D-AE19-62706E023703}">
                                <ahyp:hlinkClr xmlns:ahyp="http://schemas.microsoft.com/office/drawing/2018/hyperlinkcolor" val="tx"/>
                              </a:ext>
                            </a:extLst>
                          </a:hlinkClick>
                        </a:rPr>
                        <a:t>T-Systems Edge Platform Delivers Low Latency with Supermicro – Video</a:t>
                      </a:r>
                      <a:endParaRPr kumimoji="0" lang="en-US" sz="600" b="0" i="0" u="sng" strike="noStrike" kern="0" cap="none" spc="0" normalizeH="0" baseline="0" noProof="0" dirty="0">
                        <a:ln>
                          <a:noFill/>
                        </a:ln>
                        <a:solidFill>
                          <a:schemeClr val="bg2"/>
                        </a:solidFill>
                        <a:effectLst/>
                        <a:uLnTx/>
                        <a:uFillTx/>
                        <a:latin typeface="+mn-lt"/>
                        <a:ea typeface="Intel Clear" panose="020B0604020203020204" pitchFamily="34" charset="0"/>
                        <a:cs typeface="Intel Clear" panose="020B0604020203020204" pitchFamily="34" charset="0"/>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1587667"/>
                  </a:ext>
                </a:extLst>
              </a:tr>
              <a:tr h="215279">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6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29" action="ppaction://hlinksldjump">
                            <a:extLst>
                              <a:ext uri="{A12FA001-AC4F-418D-AE19-62706E023703}">
                                <ahyp:hlinkClr xmlns:ahyp="http://schemas.microsoft.com/office/drawing/2018/hyperlinkcolor" val="tx"/>
                              </a:ext>
                            </a:extLst>
                          </a:hlinkClick>
                        </a:rPr>
                        <a:t>byteLAKE</a:t>
                      </a:r>
                      <a:r>
                        <a:rPr lang="en-US"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29" action="ppaction://hlinksldjump">
                            <a:extLst>
                              <a:ext uri="{A12FA001-AC4F-418D-AE19-62706E023703}">
                                <ahyp:hlinkClr xmlns:ahyp="http://schemas.microsoft.com/office/drawing/2018/hyperlinkcolor" val="tx"/>
                              </a:ext>
                            </a:extLst>
                          </a:hlinkClick>
                        </a:rPr>
                        <a:t> Cognitive Services (AI for Industry 4.0)</a:t>
                      </a:r>
                      <a:endParaRPr lang="en-US" sz="6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600" b="0" i="0" u="none" strike="noStrike" dirty="0">
                          <a:solidFill>
                            <a:schemeClr val="bg2"/>
                          </a:solidFill>
                          <a:effectLst/>
                          <a:latin typeface="+mn-lt"/>
                          <a:ea typeface="Intel Clear" panose="020B0604020203020204" pitchFamily="34" charset="0"/>
                          <a:cs typeface="Intel Clear" panose="020B0604020203020204" pitchFamily="34" charset="0"/>
                        </a:rPr>
                        <a:t>WW</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600" b="0" i="0" u="none" strike="noStrike" kern="0" cap="none" spc="0" normalizeH="0" baseline="0" noProof="0">
                          <a:ln>
                            <a:noFill/>
                          </a:ln>
                          <a:solidFill>
                            <a:schemeClr val="bg2"/>
                          </a:solidFill>
                          <a:effectLst/>
                          <a:uLnTx/>
                          <a:uFillTx/>
                          <a:latin typeface="+mn-lt"/>
                          <a:ea typeface="+mn-ea"/>
                          <a:cs typeface="+mn-cs"/>
                          <a:sym typeface="Intel Clear"/>
                        </a:rPr>
                        <a:t>RRK</a:t>
                      </a:r>
                      <a:endParaRPr kumimoji="0" lang="en-US" sz="600" b="0" i="0" u="none" strike="noStrike" kern="0" cap="none" spc="0" normalizeH="0" baseline="0" noProof="0" dirty="0">
                        <a:ln>
                          <a:noFill/>
                        </a:ln>
                        <a:solidFill>
                          <a:schemeClr val="bg2"/>
                        </a:solidFill>
                        <a:effectLst/>
                        <a:uLnTx/>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r>
                        <a:rPr lang="en-US" sz="600" dirty="0">
                          <a:solidFill>
                            <a:schemeClr val="bg2"/>
                          </a:solidFill>
                          <a:latin typeface="+mn-lt"/>
                          <a:hlinkClick r:id="rId30">
                            <a:extLst>
                              <a:ext uri="{A12FA001-AC4F-418D-AE19-62706E023703}">
                                <ahyp:hlinkClr xmlns:ahyp="http://schemas.microsoft.com/office/drawing/2018/hyperlinkcolor" val="tx"/>
                              </a:ext>
                            </a:extLst>
                          </a:hlinkClick>
                        </a:rPr>
                        <a:t>Andrzej Jankowski</a:t>
                      </a: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23" rtl="0" eaLnBrk="1" fontAlgn="ctr" latinLnBrk="0" hangingPunct="1">
                        <a:lnSpc>
                          <a:spcPct val="100000"/>
                        </a:lnSpc>
                        <a:spcBef>
                          <a:spcPts val="0"/>
                        </a:spcBef>
                        <a:spcAft>
                          <a:spcPts val="0"/>
                        </a:spcAft>
                        <a:buClrTx/>
                        <a:buSzTx/>
                        <a:buFont typeface="Wingdings" panose="05000000000000000000" pitchFamily="2" charset="2"/>
                        <a:buNone/>
                        <a:tabLst/>
                        <a:defRPr/>
                      </a:pPr>
                      <a:r>
                        <a:rPr kumimoji="0" lang="en-US" sz="600" b="0" i="0" u="none" strike="noStrike" kern="1200" cap="none" spc="0" normalizeH="0" baseline="0" noProof="0" dirty="0" err="1">
                          <a:ln>
                            <a:noFill/>
                          </a:ln>
                          <a:solidFill>
                            <a:schemeClr val="bg2"/>
                          </a:solidFill>
                          <a:effectLst/>
                          <a:uLnTx/>
                          <a:uFillTx/>
                          <a:latin typeface="+mn-lt"/>
                          <a:ea typeface="+mn-ea"/>
                          <a:cs typeface="+mn-cs"/>
                          <a:hlinkClick r:id="rId31">
                            <a:extLst>
                              <a:ext uri="{A12FA001-AC4F-418D-AE19-62706E023703}">
                                <ahyp:hlinkClr xmlns:ahyp="http://schemas.microsoft.com/office/drawing/2018/hyperlinkcolor" val="tx"/>
                              </a:ext>
                            </a:extLst>
                          </a:hlinkClick>
                        </a:rPr>
                        <a:t>byteLAKE</a:t>
                      </a:r>
                      <a:r>
                        <a:rPr kumimoji="0" lang="en-US" sz="600" b="0" i="0" u="none" strike="noStrike" kern="1200" cap="none" spc="0" normalizeH="0" baseline="0" noProof="0" dirty="0">
                          <a:ln>
                            <a:noFill/>
                          </a:ln>
                          <a:solidFill>
                            <a:schemeClr val="bg2"/>
                          </a:solidFill>
                          <a:effectLst/>
                          <a:uLnTx/>
                          <a:uFillTx/>
                          <a:latin typeface="+mn-lt"/>
                          <a:ea typeface="+mn-ea"/>
                          <a:cs typeface="+mn-cs"/>
                          <a:hlinkClick r:id="rId31">
                            <a:extLst>
                              <a:ext uri="{A12FA001-AC4F-418D-AE19-62706E023703}">
                                <ahyp:hlinkClr xmlns:ahyp="http://schemas.microsoft.com/office/drawing/2018/hyperlinkcolor" val="tx"/>
                              </a:ext>
                            </a:extLst>
                          </a:hlinkClick>
                        </a:rPr>
                        <a:t> website</a:t>
                      </a:r>
                      <a:endParaRPr kumimoji="0" lang="en-US" sz="600" b="0" i="0" u="none" strike="noStrike" kern="1200" cap="none" spc="0" normalizeH="0" baseline="0" noProof="0" dirty="0">
                        <a:ln>
                          <a:noFill/>
                        </a:ln>
                        <a:solidFill>
                          <a:schemeClr val="bg2"/>
                        </a:solidFill>
                        <a:effectLst/>
                        <a:uLnTx/>
                        <a:uFillTx/>
                        <a:latin typeface="+mn-lt"/>
                        <a:ea typeface="+mn-ea"/>
                        <a:cs typeface="+mn-cs"/>
                      </a:endParaRPr>
                    </a:p>
                    <a:p>
                      <a:pPr marL="0" marR="0" lvl="1" indent="0" algn="ctr" rtl="0" eaLnBrk="1" fontAlgn="ctr" latinLnBrk="0" hangingPunct="1">
                        <a:lnSpc>
                          <a:spcPct val="100000"/>
                        </a:lnSpc>
                        <a:spcBef>
                          <a:spcPts val="0"/>
                        </a:spcBef>
                        <a:spcAft>
                          <a:spcPts val="0"/>
                        </a:spcAft>
                        <a:buClrTx/>
                        <a:buSzTx/>
                        <a:buFont typeface="Wingdings" panose="05000000000000000000" pitchFamily="2" charset="2"/>
                        <a:buNone/>
                      </a:pPr>
                      <a:r>
                        <a:rPr lang="en-US" sz="600" kern="1200" dirty="0" err="1">
                          <a:solidFill>
                            <a:schemeClr val="bg2"/>
                          </a:solidFill>
                          <a:latin typeface="+mn-lt"/>
                          <a:hlinkClick r:id="rId32">
                            <a:extLst>
                              <a:ext uri="{A12FA001-AC4F-418D-AE19-62706E023703}">
                                <ahyp:hlinkClr xmlns:ahyp="http://schemas.microsoft.com/office/drawing/2018/hyperlinkcolor" val="tx"/>
                              </a:ext>
                            </a:extLst>
                          </a:hlinkClick>
                        </a:rPr>
                        <a:t>byteLAKE</a:t>
                      </a:r>
                      <a:r>
                        <a:rPr lang="en-US" sz="600" kern="1200" dirty="0">
                          <a:solidFill>
                            <a:schemeClr val="bg2"/>
                          </a:solidFill>
                          <a:latin typeface="+mn-lt"/>
                          <a:hlinkClick r:id="rId32">
                            <a:extLst>
                              <a:ext uri="{A12FA001-AC4F-418D-AE19-62706E023703}">
                                <ahyp:hlinkClr xmlns:ahyp="http://schemas.microsoft.com/office/drawing/2018/hyperlinkcolor" val="tx"/>
                              </a:ext>
                            </a:extLst>
                          </a:hlinkClick>
                        </a:rPr>
                        <a:t> support</a:t>
                      </a:r>
                      <a:r>
                        <a:rPr lang="en-US" sz="600" kern="1200" dirty="0">
                          <a:solidFill>
                            <a:schemeClr val="bg2"/>
                          </a:solidFill>
                          <a:latin typeface="+mn-lt"/>
                        </a:rPr>
                        <a:t> </a:t>
                      </a: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0880959"/>
                  </a:ext>
                </a:extLst>
              </a:tr>
              <a:tr h="215279">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33" action="ppaction://hlinksldjump">
                            <a:extLst>
                              <a:ext uri="{A12FA001-AC4F-418D-AE19-62706E023703}">
                                <ahyp:hlinkClr xmlns:ahyp="http://schemas.microsoft.com/office/drawing/2018/hyperlinkcolor" val="tx"/>
                              </a:ext>
                            </a:extLst>
                          </a:hlinkClick>
                        </a:rPr>
                        <a:t>Matrox Imaging Manufacturing</a:t>
                      </a:r>
                      <a:br>
                        <a:rPr lang="en-US"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33" action="ppaction://hlinksldjump">
                            <a:extLst>
                              <a:ext uri="{A12FA001-AC4F-418D-AE19-62706E023703}">
                                <ahyp:hlinkClr xmlns:ahyp="http://schemas.microsoft.com/office/drawing/2018/hyperlinkcolor" val="tx"/>
                              </a:ext>
                            </a:extLst>
                          </a:hlinkClick>
                        </a:rPr>
                      </a:br>
                      <a:r>
                        <a:rPr lang="en-US"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33" action="ppaction://hlinksldjump">
                            <a:extLst>
                              <a:ext uri="{A12FA001-AC4F-418D-AE19-62706E023703}">
                                <ahyp:hlinkClr xmlns:ahyp="http://schemas.microsoft.com/office/drawing/2018/hyperlinkcolor" val="tx"/>
                              </a:ext>
                            </a:extLst>
                          </a:hlinkClick>
                        </a:rPr>
                        <a:t>Machine Vision Solution</a:t>
                      </a:r>
                      <a:endParaRPr lang="en-US" sz="6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96000"/>
                        </a:lnSpc>
                        <a:spcBef>
                          <a:spcPts val="0"/>
                        </a:spcBef>
                        <a:spcAft>
                          <a:spcPts val="0"/>
                        </a:spcAft>
                        <a:buClrTx/>
                        <a:buSzTx/>
                        <a:buFontTx/>
                        <a:buNone/>
                        <a:tabLst/>
                        <a:defRPr/>
                      </a:pPr>
                      <a:r>
                        <a:rPr kumimoji="0" lang="en-US" sz="600" b="0" i="0" u="none" strike="noStrike" kern="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Global</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600" b="0" i="0" u="none" strike="noStrike" kern="0" cap="none" spc="0" normalizeH="0" baseline="0" noProof="0">
                          <a:ln>
                            <a:noFill/>
                          </a:ln>
                          <a:solidFill>
                            <a:schemeClr val="bg2"/>
                          </a:solidFill>
                          <a:effectLst/>
                          <a:uLnTx/>
                          <a:uFillTx/>
                          <a:latin typeface="IntelOne Text"/>
                          <a:ea typeface="+mn-ea"/>
                          <a:cs typeface="+mn-cs"/>
                          <a:sym typeface="Intel Clear"/>
                        </a:rPr>
                        <a:t>MRS</a:t>
                      </a:r>
                      <a:endParaRPr kumimoji="0" lang="en-US" sz="600" b="0" i="0" u="none" strike="noStrike" kern="0" cap="none" spc="0" normalizeH="0" baseline="0" noProof="0" dirty="0">
                        <a:ln>
                          <a:noFill/>
                        </a:ln>
                        <a:solidFill>
                          <a:schemeClr val="bg2"/>
                        </a:solidFill>
                        <a:effectLst/>
                        <a:uLnTx/>
                        <a:uFillTx/>
                        <a:latin typeface="IntelOne Tex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100000"/>
                        </a:lnSpc>
                        <a:spcBef>
                          <a:spcPts val="0"/>
                        </a:spcBef>
                        <a:spcAft>
                          <a:spcPts val="0"/>
                        </a:spcAft>
                        <a:buClrTx/>
                        <a:buSzTx/>
                        <a:buFontTx/>
                        <a:buNone/>
                        <a:tabLst/>
                        <a:defRPr/>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13">
                            <a:extLst>
                              <a:ext uri="{A12FA001-AC4F-418D-AE19-62706E023703}">
                                <ahyp:hlinkClr xmlns:ahyp="http://schemas.microsoft.com/office/drawing/2018/hyperlinkcolor" val="tx"/>
                              </a:ext>
                            </a:extLst>
                          </a:hlinkClick>
                        </a:rPr>
                        <a:t>Eleanor Sales</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34">
                            <a:extLst>
                              <a:ext uri="{A12FA001-AC4F-418D-AE19-62706E023703}">
                                <ahyp:hlinkClr xmlns:ahyp="http://schemas.microsoft.com/office/drawing/2018/hyperlinkcolor" val="tx"/>
                              </a:ext>
                            </a:extLst>
                          </a:hlinkClick>
                        </a:rPr>
                        <a:t>Matrox Imaging website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5365241"/>
                  </a:ext>
                </a:extLst>
              </a:tr>
              <a:tr h="294140">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6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35" action="ppaction://hlinksldjump">
                            <a:extLst>
                              <a:ext uri="{A12FA001-AC4F-418D-AE19-62706E023703}">
                                <ahyp:hlinkClr xmlns:ahyp="http://schemas.microsoft.com/office/drawing/2018/hyperlinkcolor" val="tx"/>
                              </a:ext>
                            </a:extLst>
                          </a:hlinkClick>
                        </a:rPr>
                        <a:t>MiTAC</a:t>
                      </a:r>
                      <a:r>
                        <a:rPr lang="en-US"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35" action="ppaction://hlinksldjump">
                            <a:extLst>
                              <a:ext uri="{A12FA001-AC4F-418D-AE19-62706E023703}">
                                <ahyp:hlinkClr xmlns:ahyp="http://schemas.microsoft.com/office/drawing/2018/hyperlinkcolor" val="tx"/>
                              </a:ext>
                            </a:extLst>
                          </a:hlinkClick>
                        </a:rPr>
                        <a:t> Machine Vision in Factory Automation</a:t>
                      </a:r>
                      <a:endParaRPr lang="en-US" sz="6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96000"/>
                        </a:lnSpc>
                        <a:spcBef>
                          <a:spcPts val="0"/>
                        </a:spcBef>
                        <a:spcAft>
                          <a:spcPts val="0"/>
                        </a:spcAft>
                        <a:buClrTx/>
                        <a:buSzTx/>
                        <a:buFontTx/>
                        <a:buNone/>
                        <a:tabLst/>
                        <a:defRPr/>
                      </a:pPr>
                      <a:r>
                        <a:rPr kumimoji="0" lang="en-US" sz="600" b="0" i="0" u="none" strike="noStrike" kern="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APJ, Americas, Europe, Middle East, and Africa</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kumimoji="0" lang="en-US" sz="600" b="0" i="0" u="none" strike="noStrike" kern="0" cap="none" spc="0" normalizeH="0" baseline="0" noProof="0" dirty="0">
                          <a:ln>
                            <a:noFill/>
                          </a:ln>
                          <a:solidFill>
                            <a:schemeClr val="bg2"/>
                          </a:solidFill>
                          <a:effectLst/>
                          <a:uLnTx/>
                          <a:uFillTx/>
                          <a:latin typeface="IntelOne Tex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hlinkClick r:id="rId13">
                            <a:extLst>
                              <a:ext uri="{A12FA001-AC4F-418D-AE19-62706E023703}">
                                <ahyp:hlinkClr xmlns:ahyp="http://schemas.microsoft.com/office/drawing/2018/hyperlinkcolor" val="tx"/>
                              </a:ext>
                            </a:extLst>
                          </a:hlinkClick>
                        </a:rPr>
                        <a:t>Eleanor Sales</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dirty="0" err="1">
                          <a:ln>
                            <a:noFill/>
                          </a:ln>
                          <a:solidFill>
                            <a:schemeClr val="bg2"/>
                          </a:solidFill>
                          <a:effectLst/>
                          <a:uLnTx/>
                          <a:uFillTx/>
                          <a:latin typeface="+mn-lt"/>
                          <a:ea typeface="+mn-ea"/>
                          <a:cs typeface="+mn-cs"/>
                          <a:sym typeface="Helvetica Neue"/>
                          <a:hlinkClick r:id="rId36">
                            <a:extLst>
                              <a:ext uri="{A12FA001-AC4F-418D-AE19-62706E023703}">
                                <ahyp:hlinkClr xmlns:ahyp="http://schemas.microsoft.com/office/drawing/2018/hyperlinkcolor" val="tx"/>
                              </a:ext>
                            </a:extLst>
                          </a:hlinkClick>
                        </a:rPr>
                        <a:t>MiTAC</a:t>
                      </a: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36">
                            <a:extLst>
                              <a:ext uri="{A12FA001-AC4F-418D-AE19-62706E023703}">
                                <ahyp:hlinkClr xmlns:ahyp="http://schemas.microsoft.com/office/drawing/2018/hyperlinkcolor" val="tx"/>
                              </a:ext>
                            </a:extLst>
                          </a:hlinkClick>
                        </a:rPr>
                        <a:t> Factory Automation Homepage</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37">
                            <a:extLst>
                              <a:ext uri="{A12FA001-AC4F-418D-AE19-62706E023703}">
                                <ahyp:hlinkClr xmlns:ahyp="http://schemas.microsoft.com/office/drawing/2018/hyperlinkcolor" val="tx"/>
                              </a:ext>
                            </a:extLst>
                          </a:hlinkClick>
                        </a:rPr>
                        <a:t>Machine Vision White Paper</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hlinkClick r:id="rId38">
                            <a:extLst>
                              <a:ext uri="{A12FA001-AC4F-418D-AE19-62706E023703}">
                                <ahyp:hlinkClr xmlns:ahyp="http://schemas.microsoft.com/office/drawing/2018/hyperlinkcolor" val="tx"/>
                              </a:ext>
                            </a:extLst>
                          </a:hlinkClick>
                        </a:rPr>
                        <a:t>Machine Vision - YouTube Video</a:t>
                      </a:r>
                      <a:endParaRPr kumimoji="0" lang="en-US" sz="600" b="0" i="0" u="none" strike="noStrike" kern="1200" cap="none" spc="0" normalizeH="0" baseline="0" noProof="0" dirty="0">
                        <a:ln>
                          <a:noFill/>
                        </a:ln>
                        <a:solidFill>
                          <a:schemeClr val="bg2"/>
                        </a:solidFill>
                        <a:effectLst/>
                        <a:uLnTx/>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5609287"/>
                  </a:ext>
                </a:extLst>
              </a:tr>
              <a:tr h="252654">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39" action="ppaction://hlinksldjump">
                            <a:extLst>
                              <a:ext uri="{A12FA001-AC4F-418D-AE19-62706E023703}">
                                <ahyp:hlinkClr xmlns:ahyp="http://schemas.microsoft.com/office/drawing/2018/hyperlinkcolor" val="tx"/>
                              </a:ext>
                            </a:extLst>
                          </a:hlinkClick>
                        </a:rPr>
                        <a:t>Shenzhen </a:t>
                      </a:r>
                      <a:r>
                        <a:rPr lang="en-US" sz="6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39" action="ppaction://hlinksldjump">
                            <a:extLst>
                              <a:ext uri="{A12FA001-AC4F-418D-AE19-62706E023703}">
                                <ahyp:hlinkClr xmlns:ahyp="http://schemas.microsoft.com/office/drawing/2018/hyperlinkcolor" val="tx"/>
                              </a:ext>
                            </a:extLst>
                          </a:hlinkClick>
                        </a:rPr>
                        <a:t>Datang</a:t>
                      </a:r>
                      <a:r>
                        <a:rPr lang="en-US"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39" action="ppaction://hlinksldjump">
                            <a:extLst>
                              <a:ext uri="{A12FA001-AC4F-418D-AE19-62706E023703}">
                                <ahyp:hlinkClr xmlns:ahyp="http://schemas.microsoft.com/office/drawing/2018/hyperlinkcolor" val="tx"/>
                              </a:ext>
                            </a:extLst>
                          </a:hlinkClick>
                        </a:rPr>
                        <a:t> Computer </a:t>
                      </a:r>
                      <a:br>
                        <a:rPr lang="en-US"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39" action="ppaction://hlinksldjump">
                            <a:extLst>
                              <a:ext uri="{A12FA001-AC4F-418D-AE19-62706E023703}">
                                <ahyp:hlinkClr xmlns:ahyp="http://schemas.microsoft.com/office/drawing/2018/hyperlinkcolor" val="tx"/>
                              </a:ext>
                            </a:extLst>
                          </a:hlinkClick>
                        </a:rPr>
                      </a:br>
                      <a:r>
                        <a:rPr lang="en-US"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39" action="ppaction://hlinksldjump">
                            <a:extLst>
                              <a:ext uri="{A12FA001-AC4F-418D-AE19-62706E023703}">
                                <ahyp:hlinkClr xmlns:ahyp="http://schemas.microsoft.com/office/drawing/2018/hyperlinkcolor" val="tx"/>
                              </a:ext>
                            </a:extLst>
                          </a:hlinkClick>
                        </a:rPr>
                        <a:t>Smart AI Application Box</a:t>
                      </a:r>
                      <a:endParaRPr lang="en-US" sz="6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fontAlgn="b">
                        <a:lnSpc>
                          <a:spcPct val="96000"/>
                        </a:lnSpc>
                        <a:buFont typeface="Arial" panose="020B0604020202020204" pitchFamily="34" charset="0"/>
                        <a:buNone/>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PRC, ASMO, APJ</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600" b="0" i="0" u="none" strike="noStrike" cap="none" spc="0" baseline="0" noProof="0" dirty="0">
                          <a:solidFill>
                            <a:schemeClr val="bg2"/>
                          </a:solidFill>
                          <a:effectLst/>
                          <a:uFillTx/>
                          <a:latin typeface="+mn-lt"/>
                          <a:sym typeface="Intel Clear"/>
                        </a:rPr>
                        <a:t>RRK</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600" b="0" i="0" u="none" strike="noStrike" cap="none" spc="0" baseline="0" noProof="0" dirty="0">
                          <a:solidFill>
                            <a:schemeClr val="bg2"/>
                          </a:solidFill>
                          <a:effectLst/>
                          <a:uFillTx/>
                          <a:latin typeface="+mn-lt"/>
                          <a:ea typeface="+mn-ea"/>
                          <a:cs typeface="+mn-cs"/>
                          <a:sym typeface="Helvetica Neue"/>
                          <a:hlinkClick r:id="rId40">
                            <a:extLst>
                              <a:ext uri="{A12FA001-AC4F-418D-AE19-62706E023703}">
                                <ahyp:hlinkClr xmlns:ahyp="http://schemas.microsoft.com/office/drawing/2018/hyperlinkcolor" val="tx"/>
                              </a:ext>
                            </a:extLst>
                          </a:hlinkClick>
                        </a:rPr>
                        <a:t>Jerry Li </a:t>
                      </a:r>
                      <a:endParaRPr lang="en-US" sz="6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219169" fontAlgn="ctr" hangingPunct="0">
                        <a:lnSpc>
                          <a:spcPct val="100000"/>
                        </a:lnSpc>
                        <a:spcBef>
                          <a:spcPts val="200"/>
                        </a:spcBef>
                        <a:spcAft>
                          <a:spcPts val="100"/>
                        </a:spcAft>
                        <a:buClrTx/>
                        <a:buSzTx/>
                        <a:buFont typeface="Arial" panose="020B0604020202020204" pitchFamily="34" charset="0"/>
                        <a:buNone/>
                        <a:tabLst/>
                        <a:defRPr/>
                      </a:pPr>
                      <a:r>
                        <a:rPr lang="en-US" sz="600" b="0" i="0" u="none" strike="noStrike" cap="none" spc="0" baseline="0" dirty="0">
                          <a:solidFill>
                            <a:schemeClr val="bg2"/>
                          </a:solidFill>
                          <a:effectLst/>
                          <a:uFillTx/>
                          <a:latin typeface="+mn-lt"/>
                          <a:sym typeface="Intel Clear"/>
                          <a:hlinkClick r:id="rId41">
                            <a:extLst>
                              <a:ext uri="{A12FA001-AC4F-418D-AE19-62706E023703}">
                                <ahyp:hlinkClr xmlns:ahyp="http://schemas.microsoft.com/office/drawing/2018/hyperlinkcolor" val="tx"/>
                              </a:ext>
                            </a:extLst>
                          </a:hlinkClick>
                        </a:rPr>
                        <a:t>U2board – U2 Box</a:t>
                      </a:r>
                      <a:endParaRPr lang="en-US" sz="600" b="0" i="0" u="none" strike="noStrike" cap="none" spc="0" baseline="0" dirty="0">
                        <a:solidFill>
                          <a:schemeClr val="bg2"/>
                        </a:solidFill>
                        <a:effectLst/>
                        <a:uFillTx/>
                        <a:latin typeface="+mn-lt"/>
                        <a:sym typeface="Intel Clear"/>
                      </a:endParaRPr>
                    </a:p>
                    <a:p>
                      <a:pPr marL="0" marR="0" lvl="1" indent="0" algn="ctr" defTabSz="1219169" fontAlgn="ctr" hangingPunct="0">
                        <a:lnSpc>
                          <a:spcPct val="100000"/>
                        </a:lnSpc>
                        <a:spcBef>
                          <a:spcPts val="200"/>
                        </a:spcBef>
                        <a:spcAft>
                          <a:spcPts val="100"/>
                        </a:spcAft>
                        <a:buClrTx/>
                        <a:buSzTx/>
                        <a:buFont typeface="Arial" panose="020B0604020202020204" pitchFamily="34" charset="0"/>
                        <a:buNone/>
                        <a:tabLst/>
                        <a:defRPr/>
                      </a:pPr>
                      <a:r>
                        <a:rPr lang="en-US" sz="600" b="0" i="0" u="none" strike="noStrike" cap="none" spc="0" baseline="0" dirty="0">
                          <a:solidFill>
                            <a:schemeClr val="bg2"/>
                          </a:solidFill>
                          <a:effectLst/>
                          <a:uFillTx/>
                          <a:latin typeface="+mn-lt"/>
                          <a:sym typeface="Intel Clear"/>
                          <a:hlinkClick r:id="rId42">
                            <a:extLst>
                              <a:ext uri="{A12FA001-AC4F-418D-AE19-62706E023703}">
                                <ahyp:hlinkClr xmlns:ahyp="http://schemas.microsoft.com/office/drawing/2018/hyperlinkcolor" val="tx"/>
                              </a:ext>
                            </a:extLst>
                          </a:hlinkClick>
                        </a:rPr>
                        <a:t>U2Board – U2 Solution</a:t>
                      </a: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5693851"/>
                  </a:ext>
                </a:extLst>
              </a:tr>
              <a:tr h="208054">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da-DK"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43" action="ppaction://hlinksldjump">
                            <a:extLst>
                              <a:ext uri="{A12FA001-AC4F-418D-AE19-62706E023703}">
                                <ahyp:hlinkClr xmlns:ahyp="http://schemas.microsoft.com/office/drawing/2018/hyperlinkcolor" val="tx"/>
                              </a:ext>
                            </a:extLst>
                          </a:hlinkClick>
                        </a:rPr>
                        <a:t>Nippon SystemWare Toami </a:t>
                      </a:r>
                      <a:endParaRPr lang="da-DK" sz="6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6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rPr>
                        <a:t>Globally</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600" b="0" i="0" u="none" strike="noStrike" cap="none" spc="0" baseline="0" noProof="0" dirty="0">
                          <a:solidFill>
                            <a:schemeClr val="bg2"/>
                          </a:solidFill>
                          <a:effectLst/>
                          <a:uFillTx/>
                          <a:latin typeface="+mn-lt"/>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b">
                        <a:lnSpc>
                          <a:spcPct val="96000"/>
                        </a:lnSpc>
                        <a:buFont typeface="Arial" panose="020B0604020202020204" pitchFamily="34" charset="0"/>
                        <a:buNone/>
                      </a:pP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600" b="0" i="0" u="none" strike="noStrike" cap="none" spc="0" baseline="0" dirty="0">
                          <a:solidFill>
                            <a:schemeClr val="bg2"/>
                          </a:solidFill>
                          <a:effectLst/>
                          <a:uFillTx/>
                          <a:latin typeface="+mn-lt"/>
                          <a:ea typeface="+mn-ea"/>
                          <a:cs typeface="+mn-cs"/>
                          <a:sym typeface="Intel Clear"/>
                          <a:hlinkClick r:id="rId13">
                            <a:extLst>
                              <a:ext uri="{A12FA001-AC4F-418D-AE19-62706E023703}">
                                <ahyp:hlinkClr xmlns:ahyp="http://schemas.microsoft.com/office/drawing/2018/hyperlinkcolor" val="tx"/>
                              </a:ext>
                            </a:extLst>
                          </a:hlinkClick>
                        </a:rPr>
                        <a:t>Eleanor Sales</a:t>
                      </a:r>
                      <a:endParaRPr lang="en-US" sz="6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6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10">
                            <a:extLst>
                              <a:ext uri="{A12FA001-AC4F-418D-AE19-62706E023703}">
                                <ahyp:hlinkClr xmlns:ahyp="http://schemas.microsoft.com/office/drawing/2018/hyperlinkcolor" val="tx"/>
                              </a:ext>
                            </a:extLst>
                          </a:hlinkClick>
                        </a:rPr>
                        <a:t>Intel IoT Kits Overview</a:t>
                      </a:r>
                      <a:endParaRPr lang="en-US" sz="6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6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44">
                            <a:extLst>
                              <a:ext uri="{A12FA001-AC4F-418D-AE19-62706E023703}">
                                <ahyp:hlinkClr xmlns:ahyp="http://schemas.microsoft.com/office/drawing/2018/hyperlinkcolor" val="tx"/>
                              </a:ext>
                            </a:extLst>
                          </a:hlinkClick>
                        </a:rPr>
                        <a:t>Toami</a:t>
                      </a:r>
                      <a:r>
                        <a:rPr lang="en-US" sz="6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44">
                            <a:extLst>
                              <a:ext uri="{A12FA001-AC4F-418D-AE19-62706E023703}">
                                <ahyp:hlinkClr xmlns:ahyp="http://schemas.microsoft.com/office/drawing/2018/hyperlinkcolor" val="tx"/>
                              </a:ext>
                            </a:extLst>
                          </a:hlinkClick>
                        </a:rPr>
                        <a:t> Powered by </a:t>
                      </a:r>
                      <a:r>
                        <a:rPr lang="en-US" sz="6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44">
                            <a:extLst>
                              <a:ext uri="{A12FA001-AC4F-418D-AE19-62706E023703}">
                                <ahyp:hlinkClr xmlns:ahyp="http://schemas.microsoft.com/office/drawing/2018/hyperlinkcolor" val="tx"/>
                              </a:ext>
                            </a:extLst>
                          </a:hlinkClick>
                        </a:rPr>
                        <a:t>ThingWorx</a:t>
                      </a:r>
                      <a:endParaRPr lang="en-US" sz="6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8495562"/>
                  </a:ext>
                </a:extLst>
              </a:tr>
              <a:tr h="208054">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da-DK"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45" action="ppaction://hlinksldjump">
                            <a:extLst>
                              <a:ext uri="{A12FA001-AC4F-418D-AE19-62706E023703}">
                                <ahyp:hlinkClr xmlns:ahyp="http://schemas.microsoft.com/office/drawing/2018/hyperlinkcolor" val="tx"/>
                              </a:ext>
                            </a:extLst>
                          </a:hlinkClick>
                        </a:rPr>
                        <a:t>Yoi System i-X (i-ECS: Intelligent-Edge Control System) </a:t>
                      </a:r>
                      <a:endParaRPr lang="da-DK" sz="6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600" b="0" i="0" u="none" strike="noStrike" cap="none" spc="0" baseline="0" noProof="0">
                          <a:solidFill>
                            <a:schemeClr val="bg2"/>
                          </a:solidFill>
                          <a:effectLst/>
                          <a:uFillTx/>
                          <a:latin typeface="+mn-lt"/>
                          <a:ea typeface="Intel Clear" panose="020B0604020203020204" pitchFamily="34" charset="0"/>
                          <a:cs typeface="Intel Clear" panose="020B0604020203020204" pitchFamily="34" charset="0"/>
                          <a:sym typeface="Helvetica"/>
                        </a:rPr>
                        <a:t>Worldwide</a:t>
                      </a:r>
                      <a:endParaRPr lang="en-US" sz="6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600" b="0" i="0" u="none" strike="noStrike" cap="none" spc="0" baseline="0" noProof="0" dirty="0">
                          <a:solidFill>
                            <a:schemeClr val="bg2"/>
                          </a:solidFill>
                          <a:effectLst/>
                          <a:uFillTx/>
                          <a:latin typeface="+mn-lt"/>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b">
                        <a:lnSpc>
                          <a:spcPct val="96000"/>
                        </a:lnSpc>
                        <a:buFont typeface="Arial" panose="020B0604020202020204" pitchFamily="34" charset="0"/>
                        <a:buNone/>
                      </a:pP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600" b="0" i="0" u="none" strike="noStrike" cap="none" spc="0" baseline="0" dirty="0">
                          <a:solidFill>
                            <a:schemeClr val="bg2"/>
                          </a:solidFill>
                          <a:effectLst/>
                          <a:uFillTx/>
                          <a:latin typeface="+mn-lt"/>
                          <a:ea typeface="+mn-ea"/>
                          <a:cs typeface="+mn-cs"/>
                          <a:sym typeface="Intel Clear"/>
                          <a:hlinkClick r:id="rId9">
                            <a:extLst>
                              <a:ext uri="{A12FA001-AC4F-418D-AE19-62706E023703}">
                                <ahyp:hlinkClr xmlns:ahyp="http://schemas.microsoft.com/office/drawing/2018/hyperlinkcolor" val="tx"/>
                              </a:ext>
                            </a:extLst>
                          </a:hlinkClick>
                        </a:rPr>
                        <a:t>Tina Hsu</a:t>
                      </a:r>
                      <a:endParaRPr lang="en-US" sz="6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6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46">
                            <a:extLst>
                              <a:ext uri="{A12FA001-AC4F-418D-AE19-62706E023703}">
                                <ahyp:hlinkClr xmlns:ahyp="http://schemas.microsoft.com/office/drawing/2018/hyperlinkcolor" val="tx"/>
                              </a:ext>
                            </a:extLst>
                          </a:hlinkClick>
                        </a:rPr>
                        <a:t>Yoi System Website</a:t>
                      </a:r>
                      <a:endParaRPr lang="en-US" sz="6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6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47">
                            <a:extLst>
                              <a:ext uri="{A12FA001-AC4F-418D-AE19-62706E023703}">
                                <ahyp:hlinkClr xmlns:ahyp="http://schemas.microsoft.com/office/drawing/2018/hyperlinkcolor" val="tx"/>
                              </a:ext>
                            </a:extLst>
                          </a:hlinkClick>
                        </a:rPr>
                        <a:t>Solution Overview &amp; Demo (Korean)</a:t>
                      </a:r>
                      <a:endParaRPr lang="en-US" sz="6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418993"/>
                  </a:ext>
                </a:extLst>
              </a:tr>
              <a:tr h="208054">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da-DK"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48" action="ppaction://hlinksldjump">
                            <a:extLst>
                              <a:ext uri="{A12FA001-AC4F-418D-AE19-62706E023703}">
                                <ahyp:hlinkClr xmlns:ahyp="http://schemas.microsoft.com/office/drawing/2018/hyperlinkcolor" val="tx"/>
                              </a:ext>
                            </a:extLst>
                          </a:hlinkClick>
                        </a:rPr>
                        <a:t>Vecow Machine to Machine Solution</a:t>
                      </a:r>
                      <a:endParaRPr lang="da-DK" sz="6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fontAlgn="b">
                        <a:lnSpc>
                          <a:spcPct val="96000"/>
                        </a:lnSpc>
                        <a:buFont typeface="Arial" panose="020B0604020202020204" pitchFamily="34" charset="0"/>
                        <a:buNone/>
                      </a:pPr>
                      <a:r>
                        <a:rPr lang="en-US" sz="6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Neue"/>
                        </a:rPr>
                        <a:t>Taiwan,</a:t>
                      </a:r>
                      <a:br>
                        <a:rPr lang="en-US" sz="6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Neue"/>
                        </a:rPr>
                      </a:br>
                      <a:r>
                        <a:rPr lang="en-US" sz="600" b="0" i="0" u="none" strike="noStrike" cap="none" spc="0" baseline="0" noProof="0" dirty="0">
                          <a:solidFill>
                            <a:schemeClr val="bg2"/>
                          </a:solidFill>
                          <a:effectLst/>
                          <a:uFillTx/>
                          <a:latin typeface="+mn-lt"/>
                          <a:ea typeface="Intel Clear" panose="020B0604020203020204" pitchFamily="34" charset="0"/>
                          <a:cs typeface="Intel Clear" panose="020B0604020203020204" pitchFamily="34" charset="0"/>
                          <a:sym typeface="Helvetica Neue"/>
                        </a:rPr>
                        <a:t>China, Thailand, India, Germany, Denmark </a:t>
                      </a: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Arial" panose="020B0604020202020204" pitchFamily="34" charset="0"/>
                        <a:buNone/>
                        <a:tabLst/>
                        <a:defRPr/>
                      </a:pPr>
                      <a:r>
                        <a:rPr lang="en-US" sz="600" b="0" i="0" u="none" strike="noStrike" cap="none" spc="0" baseline="0" noProof="0" dirty="0">
                          <a:solidFill>
                            <a:schemeClr val="bg2"/>
                          </a:solidFill>
                          <a:effectLst/>
                          <a:uFillTx/>
                          <a:latin typeface="+mn-lt"/>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b">
                        <a:lnSpc>
                          <a:spcPct val="96000"/>
                        </a:lnSpc>
                        <a:buFont typeface="Arial" panose="020B0604020202020204" pitchFamily="34" charset="0"/>
                        <a:buNone/>
                      </a:pPr>
                      <a:endPar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 typeface="Arial" panose="020B0604020202020204" pitchFamily="34" charset="0"/>
                        <a:buNone/>
                        <a:tabLst/>
                        <a:defRPr/>
                      </a:pPr>
                      <a:r>
                        <a:rPr lang="en-US" sz="600" b="0" i="0" u="none" strike="noStrike" cap="none" spc="0" baseline="0" dirty="0">
                          <a:solidFill>
                            <a:schemeClr val="bg2"/>
                          </a:solidFill>
                          <a:effectLst/>
                          <a:uFillTx/>
                          <a:latin typeface="+mn-lt"/>
                          <a:ea typeface="+mn-ea"/>
                          <a:cs typeface="+mn-cs"/>
                          <a:sym typeface="Intel Clear"/>
                          <a:hlinkClick r:id="rId49">
                            <a:extLst>
                              <a:ext uri="{A12FA001-AC4F-418D-AE19-62706E023703}">
                                <ahyp:hlinkClr xmlns:ahyp="http://schemas.microsoft.com/office/drawing/2018/hyperlinkcolor" val="tx"/>
                              </a:ext>
                            </a:extLst>
                          </a:hlinkClick>
                        </a:rPr>
                        <a:t>Jason Wang</a:t>
                      </a:r>
                      <a:endParaRPr lang="en-US" sz="600" b="0" i="0" u="none" strike="noStrike" cap="none" spc="0" baseline="0" dirty="0">
                        <a:solidFill>
                          <a:schemeClr val="bg2"/>
                        </a:solidFill>
                        <a:effectLst/>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600" b="0" i="0" u="none" strike="noStrike" cap="none" spc="0" baseline="0" noProof="0" dirty="0" err="1">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50">
                            <a:extLst>
                              <a:ext uri="{A12FA001-AC4F-418D-AE19-62706E023703}">
                                <ahyp:hlinkClr xmlns:ahyp="http://schemas.microsoft.com/office/drawing/2018/hyperlinkcolor" val="tx"/>
                              </a:ext>
                            </a:extLst>
                          </a:hlinkClick>
                        </a:rPr>
                        <a:t>Vecow</a:t>
                      </a:r>
                      <a:r>
                        <a:rPr lang="en-US" sz="6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50">
                            <a:extLst>
                              <a:ext uri="{A12FA001-AC4F-418D-AE19-62706E023703}">
                                <ahyp:hlinkClr xmlns:ahyp="http://schemas.microsoft.com/office/drawing/2018/hyperlinkcolor" val="tx"/>
                              </a:ext>
                            </a:extLst>
                          </a:hlinkClick>
                        </a:rPr>
                        <a:t> home page</a:t>
                      </a:r>
                      <a:endParaRPr lang="en-US" sz="6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p>
                      <a:pPr marL="0" marR="0" lvl="0" indent="0" algn="ctr" defTabSz="609600" rtl="0" eaLnBrk="1" fontAlgn="b" latinLnBrk="0" hangingPunct="1">
                        <a:lnSpc>
                          <a:spcPct val="96000"/>
                        </a:lnSpc>
                        <a:spcBef>
                          <a:spcPts val="0"/>
                        </a:spcBef>
                        <a:spcAft>
                          <a:spcPts val="0"/>
                        </a:spcAft>
                        <a:buClrTx/>
                        <a:buSzTx/>
                        <a:buFont typeface="Arial" panose="020B0604020202020204" pitchFamily="34" charset="0"/>
                        <a:buNone/>
                        <a:tabLst/>
                        <a:defRPr/>
                      </a:pPr>
                      <a:r>
                        <a:rPr lang="en-US" sz="6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hlinkClick r:id="rId51">
                            <a:extLst>
                              <a:ext uri="{A12FA001-AC4F-418D-AE19-62706E023703}">
                                <ahyp:hlinkClr xmlns:ahyp="http://schemas.microsoft.com/office/drawing/2018/hyperlinkcolor" val="tx"/>
                              </a:ext>
                            </a:extLst>
                          </a:hlinkClick>
                        </a:rPr>
                        <a:t>Cosmos partner page</a:t>
                      </a:r>
                      <a:endParaRPr lang="en-US" sz="600" b="0" i="0" u="none" strike="noStrike" cap="none" spc="0" baseline="0" noProof="0" dirty="0">
                        <a:solidFill>
                          <a:schemeClr val="bg2"/>
                        </a:solidFill>
                        <a:effectLst/>
                        <a:uFillTx/>
                        <a:latin typeface="+mn-lt"/>
                        <a:ea typeface="Intel Clear Light" panose="020B0404020203020204" pitchFamily="34" charset="0"/>
                        <a:cs typeface="Intel Clear Light" panose="020B0404020203020204" pitchFamily="34" charset="0"/>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7467308"/>
                  </a:ext>
                </a:extLst>
              </a:tr>
              <a:tr h="173737">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52" action="ppaction://hlinksldjump">
                            <a:extLst>
                              <a:ext uri="{A12FA001-AC4F-418D-AE19-62706E023703}">
                                <ahyp:hlinkClr xmlns:ahyp="http://schemas.microsoft.com/office/drawing/2018/hyperlinkcolor" val="tx"/>
                              </a:ext>
                            </a:extLst>
                          </a:hlinkClick>
                        </a:rPr>
                        <a:t>Industrial Network Security with Monitor for </a:t>
                      </a:r>
                      <a:r>
                        <a:rPr lang="en-US" sz="6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52" action="ppaction://hlinksldjump">
                            <a:extLst>
                              <a:ext uri="{A12FA001-AC4F-418D-AE19-62706E023703}">
                                <ahyp:hlinkClr xmlns:ahyp="http://schemas.microsoft.com/office/drawing/2018/hyperlinkcolor" val="tx"/>
                              </a:ext>
                            </a:extLst>
                          </a:hlinkClick>
                        </a:rPr>
                        <a:t>Secunet</a:t>
                      </a:r>
                      <a:r>
                        <a:rPr lang="en-US"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52" action="ppaction://hlinksldjump">
                            <a:extLst>
                              <a:ext uri="{A12FA001-AC4F-418D-AE19-62706E023703}">
                                <ahyp:hlinkClr xmlns:ahyp="http://schemas.microsoft.com/office/drawing/2018/hyperlinkcolor" val="tx"/>
                              </a:ext>
                            </a:extLst>
                          </a:hlinkClick>
                        </a:rPr>
                        <a:t> edge</a:t>
                      </a:r>
                      <a:endParaRPr lang="en-US" sz="6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600" b="0" i="0" u="none" strike="noStrike" dirty="0">
                          <a:solidFill>
                            <a:schemeClr val="bg2"/>
                          </a:solidFill>
                          <a:effectLst/>
                          <a:latin typeface="+mn-lt"/>
                          <a:ea typeface="Intel Clear" panose="020B0604020203020204" pitchFamily="34" charset="0"/>
                          <a:cs typeface="Intel Clear" panose="020B0604020203020204" pitchFamily="34" charset="0"/>
                        </a:rPr>
                        <a:t>AMEA, AU</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lang="en-US" sz="600" b="0" i="0" u="none" strike="noStrike" cap="none" spc="0" baseline="0">
                          <a:solidFill>
                            <a:schemeClr val="bg2"/>
                          </a:solidFill>
                          <a:uFillTx/>
                          <a:latin typeface="+mn-lt"/>
                          <a:ea typeface="+mn-ea"/>
                          <a:cs typeface="+mn-cs"/>
                          <a:sym typeface="Intel Clear"/>
                        </a:rPr>
                        <a:t>MRS</a:t>
                      </a:r>
                      <a:endParaRPr lang="en-US" sz="600" b="0" i="0" u="none" strike="noStrike" cap="none" spc="0" baseline="0" dirty="0">
                        <a:solidFill>
                          <a:schemeClr val="bg2"/>
                        </a:solidFill>
                        <a:uFillTx/>
                        <a:latin typeface="+mn-lt"/>
                        <a:ea typeface="+mn-ea"/>
                        <a:cs typeface="+mn-cs"/>
                        <a:sym typeface="Intel Clear"/>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r>
                        <a:rPr lang="en-US" sz="600" kern="1200">
                          <a:solidFill>
                            <a:schemeClr val="bg2"/>
                          </a:solidFill>
                          <a:latin typeface="+mn-lt"/>
                          <a:hlinkClick r:id="rId53">
                            <a:extLst>
                              <a:ext uri="{A12FA001-AC4F-418D-AE19-62706E023703}">
                                <ahyp:hlinkClr xmlns:ahyp="http://schemas.microsoft.com/office/drawing/2018/hyperlinkcolor" val="tx"/>
                              </a:ext>
                            </a:extLst>
                          </a:hlinkClick>
                        </a:rPr>
                        <a:t>Dorian Witkowski </a:t>
                      </a: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600" kern="1200" dirty="0" err="1">
                          <a:solidFill>
                            <a:schemeClr val="bg2"/>
                          </a:solidFill>
                          <a:latin typeface="+mn-lt"/>
                          <a:ea typeface="Intel Clear Light" panose="020B0404020203020204" pitchFamily="34" charset="0"/>
                          <a:cs typeface="Intel Clear Light" panose="020B0404020203020204" pitchFamily="34" charset="0"/>
                          <a:hlinkClick r:id="rId54">
                            <a:extLst>
                              <a:ext uri="{A12FA001-AC4F-418D-AE19-62706E023703}">
                                <ahyp:hlinkClr xmlns:ahyp="http://schemas.microsoft.com/office/drawing/2018/hyperlinkcolor" val="tx"/>
                              </a:ext>
                            </a:extLst>
                          </a:hlinkClick>
                        </a:rPr>
                        <a:t>secunet</a:t>
                      </a:r>
                      <a:r>
                        <a:rPr lang="en-US" sz="600" kern="1200" dirty="0">
                          <a:solidFill>
                            <a:schemeClr val="bg2"/>
                          </a:solidFill>
                          <a:latin typeface="+mn-lt"/>
                          <a:ea typeface="Intel Clear Light" panose="020B0404020203020204" pitchFamily="34" charset="0"/>
                          <a:cs typeface="Intel Clear Light" panose="020B0404020203020204" pitchFamily="34" charset="0"/>
                          <a:hlinkClick r:id="rId54">
                            <a:extLst>
                              <a:ext uri="{A12FA001-AC4F-418D-AE19-62706E023703}">
                                <ahyp:hlinkClr xmlns:ahyp="http://schemas.microsoft.com/office/drawing/2018/hyperlinkcolor" val="tx"/>
                              </a:ext>
                            </a:extLst>
                          </a:hlinkClick>
                        </a:rPr>
                        <a:t> website</a:t>
                      </a:r>
                      <a:endParaRPr lang="en-US" sz="600" kern="1200" dirty="0">
                        <a:solidFill>
                          <a:schemeClr val="bg2"/>
                        </a:solidFill>
                        <a:latin typeface="+mn-lt"/>
                        <a:ea typeface="Intel Clear Light" panose="020B0404020203020204" pitchFamily="34" charset="0"/>
                        <a:cs typeface="Intel Clear Light" panose="020B04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4282521"/>
                  </a:ext>
                </a:extLst>
              </a:tr>
              <a:tr h="173737">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IN"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55" action="ppaction://hlinksldjump">
                            <a:extLst>
                              <a:ext uri="{A12FA001-AC4F-418D-AE19-62706E023703}">
                                <ahyp:hlinkClr xmlns:ahyp="http://schemas.microsoft.com/office/drawing/2018/hyperlinkcolor" val="tx"/>
                              </a:ext>
                            </a:extLst>
                          </a:hlinkClick>
                        </a:rPr>
                        <a:t>Touch Cloud/WPI </a:t>
                      </a:r>
                      <a:r>
                        <a:rPr lang="en-IN" sz="6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55" action="ppaction://hlinksldjump">
                            <a:extLst>
                              <a:ext uri="{A12FA001-AC4F-418D-AE19-62706E023703}">
                                <ahyp:hlinkClr xmlns:ahyp="http://schemas.microsoft.com/office/drawing/2018/hyperlinkcolor" val="tx"/>
                              </a:ext>
                            </a:extLst>
                          </a:hlinkClick>
                        </a:rPr>
                        <a:t>AI@Sense</a:t>
                      </a:r>
                      <a:r>
                        <a:rPr lang="en-IN"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55" action="ppaction://hlinksldjump">
                            <a:extLst>
                              <a:ext uri="{A12FA001-AC4F-418D-AE19-62706E023703}">
                                <ahyp:hlinkClr xmlns:ahyp="http://schemas.microsoft.com/office/drawing/2018/hyperlinkcolor" val="tx"/>
                              </a:ext>
                            </a:extLst>
                          </a:hlinkClick>
                        </a:rPr>
                        <a:t> LPRS</a:t>
                      </a:r>
                      <a:endParaRPr lang="en-IN" sz="6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600" b="0" i="0" u="none" strike="noStrike" dirty="0">
                          <a:solidFill>
                            <a:srgbClr val="7030A0"/>
                          </a:solidFill>
                          <a:effectLst/>
                          <a:latin typeface="+mn-lt"/>
                          <a:ea typeface="Intel Clear" panose="020B0604020203020204" pitchFamily="34" charset="0"/>
                          <a:cs typeface="Intel Clear" panose="020B0604020203020204" pitchFamily="34" charset="0"/>
                        </a:rPr>
                        <a:t>APJ</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lang="en-US" sz="600" b="0" i="0" u="none" strike="noStrike" cap="none" spc="0" baseline="0" dirty="0">
                          <a:solidFill>
                            <a:srgbClr val="7030A0"/>
                          </a:solidFill>
                          <a:uFillTx/>
                          <a:latin typeface="+mn-l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600" b="0" i="0" u="none" strike="noStrike" dirty="0">
                        <a:solidFill>
                          <a:srgbClr val="7030A0"/>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r>
                        <a:rPr lang="en-US" sz="600" dirty="0">
                          <a:solidFill>
                            <a:srgbClr val="7030A0"/>
                          </a:solidFill>
                          <a:latin typeface="+mn-lt"/>
                          <a:hlinkClick r:id="rId56">
                            <a:extLst>
                              <a:ext uri="{A12FA001-AC4F-418D-AE19-62706E023703}">
                                <ahyp:hlinkClr xmlns:ahyp="http://schemas.microsoft.com/office/drawing/2018/hyperlinkcolor" val="tx"/>
                              </a:ext>
                            </a:extLst>
                          </a:hlinkClick>
                        </a:rPr>
                        <a:t>Morris Sun</a:t>
                      </a:r>
                      <a:endParaRPr lang="en-US" sz="600" b="0" i="0" u="none" strike="noStrike" dirty="0">
                        <a:solidFill>
                          <a:srgbClr val="7030A0"/>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r>
                        <a:rPr lang="en-US" sz="600" b="0" i="0" u="none" strike="noStrike" dirty="0">
                          <a:solidFill>
                            <a:srgbClr val="7030A0"/>
                          </a:solidFill>
                          <a:effectLst/>
                          <a:latin typeface="+mn-lt"/>
                          <a:ea typeface="Intel Clear" panose="020B0604020203020204" pitchFamily="34" charset="0"/>
                          <a:cs typeface="Intel Clear" panose="020B0604020203020204" pitchFamily="34" charset="0"/>
                          <a:hlinkClick r:id="rId57">
                            <a:extLst>
                              <a:ext uri="{A12FA001-AC4F-418D-AE19-62706E023703}">
                                <ahyp:hlinkClr xmlns:ahyp="http://schemas.microsoft.com/office/drawing/2018/hyperlinkcolor" val="tx"/>
                              </a:ext>
                            </a:extLst>
                          </a:hlinkClick>
                        </a:rPr>
                        <a:t>Touch Cloud Website</a:t>
                      </a:r>
                      <a:endParaRPr lang="en-US" sz="600" b="0" i="0" u="none" strike="noStrike" dirty="0">
                        <a:solidFill>
                          <a:srgbClr val="7030A0"/>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6204938"/>
                  </a:ext>
                </a:extLst>
              </a:tr>
              <a:tr h="215279">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6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58" action="ppaction://hlinksldjump">
                            <a:extLst>
                              <a:ext uri="{A12FA001-AC4F-418D-AE19-62706E023703}">
                                <ahyp:hlinkClr xmlns:ahyp="http://schemas.microsoft.com/office/drawing/2018/hyperlinkcolor" val="tx"/>
                              </a:ext>
                            </a:extLst>
                          </a:hlinkClick>
                        </a:rPr>
                        <a:t>AIdong</a:t>
                      </a:r>
                      <a:r>
                        <a:rPr lang="en-US"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58" action="ppaction://hlinksldjump">
                            <a:extLst>
                              <a:ext uri="{A12FA001-AC4F-418D-AE19-62706E023703}">
                                <ahyp:hlinkClr xmlns:ahyp="http://schemas.microsoft.com/office/drawing/2018/hyperlinkcolor" val="tx"/>
                              </a:ext>
                            </a:extLst>
                          </a:hlinkClick>
                        </a:rPr>
                        <a:t> Super AI (Beijing) Co., Ltd Smart Factory Solutions Based on AI Technology</a:t>
                      </a:r>
                      <a:endParaRPr lang="en-US" sz="6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R="18288" marT="18288" marB="18288"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96000"/>
                        </a:lnSpc>
                      </a:pPr>
                      <a:r>
                        <a:rPr lang="en-US" sz="600" b="0" i="0" u="none" strike="noStrike" dirty="0">
                          <a:solidFill>
                            <a:srgbClr val="7030A0"/>
                          </a:solidFill>
                          <a:effectLst/>
                          <a:latin typeface="+mn-lt"/>
                          <a:ea typeface="Intel Clear" panose="020B0604020203020204" pitchFamily="34" charset="0"/>
                          <a:cs typeface="Intel Clear" panose="020B0604020203020204" pitchFamily="34" charset="0"/>
                        </a:rPr>
                        <a:t>AMER, ANZ, APJ, PRC, IN, EU, EMEA</a:t>
                      </a:r>
                    </a:p>
                  </a:txBody>
                  <a:tcPr marL="18288" marR="18288" marT="18288" marB="18288"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auto" latinLnBrk="0" hangingPunct="1">
                        <a:lnSpc>
                          <a:spcPct val="100000"/>
                        </a:lnSpc>
                        <a:spcBef>
                          <a:spcPts val="0"/>
                        </a:spcBef>
                        <a:spcAft>
                          <a:spcPts val="400"/>
                        </a:spcAft>
                        <a:buClrTx/>
                        <a:buSzTx/>
                        <a:buFont typeface="Wingdings" panose="05000000000000000000" pitchFamily="2" charset="2"/>
                        <a:buNone/>
                        <a:tabLst/>
                        <a:defRPr/>
                      </a:pPr>
                      <a:r>
                        <a:rPr lang="en-US" sz="600" b="0" i="0" u="none" strike="noStrike" cap="none" spc="0" baseline="0" dirty="0">
                          <a:solidFill>
                            <a:srgbClr val="7030A0"/>
                          </a:solidFill>
                          <a:uFillTx/>
                          <a:latin typeface="+mn-lt"/>
                          <a:ea typeface="+mn-ea"/>
                          <a:cs typeface="+mn-cs"/>
                          <a:sym typeface="Intel Clear"/>
                        </a:rPr>
                        <a:t>MRS</a:t>
                      </a: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600" b="0" i="0" u="none" strike="noStrike" dirty="0">
                        <a:solidFill>
                          <a:srgbClr val="7030A0"/>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600" b="0" i="0" u="none" strike="noStrike" dirty="0">
                          <a:solidFill>
                            <a:srgbClr val="7030A0"/>
                          </a:solidFill>
                          <a:effectLst/>
                          <a:latin typeface="+mn-lt"/>
                          <a:ea typeface="Intel Clear" panose="020B0604020203020204" pitchFamily="34" charset="0"/>
                          <a:cs typeface="Intel Clear" panose="020B0604020203020204" pitchFamily="34" charset="0"/>
                          <a:hlinkClick r:id="rId13">
                            <a:extLst>
                              <a:ext uri="{A12FA001-AC4F-418D-AE19-62706E023703}">
                                <ahyp:hlinkClr xmlns:ahyp="http://schemas.microsoft.com/office/drawing/2018/hyperlinkcolor" val="tx"/>
                              </a:ext>
                            </a:extLst>
                          </a:hlinkClick>
                        </a:rPr>
                        <a:t>Eleanor Sales</a:t>
                      </a:r>
                      <a:endParaRPr lang="en-US" sz="600" b="0" i="0" u="none" strike="noStrike" dirty="0">
                        <a:solidFill>
                          <a:srgbClr val="7030A0"/>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600" b="0" i="0" u="none" strike="noStrike" cap="none" spc="0" baseline="0" dirty="0">
                          <a:solidFill>
                            <a:srgbClr val="7030A0"/>
                          </a:solidFill>
                          <a:uFillTx/>
                          <a:latin typeface="+mn-lt"/>
                          <a:ea typeface="+mn-ea"/>
                          <a:cs typeface="+mn-cs"/>
                          <a:sym typeface="Helvetica Neue"/>
                          <a:hlinkClick r:id="rId10">
                            <a:extLst>
                              <a:ext uri="{A12FA001-AC4F-418D-AE19-62706E023703}">
                                <ahyp:hlinkClr xmlns:ahyp="http://schemas.microsoft.com/office/drawing/2018/hyperlinkcolor" val="tx"/>
                              </a:ext>
                            </a:extLst>
                          </a:hlinkClick>
                        </a:rPr>
                        <a:t>Intel IoT Kits Overview</a:t>
                      </a:r>
                      <a:endParaRPr lang="en-US" sz="600" b="0" i="0" u="none" strike="noStrike" cap="none" spc="0" baseline="0" dirty="0">
                        <a:solidFill>
                          <a:srgbClr val="7030A0"/>
                        </a:solidFill>
                        <a:uFillTx/>
                        <a:latin typeface="+mn-lt"/>
                        <a:ea typeface="+mn-ea"/>
                        <a:cs typeface="+mn-cs"/>
                        <a:sym typeface="Helvetica Neue"/>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7618428"/>
                  </a:ext>
                </a:extLst>
              </a:tr>
              <a:tr h="173737">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da-DK"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59" action="ppaction://hlinksldjump">
                            <a:extLst>
                              <a:ext uri="{A12FA001-AC4F-418D-AE19-62706E023703}">
                                <ahyp:hlinkClr xmlns:ahyp="http://schemas.microsoft.com/office/drawing/2018/hyperlinkcolor" val="tx"/>
                              </a:ext>
                            </a:extLst>
                          </a:hlinkClick>
                        </a:rPr>
                        <a:t>SkyLab Multi-Access Edge Computing (MEC)</a:t>
                      </a:r>
                      <a:endParaRPr lang="da-DK" sz="6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T="27432" marB="27432"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609600" fontAlgn="b" latinLnBrk="0">
                        <a:lnSpc>
                          <a:spcPct val="96000"/>
                        </a:lnSpc>
                        <a:spcBef>
                          <a:spcPts val="0"/>
                        </a:spcBef>
                        <a:spcAft>
                          <a:spcPts val="0"/>
                        </a:spcAft>
                        <a:buClrTx/>
                        <a:buSzTx/>
                        <a:buFontTx/>
                        <a:buNone/>
                        <a:tabLst/>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AMEA, APJ, PRC, AU, </a:t>
                      </a:r>
                    </a:p>
                  </a:txBody>
                  <a:tcPr marL="18288" marR="45720" marT="36576" marB="36576"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fontAlgn="b" latinLnBrk="0">
                        <a:lnSpc>
                          <a:spcPct val="96000"/>
                        </a:lnSpc>
                        <a:spcBef>
                          <a:spcPts val="0"/>
                        </a:spcBef>
                        <a:spcAft>
                          <a:spcPts val="0"/>
                        </a:spcAft>
                        <a:buClrTx/>
                        <a:buSzTx/>
                        <a:buFontTx/>
                        <a:buNone/>
                        <a:tabLst/>
                        <a:defRPr/>
                      </a:pPr>
                      <a:r>
                        <a:rPr lang="en-US" sz="600" b="0" i="0" u="none" strike="noStrike" cap="none" spc="0" baseline="0" dirty="0">
                          <a:solidFill>
                            <a:schemeClr val="bg2"/>
                          </a:solidFill>
                          <a:effectLst/>
                          <a:uFillTx/>
                          <a:latin typeface="+mn-lt"/>
                          <a:sym typeface="Intel Clear"/>
                        </a:rPr>
                        <a:t>RRK</a:t>
                      </a:r>
                    </a:p>
                  </a:txBody>
                  <a:tcPr marL="18288" marT="27432" marB="27432"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600" b="0" i="0" u="none" strike="noStrike" cap="none" spc="0" baseline="0" dirty="0">
                          <a:solidFill>
                            <a:schemeClr val="bg2"/>
                          </a:solidFill>
                          <a:uFillTx/>
                          <a:latin typeface="+mn-lt"/>
                          <a:ea typeface="+mn-ea"/>
                          <a:cs typeface="+mn-cs"/>
                          <a:sym typeface="Intel Clear"/>
                          <a:hlinkClick r:id="rId60">
                            <a:extLst>
                              <a:ext uri="{A12FA001-AC4F-418D-AE19-62706E023703}">
                                <ahyp:hlinkClr xmlns:ahyp="http://schemas.microsoft.com/office/drawing/2018/hyperlinkcolor" val="tx"/>
                              </a:ext>
                            </a:extLst>
                          </a:hlinkClick>
                        </a:rPr>
                        <a:t>Brandon Koh </a:t>
                      </a:r>
                      <a:endParaRPr lang="en-US" sz="600" b="0" i="0" u="none" strike="noStrike" cap="none" spc="0" baseline="0" dirty="0">
                        <a:solidFill>
                          <a:schemeClr val="bg2"/>
                        </a:solidFill>
                        <a:uFillTx/>
                        <a:latin typeface="+mn-lt"/>
                        <a:ea typeface="+mn-ea"/>
                        <a:cs typeface="+mn-cs"/>
                        <a:sym typeface="Intel Clear"/>
                      </a:endParaRPr>
                    </a:p>
                  </a:txBody>
                  <a:tcPr marL="18288" marR="45720" marT="36576" marB="36576"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eaLnBrk="1" fontAlgn="ctr" latinLnBrk="0" hangingPunct="1">
                        <a:lnSpc>
                          <a:spcPct val="100000"/>
                        </a:lnSpc>
                        <a:spcBef>
                          <a:spcPts val="0"/>
                        </a:spcBef>
                        <a:spcAft>
                          <a:spcPts val="0"/>
                        </a:spcAft>
                        <a:buClrTx/>
                        <a:buSzTx/>
                        <a:buFont typeface="Wingdings" panose="05000000000000000000" pitchFamily="2" charset="2"/>
                        <a:buNone/>
                        <a:tabLst/>
                        <a:defRPr/>
                      </a:pPr>
                      <a:r>
                        <a:rPr lang="en-US" sz="600" b="0" i="0" u="none" strike="noStrike" cap="none" spc="0" baseline="0" dirty="0">
                          <a:solidFill>
                            <a:schemeClr val="bg2"/>
                          </a:solidFill>
                          <a:uFillTx/>
                          <a:latin typeface="+mn-lt"/>
                          <a:ea typeface="+mn-ea"/>
                          <a:cs typeface="+mn-cs"/>
                          <a:sym typeface="Intel Clear"/>
                          <a:hlinkClick r:id="rId61">
                            <a:extLst>
                              <a:ext uri="{A12FA001-AC4F-418D-AE19-62706E023703}">
                                <ahyp:hlinkClr xmlns:ahyp="http://schemas.microsoft.com/office/drawing/2018/hyperlinkcolor" val="tx"/>
                              </a:ext>
                            </a:extLst>
                          </a:hlinkClick>
                        </a:rPr>
                        <a:t>Customer Videos</a:t>
                      </a:r>
                      <a:r>
                        <a:rPr lang="en-US" sz="600" b="0" i="0" u="none" strike="noStrike" cap="none" spc="0" baseline="0" dirty="0">
                          <a:solidFill>
                            <a:schemeClr val="bg2"/>
                          </a:solidFill>
                          <a:uFillTx/>
                          <a:latin typeface="+mn-lt"/>
                          <a:ea typeface="+mn-ea"/>
                          <a:cs typeface="+mn-cs"/>
                          <a:sym typeface="Intel Clear"/>
                        </a:rPr>
                        <a:t> </a:t>
                      </a:r>
                    </a:p>
                  </a:txBody>
                  <a:tcPr marL="18288" marR="45720" marT="36576" marB="36576"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3175"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2306649"/>
                  </a:ext>
                </a:extLst>
              </a:tr>
              <a:tr h="251159">
                <a:tc>
                  <a:txBody>
                    <a:bodyPr/>
                    <a:lstStyle/>
                    <a:p>
                      <a:pPr marL="0" marR="0" lvl="0" indent="0" algn="l" defTabSz="609600" eaLnBrk="1" fontAlgn="auto" latinLnBrk="0" hangingPunct="1">
                        <a:lnSpc>
                          <a:spcPct val="100000"/>
                        </a:lnSpc>
                        <a:spcBef>
                          <a:spcPts val="0"/>
                        </a:spcBef>
                        <a:spcAft>
                          <a:spcPts val="0"/>
                        </a:spcAft>
                        <a:buClrTx/>
                        <a:buSzTx/>
                        <a:buFontTx/>
                        <a:buNone/>
                        <a:tabLst/>
                        <a:defRPr/>
                      </a:pPr>
                      <a:r>
                        <a:rPr lang="en-US" sz="600" b="0" i="0" u="none" strike="noStrike" cap="none" spc="0" baseline="0" dirty="0" err="1">
                          <a:solidFill>
                            <a:schemeClr val="accent1"/>
                          </a:solidFill>
                          <a:uFillTx/>
                          <a:latin typeface="IntelOne Text Medium" panose="020B0703020203020204" pitchFamily="34" charset="0"/>
                          <a:ea typeface="+mn-ea"/>
                          <a:cs typeface="+mn-cs"/>
                          <a:sym typeface="Intel Clear"/>
                          <a:hlinkClick r:id="rId62" action="ppaction://hlinksldjump">
                            <a:extLst>
                              <a:ext uri="{A12FA001-AC4F-418D-AE19-62706E023703}">
                                <ahyp:hlinkClr xmlns:ahyp="http://schemas.microsoft.com/office/drawing/2018/hyperlinkcolor" val="tx"/>
                              </a:ext>
                            </a:extLst>
                          </a:hlinkClick>
                        </a:rPr>
                        <a:t>Vecow</a:t>
                      </a:r>
                      <a:r>
                        <a:rPr lang="en-US" sz="600" b="0" i="0" u="none" strike="noStrike" cap="none" spc="0" baseline="0" dirty="0">
                          <a:solidFill>
                            <a:schemeClr val="accent1"/>
                          </a:solidFill>
                          <a:uFillTx/>
                          <a:latin typeface="IntelOne Text Medium" panose="020B0703020203020204" pitchFamily="34" charset="0"/>
                          <a:ea typeface="+mn-ea"/>
                          <a:cs typeface="+mn-cs"/>
                          <a:sym typeface="Intel Clear"/>
                          <a:hlinkClick r:id="rId62" action="ppaction://hlinksldjump">
                            <a:extLst>
                              <a:ext uri="{A12FA001-AC4F-418D-AE19-62706E023703}">
                                <ahyp:hlinkClr xmlns:ahyp="http://schemas.microsoft.com/office/drawing/2018/hyperlinkcolor" val="tx"/>
                              </a:ext>
                            </a:extLst>
                          </a:hlinkClick>
                        </a:rPr>
                        <a:t> Smart Factory Solution (SFS)</a:t>
                      </a:r>
                      <a:endParaRPr lang="en-US" sz="600" b="0" i="0" u="none" strike="noStrike" cap="none" spc="0" baseline="0" dirty="0">
                        <a:solidFill>
                          <a:schemeClr val="accent1"/>
                        </a:solidFill>
                        <a:uFillTx/>
                        <a:latin typeface="IntelOne Text Medium" panose="020B0703020203020204" pitchFamily="34" charset="0"/>
                        <a:ea typeface="+mn-ea"/>
                        <a:cs typeface="+mn-cs"/>
                        <a:sym typeface="Intel Clear"/>
                      </a:endParaRPr>
                    </a:p>
                  </a:txBody>
                  <a:tcPr marL="18288" marT="27432" marB="27432" anchor="ctr">
                    <a:lnL w="6350" cap="flat" cmpd="sng" algn="ctr">
                      <a:solidFill>
                        <a:schemeClr val="bg1">
                          <a:lumMod val="85000"/>
                        </a:schemeClr>
                      </a:solidFill>
                      <a:prstDash val="solid"/>
                      <a:round/>
                      <a:headEnd type="none" w="med" len="med"/>
                      <a:tailEnd type="none" w="med" len="med"/>
                    </a:lnL>
                    <a:lnR w="3175" cap="flat" cmpd="sng" algn="ctr">
                      <a:noFill/>
                      <a:prstDash val="lgDash"/>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609600" fontAlgn="b" latinLnBrk="0">
                        <a:lnSpc>
                          <a:spcPct val="96000"/>
                        </a:lnSpc>
                        <a:spcBef>
                          <a:spcPts val="0"/>
                        </a:spcBef>
                        <a:spcAft>
                          <a:spcPts val="0"/>
                        </a:spcAft>
                        <a:buClrTx/>
                        <a:buSzTx/>
                        <a:buFontTx/>
                        <a:buNone/>
                        <a:tabLst/>
                      </a:pPr>
                      <a:r>
                        <a:rPr lang="en-US" sz="600" b="0" i="0" u="none" strike="noStrike" cap="none" spc="0" baseline="0" dirty="0">
                          <a:solidFill>
                            <a:schemeClr val="bg2"/>
                          </a:solidFill>
                          <a:effectLst/>
                          <a:uFillTx/>
                          <a:latin typeface="+mn-lt"/>
                          <a:ea typeface="Intel Clear" panose="020B0604020203020204" pitchFamily="34" charset="0"/>
                          <a:cs typeface="Intel Clear" panose="020B0604020203020204" pitchFamily="34" charset="0"/>
                          <a:sym typeface="Intel Clear"/>
                        </a:rPr>
                        <a:t>TW, CN, DE, IN, TH, DK</a:t>
                      </a:r>
                    </a:p>
                  </a:txBody>
                  <a:tcPr marL="18288" marR="45720" marT="36576" marB="36576" anchor="ctr">
                    <a:lnL w="3175" cap="flat" cmpd="sng" algn="ctr">
                      <a:no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600" eaLnBrk="1" fontAlgn="b" latinLnBrk="0" hangingPunct="1">
                        <a:lnSpc>
                          <a:spcPct val="96000"/>
                        </a:lnSpc>
                        <a:spcBef>
                          <a:spcPts val="0"/>
                        </a:spcBef>
                        <a:spcAft>
                          <a:spcPts val="0"/>
                        </a:spcAft>
                        <a:buClrTx/>
                        <a:buSzTx/>
                        <a:buFontTx/>
                        <a:buNone/>
                        <a:tabLst/>
                        <a:defRPr/>
                      </a:pPr>
                      <a:r>
                        <a:rPr lang="en-US" sz="600" b="0" i="0" u="none" strike="noStrike" cap="none" spc="0" baseline="0" noProof="0" dirty="0">
                          <a:solidFill>
                            <a:schemeClr val="bg2"/>
                          </a:solidFill>
                          <a:effectLst/>
                          <a:uFillTx/>
                          <a:latin typeface="+mn-lt"/>
                          <a:sym typeface="Intel Clear"/>
                        </a:rPr>
                        <a:t>RRK</a:t>
                      </a:r>
                    </a:p>
                  </a:txBody>
                  <a:tcPr marL="18288" marT="27432" marB="27432"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lnSpc>
                          <a:spcPct val="96000"/>
                        </a:lnSpc>
                      </a:pPr>
                      <a:endParaRPr lang="en-US" sz="600" b="0" i="0" u="none" strike="noStrike" dirty="0">
                        <a:solidFill>
                          <a:schemeClr val="bg2"/>
                        </a:solidFill>
                        <a:effectLst/>
                        <a:latin typeface="+mn-lt"/>
                        <a:ea typeface="Intel Clear" panose="020B0604020203020204" pitchFamily="34" charset="0"/>
                        <a:cs typeface="Intel Clear" panose="020B0604020203020204" pitchFamily="34" charset="0"/>
                      </a:endParaRPr>
                    </a:p>
                  </a:txBody>
                  <a:tcPr marL="18288" marR="18288" marT="18288" marB="18288"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fontAlgn="ctr" latinLnBrk="0">
                        <a:lnSpc>
                          <a:spcPct val="100000"/>
                        </a:lnSpc>
                        <a:spcBef>
                          <a:spcPts val="0"/>
                        </a:spcBef>
                        <a:spcAft>
                          <a:spcPts val="0"/>
                        </a:spcAft>
                        <a:buClrTx/>
                        <a:buSzTx/>
                        <a:buFont typeface="Wingdings" panose="05000000000000000000" pitchFamily="2" charset="2"/>
                        <a:buNone/>
                        <a:tabLst/>
                        <a:defRPr/>
                      </a:pPr>
                      <a:r>
                        <a:rPr lang="en-US" sz="600" b="0" i="0" u="none" strike="noStrike" cap="none" spc="0" baseline="0" dirty="0">
                          <a:solidFill>
                            <a:schemeClr val="bg2"/>
                          </a:solidFill>
                          <a:uFillTx/>
                          <a:latin typeface="+mn-lt"/>
                          <a:ea typeface="+mn-ea"/>
                          <a:cs typeface="+mn-cs"/>
                          <a:sym typeface="Intel Clear"/>
                          <a:hlinkClick r:id="rId63">
                            <a:extLst>
                              <a:ext uri="{A12FA001-AC4F-418D-AE19-62706E023703}">
                                <ahyp:hlinkClr xmlns:ahyp="http://schemas.microsoft.com/office/drawing/2018/hyperlinkcolor" val="tx"/>
                              </a:ext>
                            </a:extLst>
                          </a:hlinkClick>
                        </a:rPr>
                        <a:t>Jonathan Lee </a:t>
                      </a:r>
                      <a:endParaRPr lang="en-US" sz="600" b="0" i="0" u="none" strike="noStrike" cap="none" spc="0" baseline="0" dirty="0">
                        <a:solidFill>
                          <a:schemeClr val="bg2"/>
                        </a:solidFill>
                        <a:uFillTx/>
                        <a:latin typeface="+mn-lt"/>
                        <a:ea typeface="+mn-ea"/>
                        <a:cs typeface="+mn-cs"/>
                        <a:sym typeface="Intel Clear"/>
                      </a:endParaRPr>
                    </a:p>
                  </a:txBody>
                  <a:tcPr marL="18288" marR="45720" marT="36576" marB="36576" anchor="ctr">
                    <a:lnL w="3175" cap="flat" cmpd="sng" algn="ctr">
                      <a:solidFill>
                        <a:schemeClr val="bg1">
                          <a:lumMod val="75000"/>
                        </a:schemeClr>
                      </a:solidFill>
                      <a:prstDash val="lgDash"/>
                      <a:round/>
                      <a:headEnd type="none" w="med" len="med"/>
                      <a:tailEnd type="none" w="med" len="med"/>
                    </a:lnL>
                    <a:lnR w="3175" cap="flat" cmpd="sng" algn="ctr">
                      <a:solidFill>
                        <a:schemeClr val="bg1">
                          <a:lumMod val="75000"/>
                        </a:schemeClr>
                      </a:solidFill>
                      <a:prstDash val="lgDash"/>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14400" fontAlgn="ctr" latinLnBrk="0">
                        <a:lnSpc>
                          <a:spcPct val="100000"/>
                        </a:lnSpc>
                        <a:spcBef>
                          <a:spcPts val="0"/>
                        </a:spcBef>
                        <a:spcAft>
                          <a:spcPts val="0"/>
                        </a:spcAft>
                        <a:buClrTx/>
                        <a:buSzTx/>
                        <a:buFont typeface="Wingdings" panose="05000000000000000000" pitchFamily="2" charset="2"/>
                        <a:buNone/>
                        <a:tabLst/>
                        <a:defRPr/>
                      </a:pPr>
                      <a:r>
                        <a:rPr lang="en-US" sz="600" b="0" i="0" u="none" strike="noStrike" cap="none" spc="0" baseline="0" dirty="0">
                          <a:solidFill>
                            <a:schemeClr val="bg2"/>
                          </a:solidFill>
                          <a:uFillTx/>
                          <a:latin typeface="+mn-lt"/>
                          <a:ea typeface="+mn-ea"/>
                          <a:cs typeface="+mn-cs"/>
                          <a:sym typeface="Intel Clear"/>
                          <a:hlinkClick r:id="rId64">
                            <a:extLst>
                              <a:ext uri="{A12FA001-AC4F-418D-AE19-62706E023703}">
                                <ahyp:hlinkClr xmlns:ahyp="http://schemas.microsoft.com/office/drawing/2018/hyperlinkcolor" val="tx"/>
                              </a:ext>
                            </a:extLst>
                          </a:hlinkClick>
                        </a:rPr>
                        <a:t>Data Sheet</a:t>
                      </a:r>
                      <a:endParaRPr lang="en-US" sz="600" b="0" i="0" u="none" strike="noStrike" cap="none" spc="0" baseline="0" dirty="0">
                        <a:solidFill>
                          <a:schemeClr val="bg2"/>
                        </a:solidFill>
                        <a:uFillTx/>
                        <a:latin typeface="+mn-lt"/>
                        <a:ea typeface="+mn-ea"/>
                        <a:cs typeface="+mn-cs"/>
                        <a:sym typeface="Intel Clear"/>
                      </a:endParaRPr>
                    </a:p>
                    <a:p>
                      <a:pPr marL="0" marR="0" lvl="1" indent="0" algn="ctr" defTabSz="914400" fontAlgn="ctr" latinLnBrk="0">
                        <a:lnSpc>
                          <a:spcPct val="100000"/>
                        </a:lnSpc>
                        <a:spcBef>
                          <a:spcPts val="0"/>
                        </a:spcBef>
                        <a:spcAft>
                          <a:spcPts val="0"/>
                        </a:spcAft>
                        <a:buClrTx/>
                        <a:buSzTx/>
                        <a:buFont typeface="Wingdings" panose="05000000000000000000" pitchFamily="2" charset="2"/>
                        <a:buNone/>
                        <a:tabLst/>
                        <a:defRPr/>
                      </a:pPr>
                      <a:r>
                        <a:rPr lang="en-US" sz="600" b="0" i="0" u="none" strike="noStrike" cap="none" spc="0" baseline="0" dirty="0">
                          <a:solidFill>
                            <a:schemeClr val="bg2"/>
                          </a:solidFill>
                          <a:uFillTx/>
                          <a:latin typeface="+mn-lt"/>
                          <a:ea typeface="+mn-ea"/>
                          <a:cs typeface="+mn-cs"/>
                          <a:sym typeface="Intel Clear"/>
                          <a:hlinkClick r:id="rId65">
                            <a:extLst>
                              <a:ext uri="{A12FA001-AC4F-418D-AE19-62706E023703}">
                                <ahyp:hlinkClr xmlns:ahyp="http://schemas.microsoft.com/office/drawing/2018/hyperlinkcolor" val="tx"/>
                              </a:ext>
                            </a:extLst>
                          </a:hlinkClick>
                        </a:rPr>
                        <a:t>User Guide</a:t>
                      </a:r>
                      <a:endParaRPr lang="en-US" sz="600" b="0" i="0" u="none" strike="noStrike" cap="none" spc="0" baseline="0" dirty="0">
                        <a:solidFill>
                          <a:schemeClr val="bg2"/>
                        </a:solidFill>
                        <a:uFillTx/>
                        <a:latin typeface="+mn-lt"/>
                        <a:ea typeface="+mn-ea"/>
                        <a:cs typeface="+mn-cs"/>
                        <a:sym typeface="Intel Clear"/>
                      </a:endParaRPr>
                    </a:p>
                  </a:txBody>
                  <a:tcPr marL="18288" marR="45720" marT="36576" marB="36576" anchor="ctr">
                    <a:lnL w="3175" cap="flat" cmpd="sng" algn="ctr">
                      <a:solidFill>
                        <a:schemeClr val="bg1">
                          <a:lumMod val="75000"/>
                        </a:schemeClr>
                      </a:solid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lgDash"/>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8362160"/>
                  </a:ext>
                </a:extLst>
              </a:tr>
            </a:tbl>
          </a:graphicData>
        </a:graphic>
      </p:graphicFrame>
      <p:pic>
        <p:nvPicPr>
          <p:cNvPr id="3" name="Picture 2">
            <a:hlinkClick r:id="rId66" action="ppaction://hlinksldjump"/>
            <a:extLst>
              <a:ext uri="{FF2B5EF4-FFF2-40B4-BE49-F238E27FC236}">
                <a16:creationId xmlns:a16="http://schemas.microsoft.com/office/drawing/2014/main" id="{5CF8A7FC-4CD5-38FD-2D66-8211A54757C3}"/>
              </a:ext>
            </a:extLst>
          </p:cNvPr>
          <p:cNvPicPr>
            <a:picLocks noChangeAspect="1"/>
          </p:cNvPicPr>
          <p:nvPr/>
        </p:nvPicPr>
        <p:blipFill rotWithShape="1">
          <a:blip r:embed="rId67" cstate="hqprint">
            <a:extLst>
              <a:ext uri="{28A0092B-C50C-407E-A947-70E740481C1C}">
                <a14:useLocalDpi xmlns:a14="http://schemas.microsoft.com/office/drawing/2010/main"/>
              </a:ext>
            </a:extLst>
          </a:blip>
          <a:srcRect/>
          <a:stretch/>
        </p:blipFill>
        <p:spPr>
          <a:xfrm>
            <a:off x="1322075" y="87630"/>
            <a:ext cx="715633" cy="384440"/>
          </a:xfrm>
          <a:prstGeom prst="rect">
            <a:avLst/>
          </a:prstGeom>
        </p:spPr>
      </p:pic>
      <p:sp>
        <p:nvSpPr>
          <p:cNvPr id="4" name="Rectangle 3">
            <a:extLst>
              <a:ext uri="{FF2B5EF4-FFF2-40B4-BE49-F238E27FC236}">
                <a16:creationId xmlns:a16="http://schemas.microsoft.com/office/drawing/2014/main" id="{2B062431-7A84-80DA-8322-9EF49414ED44}"/>
              </a:ext>
            </a:extLst>
          </p:cNvPr>
          <p:cNvSpPr/>
          <p:nvPr/>
        </p:nvSpPr>
        <p:spPr>
          <a:xfrm>
            <a:off x="-48767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66"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66"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66"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spTree>
    <p:extLst>
      <p:ext uri="{BB962C8B-B14F-4D97-AF65-F5344CB8AC3E}">
        <p14:creationId xmlns:p14="http://schemas.microsoft.com/office/powerpoint/2010/main" val="185232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53048D-EEBF-444C-9E16-E147C4034B2A}"/>
              </a:ext>
            </a:extLst>
          </p:cNvPr>
          <p:cNvSpPr>
            <a:spLocks noGrp="1"/>
          </p:cNvSpPr>
          <p:nvPr>
            <p:ph type="title"/>
          </p:nvPr>
        </p:nvSpPr>
        <p:spPr/>
        <p:txBody>
          <a:bodyPr/>
          <a:lstStyle/>
          <a:p>
            <a:r>
              <a:rPr lang="en-IN" noProof="0" dirty="0" err="1">
                <a:sym typeface="Helvetica"/>
              </a:rPr>
              <a:t>EdgeOps</a:t>
            </a:r>
            <a:endParaRPr lang="en-US" dirty="0"/>
          </a:p>
        </p:txBody>
      </p:sp>
      <p:sp>
        <p:nvSpPr>
          <p:cNvPr id="25" name="Rectangle 24">
            <a:extLst>
              <a:ext uri="{FF2B5EF4-FFF2-40B4-BE49-F238E27FC236}">
                <a16:creationId xmlns:a16="http://schemas.microsoft.com/office/drawing/2014/main" id="{A77E3AFB-819E-27C4-BE33-4242570D70C9}"/>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8" name="Rectangle 27">
            <a:extLst>
              <a:ext uri="{FF2B5EF4-FFF2-40B4-BE49-F238E27FC236}">
                <a16:creationId xmlns:a16="http://schemas.microsoft.com/office/drawing/2014/main" id="{951DEA5F-DF93-3F29-0E51-2D2C415A4CDB}"/>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29" name="Straight Connector 28">
            <a:extLst>
              <a:ext uri="{FF2B5EF4-FFF2-40B4-BE49-F238E27FC236}">
                <a16:creationId xmlns:a16="http://schemas.microsoft.com/office/drawing/2014/main" id="{42FFFAED-69E7-8767-2A0B-465D63F0A169}"/>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31" name="Text Placeholder 49">
            <a:extLst>
              <a:ext uri="{FF2B5EF4-FFF2-40B4-BE49-F238E27FC236}">
                <a16:creationId xmlns:a16="http://schemas.microsoft.com/office/drawing/2014/main" id="{8B9F2E1E-ECBE-CD38-32E1-B4930E62692E}"/>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Automation / Robotics</a:t>
            </a:r>
          </a:p>
        </p:txBody>
      </p:sp>
      <p:sp>
        <p:nvSpPr>
          <p:cNvPr id="32" name="Rectangle 31">
            <a:extLst>
              <a:ext uri="{FF2B5EF4-FFF2-40B4-BE49-F238E27FC236}">
                <a16:creationId xmlns:a16="http://schemas.microsoft.com/office/drawing/2014/main" id="{460CD5A0-33EA-8865-0A8B-30ED31F3876D}"/>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34" name="Straight Connector 33">
            <a:extLst>
              <a:ext uri="{FF2B5EF4-FFF2-40B4-BE49-F238E27FC236}">
                <a16:creationId xmlns:a16="http://schemas.microsoft.com/office/drawing/2014/main" id="{793984D6-FC3D-B70C-ECFD-7A5F6927CFC2}"/>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36" name="Picture 50">
            <a:extLst>
              <a:ext uri="{FF2B5EF4-FFF2-40B4-BE49-F238E27FC236}">
                <a16:creationId xmlns:a16="http://schemas.microsoft.com/office/drawing/2014/main" id="{B5904A57-08AB-AFFD-BDAC-0908CA00BE09}"/>
              </a:ext>
            </a:extLst>
          </p:cNvPr>
          <p:cNvPicPr>
            <a:picLocks/>
          </p:cNvPicPr>
          <p:nvPr/>
        </p:nvPicPr>
        <p:blipFill>
          <a:blip r:embed="rId3"/>
          <a:stretch>
            <a:fillRect/>
          </a:stretch>
        </p:blipFill>
        <p:spPr>
          <a:xfrm>
            <a:off x="7149236" y="3048000"/>
            <a:ext cx="1593762" cy="1328738"/>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59" name="Rectangle 58">
            <a:extLst>
              <a:ext uri="{FF2B5EF4-FFF2-40B4-BE49-F238E27FC236}">
                <a16:creationId xmlns:a16="http://schemas.microsoft.com/office/drawing/2014/main" id="{07A0DDD1-1472-F89F-6634-656521F1837B}"/>
              </a:ext>
            </a:extLst>
          </p:cNvPr>
          <p:cNvSpPr>
            <a:spLocks/>
          </p:cNvSpPr>
          <p:nvPr/>
        </p:nvSpPr>
        <p:spPr>
          <a:xfrm>
            <a:off x="8743000" y="3048001"/>
            <a:ext cx="2839400" cy="139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a:spcAft>
                <a:spcPts val="200"/>
              </a:spcAft>
              <a:defRPr/>
            </a:pPr>
            <a:r>
              <a:rPr kumimoji="0" lang="en-US" sz="900" b="0" i="0" u="none" strike="noStrike" kern="1200" cap="none" spc="0" normalizeH="0" baseline="0" noProof="0" dirty="0">
                <a:ln>
                  <a:noFill/>
                </a:ln>
                <a:solidFill>
                  <a:schemeClr val="bg2"/>
                </a:solidFill>
                <a:effectLst/>
                <a:uLnTx/>
                <a:uFillTx/>
                <a:latin typeface="IntelOne Text Bold" panose="020B0803020203020204" pitchFamily="34" charset="0"/>
              </a:rPr>
              <a:t>Outcomes</a:t>
            </a:r>
            <a:endParaRPr lang="en-US" sz="1000" dirty="0">
              <a:solidFill>
                <a:schemeClr val="accent1"/>
              </a:solidFill>
              <a:latin typeface="IntelOne Text Bold" panose="020B0803020203020204" pitchFamily="34" charset="0"/>
            </a:endParaRP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lvl="1" indent="-114300">
              <a:spcAft>
                <a:spcPts val="200"/>
              </a:spcAft>
              <a:buFont typeface="Wingdings" panose="05000000000000000000" pitchFamily="2" charset="2"/>
              <a:buChar char="§"/>
              <a:defRPr/>
            </a:pPr>
            <a:r>
              <a:rPr lang="en-US" sz="900" dirty="0">
                <a:solidFill>
                  <a:schemeClr val="bg2"/>
                </a:solidFill>
                <a:latin typeface="IntelOne Text"/>
              </a:rPr>
              <a:t>Operational scale due to automated efficiencies </a:t>
            </a:r>
          </a:p>
          <a:p>
            <a:pPr marL="171450" lvl="1" indent="-114300">
              <a:spcAft>
                <a:spcPts val="200"/>
              </a:spcAft>
              <a:buFont typeface="Wingdings" panose="05000000000000000000" pitchFamily="2" charset="2"/>
              <a:buChar char="§"/>
              <a:defRPr/>
            </a:pPr>
            <a:r>
              <a:rPr lang="en-US" sz="900" dirty="0">
                <a:solidFill>
                  <a:schemeClr val="bg2"/>
                </a:solidFill>
                <a:latin typeface="IntelOne Text"/>
              </a:rPr>
              <a:t>Optimize resource utilization by ensuring right tasks performed at right time</a:t>
            </a:r>
          </a:p>
        </p:txBody>
      </p:sp>
      <p:sp>
        <p:nvSpPr>
          <p:cNvPr id="60" name="Rectangle 59">
            <a:extLst>
              <a:ext uri="{FF2B5EF4-FFF2-40B4-BE49-F238E27FC236}">
                <a16:creationId xmlns:a16="http://schemas.microsoft.com/office/drawing/2014/main" id="{D69D2568-0F8F-6B21-A4D1-70F17D000CB6}"/>
              </a:ext>
            </a:extLst>
          </p:cNvPr>
          <p:cNvSpPr>
            <a:spLocks/>
          </p:cNvSpPr>
          <p:nvPr/>
        </p:nvSpPr>
        <p:spPr>
          <a:xfrm>
            <a:off x="7144330" y="4446256"/>
            <a:ext cx="4452408" cy="1764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Accelerated time-to-operation for new plants, factories, warehouses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factory, warehouse uptime, operational density</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visibility into factory assets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Drive appeal with younger workers looking for digitized/automated environments</a:t>
            </a:r>
          </a:p>
          <a:p>
            <a:pPr>
              <a:spcBef>
                <a:spcPts val="200"/>
              </a:spcBef>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Reduce human injury, exposure to hazards which can be automated</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Mitigate labor shortages</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Reduce reliance on technical expertise for less critical systems </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labor costs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Optimize warehouse spaces to reduce footprint</a:t>
            </a:r>
          </a:p>
        </p:txBody>
      </p:sp>
      <p:sp>
        <p:nvSpPr>
          <p:cNvPr id="43" name="Text Placeholder 49">
            <a:extLst>
              <a:ext uri="{FF2B5EF4-FFF2-40B4-BE49-F238E27FC236}">
                <a16:creationId xmlns:a16="http://schemas.microsoft.com/office/drawing/2014/main" id="{21B02291-BCF4-0581-06C5-8AC24F9B3F83}"/>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rPr>
              <a:t>Primary: </a:t>
            </a:r>
            <a:r>
              <a:rPr lang="en-US" sz="900" b="0" dirty="0">
                <a:solidFill>
                  <a:srgbClr val="525252"/>
                </a:solidFill>
                <a:latin typeface="IntelOne Text" panose="020B0503020203020204" pitchFamily="34" charset="0"/>
                <a:hlinkClick r:id="rId4" action="ppaction://hlinksldjump"/>
              </a:rPr>
              <a:t>Control Optimization &amp; Autonomy</a:t>
            </a:r>
            <a:endParaRPr lang="en-US" sz="900" b="0" dirty="0">
              <a:solidFill>
                <a:srgbClr val="525252"/>
              </a:solidFill>
              <a:latin typeface="IntelOne Text" panose="020B0503020203020204" pitchFamily="34" charset="0"/>
            </a:endParaRP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Situational Monitoring</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Machine Condition Monitoring</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 Inspection</a:t>
            </a:r>
          </a:p>
        </p:txBody>
      </p:sp>
      <p:sp>
        <p:nvSpPr>
          <p:cNvPr id="45" name="Text Placeholder 49" descr="Target Vertical: &#10;Manufacturing&#10;&#10;&#10;">
            <a:extLst>
              <a:ext uri="{FF2B5EF4-FFF2-40B4-BE49-F238E27FC236}">
                <a16:creationId xmlns:a16="http://schemas.microsoft.com/office/drawing/2014/main" id="{5B1B6CAA-4A17-2D65-C67E-4CFD0CCBB5DA}"/>
              </a:ext>
            </a:extLst>
          </p:cNvPr>
          <p:cNvSpPr txBox="1">
            <a:spLocks/>
          </p:cNvSpPr>
          <p:nvPr/>
        </p:nvSpPr>
        <p:spPr>
          <a:xfrm>
            <a:off x="7144338"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a:spcBef>
                <a:spcPts val="0"/>
              </a:spcBef>
              <a:defRPr/>
            </a:pPr>
            <a:r>
              <a:rPr lang="en-US" sz="900" b="0" dirty="0">
                <a:solidFill>
                  <a:srgbClr val="525252"/>
                </a:solidFill>
                <a:latin typeface="IntelOne Text" panose="020B0503020203020204" pitchFamily="34" charset="0"/>
                <a:ea typeface="+mn-ea"/>
                <a:cs typeface="+mn-cs"/>
                <a:sym typeface="Helvetica Neue"/>
              </a:rPr>
              <a:t>Health &amp; Life Sciences</a:t>
            </a:r>
          </a:p>
        </p:txBody>
      </p:sp>
      <p:sp>
        <p:nvSpPr>
          <p:cNvPr id="55" name="Text Placeholder 49" descr="Target Vertical: &#10;Manufacturing&#10;&#10;&#10;">
            <a:extLst>
              <a:ext uri="{FF2B5EF4-FFF2-40B4-BE49-F238E27FC236}">
                <a16:creationId xmlns:a16="http://schemas.microsoft.com/office/drawing/2014/main" id="{2C9B52B0-C80F-4EA5-9E36-2D0B48EA432B}"/>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Asia, Pacific, Japan, Americas, Europe, Middle East, Africa</a:t>
            </a:r>
          </a:p>
        </p:txBody>
      </p:sp>
      <p:grpSp>
        <p:nvGrpSpPr>
          <p:cNvPr id="5" name="Group 4">
            <a:extLst>
              <a:ext uri="{FF2B5EF4-FFF2-40B4-BE49-F238E27FC236}">
                <a16:creationId xmlns:a16="http://schemas.microsoft.com/office/drawing/2014/main" id="{0DF1AA15-11EB-6EE0-28EB-451238D24AB0}"/>
              </a:ext>
            </a:extLst>
          </p:cNvPr>
          <p:cNvGrpSpPr>
            <a:grpSpLocks/>
          </p:cNvGrpSpPr>
          <p:nvPr/>
        </p:nvGrpSpPr>
        <p:grpSpPr>
          <a:xfrm>
            <a:off x="613554" y="4600867"/>
            <a:ext cx="6255393" cy="500013"/>
            <a:chOff x="592915" y="3640327"/>
            <a:chExt cx="6255393" cy="500013"/>
          </a:xfrm>
        </p:grpSpPr>
        <p:sp>
          <p:nvSpPr>
            <p:cNvPr id="6" name="Content Placeholder 47">
              <a:extLst>
                <a:ext uri="{FF2B5EF4-FFF2-40B4-BE49-F238E27FC236}">
                  <a16:creationId xmlns:a16="http://schemas.microsoft.com/office/drawing/2014/main" id="{D58C4A72-9BFE-1C62-21CE-AD40A544C03D}"/>
                </a:ext>
              </a:extLst>
            </p:cNvPr>
            <p:cNvSpPr txBox="1">
              <a:spLocks/>
            </p:cNvSpPr>
            <p:nvPr/>
          </p:nvSpPr>
          <p:spPr>
            <a:xfrm>
              <a:off x="592916" y="3640327"/>
              <a:ext cx="2651760" cy="184666"/>
            </a:xfrm>
            <a:prstGeom prst="rect">
              <a:avLst/>
            </a:prstGeom>
            <a:ln>
              <a:noFill/>
            </a:ln>
          </p:spPr>
          <p:txBody>
            <a:bodyPr lIns="0" tIns="0" rIns="0" bIns="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7" name="Content Placeholder 47">
              <a:extLst>
                <a:ext uri="{FF2B5EF4-FFF2-40B4-BE49-F238E27FC236}">
                  <a16:creationId xmlns:a16="http://schemas.microsoft.com/office/drawing/2014/main" id="{12AA6669-CAEF-741D-15C0-E078E90B867B}"/>
                </a:ext>
              </a:extLst>
            </p:cNvPr>
            <p:cNvSpPr txBox="1">
              <a:spLocks/>
            </p:cNvSpPr>
            <p:nvPr/>
          </p:nvSpPr>
          <p:spPr>
            <a:xfrm>
              <a:off x="592915" y="3837693"/>
              <a:ext cx="6255393" cy="302647"/>
            </a:xfrm>
            <a:prstGeom prst="rect">
              <a:avLst/>
            </a:prstGeom>
            <a:ln>
              <a:noFill/>
            </a:ln>
          </p:spPr>
          <p:txBody>
            <a:bodyPr wrap="square" lIns="0" tIns="0" rIns="0" bIns="0" numCol="1" spc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016" indent="-128016" defTabSz="1219169" hangingPunct="0">
                <a:spcBef>
                  <a:spcPts val="200"/>
                </a:spcBef>
                <a:buFont typeface="Wingdings" panose="05000000000000000000" pitchFamily="2" charset="2"/>
                <a:buChar char="§"/>
                <a:defRPr/>
              </a:pPr>
              <a:r>
                <a:rPr lang="en-US" sz="900" kern="0" dirty="0">
                  <a:solidFill>
                    <a:schemeClr val="bg2"/>
                  </a:solidFill>
                  <a:ea typeface="Intel Clear" panose="020B0604020203020204" pitchFamily="34" charset="0"/>
                  <a:cs typeface="Intel Clear" panose="020B0604020203020204" pitchFamily="34" charset="0"/>
                  <a:sym typeface="Helvetica"/>
                </a:rPr>
                <a:t>Intel® NUC</a:t>
              </a:r>
            </a:p>
            <a:p>
              <a:pPr marL="128016" indent="-128016" defTabSz="1219169" hangingPunct="0">
                <a:spcBef>
                  <a:spcPts val="200"/>
                </a:spcBef>
                <a:buFont typeface="Wingdings" panose="05000000000000000000" pitchFamily="2" charset="2"/>
                <a:buChar char="§"/>
                <a:defRPr/>
              </a:pPr>
              <a:r>
                <a:rPr lang="en-US" sz="900" kern="0" dirty="0">
                  <a:solidFill>
                    <a:schemeClr val="bg2"/>
                  </a:solidFill>
                  <a:ea typeface="Intel Clear" panose="020B0604020203020204" pitchFamily="34" charset="0"/>
                  <a:cs typeface="Intel Clear" panose="020B0604020203020204" pitchFamily="34" charset="0"/>
                  <a:sym typeface="Helvetica"/>
                </a:rPr>
                <a:t>Industrial PC</a:t>
              </a:r>
            </a:p>
          </p:txBody>
        </p:sp>
      </p:grpSp>
      <p:grpSp>
        <p:nvGrpSpPr>
          <p:cNvPr id="8" name="Group 7">
            <a:extLst>
              <a:ext uri="{FF2B5EF4-FFF2-40B4-BE49-F238E27FC236}">
                <a16:creationId xmlns:a16="http://schemas.microsoft.com/office/drawing/2014/main" id="{C9A361A3-3D36-55D9-0450-FCCE9205BF11}"/>
              </a:ext>
            </a:extLst>
          </p:cNvPr>
          <p:cNvGrpSpPr/>
          <p:nvPr/>
        </p:nvGrpSpPr>
        <p:grpSpPr>
          <a:xfrm>
            <a:off x="613555" y="1268730"/>
            <a:ext cx="6255394" cy="877163"/>
            <a:chOff x="592917" y="1621155"/>
            <a:chExt cx="6255394" cy="877163"/>
          </a:xfrm>
        </p:grpSpPr>
        <p:sp>
          <p:nvSpPr>
            <p:cNvPr id="9"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CD950B80-E72C-24A5-10F8-0E8CB4604B21}"/>
                </a:ext>
              </a:extLst>
            </p:cNvPr>
            <p:cNvSpPr txBox="1">
              <a:spLocks/>
            </p:cNvSpPr>
            <p:nvPr/>
          </p:nvSpPr>
          <p:spPr>
            <a:xfrm>
              <a:off x="592917" y="1805821"/>
              <a:ext cx="6255394" cy="692497"/>
            </a:xfrm>
            <a:prstGeom prst="rect">
              <a:avLst/>
            </a:prstGeom>
            <a:ln>
              <a:noFill/>
            </a:ln>
          </p:spPr>
          <p:txBody>
            <a:bodyPr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err="1">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Adapdix</a:t>
              </a:r>
              <a:r>
                <a:rPr kumimoji="0" lang="en-US" sz="900" b="0" i="0" u="none" strike="noStrike" kern="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a:t>
              </a:r>
              <a:r>
                <a:rPr kumimoji="0" lang="en-US" sz="900" b="0" i="0" u="none" strike="noStrike" kern="0" cap="none" spc="0" normalizeH="0" baseline="0" noProof="0" dirty="0" err="1">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EdgeOps</a:t>
              </a:r>
              <a:r>
                <a:rPr kumimoji="0" lang="en-US" sz="900" b="0" i="0" u="none" strike="noStrike" kern="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is an edge software platform that combines autonomous control with distributed </a:t>
              </a:r>
              <a:r>
                <a:rPr kumimoji="0" lang="en-US" sz="900" b="0" i="0" u="none" strike="noStrike" kern="0" cap="none" spc="0" normalizeH="0" baseline="0" noProof="0" dirty="0" err="1">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DataMesh</a:t>
              </a:r>
              <a:r>
                <a:rPr kumimoji="0" lang="en-US" sz="900" b="0" i="0" u="none" strike="noStrike" kern="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technology to enable autonomous manufacturing. </a:t>
              </a:r>
              <a:r>
                <a:rPr kumimoji="0" lang="en-US" sz="900" b="0" i="0" u="none" strike="noStrike" kern="0" cap="none" spc="0" normalizeH="0" baseline="0" noProof="0" dirty="0" err="1">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EdgeOps</a:t>
              </a:r>
              <a:r>
                <a:rPr kumimoji="0" lang="en-US" sz="900" b="0" i="0" u="none" strike="noStrike" kern="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containerized architecture captures, stores, analyzes, and synchronizes data, delivering machine intelligence and autonomous control of advanced manufacturing processes. It reduces latency and improves security, privacy, and cost, by bringing applications to your data rather than moving your data to the application.</a:t>
              </a:r>
            </a:p>
          </p:txBody>
        </p:sp>
        <p:sp>
          <p:nvSpPr>
            <p:cNvPr id="10" name="Content Placeholder 47">
              <a:extLst>
                <a:ext uri="{FF2B5EF4-FFF2-40B4-BE49-F238E27FC236}">
                  <a16:creationId xmlns:a16="http://schemas.microsoft.com/office/drawing/2014/main" id="{E97B11EF-3978-D16B-21A7-7B1DCF8B8328}"/>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15" name="Straight Connector 14">
            <a:extLst>
              <a:ext uri="{FF2B5EF4-FFF2-40B4-BE49-F238E27FC236}">
                <a16:creationId xmlns:a16="http://schemas.microsoft.com/office/drawing/2014/main" id="{3CDC08BC-6CDC-0A27-3580-8F534406CF6E}"/>
              </a:ext>
            </a:extLst>
          </p:cNvPr>
          <p:cNvCxnSpPr>
            <a:cxnSpLocks/>
          </p:cNvCxnSpPr>
          <p:nvPr/>
        </p:nvCxnSpPr>
        <p:spPr>
          <a:xfrm>
            <a:off x="613555" y="2251078"/>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B832F91D-0E26-0D43-DB01-FB27D0A94FE1}"/>
              </a:ext>
            </a:extLst>
          </p:cNvPr>
          <p:cNvCxnSpPr>
            <a:cxnSpLocks/>
          </p:cNvCxnSpPr>
          <p:nvPr/>
        </p:nvCxnSpPr>
        <p:spPr>
          <a:xfrm>
            <a:off x="613555" y="449568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2" name="Group 11">
            <a:extLst>
              <a:ext uri="{FF2B5EF4-FFF2-40B4-BE49-F238E27FC236}">
                <a16:creationId xmlns:a16="http://schemas.microsoft.com/office/drawing/2014/main" id="{7985BD34-9CC3-69C9-15D1-0C220277CB6A}"/>
              </a:ext>
            </a:extLst>
          </p:cNvPr>
          <p:cNvGrpSpPr/>
          <p:nvPr/>
        </p:nvGrpSpPr>
        <p:grpSpPr>
          <a:xfrm>
            <a:off x="596964" y="2356263"/>
            <a:ext cx="6311836" cy="2034234"/>
            <a:chOff x="596964" y="2383210"/>
            <a:chExt cx="6311836" cy="2034234"/>
          </a:xfrm>
        </p:grpSpPr>
        <p:sp>
          <p:nvSpPr>
            <p:cNvPr id="11" name="Content Placeholder 47">
              <a:extLst>
                <a:ext uri="{FF2B5EF4-FFF2-40B4-BE49-F238E27FC236}">
                  <a16:creationId xmlns:a16="http://schemas.microsoft.com/office/drawing/2014/main" id="{6B1BD915-8B8C-8D44-57FE-A5445B597C70}"/>
                </a:ext>
              </a:extLst>
            </p:cNvPr>
            <p:cNvSpPr txBox="1">
              <a:spLocks/>
            </p:cNvSpPr>
            <p:nvPr/>
          </p:nvSpPr>
          <p:spPr>
            <a:xfrm>
              <a:off x="613555" y="2383210"/>
              <a:ext cx="5209474" cy="173193"/>
            </a:xfrm>
            <a:prstGeom prst="rect">
              <a:avLst/>
            </a:prstGeom>
            <a:ln>
              <a:noFill/>
            </a:ln>
          </p:spPr>
          <p:txBody>
            <a:bodyPr lIns="0" tIns="0" rIns="91440" bIns="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grpSp>
          <p:nvGrpSpPr>
            <p:cNvPr id="2" name="Group 1">
              <a:extLst>
                <a:ext uri="{FF2B5EF4-FFF2-40B4-BE49-F238E27FC236}">
                  <a16:creationId xmlns:a16="http://schemas.microsoft.com/office/drawing/2014/main" id="{A0711099-841B-FD99-42DF-8EE7527AD47B}"/>
                </a:ext>
              </a:extLst>
            </p:cNvPr>
            <p:cNvGrpSpPr/>
            <p:nvPr/>
          </p:nvGrpSpPr>
          <p:grpSpPr>
            <a:xfrm>
              <a:off x="596964" y="2616951"/>
              <a:ext cx="6311836" cy="1800493"/>
              <a:chOff x="596964" y="2616951"/>
              <a:chExt cx="6311836" cy="1800493"/>
            </a:xfrm>
          </p:grpSpPr>
          <p:pic>
            <p:nvPicPr>
              <p:cNvPr id="49" name="Graphic 48">
                <a:extLst>
                  <a:ext uri="{FF2B5EF4-FFF2-40B4-BE49-F238E27FC236}">
                    <a16:creationId xmlns:a16="http://schemas.microsoft.com/office/drawing/2014/main" id="{607E78BE-5C85-577E-0DA4-F2C9070701F7}"/>
                  </a:ext>
                </a:extLst>
              </p:cNvPr>
              <p:cNvPicPr>
                <a:picLocks/>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96964" y="2616951"/>
                <a:ext cx="213999" cy="186376"/>
              </a:xfrm>
              <a:prstGeom prst="rect">
                <a:avLst/>
              </a:prstGeom>
            </p:spPr>
          </p:pic>
          <p:sp>
            <p:nvSpPr>
              <p:cNvPr id="71" name="Rectangle 70">
                <a:extLst>
                  <a:ext uri="{FF2B5EF4-FFF2-40B4-BE49-F238E27FC236}">
                    <a16:creationId xmlns:a16="http://schemas.microsoft.com/office/drawing/2014/main" id="{A73744B5-4522-8B21-5948-0485429FBF3C}"/>
                  </a:ext>
                </a:extLst>
              </p:cNvPr>
              <p:cNvSpPr>
                <a:spLocks/>
              </p:cNvSpPr>
              <p:nvPr/>
            </p:nvSpPr>
            <p:spPr>
              <a:xfrm>
                <a:off x="934253" y="2616951"/>
                <a:ext cx="1634548" cy="1384995"/>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0" tIns="0" rIns="0" bIns="0" numCol="1" spcCol="0" rtlCol="0" fromWordArt="0" anchor="t" anchorCtr="0" forceAA="0" compatLnSpc="1">
                <a:prstTxWarp prst="textNoShape">
                  <a:avLst/>
                </a:prstTxWarp>
                <a:spAutoFit/>
              </a:bodyPr>
              <a:lstStyle/>
              <a:p>
                <a:pPr defTabSz="914423" fontAlgn="ctr" hangingPunct="0"/>
                <a:r>
                  <a:rPr lang="en-US" sz="900" dirty="0">
                    <a:solidFill>
                      <a:schemeClr val="accent1"/>
                    </a:solidFill>
                    <a:latin typeface="IntelOne Text Medium" panose="020B0703020203020204" pitchFamily="34" charset="0"/>
                    <a:sym typeface="Helvetica Neue"/>
                  </a:rPr>
                  <a:t>Improved Operational Efficiency </a:t>
                </a:r>
                <a:r>
                  <a:rPr lang="en-US" sz="900" dirty="0">
                    <a:solidFill>
                      <a:srgbClr val="525252"/>
                    </a:solidFill>
                    <a:latin typeface="IntelOne Text" panose="020B0503020203020204" pitchFamily="34" charset="0"/>
                    <a:sym typeface="Helvetica Neue"/>
                  </a:rPr>
                  <a:t>including reductions in unplanned downtime and increased production yield across advanced manufacturing environments. </a:t>
                </a:r>
                <a:r>
                  <a:rPr lang="en-US" sz="900" dirty="0" err="1">
                    <a:solidFill>
                      <a:srgbClr val="525252"/>
                    </a:solidFill>
                    <a:latin typeface="IntelOne Text" panose="020B0503020203020204" pitchFamily="34" charset="0"/>
                    <a:sym typeface="Helvetica Neue"/>
                  </a:rPr>
                  <a:t>EdgeOps</a:t>
                </a:r>
                <a:r>
                  <a:rPr lang="en-US" sz="900" dirty="0">
                    <a:solidFill>
                      <a:srgbClr val="525252"/>
                    </a:solidFill>
                    <a:latin typeface="IntelOne Text" panose="020B0503020203020204" pitchFamily="34" charset="0"/>
                    <a:sym typeface="Helvetica Neue"/>
                  </a:rPr>
                  <a:t> is easy to use and quick to deploy solution, with proven ROI in weeks</a:t>
                </a:r>
              </a:p>
            </p:txBody>
          </p:sp>
          <p:sp>
            <p:nvSpPr>
              <p:cNvPr id="72" name="Rectangle 71">
                <a:extLst>
                  <a:ext uri="{FF2B5EF4-FFF2-40B4-BE49-F238E27FC236}">
                    <a16:creationId xmlns:a16="http://schemas.microsoft.com/office/drawing/2014/main" id="{6A154236-D444-94C6-8BE8-57ACC8B2A6C9}"/>
                  </a:ext>
                </a:extLst>
              </p:cNvPr>
              <p:cNvSpPr>
                <a:spLocks/>
              </p:cNvSpPr>
              <p:nvPr/>
            </p:nvSpPr>
            <p:spPr>
              <a:xfrm>
                <a:off x="2909701" y="2616951"/>
                <a:ext cx="2421124" cy="1800493"/>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0" tIns="0" rIns="0" bIns="0" numCol="1" spcCol="0" rtlCol="0" fromWordArt="0" anchor="t" anchorCtr="0" forceAA="0" compatLnSpc="1">
                <a:prstTxWarp prst="textNoShape">
                  <a:avLst/>
                </a:prstTxWarp>
                <a:spAutoFit/>
              </a:bodyPr>
              <a:lstStyle/>
              <a:p>
                <a:pPr defTabSz="914423" fontAlgn="ctr" hangingPunct="0"/>
                <a:r>
                  <a:rPr lang="en-US" sz="900" dirty="0">
                    <a:solidFill>
                      <a:schemeClr val="accent1"/>
                    </a:solidFill>
                    <a:latin typeface="IntelOne Text Medium" panose="020B0703020203020204" pitchFamily="34" charset="0"/>
                    <a:sym typeface="Helvetica Neue"/>
                  </a:rPr>
                  <a:t>Reduced Data Management Costs </a:t>
                </a:r>
                <a:r>
                  <a:rPr lang="en-US" sz="900" dirty="0">
                    <a:solidFill>
                      <a:srgbClr val="525252"/>
                    </a:solidFill>
                    <a:latin typeface="IntelOne Text" panose="020B0503020203020204" pitchFamily="34" charset="0"/>
                    <a:sym typeface="Helvetica Neue"/>
                  </a:rPr>
                  <a:t>the </a:t>
                </a:r>
                <a:r>
                  <a:rPr lang="en-US" sz="900" dirty="0" err="1">
                    <a:solidFill>
                      <a:srgbClr val="525252"/>
                    </a:solidFill>
                    <a:latin typeface="IntelOne Text" panose="020B0503020203020204" pitchFamily="34" charset="0"/>
                    <a:sym typeface="Helvetica Neue"/>
                  </a:rPr>
                  <a:t>Adapdix</a:t>
                </a:r>
                <a:r>
                  <a:rPr lang="en-US" sz="900" dirty="0">
                    <a:solidFill>
                      <a:srgbClr val="525252"/>
                    </a:solidFill>
                    <a:latin typeface="IntelOne Text" panose="020B0503020203020204" pitchFamily="34" charset="0"/>
                    <a:sym typeface="Helvetica Neue"/>
                  </a:rPr>
                  <a:t> </a:t>
                </a:r>
                <a:r>
                  <a:rPr lang="en-US" sz="900" dirty="0" err="1">
                    <a:solidFill>
                      <a:srgbClr val="525252"/>
                    </a:solidFill>
                    <a:latin typeface="IntelOne Text" panose="020B0503020203020204" pitchFamily="34" charset="0"/>
                    <a:sym typeface="Helvetica Neue"/>
                  </a:rPr>
                  <a:t>DataMesh</a:t>
                </a:r>
                <a:r>
                  <a:rPr lang="en-US" sz="900" dirty="0">
                    <a:solidFill>
                      <a:srgbClr val="525252"/>
                    </a:solidFill>
                    <a:latin typeface="IntelOne Text" panose="020B0503020203020204" pitchFamily="34" charset="0"/>
                    <a:sym typeface="Helvetica Neue"/>
                  </a:rPr>
                  <a:t> is the first product in the market which encapsulate contemporary enterprise data management theory. It helps remove obstacles such as latency, security, privacy, and cloud cost, by facilitating a domain-based architecture. </a:t>
                </a:r>
                <a:r>
                  <a:rPr lang="en-US" sz="900" dirty="0" err="1">
                    <a:solidFill>
                      <a:srgbClr val="525252"/>
                    </a:solidFill>
                    <a:latin typeface="IntelOne Text" panose="020B0503020203020204" pitchFamily="34" charset="0"/>
                    <a:sym typeface="Helvetica Neue"/>
                  </a:rPr>
                  <a:t>Adapdix</a:t>
                </a:r>
                <a:r>
                  <a:rPr lang="en-US" sz="900" dirty="0">
                    <a:solidFill>
                      <a:srgbClr val="525252"/>
                    </a:solidFill>
                    <a:latin typeface="IntelOne Text" panose="020B0503020203020204" pitchFamily="34" charset="0"/>
                    <a:sym typeface="Helvetica Neue"/>
                  </a:rPr>
                  <a:t> </a:t>
                </a:r>
                <a:r>
                  <a:rPr lang="en-US" sz="900" dirty="0" err="1">
                    <a:solidFill>
                      <a:srgbClr val="525252"/>
                    </a:solidFill>
                    <a:latin typeface="IntelOne Text" panose="020B0503020203020204" pitchFamily="34" charset="0"/>
                    <a:sym typeface="Helvetica Neue"/>
                  </a:rPr>
                  <a:t>DataMesh</a:t>
                </a:r>
                <a:r>
                  <a:rPr lang="en-US" sz="900" dirty="0">
                    <a:solidFill>
                      <a:srgbClr val="525252"/>
                    </a:solidFill>
                    <a:latin typeface="IntelOne Text" panose="020B0503020203020204" pitchFamily="34" charset="0"/>
                    <a:sym typeface="Helvetica Neue"/>
                  </a:rPr>
                  <a:t> empowers end-users to link events across multiple data sources, bridging data silos. This delivers higher application performance, better data quality, contextualization, and is a critical prerequisite for autonomous systems</a:t>
                </a:r>
              </a:p>
            </p:txBody>
          </p:sp>
          <p:sp>
            <p:nvSpPr>
              <p:cNvPr id="73" name="Rectangle 72">
                <a:extLst>
                  <a:ext uri="{FF2B5EF4-FFF2-40B4-BE49-F238E27FC236}">
                    <a16:creationId xmlns:a16="http://schemas.microsoft.com/office/drawing/2014/main" id="{9C6354F7-D14B-CFD1-144D-E50012302678}"/>
                  </a:ext>
                </a:extLst>
              </p:cNvPr>
              <p:cNvSpPr>
                <a:spLocks/>
              </p:cNvSpPr>
              <p:nvPr/>
            </p:nvSpPr>
            <p:spPr>
              <a:xfrm>
                <a:off x="5716998" y="2616951"/>
                <a:ext cx="1191802" cy="1384995"/>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0" tIns="0" rIns="0" bIns="0" numCol="1" spcCol="0" rtlCol="0" fromWordArt="0" anchor="t" anchorCtr="0" forceAA="0" compatLnSpc="1">
                <a:prstTxWarp prst="textNoShape">
                  <a:avLst/>
                </a:prstTxWarp>
                <a:spAutoFit/>
              </a:bodyPr>
              <a:lstStyle/>
              <a:p>
                <a:pPr defTabSz="914423" fontAlgn="ctr" hangingPunct="0"/>
                <a:r>
                  <a:rPr lang="en-US" sz="900" dirty="0">
                    <a:solidFill>
                      <a:schemeClr val="accent1"/>
                    </a:solidFill>
                    <a:latin typeface="IntelOne Text Medium" panose="020B0703020203020204" pitchFamily="34" charset="0"/>
                    <a:sym typeface="Helvetica Neue"/>
                  </a:rPr>
                  <a:t>Reduced TCO for complex machinery and systems </a:t>
                </a:r>
                <a:r>
                  <a:rPr lang="en-US" sz="900" dirty="0">
                    <a:solidFill>
                      <a:srgbClr val="525252"/>
                    </a:solidFill>
                    <a:latin typeface="IntelOne Text" panose="020B0503020203020204" pitchFamily="34" charset="0"/>
                    <a:sym typeface="Helvetica Neue"/>
                  </a:rPr>
                  <a:t>through initial capex avoidance because improved productivity of current assets means you avoid buying additional new equipment</a:t>
                </a:r>
              </a:p>
            </p:txBody>
          </p:sp>
          <p:pic>
            <p:nvPicPr>
              <p:cNvPr id="56" name="Graphic 55">
                <a:extLst>
                  <a:ext uri="{FF2B5EF4-FFF2-40B4-BE49-F238E27FC236}">
                    <a16:creationId xmlns:a16="http://schemas.microsoft.com/office/drawing/2014/main" id="{487EA421-AB5A-C207-2F54-09CACB1224A9}"/>
                  </a:ext>
                </a:extLst>
              </p:cNvPr>
              <p:cNvPicPr>
                <a:picLocks/>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540000" y="2616951"/>
                <a:ext cx="266812" cy="188706"/>
              </a:xfrm>
              <a:prstGeom prst="rect">
                <a:avLst/>
              </a:prstGeom>
            </p:spPr>
          </p:pic>
          <p:pic>
            <p:nvPicPr>
              <p:cNvPr id="57" name="Graphic 56">
                <a:extLst>
                  <a:ext uri="{FF2B5EF4-FFF2-40B4-BE49-F238E27FC236}">
                    <a16:creationId xmlns:a16="http://schemas.microsoft.com/office/drawing/2014/main" id="{DD66CEE4-1179-75DD-4ACD-4951C7D9D2FF}"/>
                  </a:ext>
                </a:extLst>
              </p:cNvPr>
              <p:cNvPicPr>
                <a:picLocks/>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386912" y="2616951"/>
                <a:ext cx="231200" cy="210787"/>
              </a:xfrm>
              <a:prstGeom prst="rect">
                <a:avLst/>
              </a:prstGeom>
            </p:spPr>
          </p:pic>
        </p:grpSp>
      </p:grpSp>
      <p:cxnSp>
        <p:nvCxnSpPr>
          <p:cNvPr id="63" name="Straight Connector 62">
            <a:extLst>
              <a:ext uri="{FF2B5EF4-FFF2-40B4-BE49-F238E27FC236}">
                <a16:creationId xmlns:a16="http://schemas.microsoft.com/office/drawing/2014/main" id="{7FF591E0-89C3-C4F3-C5A0-850D5FFF2829}"/>
              </a:ext>
            </a:extLst>
          </p:cNvPr>
          <p:cNvCxnSpPr>
            <a:cxnSpLocks/>
          </p:cNvCxnSpPr>
          <p:nvPr/>
        </p:nvCxnSpPr>
        <p:spPr>
          <a:xfrm>
            <a:off x="592919" y="520606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3" name="Group 2">
            <a:extLst>
              <a:ext uri="{FF2B5EF4-FFF2-40B4-BE49-F238E27FC236}">
                <a16:creationId xmlns:a16="http://schemas.microsoft.com/office/drawing/2014/main" id="{135E9E08-5BE3-34CC-4A86-17BBB47D12C7}"/>
              </a:ext>
            </a:extLst>
          </p:cNvPr>
          <p:cNvGrpSpPr/>
          <p:nvPr/>
        </p:nvGrpSpPr>
        <p:grpSpPr>
          <a:xfrm>
            <a:off x="592918" y="5311251"/>
            <a:ext cx="6318424" cy="653046"/>
            <a:chOff x="592918" y="5098000"/>
            <a:chExt cx="6318424" cy="653046"/>
          </a:xfrm>
        </p:grpSpPr>
        <p:sp>
          <p:nvSpPr>
            <p:cNvPr id="68" name="Content Placeholder 47">
              <a:extLst>
                <a:ext uri="{FF2B5EF4-FFF2-40B4-BE49-F238E27FC236}">
                  <a16:creationId xmlns:a16="http://schemas.microsoft.com/office/drawing/2014/main" id="{EE2AEDE3-ED63-5A71-26AB-45BBAD59985D}"/>
                </a:ext>
              </a:extLst>
            </p:cNvPr>
            <p:cNvSpPr txBox="1">
              <a:spLocks/>
            </p:cNvSpPr>
            <p:nvPr/>
          </p:nvSpPr>
          <p:spPr>
            <a:xfrm>
              <a:off x="592918" y="509800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42" name="Content Placeholder 47">
              <a:extLst>
                <a:ext uri="{FF2B5EF4-FFF2-40B4-BE49-F238E27FC236}">
                  <a16:creationId xmlns:a16="http://schemas.microsoft.com/office/drawing/2014/main" id="{043ED647-3E89-F21F-2C10-80DBB2E2AF39}"/>
                </a:ext>
              </a:extLst>
            </p:cNvPr>
            <p:cNvSpPr txBox="1">
              <a:spLocks/>
            </p:cNvSpPr>
            <p:nvPr/>
          </p:nvSpPr>
          <p:spPr>
            <a:xfrm>
              <a:off x="592918" y="5284252"/>
              <a:ext cx="6318424" cy="466794"/>
            </a:xfrm>
            <a:prstGeom prst="rect">
              <a:avLst/>
            </a:prstGeom>
            <a:ln>
              <a:noFill/>
            </a:ln>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marR="0" lvl="1" indent="-109728" fontAlgn="ctr">
                <a:lnSpc>
                  <a:spcPct val="100000"/>
                </a:lnSpc>
                <a:spcBef>
                  <a:spcPts val="200"/>
                </a:spcBef>
                <a:spcAft>
                  <a:spcPts val="0"/>
                </a:spcAft>
                <a:buClr>
                  <a:srgbClr val="525252"/>
                </a:buClr>
                <a:buSzTx/>
                <a:buFont typeface="Wingdings" panose="05000000000000000000" pitchFamily="2" charset="2"/>
                <a:buChar char="§"/>
                <a:tabLst/>
                <a:defRPr kumimoji="0" sz="900" b="0" i="0" u="none" strike="noStrike" cap="none" spc="0" normalizeH="0" baseline="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r>
                <a:rPr lang="en-US" dirty="0" err="1">
                  <a:sym typeface="Helvetica Neue"/>
                  <a:hlinkClick r:id="rId11">
                    <a:extLst>
                      <a:ext uri="{A12FA001-AC4F-418D-AE19-62706E023703}">
                        <ahyp:hlinkClr xmlns:ahyp="http://schemas.microsoft.com/office/drawing/2018/hyperlinkcolor" val="tx"/>
                      </a:ext>
                    </a:extLst>
                  </a:hlinkClick>
                </a:rPr>
                <a:t>Adapdix</a:t>
              </a:r>
              <a:r>
                <a:rPr lang="en-US" dirty="0">
                  <a:sym typeface="Helvetica Neue"/>
                  <a:hlinkClick r:id="rId11">
                    <a:extLst>
                      <a:ext uri="{A12FA001-AC4F-418D-AE19-62706E023703}">
                        <ahyp:hlinkClr xmlns:ahyp="http://schemas.microsoft.com/office/drawing/2018/hyperlinkcolor" val="tx"/>
                      </a:ext>
                    </a:extLst>
                  </a:hlinkClick>
                </a:rPr>
                <a:t> </a:t>
              </a:r>
              <a:r>
                <a:rPr lang="en-US" dirty="0" err="1">
                  <a:sym typeface="Helvetica Neue"/>
                  <a:hlinkClick r:id="rId11">
                    <a:extLst>
                      <a:ext uri="{A12FA001-AC4F-418D-AE19-62706E023703}">
                        <ahyp:hlinkClr xmlns:ahyp="http://schemas.microsoft.com/office/drawing/2018/hyperlinkcolor" val="tx"/>
                      </a:ext>
                    </a:extLst>
                  </a:hlinkClick>
                </a:rPr>
                <a:t>EdgeOps</a:t>
              </a:r>
              <a:r>
                <a:rPr lang="en-US" dirty="0">
                  <a:sym typeface="Helvetica Neue"/>
                  <a:hlinkClick r:id="rId11">
                    <a:extLst>
                      <a:ext uri="{A12FA001-AC4F-418D-AE19-62706E023703}">
                        <ahyp:hlinkClr xmlns:ahyp="http://schemas.microsoft.com/office/drawing/2018/hyperlinkcolor" val="tx"/>
                      </a:ext>
                    </a:extLst>
                  </a:hlinkClick>
                </a:rPr>
                <a:t> Webpage</a:t>
              </a:r>
              <a:endParaRPr lang="en-US" dirty="0">
                <a:sym typeface="Helvetica Neue"/>
              </a:endParaRPr>
            </a:p>
            <a:p>
              <a:pPr lvl="1"/>
              <a:r>
                <a:rPr lang="en-US" dirty="0" err="1">
                  <a:sym typeface="Helvetica Neue"/>
                  <a:hlinkClick r:id="rId12">
                    <a:extLst>
                      <a:ext uri="{A12FA001-AC4F-418D-AE19-62706E023703}">
                        <ahyp:hlinkClr xmlns:ahyp="http://schemas.microsoft.com/office/drawing/2018/hyperlinkcolor" val="tx"/>
                      </a:ext>
                    </a:extLst>
                  </a:hlinkClick>
                </a:rPr>
                <a:t>Adapdix</a:t>
              </a:r>
              <a:r>
                <a:rPr lang="en-US" dirty="0">
                  <a:sym typeface="Helvetica Neue"/>
                  <a:hlinkClick r:id="rId12">
                    <a:extLst>
                      <a:ext uri="{A12FA001-AC4F-418D-AE19-62706E023703}">
                        <ahyp:hlinkClr xmlns:ahyp="http://schemas.microsoft.com/office/drawing/2018/hyperlinkcolor" val="tx"/>
                      </a:ext>
                    </a:extLst>
                  </a:hlinkClick>
                </a:rPr>
                <a:t> </a:t>
              </a:r>
              <a:r>
                <a:rPr lang="en-US" dirty="0" err="1">
                  <a:sym typeface="Helvetica Neue"/>
                  <a:hlinkClick r:id="rId12">
                    <a:extLst>
                      <a:ext uri="{A12FA001-AC4F-418D-AE19-62706E023703}">
                        <ahyp:hlinkClr xmlns:ahyp="http://schemas.microsoft.com/office/drawing/2018/hyperlinkcolor" val="tx"/>
                      </a:ext>
                    </a:extLst>
                  </a:hlinkClick>
                </a:rPr>
                <a:t>EdgeOps</a:t>
              </a:r>
              <a:r>
                <a:rPr lang="en-US" dirty="0">
                  <a:sym typeface="Helvetica Neue"/>
                  <a:hlinkClick r:id="rId12">
                    <a:extLst>
                      <a:ext uri="{A12FA001-AC4F-418D-AE19-62706E023703}">
                        <ahyp:hlinkClr xmlns:ahyp="http://schemas.microsoft.com/office/drawing/2018/hyperlinkcolor" val="tx"/>
                      </a:ext>
                    </a:extLst>
                  </a:hlinkClick>
                </a:rPr>
                <a:t> Solution Overview</a:t>
              </a:r>
              <a:endParaRPr lang="en-US" dirty="0">
                <a:sym typeface="Helvetica Neue"/>
              </a:endParaRPr>
            </a:p>
          </p:txBody>
        </p:sp>
      </p:grpSp>
      <p:pic>
        <p:nvPicPr>
          <p:cNvPr id="70" name="Picture 2" descr="Adapdix acquires Edge Intelligence to bring data and AI closer together">
            <a:extLst>
              <a:ext uri="{FF2B5EF4-FFF2-40B4-BE49-F238E27FC236}">
                <a16:creationId xmlns:a16="http://schemas.microsoft.com/office/drawing/2014/main" id="{B63BCDBD-CB89-860C-586C-928578E5AED8}"/>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5315" t="21693" r="5315" b="21693"/>
          <a:stretch/>
        </p:blipFill>
        <p:spPr bwMode="auto">
          <a:xfrm>
            <a:off x="595313" y="192883"/>
            <a:ext cx="2117407" cy="30953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3F253474-F796-41F4-0930-7F3FFBE01D83}"/>
              </a:ext>
            </a:extLst>
          </p:cNvPr>
          <p:cNvGrpSpPr/>
          <p:nvPr/>
        </p:nvGrpSpPr>
        <p:grpSpPr>
          <a:xfrm>
            <a:off x="9057016" y="87630"/>
            <a:ext cx="2525384" cy="384440"/>
            <a:chOff x="9057016" y="87630"/>
            <a:chExt cx="2525384" cy="384440"/>
          </a:xfrm>
        </p:grpSpPr>
        <p:pic>
          <p:nvPicPr>
            <p:cNvPr id="14" name="Picture 13">
              <a:hlinkClick r:id="rId14" action="ppaction://hlinksldjump"/>
              <a:extLst>
                <a:ext uri="{FF2B5EF4-FFF2-40B4-BE49-F238E27FC236}">
                  <a16:creationId xmlns:a16="http://schemas.microsoft.com/office/drawing/2014/main" id="{9C0F8501-3672-4B00-2355-8FEB4B21E72D}"/>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17" name="Rectangle 16">
              <a:extLst>
                <a:ext uri="{FF2B5EF4-FFF2-40B4-BE49-F238E27FC236}">
                  <a16:creationId xmlns:a16="http://schemas.microsoft.com/office/drawing/2014/main" id="{01246729-B097-743F-C6FB-EA5969E61DA8}"/>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4"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190195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B4A1F5-F42A-4D00-BF3F-D4CBEC050DCB}"/>
              </a:ext>
            </a:extLst>
          </p:cNvPr>
          <p:cNvSpPr>
            <a:spLocks noGrp="1"/>
          </p:cNvSpPr>
          <p:nvPr>
            <p:ph type="title"/>
          </p:nvPr>
        </p:nvSpPr>
        <p:spPr>
          <a:xfrm>
            <a:off x="592917" y="571500"/>
            <a:ext cx="6375682" cy="997196"/>
          </a:xfrm>
        </p:spPr>
        <p:txBody>
          <a:bodyPr/>
          <a:lstStyle/>
          <a:p>
            <a:r>
              <a:rPr lang="en-US" dirty="0"/>
              <a:t>Visual </a:t>
            </a:r>
            <a:r>
              <a:rPr lang="en-US" noProof="0" dirty="0">
                <a:sym typeface="Helvetica Neue"/>
              </a:rPr>
              <a:t>Autonomous Mobile Robots</a:t>
            </a:r>
            <a:endParaRPr lang="en-US" dirty="0"/>
          </a:p>
        </p:txBody>
      </p:sp>
      <p:grpSp>
        <p:nvGrpSpPr>
          <p:cNvPr id="6" name="Group 5">
            <a:extLst>
              <a:ext uri="{FF2B5EF4-FFF2-40B4-BE49-F238E27FC236}">
                <a16:creationId xmlns:a16="http://schemas.microsoft.com/office/drawing/2014/main" id="{92749509-F4F3-8E59-15BA-407F2ECA9354}"/>
              </a:ext>
            </a:extLst>
          </p:cNvPr>
          <p:cNvGrpSpPr/>
          <p:nvPr/>
        </p:nvGrpSpPr>
        <p:grpSpPr>
          <a:xfrm>
            <a:off x="592917" y="1621155"/>
            <a:ext cx="6255394" cy="600164"/>
            <a:chOff x="592917" y="1621155"/>
            <a:chExt cx="6255394" cy="600164"/>
          </a:xfrm>
        </p:grpSpPr>
        <p:sp>
          <p:nvSpPr>
            <p:cNvPr id="9"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98107D51-98CB-4A68-FA94-6E99EC7C4684}"/>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ForwardX</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provides robotics and software solutions that enable logistics &amp; manufacturing operations to automate material handling processes and manage the fleet of AMRs from a central system.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ForwardX</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robots leverage computer vision and lidar to understand changing environments and allow leaders to maximize performance.</a:t>
              </a:r>
            </a:p>
          </p:txBody>
        </p:sp>
        <p:sp>
          <p:nvSpPr>
            <p:cNvPr id="10" name="Content Placeholder 47">
              <a:extLst>
                <a:ext uri="{FF2B5EF4-FFF2-40B4-BE49-F238E27FC236}">
                  <a16:creationId xmlns:a16="http://schemas.microsoft.com/office/drawing/2014/main" id="{9A3A4815-1EF9-7354-5E1A-7F098BD9E6AA}"/>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21" name="Straight Connector 20">
            <a:extLst>
              <a:ext uri="{FF2B5EF4-FFF2-40B4-BE49-F238E27FC236}">
                <a16:creationId xmlns:a16="http://schemas.microsoft.com/office/drawing/2014/main" id="{A959F8BF-C242-F3AD-DEAF-241347EF2DCE}"/>
              </a:ext>
            </a:extLst>
          </p:cNvPr>
          <p:cNvCxnSpPr>
            <a:cxnSpLocks/>
          </p:cNvCxnSpPr>
          <p:nvPr/>
        </p:nvCxnSpPr>
        <p:spPr>
          <a:xfrm>
            <a:off x="592917" y="239951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724357B4-D544-D63C-3F61-856B38FD64E8}"/>
              </a:ext>
            </a:extLst>
          </p:cNvPr>
          <p:cNvCxnSpPr>
            <a:cxnSpLocks/>
          </p:cNvCxnSpPr>
          <p:nvPr/>
        </p:nvCxnSpPr>
        <p:spPr>
          <a:xfrm>
            <a:off x="592917" y="3682148"/>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45" name="Group 44">
            <a:extLst>
              <a:ext uri="{FF2B5EF4-FFF2-40B4-BE49-F238E27FC236}">
                <a16:creationId xmlns:a16="http://schemas.microsoft.com/office/drawing/2014/main" id="{A0A51EE9-B06C-E515-CA4A-CA32BD481879}"/>
              </a:ext>
            </a:extLst>
          </p:cNvPr>
          <p:cNvGrpSpPr>
            <a:grpSpLocks/>
          </p:cNvGrpSpPr>
          <p:nvPr/>
        </p:nvGrpSpPr>
        <p:grpSpPr>
          <a:xfrm>
            <a:off x="592916" y="3860344"/>
            <a:ext cx="6255393" cy="335866"/>
            <a:chOff x="592916" y="3640327"/>
            <a:chExt cx="6255393" cy="335866"/>
          </a:xfrm>
        </p:grpSpPr>
        <p:sp>
          <p:nvSpPr>
            <p:cNvPr id="46" name="Content Placeholder 47">
              <a:extLst>
                <a:ext uri="{FF2B5EF4-FFF2-40B4-BE49-F238E27FC236}">
                  <a16:creationId xmlns:a16="http://schemas.microsoft.com/office/drawing/2014/main" id="{E002D8EA-2749-3457-27BC-A9320AF18DF1}"/>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47" name="Content Placeholder 47">
              <a:extLst>
                <a:ext uri="{FF2B5EF4-FFF2-40B4-BE49-F238E27FC236}">
                  <a16:creationId xmlns:a16="http://schemas.microsoft.com/office/drawing/2014/main" id="{33219F44-3389-B0F4-3C9D-3D626B677F3C}"/>
                </a:ext>
              </a:extLst>
            </p:cNvPr>
            <p:cNvSpPr txBox="1">
              <a:spLocks/>
            </p:cNvSpPr>
            <p:nvPr/>
          </p:nvSpPr>
          <p:spPr>
            <a:xfrm>
              <a:off x="592916" y="3837694"/>
              <a:ext cx="6255393" cy="138499"/>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lnSpc>
                  <a:spcPct val="100000"/>
                </a:lnSpc>
                <a:buNone/>
                <a:defRPr/>
              </a:pPr>
              <a:r>
                <a:rPr lang="en-US" sz="900" dirty="0">
                  <a:solidFill>
                    <a:srgbClr val="525252"/>
                  </a:solidFill>
                  <a:latin typeface="IntelOne Text" panose="020B0503020203020204" pitchFamily="34" charset="0"/>
                  <a:sym typeface="Helvetica"/>
                </a:rPr>
                <a:t>Intel® Core™ i5 Processors</a:t>
              </a:r>
            </a:p>
          </p:txBody>
        </p:sp>
      </p:grpSp>
      <p:grpSp>
        <p:nvGrpSpPr>
          <p:cNvPr id="12318" name="Group 12317">
            <a:extLst>
              <a:ext uri="{FF2B5EF4-FFF2-40B4-BE49-F238E27FC236}">
                <a16:creationId xmlns:a16="http://schemas.microsoft.com/office/drawing/2014/main" id="{5B4A5B50-3DD5-EA54-22F9-82F11C64DAB7}"/>
              </a:ext>
            </a:extLst>
          </p:cNvPr>
          <p:cNvGrpSpPr/>
          <p:nvPr/>
        </p:nvGrpSpPr>
        <p:grpSpPr>
          <a:xfrm>
            <a:off x="592916" y="4552602"/>
            <a:ext cx="6255392" cy="324752"/>
            <a:chOff x="592916" y="5128799"/>
            <a:chExt cx="6255392" cy="324752"/>
          </a:xfrm>
        </p:grpSpPr>
        <p:sp>
          <p:nvSpPr>
            <p:cNvPr id="48" name="Content Placeholder 47">
              <a:extLst>
                <a:ext uri="{FF2B5EF4-FFF2-40B4-BE49-F238E27FC236}">
                  <a16:creationId xmlns:a16="http://schemas.microsoft.com/office/drawing/2014/main" id="{24B0C66C-0665-6826-C05D-3F3C0DD50DF8}"/>
                </a:ext>
              </a:extLst>
            </p:cNvPr>
            <p:cNvSpPr txBox="1">
              <a:spLocks/>
            </p:cNvSpPr>
            <p:nvPr/>
          </p:nvSpPr>
          <p:spPr>
            <a:xfrm>
              <a:off x="592916" y="5128799"/>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12315" name="Content Placeholder 47">
              <a:extLst>
                <a:ext uri="{FF2B5EF4-FFF2-40B4-BE49-F238E27FC236}">
                  <a16:creationId xmlns:a16="http://schemas.microsoft.com/office/drawing/2014/main" id="{FD18E262-58A8-DB45-C062-437BB8683A79}"/>
                </a:ext>
              </a:extLst>
            </p:cNvPr>
            <p:cNvSpPr txBox="1">
              <a:spLocks/>
            </p:cNvSpPr>
            <p:nvPr/>
          </p:nvSpPr>
          <p:spPr>
            <a:xfrm>
              <a:off x="592916" y="5315052"/>
              <a:ext cx="6255392" cy="138499"/>
            </a:xfrm>
            <a:prstGeom prst="rect">
              <a:avLst/>
            </a:prstGeom>
            <a:ln>
              <a:noFill/>
            </a:ln>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marR="0" lvl="1" indent="-109728" fontAlgn="ctr">
                <a:lnSpc>
                  <a:spcPct val="100000"/>
                </a:lnSpc>
                <a:spcBef>
                  <a:spcPts val="200"/>
                </a:spcBef>
                <a:spcAft>
                  <a:spcPts val="100"/>
                </a:spcAft>
                <a:buClrTx/>
                <a:buSzTx/>
                <a:buFont typeface="Wingdings" panose="05000000000000000000" pitchFamily="2" charset="2"/>
                <a:buChar char="§"/>
                <a:tabLst/>
                <a:defRPr sz="900">
                  <a:solidFill>
                    <a:schemeClr val="bg2"/>
                  </a:solidFill>
                  <a:latin typeface="IntelOne Text" panose="020B0503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spcBef>
                  <a:spcPts val="0"/>
                </a:spcBef>
                <a:spcAft>
                  <a:spcPts val="0"/>
                </a:spcAft>
                <a:buNone/>
                <a:defRPr/>
              </a:pPr>
              <a:r>
                <a:rPr lang="en-US" dirty="0" err="1">
                  <a:solidFill>
                    <a:srgbClr val="525252"/>
                  </a:solidFill>
                  <a:sym typeface="Helvetica"/>
                  <a:hlinkClick r:id="rId3">
                    <a:extLst>
                      <a:ext uri="{A12FA001-AC4F-418D-AE19-62706E023703}">
                        <ahyp:hlinkClr xmlns:ahyp="http://schemas.microsoft.com/office/drawing/2018/hyperlinkcolor" val="tx"/>
                      </a:ext>
                    </a:extLst>
                  </a:hlinkClick>
                </a:rPr>
                <a:t>ForwardX</a:t>
              </a:r>
              <a:r>
                <a:rPr lang="en-US" dirty="0">
                  <a:solidFill>
                    <a:srgbClr val="525252"/>
                  </a:solidFill>
                  <a:sym typeface="Helvetica"/>
                  <a:hlinkClick r:id="rId3">
                    <a:extLst>
                      <a:ext uri="{A12FA001-AC4F-418D-AE19-62706E023703}">
                        <ahyp:hlinkClr xmlns:ahyp="http://schemas.microsoft.com/office/drawing/2018/hyperlinkcolor" val="tx"/>
                      </a:ext>
                    </a:extLst>
                  </a:hlinkClick>
                </a:rPr>
                <a:t> Website</a:t>
              </a:r>
              <a:endParaRPr lang="en-US" dirty="0">
                <a:solidFill>
                  <a:srgbClr val="525252"/>
                </a:solidFill>
                <a:sym typeface="Helvetica"/>
              </a:endParaRPr>
            </a:p>
          </p:txBody>
        </p:sp>
      </p:grpSp>
      <p:sp>
        <p:nvSpPr>
          <p:cNvPr id="17" name="Content Placeholder 47">
            <a:extLst>
              <a:ext uri="{FF2B5EF4-FFF2-40B4-BE49-F238E27FC236}">
                <a16:creationId xmlns:a16="http://schemas.microsoft.com/office/drawing/2014/main" id="{566BA4DA-1065-F70C-A7FC-BD5446DDA980}"/>
              </a:ext>
            </a:extLst>
          </p:cNvPr>
          <p:cNvSpPr txBox="1">
            <a:spLocks/>
          </p:cNvSpPr>
          <p:nvPr/>
        </p:nvSpPr>
        <p:spPr>
          <a:xfrm>
            <a:off x="592917" y="2577711"/>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12298" name="Rectangle 12297">
            <a:extLst>
              <a:ext uri="{FF2B5EF4-FFF2-40B4-BE49-F238E27FC236}">
                <a16:creationId xmlns:a16="http://schemas.microsoft.com/office/drawing/2014/main" id="{F55C540C-FD43-65C7-1787-D569B05352D3}"/>
              </a:ext>
            </a:extLst>
          </p:cNvPr>
          <p:cNvSpPr>
            <a:spLocks/>
          </p:cNvSpPr>
          <p:nvPr/>
        </p:nvSpPr>
        <p:spPr>
          <a:xfrm>
            <a:off x="913612" y="2811454"/>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pPr>
            <a:r>
              <a:rPr lang="en-US" sz="900" dirty="0">
                <a:solidFill>
                  <a:schemeClr val="accent1"/>
                </a:solidFill>
                <a:latin typeface="IntelOne Text Medium" panose="020B0703020203020204" pitchFamily="34" charset="0"/>
                <a:sym typeface="Helvetica Neue"/>
              </a:rPr>
              <a:t>Improve productivity and efficiency </a:t>
            </a:r>
            <a:r>
              <a:rPr lang="en-US" sz="900" dirty="0">
                <a:solidFill>
                  <a:srgbClr val="525252"/>
                </a:solidFill>
                <a:latin typeface="IntelOne Text"/>
                <a:sym typeface="Helvetica Neue"/>
              </a:rPr>
              <a:t>with AMRs that transport materials to help minimize walking time and improve throughput</a:t>
            </a:r>
          </a:p>
        </p:txBody>
      </p:sp>
      <p:sp>
        <p:nvSpPr>
          <p:cNvPr id="12299" name="Rectangle 12298">
            <a:extLst>
              <a:ext uri="{FF2B5EF4-FFF2-40B4-BE49-F238E27FC236}">
                <a16:creationId xmlns:a16="http://schemas.microsoft.com/office/drawing/2014/main" id="{F0473506-A00A-2B25-EA30-FCBE05FDB3BC}"/>
              </a:ext>
            </a:extLst>
          </p:cNvPr>
          <p:cNvSpPr>
            <a:spLocks/>
          </p:cNvSpPr>
          <p:nvPr/>
        </p:nvSpPr>
        <p:spPr>
          <a:xfrm>
            <a:off x="3063688" y="2811454"/>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pPr>
            <a:r>
              <a:rPr lang="en-US" sz="900" dirty="0">
                <a:solidFill>
                  <a:schemeClr val="accent1"/>
                </a:solidFill>
                <a:latin typeface="IntelOne Text Medium" panose="020B0703020203020204" pitchFamily="34" charset="0"/>
                <a:sym typeface="Helvetica Neue"/>
              </a:rPr>
              <a:t>Optimize operations </a:t>
            </a:r>
            <a:r>
              <a:rPr lang="en-US" sz="900" dirty="0">
                <a:solidFill>
                  <a:srgbClr val="525252"/>
                </a:solidFill>
                <a:latin typeface="IntelOne Text"/>
                <a:sym typeface="Helvetica Neue"/>
              </a:rPr>
              <a:t>by managing of up to 200 AMRs through </a:t>
            </a:r>
            <a:r>
              <a:rPr lang="en-US" sz="900" dirty="0" err="1">
                <a:solidFill>
                  <a:srgbClr val="525252"/>
                </a:solidFill>
                <a:latin typeface="IntelOne Text"/>
                <a:sym typeface="Helvetica Neue"/>
              </a:rPr>
              <a:t>ForwardX’s</a:t>
            </a:r>
            <a:r>
              <a:rPr lang="en-US" sz="900" dirty="0">
                <a:solidFill>
                  <a:srgbClr val="525252"/>
                </a:solidFill>
                <a:latin typeface="IntelOne Text"/>
                <a:sym typeface="Helvetica Neue"/>
              </a:rPr>
              <a:t> Matrix fleet management software</a:t>
            </a:r>
          </a:p>
        </p:txBody>
      </p:sp>
      <p:sp>
        <p:nvSpPr>
          <p:cNvPr id="12300" name="Rectangle 12299">
            <a:extLst>
              <a:ext uri="{FF2B5EF4-FFF2-40B4-BE49-F238E27FC236}">
                <a16:creationId xmlns:a16="http://schemas.microsoft.com/office/drawing/2014/main" id="{D04936B2-16F7-9A6B-9B02-96C093D44CB9}"/>
              </a:ext>
            </a:extLst>
          </p:cNvPr>
          <p:cNvSpPr>
            <a:spLocks/>
          </p:cNvSpPr>
          <p:nvPr/>
        </p:nvSpPr>
        <p:spPr>
          <a:xfrm>
            <a:off x="5213760" y="2811455"/>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pPr>
            <a:r>
              <a:rPr lang="en-US" sz="900" dirty="0">
                <a:solidFill>
                  <a:schemeClr val="accent1"/>
                </a:solidFill>
                <a:latin typeface="IntelOne Text Medium" panose="020B0703020203020204" pitchFamily="34" charset="0"/>
                <a:sym typeface="Helvetica Neue"/>
              </a:rPr>
              <a:t>Scale rapidly </a:t>
            </a:r>
            <a:r>
              <a:rPr lang="en-US" sz="900" dirty="0">
                <a:solidFill>
                  <a:srgbClr val="525252"/>
                </a:solidFill>
                <a:latin typeface="IntelOne Text"/>
                <a:sym typeface="Helvetica Neue"/>
              </a:rPr>
              <a:t>with a straightforward implementation, and no new infrastructure or layout adjustments</a:t>
            </a:r>
          </a:p>
        </p:txBody>
      </p:sp>
      <p:pic>
        <p:nvPicPr>
          <p:cNvPr id="12308" name="Graphic 278">
            <a:extLst>
              <a:ext uri="{FF2B5EF4-FFF2-40B4-BE49-F238E27FC236}">
                <a16:creationId xmlns:a16="http://schemas.microsoft.com/office/drawing/2014/main" id="{7530D8BA-CFDC-6D25-A9BF-06DCE00A982B}"/>
              </a:ext>
            </a:extLst>
          </p:cNvPr>
          <p:cNvPicPr>
            <a:picLocks/>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56507" y="2811455"/>
            <a:ext cx="228047" cy="251539"/>
          </a:xfrm>
          <a:prstGeom prst="rect">
            <a:avLst/>
          </a:prstGeom>
        </p:spPr>
      </p:pic>
      <p:pic>
        <p:nvPicPr>
          <p:cNvPr id="12309" name="Graphic 279">
            <a:extLst>
              <a:ext uri="{FF2B5EF4-FFF2-40B4-BE49-F238E27FC236}">
                <a16:creationId xmlns:a16="http://schemas.microsoft.com/office/drawing/2014/main" id="{9AE72E34-A867-273A-CEAB-CD5057449CDA}"/>
              </a:ext>
            </a:extLst>
          </p:cNvPr>
          <p:cNvPicPr>
            <a:picLocks/>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713339" y="2811455"/>
            <a:ext cx="292279" cy="239281"/>
          </a:xfrm>
          <a:prstGeom prst="rect">
            <a:avLst/>
          </a:prstGeom>
        </p:spPr>
      </p:pic>
      <p:pic>
        <p:nvPicPr>
          <p:cNvPr id="12310" name="Graphic 280">
            <a:extLst>
              <a:ext uri="{FF2B5EF4-FFF2-40B4-BE49-F238E27FC236}">
                <a16:creationId xmlns:a16="http://schemas.microsoft.com/office/drawing/2014/main" id="{26BA9CF0-014F-4E9E-0F97-11078E05B30C}"/>
              </a:ext>
            </a:extLst>
          </p:cNvPr>
          <p:cNvPicPr>
            <a:picLocks/>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919663" y="2811455"/>
            <a:ext cx="193624" cy="193624"/>
          </a:xfrm>
          <a:prstGeom prst="rect">
            <a:avLst/>
          </a:prstGeom>
        </p:spPr>
      </p:pic>
      <p:cxnSp>
        <p:nvCxnSpPr>
          <p:cNvPr id="58" name="Straight Connector 57">
            <a:extLst>
              <a:ext uri="{FF2B5EF4-FFF2-40B4-BE49-F238E27FC236}">
                <a16:creationId xmlns:a16="http://schemas.microsoft.com/office/drawing/2014/main" id="{7D177F19-CA60-EA7D-B9D3-771810B83B6F}"/>
              </a:ext>
            </a:extLst>
          </p:cNvPr>
          <p:cNvCxnSpPr>
            <a:cxnSpLocks/>
          </p:cNvCxnSpPr>
          <p:nvPr/>
        </p:nvCxnSpPr>
        <p:spPr>
          <a:xfrm>
            <a:off x="592917" y="437440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59" name="Rectangle 58">
            <a:extLst>
              <a:ext uri="{FF2B5EF4-FFF2-40B4-BE49-F238E27FC236}">
                <a16:creationId xmlns:a16="http://schemas.microsoft.com/office/drawing/2014/main" id="{51E56196-5D7E-A3E8-25E1-D6885BA3557A}"/>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0" name="Rectangle 59">
            <a:extLst>
              <a:ext uri="{FF2B5EF4-FFF2-40B4-BE49-F238E27FC236}">
                <a16:creationId xmlns:a16="http://schemas.microsoft.com/office/drawing/2014/main" id="{653DDF50-881D-4B6E-915C-ED76BD03A8F4}"/>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61" name="Straight Connector 60">
            <a:extLst>
              <a:ext uri="{FF2B5EF4-FFF2-40B4-BE49-F238E27FC236}">
                <a16:creationId xmlns:a16="http://schemas.microsoft.com/office/drawing/2014/main" id="{4FE198D9-F141-C01A-9A85-29CDA0D96195}"/>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62" name="Text Placeholder 49">
            <a:extLst>
              <a:ext uri="{FF2B5EF4-FFF2-40B4-BE49-F238E27FC236}">
                <a16:creationId xmlns:a16="http://schemas.microsoft.com/office/drawing/2014/main" id="{BB1013D3-250E-6278-98E9-B6ADB2C741A2}"/>
              </a:ext>
            </a:extLst>
          </p:cNvPr>
          <p:cNvSpPr txBox="1">
            <a:spLocks/>
          </p:cNvSpPr>
          <p:nvPr/>
        </p:nvSpPr>
        <p:spPr>
          <a:xfrm>
            <a:off x="9376588" y="60954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Sustainability</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p:txBody>
      </p:sp>
      <p:sp>
        <p:nvSpPr>
          <p:cNvPr id="63" name="Rectangle 62">
            <a:extLst>
              <a:ext uri="{FF2B5EF4-FFF2-40B4-BE49-F238E27FC236}">
                <a16:creationId xmlns:a16="http://schemas.microsoft.com/office/drawing/2014/main" id="{F6FDF20D-6C52-782A-EC55-9DD6C8ED0BE2}"/>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2288" name="Straight Connector 12287">
            <a:extLst>
              <a:ext uri="{FF2B5EF4-FFF2-40B4-BE49-F238E27FC236}">
                <a16:creationId xmlns:a16="http://schemas.microsoft.com/office/drawing/2014/main" id="{53B68AAE-4D5D-D46A-4537-FFFBB5ED54DE}"/>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12289" name="Picture 50">
            <a:extLst>
              <a:ext uri="{FF2B5EF4-FFF2-40B4-BE49-F238E27FC236}">
                <a16:creationId xmlns:a16="http://schemas.microsoft.com/office/drawing/2014/main" id="{75757A25-A38F-2866-321F-8482CCF561DB}"/>
              </a:ext>
            </a:extLst>
          </p:cNvPr>
          <p:cNvPicPr>
            <a:picLocks/>
          </p:cNvPicPr>
          <p:nvPr/>
        </p:nvPicPr>
        <p:blipFill>
          <a:blip r:embed="rId10"/>
          <a:stretch>
            <a:fillRect/>
          </a:stretch>
        </p:blipFill>
        <p:spPr>
          <a:xfrm>
            <a:off x="7149236" y="3048000"/>
            <a:ext cx="1593762" cy="1328738"/>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38" name="Rectangle 37">
            <a:extLst>
              <a:ext uri="{FF2B5EF4-FFF2-40B4-BE49-F238E27FC236}">
                <a16:creationId xmlns:a16="http://schemas.microsoft.com/office/drawing/2014/main" id="{F32921D8-2316-A688-7A48-D32DF036209B}"/>
              </a:ext>
            </a:extLst>
          </p:cNvPr>
          <p:cNvSpPr>
            <a:spLocks/>
          </p:cNvSpPr>
          <p:nvPr/>
        </p:nvSpPr>
        <p:spPr>
          <a:xfrm>
            <a:off x="8743000" y="3048001"/>
            <a:ext cx="2839400" cy="139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a:spcAft>
                <a:spcPts val="200"/>
              </a:spcAft>
              <a:defRPr/>
            </a:pPr>
            <a:r>
              <a:rPr kumimoji="0" lang="en-US" sz="900" b="0" i="0" u="none" strike="noStrike" kern="1200" cap="none" spc="0" normalizeH="0" baseline="0" noProof="0" dirty="0">
                <a:ln>
                  <a:noFill/>
                </a:ln>
                <a:solidFill>
                  <a:schemeClr val="bg2"/>
                </a:solidFill>
                <a:effectLst/>
                <a:uLnTx/>
                <a:uFillTx/>
                <a:latin typeface="IntelOne Text Bold" panose="020B0803020203020204" pitchFamily="34" charset="0"/>
              </a:rPr>
              <a:t>Outcomes</a:t>
            </a:r>
            <a:endParaRPr lang="en-US" sz="1000" dirty="0">
              <a:solidFill>
                <a:schemeClr val="accent1"/>
              </a:solidFill>
              <a:latin typeface="IntelOne Text Bold" panose="020B0803020203020204" pitchFamily="34" charset="0"/>
            </a:endParaRP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lvl="1" indent="-114300">
              <a:spcAft>
                <a:spcPts val="200"/>
              </a:spcAft>
              <a:buFont typeface="Wingdings" panose="05000000000000000000" pitchFamily="2" charset="2"/>
              <a:buChar char="§"/>
              <a:defRPr/>
            </a:pPr>
            <a:r>
              <a:rPr lang="en-US" sz="900" dirty="0">
                <a:solidFill>
                  <a:schemeClr val="bg2"/>
                </a:solidFill>
                <a:latin typeface="IntelOne Text"/>
              </a:rPr>
              <a:t>Operational scale due to automated efficiencies </a:t>
            </a:r>
          </a:p>
          <a:p>
            <a:pPr marL="171450" lvl="1" indent="-114300">
              <a:spcAft>
                <a:spcPts val="200"/>
              </a:spcAft>
              <a:buFont typeface="Wingdings" panose="05000000000000000000" pitchFamily="2" charset="2"/>
              <a:buChar char="§"/>
              <a:defRPr/>
            </a:pPr>
            <a:r>
              <a:rPr lang="en-US" sz="900" dirty="0">
                <a:solidFill>
                  <a:schemeClr val="bg2"/>
                </a:solidFill>
                <a:latin typeface="IntelOne Text"/>
              </a:rPr>
              <a:t>Optimize resource utilization by ensuring right tasks performed at right time</a:t>
            </a:r>
          </a:p>
        </p:txBody>
      </p:sp>
      <p:sp>
        <p:nvSpPr>
          <p:cNvPr id="39" name="Rectangle 38">
            <a:extLst>
              <a:ext uri="{FF2B5EF4-FFF2-40B4-BE49-F238E27FC236}">
                <a16:creationId xmlns:a16="http://schemas.microsoft.com/office/drawing/2014/main" id="{815A0899-6C53-C22A-68E1-F9B3800F0A88}"/>
              </a:ext>
            </a:extLst>
          </p:cNvPr>
          <p:cNvSpPr>
            <a:spLocks/>
          </p:cNvSpPr>
          <p:nvPr/>
        </p:nvSpPr>
        <p:spPr>
          <a:xfrm>
            <a:off x="7144330" y="4446256"/>
            <a:ext cx="4452408" cy="1764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Accelerated time-to-operation for new plants, factories, warehouses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factory, warehouse uptime, operational density</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visibility into factory assets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Drive appeal with younger workers looking for digitized/automated environments</a:t>
            </a:r>
          </a:p>
          <a:p>
            <a:pPr>
              <a:spcBef>
                <a:spcPts val="200"/>
              </a:spcBef>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Reduce human injury, exposure to hazards which can be automated</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Mitigate labor shortages</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Reduce reliance on technical expertise for less critical systems </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labor costs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Optimize warehouse spaces to reduce footprint</a:t>
            </a:r>
          </a:p>
        </p:txBody>
      </p:sp>
      <p:sp>
        <p:nvSpPr>
          <p:cNvPr id="12293" name="Text Placeholder 49">
            <a:extLst>
              <a:ext uri="{FF2B5EF4-FFF2-40B4-BE49-F238E27FC236}">
                <a16:creationId xmlns:a16="http://schemas.microsoft.com/office/drawing/2014/main" id="{8FE8A5E5-E567-2E2E-2BCE-E45280494668}"/>
              </a:ext>
            </a:extLst>
          </p:cNvPr>
          <p:cNvSpPr txBox="1">
            <a:spLocks/>
          </p:cNvSpPr>
          <p:nvPr/>
        </p:nvSpPr>
        <p:spPr>
          <a:xfrm>
            <a:off x="7133540" y="60954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sz="900"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800" dirty="0">
                <a:solidFill>
                  <a:srgbClr val="525252"/>
                </a:solidFill>
                <a:latin typeface="IntelOne Text" panose="020B0503020203020204" pitchFamily="34" charset="0"/>
              </a:rPr>
              <a:t>Primary: </a:t>
            </a:r>
            <a:r>
              <a:rPr lang="en-US" sz="800" b="0" dirty="0">
                <a:solidFill>
                  <a:srgbClr val="525252"/>
                </a:solidFill>
                <a:latin typeface="IntelOne Text" panose="020B0503020203020204" pitchFamily="34" charset="0"/>
                <a:hlinkClick r:id="rId11" action="ppaction://hlinksldjump"/>
              </a:rPr>
              <a:t>Control Optimization &amp; Autonomy</a:t>
            </a:r>
            <a:endParaRPr lang="en-US" sz="800" b="0" dirty="0">
              <a:solidFill>
                <a:srgbClr val="525252"/>
              </a:solidFill>
              <a:latin typeface="IntelOne Text" panose="020B0503020203020204" pitchFamily="34" charset="0"/>
            </a:endParaRPr>
          </a:p>
          <a:p>
            <a:pPr marL="228600" indent="-171450" defTabSz="914400">
              <a:spcBef>
                <a:spcPts val="0"/>
              </a:spcBef>
              <a:buFont typeface="Wingdings" panose="05000000000000000000" pitchFamily="2" charset="2"/>
              <a:buChar char="§"/>
              <a:defRPr/>
            </a:pPr>
            <a:r>
              <a:rPr lang="en-US" sz="800" b="0" spc="-50" dirty="0">
                <a:solidFill>
                  <a:srgbClr val="525252"/>
                </a:solidFill>
                <a:latin typeface="IntelOne Text" panose="020B0503020203020204" pitchFamily="34" charset="0"/>
              </a:rPr>
              <a:t>Energy Monitoring &amp; Management, Asset &amp; Operations Optimization, Logistics &amp; Tracking, Machine Condition Monitoring</a:t>
            </a:r>
          </a:p>
        </p:txBody>
      </p:sp>
      <p:sp>
        <p:nvSpPr>
          <p:cNvPr id="12294" name="Text Placeholder 49" descr="Target Vertical: &#10;Manufacturing&#10;&#10;&#10;">
            <a:extLst>
              <a:ext uri="{FF2B5EF4-FFF2-40B4-BE49-F238E27FC236}">
                <a16:creationId xmlns:a16="http://schemas.microsoft.com/office/drawing/2014/main" id="{B38C571D-F7BD-450A-5670-7BACCCC320BB}"/>
              </a:ext>
            </a:extLst>
          </p:cNvPr>
          <p:cNvSpPr txBox="1">
            <a:spLocks/>
          </p:cNvSpPr>
          <p:nvPr/>
        </p:nvSpPr>
        <p:spPr>
          <a:xfrm>
            <a:off x="7144338"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a:spcBef>
                <a:spcPts val="0"/>
              </a:spcBef>
              <a:defRPr/>
            </a:pPr>
            <a:r>
              <a:rPr lang="en-US" sz="900" b="0" dirty="0">
                <a:solidFill>
                  <a:srgbClr val="525252"/>
                </a:solidFill>
                <a:latin typeface="IntelOne Text" panose="020B0503020203020204" pitchFamily="34" charset="0"/>
                <a:ea typeface="+mn-ea"/>
                <a:cs typeface="+mn-cs"/>
                <a:sym typeface="Helvetica Neue"/>
              </a:rPr>
              <a:t>Hospitality, Retail</a:t>
            </a:r>
          </a:p>
        </p:txBody>
      </p:sp>
      <p:sp>
        <p:nvSpPr>
          <p:cNvPr id="12295" name="Text Placeholder 49" descr="Target Vertical: &#10;Manufacturing&#10;&#10;&#10;">
            <a:extLst>
              <a:ext uri="{FF2B5EF4-FFF2-40B4-BE49-F238E27FC236}">
                <a16:creationId xmlns:a16="http://schemas.microsoft.com/office/drawing/2014/main" id="{A8DE693A-D3F4-302C-9968-049632156159}"/>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Asia-Pacific, North America, South America, Europe</a:t>
            </a:r>
          </a:p>
        </p:txBody>
      </p:sp>
      <p:pic>
        <p:nvPicPr>
          <p:cNvPr id="12297" name="Picture 2" descr="ForwardX Cover Page">
            <a:extLst>
              <a:ext uri="{FF2B5EF4-FFF2-40B4-BE49-F238E27FC236}">
                <a16:creationId xmlns:a16="http://schemas.microsoft.com/office/drawing/2014/main" id="{9E5B6038-3436-2EFE-656D-CA5D5E34AE07}"/>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5314" y="192885"/>
            <a:ext cx="1881186" cy="28315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659B292D-FF02-4F27-1793-F40D32A2CEF1}"/>
              </a:ext>
            </a:extLst>
          </p:cNvPr>
          <p:cNvGrpSpPr/>
          <p:nvPr/>
        </p:nvGrpSpPr>
        <p:grpSpPr>
          <a:xfrm>
            <a:off x="9057016" y="87630"/>
            <a:ext cx="2525384" cy="384440"/>
            <a:chOff x="9057016" y="87630"/>
            <a:chExt cx="2525384" cy="384440"/>
          </a:xfrm>
        </p:grpSpPr>
        <p:pic>
          <p:nvPicPr>
            <p:cNvPr id="4" name="Picture 3">
              <a:hlinkClick r:id="rId13" action="ppaction://hlinksldjump"/>
              <a:extLst>
                <a:ext uri="{FF2B5EF4-FFF2-40B4-BE49-F238E27FC236}">
                  <a16:creationId xmlns:a16="http://schemas.microsoft.com/office/drawing/2014/main" id="{9706B76E-7C85-2338-0C68-CBFB7CBFFFC4}"/>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5" name="Rectangle 4">
              <a:extLst>
                <a:ext uri="{FF2B5EF4-FFF2-40B4-BE49-F238E27FC236}">
                  <a16:creationId xmlns:a16="http://schemas.microsoft.com/office/drawing/2014/main" id="{E17F33DA-9F81-E904-6FD2-BAFD9670895D}"/>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173563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24420-7A77-4C6E-B3CA-AD7914B58CF0}"/>
              </a:ext>
            </a:extLst>
          </p:cNvPr>
          <p:cNvSpPr>
            <a:spLocks noGrp="1"/>
          </p:cNvSpPr>
          <p:nvPr>
            <p:ph type="title"/>
          </p:nvPr>
        </p:nvSpPr>
        <p:spPr>
          <a:xfrm>
            <a:off x="592917" y="571500"/>
            <a:ext cx="6352924" cy="997196"/>
          </a:xfrm>
        </p:spPr>
        <p:txBody>
          <a:bodyPr/>
          <a:lstStyle/>
          <a:p>
            <a:r>
              <a:rPr lang="en-US" noProof="0" dirty="0">
                <a:sym typeface="Helvetica"/>
              </a:rPr>
              <a:t>AI AMR Edge Cloud Smart Logistics Solution</a:t>
            </a:r>
            <a:endParaRPr lang="en-IN" dirty="0"/>
          </a:p>
        </p:txBody>
      </p:sp>
      <p:grpSp>
        <p:nvGrpSpPr>
          <p:cNvPr id="7" name="Group 6">
            <a:extLst>
              <a:ext uri="{FF2B5EF4-FFF2-40B4-BE49-F238E27FC236}">
                <a16:creationId xmlns:a16="http://schemas.microsoft.com/office/drawing/2014/main" id="{94C97594-7BDE-59F4-9BC8-36B8860F0C1D}"/>
              </a:ext>
            </a:extLst>
          </p:cNvPr>
          <p:cNvGrpSpPr/>
          <p:nvPr/>
        </p:nvGrpSpPr>
        <p:grpSpPr>
          <a:xfrm>
            <a:off x="592917" y="1621155"/>
            <a:ext cx="6255394" cy="877163"/>
            <a:chOff x="592917" y="1621155"/>
            <a:chExt cx="6255394" cy="877163"/>
          </a:xfrm>
        </p:grpSpPr>
        <p:sp>
          <p:nvSpPr>
            <p:cNvPr id="8"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7D53C777-8C64-72AC-685E-EFCFB80C0379}"/>
                </a:ext>
              </a:extLst>
            </p:cNvPr>
            <p:cNvSpPr txBox="1">
              <a:spLocks/>
            </p:cNvSpPr>
            <p:nvPr/>
          </p:nvSpPr>
          <p:spPr>
            <a:xfrm>
              <a:off x="592917" y="1805821"/>
              <a:ext cx="6255394" cy="692497"/>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The Geek+ AI AMR Edge Cloud Smart Logistics Solution is a multi-form factor robotics system that enables manufacturers and logisticians with a fully automated inventory management system. This AMR (Autonomous Mobile Robot) solutions is capable of independently transporting a wide range of industrial products, including pallets, and coordinating with live personnel. The Smart Logistics Solution provides diverse capabilities applicable to a wide range of complex product management needs.</a:t>
              </a:r>
            </a:p>
          </p:txBody>
        </p:sp>
        <p:sp>
          <p:nvSpPr>
            <p:cNvPr id="9" name="Content Placeholder 47">
              <a:extLst>
                <a:ext uri="{FF2B5EF4-FFF2-40B4-BE49-F238E27FC236}">
                  <a16:creationId xmlns:a16="http://schemas.microsoft.com/office/drawing/2014/main" id="{88068CE1-D4E1-B943-5FA5-949B1170D7BC}"/>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14" name="Straight Connector 13">
            <a:extLst>
              <a:ext uri="{FF2B5EF4-FFF2-40B4-BE49-F238E27FC236}">
                <a16:creationId xmlns:a16="http://schemas.microsoft.com/office/drawing/2014/main" id="{A658E070-250B-E5B9-7A09-8E8F166F85E4}"/>
              </a:ext>
            </a:extLst>
          </p:cNvPr>
          <p:cNvCxnSpPr>
            <a:cxnSpLocks/>
          </p:cNvCxnSpPr>
          <p:nvPr/>
        </p:nvCxnSpPr>
        <p:spPr>
          <a:xfrm>
            <a:off x="592917" y="264858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B2F22AAC-D5B6-116C-A2F5-1C140F26E8A6}"/>
              </a:ext>
            </a:extLst>
          </p:cNvPr>
          <p:cNvCxnSpPr>
            <a:cxnSpLocks/>
          </p:cNvCxnSpPr>
          <p:nvPr/>
        </p:nvCxnSpPr>
        <p:spPr>
          <a:xfrm>
            <a:off x="592917" y="4013848"/>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6" name="Group 15">
            <a:extLst>
              <a:ext uri="{FF2B5EF4-FFF2-40B4-BE49-F238E27FC236}">
                <a16:creationId xmlns:a16="http://schemas.microsoft.com/office/drawing/2014/main" id="{96D5CC53-68A4-4A46-DBEA-CFE3A801BBF1}"/>
              </a:ext>
            </a:extLst>
          </p:cNvPr>
          <p:cNvGrpSpPr>
            <a:grpSpLocks/>
          </p:cNvGrpSpPr>
          <p:nvPr/>
        </p:nvGrpSpPr>
        <p:grpSpPr>
          <a:xfrm>
            <a:off x="592916" y="4164111"/>
            <a:ext cx="6255393" cy="664161"/>
            <a:chOff x="592916" y="3640327"/>
            <a:chExt cx="6255393" cy="664161"/>
          </a:xfrm>
        </p:grpSpPr>
        <p:sp>
          <p:nvSpPr>
            <p:cNvPr id="17" name="Content Placeholder 47">
              <a:extLst>
                <a:ext uri="{FF2B5EF4-FFF2-40B4-BE49-F238E27FC236}">
                  <a16:creationId xmlns:a16="http://schemas.microsoft.com/office/drawing/2014/main" id="{A018D199-A029-C308-3F8E-F10D0659F49E}"/>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46" name="Content Placeholder 47">
              <a:extLst>
                <a:ext uri="{FF2B5EF4-FFF2-40B4-BE49-F238E27FC236}">
                  <a16:creationId xmlns:a16="http://schemas.microsoft.com/office/drawing/2014/main" id="{05F5C7C8-9A77-F92B-E986-1A40CC505056}"/>
                </a:ext>
              </a:extLst>
            </p:cNvPr>
            <p:cNvSpPr txBox="1">
              <a:spLocks/>
            </p:cNvSpPr>
            <p:nvPr/>
          </p:nvSpPr>
          <p:spPr>
            <a:xfrm>
              <a:off x="592916" y="3837694"/>
              <a:ext cx="6255393" cy="466794"/>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7000" lvl="1" indent="-127000" defTabSz="1219169" hangingPunct="0">
                <a:lnSpc>
                  <a:spcPct val="100000"/>
                </a:lnSpc>
                <a:spcBef>
                  <a:spcPts val="200"/>
                </a:spcBef>
                <a:defRPr/>
              </a:pPr>
              <a:r>
                <a:rPr lang="en-US" sz="900" kern="0" dirty="0">
                  <a:latin typeface="+mn-lt"/>
                  <a:sym typeface="Helvetica"/>
                </a:rPr>
                <a:t>Intel®Core™i3 Processors </a:t>
              </a:r>
            </a:p>
            <a:p>
              <a:pPr marL="127000" lvl="1" indent="-127000" defTabSz="1219169" hangingPunct="0">
                <a:lnSpc>
                  <a:spcPct val="100000"/>
                </a:lnSpc>
                <a:spcBef>
                  <a:spcPts val="200"/>
                </a:spcBef>
                <a:defRPr/>
              </a:pPr>
              <a:r>
                <a:rPr lang="en-US" sz="900" kern="0" dirty="0">
                  <a:latin typeface="+mn-lt"/>
                  <a:sym typeface="Helvetica"/>
                </a:rPr>
                <a:t>Intel® Xeon® Processors</a:t>
              </a:r>
            </a:p>
            <a:p>
              <a:pPr marL="127000" lvl="1" indent="-127000" defTabSz="1219169" hangingPunct="0">
                <a:lnSpc>
                  <a:spcPct val="100000"/>
                </a:lnSpc>
                <a:spcBef>
                  <a:spcPts val="200"/>
                </a:spcBef>
                <a:defRPr/>
              </a:pPr>
              <a:r>
                <a:rPr lang="en-US" sz="900" kern="0" dirty="0">
                  <a:latin typeface="+mn-lt"/>
                  <a:sym typeface="Helvetica"/>
                </a:rPr>
                <a:t>Intel® RealSense™ Technologies</a:t>
              </a:r>
            </a:p>
          </p:txBody>
        </p:sp>
      </p:grpSp>
      <p:grpSp>
        <p:nvGrpSpPr>
          <p:cNvPr id="95" name="Group 94">
            <a:extLst>
              <a:ext uri="{FF2B5EF4-FFF2-40B4-BE49-F238E27FC236}">
                <a16:creationId xmlns:a16="http://schemas.microsoft.com/office/drawing/2014/main" id="{A84B1FDD-4FEC-1F80-3DA4-5D777FA27D62}"/>
              </a:ext>
            </a:extLst>
          </p:cNvPr>
          <p:cNvGrpSpPr/>
          <p:nvPr/>
        </p:nvGrpSpPr>
        <p:grpSpPr>
          <a:xfrm>
            <a:off x="592916" y="5128799"/>
            <a:ext cx="6255392" cy="678696"/>
            <a:chOff x="592916" y="5128799"/>
            <a:chExt cx="6255392" cy="678696"/>
          </a:xfrm>
        </p:grpSpPr>
        <p:sp>
          <p:nvSpPr>
            <p:cNvPr id="51" name="Content Placeholder 47">
              <a:extLst>
                <a:ext uri="{FF2B5EF4-FFF2-40B4-BE49-F238E27FC236}">
                  <a16:creationId xmlns:a16="http://schemas.microsoft.com/office/drawing/2014/main" id="{360844CF-4999-5081-EF6F-D7A392E9FF9D}"/>
                </a:ext>
              </a:extLst>
            </p:cNvPr>
            <p:cNvSpPr txBox="1">
              <a:spLocks/>
            </p:cNvSpPr>
            <p:nvPr/>
          </p:nvSpPr>
          <p:spPr>
            <a:xfrm>
              <a:off x="592916" y="5128799"/>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30" name="Content Placeholder 47">
              <a:extLst>
                <a:ext uri="{FF2B5EF4-FFF2-40B4-BE49-F238E27FC236}">
                  <a16:creationId xmlns:a16="http://schemas.microsoft.com/office/drawing/2014/main" id="{8FDDAD51-C075-3881-2C97-FCBE92680A9E}"/>
                </a:ext>
              </a:extLst>
            </p:cNvPr>
            <p:cNvSpPr txBox="1">
              <a:spLocks/>
            </p:cNvSpPr>
            <p:nvPr/>
          </p:nvSpPr>
          <p:spPr>
            <a:xfrm>
              <a:off x="592916" y="5315052"/>
              <a:ext cx="6255392" cy="492443"/>
            </a:xfrm>
            <a:prstGeom prst="rect">
              <a:avLst/>
            </a:prstGeom>
            <a:ln>
              <a:noFill/>
            </a:ln>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marR="0" lvl="1" indent="-109728" fontAlgn="ctr">
                <a:lnSpc>
                  <a:spcPct val="100000"/>
                </a:lnSpc>
                <a:spcBef>
                  <a:spcPts val="200"/>
                </a:spcBef>
                <a:spcAft>
                  <a:spcPts val="100"/>
                </a:spcAft>
                <a:buClrTx/>
                <a:buSzTx/>
                <a:buFont typeface="Wingdings" panose="05000000000000000000" pitchFamily="2" charset="2"/>
                <a:buChar char="§"/>
                <a:tabLst/>
                <a:defRPr sz="900">
                  <a:solidFill>
                    <a:schemeClr val="bg2"/>
                  </a:solidFill>
                  <a:latin typeface="IntelOne Text" panose="020B0503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r>
                <a:rPr lang="en-US" dirty="0">
                  <a:sym typeface="Helvetica Neue"/>
                  <a:hlinkClick r:id="rId3">
                    <a:extLst>
                      <a:ext uri="{A12FA001-AC4F-418D-AE19-62706E023703}">
                        <ahyp:hlinkClr xmlns:ahyp="http://schemas.microsoft.com/office/drawing/2018/hyperlinkcolor" val="tx"/>
                      </a:ext>
                    </a:extLst>
                  </a:hlinkClick>
                </a:rPr>
                <a:t>Solution architecture</a:t>
              </a:r>
              <a:endParaRPr lang="en-US" dirty="0">
                <a:sym typeface="Helvetica Neue"/>
              </a:endParaRPr>
            </a:p>
            <a:p>
              <a:pPr lvl="1"/>
              <a:r>
                <a:rPr lang="en-US" dirty="0">
                  <a:sym typeface="Helvetica Neue"/>
                  <a:hlinkClick r:id="rId4">
                    <a:extLst>
                      <a:ext uri="{A12FA001-AC4F-418D-AE19-62706E023703}">
                        <ahyp:hlinkClr xmlns:ahyp="http://schemas.microsoft.com/office/drawing/2018/hyperlinkcolor" val="tx"/>
                      </a:ext>
                    </a:extLst>
                  </a:hlinkClick>
                </a:rPr>
                <a:t>Solution documentation</a:t>
              </a:r>
              <a:endParaRPr lang="en-US" dirty="0">
                <a:sym typeface="Helvetica Neue"/>
              </a:endParaRPr>
            </a:p>
            <a:p>
              <a:pPr lvl="1"/>
              <a:r>
                <a:rPr lang="en-US" dirty="0">
                  <a:sym typeface="Helvetica Neue"/>
                  <a:hlinkClick r:id="rId5">
                    <a:extLst>
                      <a:ext uri="{A12FA001-AC4F-418D-AE19-62706E023703}">
                        <ahyp:hlinkClr xmlns:ahyp="http://schemas.microsoft.com/office/drawing/2018/hyperlinkcolor" val="tx"/>
                      </a:ext>
                    </a:extLst>
                  </a:hlinkClick>
                </a:rPr>
                <a:t>Geek+ URL</a:t>
              </a:r>
              <a:endParaRPr lang="en-US" dirty="0">
                <a:sym typeface="Helvetica Neue"/>
              </a:endParaRPr>
            </a:p>
          </p:txBody>
        </p:sp>
      </p:grpSp>
      <p:sp>
        <p:nvSpPr>
          <p:cNvPr id="10" name="Content Placeholder 47">
            <a:extLst>
              <a:ext uri="{FF2B5EF4-FFF2-40B4-BE49-F238E27FC236}">
                <a16:creationId xmlns:a16="http://schemas.microsoft.com/office/drawing/2014/main" id="{0221144B-CA9B-DFF4-1D09-01C4318094B1}"/>
              </a:ext>
            </a:extLst>
          </p:cNvPr>
          <p:cNvSpPr txBox="1">
            <a:spLocks/>
          </p:cNvSpPr>
          <p:nvPr/>
        </p:nvSpPr>
        <p:spPr>
          <a:xfrm>
            <a:off x="592917" y="2798844"/>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91" name="Rectangle 90">
            <a:extLst>
              <a:ext uri="{FF2B5EF4-FFF2-40B4-BE49-F238E27FC236}">
                <a16:creationId xmlns:a16="http://schemas.microsoft.com/office/drawing/2014/main" id="{ADBB8C87-4847-9A04-96FE-AA487B12F41A}"/>
              </a:ext>
            </a:extLst>
          </p:cNvPr>
          <p:cNvSpPr>
            <a:spLocks/>
          </p:cNvSpPr>
          <p:nvPr/>
        </p:nvSpPr>
        <p:spPr>
          <a:xfrm>
            <a:off x="913612" y="3032588"/>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pPr>
            <a:r>
              <a:rPr lang="en-US" sz="900" dirty="0">
                <a:solidFill>
                  <a:schemeClr val="accent1"/>
                </a:solidFill>
                <a:latin typeface="IntelOne Text Medium" panose="020B0703020203020204" pitchFamily="34" charset="0"/>
                <a:sym typeface="Helvetica Neue"/>
              </a:rPr>
              <a:t>Optimize internal logistics </a:t>
            </a:r>
            <a:r>
              <a:rPr lang="en-US" sz="900" dirty="0">
                <a:solidFill>
                  <a:srgbClr val="525252"/>
                </a:solidFill>
                <a:latin typeface="IntelOne Text"/>
                <a:sym typeface="Helvetica Neue"/>
              </a:rPr>
              <a:t>through solution providing precise inventory analysis and interfaces with staff</a:t>
            </a:r>
          </a:p>
        </p:txBody>
      </p:sp>
      <p:sp>
        <p:nvSpPr>
          <p:cNvPr id="92" name="Rectangle 91">
            <a:extLst>
              <a:ext uri="{FF2B5EF4-FFF2-40B4-BE49-F238E27FC236}">
                <a16:creationId xmlns:a16="http://schemas.microsoft.com/office/drawing/2014/main" id="{B07B7D33-9956-5E91-854D-BA0DA82B2F33}"/>
              </a:ext>
            </a:extLst>
          </p:cNvPr>
          <p:cNvSpPr>
            <a:spLocks/>
          </p:cNvSpPr>
          <p:nvPr/>
        </p:nvSpPr>
        <p:spPr>
          <a:xfrm>
            <a:off x="3063688" y="3032588"/>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pPr>
            <a:r>
              <a:rPr lang="en-US" sz="900" dirty="0">
                <a:solidFill>
                  <a:schemeClr val="accent1"/>
                </a:solidFill>
                <a:latin typeface="IntelOne Text Medium" panose="020B0703020203020204" pitchFamily="34" charset="0"/>
                <a:sym typeface="Helvetica Neue"/>
              </a:rPr>
              <a:t>Enable efficient procurement management </a:t>
            </a:r>
            <a:r>
              <a:rPr lang="en-US" sz="900" dirty="0">
                <a:solidFill>
                  <a:srgbClr val="525252"/>
                </a:solidFill>
                <a:latin typeface="IntelOne Text"/>
                <a:sym typeface="Helvetica Neue"/>
              </a:rPr>
              <a:t>through an AMR solution that automates transportation for material requisition and avoids collisions</a:t>
            </a:r>
          </a:p>
        </p:txBody>
      </p:sp>
      <p:sp>
        <p:nvSpPr>
          <p:cNvPr id="93" name="Rectangle 92">
            <a:extLst>
              <a:ext uri="{FF2B5EF4-FFF2-40B4-BE49-F238E27FC236}">
                <a16:creationId xmlns:a16="http://schemas.microsoft.com/office/drawing/2014/main" id="{227F52CF-B170-A9C1-24BF-4784D90878B0}"/>
              </a:ext>
            </a:extLst>
          </p:cNvPr>
          <p:cNvSpPr>
            <a:spLocks/>
          </p:cNvSpPr>
          <p:nvPr/>
        </p:nvSpPr>
        <p:spPr>
          <a:xfrm>
            <a:off x="5213760" y="3032589"/>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pPr>
            <a:r>
              <a:rPr lang="en-US" sz="900" dirty="0">
                <a:solidFill>
                  <a:schemeClr val="accent1"/>
                </a:solidFill>
                <a:latin typeface="IntelOne Text Medium" panose="020B0703020203020204" pitchFamily="34" charset="0"/>
                <a:sym typeface="Helvetica Neue"/>
              </a:rPr>
              <a:t>Increase staff productivity </a:t>
            </a:r>
            <a:r>
              <a:rPr lang="en-US" sz="900" dirty="0">
                <a:solidFill>
                  <a:srgbClr val="525252"/>
                </a:solidFill>
                <a:latin typeface="IntelOne Text"/>
                <a:sym typeface="Helvetica Neue"/>
              </a:rPr>
              <a:t>by automating routine processes, eliminating potential human error, and allowing staff to focus on higher-level tasks</a:t>
            </a:r>
          </a:p>
        </p:txBody>
      </p:sp>
      <p:grpSp>
        <p:nvGrpSpPr>
          <p:cNvPr id="35" name="Group 34">
            <a:extLst>
              <a:ext uri="{FF2B5EF4-FFF2-40B4-BE49-F238E27FC236}">
                <a16:creationId xmlns:a16="http://schemas.microsoft.com/office/drawing/2014/main" id="{9F8B0F39-60DF-079C-3062-4F71C774594B}"/>
              </a:ext>
            </a:extLst>
          </p:cNvPr>
          <p:cNvGrpSpPr>
            <a:grpSpLocks/>
          </p:cNvGrpSpPr>
          <p:nvPr/>
        </p:nvGrpSpPr>
        <p:grpSpPr>
          <a:xfrm>
            <a:off x="556652" y="3037351"/>
            <a:ext cx="277872" cy="221801"/>
            <a:chOff x="7991473" y="2660575"/>
            <a:chExt cx="502621" cy="401197"/>
          </a:xfrm>
        </p:grpSpPr>
        <p:sp>
          <p:nvSpPr>
            <p:cNvPr id="36" name="Freeform: Shape 35">
              <a:extLst>
                <a:ext uri="{FF2B5EF4-FFF2-40B4-BE49-F238E27FC236}">
                  <a16:creationId xmlns:a16="http://schemas.microsoft.com/office/drawing/2014/main" id="{ACC0FE06-5176-FA32-82BB-F3E938C4888F}"/>
                </a:ext>
              </a:extLst>
            </p:cNvPr>
            <p:cNvSpPr/>
            <p:nvPr/>
          </p:nvSpPr>
          <p:spPr>
            <a:xfrm>
              <a:off x="8037366" y="2660575"/>
              <a:ext cx="409887" cy="295924"/>
            </a:xfrm>
            <a:custGeom>
              <a:avLst/>
              <a:gdLst>
                <a:gd name="connsiteX0" fmla="*/ 351826 w 352448"/>
                <a:gd name="connsiteY0" fmla="*/ 254456 h 254455"/>
                <a:gd name="connsiteX1" fmla="*/ 0 w 352448"/>
                <a:gd name="connsiteY1" fmla="*/ 254456 h 254455"/>
                <a:gd name="connsiteX2" fmla="*/ 0 w 352448"/>
                <a:gd name="connsiteY2" fmla="*/ 22639 h 254455"/>
                <a:gd name="connsiteX3" fmla="*/ 6429 w 352448"/>
                <a:gd name="connsiteY3" fmla="*/ 6815 h 254455"/>
                <a:gd name="connsiteX4" fmla="*/ 22569 w 352448"/>
                <a:gd name="connsiteY4" fmla="*/ 0 h 254455"/>
                <a:gd name="connsiteX5" fmla="*/ 22586 w 352448"/>
                <a:gd name="connsiteY5" fmla="*/ 0 h 254455"/>
                <a:gd name="connsiteX6" fmla="*/ 291234 w 352448"/>
                <a:gd name="connsiteY6" fmla="*/ 246 h 254455"/>
                <a:gd name="connsiteX7" fmla="*/ 291198 w 352448"/>
                <a:gd name="connsiteY7" fmla="*/ 40594 h 254455"/>
                <a:gd name="connsiteX8" fmla="*/ 40339 w 352448"/>
                <a:gd name="connsiteY8" fmla="*/ 40366 h 254455"/>
                <a:gd name="connsiteX9" fmla="*/ 40339 w 352448"/>
                <a:gd name="connsiteY9" fmla="*/ 214108 h 254455"/>
                <a:gd name="connsiteX10" fmla="*/ 311600 w 352448"/>
                <a:gd name="connsiteY10" fmla="*/ 214108 h 254455"/>
                <a:gd name="connsiteX11" fmla="*/ 312100 w 352448"/>
                <a:gd name="connsiteY11" fmla="*/ 60820 h 254455"/>
                <a:gd name="connsiteX12" fmla="*/ 352448 w 352448"/>
                <a:gd name="connsiteY12" fmla="*/ 60952 h 254455"/>
                <a:gd name="connsiteX13" fmla="*/ 351816 w 352448"/>
                <a:gd name="connsiteY13" fmla="*/ 254456 h 25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2448" h="254455">
                  <a:moveTo>
                    <a:pt x="351826" y="254456"/>
                  </a:moveTo>
                  <a:lnTo>
                    <a:pt x="0" y="254456"/>
                  </a:lnTo>
                  <a:lnTo>
                    <a:pt x="0" y="22639"/>
                  </a:lnTo>
                  <a:cubicBezTo>
                    <a:pt x="0" y="16692"/>
                    <a:pt x="2281" y="11069"/>
                    <a:pt x="6429" y="6815"/>
                  </a:cubicBezTo>
                  <a:cubicBezTo>
                    <a:pt x="10648" y="2482"/>
                    <a:pt x="16534" y="0"/>
                    <a:pt x="22569" y="0"/>
                  </a:cubicBezTo>
                  <a:lnTo>
                    <a:pt x="22586" y="0"/>
                  </a:lnTo>
                  <a:lnTo>
                    <a:pt x="291234" y="246"/>
                  </a:lnTo>
                  <a:lnTo>
                    <a:pt x="291198" y="40594"/>
                  </a:lnTo>
                  <a:lnTo>
                    <a:pt x="40339" y="40366"/>
                  </a:lnTo>
                  <a:lnTo>
                    <a:pt x="40339" y="214108"/>
                  </a:lnTo>
                  <a:lnTo>
                    <a:pt x="311600" y="214108"/>
                  </a:lnTo>
                  <a:lnTo>
                    <a:pt x="312100" y="60820"/>
                  </a:lnTo>
                  <a:lnTo>
                    <a:pt x="352448" y="60952"/>
                  </a:lnTo>
                  <a:lnTo>
                    <a:pt x="351816" y="254456"/>
                  </a:lnTo>
                  <a:close/>
                </a:path>
              </a:pathLst>
            </a:custGeom>
            <a:solidFill>
              <a:schemeClr val="accent1"/>
            </a:solidFill>
            <a:ln w="877"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72E021F1-D05E-28C1-5E39-F2CFCE2BD0F8}"/>
                </a:ext>
              </a:extLst>
            </p:cNvPr>
            <p:cNvSpPr/>
            <p:nvPr/>
          </p:nvSpPr>
          <p:spPr>
            <a:xfrm>
              <a:off x="7991473" y="3014848"/>
              <a:ext cx="502621" cy="46924"/>
            </a:xfrm>
            <a:custGeom>
              <a:avLst/>
              <a:gdLst>
                <a:gd name="connsiteX0" fmla="*/ 0 w 432187"/>
                <a:gd name="connsiteY0" fmla="*/ 0 h 40348"/>
                <a:gd name="connsiteX1" fmla="*/ 432188 w 432187"/>
                <a:gd name="connsiteY1" fmla="*/ 0 h 40348"/>
                <a:gd name="connsiteX2" fmla="*/ 432188 w 432187"/>
                <a:gd name="connsiteY2" fmla="*/ 40348 h 40348"/>
                <a:gd name="connsiteX3" fmla="*/ 0 w 432187"/>
                <a:gd name="connsiteY3" fmla="*/ 40348 h 40348"/>
              </a:gdLst>
              <a:ahLst/>
              <a:cxnLst>
                <a:cxn ang="0">
                  <a:pos x="connsiteX0" y="connsiteY0"/>
                </a:cxn>
                <a:cxn ang="0">
                  <a:pos x="connsiteX1" y="connsiteY1"/>
                </a:cxn>
                <a:cxn ang="0">
                  <a:pos x="connsiteX2" y="connsiteY2"/>
                </a:cxn>
                <a:cxn ang="0">
                  <a:pos x="connsiteX3" y="connsiteY3"/>
                </a:cxn>
              </a:cxnLst>
              <a:rect l="l" t="t" r="r" b="b"/>
              <a:pathLst>
                <a:path w="432187" h="40348">
                  <a:moveTo>
                    <a:pt x="0" y="0"/>
                  </a:moveTo>
                  <a:lnTo>
                    <a:pt x="432188" y="0"/>
                  </a:lnTo>
                  <a:lnTo>
                    <a:pt x="432188" y="40348"/>
                  </a:lnTo>
                  <a:lnTo>
                    <a:pt x="0" y="40348"/>
                  </a:lnTo>
                  <a:close/>
                </a:path>
              </a:pathLst>
            </a:custGeom>
            <a:solidFill>
              <a:schemeClr val="accent2"/>
            </a:solidFill>
            <a:ln w="877"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389EC04D-2333-34C2-A495-801A96AF1746}"/>
                </a:ext>
              </a:extLst>
            </p:cNvPr>
            <p:cNvSpPr/>
            <p:nvPr/>
          </p:nvSpPr>
          <p:spPr>
            <a:xfrm>
              <a:off x="8139925" y="2965629"/>
              <a:ext cx="195161" cy="23462"/>
            </a:xfrm>
            <a:custGeom>
              <a:avLst/>
              <a:gdLst>
                <a:gd name="connsiteX0" fmla="*/ 0 w 167812"/>
                <a:gd name="connsiteY0" fmla="*/ 0 h 20174"/>
                <a:gd name="connsiteX1" fmla="*/ 167813 w 167812"/>
                <a:gd name="connsiteY1" fmla="*/ 0 h 20174"/>
                <a:gd name="connsiteX2" fmla="*/ 167813 w 167812"/>
                <a:gd name="connsiteY2" fmla="*/ 20174 h 20174"/>
                <a:gd name="connsiteX3" fmla="*/ 1 w 167812"/>
                <a:gd name="connsiteY3" fmla="*/ 20174 h 20174"/>
              </a:gdLst>
              <a:ahLst/>
              <a:cxnLst>
                <a:cxn ang="0">
                  <a:pos x="connsiteX0" y="connsiteY0"/>
                </a:cxn>
                <a:cxn ang="0">
                  <a:pos x="connsiteX1" y="connsiteY1"/>
                </a:cxn>
                <a:cxn ang="0">
                  <a:pos x="connsiteX2" y="connsiteY2"/>
                </a:cxn>
                <a:cxn ang="0">
                  <a:pos x="connsiteX3" y="connsiteY3"/>
                </a:cxn>
              </a:cxnLst>
              <a:rect l="l" t="t" r="r" b="b"/>
              <a:pathLst>
                <a:path w="167812" h="20174">
                  <a:moveTo>
                    <a:pt x="0" y="0"/>
                  </a:moveTo>
                  <a:lnTo>
                    <a:pt x="167813" y="0"/>
                  </a:lnTo>
                  <a:lnTo>
                    <a:pt x="167813" y="20174"/>
                  </a:lnTo>
                  <a:lnTo>
                    <a:pt x="1" y="20174"/>
                  </a:lnTo>
                  <a:close/>
                </a:path>
              </a:pathLst>
            </a:custGeom>
            <a:solidFill>
              <a:schemeClr val="accent2"/>
            </a:solidFill>
            <a:ln w="877"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43C64CF5-2610-0120-1BB2-868394101CDB}"/>
                </a:ext>
              </a:extLst>
            </p:cNvPr>
            <p:cNvSpPr/>
            <p:nvPr/>
          </p:nvSpPr>
          <p:spPr>
            <a:xfrm>
              <a:off x="8097205" y="2733603"/>
              <a:ext cx="287243" cy="136720"/>
            </a:xfrm>
            <a:custGeom>
              <a:avLst/>
              <a:gdLst>
                <a:gd name="connsiteX0" fmla="*/ 15245 w 246991"/>
                <a:gd name="connsiteY0" fmla="*/ 117562 h 117561"/>
                <a:gd name="connsiteX1" fmla="*/ 0 w 246991"/>
                <a:gd name="connsiteY1" fmla="*/ 104344 h 117561"/>
                <a:gd name="connsiteX2" fmla="*/ 81477 w 246991"/>
                <a:gd name="connsiteY2" fmla="*/ 10412 h 117561"/>
                <a:gd name="connsiteX3" fmla="*/ 173269 w 246991"/>
                <a:gd name="connsiteY3" fmla="*/ 60803 h 117561"/>
                <a:gd name="connsiteX4" fmla="*/ 232554 w 246991"/>
                <a:gd name="connsiteY4" fmla="*/ 0 h 117561"/>
                <a:gd name="connsiteX5" fmla="*/ 246991 w 246991"/>
                <a:gd name="connsiteY5" fmla="*/ 14087 h 117561"/>
                <a:gd name="connsiteX6" fmla="*/ 177005 w 246991"/>
                <a:gd name="connsiteY6" fmla="*/ 85862 h 117561"/>
                <a:gd name="connsiteX7" fmla="*/ 86046 w 246991"/>
                <a:gd name="connsiteY7" fmla="*/ 35927 h 117561"/>
                <a:gd name="connsiteX8" fmla="*/ 15245 w 246991"/>
                <a:gd name="connsiteY8" fmla="*/ 117562 h 117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991" h="117561">
                  <a:moveTo>
                    <a:pt x="15245" y="117562"/>
                  </a:moveTo>
                  <a:lnTo>
                    <a:pt x="0" y="104344"/>
                  </a:lnTo>
                  <a:lnTo>
                    <a:pt x="81477" y="10412"/>
                  </a:lnTo>
                  <a:lnTo>
                    <a:pt x="173269" y="60803"/>
                  </a:lnTo>
                  <a:lnTo>
                    <a:pt x="232554" y="0"/>
                  </a:lnTo>
                  <a:lnTo>
                    <a:pt x="246991" y="14087"/>
                  </a:lnTo>
                  <a:lnTo>
                    <a:pt x="177005" y="85862"/>
                  </a:lnTo>
                  <a:lnTo>
                    <a:pt x="86046" y="35927"/>
                  </a:lnTo>
                  <a:lnTo>
                    <a:pt x="15245" y="117562"/>
                  </a:lnTo>
                  <a:close/>
                </a:path>
              </a:pathLst>
            </a:custGeom>
            <a:solidFill>
              <a:schemeClr val="accent2"/>
            </a:solidFill>
            <a:ln w="877"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A7EADE3F-8BDC-99E9-282E-C11205189B3F}"/>
                </a:ext>
              </a:extLst>
            </p:cNvPr>
            <p:cNvSpPr/>
            <p:nvPr/>
          </p:nvSpPr>
          <p:spPr>
            <a:xfrm rot="10800000">
              <a:off x="8397993" y="2660575"/>
              <a:ext cx="51157" cy="51080"/>
            </a:xfrm>
            <a:custGeom>
              <a:avLst/>
              <a:gdLst>
                <a:gd name="connsiteX0" fmla="*/ 0 w 40602"/>
                <a:gd name="connsiteY0" fmla="*/ 0 h 40541"/>
                <a:gd name="connsiteX1" fmla="*/ 40602 w 40602"/>
                <a:gd name="connsiteY1" fmla="*/ 0 h 40541"/>
                <a:gd name="connsiteX2" fmla="*/ 40602 w 40602"/>
                <a:gd name="connsiteY2" fmla="*/ 40541 h 40541"/>
                <a:gd name="connsiteX3" fmla="*/ 0 w 40602"/>
                <a:gd name="connsiteY3" fmla="*/ 40541 h 40541"/>
              </a:gdLst>
              <a:ahLst/>
              <a:cxnLst>
                <a:cxn ang="0">
                  <a:pos x="connsiteX0" y="connsiteY0"/>
                </a:cxn>
                <a:cxn ang="0">
                  <a:pos x="connsiteX1" y="connsiteY1"/>
                </a:cxn>
                <a:cxn ang="0">
                  <a:pos x="connsiteX2" y="connsiteY2"/>
                </a:cxn>
                <a:cxn ang="0">
                  <a:pos x="connsiteX3" y="connsiteY3"/>
                </a:cxn>
              </a:cxnLst>
              <a:rect l="l" t="t" r="r" b="b"/>
              <a:pathLst>
                <a:path w="40602" h="40541">
                  <a:moveTo>
                    <a:pt x="0" y="0"/>
                  </a:moveTo>
                  <a:lnTo>
                    <a:pt x="40602" y="0"/>
                  </a:lnTo>
                  <a:lnTo>
                    <a:pt x="40602" y="40541"/>
                  </a:lnTo>
                  <a:lnTo>
                    <a:pt x="0" y="40541"/>
                  </a:lnTo>
                  <a:close/>
                </a:path>
              </a:pathLst>
            </a:custGeom>
            <a:solidFill>
              <a:schemeClr val="accent2"/>
            </a:solidFill>
            <a:ln w="877" cap="flat">
              <a:noFill/>
              <a:prstDash val="solid"/>
              <a:miter/>
            </a:ln>
          </p:spPr>
          <p:txBody>
            <a:bodyPr rtlCol="0" anchor="ctr"/>
            <a:lstStyle/>
            <a:p>
              <a:endParaRPr lang="en-IN"/>
            </a:p>
          </p:txBody>
        </p:sp>
      </p:grpSp>
      <p:pic>
        <p:nvPicPr>
          <p:cNvPr id="86" name="Graphic 85">
            <a:extLst>
              <a:ext uri="{FF2B5EF4-FFF2-40B4-BE49-F238E27FC236}">
                <a16:creationId xmlns:a16="http://schemas.microsoft.com/office/drawing/2014/main" id="{FC72FBE8-7CA9-9FBC-F4B6-C789391DA830}"/>
              </a:ext>
            </a:extLst>
          </p:cNvPr>
          <p:cNvPicPr>
            <a:picLocks/>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728912" y="3037351"/>
            <a:ext cx="282207" cy="271529"/>
          </a:xfrm>
          <a:prstGeom prst="rect">
            <a:avLst/>
          </a:prstGeom>
        </p:spPr>
      </p:pic>
      <p:pic>
        <p:nvPicPr>
          <p:cNvPr id="87" name="Graphic 86">
            <a:extLst>
              <a:ext uri="{FF2B5EF4-FFF2-40B4-BE49-F238E27FC236}">
                <a16:creationId xmlns:a16="http://schemas.microsoft.com/office/drawing/2014/main" id="{1EAC59B4-2A3F-C2B7-3D32-C4ECC7C5CC24}"/>
              </a:ext>
            </a:extLst>
          </p:cNvPr>
          <p:cNvPicPr>
            <a:picLocks/>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88954" y="3037351"/>
            <a:ext cx="290256" cy="171262"/>
          </a:xfrm>
          <a:prstGeom prst="rect">
            <a:avLst/>
          </a:prstGeom>
        </p:spPr>
      </p:pic>
      <p:cxnSp>
        <p:nvCxnSpPr>
          <p:cNvPr id="74" name="Straight Connector 73">
            <a:extLst>
              <a:ext uri="{FF2B5EF4-FFF2-40B4-BE49-F238E27FC236}">
                <a16:creationId xmlns:a16="http://schemas.microsoft.com/office/drawing/2014/main" id="{31977AAC-3BA6-E66B-46B7-3AC1A9194825}"/>
              </a:ext>
            </a:extLst>
          </p:cNvPr>
          <p:cNvCxnSpPr>
            <a:cxnSpLocks/>
          </p:cNvCxnSpPr>
          <p:nvPr/>
        </p:nvCxnSpPr>
        <p:spPr>
          <a:xfrm>
            <a:off x="592917" y="497891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75" name="Rectangle 74">
            <a:extLst>
              <a:ext uri="{FF2B5EF4-FFF2-40B4-BE49-F238E27FC236}">
                <a16:creationId xmlns:a16="http://schemas.microsoft.com/office/drawing/2014/main" id="{B24E5FA1-5F64-65BE-E998-62982037BA16}"/>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6" name="Rectangle 75">
            <a:extLst>
              <a:ext uri="{FF2B5EF4-FFF2-40B4-BE49-F238E27FC236}">
                <a16:creationId xmlns:a16="http://schemas.microsoft.com/office/drawing/2014/main" id="{1CEA01ED-9015-8432-65F3-205461BA4321}"/>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77" name="Straight Connector 76">
            <a:extLst>
              <a:ext uri="{FF2B5EF4-FFF2-40B4-BE49-F238E27FC236}">
                <a16:creationId xmlns:a16="http://schemas.microsoft.com/office/drawing/2014/main" id="{25D78C24-134A-3A57-AEE1-79CF9EB30A57}"/>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78" name="Text Placeholder 49">
            <a:extLst>
              <a:ext uri="{FF2B5EF4-FFF2-40B4-BE49-F238E27FC236}">
                <a16:creationId xmlns:a16="http://schemas.microsoft.com/office/drawing/2014/main" id="{FD354127-B12E-F1BE-D200-699F776B73A5}"/>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Automation / Robotics</a:t>
            </a:r>
          </a:p>
        </p:txBody>
      </p:sp>
      <p:sp>
        <p:nvSpPr>
          <p:cNvPr id="79" name="Rectangle 78">
            <a:extLst>
              <a:ext uri="{FF2B5EF4-FFF2-40B4-BE49-F238E27FC236}">
                <a16:creationId xmlns:a16="http://schemas.microsoft.com/office/drawing/2014/main" id="{B74DA82B-7342-21AF-CD8C-9EC9592CD50A}"/>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80" name="Straight Connector 79">
            <a:extLst>
              <a:ext uri="{FF2B5EF4-FFF2-40B4-BE49-F238E27FC236}">
                <a16:creationId xmlns:a16="http://schemas.microsoft.com/office/drawing/2014/main" id="{D05552CF-C6C1-FC0B-52D8-AA5C31571F96}"/>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81" name="Picture 50">
            <a:extLst>
              <a:ext uri="{FF2B5EF4-FFF2-40B4-BE49-F238E27FC236}">
                <a16:creationId xmlns:a16="http://schemas.microsoft.com/office/drawing/2014/main" id="{EDF7FE38-6E44-F572-B218-66ED0AFB76C2}"/>
              </a:ext>
            </a:extLst>
          </p:cNvPr>
          <p:cNvPicPr>
            <a:picLocks/>
          </p:cNvPicPr>
          <p:nvPr/>
        </p:nvPicPr>
        <p:blipFill>
          <a:blip r:embed="rId10"/>
          <a:stretch>
            <a:fillRect/>
          </a:stretch>
        </p:blipFill>
        <p:spPr>
          <a:xfrm>
            <a:off x="7149236" y="3048000"/>
            <a:ext cx="1593762" cy="1328738"/>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49" name="Rectangle 48">
            <a:extLst>
              <a:ext uri="{FF2B5EF4-FFF2-40B4-BE49-F238E27FC236}">
                <a16:creationId xmlns:a16="http://schemas.microsoft.com/office/drawing/2014/main" id="{754BF51C-394C-2860-E30E-CA71166BFEBF}"/>
              </a:ext>
            </a:extLst>
          </p:cNvPr>
          <p:cNvSpPr>
            <a:spLocks/>
          </p:cNvSpPr>
          <p:nvPr/>
        </p:nvSpPr>
        <p:spPr>
          <a:xfrm>
            <a:off x="8743000" y="3048001"/>
            <a:ext cx="2839400" cy="139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a:spcAft>
                <a:spcPts val="200"/>
              </a:spcAft>
              <a:defRPr/>
            </a:pPr>
            <a:r>
              <a:rPr kumimoji="0" lang="en-US" sz="900" b="0" i="0" u="none" strike="noStrike" kern="1200" cap="none" spc="0" normalizeH="0" baseline="0" noProof="0" dirty="0">
                <a:ln>
                  <a:noFill/>
                </a:ln>
                <a:solidFill>
                  <a:schemeClr val="bg2"/>
                </a:solidFill>
                <a:effectLst/>
                <a:uLnTx/>
                <a:uFillTx/>
                <a:latin typeface="IntelOne Text Bold" panose="020B0803020203020204" pitchFamily="34" charset="0"/>
              </a:rPr>
              <a:t>Outcomes</a:t>
            </a:r>
            <a:endParaRPr lang="en-US" sz="1000" dirty="0">
              <a:solidFill>
                <a:schemeClr val="accent1"/>
              </a:solidFill>
              <a:latin typeface="IntelOne Text Bold" panose="020B0803020203020204" pitchFamily="34" charset="0"/>
            </a:endParaRP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Operational scale due to automated efficiencies </a:t>
            </a:r>
          </a:p>
          <a:p>
            <a:pPr marL="171450" lvl="1" indent="-114300">
              <a:spcAft>
                <a:spcPts val="200"/>
              </a:spcAft>
              <a:buFont typeface="Wingdings" panose="05000000000000000000" pitchFamily="2" charset="2"/>
              <a:buChar char="§"/>
              <a:defRPr/>
            </a:pPr>
            <a:r>
              <a:rPr lang="en-US" sz="900" dirty="0">
                <a:solidFill>
                  <a:schemeClr val="bg2"/>
                </a:solidFill>
                <a:latin typeface="IntelOne Text"/>
              </a:rPr>
              <a:t>Optimize resource utilization by ensuring right tasks performed at right time</a:t>
            </a:r>
          </a:p>
        </p:txBody>
      </p:sp>
      <p:sp>
        <p:nvSpPr>
          <p:cNvPr id="50" name="Rectangle 49">
            <a:extLst>
              <a:ext uri="{FF2B5EF4-FFF2-40B4-BE49-F238E27FC236}">
                <a16:creationId xmlns:a16="http://schemas.microsoft.com/office/drawing/2014/main" id="{A2A9B609-4189-F21A-C1D1-22C7F19FA843}"/>
              </a:ext>
            </a:extLst>
          </p:cNvPr>
          <p:cNvSpPr>
            <a:spLocks/>
          </p:cNvSpPr>
          <p:nvPr/>
        </p:nvSpPr>
        <p:spPr>
          <a:xfrm>
            <a:off x="7144331" y="4446256"/>
            <a:ext cx="4452408" cy="1764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Accelerated time-to-operation for new plants, factories, warehouses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factory, warehouse uptime, operational density</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visibility into factory assets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Drive appeal with younger workers looking for digitized/automated environments</a:t>
            </a:r>
          </a:p>
          <a:p>
            <a:pPr>
              <a:spcBef>
                <a:spcPts val="200"/>
              </a:spcBef>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Reduce human injury, exposure to hazards which can be automated</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Mitigate labor shortages</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Reduce reliance on technical expertise for less critical systems </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labor costs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Optimize warehouse spaces to reduce footprint</a:t>
            </a:r>
          </a:p>
        </p:txBody>
      </p:sp>
      <p:sp>
        <p:nvSpPr>
          <p:cNvPr id="84" name="Text Placeholder 49">
            <a:extLst>
              <a:ext uri="{FF2B5EF4-FFF2-40B4-BE49-F238E27FC236}">
                <a16:creationId xmlns:a16="http://schemas.microsoft.com/office/drawing/2014/main" id="{A0588C6E-073E-C37B-FFB8-A5515F31E851}"/>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rPr>
              <a:t>Primary: </a:t>
            </a:r>
            <a:r>
              <a:rPr lang="en-US" sz="900" b="0" dirty="0">
                <a:solidFill>
                  <a:srgbClr val="525252"/>
                </a:solidFill>
                <a:latin typeface="IntelOne Text" panose="020B0503020203020204" pitchFamily="34" charset="0"/>
                <a:hlinkClick r:id="rId11" action="ppaction://hlinksldjump"/>
              </a:rPr>
              <a:t>Control Optimization &amp; Autonomy</a:t>
            </a:r>
            <a:endParaRPr lang="en-US" sz="900" b="0" dirty="0">
              <a:solidFill>
                <a:srgbClr val="525252"/>
              </a:solidFill>
              <a:latin typeface="IntelOne Text" panose="020B0503020203020204" pitchFamily="34" charset="0"/>
            </a:endParaRPr>
          </a:p>
        </p:txBody>
      </p:sp>
      <p:sp>
        <p:nvSpPr>
          <p:cNvPr id="85" name="Text Placeholder 49" descr="Target Vertical: &#10;Manufacturing&#10;&#10;&#10;">
            <a:extLst>
              <a:ext uri="{FF2B5EF4-FFF2-40B4-BE49-F238E27FC236}">
                <a16:creationId xmlns:a16="http://schemas.microsoft.com/office/drawing/2014/main" id="{5B190A9B-7798-FC98-B34C-58D7D021E522}"/>
              </a:ext>
            </a:extLst>
          </p:cNvPr>
          <p:cNvSpPr txBox="1">
            <a:spLocks/>
          </p:cNvSpPr>
          <p:nvPr/>
        </p:nvSpPr>
        <p:spPr>
          <a:xfrm>
            <a:off x="7144338"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a:spcBef>
                <a:spcPts val="0"/>
              </a:spcBef>
              <a:defRPr/>
            </a:pPr>
            <a:r>
              <a:rPr lang="en-US" sz="900" b="0" dirty="0">
                <a:solidFill>
                  <a:srgbClr val="525252"/>
                </a:solidFill>
                <a:latin typeface="IntelOne Text" panose="020B0503020203020204" pitchFamily="34" charset="0"/>
                <a:ea typeface="+mn-ea"/>
                <a:cs typeface="+mn-cs"/>
                <a:sym typeface="Helvetica Neue"/>
              </a:rPr>
              <a:t>Health &amp; Life Sciences, Hospitality, Retail, Transportation</a:t>
            </a:r>
          </a:p>
        </p:txBody>
      </p:sp>
      <p:sp>
        <p:nvSpPr>
          <p:cNvPr id="88" name="Text Placeholder 49" descr="Target Vertical: &#10;Manufacturing&#10;&#10;&#10;">
            <a:extLst>
              <a:ext uri="{FF2B5EF4-FFF2-40B4-BE49-F238E27FC236}">
                <a16:creationId xmlns:a16="http://schemas.microsoft.com/office/drawing/2014/main" id="{CEA78D81-1E57-265B-31E2-BE7F5DF92CC6}"/>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PRC</a:t>
            </a:r>
          </a:p>
        </p:txBody>
      </p:sp>
      <p:pic>
        <p:nvPicPr>
          <p:cNvPr id="90" name="Picture 2" descr="Geek+ - Products, Competitors, Financials, Employees, Headquarters Locations">
            <a:extLst>
              <a:ext uri="{FF2B5EF4-FFF2-40B4-BE49-F238E27FC236}">
                <a16:creationId xmlns:a16="http://schemas.microsoft.com/office/drawing/2014/main" id="{FFA35056-E47B-08DA-C248-EE750FF6F9C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5314" y="192884"/>
            <a:ext cx="1332546" cy="31167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659F8D5C-62EA-BA10-C7FA-018581816757}"/>
              </a:ext>
            </a:extLst>
          </p:cNvPr>
          <p:cNvGrpSpPr/>
          <p:nvPr/>
        </p:nvGrpSpPr>
        <p:grpSpPr>
          <a:xfrm>
            <a:off x="9057016" y="87630"/>
            <a:ext cx="2525384" cy="384440"/>
            <a:chOff x="9057016" y="87630"/>
            <a:chExt cx="2525384" cy="384440"/>
          </a:xfrm>
        </p:grpSpPr>
        <p:pic>
          <p:nvPicPr>
            <p:cNvPr id="4" name="Picture 3">
              <a:hlinkClick r:id="rId13" action="ppaction://hlinksldjump"/>
              <a:extLst>
                <a:ext uri="{FF2B5EF4-FFF2-40B4-BE49-F238E27FC236}">
                  <a16:creationId xmlns:a16="http://schemas.microsoft.com/office/drawing/2014/main" id="{7C23ACDD-4036-3254-463B-2241DB6B232F}"/>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5" name="Rectangle 4">
              <a:extLst>
                <a:ext uri="{FF2B5EF4-FFF2-40B4-BE49-F238E27FC236}">
                  <a16:creationId xmlns:a16="http://schemas.microsoft.com/office/drawing/2014/main" id="{25614C63-D4F1-B2B7-AD8A-7BEE73576A1A}"/>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84345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8871E-83F9-84A3-20CD-1831C482BA09}"/>
              </a:ext>
            </a:extLst>
          </p:cNvPr>
          <p:cNvSpPr>
            <a:spLocks noGrp="1"/>
          </p:cNvSpPr>
          <p:nvPr>
            <p:ph type="title"/>
          </p:nvPr>
        </p:nvSpPr>
        <p:spPr>
          <a:xfrm>
            <a:off x="592917" y="571500"/>
            <a:ext cx="6169833" cy="997196"/>
          </a:xfrm>
        </p:spPr>
        <p:txBody>
          <a:bodyPr/>
          <a:lstStyle/>
          <a:p>
            <a:r>
              <a:rPr lang="en-IN" dirty="0"/>
              <a:t>Guided Intelligent Welding System</a:t>
            </a:r>
            <a:endParaRPr lang="en-US" dirty="0"/>
          </a:p>
        </p:txBody>
      </p:sp>
      <p:grpSp>
        <p:nvGrpSpPr>
          <p:cNvPr id="5" name="Group 4">
            <a:extLst>
              <a:ext uri="{FF2B5EF4-FFF2-40B4-BE49-F238E27FC236}">
                <a16:creationId xmlns:a16="http://schemas.microsoft.com/office/drawing/2014/main" id="{1256DDC9-0D0E-505A-49BD-1A2D06E06AC9}"/>
              </a:ext>
            </a:extLst>
          </p:cNvPr>
          <p:cNvGrpSpPr/>
          <p:nvPr/>
        </p:nvGrpSpPr>
        <p:grpSpPr>
          <a:xfrm>
            <a:off x="592917" y="1621155"/>
            <a:ext cx="6255394" cy="600164"/>
            <a:chOff x="592917" y="1621155"/>
            <a:chExt cx="6255394" cy="600164"/>
          </a:xfrm>
        </p:grpSpPr>
        <p:sp>
          <p:nvSpPr>
            <p:cNvPr id="6"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7464BEEB-8B39-8DD9-E909-B20E2F5CBCB4}"/>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 solution that provides a truly autonomous welding machine to help customers increase operating hours while improving quality. Machines can be operated without special training and use simple housing placement, machine vision, and 3-D guiding for precise seams.</a:t>
              </a:r>
            </a:p>
          </p:txBody>
        </p:sp>
        <p:sp>
          <p:nvSpPr>
            <p:cNvPr id="7" name="Content Placeholder 47">
              <a:extLst>
                <a:ext uri="{FF2B5EF4-FFF2-40B4-BE49-F238E27FC236}">
                  <a16:creationId xmlns:a16="http://schemas.microsoft.com/office/drawing/2014/main" id="{22ECD2F6-FF9F-0F3D-EE51-D895BBA67752}"/>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13" name="Straight Connector 12">
            <a:extLst>
              <a:ext uri="{FF2B5EF4-FFF2-40B4-BE49-F238E27FC236}">
                <a16:creationId xmlns:a16="http://schemas.microsoft.com/office/drawing/2014/main" id="{F3948A3A-AF5C-FF78-9CB8-7733DEF9D483}"/>
              </a:ext>
            </a:extLst>
          </p:cNvPr>
          <p:cNvCxnSpPr>
            <a:cxnSpLocks/>
          </p:cNvCxnSpPr>
          <p:nvPr/>
        </p:nvCxnSpPr>
        <p:spPr>
          <a:xfrm>
            <a:off x="592917" y="243732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33E5755E-C137-0ADF-B302-210AF1BD7C7A}"/>
              </a:ext>
            </a:extLst>
          </p:cNvPr>
          <p:cNvCxnSpPr>
            <a:cxnSpLocks/>
          </p:cNvCxnSpPr>
          <p:nvPr/>
        </p:nvCxnSpPr>
        <p:spPr>
          <a:xfrm>
            <a:off x="592917" y="351859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5" name="Group 14">
            <a:extLst>
              <a:ext uri="{FF2B5EF4-FFF2-40B4-BE49-F238E27FC236}">
                <a16:creationId xmlns:a16="http://schemas.microsoft.com/office/drawing/2014/main" id="{BFCC766D-F449-7AD1-FF78-ECD37AB0C571}"/>
              </a:ext>
            </a:extLst>
          </p:cNvPr>
          <p:cNvGrpSpPr>
            <a:grpSpLocks/>
          </p:cNvGrpSpPr>
          <p:nvPr/>
        </p:nvGrpSpPr>
        <p:grpSpPr>
          <a:xfrm>
            <a:off x="592916" y="3734602"/>
            <a:ext cx="6255393" cy="403376"/>
            <a:chOff x="592916" y="3640327"/>
            <a:chExt cx="6255393" cy="403376"/>
          </a:xfrm>
        </p:grpSpPr>
        <p:sp>
          <p:nvSpPr>
            <p:cNvPr id="16" name="Content Placeholder 47">
              <a:extLst>
                <a:ext uri="{FF2B5EF4-FFF2-40B4-BE49-F238E27FC236}">
                  <a16:creationId xmlns:a16="http://schemas.microsoft.com/office/drawing/2014/main" id="{E5ECF061-9A4D-180F-D79A-89F84DDA46F7}"/>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17" name="Content Placeholder 47">
              <a:extLst>
                <a:ext uri="{FF2B5EF4-FFF2-40B4-BE49-F238E27FC236}">
                  <a16:creationId xmlns:a16="http://schemas.microsoft.com/office/drawing/2014/main" id="{F6195362-1A0D-9DB0-E6C8-828E165200CE}"/>
                </a:ext>
              </a:extLst>
            </p:cNvPr>
            <p:cNvSpPr txBox="1">
              <a:spLocks/>
            </p:cNvSpPr>
            <p:nvPr/>
          </p:nvSpPr>
          <p:spPr>
            <a:xfrm>
              <a:off x="592916" y="3837694"/>
              <a:ext cx="6255393" cy="206009"/>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7000" lvl="1" indent="-127000" defTabSz="1219169" hangingPunct="0">
                <a:lnSpc>
                  <a:spcPct val="100000"/>
                </a:lnSpc>
                <a:spcBef>
                  <a:spcPts val="200"/>
                </a:spcBef>
                <a:defRPr/>
              </a:pPr>
              <a:r>
                <a:rPr lang="en-US" sz="900" kern="0" dirty="0">
                  <a:latin typeface="+mn-lt"/>
                  <a:sym typeface="Helvetica"/>
                </a:rPr>
                <a:t>Intel® Core™ i5 Processors</a:t>
              </a:r>
            </a:p>
            <a:p>
              <a:pPr marL="127000" lvl="1" indent="-127000" defTabSz="1219169" hangingPunct="0">
                <a:lnSpc>
                  <a:spcPct val="100000"/>
                </a:lnSpc>
                <a:spcBef>
                  <a:spcPts val="200"/>
                </a:spcBef>
                <a:defRPr/>
              </a:pPr>
              <a:r>
                <a:rPr lang="en-US" sz="900" kern="0" dirty="0">
                  <a:latin typeface="+mn-lt"/>
                  <a:sym typeface="Helvetica"/>
                </a:rPr>
                <a:t>Intel® Distribution of </a:t>
              </a:r>
              <a:r>
                <a:rPr lang="en-US" sz="900" kern="0" dirty="0" err="1">
                  <a:latin typeface="+mn-lt"/>
                  <a:sym typeface="Helvetica"/>
                </a:rPr>
                <a:t>OpenVINO</a:t>
              </a:r>
              <a:r>
                <a:rPr lang="en-US" sz="900" kern="0" dirty="0">
                  <a:latin typeface="+mn-lt"/>
                  <a:sym typeface="Helvetica"/>
                </a:rPr>
                <a:t>™ toolkit</a:t>
              </a:r>
            </a:p>
            <a:p>
              <a:pPr marL="127000" lvl="1" indent="-127000" defTabSz="1219169" hangingPunct="0">
                <a:lnSpc>
                  <a:spcPct val="100000"/>
                </a:lnSpc>
                <a:spcBef>
                  <a:spcPts val="200"/>
                </a:spcBef>
                <a:defRPr/>
              </a:pPr>
              <a:r>
                <a:rPr lang="en-US" sz="900" kern="0" dirty="0">
                  <a:latin typeface="+mn-lt"/>
                  <a:sym typeface="Helvetica"/>
                </a:rPr>
                <a:t>Intel® Atom® Processors</a:t>
              </a:r>
            </a:p>
            <a:p>
              <a:pPr marL="127000" lvl="1" indent="-127000" defTabSz="1219169" hangingPunct="0">
                <a:lnSpc>
                  <a:spcPct val="100000"/>
                </a:lnSpc>
                <a:spcBef>
                  <a:spcPts val="200"/>
                </a:spcBef>
                <a:defRPr/>
              </a:pPr>
              <a:r>
                <a:rPr lang="en-US" sz="900" kern="0" dirty="0">
                  <a:latin typeface="+mn-lt"/>
                  <a:sym typeface="Helvetica"/>
                </a:rPr>
                <a:t>10gbe Intel® ethernet network adapters</a:t>
              </a:r>
            </a:p>
          </p:txBody>
        </p:sp>
      </p:grpSp>
      <p:grpSp>
        <p:nvGrpSpPr>
          <p:cNvPr id="463" name="Group 462">
            <a:extLst>
              <a:ext uri="{FF2B5EF4-FFF2-40B4-BE49-F238E27FC236}">
                <a16:creationId xmlns:a16="http://schemas.microsoft.com/office/drawing/2014/main" id="{6384DFA5-4DB6-757E-A19C-9F34DCD3EA0F}"/>
              </a:ext>
            </a:extLst>
          </p:cNvPr>
          <p:cNvGrpSpPr/>
          <p:nvPr/>
        </p:nvGrpSpPr>
        <p:grpSpPr>
          <a:xfrm>
            <a:off x="592916" y="4569999"/>
            <a:ext cx="6255392" cy="678696"/>
            <a:chOff x="592916" y="5128799"/>
            <a:chExt cx="6255392" cy="678696"/>
          </a:xfrm>
        </p:grpSpPr>
        <p:sp>
          <p:nvSpPr>
            <p:cNvPr id="19" name="Content Placeholder 47">
              <a:extLst>
                <a:ext uri="{FF2B5EF4-FFF2-40B4-BE49-F238E27FC236}">
                  <a16:creationId xmlns:a16="http://schemas.microsoft.com/office/drawing/2014/main" id="{52E94FDE-C24F-5CCD-EE9A-B742E296216C}"/>
                </a:ext>
              </a:extLst>
            </p:cNvPr>
            <p:cNvSpPr txBox="1">
              <a:spLocks/>
            </p:cNvSpPr>
            <p:nvPr/>
          </p:nvSpPr>
          <p:spPr>
            <a:xfrm>
              <a:off x="592916" y="5128799"/>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39" name="Content Placeholder 47">
              <a:extLst>
                <a:ext uri="{FF2B5EF4-FFF2-40B4-BE49-F238E27FC236}">
                  <a16:creationId xmlns:a16="http://schemas.microsoft.com/office/drawing/2014/main" id="{A2C756A1-4F62-7F31-582C-42858B24E2F8}"/>
                </a:ext>
              </a:extLst>
            </p:cNvPr>
            <p:cNvSpPr txBox="1">
              <a:spLocks/>
            </p:cNvSpPr>
            <p:nvPr/>
          </p:nvSpPr>
          <p:spPr>
            <a:xfrm>
              <a:off x="592916" y="5315052"/>
              <a:ext cx="6255392" cy="492443"/>
            </a:xfrm>
            <a:prstGeom prst="rect">
              <a:avLst/>
            </a:prstGeom>
            <a:ln>
              <a:noFill/>
            </a:ln>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marR="0" lvl="1" indent="-109728" fontAlgn="ctr">
                <a:lnSpc>
                  <a:spcPct val="100000"/>
                </a:lnSpc>
                <a:spcBef>
                  <a:spcPts val="200"/>
                </a:spcBef>
                <a:spcAft>
                  <a:spcPts val="100"/>
                </a:spcAft>
                <a:buClrTx/>
                <a:buSzTx/>
                <a:buFont typeface="Wingdings" panose="05000000000000000000" pitchFamily="2" charset="2"/>
                <a:buChar char="§"/>
                <a:tabLst/>
                <a:defRPr sz="900">
                  <a:solidFill>
                    <a:schemeClr val="bg2"/>
                  </a:solidFill>
                  <a:latin typeface="IntelOne Text" panose="020B0503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r>
                <a:rPr lang="en-US" dirty="0">
                  <a:sym typeface="Helvetica Neue"/>
                  <a:hlinkClick r:id="rId2">
                    <a:extLst>
                      <a:ext uri="{A12FA001-AC4F-418D-AE19-62706E023703}">
                        <ahyp:hlinkClr xmlns:ahyp="http://schemas.microsoft.com/office/drawing/2018/hyperlinkcolor" val="tx"/>
                      </a:ext>
                    </a:extLst>
                  </a:hlinkClick>
                </a:rPr>
                <a:t>Wuxi </a:t>
              </a:r>
              <a:r>
                <a:rPr lang="en-US" dirty="0" err="1">
                  <a:sym typeface="Helvetica Neue"/>
                  <a:hlinkClick r:id="rId2">
                    <a:extLst>
                      <a:ext uri="{A12FA001-AC4F-418D-AE19-62706E023703}">
                        <ahyp:hlinkClr xmlns:ahyp="http://schemas.microsoft.com/office/drawing/2018/hyperlinkcolor" val="tx"/>
                      </a:ext>
                    </a:extLst>
                  </a:hlinkClick>
                </a:rPr>
                <a:t>Xinje</a:t>
              </a:r>
              <a:r>
                <a:rPr lang="en-US" dirty="0">
                  <a:sym typeface="Helvetica Neue"/>
                  <a:hlinkClick r:id="rId2">
                    <a:extLst>
                      <a:ext uri="{A12FA001-AC4F-418D-AE19-62706E023703}">
                        <ahyp:hlinkClr xmlns:ahyp="http://schemas.microsoft.com/office/drawing/2018/hyperlinkcolor" val="tx"/>
                      </a:ext>
                    </a:extLst>
                  </a:hlinkClick>
                </a:rPr>
                <a:t> Website</a:t>
              </a:r>
              <a:endParaRPr lang="en-US" dirty="0">
                <a:sym typeface="Helvetica Neue"/>
              </a:endParaRPr>
            </a:p>
            <a:p>
              <a:pPr lvl="1"/>
              <a:r>
                <a:rPr lang="en-US" dirty="0">
                  <a:sym typeface="Helvetica Neue"/>
                  <a:hlinkClick r:id="rId3">
                    <a:extLst>
                      <a:ext uri="{A12FA001-AC4F-418D-AE19-62706E023703}">
                        <ahyp:hlinkClr xmlns:ahyp="http://schemas.microsoft.com/office/drawing/2018/hyperlinkcolor" val="tx"/>
                      </a:ext>
                    </a:extLst>
                  </a:hlinkClick>
                </a:rPr>
                <a:t>Product examples</a:t>
              </a:r>
              <a:endParaRPr lang="en-US" dirty="0">
                <a:sym typeface="Helvetica Neue"/>
              </a:endParaRPr>
            </a:p>
          </p:txBody>
        </p:sp>
      </p:grpSp>
      <p:sp>
        <p:nvSpPr>
          <p:cNvPr id="9" name="Content Placeholder 47">
            <a:extLst>
              <a:ext uri="{FF2B5EF4-FFF2-40B4-BE49-F238E27FC236}">
                <a16:creationId xmlns:a16="http://schemas.microsoft.com/office/drawing/2014/main" id="{93673432-17A6-EC91-F575-FF663C3658DB}"/>
              </a:ext>
            </a:extLst>
          </p:cNvPr>
          <p:cNvSpPr txBox="1">
            <a:spLocks/>
          </p:cNvSpPr>
          <p:nvPr/>
        </p:nvSpPr>
        <p:spPr>
          <a:xfrm>
            <a:off x="592917" y="2653339"/>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30" name="Rectangle 29">
            <a:extLst>
              <a:ext uri="{FF2B5EF4-FFF2-40B4-BE49-F238E27FC236}">
                <a16:creationId xmlns:a16="http://schemas.microsoft.com/office/drawing/2014/main" id="{E14086FF-EFD6-4D26-2736-816C75A30A5A}"/>
              </a:ext>
            </a:extLst>
          </p:cNvPr>
          <p:cNvSpPr>
            <a:spLocks/>
          </p:cNvSpPr>
          <p:nvPr/>
        </p:nvSpPr>
        <p:spPr>
          <a:xfrm>
            <a:off x="913612" y="2887083"/>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rgbClr val="525252"/>
                </a:solidFill>
                <a:latin typeface="IntelOne Text"/>
              </a:rPr>
              <a:t>Improve speed, precision, and reliability with precise welding guidance systems</a:t>
            </a:r>
          </a:p>
        </p:txBody>
      </p:sp>
      <p:sp>
        <p:nvSpPr>
          <p:cNvPr id="32" name="Rectangle 31">
            <a:extLst>
              <a:ext uri="{FF2B5EF4-FFF2-40B4-BE49-F238E27FC236}">
                <a16:creationId xmlns:a16="http://schemas.microsoft.com/office/drawing/2014/main" id="{ECD74EE7-3385-68BE-4A7A-5EDFC3C29BB1}"/>
              </a:ext>
            </a:extLst>
          </p:cNvPr>
          <p:cNvSpPr>
            <a:spLocks/>
          </p:cNvSpPr>
          <p:nvPr/>
        </p:nvSpPr>
        <p:spPr>
          <a:xfrm>
            <a:off x="3063688" y="2887083"/>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609585" rtl="0" eaLnBrk="1" fontAlgn="auto" latinLnBrk="0" hangingPunct="0">
              <a:lnSpc>
                <a:spcPct val="100000"/>
              </a:lnSpc>
              <a:spcBef>
                <a:spcPts val="0"/>
              </a:spcBef>
              <a:spcAft>
                <a:spcPts val="200"/>
              </a:spcAft>
              <a:buClrTx/>
              <a:buSzTx/>
              <a:buFontTx/>
              <a:buNone/>
              <a:tabLst/>
              <a:defRPr/>
            </a:pPr>
            <a:r>
              <a:rPr lang="en-US" sz="900" dirty="0">
                <a:solidFill>
                  <a:srgbClr val="525252"/>
                </a:solidFill>
                <a:latin typeface="IntelOne Text"/>
                <a:sym typeface="Helvetica Neue"/>
              </a:rPr>
              <a:t>Reduce costs and manual operating hours by leveraging machines with 3-D vision</a:t>
            </a:r>
          </a:p>
        </p:txBody>
      </p:sp>
      <p:sp>
        <p:nvSpPr>
          <p:cNvPr id="33" name="Rectangle 32">
            <a:extLst>
              <a:ext uri="{FF2B5EF4-FFF2-40B4-BE49-F238E27FC236}">
                <a16:creationId xmlns:a16="http://schemas.microsoft.com/office/drawing/2014/main" id="{BBC7C800-A714-077B-72F5-09724F128836}"/>
              </a:ext>
            </a:extLst>
          </p:cNvPr>
          <p:cNvSpPr>
            <a:spLocks/>
          </p:cNvSpPr>
          <p:nvPr/>
        </p:nvSpPr>
        <p:spPr>
          <a:xfrm>
            <a:off x="5213760" y="2887084"/>
            <a:ext cx="1634548" cy="4154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609585" rtl="0" eaLnBrk="1" fontAlgn="auto" latinLnBrk="0" hangingPunct="0">
              <a:lnSpc>
                <a:spcPct val="100000"/>
              </a:lnSpc>
              <a:spcBef>
                <a:spcPts val="0"/>
              </a:spcBef>
              <a:spcAft>
                <a:spcPts val="200"/>
              </a:spcAft>
              <a:buClrTx/>
              <a:buSzTx/>
              <a:buFontTx/>
              <a:buNone/>
              <a:tabLst/>
              <a:defRPr/>
            </a:pPr>
            <a:r>
              <a:rPr lang="en-US" sz="900" dirty="0">
                <a:solidFill>
                  <a:srgbClr val="525252"/>
                </a:solidFill>
                <a:latin typeface="IntelOne Text"/>
                <a:sym typeface="Helvetica Neue"/>
              </a:rPr>
              <a:t>Stabilize and improve welding quality robot welding to decrease worker risk</a:t>
            </a:r>
          </a:p>
        </p:txBody>
      </p:sp>
      <p:pic>
        <p:nvPicPr>
          <p:cNvPr id="50" name="Graphic 49">
            <a:extLst>
              <a:ext uri="{FF2B5EF4-FFF2-40B4-BE49-F238E27FC236}">
                <a16:creationId xmlns:a16="http://schemas.microsoft.com/office/drawing/2014/main" id="{6D872481-B565-A57D-0F3A-02600E5D590A}"/>
              </a:ext>
            </a:extLst>
          </p:cNvPr>
          <p:cNvPicPr>
            <a:picLocks/>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88963" y="2887084"/>
            <a:ext cx="231019" cy="247206"/>
          </a:xfrm>
          <a:prstGeom prst="rect">
            <a:avLst/>
          </a:prstGeom>
        </p:spPr>
      </p:pic>
      <p:pic>
        <p:nvPicPr>
          <p:cNvPr id="489" name="Graphic 488">
            <a:extLst>
              <a:ext uri="{FF2B5EF4-FFF2-40B4-BE49-F238E27FC236}">
                <a16:creationId xmlns:a16="http://schemas.microsoft.com/office/drawing/2014/main" id="{EE23A5B0-E57C-FC03-E0B0-BBBB305A39EA}"/>
              </a:ext>
            </a:extLst>
          </p:cNvPr>
          <p:cNvPicPr>
            <a:picLocks/>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716213" y="2887084"/>
            <a:ext cx="274638" cy="250390"/>
          </a:xfrm>
          <a:prstGeom prst="rect">
            <a:avLst/>
          </a:prstGeom>
        </p:spPr>
      </p:pic>
      <p:grpSp>
        <p:nvGrpSpPr>
          <p:cNvPr id="492" name="Group 491">
            <a:extLst>
              <a:ext uri="{FF2B5EF4-FFF2-40B4-BE49-F238E27FC236}">
                <a16:creationId xmlns:a16="http://schemas.microsoft.com/office/drawing/2014/main" id="{CFB0176C-9170-9617-1AEF-9805B9F01F96}"/>
              </a:ext>
            </a:extLst>
          </p:cNvPr>
          <p:cNvGrpSpPr>
            <a:grpSpLocks/>
          </p:cNvGrpSpPr>
          <p:nvPr/>
        </p:nvGrpSpPr>
        <p:grpSpPr>
          <a:xfrm>
            <a:off x="4887916" y="2887084"/>
            <a:ext cx="256458" cy="256455"/>
            <a:chOff x="1910415" y="2504117"/>
            <a:chExt cx="585625" cy="585623"/>
          </a:xfrm>
        </p:grpSpPr>
        <p:grpSp>
          <p:nvGrpSpPr>
            <p:cNvPr id="493" name="Graphic 46">
              <a:extLst>
                <a:ext uri="{FF2B5EF4-FFF2-40B4-BE49-F238E27FC236}">
                  <a16:creationId xmlns:a16="http://schemas.microsoft.com/office/drawing/2014/main" id="{0284F145-9661-A092-F9E2-724E4F200A45}"/>
                </a:ext>
              </a:extLst>
            </p:cNvPr>
            <p:cNvGrpSpPr/>
            <p:nvPr/>
          </p:nvGrpSpPr>
          <p:grpSpPr>
            <a:xfrm>
              <a:off x="2064059" y="2619889"/>
              <a:ext cx="278326" cy="377534"/>
              <a:chOff x="2064059" y="2619889"/>
              <a:chExt cx="278326" cy="377534"/>
            </a:xfrm>
          </p:grpSpPr>
          <p:sp>
            <p:nvSpPr>
              <p:cNvPr id="496" name="Freeform: Shape 495">
                <a:extLst>
                  <a:ext uri="{FF2B5EF4-FFF2-40B4-BE49-F238E27FC236}">
                    <a16:creationId xmlns:a16="http://schemas.microsoft.com/office/drawing/2014/main" id="{862F4036-960E-A675-DAAB-00BE948B54AB}"/>
                  </a:ext>
                </a:extLst>
              </p:cNvPr>
              <p:cNvSpPr/>
              <p:nvPr/>
            </p:nvSpPr>
            <p:spPr>
              <a:xfrm>
                <a:off x="2129219" y="2880804"/>
                <a:ext cx="164235" cy="116619"/>
              </a:xfrm>
              <a:custGeom>
                <a:avLst/>
                <a:gdLst>
                  <a:gd name="connsiteX0" fmla="*/ 0 w 164235"/>
                  <a:gd name="connsiteY0" fmla="*/ 0 h 116619"/>
                  <a:gd name="connsiteX1" fmla="*/ 0 w 164235"/>
                  <a:gd name="connsiteY1" fmla="*/ 116619 h 116619"/>
                  <a:gd name="connsiteX2" fmla="*/ 164236 w 164235"/>
                  <a:gd name="connsiteY2" fmla="*/ 116619 h 116619"/>
                  <a:gd name="connsiteX3" fmla="*/ 164236 w 164235"/>
                  <a:gd name="connsiteY3" fmla="*/ 0 h 116619"/>
                  <a:gd name="connsiteX4" fmla="*/ 0 w 164235"/>
                  <a:gd name="connsiteY4" fmla="*/ 0 h 116619"/>
                  <a:gd name="connsiteX5" fmla="*/ 117343 w 164235"/>
                  <a:gd name="connsiteY5" fmla="*/ 69727 h 116619"/>
                  <a:gd name="connsiteX6" fmla="*/ 46892 w 164235"/>
                  <a:gd name="connsiteY6" fmla="*/ 69727 h 116619"/>
                  <a:gd name="connsiteX7" fmla="*/ 46892 w 164235"/>
                  <a:gd name="connsiteY7" fmla="*/ 46892 h 116619"/>
                  <a:gd name="connsiteX8" fmla="*/ 117343 w 164235"/>
                  <a:gd name="connsiteY8" fmla="*/ 46892 h 116619"/>
                  <a:gd name="connsiteX9" fmla="*/ 117343 w 164235"/>
                  <a:gd name="connsiteY9" fmla="*/ 69727 h 1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235" h="116619">
                    <a:moveTo>
                      <a:pt x="0" y="0"/>
                    </a:moveTo>
                    <a:lnTo>
                      <a:pt x="0" y="116619"/>
                    </a:lnTo>
                    <a:lnTo>
                      <a:pt x="164236" y="116619"/>
                    </a:lnTo>
                    <a:lnTo>
                      <a:pt x="164236" y="0"/>
                    </a:lnTo>
                    <a:lnTo>
                      <a:pt x="0" y="0"/>
                    </a:lnTo>
                    <a:close/>
                    <a:moveTo>
                      <a:pt x="117343" y="69727"/>
                    </a:moveTo>
                    <a:lnTo>
                      <a:pt x="46892" y="69727"/>
                    </a:lnTo>
                    <a:lnTo>
                      <a:pt x="46892" y="46892"/>
                    </a:lnTo>
                    <a:lnTo>
                      <a:pt x="117343" y="46892"/>
                    </a:lnTo>
                    <a:lnTo>
                      <a:pt x="117343" y="69727"/>
                    </a:lnTo>
                    <a:close/>
                  </a:path>
                </a:pathLst>
              </a:custGeom>
              <a:solidFill>
                <a:srgbClr val="0969B2"/>
              </a:solidFill>
              <a:ln w="1012"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4298AA43-DD8C-B07C-5AEC-C5BCDFAE6062}"/>
                  </a:ext>
                </a:extLst>
              </p:cNvPr>
              <p:cNvSpPr/>
              <p:nvPr/>
            </p:nvSpPr>
            <p:spPr>
              <a:xfrm rot="-2700000">
                <a:off x="2146639" y="2757443"/>
                <a:ext cx="46892" cy="171992"/>
              </a:xfrm>
              <a:custGeom>
                <a:avLst/>
                <a:gdLst>
                  <a:gd name="connsiteX0" fmla="*/ 0 w 46892"/>
                  <a:gd name="connsiteY0" fmla="*/ 0 h 171992"/>
                  <a:gd name="connsiteX1" fmla="*/ 46892 w 46892"/>
                  <a:gd name="connsiteY1" fmla="*/ 0 h 171992"/>
                  <a:gd name="connsiteX2" fmla="*/ 46892 w 46892"/>
                  <a:gd name="connsiteY2" fmla="*/ 171993 h 171992"/>
                  <a:gd name="connsiteX3" fmla="*/ 0 w 46892"/>
                  <a:gd name="connsiteY3" fmla="*/ 171993 h 171992"/>
                </a:gdLst>
                <a:ahLst/>
                <a:cxnLst>
                  <a:cxn ang="0">
                    <a:pos x="connsiteX0" y="connsiteY0"/>
                  </a:cxn>
                  <a:cxn ang="0">
                    <a:pos x="connsiteX1" y="connsiteY1"/>
                  </a:cxn>
                  <a:cxn ang="0">
                    <a:pos x="connsiteX2" y="connsiteY2"/>
                  </a:cxn>
                  <a:cxn ang="0">
                    <a:pos x="connsiteX3" y="connsiteY3"/>
                  </a:cxn>
                </a:cxnLst>
                <a:rect l="l" t="t" r="r" b="b"/>
                <a:pathLst>
                  <a:path w="46892" h="171992">
                    <a:moveTo>
                      <a:pt x="0" y="0"/>
                    </a:moveTo>
                    <a:lnTo>
                      <a:pt x="46892" y="0"/>
                    </a:lnTo>
                    <a:lnTo>
                      <a:pt x="46892" y="171993"/>
                    </a:lnTo>
                    <a:lnTo>
                      <a:pt x="0" y="171993"/>
                    </a:lnTo>
                    <a:close/>
                  </a:path>
                </a:pathLst>
              </a:custGeom>
              <a:solidFill>
                <a:srgbClr val="0969B2"/>
              </a:solidFill>
              <a:ln w="1012" cap="flat">
                <a:noFill/>
                <a:prstDash val="solid"/>
                <a:miter/>
              </a:ln>
            </p:spPr>
            <p:txBody>
              <a:bodyPr rtlCol="0" anchor="ctr"/>
              <a:lstStyle/>
              <a:p>
                <a:endParaRPr lang="en-US"/>
              </a:p>
            </p:txBody>
          </p:sp>
          <p:grpSp>
            <p:nvGrpSpPr>
              <p:cNvPr id="498" name="Graphic 46">
                <a:extLst>
                  <a:ext uri="{FF2B5EF4-FFF2-40B4-BE49-F238E27FC236}">
                    <a16:creationId xmlns:a16="http://schemas.microsoft.com/office/drawing/2014/main" id="{5DA2E58E-D6DB-65F0-F988-DFA6784B679B}"/>
                  </a:ext>
                </a:extLst>
              </p:cNvPr>
              <p:cNvGrpSpPr/>
              <p:nvPr/>
            </p:nvGrpSpPr>
            <p:grpSpPr>
              <a:xfrm>
                <a:off x="2105874" y="2642184"/>
                <a:ext cx="202943" cy="136405"/>
                <a:chOff x="2105874" y="2642184"/>
                <a:chExt cx="202943" cy="136405"/>
              </a:xfrm>
              <a:solidFill>
                <a:srgbClr val="0969B2"/>
              </a:solidFill>
            </p:grpSpPr>
            <p:sp>
              <p:nvSpPr>
                <p:cNvPr id="503" name="Freeform: Shape 502">
                  <a:extLst>
                    <a:ext uri="{FF2B5EF4-FFF2-40B4-BE49-F238E27FC236}">
                      <a16:creationId xmlns:a16="http://schemas.microsoft.com/office/drawing/2014/main" id="{F8AA696C-23DA-EBE2-A8BB-501F26F45E10}"/>
                    </a:ext>
                  </a:extLst>
                </p:cNvPr>
                <p:cNvSpPr/>
                <p:nvPr/>
              </p:nvSpPr>
              <p:spPr>
                <a:xfrm>
                  <a:off x="2105874" y="2711391"/>
                  <a:ext cx="70848" cy="67198"/>
                </a:xfrm>
                <a:custGeom>
                  <a:avLst/>
                  <a:gdLst>
                    <a:gd name="connsiteX0" fmla="*/ 49013 w 70848"/>
                    <a:gd name="connsiteY0" fmla="*/ 0 h 67198"/>
                    <a:gd name="connsiteX1" fmla="*/ 70848 w 70848"/>
                    <a:gd name="connsiteY1" fmla="*/ 41500 h 67198"/>
                    <a:gd name="connsiteX2" fmla="*/ 38115 w 70848"/>
                    <a:gd name="connsiteY2" fmla="*/ 58636 h 67198"/>
                    <a:gd name="connsiteX3" fmla="*/ 28818 w 70848"/>
                    <a:gd name="connsiteY3" fmla="*/ 63498 h 67198"/>
                    <a:gd name="connsiteX4" fmla="*/ 21754 w 70848"/>
                    <a:gd name="connsiteY4" fmla="*/ 67199 h 67198"/>
                    <a:gd name="connsiteX5" fmla="*/ 16830 w 70848"/>
                    <a:gd name="connsiteY5" fmla="*/ 57810 h 67198"/>
                    <a:gd name="connsiteX6" fmla="*/ 0 w 70848"/>
                    <a:gd name="connsiteY6" fmla="*/ 25658 h 67198"/>
                    <a:gd name="connsiteX7" fmla="*/ 102 w 70848"/>
                    <a:gd name="connsiteY7" fmla="*/ 25607 h 67198"/>
                    <a:gd name="connsiteX8" fmla="*/ 49013 w 70848"/>
                    <a:gd name="connsiteY8" fmla="*/ 0 h 6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48" h="67198">
                      <a:moveTo>
                        <a:pt x="49013" y="0"/>
                      </a:moveTo>
                      <a:lnTo>
                        <a:pt x="70848" y="41500"/>
                      </a:lnTo>
                      <a:lnTo>
                        <a:pt x="38115" y="58636"/>
                      </a:lnTo>
                      <a:lnTo>
                        <a:pt x="28818" y="63498"/>
                      </a:lnTo>
                      <a:lnTo>
                        <a:pt x="21754" y="67199"/>
                      </a:lnTo>
                      <a:lnTo>
                        <a:pt x="16830" y="57810"/>
                      </a:lnTo>
                      <a:lnTo>
                        <a:pt x="0" y="25658"/>
                      </a:lnTo>
                      <a:lnTo>
                        <a:pt x="102" y="25607"/>
                      </a:lnTo>
                      <a:lnTo>
                        <a:pt x="49013" y="0"/>
                      </a:lnTo>
                      <a:close/>
                    </a:path>
                  </a:pathLst>
                </a:custGeom>
                <a:solidFill>
                  <a:srgbClr val="0969B2"/>
                </a:solidFill>
                <a:ln w="1012"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705BEC05-360E-6EAD-9EF7-543F22DF860E}"/>
                    </a:ext>
                  </a:extLst>
                </p:cNvPr>
                <p:cNvSpPr/>
                <p:nvPr/>
              </p:nvSpPr>
              <p:spPr>
                <a:xfrm>
                  <a:off x="2175764" y="2678739"/>
                  <a:ext cx="63488" cy="63273"/>
                </a:xfrm>
                <a:custGeom>
                  <a:avLst/>
                  <a:gdLst>
                    <a:gd name="connsiteX0" fmla="*/ 63488 w 63488"/>
                    <a:gd name="connsiteY0" fmla="*/ 41224 h 63273"/>
                    <a:gd name="connsiteX1" fmla="*/ 45374 w 63488"/>
                    <a:gd name="connsiteY1" fmla="*/ 50898 h 63273"/>
                    <a:gd name="connsiteX2" fmla="*/ 21764 w 63488"/>
                    <a:gd name="connsiteY2" fmla="*/ 63254 h 63273"/>
                    <a:gd name="connsiteX3" fmla="*/ 21723 w 63488"/>
                    <a:gd name="connsiteY3" fmla="*/ 63274 h 63273"/>
                    <a:gd name="connsiteX4" fmla="*/ 18135 w 63488"/>
                    <a:gd name="connsiteY4" fmla="*/ 56464 h 63273"/>
                    <a:gd name="connsiteX5" fmla="*/ 0 w 63488"/>
                    <a:gd name="connsiteY5" fmla="*/ 21968 h 63273"/>
                    <a:gd name="connsiteX6" fmla="*/ 23783 w 63488"/>
                    <a:gd name="connsiteY6" fmla="*/ 9266 h 63273"/>
                    <a:gd name="connsiteX7" fmla="*/ 41479 w 63488"/>
                    <a:gd name="connsiteY7" fmla="*/ 0 h 63273"/>
                    <a:gd name="connsiteX8" fmla="*/ 63488 w 63488"/>
                    <a:gd name="connsiteY8" fmla="*/ 41224 h 6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488" h="63273">
                      <a:moveTo>
                        <a:pt x="63488" y="41224"/>
                      </a:moveTo>
                      <a:lnTo>
                        <a:pt x="45374" y="50898"/>
                      </a:lnTo>
                      <a:lnTo>
                        <a:pt x="21764" y="63254"/>
                      </a:lnTo>
                      <a:lnTo>
                        <a:pt x="21723" y="63274"/>
                      </a:lnTo>
                      <a:lnTo>
                        <a:pt x="18135" y="56464"/>
                      </a:lnTo>
                      <a:lnTo>
                        <a:pt x="0" y="21968"/>
                      </a:lnTo>
                      <a:lnTo>
                        <a:pt x="23783" y="9266"/>
                      </a:lnTo>
                      <a:lnTo>
                        <a:pt x="41479" y="0"/>
                      </a:lnTo>
                      <a:lnTo>
                        <a:pt x="63488" y="41224"/>
                      </a:lnTo>
                      <a:close/>
                    </a:path>
                  </a:pathLst>
                </a:custGeom>
                <a:solidFill>
                  <a:srgbClr val="0969B2"/>
                </a:solidFill>
                <a:ln w="1012"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9A152783-6AD1-61A6-06B0-3C9D692DACDE}"/>
                    </a:ext>
                  </a:extLst>
                </p:cNvPr>
                <p:cNvSpPr/>
                <p:nvPr/>
              </p:nvSpPr>
              <p:spPr>
                <a:xfrm>
                  <a:off x="2238927" y="2642184"/>
                  <a:ext cx="69890" cy="66709"/>
                </a:xfrm>
                <a:custGeom>
                  <a:avLst/>
                  <a:gdLst>
                    <a:gd name="connsiteX0" fmla="*/ 69890 w 69890"/>
                    <a:gd name="connsiteY0" fmla="*/ 41551 h 66709"/>
                    <a:gd name="connsiteX1" fmla="*/ 65405 w 69890"/>
                    <a:gd name="connsiteY1" fmla="*/ 43895 h 66709"/>
                    <a:gd name="connsiteX2" fmla="*/ 21825 w 69890"/>
                    <a:gd name="connsiteY2" fmla="*/ 66709 h 66709"/>
                    <a:gd name="connsiteX3" fmla="*/ 0 w 69890"/>
                    <a:gd name="connsiteY3" fmla="*/ 25210 h 66709"/>
                    <a:gd name="connsiteX4" fmla="*/ 37361 w 69890"/>
                    <a:gd name="connsiteY4" fmla="*/ 5647 h 66709"/>
                    <a:gd name="connsiteX5" fmla="*/ 48146 w 69890"/>
                    <a:gd name="connsiteY5" fmla="*/ 0 h 66709"/>
                    <a:gd name="connsiteX6" fmla="*/ 69890 w 69890"/>
                    <a:gd name="connsiteY6" fmla="*/ 41551 h 6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90" h="66709">
                      <a:moveTo>
                        <a:pt x="69890" y="41551"/>
                      </a:moveTo>
                      <a:lnTo>
                        <a:pt x="65405" y="43895"/>
                      </a:lnTo>
                      <a:lnTo>
                        <a:pt x="21825" y="66709"/>
                      </a:lnTo>
                      <a:lnTo>
                        <a:pt x="0" y="25210"/>
                      </a:lnTo>
                      <a:lnTo>
                        <a:pt x="37361" y="5647"/>
                      </a:lnTo>
                      <a:lnTo>
                        <a:pt x="48146" y="0"/>
                      </a:lnTo>
                      <a:lnTo>
                        <a:pt x="69890" y="41551"/>
                      </a:lnTo>
                      <a:close/>
                    </a:path>
                  </a:pathLst>
                </a:custGeom>
                <a:solidFill>
                  <a:srgbClr val="0969B2"/>
                </a:solidFill>
                <a:ln w="1012" cap="flat">
                  <a:noFill/>
                  <a:prstDash val="solid"/>
                  <a:miter/>
                </a:ln>
              </p:spPr>
              <p:txBody>
                <a:bodyPr rtlCol="0" anchor="ctr"/>
                <a:lstStyle/>
                <a:p>
                  <a:endParaRPr lang="en-US"/>
                </a:p>
              </p:txBody>
            </p:sp>
          </p:grpSp>
          <p:sp>
            <p:nvSpPr>
              <p:cNvPr id="499" name="Freeform: Shape 498">
                <a:extLst>
                  <a:ext uri="{FF2B5EF4-FFF2-40B4-BE49-F238E27FC236}">
                    <a16:creationId xmlns:a16="http://schemas.microsoft.com/office/drawing/2014/main" id="{36B0CE51-1B4E-3FB1-CBB9-C1101CE1CA44}"/>
                  </a:ext>
                </a:extLst>
              </p:cNvPr>
              <p:cNvSpPr/>
              <p:nvPr/>
            </p:nvSpPr>
            <p:spPr>
              <a:xfrm>
                <a:off x="2064059" y="2736957"/>
                <a:ext cx="80573" cy="80583"/>
              </a:xfrm>
              <a:custGeom>
                <a:avLst/>
                <a:gdLst>
                  <a:gd name="connsiteX0" fmla="*/ 80573 w 80573"/>
                  <a:gd name="connsiteY0" fmla="*/ 40297 h 80583"/>
                  <a:gd name="connsiteX1" fmla="*/ 78789 w 80573"/>
                  <a:gd name="connsiteY1" fmla="*/ 52173 h 80583"/>
                  <a:gd name="connsiteX2" fmla="*/ 61969 w 80573"/>
                  <a:gd name="connsiteY2" fmla="*/ 74263 h 80583"/>
                  <a:gd name="connsiteX3" fmla="*/ 40287 w 80573"/>
                  <a:gd name="connsiteY3" fmla="*/ 80583 h 80583"/>
                  <a:gd name="connsiteX4" fmla="*/ 13191 w 80573"/>
                  <a:gd name="connsiteY4" fmla="*/ 70094 h 80583"/>
                  <a:gd name="connsiteX5" fmla="*/ 0 w 80573"/>
                  <a:gd name="connsiteY5" fmla="*/ 40297 h 80583"/>
                  <a:gd name="connsiteX6" fmla="*/ 40287 w 80573"/>
                  <a:gd name="connsiteY6" fmla="*/ 0 h 80583"/>
                  <a:gd name="connsiteX7" fmla="*/ 61949 w 80573"/>
                  <a:gd name="connsiteY7" fmla="*/ 6330 h 80583"/>
                  <a:gd name="connsiteX8" fmla="*/ 80573 w 80573"/>
                  <a:gd name="connsiteY8" fmla="*/ 40297 h 8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73" h="80583">
                    <a:moveTo>
                      <a:pt x="80573" y="40297"/>
                    </a:moveTo>
                    <a:cubicBezTo>
                      <a:pt x="80573" y="44436"/>
                      <a:pt x="79952" y="48421"/>
                      <a:pt x="78789" y="52173"/>
                    </a:cubicBezTo>
                    <a:cubicBezTo>
                      <a:pt x="75956" y="61368"/>
                      <a:pt x="69911" y="69166"/>
                      <a:pt x="61969" y="74263"/>
                    </a:cubicBezTo>
                    <a:cubicBezTo>
                      <a:pt x="55710" y="78269"/>
                      <a:pt x="48269" y="80583"/>
                      <a:pt x="40287" y="80583"/>
                    </a:cubicBezTo>
                    <a:cubicBezTo>
                      <a:pt x="29858" y="80583"/>
                      <a:pt x="20347" y="76608"/>
                      <a:pt x="13191" y="70094"/>
                    </a:cubicBezTo>
                    <a:cubicBezTo>
                      <a:pt x="5087" y="62724"/>
                      <a:pt x="0" y="52112"/>
                      <a:pt x="0" y="40297"/>
                    </a:cubicBezTo>
                    <a:cubicBezTo>
                      <a:pt x="0" y="18043"/>
                      <a:pt x="18033" y="0"/>
                      <a:pt x="40287" y="0"/>
                    </a:cubicBezTo>
                    <a:cubicBezTo>
                      <a:pt x="48258" y="0"/>
                      <a:pt x="55690" y="2314"/>
                      <a:pt x="61949" y="6330"/>
                    </a:cubicBezTo>
                    <a:cubicBezTo>
                      <a:pt x="73142" y="13476"/>
                      <a:pt x="80573" y="26015"/>
                      <a:pt x="80573" y="40297"/>
                    </a:cubicBezTo>
                    <a:close/>
                  </a:path>
                </a:pathLst>
              </a:custGeom>
              <a:solidFill>
                <a:srgbClr val="2EC4F3"/>
              </a:solidFill>
              <a:ln w="1012"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C175EEC0-49D4-143B-82CB-93A903921684}"/>
                  </a:ext>
                </a:extLst>
              </p:cNvPr>
              <p:cNvSpPr/>
              <p:nvPr/>
            </p:nvSpPr>
            <p:spPr>
              <a:xfrm>
                <a:off x="2275859" y="2619889"/>
                <a:ext cx="66526" cy="66536"/>
              </a:xfrm>
              <a:custGeom>
                <a:avLst/>
                <a:gdLst>
                  <a:gd name="connsiteX0" fmla="*/ 66526 w 66526"/>
                  <a:gd name="connsiteY0" fmla="*/ 33273 h 66536"/>
                  <a:gd name="connsiteX1" fmla="*/ 65048 w 66526"/>
                  <a:gd name="connsiteY1" fmla="*/ 43080 h 66536"/>
                  <a:gd name="connsiteX2" fmla="*/ 51164 w 66526"/>
                  <a:gd name="connsiteY2" fmla="*/ 61317 h 66536"/>
                  <a:gd name="connsiteX3" fmla="*/ 33263 w 66526"/>
                  <a:gd name="connsiteY3" fmla="*/ 66536 h 66536"/>
                  <a:gd name="connsiteX4" fmla="*/ 10887 w 66526"/>
                  <a:gd name="connsiteY4" fmla="*/ 57881 h 66536"/>
                  <a:gd name="connsiteX5" fmla="*/ 0 w 66526"/>
                  <a:gd name="connsiteY5" fmla="*/ 33273 h 66536"/>
                  <a:gd name="connsiteX6" fmla="*/ 33263 w 66526"/>
                  <a:gd name="connsiteY6" fmla="*/ 0 h 66536"/>
                  <a:gd name="connsiteX7" fmla="*/ 51154 w 66526"/>
                  <a:gd name="connsiteY7" fmla="*/ 5230 h 66536"/>
                  <a:gd name="connsiteX8" fmla="*/ 66526 w 66526"/>
                  <a:gd name="connsiteY8" fmla="*/ 33273 h 6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526" h="66536">
                    <a:moveTo>
                      <a:pt x="66526" y="33273"/>
                    </a:moveTo>
                    <a:cubicBezTo>
                      <a:pt x="66526" y="36688"/>
                      <a:pt x="66016" y="39981"/>
                      <a:pt x="65048" y="43080"/>
                    </a:cubicBezTo>
                    <a:cubicBezTo>
                      <a:pt x="62703" y="50674"/>
                      <a:pt x="57718" y="57117"/>
                      <a:pt x="51164" y="61317"/>
                    </a:cubicBezTo>
                    <a:cubicBezTo>
                      <a:pt x="45995" y="64620"/>
                      <a:pt x="39848" y="66536"/>
                      <a:pt x="33263" y="66536"/>
                    </a:cubicBezTo>
                    <a:cubicBezTo>
                      <a:pt x="24659" y="66536"/>
                      <a:pt x="16800" y="63254"/>
                      <a:pt x="10887" y="57881"/>
                    </a:cubicBezTo>
                    <a:cubicBezTo>
                      <a:pt x="4190" y="51796"/>
                      <a:pt x="0" y="43029"/>
                      <a:pt x="0" y="33273"/>
                    </a:cubicBezTo>
                    <a:cubicBezTo>
                      <a:pt x="0" y="14893"/>
                      <a:pt x="14883" y="0"/>
                      <a:pt x="33263" y="0"/>
                    </a:cubicBezTo>
                    <a:cubicBezTo>
                      <a:pt x="39848" y="0"/>
                      <a:pt x="45985" y="1916"/>
                      <a:pt x="51154" y="5230"/>
                    </a:cubicBezTo>
                    <a:cubicBezTo>
                      <a:pt x="60399" y="11132"/>
                      <a:pt x="66526" y="21479"/>
                      <a:pt x="66526" y="33273"/>
                    </a:cubicBezTo>
                    <a:close/>
                  </a:path>
                </a:pathLst>
              </a:custGeom>
              <a:solidFill>
                <a:srgbClr val="2EC4F3"/>
              </a:solidFill>
              <a:ln w="1012"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7A300DAA-9417-D135-DDDC-BC6716918545}"/>
                  </a:ext>
                </a:extLst>
              </p:cNvPr>
              <p:cNvSpPr/>
              <p:nvPr/>
            </p:nvSpPr>
            <p:spPr>
              <a:xfrm>
                <a:off x="2294178" y="2702247"/>
                <a:ext cx="46892" cy="57096"/>
              </a:xfrm>
              <a:custGeom>
                <a:avLst/>
                <a:gdLst>
                  <a:gd name="connsiteX0" fmla="*/ 0 w 46892"/>
                  <a:gd name="connsiteY0" fmla="*/ 0 h 57096"/>
                  <a:gd name="connsiteX1" fmla="*/ 46892 w 46892"/>
                  <a:gd name="connsiteY1" fmla="*/ 0 h 57096"/>
                  <a:gd name="connsiteX2" fmla="*/ 46892 w 46892"/>
                  <a:gd name="connsiteY2" fmla="*/ 57096 h 57096"/>
                  <a:gd name="connsiteX3" fmla="*/ 0 w 46892"/>
                  <a:gd name="connsiteY3" fmla="*/ 57096 h 57096"/>
                </a:gdLst>
                <a:ahLst/>
                <a:cxnLst>
                  <a:cxn ang="0">
                    <a:pos x="connsiteX0" y="connsiteY0"/>
                  </a:cxn>
                  <a:cxn ang="0">
                    <a:pos x="connsiteX1" y="connsiteY1"/>
                  </a:cxn>
                  <a:cxn ang="0">
                    <a:pos x="connsiteX2" y="connsiteY2"/>
                  </a:cxn>
                  <a:cxn ang="0">
                    <a:pos x="connsiteX3" y="connsiteY3"/>
                  </a:cxn>
                </a:cxnLst>
                <a:rect l="l" t="t" r="r" b="b"/>
                <a:pathLst>
                  <a:path w="46892" h="57096">
                    <a:moveTo>
                      <a:pt x="0" y="0"/>
                    </a:moveTo>
                    <a:lnTo>
                      <a:pt x="46892" y="0"/>
                    </a:lnTo>
                    <a:lnTo>
                      <a:pt x="46892" y="57096"/>
                    </a:lnTo>
                    <a:lnTo>
                      <a:pt x="0" y="57096"/>
                    </a:lnTo>
                    <a:close/>
                  </a:path>
                </a:pathLst>
              </a:custGeom>
              <a:solidFill>
                <a:srgbClr val="0969B2"/>
              </a:solidFill>
              <a:ln w="1012"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8A78CCE1-ADE7-7DDE-2F38-39334A75C4EC}"/>
                  </a:ext>
                </a:extLst>
              </p:cNvPr>
              <p:cNvSpPr/>
              <p:nvPr/>
            </p:nvSpPr>
            <p:spPr>
              <a:xfrm>
                <a:off x="2305901" y="2767376"/>
                <a:ext cx="23446" cy="29776"/>
              </a:xfrm>
              <a:custGeom>
                <a:avLst/>
                <a:gdLst>
                  <a:gd name="connsiteX0" fmla="*/ 0 w 23446"/>
                  <a:gd name="connsiteY0" fmla="*/ 0 h 29776"/>
                  <a:gd name="connsiteX1" fmla="*/ 23446 w 23446"/>
                  <a:gd name="connsiteY1" fmla="*/ 0 h 29776"/>
                  <a:gd name="connsiteX2" fmla="*/ 23446 w 23446"/>
                  <a:gd name="connsiteY2" fmla="*/ 29777 h 29776"/>
                  <a:gd name="connsiteX3" fmla="*/ 0 w 23446"/>
                  <a:gd name="connsiteY3" fmla="*/ 29777 h 29776"/>
                </a:gdLst>
                <a:ahLst/>
                <a:cxnLst>
                  <a:cxn ang="0">
                    <a:pos x="connsiteX0" y="connsiteY0"/>
                  </a:cxn>
                  <a:cxn ang="0">
                    <a:pos x="connsiteX1" y="connsiteY1"/>
                  </a:cxn>
                  <a:cxn ang="0">
                    <a:pos x="connsiteX2" y="connsiteY2"/>
                  </a:cxn>
                  <a:cxn ang="0">
                    <a:pos x="connsiteX3" y="connsiteY3"/>
                  </a:cxn>
                </a:cxnLst>
                <a:rect l="l" t="t" r="r" b="b"/>
                <a:pathLst>
                  <a:path w="23446" h="29776">
                    <a:moveTo>
                      <a:pt x="0" y="0"/>
                    </a:moveTo>
                    <a:lnTo>
                      <a:pt x="23446" y="0"/>
                    </a:lnTo>
                    <a:lnTo>
                      <a:pt x="23446" y="29777"/>
                    </a:lnTo>
                    <a:lnTo>
                      <a:pt x="0" y="29777"/>
                    </a:lnTo>
                    <a:close/>
                  </a:path>
                </a:pathLst>
              </a:custGeom>
              <a:solidFill>
                <a:srgbClr val="2EC4F3"/>
              </a:solidFill>
              <a:ln w="1012" cap="flat">
                <a:noFill/>
                <a:prstDash val="solid"/>
                <a:miter/>
              </a:ln>
            </p:spPr>
            <p:txBody>
              <a:bodyPr rtlCol="0" anchor="ctr"/>
              <a:lstStyle/>
              <a:p>
                <a:endParaRPr lang="en-US"/>
              </a:p>
            </p:txBody>
          </p:sp>
        </p:grpSp>
        <p:sp>
          <p:nvSpPr>
            <p:cNvPr id="494" name="Freeform: Shape 493">
              <a:extLst>
                <a:ext uri="{FF2B5EF4-FFF2-40B4-BE49-F238E27FC236}">
                  <a16:creationId xmlns:a16="http://schemas.microsoft.com/office/drawing/2014/main" id="{FBFE81E5-2B5D-468F-BEC6-8F8E0752E410}"/>
                </a:ext>
              </a:extLst>
            </p:cNvPr>
            <p:cNvSpPr/>
            <p:nvPr/>
          </p:nvSpPr>
          <p:spPr>
            <a:xfrm>
              <a:off x="1910415" y="2504117"/>
              <a:ext cx="585625" cy="585623"/>
            </a:xfrm>
            <a:custGeom>
              <a:avLst/>
              <a:gdLst>
                <a:gd name="connsiteX0" fmla="*/ 292813 w 585625"/>
                <a:gd name="connsiteY0" fmla="*/ 585623 h 585623"/>
                <a:gd name="connsiteX1" fmla="*/ 85762 w 585625"/>
                <a:gd name="connsiteY1" fmla="*/ 499861 h 585623"/>
                <a:gd name="connsiteX2" fmla="*/ 0 w 585625"/>
                <a:gd name="connsiteY2" fmla="*/ 292812 h 585623"/>
                <a:gd name="connsiteX3" fmla="*/ 85762 w 585625"/>
                <a:gd name="connsiteY3" fmla="*/ 85762 h 585623"/>
                <a:gd name="connsiteX4" fmla="*/ 292813 w 585625"/>
                <a:gd name="connsiteY4" fmla="*/ 0 h 585623"/>
                <a:gd name="connsiteX5" fmla="*/ 499863 w 585625"/>
                <a:gd name="connsiteY5" fmla="*/ 85762 h 585623"/>
                <a:gd name="connsiteX6" fmla="*/ 585625 w 585625"/>
                <a:gd name="connsiteY6" fmla="*/ 292812 h 585623"/>
                <a:gd name="connsiteX7" fmla="*/ 499863 w 585625"/>
                <a:gd name="connsiteY7" fmla="*/ 499861 h 585623"/>
                <a:gd name="connsiteX8" fmla="*/ 292813 w 585625"/>
                <a:gd name="connsiteY8" fmla="*/ 585623 h 585623"/>
                <a:gd name="connsiteX9" fmla="*/ 292813 w 585625"/>
                <a:gd name="connsiteY9" fmla="*/ 46892 h 585623"/>
                <a:gd name="connsiteX10" fmla="*/ 46892 w 585625"/>
                <a:gd name="connsiteY10" fmla="*/ 292812 h 585623"/>
                <a:gd name="connsiteX11" fmla="*/ 292813 w 585625"/>
                <a:gd name="connsiteY11" fmla="*/ 538731 h 585623"/>
                <a:gd name="connsiteX12" fmla="*/ 538733 w 585625"/>
                <a:gd name="connsiteY12" fmla="*/ 292812 h 585623"/>
                <a:gd name="connsiteX13" fmla="*/ 292813 w 585625"/>
                <a:gd name="connsiteY13" fmla="*/ 46892 h 585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5625" h="585623">
                  <a:moveTo>
                    <a:pt x="292813" y="585623"/>
                  </a:moveTo>
                  <a:cubicBezTo>
                    <a:pt x="214594" y="585623"/>
                    <a:pt x="141065" y="555164"/>
                    <a:pt x="85762" y="499861"/>
                  </a:cubicBezTo>
                  <a:cubicBezTo>
                    <a:pt x="30460" y="444559"/>
                    <a:pt x="0" y="371030"/>
                    <a:pt x="0" y="292812"/>
                  </a:cubicBezTo>
                  <a:cubicBezTo>
                    <a:pt x="0" y="214593"/>
                    <a:pt x="30460" y="141064"/>
                    <a:pt x="85762" y="85762"/>
                  </a:cubicBezTo>
                  <a:cubicBezTo>
                    <a:pt x="141065" y="30460"/>
                    <a:pt x="214604" y="0"/>
                    <a:pt x="292813" y="0"/>
                  </a:cubicBezTo>
                  <a:cubicBezTo>
                    <a:pt x="371021" y="0"/>
                    <a:pt x="444561" y="30460"/>
                    <a:pt x="499863" y="85762"/>
                  </a:cubicBezTo>
                  <a:cubicBezTo>
                    <a:pt x="555166" y="141064"/>
                    <a:pt x="585625" y="214604"/>
                    <a:pt x="585625" y="292812"/>
                  </a:cubicBezTo>
                  <a:cubicBezTo>
                    <a:pt x="585625" y="371020"/>
                    <a:pt x="555166" y="444559"/>
                    <a:pt x="499863" y="499861"/>
                  </a:cubicBezTo>
                  <a:cubicBezTo>
                    <a:pt x="444561" y="555164"/>
                    <a:pt x="371031" y="585623"/>
                    <a:pt x="292813" y="585623"/>
                  </a:cubicBezTo>
                  <a:close/>
                  <a:moveTo>
                    <a:pt x="292813" y="46892"/>
                  </a:moveTo>
                  <a:cubicBezTo>
                    <a:pt x="157212" y="46892"/>
                    <a:pt x="46892" y="157211"/>
                    <a:pt x="46892" y="292812"/>
                  </a:cubicBezTo>
                  <a:cubicBezTo>
                    <a:pt x="46892" y="428412"/>
                    <a:pt x="157212" y="538731"/>
                    <a:pt x="292813" y="538731"/>
                  </a:cubicBezTo>
                  <a:cubicBezTo>
                    <a:pt x="428413" y="538731"/>
                    <a:pt x="538733" y="428412"/>
                    <a:pt x="538733" y="292812"/>
                  </a:cubicBezTo>
                  <a:cubicBezTo>
                    <a:pt x="538733" y="157211"/>
                    <a:pt x="428413" y="46892"/>
                    <a:pt x="292813" y="46892"/>
                  </a:cubicBezTo>
                  <a:close/>
                </a:path>
              </a:pathLst>
            </a:custGeom>
            <a:solidFill>
              <a:srgbClr val="0969B2"/>
            </a:solidFill>
            <a:ln w="1012"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13B088A8-E289-85AA-FD6F-9669740EAAFD}"/>
                </a:ext>
              </a:extLst>
            </p:cNvPr>
            <p:cNvSpPr/>
            <p:nvPr/>
          </p:nvSpPr>
          <p:spPr>
            <a:xfrm>
              <a:off x="2175764" y="2678739"/>
              <a:ext cx="63488" cy="63447"/>
            </a:xfrm>
            <a:custGeom>
              <a:avLst/>
              <a:gdLst>
                <a:gd name="connsiteX0" fmla="*/ 63488 w 63488"/>
                <a:gd name="connsiteY0" fmla="*/ 41224 h 63447"/>
                <a:gd name="connsiteX1" fmla="*/ 45374 w 63488"/>
                <a:gd name="connsiteY1" fmla="*/ 50898 h 63447"/>
                <a:gd name="connsiteX2" fmla="*/ 21866 w 63488"/>
                <a:gd name="connsiteY2" fmla="*/ 63447 h 63447"/>
                <a:gd name="connsiteX3" fmla="*/ 21764 w 63488"/>
                <a:gd name="connsiteY3" fmla="*/ 63254 h 63447"/>
                <a:gd name="connsiteX4" fmla="*/ 18135 w 63488"/>
                <a:gd name="connsiteY4" fmla="*/ 56464 h 63447"/>
                <a:gd name="connsiteX5" fmla="*/ 0 w 63488"/>
                <a:gd name="connsiteY5" fmla="*/ 21968 h 63447"/>
                <a:gd name="connsiteX6" fmla="*/ 23783 w 63488"/>
                <a:gd name="connsiteY6" fmla="*/ 9266 h 63447"/>
                <a:gd name="connsiteX7" fmla="*/ 41479 w 63488"/>
                <a:gd name="connsiteY7" fmla="*/ 0 h 63447"/>
                <a:gd name="connsiteX8" fmla="*/ 63488 w 63488"/>
                <a:gd name="connsiteY8" fmla="*/ 41224 h 6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488" h="63447">
                  <a:moveTo>
                    <a:pt x="63488" y="41224"/>
                  </a:moveTo>
                  <a:lnTo>
                    <a:pt x="45374" y="50898"/>
                  </a:lnTo>
                  <a:lnTo>
                    <a:pt x="21866" y="63447"/>
                  </a:lnTo>
                  <a:lnTo>
                    <a:pt x="21764" y="63254"/>
                  </a:lnTo>
                  <a:lnTo>
                    <a:pt x="18135" y="56464"/>
                  </a:lnTo>
                  <a:lnTo>
                    <a:pt x="0" y="21968"/>
                  </a:lnTo>
                  <a:lnTo>
                    <a:pt x="23783" y="9266"/>
                  </a:lnTo>
                  <a:lnTo>
                    <a:pt x="41479" y="0"/>
                  </a:lnTo>
                  <a:lnTo>
                    <a:pt x="63488" y="41224"/>
                  </a:lnTo>
                  <a:close/>
                </a:path>
              </a:pathLst>
            </a:custGeom>
            <a:solidFill>
              <a:srgbClr val="2EC4F3"/>
            </a:solidFill>
            <a:ln w="1012" cap="flat">
              <a:noFill/>
              <a:prstDash val="solid"/>
              <a:miter/>
            </a:ln>
          </p:spPr>
          <p:txBody>
            <a:bodyPr rtlCol="0" anchor="ctr"/>
            <a:lstStyle/>
            <a:p>
              <a:endParaRPr lang="en-US"/>
            </a:p>
          </p:txBody>
        </p:sp>
      </p:grpSp>
      <p:cxnSp>
        <p:nvCxnSpPr>
          <p:cNvPr id="449" name="Straight Connector 448">
            <a:extLst>
              <a:ext uri="{FF2B5EF4-FFF2-40B4-BE49-F238E27FC236}">
                <a16:creationId xmlns:a16="http://schemas.microsoft.com/office/drawing/2014/main" id="{800AE262-A819-F299-5D3B-FEC64EEEB47A}"/>
              </a:ext>
            </a:extLst>
          </p:cNvPr>
          <p:cNvCxnSpPr>
            <a:cxnSpLocks/>
          </p:cNvCxnSpPr>
          <p:nvPr/>
        </p:nvCxnSpPr>
        <p:spPr>
          <a:xfrm>
            <a:off x="592917" y="4353988"/>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450" name="Rectangle 449">
            <a:extLst>
              <a:ext uri="{FF2B5EF4-FFF2-40B4-BE49-F238E27FC236}">
                <a16:creationId xmlns:a16="http://schemas.microsoft.com/office/drawing/2014/main" id="{2190771D-3E1F-7C6F-580B-14F947F3D51C}"/>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51" name="Rectangle 450">
            <a:extLst>
              <a:ext uri="{FF2B5EF4-FFF2-40B4-BE49-F238E27FC236}">
                <a16:creationId xmlns:a16="http://schemas.microsoft.com/office/drawing/2014/main" id="{C9200756-4A01-113F-9460-86578949C88F}"/>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452" name="Straight Connector 451">
            <a:extLst>
              <a:ext uri="{FF2B5EF4-FFF2-40B4-BE49-F238E27FC236}">
                <a16:creationId xmlns:a16="http://schemas.microsoft.com/office/drawing/2014/main" id="{092B40BC-2885-2694-B1C3-1D2700574289}"/>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453" name="Text Placeholder 49">
            <a:extLst>
              <a:ext uri="{FF2B5EF4-FFF2-40B4-BE49-F238E27FC236}">
                <a16:creationId xmlns:a16="http://schemas.microsoft.com/office/drawing/2014/main" id="{518B1DD8-3917-C64A-A68B-D932526230D8}"/>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lvl="0" defTabSz="914400" fontAlgn="auto">
              <a:spcBef>
                <a:spcPts val="0"/>
              </a:spcBef>
              <a:defRPr/>
            </a:pPr>
            <a:r>
              <a:rPr lang="en-US" sz="900" b="0" dirty="0">
                <a:solidFill>
                  <a:srgbClr val="525252"/>
                </a:solidFill>
                <a:latin typeface="IntelOne Text" panose="020B0503020203020204" pitchFamily="34" charset="0"/>
              </a:rPr>
              <a:t>Asset Optimization</a:t>
            </a:r>
          </a:p>
        </p:txBody>
      </p:sp>
      <p:sp>
        <p:nvSpPr>
          <p:cNvPr id="454" name="Rectangle 453">
            <a:extLst>
              <a:ext uri="{FF2B5EF4-FFF2-40B4-BE49-F238E27FC236}">
                <a16:creationId xmlns:a16="http://schemas.microsoft.com/office/drawing/2014/main" id="{15ED309A-7F44-9692-AF97-C72B8F962BE6}"/>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456" name="Picture 50">
            <a:extLst>
              <a:ext uri="{FF2B5EF4-FFF2-40B4-BE49-F238E27FC236}">
                <a16:creationId xmlns:a16="http://schemas.microsoft.com/office/drawing/2014/main" id="{06050B47-53BD-2137-CBB1-52847A66B9EF}"/>
              </a:ext>
            </a:extLst>
          </p:cNvPr>
          <p:cNvPicPr>
            <a:picLocks/>
          </p:cNvPicPr>
          <p:nvPr/>
        </p:nvPicPr>
        <p:blipFill>
          <a:blip r:embed="rId8"/>
          <a:stretch>
            <a:fillRect/>
          </a:stretch>
        </p:blipFill>
        <p:spPr>
          <a:xfrm>
            <a:off x="7149236" y="3048000"/>
            <a:ext cx="1593762" cy="1328738"/>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57" name="Rectangle 56">
            <a:extLst>
              <a:ext uri="{FF2B5EF4-FFF2-40B4-BE49-F238E27FC236}">
                <a16:creationId xmlns:a16="http://schemas.microsoft.com/office/drawing/2014/main" id="{0829C742-9C8F-458D-A95D-EE0500E6904C}"/>
              </a:ext>
            </a:extLst>
          </p:cNvPr>
          <p:cNvSpPr>
            <a:spLocks/>
          </p:cNvSpPr>
          <p:nvPr/>
        </p:nvSpPr>
        <p:spPr>
          <a:xfrm>
            <a:off x="8743000" y="3048001"/>
            <a:ext cx="2839400" cy="139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a:spcAft>
                <a:spcPts val="200"/>
              </a:spcAft>
              <a:defRPr/>
            </a:pPr>
            <a:r>
              <a:rPr kumimoji="0" lang="en-US" sz="900" b="0" i="0" u="none" strike="noStrike" kern="1200" cap="none" spc="0" normalizeH="0" baseline="0" noProof="0" dirty="0">
                <a:ln>
                  <a:noFill/>
                </a:ln>
                <a:solidFill>
                  <a:schemeClr val="bg2"/>
                </a:solidFill>
                <a:effectLst/>
                <a:uLnTx/>
                <a:uFillTx/>
                <a:latin typeface="IntelOne Text Bold" panose="020B0803020203020204" pitchFamily="34" charset="0"/>
              </a:rPr>
              <a:t>Outcomes</a:t>
            </a:r>
            <a:endParaRPr lang="en-US" sz="1000" dirty="0">
              <a:solidFill>
                <a:schemeClr val="accent1"/>
              </a:solidFill>
              <a:latin typeface="IntelOne Text Bold" panose="020B0803020203020204" pitchFamily="34" charset="0"/>
            </a:endParaRP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Operational scale due to automated efficiencies </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Optimize resource utilization by ensuring right tasks performed at right time</a:t>
            </a:r>
            <a:endParaRPr lang="en-US" sz="900" dirty="0">
              <a:solidFill>
                <a:srgbClr val="525252"/>
              </a:solidFill>
              <a:latin typeface="IntelOne Text"/>
            </a:endParaRPr>
          </a:p>
        </p:txBody>
      </p:sp>
      <p:sp>
        <p:nvSpPr>
          <p:cNvPr id="58" name="Rectangle 57">
            <a:extLst>
              <a:ext uri="{FF2B5EF4-FFF2-40B4-BE49-F238E27FC236}">
                <a16:creationId xmlns:a16="http://schemas.microsoft.com/office/drawing/2014/main" id="{AA8BF5B8-CF8E-2F06-00F2-0AD142FDEE34}"/>
              </a:ext>
            </a:extLst>
          </p:cNvPr>
          <p:cNvSpPr>
            <a:spLocks/>
          </p:cNvSpPr>
          <p:nvPr/>
        </p:nvSpPr>
        <p:spPr>
          <a:xfrm>
            <a:off x="7144331" y="4446256"/>
            <a:ext cx="4452408" cy="1764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Accelerated time-to-operation for new plants, factories, warehouses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factory, warehouse uptime, operational density</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visibility into factory assets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Drive appeal with younger workers looking for digitized/automated environments</a:t>
            </a:r>
          </a:p>
          <a:p>
            <a:pPr>
              <a:spcBef>
                <a:spcPts val="200"/>
              </a:spcBef>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Reduce human injury, exposure to hazards which can be automated</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Mitigate labor shortages</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Reduce reliance on technical expertise for less critical systems </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labor costs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Optimize warehouse spaces to reduce footprint</a:t>
            </a:r>
          </a:p>
        </p:txBody>
      </p:sp>
      <p:sp>
        <p:nvSpPr>
          <p:cNvPr id="459" name="Text Placeholder 49">
            <a:extLst>
              <a:ext uri="{FF2B5EF4-FFF2-40B4-BE49-F238E27FC236}">
                <a16:creationId xmlns:a16="http://schemas.microsoft.com/office/drawing/2014/main" id="{EF135D05-5363-E5E5-63F4-3271EE02E43F}"/>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rPr>
              <a:t>Primary: </a:t>
            </a:r>
            <a:r>
              <a:rPr lang="en-US" sz="900" b="0" dirty="0">
                <a:solidFill>
                  <a:srgbClr val="525252"/>
                </a:solidFill>
                <a:latin typeface="IntelOne Text" panose="020B0503020203020204" pitchFamily="34" charset="0"/>
                <a:hlinkClick r:id="rId9" action="ppaction://hlinksldjump"/>
              </a:rPr>
              <a:t>Control Optimization &amp; Autonomy</a:t>
            </a:r>
            <a:endParaRPr lang="en-US" sz="900" b="0" dirty="0">
              <a:solidFill>
                <a:srgbClr val="525252"/>
              </a:solidFill>
              <a:latin typeface="IntelOne Text" panose="020B0503020203020204" pitchFamily="34" charset="0"/>
            </a:endParaRPr>
          </a:p>
        </p:txBody>
      </p:sp>
      <p:sp>
        <p:nvSpPr>
          <p:cNvPr id="461" name="Text Placeholder 49" descr="Target Vertical: &#10;Manufacturing&#10;&#10;&#10;">
            <a:extLst>
              <a:ext uri="{FF2B5EF4-FFF2-40B4-BE49-F238E27FC236}">
                <a16:creationId xmlns:a16="http://schemas.microsoft.com/office/drawing/2014/main" id="{720E5414-E9D9-3F20-4A83-D00EBD4EA7F3}"/>
              </a:ext>
            </a:extLst>
          </p:cNvPr>
          <p:cNvSpPr txBox="1">
            <a:spLocks/>
          </p:cNvSpPr>
          <p:nvPr/>
        </p:nvSpPr>
        <p:spPr>
          <a:xfrm>
            <a:off x="7144338"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Available in PRC, NA, EMEA</a:t>
            </a:r>
          </a:p>
        </p:txBody>
      </p:sp>
      <p:pic>
        <p:nvPicPr>
          <p:cNvPr id="3" name="Picture 2">
            <a:extLst>
              <a:ext uri="{FF2B5EF4-FFF2-40B4-BE49-F238E27FC236}">
                <a16:creationId xmlns:a16="http://schemas.microsoft.com/office/drawing/2014/main" id="{07C2D740-3DBA-BD51-8F39-ACDF569B564A}"/>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p:blipFill>
        <p:spPr>
          <a:xfrm>
            <a:off x="595313" y="192883"/>
            <a:ext cx="659606" cy="318860"/>
          </a:xfrm>
          <a:prstGeom prst="rect">
            <a:avLst/>
          </a:prstGeom>
        </p:spPr>
      </p:pic>
      <p:grpSp>
        <p:nvGrpSpPr>
          <p:cNvPr id="4" name="Group 3">
            <a:extLst>
              <a:ext uri="{FF2B5EF4-FFF2-40B4-BE49-F238E27FC236}">
                <a16:creationId xmlns:a16="http://schemas.microsoft.com/office/drawing/2014/main" id="{45091D33-317F-5D8A-DAFB-04E2DFFA522A}"/>
              </a:ext>
            </a:extLst>
          </p:cNvPr>
          <p:cNvGrpSpPr/>
          <p:nvPr/>
        </p:nvGrpSpPr>
        <p:grpSpPr>
          <a:xfrm>
            <a:off x="9057016" y="87630"/>
            <a:ext cx="2525384" cy="384440"/>
            <a:chOff x="9057016" y="87630"/>
            <a:chExt cx="2525384" cy="384440"/>
          </a:xfrm>
        </p:grpSpPr>
        <p:pic>
          <p:nvPicPr>
            <p:cNvPr id="8" name="Picture 7">
              <a:hlinkClick r:id="rId12" action="ppaction://hlinksldjump"/>
              <a:extLst>
                <a:ext uri="{FF2B5EF4-FFF2-40B4-BE49-F238E27FC236}">
                  <a16:creationId xmlns:a16="http://schemas.microsoft.com/office/drawing/2014/main" id="{A3316B65-D307-0C20-90AC-C66D43C36757}"/>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10" name="Rectangle 9">
              <a:extLst>
                <a:ext uri="{FF2B5EF4-FFF2-40B4-BE49-F238E27FC236}">
                  <a16:creationId xmlns:a16="http://schemas.microsoft.com/office/drawing/2014/main" id="{EA94CBD4-CE04-3F1E-F1A1-BDF8BAE39130}"/>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80403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894AD93A-5AA5-3799-B2B1-0331FDC2365B}"/>
              </a:ext>
            </a:extLst>
          </p:cNvPr>
          <p:cNvSpPr>
            <a:spLocks noGrp="1"/>
          </p:cNvSpPr>
          <p:nvPr>
            <p:ph type="title"/>
          </p:nvPr>
        </p:nvSpPr>
        <p:spPr>
          <a:xfrm>
            <a:off x="592916" y="571500"/>
            <a:ext cx="10972801" cy="498598"/>
          </a:xfrm>
        </p:spPr>
        <p:txBody>
          <a:bodyPr/>
          <a:lstStyle/>
          <a:p>
            <a:r>
              <a:rPr lang="en-US" noProof="0" dirty="0">
                <a:sym typeface="Helvetica"/>
              </a:rPr>
              <a:t>Intelligent Industrial Controller</a:t>
            </a:r>
            <a:endParaRPr lang="en-US" dirty="0"/>
          </a:p>
        </p:txBody>
      </p:sp>
      <p:pic>
        <p:nvPicPr>
          <p:cNvPr id="206" name="Picture 205">
            <a:extLst>
              <a:ext uri="{FF2B5EF4-FFF2-40B4-BE49-F238E27FC236}">
                <a16:creationId xmlns:a16="http://schemas.microsoft.com/office/drawing/2014/main" id="{BE61FA80-7853-5231-724E-A29F6CFA4682}"/>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95313" y="192883"/>
            <a:ext cx="1398587" cy="309458"/>
          </a:xfrm>
          <a:prstGeom prst="rect">
            <a:avLst/>
          </a:prstGeom>
        </p:spPr>
      </p:pic>
      <p:sp>
        <p:nvSpPr>
          <p:cNvPr id="212" name="Rectangle 211">
            <a:extLst>
              <a:ext uri="{FF2B5EF4-FFF2-40B4-BE49-F238E27FC236}">
                <a16:creationId xmlns:a16="http://schemas.microsoft.com/office/drawing/2014/main" id="{1BC6D33C-4DD4-5DE6-BD16-32CF247F94FE}"/>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13" name="Rectangle 212">
            <a:extLst>
              <a:ext uri="{FF2B5EF4-FFF2-40B4-BE49-F238E27FC236}">
                <a16:creationId xmlns:a16="http://schemas.microsoft.com/office/drawing/2014/main" id="{5723038D-8D91-344A-4B30-7FF2931EA20E}"/>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214" name="Straight Connector 213">
            <a:extLst>
              <a:ext uri="{FF2B5EF4-FFF2-40B4-BE49-F238E27FC236}">
                <a16:creationId xmlns:a16="http://schemas.microsoft.com/office/drawing/2014/main" id="{EEBE2D62-0AF5-3B62-8AB3-CDA9BA5B2228}"/>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215" name="Text Placeholder 49">
            <a:extLst>
              <a:ext uri="{FF2B5EF4-FFF2-40B4-BE49-F238E27FC236}">
                <a16:creationId xmlns:a16="http://schemas.microsoft.com/office/drawing/2014/main" id="{6B9BF075-583B-0368-AD1A-59CB2ABF0385}"/>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p:txBody>
      </p:sp>
      <p:sp>
        <p:nvSpPr>
          <p:cNvPr id="216" name="Rectangle 215">
            <a:extLst>
              <a:ext uri="{FF2B5EF4-FFF2-40B4-BE49-F238E27FC236}">
                <a16:creationId xmlns:a16="http://schemas.microsoft.com/office/drawing/2014/main" id="{57AA456F-BD6D-C3BF-A6AA-5148CC9E2138}"/>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217" name="Straight Connector 216">
            <a:extLst>
              <a:ext uri="{FF2B5EF4-FFF2-40B4-BE49-F238E27FC236}">
                <a16:creationId xmlns:a16="http://schemas.microsoft.com/office/drawing/2014/main" id="{3E8E667B-9641-ADEF-0A61-1BBCF0C20E0D}"/>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218" name="Picture 50">
            <a:extLst>
              <a:ext uri="{FF2B5EF4-FFF2-40B4-BE49-F238E27FC236}">
                <a16:creationId xmlns:a16="http://schemas.microsoft.com/office/drawing/2014/main" id="{A61D993A-80F6-E23A-6B1E-01ABD1E3CFBB}"/>
              </a:ext>
            </a:extLst>
          </p:cNvPr>
          <p:cNvPicPr>
            <a:picLocks/>
          </p:cNvPicPr>
          <p:nvPr/>
        </p:nvPicPr>
        <p:blipFill>
          <a:blip r:embed="rId4"/>
          <a:stretch>
            <a:fillRect/>
          </a:stretch>
        </p:blipFill>
        <p:spPr>
          <a:xfrm>
            <a:off x="7149236" y="3048000"/>
            <a:ext cx="1593762" cy="1328738"/>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63" name="Rectangle 62">
            <a:extLst>
              <a:ext uri="{FF2B5EF4-FFF2-40B4-BE49-F238E27FC236}">
                <a16:creationId xmlns:a16="http://schemas.microsoft.com/office/drawing/2014/main" id="{EEC3A15B-553C-0E5E-522D-EE0E125960D3}"/>
              </a:ext>
            </a:extLst>
          </p:cNvPr>
          <p:cNvSpPr>
            <a:spLocks/>
          </p:cNvSpPr>
          <p:nvPr/>
        </p:nvSpPr>
        <p:spPr>
          <a:xfrm>
            <a:off x="8743000" y="3048001"/>
            <a:ext cx="2839400" cy="139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a:spcAft>
                <a:spcPts val="200"/>
              </a:spcAft>
              <a:defRPr/>
            </a:pPr>
            <a:r>
              <a:rPr kumimoji="0" lang="en-US" sz="900" b="0" i="0" u="none" strike="noStrike" kern="1200" cap="none" spc="0" normalizeH="0" baseline="0" noProof="0" dirty="0">
                <a:ln>
                  <a:noFill/>
                </a:ln>
                <a:solidFill>
                  <a:schemeClr val="bg2"/>
                </a:solidFill>
                <a:effectLst/>
                <a:uLnTx/>
                <a:uFillTx/>
                <a:latin typeface="IntelOne Text Bold" panose="020B0803020203020204" pitchFamily="34" charset="0"/>
              </a:rPr>
              <a:t>Outcomes</a:t>
            </a:r>
            <a:endParaRPr lang="en-US" sz="1000" dirty="0">
              <a:solidFill>
                <a:schemeClr val="accent1"/>
              </a:solidFill>
              <a:latin typeface="IntelOne Text Bold" panose="020B0803020203020204" pitchFamily="34" charset="0"/>
            </a:endParaRP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Operational scale due to automated efficiencies </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Optimize resource utilization by ensuring right tasks performed at right time</a:t>
            </a:r>
            <a:endParaRPr lang="en-US" sz="900" dirty="0">
              <a:solidFill>
                <a:srgbClr val="525252"/>
              </a:solidFill>
              <a:latin typeface="IntelOne Text"/>
            </a:endParaRPr>
          </a:p>
        </p:txBody>
      </p:sp>
      <p:sp>
        <p:nvSpPr>
          <p:cNvPr id="192" name="Rectangle 191">
            <a:extLst>
              <a:ext uri="{FF2B5EF4-FFF2-40B4-BE49-F238E27FC236}">
                <a16:creationId xmlns:a16="http://schemas.microsoft.com/office/drawing/2014/main" id="{35B2EB1D-D208-D546-A66E-32E4372D92A8}"/>
              </a:ext>
            </a:extLst>
          </p:cNvPr>
          <p:cNvSpPr>
            <a:spLocks/>
          </p:cNvSpPr>
          <p:nvPr/>
        </p:nvSpPr>
        <p:spPr>
          <a:xfrm>
            <a:off x="7144331" y="4446256"/>
            <a:ext cx="4452408" cy="1764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Accelerated time-to-operation for new plants, factories, warehouses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factory, warehouse uptime, operational density</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visibility into factory assets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Drive appeal with younger workers looking for digitized/automated environments</a:t>
            </a:r>
          </a:p>
          <a:p>
            <a:pPr>
              <a:spcBef>
                <a:spcPts val="200"/>
              </a:spcBef>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Reduce human injury, exposure to hazards which can be automated</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Mitigate labor shortages</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Reduce reliance on technical expertise for less critical systems </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labor costs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Optimize warehouse spaces to reduce footprint</a:t>
            </a:r>
          </a:p>
        </p:txBody>
      </p:sp>
      <p:sp>
        <p:nvSpPr>
          <p:cNvPr id="221" name="Text Placeholder 49">
            <a:extLst>
              <a:ext uri="{FF2B5EF4-FFF2-40B4-BE49-F238E27FC236}">
                <a16:creationId xmlns:a16="http://schemas.microsoft.com/office/drawing/2014/main" id="{BD2795D5-6E15-6AAC-50EC-33D7AE71CDC4}"/>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rPr>
              <a:t>Primary: </a:t>
            </a:r>
            <a:r>
              <a:rPr lang="en-US" sz="900" b="0" dirty="0">
                <a:solidFill>
                  <a:srgbClr val="525252"/>
                </a:solidFill>
                <a:latin typeface="IntelOne Text" panose="020B0503020203020204" pitchFamily="34" charset="0"/>
                <a:hlinkClick r:id="rId5" action="ppaction://hlinksldjump"/>
              </a:rPr>
              <a:t>Control Optimization &amp; Autonomy</a:t>
            </a:r>
            <a:endParaRPr lang="en-US" sz="900" b="0" dirty="0">
              <a:solidFill>
                <a:srgbClr val="525252"/>
              </a:solidFill>
              <a:latin typeface="IntelOne Text" panose="020B0503020203020204" pitchFamily="34" charset="0"/>
            </a:endParaRPr>
          </a:p>
        </p:txBody>
      </p:sp>
      <p:sp>
        <p:nvSpPr>
          <p:cNvPr id="222" name="Text Placeholder 49" descr="Target Vertical: &#10;Manufacturing&#10;&#10;&#10;">
            <a:extLst>
              <a:ext uri="{FF2B5EF4-FFF2-40B4-BE49-F238E27FC236}">
                <a16:creationId xmlns:a16="http://schemas.microsoft.com/office/drawing/2014/main" id="{66BA36C6-C6C5-15A6-4396-A4F8558150B2}"/>
              </a:ext>
            </a:extLst>
          </p:cNvPr>
          <p:cNvSpPr txBox="1">
            <a:spLocks/>
          </p:cNvSpPr>
          <p:nvPr/>
        </p:nvSpPr>
        <p:spPr>
          <a:xfrm>
            <a:off x="7144338"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a:spcBef>
                <a:spcPts val="0"/>
              </a:spcBef>
              <a:defRPr/>
            </a:pPr>
            <a:r>
              <a:rPr lang="en-US" sz="900" b="0" dirty="0">
                <a:solidFill>
                  <a:srgbClr val="525252"/>
                </a:solidFill>
                <a:latin typeface="IntelOne Text" panose="020B0503020203020204" pitchFamily="34" charset="0"/>
                <a:ea typeface="+mn-ea"/>
                <a:cs typeface="+mn-cs"/>
                <a:sym typeface="Helvetica Neue"/>
              </a:rPr>
              <a:t>Agriculture</a:t>
            </a:r>
          </a:p>
        </p:txBody>
      </p:sp>
      <p:sp>
        <p:nvSpPr>
          <p:cNvPr id="223" name="Text Placeholder 49" descr="Target Vertical: &#10;Manufacturing&#10;&#10;&#10;">
            <a:extLst>
              <a:ext uri="{FF2B5EF4-FFF2-40B4-BE49-F238E27FC236}">
                <a16:creationId xmlns:a16="http://schemas.microsoft.com/office/drawing/2014/main" id="{FE690E0E-769C-AF52-505F-081C69A7DF78}"/>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Asia, Pacific, and Japan, Europe, Middle East, and Africa, PRC</a:t>
            </a:r>
          </a:p>
        </p:txBody>
      </p:sp>
      <p:grpSp>
        <p:nvGrpSpPr>
          <p:cNvPr id="6" name="Group 5">
            <a:extLst>
              <a:ext uri="{FF2B5EF4-FFF2-40B4-BE49-F238E27FC236}">
                <a16:creationId xmlns:a16="http://schemas.microsoft.com/office/drawing/2014/main" id="{58AE81F4-F14D-BBE4-0804-8358CC660C78}"/>
              </a:ext>
            </a:extLst>
          </p:cNvPr>
          <p:cNvGrpSpPr>
            <a:grpSpLocks/>
          </p:cNvGrpSpPr>
          <p:nvPr/>
        </p:nvGrpSpPr>
        <p:grpSpPr>
          <a:xfrm>
            <a:off x="613554" y="4210770"/>
            <a:ext cx="6255393" cy="664160"/>
            <a:chOff x="592915" y="3640327"/>
            <a:chExt cx="6255393" cy="664160"/>
          </a:xfrm>
        </p:grpSpPr>
        <p:sp>
          <p:nvSpPr>
            <p:cNvPr id="193" name="Content Placeholder 47">
              <a:extLst>
                <a:ext uri="{FF2B5EF4-FFF2-40B4-BE49-F238E27FC236}">
                  <a16:creationId xmlns:a16="http://schemas.microsoft.com/office/drawing/2014/main" id="{C44072A2-BC27-9B20-6B5A-61607E782B51}"/>
                </a:ext>
              </a:extLst>
            </p:cNvPr>
            <p:cNvSpPr txBox="1">
              <a:spLocks/>
            </p:cNvSpPr>
            <p:nvPr/>
          </p:nvSpPr>
          <p:spPr>
            <a:xfrm>
              <a:off x="592916" y="3640327"/>
              <a:ext cx="2651760" cy="184666"/>
            </a:xfrm>
            <a:prstGeom prst="rect">
              <a:avLst/>
            </a:prstGeom>
            <a:ln>
              <a:noFill/>
            </a:ln>
          </p:spPr>
          <p:txBody>
            <a:bodyPr lIns="0" tIns="0" rIns="0" bIns="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194" name="Content Placeholder 47">
              <a:extLst>
                <a:ext uri="{FF2B5EF4-FFF2-40B4-BE49-F238E27FC236}">
                  <a16:creationId xmlns:a16="http://schemas.microsoft.com/office/drawing/2014/main" id="{8CC4F1DF-A7ED-558E-F083-0D1BDE579C31}"/>
                </a:ext>
              </a:extLst>
            </p:cNvPr>
            <p:cNvSpPr txBox="1">
              <a:spLocks/>
            </p:cNvSpPr>
            <p:nvPr/>
          </p:nvSpPr>
          <p:spPr>
            <a:xfrm>
              <a:off x="592915" y="3837693"/>
              <a:ext cx="6255393" cy="466794"/>
            </a:xfrm>
            <a:prstGeom prst="rect">
              <a:avLst/>
            </a:prstGeom>
            <a:ln>
              <a:noFill/>
            </a:ln>
          </p:spPr>
          <p:txBody>
            <a:bodyPr wrap="square" lIns="0" tIns="0" rIns="0" bIns="0" numCol="2" spc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016" indent="-128016" defTabSz="1219169" hangingPunct="0">
                <a:spcBef>
                  <a:spcPts val="200"/>
                </a:spcBef>
                <a:buFont typeface="Wingdings" panose="05000000000000000000" pitchFamily="2" charset="2"/>
                <a:buChar char="§"/>
                <a:defRPr/>
              </a:pPr>
              <a:r>
                <a:rPr lang="en-US" sz="900" kern="0" dirty="0">
                  <a:solidFill>
                    <a:schemeClr val="bg2"/>
                  </a:solidFill>
                  <a:ea typeface="Intel Clear" panose="020B0604020203020204" pitchFamily="34" charset="0"/>
                  <a:cs typeface="Intel Clear" panose="020B0604020203020204" pitchFamily="34" charset="0"/>
                  <a:sym typeface="Helvetica"/>
                </a:rPr>
                <a:t>Intel® Celeron®</a:t>
              </a:r>
            </a:p>
            <a:p>
              <a:pPr marL="128016" indent="-128016" defTabSz="1219169" hangingPunct="0">
                <a:spcBef>
                  <a:spcPts val="200"/>
                </a:spcBef>
                <a:buFont typeface="Wingdings" panose="05000000000000000000" pitchFamily="2" charset="2"/>
                <a:buChar char="§"/>
                <a:defRPr/>
              </a:pPr>
              <a:r>
                <a:rPr lang="en-US" sz="900" kern="0" dirty="0">
                  <a:solidFill>
                    <a:schemeClr val="bg2"/>
                  </a:solidFill>
                  <a:ea typeface="Intel Clear" panose="020B0604020203020204" pitchFamily="34" charset="0"/>
                  <a:cs typeface="Intel Clear" panose="020B0604020203020204" pitchFamily="34" charset="0"/>
                  <a:sym typeface="Helvetica"/>
                </a:rPr>
                <a:t>Intel® Core i3 – i9® processors</a:t>
              </a:r>
            </a:p>
            <a:p>
              <a:pPr marL="128016" indent="-128016" defTabSz="1219169" hangingPunct="0">
                <a:spcBef>
                  <a:spcPts val="200"/>
                </a:spcBef>
                <a:buFont typeface="Wingdings" panose="05000000000000000000" pitchFamily="2" charset="2"/>
                <a:buChar char="§"/>
                <a:defRPr/>
              </a:pPr>
              <a:r>
                <a:rPr lang="en-US" sz="900" kern="0" dirty="0">
                  <a:solidFill>
                    <a:schemeClr val="bg2"/>
                  </a:solidFill>
                  <a:ea typeface="Intel Clear" panose="020B0604020203020204" pitchFamily="34" charset="0"/>
                  <a:cs typeface="Intel Clear" panose="020B0604020203020204" pitchFamily="34" charset="0"/>
                  <a:sym typeface="Helvetica"/>
                </a:rPr>
                <a:t>Intel® Ethernet Controllers</a:t>
              </a:r>
            </a:p>
            <a:p>
              <a:pPr marL="128016" indent="-128016" defTabSz="1219169" hangingPunct="0">
                <a:spcBef>
                  <a:spcPts val="200"/>
                </a:spcBef>
                <a:buFont typeface="Wingdings" panose="05000000000000000000" pitchFamily="2" charset="2"/>
                <a:buChar char="§"/>
                <a:defRPr/>
              </a:pPr>
              <a:r>
                <a:rPr lang="en-US" sz="900" kern="0" dirty="0">
                  <a:solidFill>
                    <a:schemeClr val="bg2"/>
                  </a:solidFill>
                  <a:ea typeface="Intel Clear" panose="020B0604020203020204" pitchFamily="34" charset="0"/>
                  <a:cs typeface="Intel Clear" panose="020B0604020203020204" pitchFamily="34" charset="0"/>
                  <a:sym typeface="Helvetica"/>
                </a:rPr>
                <a:t>Intel® Xeon® processors </a:t>
              </a:r>
            </a:p>
            <a:p>
              <a:pPr marL="128016" indent="-128016" defTabSz="1219169" hangingPunct="0">
                <a:spcBef>
                  <a:spcPts val="200"/>
                </a:spcBef>
                <a:buFont typeface="Wingdings" panose="05000000000000000000" pitchFamily="2" charset="2"/>
                <a:buChar char="§"/>
                <a:defRPr/>
              </a:pPr>
              <a:r>
                <a:rPr lang="en-US" sz="900" kern="0" dirty="0">
                  <a:solidFill>
                    <a:schemeClr val="bg2"/>
                  </a:solidFill>
                  <a:ea typeface="Intel Clear" panose="020B0604020203020204" pitchFamily="34" charset="0"/>
                  <a:cs typeface="Intel Clear" panose="020B0604020203020204" pitchFamily="34" charset="0"/>
                  <a:sym typeface="Helvetica"/>
                </a:rPr>
                <a:t>Intel® Distribution of </a:t>
              </a:r>
              <a:r>
                <a:rPr lang="en-US" sz="900" kern="0" dirty="0" err="1">
                  <a:solidFill>
                    <a:schemeClr val="bg2"/>
                  </a:solidFill>
                  <a:ea typeface="Intel Clear" panose="020B0604020203020204" pitchFamily="34" charset="0"/>
                  <a:cs typeface="Intel Clear" panose="020B0604020203020204" pitchFamily="34" charset="0"/>
                  <a:sym typeface="Helvetica"/>
                </a:rPr>
                <a:t>OpenVINO</a:t>
              </a:r>
              <a:r>
                <a:rPr lang="en-US" sz="900" kern="0" dirty="0">
                  <a:solidFill>
                    <a:schemeClr val="bg2"/>
                  </a:solidFill>
                  <a:ea typeface="Intel Clear" panose="020B0604020203020204" pitchFamily="34" charset="0"/>
                  <a:cs typeface="Intel Clear" panose="020B0604020203020204" pitchFamily="34" charset="0"/>
                  <a:sym typeface="Helvetica"/>
                </a:rPr>
                <a:t>™ toolkit</a:t>
              </a:r>
            </a:p>
          </p:txBody>
        </p:sp>
      </p:grpSp>
      <p:grpSp>
        <p:nvGrpSpPr>
          <p:cNvPr id="7" name="Group 6">
            <a:extLst>
              <a:ext uri="{FF2B5EF4-FFF2-40B4-BE49-F238E27FC236}">
                <a16:creationId xmlns:a16="http://schemas.microsoft.com/office/drawing/2014/main" id="{26534462-9CC9-1D5A-1D97-AA075D5A97CA}"/>
              </a:ext>
            </a:extLst>
          </p:cNvPr>
          <p:cNvGrpSpPr/>
          <p:nvPr/>
        </p:nvGrpSpPr>
        <p:grpSpPr>
          <a:xfrm>
            <a:off x="613555" y="1268730"/>
            <a:ext cx="6255394" cy="1292662"/>
            <a:chOff x="592917" y="1621155"/>
            <a:chExt cx="6255394" cy="1292662"/>
          </a:xfrm>
        </p:grpSpPr>
        <p:sp>
          <p:nvSpPr>
            <p:cNvPr id="49"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E7768C25-8FCA-5BBC-D718-78198A174BE7}"/>
                </a:ext>
              </a:extLst>
            </p:cNvPr>
            <p:cNvSpPr txBox="1">
              <a:spLocks/>
            </p:cNvSpPr>
            <p:nvPr/>
          </p:nvSpPr>
          <p:spPr>
            <a:xfrm>
              <a:off x="592917" y="1805821"/>
              <a:ext cx="6255394" cy="1107996"/>
            </a:xfrm>
            <a:prstGeom prst="rect">
              <a:avLst/>
            </a:prstGeom>
            <a:ln>
              <a:noFill/>
            </a:ln>
          </p:spPr>
          <p:txBody>
            <a:bodyPr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The </a:t>
              </a:r>
              <a:r>
                <a:rPr kumimoji="0" lang="en-US" sz="900" b="0" i="0" u="none" strike="noStrike" kern="0" cap="none" spc="0" normalizeH="0" baseline="0" noProof="0" dirty="0" err="1">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Xinje</a:t>
              </a:r>
              <a:r>
                <a:rPr kumimoji="0" lang="en-US" sz="900" b="0" i="0" u="none" strike="noStrike" kern="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Electric X-SIGHT Intelligent Industrial Controller monitors individual PLCs, and streamlines their control through a centralized user interface and programming platform. Through this combination, PLCs can be controlled to perform a wide range of tasks, and actively analyze passthrough data to enhance performance. </a:t>
              </a:r>
              <a:r>
                <a:rPr kumimoji="0" lang="en-US" sz="900" b="0" i="0" u="none" strike="noStrike" kern="0" cap="none" spc="0" normalizeH="0" baseline="0" noProof="0" dirty="0" err="1">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Xinje</a:t>
              </a:r>
              <a:r>
                <a:rPr kumimoji="0" lang="en-US" sz="900" b="0" i="0" u="none" strike="noStrike" kern="0" cap="none" spc="0" normalizeH="0" baseline="0" noProof="0" dirty="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works with customers to develop cloud data software and systems for their Intelligent Industrial Controller Integrations. This ensures sound private cloud storage protocols, and a customized level of detail to their customer’s unique process, privacy and other data management needs. After identifying and implementing the best integration. Data security can be further managed through a separate runtime environment to process sensitive data, such as computer vision data, for proper oversight. </a:t>
              </a:r>
            </a:p>
          </p:txBody>
        </p:sp>
        <p:sp>
          <p:nvSpPr>
            <p:cNvPr id="56" name="Content Placeholder 47">
              <a:extLst>
                <a:ext uri="{FF2B5EF4-FFF2-40B4-BE49-F238E27FC236}">
                  <a16:creationId xmlns:a16="http://schemas.microsoft.com/office/drawing/2014/main" id="{106A0FDE-2D13-5396-BF49-426E455B664A}"/>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12" name="Straight Connector 11">
            <a:extLst>
              <a:ext uri="{FF2B5EF4-FFF2-40B4-BE49-F238E27FC236}">
                <a16:creationId xmlns:a16="http://schemas.microsoft.com/office/drawing/2014/main" id="{BDCAD626-43C1-8FE1-4F9D-14C6349946DE}"/>
              </a:ext>
            </a:extLst>
          </p:cNvPr>
          <p:cNvCxnSpPr>
            <a:cxnSpLocks/>
          </p:cNvCxnSpPr>
          <p:nvPr/>
        </p:nvCxnSpPr>
        <p:spPr>
          <a:xfrm>
            <a:off x="613555" y="267292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51632B04-BF08-CAB7-82B3-547A85738068}"/>
              </a:ext>
            </a:extLst>
          </p:cNvPr>
          <p:cNvCxnSpPr>
            <a:cxnSpLocks/>
          </p:cNvCxnSpPr>
          <p:nvPr/>
        </p:nvCxnSpPr>
        <p:spPr>
          <a:xfrm>
            <a:off x="613555" y="409923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2" name="Group 1">
            <a:extLst>
              <a:ext uri="{FF2B5EF4-FFF2-40B4-BE49-F238E27FC236}">
                <a16:creationId xmlns:a16="http://schemas.microsoft.com/office/drawing/2014/main" id="{32E39886-C9CD-C298-1FEB-EC976398C584}"/>
              </a:ext>
            </a:extLst>
          </p:cNvPr>
          <p:cNvGrpSpPr/>
          <p:nvPr/>
        </p:nvGrpSpPr>
        <p:grpSpPr>
          <a:xfrm>
            <a:off x="593726" y="2784462"/>
            <a:ext cx="6275220" cy="1203238"/>
            <a:chOff x="593726" y="2815624"/>
            <a:chExt cx="6275220" cy="1203238"/>
          </a:xfrm>
        </p:grpSpPr>
        <p:sp>
          <p:nvSpPr>
            <p:cNvPr id="8" name="Content Placeholder 47">
              <a:extLst>
                <a:ext uri="{FF2B5EF4-FFF2-40B4-BE49-F238E27FC236}">
                  <a16:creationId xmlns:a16="http://schemas.microsoft.com/office/drawing/2014/main" id="{4ED67135-797B-D3F6-A8A4-0FEAA9A7DD71}"/>
                </a:ext>
              </a:extLst>
            </p:cNvPr>
            <p:cNvSpPr txBox="1">
              <a:spLocks/>
            </p:cNvSpPr>
            <p:nvPr/>
          </p:nvSpPr>
          <p:spPr>
            <a:xfrm>
              <a:off x="613555" y="2815624"/>
              <a:ext cx="5209474" cy="173193"/>
            </a:xfrm>
            <a:prstGeom prst="rect">
              <a:avLst/>
            </a:prstGeom>
            <a:ln>
              <a:noFill/>
            </a:ln>
          </p:spPr>
          <p:txBody>
            <a:bodyPr lIns="0" tIns="0" rIns="91440" bIns="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224" name="Rectangle 223">
              <a:extLst>
                <a:ext uri="{FF2B5EF4-FFF2-40B4-BE49-F238E27FC236}">
                  <a16:creationId xmlns:a16="http://schemas.microsoft.com/office/drawing/2014/main" id="{92ED0729-6BDD-108E-4E83-1E7CA7951A36}"/>
                </a:ext>
              </a:extLst>
            </p:cNvPr>
            <p:cNvSpPr>
              <a:spLocks/>
            </p:cNvSpPr>
            <p:nvPr/>
          </p:nvSpPr>
          <p:spPr>
            <a:xfrm>
              <a:off x="934253" y="3049366"/>
              <a:ext cx="1634548" cy="969496"/>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0" tIns="0" rIns="0" bIns="0" numCol="1" spcCol="0" rtlCol="0" fromWordArt="0" anchor="t" anchorCtr="0" forceAA="0" compatLnSpc="1">
              <a:prstTxWarp prst="textNoShape">
                <a:avLst/>
              </a:prstTxWarp>
              <a:spAutoFit/>
            </a:bodyPr>
            <a:lstStyle/>
            <a:p>
              <a:pPr defTabSz="914423" fontAlgn="ctr" hangingPunct="0"/>
              <a:r>
                <a:rPr lang="en-US" sz="900" dirty="0">
                  <a:solidFill>
                    <a:schemeClr val="accent1"/>
                  </a:solidFill>
                  <a:latin typeface="IntelOne Text Medium" panose="020B0703020203020204" pitchFamily="34" charset="0"/>
                  <a:sym typeface="Helvetica Neue"/>
                </a:rPr>
                <a:t>Increase operational speed and efficiency </a:t>
              </a:r>
              <a:r>
                <a:rPr lang="en-US" sz="900" dirty="0">
                  <a:solidFill>
                    <a:srgbClr val="525252"/>
                  </a:solidFill>
                  <a:latin typeface="IntelOne Text" panose="020B0503020203020204" pitchFamily="34" charset="0"/>
                  <a:sym typeface="Helvetica Neue"/>
                </a:rPr>
                <a:t>by utilizing a system that centralizes communications between IoT devices, industrial controllers, resources planning software, and other systems </a:t>
              </a:r>
            </a:p>
          </p:txBody>
        </p:sp>
        <p:sp>
          <p:nvSpPr>
            <p:cNvPr id="225" name="Rectangle 224">
              <a:extLst>
                <a:ext uri="{FF2B5EF4-FFF2-40B4-BE49-F238E27FC236}">
                  <a16:creationId xmlns:a16="http://schemas.microsoft.com/office/drawing/2014/main" id="{C64DD567-CB73-E2AA-CDAE-B5D071D40218}"/>
                </a:ext>
              </a:extLst>
            </p:cNvPr>
            <p:cNvSpPr>
              <a:spLocks/>
            </p:cNvSpPr>
            <p:nvPr/>
          </p:nvSpPr>
          <p:spPr>
            <a:xfrm>
              <a:off x="3084326" y="3049366"/>
              <a:ext cx="1634548" cy="969496"/>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0" tIns="0" rIns="0" bIns="0" numCol="1" spcCol="0" rtlCol="0" fromWordArt="0" anchor="t" anchorCtr="0" forceAA="0" compatLnSpc="1">
              <a:prstTxWarp prst="textNoShape">
                <a:avLst/>
              </a:prstTxWarp>
              <a:spAutoFit/>
            </a:bodyPr>
            <a:lstStyle/>
            <a:p>
              <a:pPr defTabSz="914423" fontAlgn="ctr" hangingPunct="0"/>
              <a:r>
                <a:rPr lang="en-US" sz="900" dirty="0">
                  <a:solidFill>
                    <a:schemeClr val="accent1"/>
                  </a:solidFill>
                  <a:latin typeface="IntelOne Text Medium" panose="020B0703020203020204" pitchFamily="34" charset="0"/>
                  <a:sym typeface="Helvetica Neue"/>
                </a:rPr>
                <a:t>Enhance production quality </a:t>
              </a:r>
              <a:r>
                <a:rPr lang="en-US" sz="900" dirty="0">
                  <a:solidFill>
                    <a:srgbClr val="525252"/>
                  </a:solidFill>
                  <a:latin typeface="IntelOne Text" panose="020B0503020203020204" pitchFamily="34" charset="0"/>
                  <a:sym typeface="Helvetica Neue"/>
                </a:rPr>
                <a:t>with a system designed to conduct real-time performance analysis, and enact machine learning driven self-improving and self-healing protocols </a:t>
              </a:r>
            </a:p>
          </p:txBody>
        </p:sp>
        <p:sp>
          <p:nvSpPr>
            <p:cNvPr id="226" name="Rectangle 225">
              <a:extLst>
                <a:ext uri="{FF2B5EF4-FFF2-40B4-BE49-F238E27FC236}">
                  <a16:creationId xmlns:a16="http://schemas.microsoft.com/office/drawing/2014/main" id="{92836F2E-B27A-1CA8-7F85-93C3DC0A5C0C}"/>
                </a:ext>
              </a:extLst>
            </p:cNvPr>
            <p:cNvSpPr>
              <a:spLocks/>
            </p:cNvSpPr>
            <p:nvPr/>
          </p:nvSpPr>
          <p:spPr>
            <a:xfrm>
              <a:off x="5234398" y="3049366"/>
              <a:ext cx="1634548" cy="969496"/>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0" tIns="0" rIns="0" bIns="0" numCol="1" spcCol="0" rtlCol="0" fromWordArt="0" anchor="t" anchorCtr="0" forceAA="0" compatLnSpc="1">
              <a:prstTxWarp prst="textNoShape">
                <a:avLst/>
              </a:prstTxWarp>
              <a:spAutoFit/>
            </a:bodyPr>
            <a:lstStyle/>
            <a:p>
              <a:pPr defTabSz="914423" fontAlgn="ctr" hangingPunct="0"/>
              <a:r>
                <a:rPr lang="en-US" sz="900" dirty="0">
                  <a:solidFill>
                    <a:schemeClr val="accent1"/>
                  </a:solidFill>
                  <a:latin typeface="IntelOne Text Medium" panose="020B0703020203020204" pitchFamily="34" charset="0"/>
                  <a:sym typeface="Helvetica Neue"/>
                </a:rPr>
                <a:t>Help operators and managers focus on critical tasks </a:t>
              </a:r>
              <a:r>
                <a:rPr lang="en-US" sz="900" dirty="0">
                  <a:solidFill>
                    <a:srgbClr val="525252"/>
                  </a:solidFill>
                  <a:latin typeface="IntelOne Text" panose="020B0503020203020204" pitchFamily="34" charset="0"/>
                  <a:sym typeface="Helvetica Neue"/>
                </a:rPr>
                <a:t>by integrating a reliable, autonomous system that requires less monitoring, and offers users a smooth, easy-to-use unified interface </a:t>
              </a:r>
            </a:p>
          </p:txBody>
        </p:sp>
        <p:pic>
          <p:nvPicPr>
            <p:cNvPr id="251" name="Graphic 250">
              <a:extLst>
                <a:ext uri="{FF2B5EF4-FFF2-40B4-BE49-F238E27FC236}">
                  <a16:creationId xmlns:a16="http://schemas.microsoft.com/office/drawing/2014/main" id="{0D504357-0A24-431A-C983-317CECD1A835}"/>
                </a:ext>
              </a:extLst>
            </p:cNvPr>
            <p:cNvPicPr>
              <a:picLocks/>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93726" y="3049366"/>
              <a:ext cx="243132" cy="178074"/>
            </a:xfrm>
            <a:prstGeom prst="rect">
              <a:avLst/>
            </a:prstGeom>
          </p:spPr>
        </p:pic>
        <p:pic>
          <p:nvPicPr>
            <p:cNvPr id="254" name="Graphic 253">
              <a:extLst>
                <a:ext uri="{FF2B5EF4-FFF2-40B4-BE49-F238E27FC236}">
                  <a16:creationId xmlns:a16="http://schemas.microsoft.com/office/drawing/2014/main" id="{846FC503-5B11-A4FF-3786-D0BE928EF6E5}"/>
                </a:ext>
              </a:extLst>
            </p:cNvPr>
            <p:cNvPicPr>
              <a:picLocks/>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765426" y="3049367"/>
              <a:ext cx="242399" cy="252634"/>
            </a:xfrm>
            <a:prstGeom prst="rect">
              <a:avLst/>
            </a:prstGeom>
          </p:spPr>
        </p:pic>
        <p:pic>
          <p:nvPicPr>
            <p:cNvPr id="255" name="Graphic 254">
              <a:extLst>
                <a:ext uri="{FF2B5EF4-FFF2-40B4-BE49-F238E27FC236}">
                  <a16:creationId xmlns:a16="http://schemas.microsoft.com/office/drawing/2014/main" id="{245C5220-F26E-A6D2-11F6-763314D2A22D}"/>
                </a:ext>
              </a:extLst>
            </p:cNvPr>
            <p:cNvPicPr>
              <a:picLocks/>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924426" y="3049366"/>
              <a:ext cx="230282" cy="232813"/>
            </a:xfrm>
            <a:prstGeom prst="rect">
              <a:avLst/>
            </a:prstGeom>
          </p:spPr>
        </p:pic>
      </p:grpSp>
      <p:cxnSp>
        <p:nvCxnSpPr>
          <p:cNvPr id="228" name="Straight Connector 227">
            <a:extLst>
              <a:ext uri="{FF2B5EF4-FFF2-40B4-BE49-F238E27FC236}">
                <a16:creationId xmlns:a16="http://schemas.microsoft.com/office/drawing/2014/main" id="{7D27B164-1B4F-A25F-ACF5-33418CC3DA26}"/>
              </a:ext>
            </a:extLst>
          </p:cNvPr>
          <p:cNvCxnSpPr>
            <a:cxnSpLocks/>
          </p:cNvCxnSpPr>
          <p:nvPr/>
        </p:nvCxnSpPr>
        <p:spPr>
          <a:xfrm>
            <a:off x="592919" y="498646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229" name="Group 228">
            <a:extLst>
              <a:ext uri="{FF2B5EF4-FFF2-40B4-BE49-F238E27FC236}">
                <a16:creationId xmlns:a16="http://schemas.microsoft.com/office/drawing/2014/main" id="{32232345-7399-89A9-15BF-CE9EBB071E16}"/>
              </a:ext>
            </a:extLst>
          </p:cNvPr>
          <p:cNvGrpSpPr/>
          <p:nvPr/>
        </p:nvGrpSpPr>
        <p:grpSpPr>
          <a:xfrm>
            <a:off x="592918" y="5098000"/>
            <a:ext cx="6318424" cy="653047"/>
            <a:chOff x="5043513" y="3848440"/>
            <a:chExt cx="6318424" cy="653047"/>
          </a:xfrm>
        </p:grpSpPr>
        <p:sp>
          <p:nvSpPr>
            <p:cNvPr id="230" name="Content Placeholder 47">
              <a:extLst>
                <a:ext uri="{FF2B5EF4-FFF2-40B4-BE49-F238E27FC236}">
                  <a16:creationId xmlns:a16="http://schemas.microsoft.com/office/drawing/2014/main" id="{458BBA54-B0A6-69F5-0814-40CFF8215344}"/>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231" name="Content Placeholder 47">
              <a:extLst>
                <a:ext uri="{FF2B5EF4-FFF2-40B4-BE49-F238E27FC236}">
                  <a16:creationId xmlns:a16="http://schemas.microsoft.com/office/drawing/2014/main" id="{A16E3D0C-7712-1B69-E737-73D5D007A385}"/>
                </a:ext>
              </a:extLst>
            </p:cNvPr>
            <p:cNvSpPr txBox="1">
              <a:spLocks/>
            </p:cNvSpPr>
            <p:nvPr/>
          </p:nvSpPr>
          <p:spPr>
            <a:xfrm>
              <a:off x="5043513" y="4034693"/>
              <a:ext cx="6318424" cy="466794"/>
            </a:xfrm>
            <a:prstGeom prst="rect">
              <a:avLst/>
            </a:prstGeom>
            <a:ln>
              <a:noFill/>
            </a:ln>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marR="0" lvl="1" indent="-109728" fontAlgn="ctr">
                <a:lnSpc>
                  <a:spcPct val="100000"/>
                </a:lnSpc>
                <a:spcBef>
                  <a:spcPts val="200"/>
                </a:spcBef>
                <a:spcAft>
                  <a:spcPts val="0"/>
                </a:spcAft>
                <a:buClr>
                  <a:srgbClr val="525252"/>
                </a:buClr>
                <a:buSzTx/>
                <a:buFont typeface="Wingdings" panose="05000000000000000000" pitchFamily="2" charset="2"/>
                <a:buChar char="§"/>
                <a:tabLst/>
                <a:defRPr kumimoji="0" sz="900" b="0" i="0" u="none" strike="noStrike" cap="none" spc="0" normalizeH="0" baseline="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r>
                <a:rPr lang="en-US" dirty="0" err="1">
                  <a:sym typeface="Helvetica Neue"/>
                  <a:hlinkClick r:id="rId12">
                    <a:extLst>
                      <a:ext uri="{A12FA001-AC4F-418D-AE19-62706E023703}">
                        <ahyp:hlinkClr xmlns:ahyp="http://schemas.microsoft.com/office/drawing/2018/hyperlinkcolor" val="tx"/>
                      </a:ext>
                    </a:extLst>
                  </a:hlinkClick>
                </a:rPr>
                <a:t>Xinje</a:t>
              </a:r>
              <a:r>
                <a:rPr lang="en-US" dirty="0">
                  <a:sym typeface="Helvetica Neue"/>
                  <a:hlinkClick r:id="rId12">
                    <a:extLst>
                      <a:ext uri="{A12FA001-AC4F-418D-AE19-62706E023703}">
                        <ahyp:hlinkClr xmlns:ahyp="http://schemas.microsoft.com/office/drawing/2018/hyperlinkcolor" val="tx"/>
                      </a:ext>
                    </a:extLst>
                  </a:hlinkClick>
                </a:rPr>
                <a:t> Website</a:t>
              </a:r>
              <a:endParaRPr lang="en-US" dirty="0">
                <a:sym typeface="Helvetica Neue"/>
              </a:endParaRPr>
            </a:p>
            <a:p>
              <a:pPr lvl="1"/>
              <a:r>
                <a:rPr lang="en-US" dirty="0">
                  <a:sym typeface="Helvetica Neue"/>
                  <a:hlinkClick r:id="rId13">
                    <a:extLst>
                      <a:ext uri="{A12FA001-AC4F-418D-AE19-62706E023703}">
                        <ahyp:hlinkClr xmlns:ahyp="http://schemas.microsoft.com/office/drawing/2018/hyperlinkcolor" val="tx"/>
                      </a:ext>
                    </a:extLst>
                  </a:hlinkClick>
                </a:rPr>
                <a:t>Solution Demos</a:t>
              </a:r>
              <a:r>
                <a:rPr lang="en-US" dirty="0">
                  <a:sym typeface="Helvetica Neue"/>
                </a:rPr>
                <a:t> </a:t>
              </a:r>
            </a:p>
            <a:p>
              <a:pPr lvl="1"/>
              <a:r>
                <a:rPr lang="en-US" dirty="0">
                  <a:sym typeface="Helvetica Neue"/>
                  <a:hlinkClick r:id="rId14">
                    <a:extLst>
                      <a:ext uri="{A12FA001-AC4F-418D-AE19-62706E023703}">
                        <ahyp:hlinkClr xmlns:ahyp="http://schemas.microsoft.com/office/drawing/2018/hyperlinkcolor" val="tx"/>
                      </a:ext>
                    </a:extLst>
                  </a:hlinkClick>
                </a:rPr>
                <a:t>Unboxing, Installation, Set-Up</a:t>
              </a:r>
              <a:endParaRPr lang="en-US" dirty="0">
                <a:sym typeface="Helvetica Neue"/>
              </a:endParaRPr>
            </a:p>
          </p:txBody>
        </p:sp>
      </p:grpSp>
      <p:grpSp>
        <p:nvGrpSpPr>
          <p:cNvPr id="3" name="Group 2">
            <a:extLst>
              <a:ext uri="{FF2B5EF4-FFF2-40B4-BE49-F238E27FC236}">
                <a16:creationId xmlns:a16="http://schemas.microsoft.com/office/drawing/2014/main" id="{67B5CB13-E296-C4FD-7EFF-097F02403252}"/>
              </a:ext>
            </a:extLst>
          </p:cNvPr>
          <p:cNvGrpSpPr/>
          <p:nvPr/>
        </p:nvGrpSpPr>
        <p:grpSpPr>
          <a:xfrm>
            <a:off x="9057016" y="87630"/>
            <a:ext cx="2525384" cy="384440"/>
            <a:chOff x="9057016" y="87630"/>
            <a:chExt cx="2525384" cy="384440"/>
          </a:xfrm>
        </p:grpSpPr>
        <p:pic>
          <p:nvPicPr>
            <p:cNvPr id="4" name="Picture 3">
              <a:hlinkClick r:id="rId15" action="ppaction://hlinksldjump"/>
              <a:extLst>
                <a:ext uri="{FF2B5EF4-FFF2-40B4-BE49-F238E27FC236}">
                  <a16:creationId xmlns:a16="http://schemas.microsoft.com/office/drawing/2014/main" id="{3E281776-44E3-EDA3-1F91-8DC371195417}"/>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5" name="Rectangle 4">
              <a:extLst>
                <a:ext uri="{FF2B5EF4-FFF2-40B4-BE49-F238E27FC236}">
                  <a16:creationId xmlns:a16="http://schemas.microsoft.com/office/drawing/2014/main" id="{BAA61CC2-B43D-2612-DC4E-52FEB2D8B716}"/>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13052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5E961666-6FED-B045-EA07-10649F8723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400" b="32400"/>
          <a:stretch/>
        </p:blipFill>
        <p:spPr bwMode="auto">
          <a:xfrm>
            <a:off x="478630" y="88731"/>
            <a:ext cx="2088357" cy="408390"/>
          </a:xfrm>
          <a:prstGeom prst="rect">
            <a:avLst/>
          </a:prstGeom>
          <a:noFill/>
          <a:extLst>
            <a:ext uri="{909E8E84-426E-40DD-AFC4-6F175D3DCCD1}">
              <a14:hiddenFill xmlns:a14="http://schemas.microsoft.com/office/drawing/2010/main">
                <a:solidFill>
                  <a:srgbClr val="FFFFFF"/>
                </a:solidFill>
              </a14:hiddenFill>
            </a:ext>
          </a:extLst>
        </p:spPr>
      </p:pic>
      <p:pic>
        <p:nvPicPr>
          <p:cNvPr id="109" name="Graphic 108">
            <a:extLst>
              <a:ext uri="{FF2B5EF4-FFF2-40B4-BE49-F238E27FC236}">
                <a16:creationId xmlns:a16="http://schemas.microsoft.com/office/drawing/2014/main" id="{233E5078-B467-3035-C49D-FE6C5BFB8B43}"/>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912222" y="2354872"/>
            <a:ext cx="231623" cy="227810"/>
          </a:xfrm>
          <a:prstGeom prst="rect">
            <a:avLst/>
          </a:prstGeom>
        </p:spPr>
      </p:pic>
      <p:pic>
        <p:nvPicPr>
          <p:cNvPr id="13" name="Graphic 12">
            <a:extLst>
              <a:ext uri="{FF2B5EF4-FFF2-40B4-BE49-F238E27FC236}">
                <a16:creationId xmlns:a16="http://schemas.microsoft.com/office/drawing/2014/main" id="{397B7341-3858-4EF8-51D8-55BE340C97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3098" y="2354872"/>
            <a:ext cx="261938" cy="249464"/>
          </a:xfrm>
          <a:prstGeom prst="rect">
            <a:avLst/>
          </a:prstGeom>
        </p:spPr>
      </p:pic>
      <p:sp>
        <p:nvSpPr>
          <p:cNvPr id="14" name="Title 66">
            <a:extLst>
              <a:ext uri="{FF2B5EF4-FFF2-40B4-BE49-F238E27FC236}">
                <a16:creationId xmlns:a16="http://schemas.microsoft.com/office/drawing/2014/main" id="{DF96E52A-EFCC-D765-2E75-0C2E88FAD6B4}"/>
              </a:ext>
            </a:extLst>
          </p:cNvPr>
          <p:cNvSpPr>
            <a:spLocks noGrp="1"/>
          </p:cNvSpPr>
          <p:nvPr>
            <p:ph type="title"/>
          </p:nvPr>
        </p:nvSpPr>
        <p:spPr>
          <a:xfrm>
            <a:off x="592917" y="571500"/>
            <a:ext cx="6255392" cy="443198"/>
          </a:xfrm>
        </p:spPr>
        <p:txBody>
          <a:bodyPr/>
          <a:lstStyle/>
          <a:p>
            <a:r>
              <a:rPr lang="en-US" sz="3200" noProof="0" dirty="0">
                <a:sym typeface="Helvetica"/>
              </a:rPr>
              <a:t>Niagara Framework </a:t>
            </a:r>
            <a:endParaRPr lang="en-US" sz="3200" dirty="0"/>
          </a:p>
        </p:txBody>
      </p:sp>
      <p:sp>
        <p:nvSpPr>
          <p:cNvPr id="15" name="Rectangle 14">
            <a:extLst>
              <a:ext uri="{FF2B5EF4-FFF2-40B4-BE49-F238E27FC236}">
                <a16:creationId xmlns:a16="http://schemas.microsoft.com/office/drawing/2014/main" id="{E12B5EE7-BEB2-0CD5-514B-DF9C8560BF66}"/>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E5C55DE9-1DD9-B03A-2FF9-33FD0EC4B910}"/>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E5EC8E25-069F-2710-1A32-BB8C884109AB}"/>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20" name="Picture 19" descr="A group of people sitting at computers&#10;&#10;Description automatically generated with low confidence">
            <a:extLst>
              <a:ext uri="{FF2B5EF4-FFF2-40B4-BE49-F238E27FC236}">
                <a16:creationId xmlns:a16="http://schemas.microsoft.com/office/drawing/2014/main" id="{BA626097-D176-A8A0-F2BF-7833200DD24F}"/>
              </a:ext>
            </a:extLst>
          </p:cNvPr>
          <p:cNvPicPr>
            <a:picLocks noChangeAspect="1"/>
          </p:cNvPicPr>
          <p:nvPr/>
        </p:nvPicPr>
        <p:blipFill rotWithShape="1">
          <a:blip r:embed="rId8"/>
          <a:srcRect t="7813" b="8816"/>
          <a:stretch/>
        </p:blipFill>
        <p:spPr>
          <a:xfrm>
            <a:off x="7149237" y="3048001"/>
            <a:ext cx="1593762" cy="1328738"/>
          </a:xfrm>
          <a:prstGeom prst="rect">
            <a:avLst/>
          </a:prstGeom>
          <a:ln>
            <a:solidFill>
              <a:schemeClr val="bg1">
                <a:lumMod val="75000"/>
              </a:schemeClr>
            </a:solidFill>
          </a:ln>
        </p:spPr>
      </p:pic>
      <p:sp>
        <p:nvSpPr>
          <p:cNvPr id="22" name="Rectangle 21">
            <a:extLst>
              <a:ext uri="{FF2B5EF4-FFF2-40B4-BE49-F238E27FC236}">
                <a16:creationId xmlns:a16="http://schemas.microsoft.com/office/drawing/2014/main" id="{83C06BF6-C9F2-B0DD-2768-A246B890D065}"/>
              </a:ext>
            </a:extLst>
          </p:cNvPr>
          <p:cNvSpPr>
            <a:spLocks/>
          </p:cNvSpPr>
          <p:nvPr/>
        </p:nvSpPr>
        <p:spPr>
          <a:xfrm>
            <a:off x="8743000" y="3048001"/>
            <a:ext cx="2839400" cy="1467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marL="0" marR="0" lvl="0" indent="0" algn="l" defTabSz="914400" rtl="0" eaLnBrk="1" fontAlgn="auto" latinLnBrk="0" hangingPunct="1">
              <a:spcBef>
                <a:spcPts val="200"/>
              </a:spcBef>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Unlock new, high-value data-driven use cases</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Increase customer reach and scale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Gain ROI-driving insights from long-term prediction leveraging historical data + real-time analytics</a:t>
            </a:r>
          </a:p>
        </p:txBody>
      </p:sp>
      <p:sp>
        <p:nvSpPr>
          <p:cNvPr id="24" name="Rectangle 23">
            <a:extLst>
              <a:ext uri="{FF2B5EF4-FFF2-40B4-BE49-F238E27FC236}">
                <a16:creationId xmlns:a16="http://schemas.microsoft.com/office/drawing/2014/main" id="{02253211-DCB8-4800-44B0-F6D0BEEFA478}"/>
              </a:ext>
            </a:extLst>
          </p:cNvPr>
          <p:cNvSpPr>
            <a:spLocks/>
          </p:cNvSpPr>
          <p:nvPr/>
        </p:nvSpPr>
        <p:spPr>
          <a:xfrm>
            <a:off x="7144336" y="4575347"/>
            <a:ext cx="4438063" cy="1249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91440" bIns="0" rtlCol="0" anchor="t">
            <a:spAutoFit/>
          </a:bodyPr>
          <a:lstStyle/>
          <a:p>
            <a:pPr>
              <a:spcBef>
                <a:spcPts val="200"/>
              </a:spcBef>
              <a:spcAft>
                <a:spcPts val="200"/>
              </a:spcAft>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production downtime and losses due to shift mis-matches, over/underproduction</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Gain greater visibility into how resource capacity, inventories, production schedules interconnect</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Set accurate production targets</a:t>
            </a:r>
          </a:p>
          <a:p>
            <a:pPr marL="171450" lvl="1" indent="-114300">
              <a:spcBef>
                <a:spcPts val="200"/>
              </a:spcBef>
              <a:spcAft>
                <a:spcPts val="100"/>
              </a:spcAft>
              <a:buFont typeface="Wingdings" panose="05000000000000000000" pitchFamily="2" charset="2"/>
              <a:buChar char="§"/>
              <a:defRPr/>
            </a:pPr>
            <a:r>
              <a:rPr lang="en-US" sz="900" dirty="0">
                <a:solidFill>
                  <a:schemeClr val="bg2"/>
                </a:solidFill>
                <a:latin typeface="IntelOne Text"/>
              </a:rPr>
              <a:t>Reduce labor costs, especially around maintenance and oversight</a:t>
            </a:r>
          </a:p>
        </p:txBody>
      </p:sp>
      <p:sp>
        <p:nvSpPr>
          <p:cNvPr id="26" name="Text Placeholder 49" descr="Target Vertical: &#10;Manufacturing&#10;&#10;&#10;">
            <a:extLst>
              <a:ext uri="{FF2B5EF4-FFF2-40B4-BE49-F238E27FC236}">
                <a16:creationId xmlns:a16="http://schemas.microsoft.com/office/drawing/2014/main" id="{3FB22104-5E09-307E-8C2D-A68C8AC29D96}"/>
              </a:ext>
            </a:extLst>
          </p:cNvPr>
          <p:cNvSpPr txBox="1">
            <a:spLocks/>
          </p:cNvSpPr>
          <p:nvPr/>
        </p:nvSpPr>
        <p:spPr>
          <a:xfrm>
            <a:off x="10482262" y="1686845"/>
            <a:ext cx="1059287" cy="430887"/>
          </a:xfrm>
          <a:prstGeom prst="rect">
            <a:avLst/>
          </a:prstGeom>
        </p:spPr>
        <p:txBody>
          <a:bodyPr wrap="square" lIns="0" tIns="0" rIns="0" bIns="0">
            <a:sp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lvl="0" fontAlgn="auto">
              <a:spcBef>
                <a:spcPts val="0"/>
              </a:spcBef>
              <a:defRPr/>
            </a:pPr>
            <a:r>
              <a:rPr lang="en-US" sz="900" b="0" kern="0" dirty="0">
                <a:latin typeface="IntelOne Text" panose="020B0503020203020204" pitchFamily="34" charset="0"/>
                <a:sym typeface="Helvetica Neue"/>
              </a:rPr>
              <a:t>APJ, Americas, EMEA, PRC</a:t>
            </a:r>
          </a:p>
        </p:txBody>
      </p:sp>
      <p:grpSp>
        <p:nvGrpSpPr>
          <p:cNvPr id="27" name="Group 26">
            <a:extLst>
              <a:ext uri="{FF2B5EF4-FFF2-40B4-BE49-F238E27FC236}">
                <a16:creationId xmlns:a16="http://schemas.microsoft.com/office/drawing/2014/main" id="{9E9EC059-2F17-A912-2932-6C9F962C02D5}"/>
              </a:ext>
            </a:extLst>
          </p:cNvPr>
          <p:cNvGrpSpPr/>
          <p:nvPr/>
        </p:nvGrpSpPr>
        <p:grpSpPr>
          <a:xfrm>
            <a:off x="592917" y="1268730"/>
            <a:ext cx="6255394" cy="600164"/>
            <a:chOff x="592917" y="1621155"/>
            <a:chExt cx="6255394" cy="600164"/>
          </a:xfrm>
        </p:grpSpPr>
        <p:sp>
          <p:nvSpPr>
            <p:cNvPr id="28"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AC12365B-72A3-C2DF-431F-2B4FAFE59D6A}"/>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TRIDIUM, INC.’s Niagara Framework is a factory optimization kit that offers a universal multi-protocol integration engine to seamlessly aggregate data, from a wide variety of systems and equipment connecting machines, to people in high-mix, low-volume manufacturing. </a:t>
              </a:r>
            </a:p>
          </p:txBody>
        </p:sp>
        <p:sp>
          <p:nvSpPr>
            <p:cNvPr id="29" name="Content Placeholder 47">
              <a:extLst>
                <a:ext uri="{FF2B5EF4-FFF2-40B4-BE49-F238E27FC236}">
                  <a16:creationId xmlns:a16="http://schemas.microsoft.com/office/drawing/2014/main" id="{9243ACA6-B5EE-548F-68F5-A3084C843472}"/>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30" name="Content Placeholder 47">
            <a:extLst>
              <a:ext uri="{FF2B5EF4-FFF2-40B4-BE49-F238E27FC236}">
                <a16:creationId xmlns:a16="http://schemas.microsoft.com/office/drawing/2014/main" id="{B0C5C428-263E-3EC8-0C61-42FF439D0EEF}"/>
              </a:ext>
            </a:extLst>
          </p:cNvPr>
          <p:cNvSpPr txBox="1">
            <a:spLocks/>
          </p:cNvSpPr>
          <p:nvPr/>
        </p:nvSpPr>
        <p:spPr>
          <a:xfrm>
            <a:off x="592917" y="2121125"/>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31" name="Rectangle 30">
            <a:extLst>
              <a:ext uri="{FF2B5EF4-FFF2-40B4-BE49-F238E27FC236}">
                <a16:creationId xmlns:a16="http://schemas.microsoft.com/office/drawing/2014/main" id="{8BD47532-B3C9-7BBE-094B-35647495539B}"/>
              </a:ext>
            </a:extLst>
          </p:cNvPr>
          <p:cNvSpPr>
            <a:spLocks/>
          </p:cNvSpPr>
          <p:nvPr/>
        </p:nvSpPr>
        <p:spPr>
          <a:xfrm>
            <a:off x="913615" y="2354872"/>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Increase plant floor efficiencies </a:t>
            </a:r>
            <a:r>
              <a:rPr lang="en-US" sz="900" dirty="0">
                <a:solidFill>
                  <a:schemeClr val="bg2"/>
                </a:solidFill>
                <a:latin typeface="IntelOne Text" panose="020B0503020203020204" pitchFamily="34" charset="0"/>
              </a:rPr>
              <a:t>by automating plant floors, improving traceability, and increasing throughput </a:t>
            </a:r>
          </a:p>
        </p:txBody>
      </p:sp>
      <p:sp>
        <p:nvSpPr>
          <p:cNvPr id="32" name="Rectangle 31">
            <a:extLst>
              <a:ext uri="{FF2B5EF4-FFF2-40B4-BE49-F238E27FC236}">
                <a16:creationId xmlns:a16="http://schemas.microsoft.com/office/drawing/2014/main" id="{49B2C4BA-AE36-2F74-303D-660015476841}"/>
              </a:ext>
            </a:extLst>
          </p:cNvPr>
          <p:cNvSpPr>
            <a:spLocks/>
          </p:cNvSpPr>
          <p:nvPr/>
        </p:nvSpPr>
        <p:spPr>
          <a:xfrm>
            <a:off x="3063688" y="2354872"/>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Improve data collection </a:t>
            </a:r>
            <a:r>
              <a:rPr lang="en-US" sz="900" dirty="0">
                <a:solidFill>
                  <a:schemeClr val="bg2"/>
                </a:solidFill>
                <a:latin typeface="IntelOne Text" panose="020B0503020203020204" pitchFamily="34" charset="0"/>
              </a:rPr>
              <a:t>with a digitized solution that improves data accuracy and identifies anomalies through closed loop control</a:t>
            </a:r>
          </a:p>
        </p:txBody>
      </p:sp>
      <p:sp>
        <p:nvSpPr>
          <p:cNvPr id="33" name="Rectangle 32">
            <a:extLst>
              <a:ext uri="{FF2B5EF4-FFF2-40B4-BE49-F238E27FC236}">
                <a16:creationId xmlns:a16="http://schemas.microsoft.com/office/drawing/2014/main" id="{B4884131-E589-F0A4-E3D2-411B5A1CD7ED}"/>
              </a:ext>
            </a:extLst>
          </p:cNvPr>
          <p:cNvSpPr>
            <a:spLocks/>
          </p:cNvSpPr>
          <p:nvPr/>
        </p:nvSpPr>
        <p:spPr>
          <a:xfrm>
            <a:off x="5213760" y="2354872"/>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defRPr/>
            </a:pPr>
            <a:r>
              <a:rPr lang="en-US" sz="900" dirty="0">
                <a:solidFill>
                  <a:schemeClr val="accent1"/>
                </a:solidFill>
                <a:latin typeface="IntelOne Text Medium" panose="020B0703020203020204" pitchFamily="34" charset="0"/>
              </a:rPr>
              <a:t>Achieve better outcomes </a:t>
            </a:r>
            <a:r>
              <a:rPr lang="en-US" sz="900" dirty="0">
                <a:solidFill>
                  <a:schemeClr val="bg2"/>
                </a:solidFill>
                <a:latin typeface="IntelOne Text" panose="020B0503020203020204" pitchFamily="34" charset="0"/>
              </a:rPr>
              <a:t>faster through a customized solution that takes the guesswork out of problem solving and drives optimal plant outcomes</a:t>
            </a:r>
          </a:p>
        </p:txBody>
      </p:sp>
      <p:cxnSp>
        <p:nvCxnSpPr>
          <p:cNvPr id="34" name="Straight Connector 33">
            <a:extLst>
              <a:ext uri="{FF2B5EF4-FFF2-40B4-BE49-F238E27FC236}">
                <a16:creationId xmlns:a16="http://schemas.microsoft.com/office/drawing/2014/main" id="{A297B885-2BDD-42FD-BB75-BD853D074B26}"/>
              </a:ext>
            </a:extLst>
          </p:cNvPr>
          <p:cNvCxnSpPr>
            <a:cxnSpLocks/>
          </p:cNvCxnSpPr>
          <p:nvPr/>
        </p:nvCxnSpPr>
        <p:spPr>
          <a:xfrm>
            <a:off x="592917" y="201736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AC14ABDE-FDE4-0D55-3B56-5C5C3C501E3D}"/>
              </a:ext>
            </a:extLst>
          </p:cNvPr>
          <p:cNvCxnSpPr>
            <a:cxnSpLocks/>
          </p:cNvCxnSpPr>
          <p:nvPr/>
        </p:nvCxnSpPr>
        <p:spPr>
          <a:xfrm>
            <a:off x="592917" y="331054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36" name="Text Placeholder 49" descr="Target Vertical: &#10;Manufacturing&#10;&#10;&#10;">
            <a:extLst>
              <a:ext uri="{FF2B5EF4-FFF2-40B4-BE49-F238E27FC236}">
                <a16:creationId xmlns:a16="http://schemas.microsoft.com/office/drawing/2014/main" id="{FB8ED219-4F43-8517-D5BE-2A413EEE401B}"/>
              </a:ext>
            </a:extLst>
          </p:cNvPr>
          <p:cNvSpPr txBox="1">
            <a:spLocks/>
          </p:cNvSpPr>
          <p:nvPr/>
        </p:nvSpPr>
        <p:spPr>
          <a:xfrm>
            <a:off x="7144338" y="1686845"/>
            <a:ext cx="1778681" cy="707886"/>
          </a:xfrm>
          <a:prstGeom prst="rect">
            <a:avLst/>
          </a:prstGeom>
        </p:spPr>
        <p:txBody>
          <a:bodyPr wrap="square" lIns="0" tIns="0" rIns="0" bIns="0">
            <a:sp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lvl="0" fontAlgn="auto">
              <a:spcBef>
                <a:spcPts val="0"/>
              </a:spcBef>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Agriculture, Banking, Education, Energy, Government, Health &amp; Life Sciences, Hospitality, Retail, Transportation</a:t>
            </a:r>
          </a:p>
        </p:txBody>
      </p:sp>
      <p:grpSp>
        <p:nvGrpSpPr>
          <p:cNvPr id="37" name="Group 36">
            <a:extLst>
              <a:ext uri="{FF2B5EF4-FFF2-40B4-BE49-F238E27FC236}">
                <a16:creationId xmlns:a16="http://schemas.microsoft.com/office/drawing/2014/main" id="{A8514F30-1773-2C7A-7345-765DE5793E73}"/>
              </a:ext>
            </a:extLst>
          </p:cNvPr>
          <p:cNvGrpSpPr>
            <a:grpSpLocks/>
          </p:cNvGrpSpPr>
          <p:nvPr/>
        </p:nvGrpSpPr>
        <p:grpSpPr>
          <a:xfrm>
            <a:off x="592915" y="3435223"/>
            <a:ext cx="6255393" cy="399127"/>
            <a:chOff x="592916" y="3640327"/>
            <a:chExt cx="6255393" cy="399127"/>
          </a:xfrm>
        </p:grpSpPr>
        <p:sp>
          <p:nvSpPr>
            <p:cNvPr id="38" name="Content Placeholder 47">
              <a:extLst>
                <a:ext uri="{FF2B5EF4-FFF2-40B4-BE49-F238E27FC236}">
                  <a16:creationId xmlns:a16="http://schemas.microsoft.com/office/drawing/2014/main" id="{4DC8FB1F-A26F-4FB5-37D8-8B13F15E8D90}"/>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39" name="Content Placeholder 47">
              <a:extLst>
                <a:ext uri="{FF2B5EF4-FFF2-40B4-BE49-F238E27FC236}">
                  <a16:creationId xmlns:a16="http://schemas.microsoft.com/office/drawing/2014/main" id="{B2D687DD-7946-671C-0F1A-8A6329BB9957}"/>
                </a:ext>
              </a:extLst>
            </p:cNvPr>
            <p:cNvSpPr txBox="1">
              <a:spLocks/>
            </p:cNvSpPr>
            <p:nvPr/>
          </p:nvSpPr>
          <p:spPr>
            <a:xfrm>
              <a:off x="592916" y="3837694"/>
              <a:ext cx="6255393" cy="201760"/>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R="0" lvl="0" algn="l" defTabSz="1219169" rtl="0" eaLnBrk="1" fontAlgn="auto" latinLnBrk="0" hangingPunct="0">
                <a:spcBef>
                  <a:spcPts val="200"/>
                </a:spcBef>
                <a:buClrTx/>
                <a:buSzTx/>
                <a:tabLst/>
                <a:defRPr/>
              </a:pPr>
              <a:r>
                <a:rPr kumimoji="0" lang="it-IT" sz="900" b="0" i="0" u="none" strike="noStrike" kern="0" cap="none" spc="0" normalizeH="0" baseline="0" noProof="0" dirty="0">
                  <a:ln>
                    <a:noFill/>
                  </a:ln>
                  <a:effectLst/>
                  <a:uLnTx/>
                  <a:uFillTx/>
                  <a:latin typeface="+mn-lt"/>
                  <a:ea typeface="Intel Clear" panose="020B0604020203020204" pitchFamily="34" charset="0"/>
                  <a:cs typeface="Intel Clear" panose="020B0604020203020204" pitchFamily="34" charset="0"/>
                  <a:sym typeface="Helvetica"/>
                </a:rPr>
                <a:t>Intel® Celeron® processors</a:t>
              </a:r>
            </a:p>
          </p:txBody>
        </p:sp>
      </p:grpSp>
      <p:cxnSp>
        <p:nvCxnSpPr>
          <p:cNvPr id="45" name="Straight Connector 44">
            <a:extLst>
              <a:ext uri="{FF2B5EF4-FFF2-40B4-BE49-F238E27FC236}">
                <a16:creationId xmlns:a16="http://schemas.microsoft.com/office/drawing/2014/main" id="{27834A64-640C-F632-3BFD-7FE28A4F8858}"/>
              </a:ext>
            </a:extLst>
          </p:cNvPr>
          <p:cNvCxnSpPr>
            <a:cxnSpLocks/>
          </p:cNvCxnSpPr>
          <p:nvPr/>
        </p:nvCxnSpPr>
        <p:spPr>
          <a:xfrm>
            <a:off x="592916" y="3959027"/>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46" name="Group 45">
            <a:extLst>
              <a:ext uri="{FF2B5EF4-FFF2-40B4-BE49-F238E27FC236}">
                <a16:creationId xmlns:a16="http://schemas.microsoft.com/office/drawing/2014/main" id="{E121CE50-AE33-4391-E879-67CC57BD6CA4}"/>
              </a:ext>
            </a:extLst>
          </p:cNvPr>
          <p:cNvGrpSpPr/>
          <p:nvPr/>
        </p:nvGrpSpPr>
        <p:grpSpPr>
          <a:xfrm>
            <a:off x="592915" y="4083705"/>
            <a:ext cx="6255392" cy="393046"/>
            <a:chOff x="5043513" y="3848440"/>
            <a:chExt cx="6255392" cy="393046"/>
          </a:xfrm>
        </p:grpSpPr>
        <p:sp>
          <p:nvSpPr>
            <p:cNvPr id="50" name="Content Placeholder 47">
              <a:extLst>
                <a:ext uri="{FF2B5EF4-FFF2-40B4-BE49-F238E27FC236}">
                  <a16:creationId xmlns:a16="http://schemas.microsoft.com/office/drawing/2014/main" id="{C2C6DAC8-76AD-BFCE-DD26-2A94AEC8D7D0}"/>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51" name="Content Placeholder 47">
              <a:extLst>
                <a:ext uri="{FF2B5EF4-FFF2-40B4-BE49-F238E27FC236}">
                  <a16:creationId xmlns:a16="http://schemas.microsoft.com/office/drawing/2014/main" id="{EA0527DA-206A-5BC8-C188-EC5C1EAC0CF4}"/>
                </a:ext>
              </a:extLst>
            </p:cNvPr>
            <p:cNvSpPr txBox="1">
              <a:spLocks/>
            </p:cNvSpPr>
            <p:nvPr/>
          </p:nvSpPr>
          <p:spPr>
            <a:xfrm>
              <a:off x="5043513" y="4034694"/>
              <a:ext cx="6255392" cy="206792"/>
            </a:xfrm>
            <a:prstGeom prst="rect">
              <a:avLst/>
            </a:prstGeom>
            <a:ln>
              <a:noFill/>
            </a:ln>
          </p:spPr>
          <p:txBody>
            <a:bodyPr wrap="square" lIns="0" tIns="0" rIns="0" bIns="0" numCol="1"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marR="0" lvl="1" indent="0">
                <a:lnSpc>
                  <a:spcPct val="100000"/>
                </a:lnSpc>
                <a:spcBef>
                  <a:spcPts val="200"/>
                </a:spcBef>
                <a:spcAft>
                  <a:spcPts val="100"/>
                </a:spcAft>
                <a:buClrTx/>
                <a:buSzTx/>
                <a:buNone/>
                <a:tabLst/>
                <a:defRPr/>
              </a:pPr>
              <a:r>
                <a:rPr lang="en-US" sz="900" dirty="0">
                  <a:solidFill>
                    <a:srgbClr val="525252"/>
                  </a:solidFill>
                  <a:latin typeface="IntelOne Text" panose="020B0503020203020204" pitchFamily="34" charset="0"/>
                  <a:sym typeface="Helvetica Neue"/>
                  <a:hlinkClick r:id="rId9">
                    <a:extLst>
                      <a:ext uri="{A12FA001-AC4F-418D-AE19-62706E023703}">
                        <ahyp:hlinkClr xmlns:ahyp="http://schemas.microsoft.com/office/drawing/2018/hyperlinkcolor" val="tx"/>
                      </a:ext>
                    </a:extLst>
                  </a:hlinkClick>
                </a:rPr>
                <a:t>Niagara Framework webpage</a:t>
              </a:r>
              <a:endParaRPr lang="en-US" sz="900" dirty="0">
                <a:solidFill>
                  <a:srgbClr val="525252"/>
                </a:solidFill>
                <a:latin typeface="IntelOne Text" panose="020B0503020203020204" pitchFamily="34" charset="0"/>
                <a:sym typeface="Helvetica Neue"/>
              </a:endParaRPr>
            </a:p>
          </p:txBody>
        </p:sp>
      </p:grpSp>
      <p:cxnSp>
        <p:nvCxnSpPr>
          <p:cNvPr id="84" name="Straight Connector 83">
            <a:extLst>
              <a:ext uri="{FF2B5EF4-FFF2-40B4-BE49-F238E27FC236}">
                <a16:creationId xmlns:a16="http://schemas.microsoft.com/office/drawing/2014/main" id="{EE47AF7E-32F7-EC54-13BB-C4603ED73B88}"/>
              </a:ext>
              <a:ext uri="{C183D7F6-B498-43B3-948B-1728B52AA6E4}">
                <adec:decorative xmlns:adec="http://schemas.microsoft.com/office/drawing/2017/decorative" val="1"/>
              </a:ext>
            </a:extLst>
          </p:cNvPr>
          <p:cNvCxnSpPr>
            <a:cxnSpLocks/>
          </p:cNvCxnSpPr>
          <p:nvPr/>
        </p:nvCxnSpPr>
        <p:spPr>
          <a:xfrm flipV="1">
            <a:off x="9391546"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85" name="Text Placeholder 49">
            <a:extLst>
              <a:ext uri="{FF2B5EF4-FFF2-40B4-BE49-F238E27FC236}">
                <a16:creationId xmlns:a16="http://schemas.microsoft.com/office/drawing/2014/main" id="{05972458-4057-6522-A970-6249C2933AC9}"/>
              </a:ext>
            </a:extLst>
          </p:cNvPr>
          <p:cNvSpPr txBox="1">
            <a:spLocks/>
          </p:cNvSpPr>
          <p:nvPr/>
        </p:nvSpPr>
        <p:spPr>
          <a:xfrm>
            <a:off x="9452790" y="628590"/>
            <a:ext cx="2053412"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p:txBody>
      </p:sp>
      <p:sp>
        <p:nvSpPr>
          <p:cNvPr id="87" name="Text Placeholder 49">
            <a:extLst>
              <a:ext uri="{FF2B5EF4-FFF2-40B4-BE49-F238E27FC236}">
                <a16:creationId xmlns:a16="http://schemas.microsoft.com/office/drawing/2014/main" id="{2B3ED24C-8621-1AC3-134F-AD19A5BB3DEC}"/>
              </a:ext>
            </a:extLst>
          </p:cNvPr>
          <p:cNvSpPr txBox="1">
            <a:spLocks/>
          </p:cNvSpPr>
          <p:nvPr/>
        </p:nvSpPr>
        <p:spPr>
          <a:xfrm>
            <a:off x="7133540" y="628590"/>
            <a:ext cx="2196762"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sym typeface="Helvetica Neue"/>
              </a:rPr>
              <a:t>Primary: </a:t>
            </a:r>
            <a:r>
              <a:rPr lang="en-US" sz="900" b="0" dirty="0">
                <a:solidFill>
                  <a:srgbClr val="525252"/>
                </a:solidFill>
                <a:latin typeface="IntelOne Text" panose="020B0503020203020204" pitchFamily="34" charset="0"/>
                <a:sym typeface="Helvetica Neue"/>
                <a:hlinkClick r:id="rId10" action="ppaction://hlinksldjump"/>
              </a:rPr>
              <a:t>Asset &amp; Operations Optimization</a:t>
            </a:r>
            <a:endParaRPr lang="en-US" sz="900" b="0" dirty="0">
              <a:solidFill>
                <a:srgbClr val="525252"/>
              </a:solidFill>
              <a:latin typeface="IntelOne Text" panose="020B0503020203020204" pitchFamily="34" charset="0"/>
              <a:sym typeface="Helvetica Neue"/>
            </a:endParaRP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Control Optimization &amp; Autonomy</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Energy Monitoring &amp; Management</a:t>
            </a:r>
          </a:p>
        </p:txBody>
      </p:sp>
      <p:cxnSp>
        <p:nvCxnSpPr>
          <p:cNvPr id="92" name="Straight Connector 91">
            <a:extLst>
              <a:ext uri="{FF2B5EF4-FFF2-40B4-BE49-F238E27FC236}">
                <a16:creationId xmlns:a16="http://schemas.microsoft.com/office/drawing/2014/main" id="{B8667DBE-9DD2-ECED-D583-B6386E3DC7E9}"/>
              </a:ext>
            </a:extLst>
          </p:cNvPr>
          <p:cNvCxnSpPr>
            <a:cxnSpLocks/>
          </p:cNvCxnSpPr>
          <p:nvPr/>
        </p:nvCxnSpPr>
        <p:spPr>
          <a:xfrm>
            <a:off x="1041017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108" name="Graphic 107">
            <a:extLst>
              <a:ext uri="{FF2B5EF4-FFF2-40B4-BE49-F238E27FC236}">
                <a16:creationId xmlns:a16="http://schemas.microsoft.com/office/drawing/2014/main" id="{944F7D92-83C9-33CC-6660-EADC9B1E2813}"/>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739581" y="2354872"/>
            <a:ext cx="261094" cy="229104"/>
          </a:xfrm>
          <a:prstGeom prst="rect">
            <a:avLst/>
          </a:prstGeom>
        </p:spPr>
      </p:pic>
      <p:grpSp>
        <p:nvGrpSpPr>
          <p:cNvPr id="4" name="Group 3">
            <a:extLst>
              <a:ext uri="{FF2B5EF4-FFF2-40B4-BE49-F238E27FC236}">
                <a16:creationId xmlns:a16="http://schemas.microsoft.com/office/drawing/2014/main" id="{1E8DDE86-3272-74F9-92BF-0E2F1D46D0B7}"/>
              </a:ext>
            </a:extLst>
          </p:cNvPr>
          <p:cNvGrpSpPr/>
          <p:nvPr/>
        </p:nvGrpSpPr>
        <p:grpSpPr>
          <a:xfrm>
            <a:off x="9057016" y="87630"/>
            <a:ext cx="2525384" cy="384440"/>
            <a:chOff x="9057016" y="87630"/>
            <a:chExt cx="2525384" cy="384440"/>
          </a:xfrm>
        </p:grpSpPr>
        <p:pic>
          <p:nvPicPr>
            <p:cNvPr id="5" name="Picture 4">
              <a:hlinkClick r:id="rId13" action="ppaction://hlinksldjump"/>
              <a:extLst>
                <a:ext uri="{FF2B5EF4-FFF2-40B4-BE49-F238E27FC236}">
                  <a16:creationId xmlns:a16="http://schemas.microsoft.com/office/drawing/2014/main" id="{443A3DEB-0B38-FB4E-6AF7-ECDC7E053137}"/>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6" name="Rectangle 5">
              <a:extLst>
                <a:ext uri="{FF2B5EF4-FFF2-40B4-BE49-F238E27FC236}">
                  <a16:creationId xmlns:a16="http://schemas.microsoft.com/office/drawing/2014/main" id="{40EA40B1-DF78-7C63-6AB9-3F4600E1B99D}"/>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5946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DAF645A0-26E7-3F12-1318-6FA1B9B80E0D}"/>
              </a:ext>
            </a:extLst>
          </p:cNvPr>
          <p:cNvSpPr>
            <a:spLocks noGrp="1"/>
          </p:cNvSpPr>
          <p:nvPr>
            <p:ph type="title"/>
          </p:nvPr>
        </p:nvSpPr>
        <p:spPr>
          <a:xfrm>
            <a:off x="592917" y="571500"/>
            <a:ext cx="6397164" cy="997196"/>
          </a:xfrm>
        </p:spPr>
        <p:txBody>
          <a:bodyPr/>
          <a:lstStyle/>
          <a:p>
            <a:r>
              <a:rPr lang="en-US" noProof="0" dirty="0">
                <a:sym typeface="Helvetica"/>
              </a:rPr>
              <a:t>5G Private Network Solution</a:t>
            </a:r>
            <a:br>
              <a:rPr lang="en-US" noProof="0" dirty="0">
                <a:sym typeface="Helvetica"/>
              </a:rPr>
            </a:br>
            <a:r>
              <a:rPr lang="en-US" noProof="0" dirty="0">
                <a:sym typeface="Helvetica"/>
              </a:rPr>
              <a:t>for Smart Manufacturing</a:t>
            </a:r>
            <a:endParaRPr lang="en-US" dirty="0"/>
          </a:p>
        </p:txBody>
      </p:sp>
      <p:grpSp>
        <p:nvGrpSpPr>
          <p:cNvPr id="159" name="Group 158">
            <a:extLst>
              <a:ext uri="{FF2B5EF4-FFF2-40B4-BE49-F238E27FC236}">
                <a16:creationId xmlns:a16="http://schemas.microsoft.com/office/drawing/2014/main" id="{ED56FF5F-63FE-3156-1416-7BFFCF261BFF}"/>
              </a:ext>
            </a:extLst>
          </p:cNvPr>
          <p:cNvGrpSpPr/>
          <p:nvPr/>
        </p:nvGrpSpPr>
        <p:grpSpPr>
          <a:xfrm>
            <a:off x="592917" y="1621155"/>
            <a:ext cx="6255394" cy="738664"/>
            <a:chOff x="592917" y="1621155"/>
            <a:chExt cx="6255394" cy="738664"/>
          </a:xfrm>
        </p:grpSpPr>
        <p:sp>
          <p:nvSpPr>
            <p:cNvPr id="160"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16ABFFCF-7807-C74C-D633-C100E1E47638}"/>
                </a:ext>
              </a:extLst>
            </p:cNvPr>
            <p:cNvSpPr txBox="1">
              <a:spLocks/>
            </p:cNvSpPr>
            <p:nvPr/>
          </p:nvSpPr>
          <p:spPr>
            <a:xfrm>
              <a:off x="592917" y="1805821"/>
              <a:ext cx="6255394" cy="5539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The Alpha 5G Private Network Solution for Smart Manufacturing provides system integrators with the all the essential hardware and software products needed to deploy a 5G RAN solution and help customers convert to smart manufacturing. The kit offers unified connectivity, optimized service, easy network management, and secured communications at customers’ production facilities. </a:t>
              </a:r>
            </a:p>
          </p:txBody>
        </p:sp>
        <p:sp>
          <p:nvSpPr>
            <p:cNvPr id="161" name="Content Placeholder 47">
              <a:extLst>
                <a:ext uri="{FF2B5EF4-FFF2-40B4-BE49-F238E27FC236}">
                  <a16:creationId xmlns:a16="http://schemas.microsoft.com/office/drawing/2014/main" id="{08712305-F983-67CA-F356-4E87375F6950}"/>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166" name="Straight Connector 165">
            <a:extLst>
              <a:ext uri="{FF2B5EF4-FFF2-40B4-BE49-F238E27FC236}">
                <a16:creationId xmlns:a16="http://schemas.microsoft.com/office/drawing/2014/main" id="{F982F5DB-1E24-1CF1-D47F-BE737AC97822}"/>
              </a:ext>
            </a:extLst>
          </p:cNvPr>
          <p:cNvCxnSpPr>
            <a:cxnSpLocks/>
          </p:cNvCxnSpPr>
          <p:nvPr/>
        </p:nvCxnSpPr>
        <p:spPr>
          <a:xfrm>
            <a:off x="592917" y="251435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67" name="Straight Connector 166">
            <a:extLst>
              <a:ext uri="{FF2B5EF4-FFF2-40B4-BE49-F238E27FC236}">
                <a16:creationId xmlns:a16="http://schemas.microsoft.com/office/drawing/2014/main" id="{39AEDBDA-EFF4-A63D-4CE7-7020EB95C3B4}"/>
              </a:ext>
            </a:extLst>
          </p:cNvPr>
          <p:cNvCxnSpPr>
            <a:cxnSpLocks/>
          </p:cNvCxnSpPr>
          <p:nvPr/>
        </p:nvCxnSpPr>
        <p:spPr>
          <a:xfrm>
            <a:off x="592917" y="416517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208" name="Group 207">
            <a:extLst>
              <a:ext uri="{FF2B5EF4-FFF2-40B4-BE49-F238E27FC236}">
                <a16:creationId xmlns:a16="http://schemas.microsoft.com/office/drawing/2014/main" id="{8823E413-3C3F-A0A5-5929-0B9863D99B76}"/>
              </a:ext>
            </a:extLst>
          </p:cNvPr>
          <p:cNvGrpSpPr/>
          <p:nvPr/>
        </p:nvGrpSpPr>
        <p:grpSpPr>
          <a:xfrm>
            <a:off x="592916" y="4319709"/>
            <a:ext cx="6255393" cy="500014"/>
            <a:chOff x="592916" y="4425660"/>
            <a:chExt cx="6255393" cy="500014"/>
          </a:xfrm>
        </p:grpSpPr>
        <p:sp>
          <p:nvSpPr>
            <p:cNvPr id="169" name="Content Placeholder 47">
              <a:extLst>
                <a:ext uri="{FF2B5EF4-FFF2-40B4-BE49-F238E27FC236}">
                  <a16:creationId xmlns:a16="http://schemas.microsoft.com/office/drawing/2014/main" id="{E8C933E6-FBEA-EB79-E03B-F721A8DA290B}"/>
                </a:ext>
              </a:extLst>
            </p:cNvPr>
            <p:cNvSpPr txBox="1">
              <a:spLocks/>
            </p:cNvSpPr>
            <p:nvPr/>
          </p:nvSpPr>
          <p:spPr>
            <a:xfrm>
              <a:off x="592916" y="4425660"/>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170" name="Content Placeholder 47">
              <a:extLst>
                <a:ext uri="{FF2B5EF4-FFF2-40B4-BE49-F238E27FC236}">
                  <a16:creationId xmlns:a16="http://schemas.microsoft.com/office/drawing/2014/main" id="{C4AA1A1D-22BA-FED9-9F78-669CCCEBB869}"/>
                </a:ext>
              </a:extLst>
            </p:cNvPr>
            <p:cNvSpPr txBox="1">
              <a:spLocks/>
            </p:cNvSpPr>
            <p:nvPr/>
          </p:nvSpPr>
          <p:spPr>
            <a:xfrm>
              <a:off x="592916" y="4623027"/>
              <a:ext cx="6255393" cy="302647"/>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7000" lvl="1" indent="-127000" defTabSz="1219169" hangingPunct="0">
                <a:lnSpc>
                  <a:spcPct val="100000"/>
                </a:lnSpc>
                <a:spcBef>
                  <a:spcPts val="200"/>
                </a:spcBef>
                <a:defRPr/>
              </a:pPr>
              <a:r>
                <a:rPr lang="en-US" sz="900" kern="0" dirty="0">
                  <a:latin typeface="+mn-lt"/>
                  <a:sym typeface="Helvetica"/>
                </a:rPr>
                <a:t>Intel® Xeon® Scalable processors</a:t>
              </a:r>
            </a:p>
            <a:p>
              <a:pPr marL="127000" lvl="1" indent="-127000" defTabSz="1219169" hangingPunct="0">
                <a:lnSpc>
                  <a:spcPct val="100000"/>
                </a:lnSpc>
                <a:spcBef>
                  <a:spcPts val="200"/>
                </a:spcBef>
                <a:defRPr/>
              </a:pPr>
              <a:r>
                <a:rPr lang="en-US" sz="900" kern="0" dirty="0">
                  <a:latin typeface="+mn-lt"/>
                  <a:sym typeface="Helvetica"/>
                </a:rPr>
                <a:t>Intel® Ethernet products</a:t>
              </a:r>
            </a:p>
            <a:p>
              <a:pPr marL="127000" lvl="1" indent="-127000" defTabSz="1219169" hangingPunct="0">
                <a:lnSpc>
                  <a:spcPct val="100000"/>
                </a:lnSpc>
                <a:spcBef>
                  <a:spcPts val="200"/>
                </a:spcBef>
                <a:defRPr/>
              </a:pPr>
              <a:r>
                <a:rPr lang="en-US" sz="900" kern="0" dirty="0">
                  <a:latin typeface="+mn-lt"/>
                  <a:sym typeface="Helvetica"/>
                </a:rPr>
                <a:t>Intel® </a:t>
              </a:r>
              <a:r>
                <a:rPr lang="en-US" sz="900" kern="0" dirty="0" err="1">
                  <a:latin typeface="+mn-lt"/>
                  <a:sym typeface="Helvetica"/>
                </a:rPr>
                <a:t>FlexRAN</a:t>
              </a:r>
              <a:r>
                <a:rPr lang="en-US" sz="900" kern="0" dirty="0">
                  <a:latin typeface="+mn-lt"/>
                  <a:sym typeface="Helvetica"/>
                </a:rPr>
                <a:t>™ software</a:t>
              </a:r>
            </a:p>
            <a:p>
              <a:pPr marL="127000" lvl="1" indent="-127000" defTabSz="1219169" hangingPunct="0">
                <a:lnSpc>
                  <a:spcPct val="100000"/>
                </a:lnSpc>
                <a:spcBef>
                  <a:spcPts val="200"/>
                </a:spcBef>
                <a:defRPr/>
              </a:pPr>
              <a:r>
                <a:rPr lang="en-US" sz="900" kern="0" dirty="0">
                  <a:latin typeface="+mn-lt"/>
                  <a:sym typeface="Helvetica"/>
                </a:rPr>
                <a:t>Intel® DPDK</a:t>
              </a:r>
            </a:p>
          </p:txBody>
        </p:sp>
      </p:grpSp>
      <p:grpSp>
        <p:nvGrpSpPr>
          <p:cNvPr id="205" name="Group 204">
            <a:extLst>
              <a:ext uri="{FF2B5EF4-FFF2-40B4-BE49-F238E27FC236}">
                <a16:creationId xmlns:a16="http://schemas.microsoft.com/office/drawing/2014/main" id="{AD927452-710F-3B9A-9A06-BF1221558875}"/>
              </a:ext>
            </a:extLst>
          </p:cNvPr>
          <p:cNvGrpSpPr/>
          <p:nvPr/>
        </p:nvGrpSpPr>
        <p:grpSpPr>
          <a:xfrm>
            <a:off x="592916" y="5128799"/>
            <a:ext cx="6255392" cy="678696"/>
            <a:chOff x="592916" y="5549713"/>
            <a:chExt cx="6255392" cy="678696"/>
          </a:xfrm>
        </p:grpSpPr>
        <p:sp>
          <p:nvSpPr>
            <p:cNvPr id="172" name="Content Placeholder 47">
              <a:extLst>
                <a:ext uri="{FF2B5EF4-FFF2-40B4-BE49-F238E27FC236}">
                  <a16:creationId xmlns:a16="http://schemas.microsoft.com/office/drawing/2014/main" id="{606298C7-8263-87C8-6296-A599A1963E98}"/>
                </a:ext>
              </a:extLst>
            </p:cNvPr>
            <p:cNvSpPr txBox="1">
              <a:spLocks/>
            </p:cNvSpPr>
            <p:nvPr/>
          </p:nvSpPr>
          <p:spPr>
            <a:xfrm>
              <a:off x="592916" y="5549713"/>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45" name="Content Placeholder 47">
              <a:extLst>
                <a:ext uri="{FF2B5EF4-FFF2-40B4-BE49-F238E27FC236}">
                  <a16:creationId xmlns:a16="http://schemas.microsoft.com/office/drawing/2014/main" id="{967AE0AA-7F6A-5B3B-1031-1172DD54D687}"/>
                </a:ext>
              </a:extLst>
            </p:cNvPr>
            <p:cNvSpPr txBox="1">
              <a:spLocks/>
            </p:cNvSpPr>
            <p:nvPr/>
          </p:nvSpPr>
          <p:spPr>
            <a:xfrm>
              <a:off x="592916" y="5735966"/>
              <a:ext cx="6255392" cy="492443"/>
            </a:xfrm>
            <a:prstGeom prst="rect">
              <a:avLst/>
            </a:prstGeom>
            <a:ln>
              <a:noFill/>
            </a:ln>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marR="0" lvl="1" indent="-109728" fontAlgn="ctr">
                <a:lnSpc>
                  <a:spcPct val="100000"/>
                </a:lnSpc>
                <a:spcBef>
                  <a:spcPts val="200"/>
                </a:spcBef>
                <a:spcAft>
                  <a:spcPts val="100"/>
                </a:spcAft>
                <a:buClrTx/>
                <a:buSzTx/>
                <a:buFont typeface="Wingdings" panose="05000000000000000000" pitchFamily="2" charset="2"/>
                <a:buChar char="§"/>
                <a:tabLst/>
                <a:defRPr sz="900">
                  <a:solidFill>
                    <a:schemeClr val="bg2"/>
                  </a:solidFill>
                  <a:latin typeface="IntelOne Text" panose="020B0503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r>
                <a:rPr lang="en-US" dirty="0">
                  <a:sym typeface="Helvetica Neue"/>
                  <a:hlinkClick r:id="rId3">
                    <a:extLst>
                      <a:ext uri="{A12FA001-AC4F-418D-AE19-62706E023703}">
                        <ahyp:hlinkClr xmlns:ahyp="http://schemas.microsoft.com/office/drawing/2018/hyperlinkcolor" val="tx"/>
                      </a:ext>
                    </a:extLst>
                  </a:hlinkClick>
                </a:rPr>
                <a:t>Alpha Networks website</a:t>
              </a:r>
              <a:endParaRPr lang="en-US" dirty="0">
                <a:sym typeface="Helvetica Neue"/>
              </a:endParaRPr>
            </a:p>
            <a:p>
              <a:pPr lvl="1"/>
              <a:r>
                <a:rPr lang="en-US" dirty="0">
                  <a:sym typeface="Helvetica Neue"/>
                  <a:hlinkClick r:id="rId4">
                    <a:extLst>
                      <a:ext uri="{A12FA001-AC4F-418D-AE19-62706E023703}">
                        <ahyp:hlinkClr xmlns:ahyp="http://schemas.microsoft.com/office/drawing/2018/hyperlinkcolor" val="tx"/>
                      </a:ext>
                    </a:extLst>
                  </a:hlinkClick>
                </a:rPr>
                <a:t>Alpha Networks’ product webpage – 5G Small Cell</a:t>
              </a:r>
              <a:endParaRPr lang="en-US" dirty="0">
                <a:sym typeface="Helvetica Neue"/>
              </a:endParaRPr>
            </a:p>
            <a:p>
              <a:pPr lvl="1"/>
              <a:r>
                <a:rPr lang="en-US" dirty="0">
                  <a:sym typeface="Helvetica Neue"/>
                  <a:hlinkClick r:id="rId5">
                    <a:extLst>
                      <a:ext uri="{A12FA001-AC4F-418D-AE19-62706E023703}">
                        <ahyp:hlinkClr xmlns:ahyp="http://schemas.microsoft.com/office/drawing/2018/hyperlinkcolor" val="tx"/>
                      </a:ext>
                    </a:extLst>
                  </a:hlinkClick>
                </a:rPr>
                <a:t>5G Private Network Solution for Smart Manufacturing news feature</a:t>
              </a:r>
              <a:endParaRPr lang="en-US" dirty="0">
                <a:sym typeface="Helvetica Neue"/>
              </a:endParaRPr>
            </a:p>
          </p:txBody>
        </p:sp>
      </p:grpSp>
      <p:sp>
        <p:nvSpPr>
          <p:cNvPr id="162" name="Content Placeholder 47">
            <a:extLst>
              <a:ext uri="{FF2B5EF4-FFF2-40B4-BE49-F238E27FC236}">
                <a16:creationId xmlns:a16="http://schemas.microsoft.com/office/drawing/2014/main" id="{F2AB859F-B8F5-5292-88F2-25CC56E1685F}"/>
              </a:ext>
            </a:extLst>
          </p:cNvPr>
          <p:cNvSpPr txBox="1">
            <a:spLocks/>
          </p:cNvSpPr>
          <p:nvPr/>
        </p:nvSpPr>
        <p:spPr>
          <a:xfrm>
            <a:off x="592917" y="2668893"/>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202" name="Rectangle 201">
            <a:extLst>
              <a:ext uri="{FF2B5EF4-FFF2-40B4-BE49-F238E27FC236}">
                <a16:creationId xmlns:a16="http://schemas.microsoft.com/office/drawing/2014/main" id="{19F40641-621A-CC4E-AF13-BE25386584DD}"/>
              </a:ext>
            </a:extLst>
          </p:cNvPr>
          <p:cNvSpPr>
            <a:spLocks/>
          </p:cNvSpPr>
          <p:nvPr/>
        </p:nvSpPr>
        <p:spPr>
          <a:xfrm>
            <a:off x="913612" y="2902638"/>
            <a:ext cx="1634548" cy="969496"/>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pPr>
            <a:r>
              <a:rPr lang="en-US" sz="900" dirty="0">
                <a:solidFill>
                  <a:schemeClr val="accent1"/>
                </a:solidFill>
                <a:latin typeface="IntelOne Text Medium" panose="020B0703020203020204" pitchFamily="34" charset="0"/>
                <a:sym typeface="Helvetica Neue"/>
              </a:rPr>
              <a:t>Provide customers with next-gen communication platforms </a:t>
            </a:r>
            <a:r>
              <a:rPr lang="en-US" sz="900" dirty="0">
                <a:solidFill>
                  <a:srgbClr val="525252"/>
                </a:solidFill>
                <a:latin typeface="IntelOne Text"/>
                <a:sym typeface="Helvetica Neue"/>
              </a:rPr>
              <a:t>at their production lines that include all comprehensive network equipment needed in one kit (i.e., RUs, CDUs, CPEs)</a:t>
            </a:r>
          </a:p>
        </p:txBody>
      </p:sp>
      <p:sp>
        <p:nvSpPr>
          <p:cNvPr id="203" name="Rectangle 202">
            <a:extLst>
              <a:ext uri="{FF2B5EF4-FFF2-40B4-BE49-F238E27FC236}">
                <a16:creationId xmlns:a16="http://schemas.microsoft.com/office/drawing/2014/main" id="{D7E732DA-9767-8F90-998E-EF4FD93BB58B}"/>
              </a:ext>
            </a:extLst>
          </p:cNvPr>
          <p:cNvSpPr>
            <a:spLocks/>
          </p:cNvSpPr>
          <p:nvPr/>
        </p:nvSpPr>
        <p:spPr>
          <a:xfrm>
            <a:off x="3063688" y="2902638"/>
            <a:ext cx="1634548" cy="1107996"/>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pPr>
            <a:r>
              <a:rPr lang="en-US" sz="900" dirty="0">
                <a:solidFill>
                  <a:schemeClr val="accent1"/>
                </a:solidFill>
                <a:latin typeface="IntelOne Text Medium" panose="020B0703020203020204" pitchFamily="34" charset="0"/>
                <a:sym typeface="Helvetica Neue"/>
              </a:rPr>
              <a:t>Easily deploy private 5G networks </a:t>
            </a:r>
            <a:r>
              <a:rPr lang="en-US" sz="900" dirty="0">
                <a:solidFill>
                  <a:srgbClr val="525252"/>
                </a:solidFill>
                <a:latin typeface="IntelOne Text"/>
                <a:sym typeface="Helvetica Neue"/>
              </a:rPr>
              <a:t>to help unlock the power of 5G at customers’ manufacturing facilities to boost the speed and efficacy of their operations, securely manage production data, and improve productivity</a:t>
            </a:r>
          </a:p>
        </p:txBody>
      </p:sp>
      <p:sp>
        <p:nvSpPr>
          <p:cNvPr id="204" name="Rectangle 203">
            <a:extLst>
              <a:ext uri="{FF2B5EF4-FFF2-40B4-BE49-F238E27FC236}">
                <a16:creationId xmlns:a16="http://schemas.microsoft.com/office/drawing/2014/main" id="{60E3D6F3-1A43-1BD7-702B-960F1807D9F8}"/>
              </a:ext>
            </a:extLst>
          </p:cNvPr>
          <p:cNvSpPr>
            <a:spLocks/>
          </p:cNvSpPr>
          <p:nvPr/>
        </p:nvSpPr>
        <p:spPr>
          <a:xfrm>
            <a:off x="5213760" y="2902639"/>
            <a:ext cx="1634548" cy="1107996"/>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pPr>
            <a:r>
              <a:rPr lang="en-US" sz="900" dirty="0">
                <a:solidFill>
                  <a:schemeClr val="accent1"/>
                </a:solidFill>
                <a:latin typeface="IntelOne Text Medium" panose="020B0703020203020204" pitchFamily="34" charset="0"/>
                <a:sym typeface="Helvetica Neue"/>
              </a:rPr>
              <a:t>Provide and manage services with ease </a:t>
            </a:r>
            <a:r>
              <a:rPr lang="en-US" sz="900" dirty="0">
                <a:solidFill>
                  <a:srgbClr val="525252"/>
                </a:solidFill>
                <a:latin typeface="IntelOne Text"/>
                <a:sym typeface="Helvetica Neue"/>
              </a:rPr>
              <a:t>by deploying a kit that will give you complete control over every aspect of your customer’s network, such as security policy definitions, resource utilization, and traffic prioritization</a:t>
            </a:r>
          </a:p>
        </p:txBody>
      </p:sp>
      <p:grpSp>
        <p:nvGrpSpPr>
          <p:cNvPr id="50" name="Group 49">
            <a:extLst>
              <a:ext uri="{FF2B5EF4-FFF2-40B4-BE49-F238E27FC236}">
                <a16:creationId xmlns:a16="http://schemas.microsoft.com/office/drawing/2014/main" id="{E8093096-C75B-0D7F-C7BF-043E5B0A0B70}"/>
              </a:ext>
            </a:extLst>
          </p:cNvPr>
          <p:cNvGrpSpPr>
            <a:grpSpLocks/>
          </p:cNvGrpSpPr>
          <p:nvPr/>
        </p:nvGrpSpPr>
        <p:grpSpPr>
          <a:xfrm>
            <a:off x="579420" y="2902657"/>
            <a:ext cx="227040" cy="219221"/>
            <a:chOff x="8108693" y="4736583"/>
            <a:chExt cx="544770" cy="526001"/>
          </a:xfrm>
        </p:grpSpPr>
        <p:sp>
          <p:nvSpPr>
            <p:cNvPr id="51" name="Freeform: Shape 50">
              <a:extLst>
                <a:ext uri="{FF2B5EF4-FFF2-40B4-BE49-F238E27FC236}">
                  <a16:creationId xmlns:a16="http://schemas.microsoft.com/office/drawing/2014/main" id="{D56623B6-508D-4670-62DF-D87C14529917}"/>
                </a:ext>
              </a:extLst>
            </p:cNvPr>
            <p:cNvSpPr/>
            <p:nvPr/>
          </p:nvSpPr>
          <p:spPr>
            <a:xfrm>
              <a:off x="8431548" y="5087467"/>
              <a:ext cx="221915" cy="174963"/>
            </a:xfrm>
            <a:custGeom>
              <a:avLst/>
              <a:gdLst>
                <a:gd name="connsiteX0" fmla="*/ 421336 w 421336"/>
                <a:gd name="connsiteY0" fmla="*/ 332193 h 332192"/>
                <a:gd name="connsiteX1" fmla="*/ 0 w 421336"/>
                <a:gd name="connsiteY1" fmla="*/ 332193 h 332192"/>
                <a:gd name="connsiteX2" fmla="*/ 0 w 421336"/>
                <a:gd name="connsiteY2" fmla="*/ 210658 h 332192"/>
                <a:gd name="connsiteX3" fmla="*/ 210658 w 421336"/>
                <a:gd name="connsiteY3" fmla="*/ 0 h 332192"/>
                <a:gd name="connsiteX4" fmla="*/ 421317 w 421336"/>
                <a:gd name="connsiteY4" fmla="*/ 210658 h 332192"/>
                <a:gd name="connsiteX5" fmla="*/ 421317 w 421336"/>
                <a:gd name="connsiteY5" fmla="*/ 332193 h 332192"/>
                <a:gd name="connsiteX6" fmla="*/ 89866 w 421336"/>
                <a:gd name="connsiteY6" fmla="*/ 242327 h 332192"/>
                <a:gd name="connsiteX7" fmla="*/ 331470 w 421336"/>
                <a:gd name="connsiteY7" fmla="*/ 242327 h 332192"/>
                <a:gd name="connsiteX8" fmla="*/ 331470 w 421336"/>
                <a:gd name="connsiteY8" fmla="*/ 210658 h 332192"/>
                <a:gd name="connsiteX9" fmla="*/ 210678 w 421336"/>
                <a:gd name="connsiteY9" fmla="*/ 89866 h 332192"/>
                <a:gd name="connsiteX10" fmla="*/ 89886 w 421336"/>
                <a:gd name="connsiteY10" fmla="*/ 210658 h 332192"/>
                <a:gd name="connsiteX11" fmla="*/ 89886 w 421336"/>
                <a:gd name="connsiteY11" fmla="*/ 242327 h 33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1336" h="332192">
                  <a:moveTo>
                    <a:pt x="421336" y="332193"/>
                  </a:moveTo>
                  <a:lnTo>
                    <a:pt x="0" y="332193"/>
                  </a:lnTo>
                  <a:lnTo>
                    <a:pt x="0" y="210658"/>
                  </a:lnTo>
                  <a:cubicBezTo>
                    <a:pt x="0" y="94496"/>
                    <a:pt x="94496" y="0"/>
                    <a:pt x="210658" y="0"/>
                  </a:cubicBezTo>
                  <a:cubicBezTo>
                    <a:pt x="326820" y="0"/>
                    <a:pt x="421317" y="94496"/>
                    <a:pt x="421317" y="210658"/>
                  </a:cubicBezTo>
                  <a:lnTo>
                    <a:pt x="421317" y="332193"/>
                  </a:lnTo>
                  <a:close/>
                  <a:moveTo>
                    <a:pt x="89866" y="242327"/>
                  </a:moveTo>
                  <a:lnTo>
                    <a:pt x="331470" y="242327"/>
                  </a:lnTo>
                  <a:lnTo>
                    <a:pt x="331470" y="210658"/>
                  </a:lnTo>
                  <a:cubicBezTo>
                    <a:pt x="331470" y="144060"/>
                    <a:pt x="277277" y="89866"/>
                    <a:pt x="210678" y="89866"/>
                  </a:cubicBezTo>
                  <a:cubicBezTo>
                    <a:pt x="144079" y="89866"/>
                    <a:pt x="89886" y="144060"/>
                    <a:pt x="89886" y="210658"/>
                  </a:cubicBezTo>
                  <a:lnTo>
                    <a:pt x="89886" y="242327"/>
                  </a:lnTo>
                  <a:close/>
                </a:path>
              </a:pathLst>
            </a:custGeom>
            <a:solidFill>
              <a:schemeClr val="accent1"/>
            </a:solidFill>
            <a:ln w="194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EEBCFAD-D355-74DD-6FF7-F7AA9A2EBEA4}"/>
                </a:ext>
              </a:extLst>
            </p:cNvPr>
            <p:cNvSpPr/>
            <p:nvPr/>
          </p:nvSpPr>
          <p:spPr>
            <a:xfrm>
              <a:off x="8462653" y="4972656"/>
              <a:ext cx="159714" cy="159714"/>
            </a:xfrm>
            <a:custGeom>
              <a:avLst/>
              <a:gdLst>
                <a:gd name="connsiteX0" fmla="*/ 151620 w 303240"/>
                <a:gd name="connsiteY0" fmla="*/ 303240 h 303240"/>
                <a:gd name="connsiteX1" fmla="*/ 0 w 303240"/>
                <a:gd name="connsiteY1" fmla="*/ 151620 h 303240"/>
                <a:gd name="connsiteX2" fmla="*/ 151620 w 303240"/>
                <a:gd name="connsiteY2" fmla="*/ 0 h 303240"/>
                <a:gd name="connsiteX3" fmla="*/ 303240 w 303240"/>
                <a:gd name="connsiteY3" fmla="*/ 151620 h 303240"/>
                <a:gd name="connsiteX4" fmla="*/ 151620 w 303240"/>
                <a:gd name="connsiteY4" fmla="*/ 303240 h 303240"/>
                <a:gd name="connsiteX5" fmla="*/ 151620 w 303240"/>
                <a:gd name="connsiteY5" fmla="*/ 89886 h 303240"/>
                <a:gd name="connsiteX6" fmla="*/ 89866 w 303240"/>
                <a:gd name="connsiteY6" fmla="*/ 151640 h 303240"/>
                <a:gd name="connsiteX7" fmla="*/ 151620 w 303240"/>
                <a:gd name="connsiteY7" fmla="*/ 213394 h 303240"/>
                <a:gd name="connsiteX8" fmla="*/ 213374 w 303240"/>
                <a:gd name="connsiteY8" fmla="*/ 151640 h 303240"/>
                <a:gd name="connsiteX9" fmla="*/ 151620 w 303240"/>
                <a:gd name="connsiteY9" fmla="*/ 89886 h 30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240" h="303240">
                  <a:moveTo>
                    <a:pt x="151620" y="303240"/>
                  </a:moveTo>
                  <a:cubicBezTo>
                    <a:pt x="68025" y="303240"/>
                    <a:pt x="0" y="235235"/>
                    <a:pt x="0" y="151620"/>
                  </a:cubicBezTo>
                  <a:cubicBezTo>
                    <a:pt x="0" y="68005"/>
                    <a:pt x="68005" y="0"/>
                    <a:pt x="151620" y="0"/>
                  </a:cubicBezTo>
                  <a:cubicBezTo>
                    <a:pt x="235235" y="0"/>
                    <a:pt x="303240" y="68005"/>
                    <a:pt x="303240" y="151620"/>
                  </a:cubicBezTo>
                  <a:cubicBezTo>
                    <a:pt x="303240" y="235235"/>
                    <a:pt x="235235" y="303240"/>
                    <a:pt x="151620" y="303240"/>
                  </a:cubicBezTo>
                  <a:close/>
                  <a:moveTo>
                    <a:pt x="151620" y="89886"/>
                  </a:moveTo>
                  <a:cubicBezTo>
                    <a:pt x="117569" y="89886"/>
                    <a:pt x="89866" y="117588"/>
                    <a:pt x="89866" y="151640"/>
                  </a:cubicBezTo>
                  <a:cubicBezTo>
                    <a:pt x="89866" y="185691"/>
                    <a:pt x="117569" y="213394"/>
                    <a:pt x="151620" y="213394"/>
                  </a:cubicBezTo>
                  <a:cubicBezTo>
                    <a:pt x="185672" y="213394"/>
                    <a:pt x="213374" y="185691"/>
                    <a:pt x="213374" y="151640"/>
                  </a:cubicBezTo>
                  <a:cubicBezTo>
                    <a:pt x="213374" y="117588"/>
                    <a:pt x="185672" y="89886"/>
                    <a:pt x="151620" y="89886"/>
                  </a:cubicBezTo>
                  <a:close/>
                </a:path>
              </a:pathLst>
            </a:custGeom>
            <a:solidFill>
              <a:schemeClr val="accent1"/>
            </a:solidFill>
            <a:ln w="194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51F64B89-7470-79BA-7043-66693FBCE86C}"/>
                </a:ext>
              </a:extLst>
            </p:cNvPr>
            <p:cNvSpPr/>
            <p:nvPr/>
          </p:nvSpPr>
          <p:spPr>
            <a:xfrm>
              <a:off x="8109125" y="5087467"/>
              <a:ext cx="221627" cy="174963"/>
            </a:xfrm>
            <a:custGeom>
              <a:avLst/>
              <a:gdLst>
                <a:gd name="connsiteX0" fmla="*/ 327270 w 420789"/>
                <a:gd name="connsiteY0" fmla="*/ 35654 h 332192"/>
                <a:gd name="connsiteX1" fmla="*/ 221110 w 420789"/>
                <a:gd name="connsiteY1" fmla="*/ 273 h 332192"/>
                <a:gd name="connsiteX2" fmla="*/ 210131 w 420789"/>
                <a:gd name="connsiteY2" fmla="*/ 0 h 332192"/>
                <a:gd name="connsiteX3" fmla="*/ 199152 w 420789"/>
                <a:gd name="connsiteY3" fmla="*/ 273 h 332192"/>
                <a:gd name="connsiteX4" fmla="*/ 92992 w 420789"/>
                <a:gd name="connsiteY4" fmla="*/ 35654 h 332192"/>
                <a:gd name="connsiteX5" fmla="*/ 0 w 420789"/>
                <a:gd name="connsiteY5" fmla="*/ 195870 h 332192"/>
                <a:gd name="connsiteX6" fmla="*/ 90257 w 420789"/>
                <a:gd name="connsiteY6" fmla="*/ 195870 h 332192"/>
                <a:gd name="connsiteX7" fmla="*/ 197237 w 420789"/>
                <a:gd name="connsiteY7" fmla="*/ 90550 h 332192"/>
                <a:gd name="connsiteX8" fmla="*/ 210131 w 420789"/>
                <a:gd name="connsiteY8" fmla="*/ 89866 h 332192"/>
                <a:gd name="connsiteX9" fmla="*/ 223044 w 420789"/>
                <a:gd name="connsiteY9" fmla="*/ 90550 h 332192"/>
                <a:gd name="connsiteX10" fmla="*/ 330923 w 420789"/>
                <a:gd name="connsiteY10" fmla="*/ 210658 h 332192"/>
                <a:gd name="connsiteX11" fmla="*/ 330923 w 420789"/>
                <a:gd name="connsiteY11" fmla="*/ 242327 h 332192"/>
                <a:gd name="connsiteX12" fmla="*/ 135659 w 420789"/>
                <a:gd name="connsiteY12" fmla="*/ 242327 h 332192"/>
                <a:gd name="connsiteX13" fmla="*/ 135659 w 420789"/>
                <a:gd name="connsiteY13" fmla="*/ 332193 h 332192"/>
                <a:gd name="connsiteX14" fmla="*/ 420789 w 420789"/>
                <a:gd name="connsiteY14" fmla="*/ 332193 h 332192"/>
                <a:gd name="connsiteX15" fmla="*/ 420789 w 420789"/>
                <a:gd name="connsiteY15" fmla="*/ 210658 h 332192"/>
                <a:gd name="connsiteX16" fmla="*/ 327270 w 420789"/>
                <a:gd name="connsiteY16" fmla="*/ 35654 h 33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0789" h="332192">
                  <a:moveTo>
                    <a:pt x="327270" y="35654"/>
                  </a:moveTo>
                  <a:cubicBezTo>
                    <a:pt x="296598" y="15043"/>
                    <a:pt x="260261" y="2305"/>
                    <a:pt x="221110" y="273"/>
                  </a:cubicBezTo>
                  <a:cubicBezTo>
                    <a:pt x="217477" y="98"/>
                    <a:pt x="213823" y="0"/>
                    <a:pt x="210131" y="0"/>
                  </a:cubicBezTo>
                  <a:cubicBezTo>
                    <a:pt x="206439" y="0"/>
                    <a:pt x="202785" y="98"/>
                    <a:pt x="199152" y="273"/>
                  </a:cubicBezTo>
                  <a:cubicBezTo>
                    <a:pt x="160001" y="2305"/>
                    <a:pt x="123664" y="15043"/>
                    <a:pt x="92992" y="35654"/>
                  </a:cubicBezTo>
                  <a:cubicBezTo>
                    <a:pt x="40479" y="70916"/>
                    <a:pt x="4630" y="129154"/>
                    <a:pt x="0" y="195870"/>
                  </a:cubicBezTo>
                  <a:lnTo>
                    <a:pt x="90257" y="195870"/>
                  </a:lnTo>
                  <a:cubicBezTo>
                    <a:pt x="97036" y="140445"/>
                    <a:pt x="141540" y="96489"/>
                    <a:pt x="197237" y="90550"/>
                  </a:cubicBezTo>
                  <a:cubicBezTo>
                    <a:pt x="201476" y="90101"/>
                    <a:pt x="205774" y="89866"/>
                    <a:pt x="210131" y="89866"/>
                  </a:cubicBezTo>
                  <a:cubicBezTo>
                    <a:pt x="214488" y="89866"/>
                    <a:pt x="218805" y="90101"/>
                    <a:pt x="223044" y="90550"/>
                  </a:cubicBezTo>
                  <a:cubicBezTo>
                    <a:pt x="283606" y="97017"/>
                    <a:pt x="330923" y="148416"/>
                    <a:pt x="330923" y="210658"/>
                  </a:cubicBezTo>
                  <a:lnTo>
                    <a:pt x="330923" y="242327"/>
                  </a:lnTo>
                  <a:lnTo>
                    <a:pt x="135659" y="242327"/>
                  </a:lnTo>
                  <a:lnTo>
                    <a:pt x="135659" y="332193"/>
                  </a:lnTo>
                  <a:lnTo>
                    <a:pt x="420789" y="332193"/>
                  </a:lnTo>
                  <a:lnTo>
                    <a:pt x="420789" y="210658"/>
                  </a:lnTo>
                  <a:cubicBezTo>
                    <a:pt x="420789" y="137808"/>
                    <a:pt x="383632" y="73495"/>
                    <a:pt x="327270" y="35654"/>
                  </a:cubicBezTo>
                  <a:close/>
                </a:path>
              </a:pathLst>
            </a:custGeom>
            <a:solidFill>
              <a:schemeClr val="accent1"/>
            </a:solidFill>
            <a:ln w="194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D77B95B-B882-3C6C-B79F-A68018466C08}"/>
                </a:ext>
              </a:extLst>
            </p:cNvPr>
            <p:cNvSpPr/>
            <p:nvPr/>
          </p:nvSpPr>
          <p:spPr>
            <a:xfrm>
              <a:off x="8139942" y="4972666"/>
              <a:ext cx="159714" cy="159704"/>
            </a:xfrm>
            <a:custGeom>
              <a:avLst/>
              <a:gdLst>
                <a:gd name="connsiteX0" fmla="*/ 151620 w 303240"/>
                <a:gd name="connsiteY0" fmla="*/ 0 h 303220"/>
                <a:gd name="connsiteX1" fmla="*/ 0 w 303240"/>
                <a:gd name="connsiteY1" fmla="*/ 151620 h 303220"/>
                <a:gd name="connsiteX2" fmla="*/ 34481 w 303240"/>
                <a:gd name="connsiteY2" fmla="*/ 247758 h 303220"/>
                <a:gd name="connsiteX3" fmla="*/ 138726 w 303240"/>
                <a:gd name="connsiteY3" fmla="*/ 302654 h 303220"/>
                <a:gd name="connsiteX4" fmla="*/ 151620 w 303240"/>
                <a:gd name="connsiteY4" fmla="*/ 303221 h 303220"/>
                <a:gd name="connsiteX5" fmla="*/ 164534 w 303240"/>
                <a:gd name="connsiteY5" fmla="*/ 302654 h 303220"/>
                <a:gd name="connsiteX6" fmla="*/ 268759 w 303240"/>
                <a:gd name="connsiteY6" fmla="*/ 247758 h 303220"/>
                <a:gd name="connsiteX7" fmla="*/ 303240 w 303240"/>
                <a:gd name="connsiteY7" fmla="*/ 151620 h 303220"/>
                <a:gd name="connsiteX8" fmla="*/ 151620 w 303240"/>
                <a:gd name="connsiteY8" fmla="*/ 0 h 303220"/>
                <a:gd name="connsiteX9" fmla="*/ 151620 w 303240"/>
                <a:gd name="connsiteY9" fmla="*/ 213354 h 303220"/>
                <a:gd name="connsiteX10" fmla="*/ 140641 w 303240"/>
                <a:gd name="connsiteY10" fmla="*/ 212378 h 303220"/>
                <a:gd name="connsiteX11" fmla="*/ 89866 w 303240"/>
                <a:gd name="connsiteY11" fmla="*/ 151620 h 303220"/>
                <a:gd name="connsiteX12" fmla="*/ 151620 w 303240"/>
                <a:gd name="connsiteY12" fmla="*/ 89866 h 303220"/>
                <a:gd name="connsiteX13" fmla="*/ 213374 w 303240"/>
                <a:gd name="connsiteY13" fmla="*/ 151620 h 303220"/>
                <a:gd name="connsiteX14" fmla="*/ 162599 w 303240"/>
                <a:gd name="connsiteY14" fmla="*/ 212378 h 303220"/>
                <a:gd name="connsiteX15" fmla="*/ 151620 w 303240"/>
                <a:gd name="connsiteY15" fmla="*/ 213354 h 30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3240" h="303220">
                  <a:moveTo>
                    <a:pt x="151620" y="0"/>
                  </a:moveTo>
                  <a:cubicBezTo>
                    <a:pt x="68025" y="0"/>
                    <a:pt x="0" y="68025"/>
                    <a:pt x="0" y="151620"/>
                  </a:cubicBezTo>
                  <a:cubicBezTo>
                    <a:pt x="0" y="188094"/>
                    <a:pt x="12952" y="221579"/>
                    <a:pt x="34481" y="247758"/>
                  </a:cubicBezTo>
                  <a:cubicBezTo>
                    <a:pt x="59722" y="278488"/>
                    <a:pt x="96841" y="299138"/>
                    <a:pt x="138726" y="302654"/>
                  </a:cubicBezTo>
                  <a:cubicBezTo>
                    <a:pt x="142985" y="303045"/>
                    <a:pt x="147283" y="303221"/>
                    <a:pt x="151620" y="303221"/>
                  </a:cubicBezTo>
                  <a:cubicBezTo>
                    <a:pt x="155957" y="303221"/>
                    <a:pt x="160275" y="303045"/>
                    <a:pt x="164534" y="302654"/>
                  </a:cubicBezTo>
                  <a:cubicBezTo>
                    <a:pt x="206419" y="299118"/>
                    <a:pt x="243518" y="278469"/>
                    <a:pt x="268759" y="247758"/>
                  </a:cubicBezTo>
                  <a:cubicBezTo>
                    <a:pt x="290288" y="221579"/>
                    <a:pt x="303240" y="188094"/>
                    <a:pt x="303240" y="151620"/>
                  </a:cubicBezTo>
                  <a:cubicBezTo>
                    <a:pt x="303240" y="68025"/>
                    <a:pt x="235215" y="0"/>
                    <a:pt x="151620" y="0"/>
                  </a:cubicBezTo>
                  <a:close/>
                  <a:moveTo>
                    <a:pt x="151620" y="213354"/>
                  </a:moveTo>
                  <a:cubicBezTo>
                    <a:pt x="147869" y="213354"/>
                    <a:pt x="144196" y="213022"/>
                    <a:pt x="140641" y="212378"/>
                  </a:cubicBezTo>
                  <a:cubicBezTo>
                    <a:pt x="111805" y="207181"/>
                    <a:pt x="89866" y="181921"/>
                    <a:pt x="89866" y="151620"/>
                  </a:cubicBezTo>
                  <a:cubicBezTo>
                    <a:pt x="89866" y="117569"/>
                    <a:pt x="117569" y="89866"/>
                    <a:pt x="151620" y="89866"/>
                  </a:cubicBezTo>
                  <a:cubicBezTo>
                    <a:pt x="185672" y="89866"/>
                    <a:pt x="213374" y="117569"/>
                    <a:pt x="213374" y="151620"/>
                  </a:cubicBezTo>
                  <a:cubicBezTo>
                    <a:pt x="213374" y="181921"/>
                    <a:pt x="191435" y="207181"/>
                    <a:pt x="162599" y="212378"/>
                  </a:cubicBezTo>
                  <a:cubicBezTo>
                    <a:pt x="159044" y="213022"/>
                    <a:pt x="155371" y="213354"/>
                    <a:pt x="151620" y="213354"/>
                  </a:cubicBezTo>
                  <a:close/>
                </a:path>
              </a:pathLst>
            </a:custGeom>
            <a:solidFill>
              <a:schemeClr val="accent1"/>
            </a:solidFill>
            <a:ln w="194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D134D5F-3489-FD8F-EF2F-92F77578C796}"/>
                </a:ext>
              </a:extLst>
            </p:cNvPr>
            <p:cNvSpPr/>
            <p:nvPr/>
          </p:nvSpPr>
          <p:spPr>
            <a:xfrm>
              <a:off x="8323714" y="4830609"/>
              <a:ext cx="113298" cy="75679"/>
            </a:xfrm>
            <a:custGeom>
              <a:avLst/>
              <a:gdLst>
                <a:gd name="connsiteX0" fmla="*/ 215113 w 215112"/>
                <a:gd name="connsiteY0" fmla="*/ 143688 h 143688"/>
                <a:gd name="connsiteX1" fmla="*/ 0 w 215112"/>
                <a:gd name="connsiteY1" fmla="*/ 143688 h 143688"/>
                <a:gd name="connsiteX2" fmla="*/ 0 w 215112"/>
                <a:gd name="connsiteY2" fmla="*/ 107547 h 143688"/>
                <a:gd name="connsiteX3" fmla="*/ 107547 w 215112"/>
                <a:gd name="connsiteY3" fmla="*/ 0 h 143688"/>
                <a:gd name="connsiteX4" fmla="*/ 215093 w 215112"/>
                <a:gd name="connsiteY4" fmla="*/ 107547 h 143688"/>
                <a:gd name="connsiteX5" fmla="*/ 215093 w 215112"/>
                <a:gd name="connsiteY5" fmla="*/ 143688 h 143688"/>
                <a:gd name="connsiteX6" fmla="*/ 45558 w 215112"/>
                <a:gd name="connsiteY6" fmla="*/ 98755 h 143688"/>
                <a:gd name="connsiteX7" fmla="*/ 169574 w 215112"/>
                <a:gd name="connsiteY7" fmla="*/ 98755 h 143688"/>
                <a:gd name="connsiteX8" fmla="*/ 107566 w 215112"/>
                <a:gd name="connsiteY8" fmla="*/ 44933 h 143688"/>
                <a:gd name="connsiteX9" fmla="*/ 107566 w 215112"/>
                <a:gd name="connsiteY9" fmla="*/ 44933 h 143688"/>
                <a:gd name="connsiteX10" fmla="*/ 45558 w 215112"/>
                <a:gd name="connsiteY10" fmla="*/ 98755 h 14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112" h="143688">
                  <a:moveTo>
                    <a:pt x="215113" y="143688"/>
                  </a:moveTo>
                  <a:lnTo>
                    <a:pt x="0" y="143688"/>
                  </a:lnTo>
                  <a:lnTo>
                    <a:pt x="0" y="107547"/>
                  </a:lnTo>
                  <a:cubicBezTo>
                    <a:pt x="0" y="48235"/>
                    <a:pt x="48254" y="0"/>
                    <a:pt x="107547" y="0"/>
                  </a:cubicBezTo>
                  <a:cubicBezTo>
                    <a:pt x="166839" y="0"/>
                    <a:pt x="215093" y="48254"/>
                    <a:pt x="215093" y="107547"/>
                  </a:cubicBezTo>
                  <a:lnTo>
                    <a:pt x="215093" y="143688"/>
                  </a:lnTo>
                  <a:close/>
                  <a:moveTo>
                    <a:pt x="45558" y="98755"/>
                  </a:moveTo>
                  <a:lnTo>
                    <a:pt x="169574" y="98755"/>
                  </a:lnTo>
                  <a:cubicBezTo>
                    <a:pt x="165295" y="68377"/>
                    <a:pt x="139117" y="44933"/>
                    <a:pt x="107566" y="44933"/>
                  </a:cubicBezTo>
                  <a:lnTo>
                    <a:pt x="107566" y="44933"/>
                  </a:lnTo>
                  <a:cubicBezTo>
                    <a:pt x="76015" y="44933"/>
                    <a:pt x="49856" y="68377"/>
                    <a:pt x="45558" y="98755"/>
                  </a:cubicBezTo>
                  <a:close/>
                </a:path>
              </a:pathLst>
            </a:custGeom>
            <a:solidFill>
              <a:schemeClr val="accent2"/>
            </a:solidFill>
            <a:ln w="194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D026B11-DDC1-3EBC-0D46-4DAF6DE0C7D3}"/>
                </a:ext>
              </a:extLst>
            </p:cNvPr>
            <p:cNvSpPr/>
            <p:nvPr/>
          </p:nvSpPr>
          <p:spPr>
            <a:xfrm>
              <a:off x="8339673" y="4771629"/>
              <a:ext cx="81369" cy="81359"/>
            </a:xfrm>
            <a:custGeom>
              <a:avLst/>
              <a:gdLst>
                <a:gd name="connsiteX0" fmla="*/ 77246 w 154491"/>
                <a:gd name="connsiteY0" fmla="*/ 154472 h 154472"/>
                <a:gd name="connsiteX1" fmla="*/ 0 w 154491"/>
                <a:gd name="connsiteY1" fmla="*/ 77226 h 154472"/>
                <a:gd name="connsiteX2" fmla="*/ 77246 w 154491"/>
                <a:gd name="connsiteY2" fmla="*/ 0 h 154472"/>
                <a:gd name="connsiteX3" fmla="*/ 154492 w 154491"/>
                <a:gd name="connsiteY3" fmla="*/ 77226 h 154472"/>
                <a:gd name="connsiteX4" fmla="*/ 77246 w 154491"/>
                <a:gd name="connsiteY4" fmla="*/ 154472 h 154472"/>
                <a:gd name="connsiteX5" fmla="*/ 77246 w 154491"/>
                <a:gd name="connsiteY5" fmla="*/ 44933 h 154472"/>
                <a:gd name="connsiteX6" fmla="*/ 44933 w 154491"/>
                <a:gd name="connsiteY6" fmla="*/ 77226 h 154472"/>
                <a:gd name="connsiteX7" fmla="*/ 77246 w 154491"/>
                <a:gd name="connsiteY7" fmla="*/ 109539 h 154472"/>
                <a:gd name="connsiteX8" fmla="*/ 109559 w 154491"/>
                <a:gd name="connsiteY8" fmla="*/ 77226 h 154472"/>
                <a:gd name="connsiteX9" fmla="*/ 77246 w 154491"/>
                <a:gd name="connsiteY9" fmla="*/ 44933 h 15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491" h="154472">
                  <a:moveTo>
                    <a:pt x="77246" y="154472"/>
                  </a:moveTo>
                  <a:cubicBezTo>
                    <a:pt x="34657" y="154472"/>
                    <a:pt x="0" y="119815"/>
                    <a:pt x="0" y="77226"/>
                  </a:cubicBezTo>
                  <a:cubicBezTo>
                    <a:pt x="0" y="34638"/>
                    <a:pt x="34657" y="0"/>
                    <a:pt x="77246" y="0"/>
                  </a:cubicBezTo>
                  <a:cubicBezTo>
                    <a:pt x="119835" y="0"/>
                    <a:pt x="154492" y="34657"/>
                    <a:pt x="154492" y="77226"/>
                  </a:cubicBezTo>
                  <a:cubicBezTo>
                    <a:pt x="154492" y="119796"/>
                    <a:pt x="119835" y="154472"/>
                    <a:pt x="77246" y="154472"/>
                  </a:cubicBezTo>
                  <a:close/>
                  <a:moveTo>
                    <a:pt x="77246" y="44933"/>
                  </a:moveTo>
                  <a:cubicBezTo>
                    <a:pt x="59429" y="44933"/>
                    <a:pt x="44933" y="59429"/>
                    <a:pt x="44933" y="77226"/>
                  </a:cubicBezTo>
                  <a:cubicBezTo>
                    <a:pt x="44933" y="95024"/>
                    <a:pt x="59429" y="109539"/>
                    <a:pt x="77246" y="109539"/>
                  </a:cubicBezTo>
                  <a:cubicBezTo>
                    <a:pt x="95063" y="109539"/>
                    <a:pt x="109559" y="95043"/>
                    <a:pt x="109559" y="77226"/>
                  </a:cubicBezTo>
                  <a:cubicBezTo>
                    <a:pt x="109559" y="59409"/>
                    <a:pt x="95063" y="44933"/>
                    <a:pt x="77246" y="44933"/>
                  </a:cubicBezTo>
                  <a:close/>
                </a:path>
              </a:pathLst>
            </a:custGeom>
            <a:solidFill>
              <a:schemeClr val="accent2"/>
            </a:solidFill>
            <a:ln w="194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0751CFA7-409F-FB93-6E1F-D358C5317D06}"/>
                </a:ext>
              </a:extLst>
            </p:cNvPr>
            <p:cNvSpPr/>
            <p:nvPr/>
          </p:nvSpPr>
          <p:spPr>
            <a:xfrm>
              <a:off x="8236993" y="4736583"/>
              <a:ext cx="288323" cy="208404"/>
            </a:xfrm>
            <a:custGeom>
              <a:avLst/>
              <a:gdLst>
                <a:gd name="connsiteX0" fmla="*/ 469767 w 547422"/>
                <a:gd name="connsiteY0" fmla="*/ 395685 h 395685"/>
                <a:gd name="connsiteX1" fmla="*/ 0 w 547422"/>
                <a:gd name="connsiteY1" fmla="*/ 395685 h 395685"/>
                <a:gd name="connsiteX2" fmla="*/ 0 w 547422"/>
                <a:gd name="connsiteY2" fmla="*/ 77656 h 395685"/>
                <a:gd name="connsiteX3" fmla="*/ 77637 w 547422"/>
                <a:gd name="connsiteY3" fmla="*/ 0 h 395685"/>
                <a:gd name="connsiteX4" fmla="*/ 547423 w 547422"/>
                <a:gd name="connsiteY4" fmla="*/ 0 h 395685"/>
                <a:gd name="connsiteX5" fmla="*/ 547423 w 547422"/>
                <a:gd name="connsiteY5" fmla="*/ 318029 h 395685"/>
                <a:gd name="connsiteX6" fmla="*/ 469767 w 547422"/>
                <a:gd name="connsiteY6" fmla="*/ 395685 h 395685"/>
                <a:gd name="connsiteX7" fmla="*/ 44914 w 547422"/>
                <a:gd name="connsiteY7" fmla="*/ 350752 h 395685"/>
                <a:gd name="connsiteX8" fmla="*/ 469767 w 547422"/>
                <a:gd name="connsiteY8" fmla="*/ 350752 h 395685"/>
                <a:gd name="connsiteX9" fmla="*/ 502490 w 547422"/>
                <a:gd name="connsiteY9" fmla="*/ 318029 h 395685"/>
                <a:gd name="connsiteX10" fmla="*/ 502490 w 547422"/>
                <a:gd name="connsiteY10" fmla="*/ 44933 h 395685"/>
                <a:gd name="connsiteX11" fmla="*/ 77637 w 547422"/>
                <a:gd name="connsiteY11" fmla="*/ 44933 h 395685"/>
                <a:gd name="connsiteX12" fmla="*/ 44914 w 547422"/>
                <a:gd name="connsiteY12" fmla="*/ 77656 h 395685"/>
                <a:gd name="connsiteX13" fmla="*/ 44914 w 547422"/>
                <a:gd name="connsiteY13" fmla="*/ 350752 h 39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7422" h="395685">
                  <a:moveTo>
                    <a:pt x="469767" y="395685"/>
                  </a:moveTo>
                  <a:lnTo>
                    <a:pt x="0" y="395685"/>
                  </a:lnTo>
                  <a:lnTo>
                    <a:pt x="0" y="77656"/>
                  </a:lnTo>
                  <a:cubicBezTo>
                    <a:pt x="0" y="34833"/>
                    <a:pt x="34833" y="0"/>
                    <a:pt x="77637" y="0"/>
                  </a:cubicBezTo>
                  <a:lnTo>
                    <a:pt x="547423" y="0"/>
                  </a:lnTo>
                  <a:lnTo>
                    <a:pt x="547423" y="318029"/>
                  </a:lnTo>
                  <a:cubicBezTo>
                    <a:pt x="547423" y="360853"/>
                    <a:pt x="512590" y="395685"/>
                    <a:pt x="469767" y="395685"/>
                  </a:cubicBezTo>
                  <a:close/>
                  <a:moveTo>
                    <a:pt x="44914" y="350752"/>
                  </a:moveTo>
                  <a:lnTo>
                    <a:pt x="469767" y="350752"/>
                  </a:lnTo>
                  <a:cubicBezTo>
                    <a:pt x="487818" y="350752"/>
                    <a:pt x="502490" y="336081"/>
                    <a:pt x="502490" y="318029"/>
                  </a:cubicBezTo>
                  <a:lnTo>
                    <a:pt x="502490" y="44933"/>
                  </a:lnTo>
                  <a:lnTo>
                    <a:pt x="77637" y="44933"/>
                  </a:lnTo>
                  <a:cubicBezTo>
                    <a:pt x="59605" y="44933"/>
                    <a:pt x="44914" y="59605"/>
                    <a:pt x="44914" y="77656"/>
                  </a:cubicBezTo>
                  <a:lnTo>
                    <a:pt x="44914" y="350752"/>
                  </a:lnTo>
                  <a:close/>
                </a:path>
              </a:pathLst>
            </a:custGeom>
            <a:solidFill>
              <a:schemeClr val="accent1"/>
            </a:solidFill>
            <a:ln w="194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E7C69E2-2BEA-CCBA-A4F9-0B7B698EC339}"/>
                </a:ext>
              </a:extLst>
            </p:cNvPr>
            <p:cNvSpPr/>
            <p:nvPr/>
          </p:nvSpPr>
          <p:spPr>
            <a:xfrm>
              <a:off x="8369317" y="4933154"/>
              <a:ext cx="23666" cy="41508"/>
            </a:xfrm>
            <a:custGeom>
              <a:avLst/>
              <a:gdLst>
                <a:gd name="connsiteX0" fmla="*/ 0 w 44933"/>
                <a:gd name="connsiteY0" fmla="*/ 0 h 78808"/>
                <a:gd name="connsiteX1" fmla="*/ 44933 w 44933"/>
                <a:gd name="connsiteY1" fmla="*/ 0 h 78808"/>
                <a:gd name="connsiteX2" fmla="*/ 44933 w 44933"/>
                <a:gd name="connsiteY2" fmla="*/ 78809 h 78808"/>
                <a:gd name="connsiteX3" fmla="*/ 0 w 44933"/>
                <a:gd name="connsiteY3" fmla="*/ 78809 h 78808"/>
              </a:gdLst>
              <a:ahLst/>
              <a:cxnLst>
                <a:cxn ang="0">
                  <a:pos x="connsiteX0" y="connsiteY0"/>
                </a:cxn>
                <a:cxn ang="0">
                  <a:pos x="connsiteX1" y="connsiteY1"/>
                </a:cxn>
                <a:cxn ang="0">
                  <a:pos x="connsiteX2" y="connsiteY2"/>
                </a:cxn>
                <a:cxn ang="0">
                  <a:pos x="connsiteX3" y="connsiteY3"/>
                </a:cxn>
              </a:cxnLst>
              <a:rect l="l" t="t" r="r" b="b"/>
              <a:pathLst>
                <a:path w="44933" h="78808">
                  <a:moveTo>
                    <a:pt x="0" y="0"/>
                  </a:moveTo>
                  <a:lnTo>
                    <a:pt x="44933" y="0"/>
                  </a:lnTo>
                  <a:lnTo>
                    <a:pt x="44933" y="78809"/>
                  </a:lnTo>
                  <a:lnTo>
                    <a:pt x="0" y="78809"/>
                  </a:lnTo>
                  <a:close/>
                </a:path>
              </a:pathLst>
            </a:custGeom>
            <a:solidFill>
              <a:schemeClr val="accent1"/>
            </a:solidFill>
            <a:ln w="194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2636D733-D6A6-B4C8-0D2E-0648287F4473}"/>
                </a:ext>
              </a:extLst>
            </p:cNvPr>
            <p:cNvSpPr/>
            <p:nvPr/>
          </p:nvSpPr>
          <p:spPr>
            <a:xfrm>
              <a:off x="8317468" y="4971761"/>
              <a:ext cx="127384" cy="23666"/>
            </a:xfrm>
            <a:custGeom>
              <a:avLst/>
              <a:gdLst>
                <a:gd name="connsiteX0" fmla="*/ 0 w 241857"/>
                <a:gd name="connsiteY0" fmla="*/ 0 h 44933"/>
                <a:gd name="connsiteX1" fmla="*/ 241858 w 241857"/>
                <a:gd name="connsiteY1" fmla="*/ 0 h 44933"/>
                <a:gd name="connsiteX2" fmla="*/ 241858 w 241857"/>
                <a:gd name="connsiteY2" fmla="*/ 44933 h 44933"/>
                <a:gd name="connsiteX3" fmla="*/ 0 w 241857"/>
                <a:gd name="connsiteY3" fmla="*/ 44933 h 44933"/>
              </a:gdLst>
              <a:ahLst/>
              <a:cxnLst>
                <a:cxn ang="0">
                  <a:pos x="connsiteX0" y="connsiteY0"/>
                </a:cxn>
                <a:cxn ang="0">
                  <a:pos x="connsiteX1" y="connsiteY1"/>
                </a:cxn>
                <a:cxn ang="0">
                  <a:pos x="connsiteX2" y="connsiteY2"/>
                </a:cxn>
                <a:cxn ang="0">
                  <a:pos x="connsiteX3" y="connsiteY3"/>
                </a:cxn>
              </a:cxnLst>
              <a:rect l="l" t="t" r="r" b="b"/>
              <a:pathLst>
                <a:path w="241857" h="44933">
                  <a:moveTo>
                    <a:pt x="0" y="0"/>
                  </a:moveTo>
                  <a:lnTo>
                    <a:pt x="241858" y="0"/>
                  </a:lnTo>
                  <a:lnTo>
                    <a:pt x="241858" y="44933"/>
                  </a:lnTo>
                  <a:lnTo>
                    <a:pt x="0" y="44933"/>
                  </a:lnTo>
                  <a:close/>
                </a:path>
              </a:pathLst>
            </a:custGeom>
            <a:solidFill>
              <a:schemeClr val="accent1"/>
            </a:solidFill>
            <a:ln w="194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DD92594A-A251-5200-E25E-DD67FAFF3D1A}"/>
                </a:ext>
              </a:extLst>
            </p:cNvPr>
            <p:cNvSpPr/>
            <p:nvPr/>
          </p:nvSpPr>
          <p:spPr>
            <a:xfrm>
              <a:off x="8108693" y="5214954"/>
              <a:ext cx="47630" cy="47630"/>
            </a:xfrm>
            <a:custGeom>
              <a:avLst/>
              <a:gdLst>
                <a:gd name="connsiteX0" fmla="*/ 0 w 90432"/>
                <a:gd name="connsiteY0" fmla="*/ 0 h 90432"/>
                <a:gd name="connsiteX1" fmla="*/ 90433 w 90432"/>
                <a:gd name="connsiteY1" fmla="*/ 0 h 90432"/>
                <a:gd name="connsiteX2" fmla="*/ 90433 w 90432"/>
                <a:gd name="connsiteY2" fmla="*/ 90433 h 90432"/>
                <a:gd name="connsiteX3" fmla="*/ 0 w 90432"/>
                <a:gd name="connsiteY3" fmla="*/ 90433 h 90432"/>
              </a:gdLst>
              <a:ahLst/>
              <a:cxnLst>
                <a:cxn ang="0">
                  <a:pos x="connsiteX0" y="connsiteY0"/>
                </a:cxn>
                <a:cxn ang="0">
                  <a:pos x="connsiteX1" y="connsiteY1"/>
                </a:cxn>
                <a:cxn ang="0">
                  <a:pos x="connsiteX2" y="connsiteY2"/>
                </a:cxn>
                <a:cxn ang="0">
                  <a:pos x="connsiteX3" y="connsiteY3"/>
                </a:cxn>
              </a:cxnLst>
              <a:rect l="l" t="t" r="r" b="b"/>
              <a:pathLst>
                <a:path w="90432" h="90432">
                  <a:moveTo>
                    <a:pt x="0" y="0"/>
                  </a:moveTo>
                  <a:lnTo>
                    <a:pt x="90433" y="0"/>
                  </a:lnTo>
                  <a:lnTo>
                    <a:pt x="90433" y="90433"/>
                  </a:lnTo>
                  <a:lnTo>
                    <a:pt x="0" y="90433"/>
                  </a:lnTo>
                  <a:close/>
                </a:path>
              </a:pathLst>
            </a:custGeom>
            <a:solidFill>
              <a:schemeClr val="accent2"/>
            </a:solidFill>
            <a:ln w="1945" cap="flat">
              <a:noFill/>
              <a:prstDash val="solid"/>
              <a:miter/>
            </a:ln>
          </p:spPr>
          <p:txBody>
            <a:bodyPr rtlCol="0" anchor="ctr"/>
            <a:lstStyle/>
            <a:p>
              <a:endParaRPr lang="en-US"/>
            </a:p>
          </p:txBody>
        </p:sp>
      </p:grpSp>
      <p:pic>
        <p:nvPicPr>
          <p:cNvPr id="151" name="Graphic 150">
            <a:extLst>
              <a:ext uri="{FF2B5EF4-FFF2-40B4-BE49-F238E27FC236}">
                <a16:creationId xmlns:a16="http://schemas.microsoft.com/office/drawing/2014/main" id="{1165FC56-4A0D-2F52-CB9D-B2BE0B221F7A}"/>
              </a:ext>
            </a:extLst>
          </p:cNvPr>
          <p:cNvPicPr>
            <a:picLocks/>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725737" y="2902639"/>
            <a:ext cx="269875" cy="192554"/>
          </a:xfrm>
          <a:prstGeom prst="rect">
            <a:avLst/>
          </a:prstGeom>
        </p:spPr>
      </p:pic>
      <p:grpSp>
        <p:nvGrpSpPr>
          <p:cNvPr id="152" name="Group 151">
            <a:extLst>
              <a:ext uri="{FF2B5EF4-FFF2-40B4-BE49-F238E27FC236}">
                <a16:creationId xmlns:a16="http://schemas.microsoft.com/office/drawing/2014/main" id="{D7760554-D0DC-C2C7-2EAD-5A3DFEEAB076}"/>
              </a:ext>
            </a:extLst>
          </p:cNvPr>
          <p:cNvGrpSpPr>
            <a:grpSpLocks/>
          </p:cNvGrpSpPr>
          <p:nvPr/>
        </p:nvGrpSpPr>
        <p:grpSpPr>
          <a:xfrm>
            <a:off x="4910105" y="2902639"/>
            <a:ext cx="224712" cy="163066"/>
            <a:chOff x="9153348" y="6013108"/>
            <a:chExt cx="291794" cy="218163"/>
          </a:xfrm>
        </p:grpSpPr>
        <p:sp>
          <p:nvSpPr>
            <p:cNvPr id="153" name="Freeform: Shape 152">
              <a:extLst>
                <a:ext uri="{FF2B5EF4-FFF2-40B4-BE49-F238E27FC236}">
                  <a16:creationId xmlns:a16="http://schemas.microsoft.com/office/drawing/2014/main" id="{77FA2001-5FD5-8C07-2C11-06DE196898BA}"/>
                </a:ext>
              </a:extLst>
            </p:cNvPr>
            <p:cNvSpPr/>
            <p:nvPr/>
          </p:nvSpPr>
          <p:spPr>
            <a:xfrm>
              <a:off x="9153348" y="6058116"/>
              <a:ext cx="271491" cy="173155"/>
            </a:xfrm>
            <a:custGeom>
              <a:avLst/>
              <a:gdLst>
                <a:gd name="connsiteX0" fmla="*/ 244311 w 271491"/>
                <a:gd name="connsiteY0" fmla="*/ 109246 h 173155"/>
                <a:gd name="connsiteX1" fmla="*/ 243311 w 271491"/>
                <a:gd name="connsiteY1" fmla="*/ 108983 h 173155"/>
                <a:gd name="connsiteX2" fmla="*/ 177598 w 271491"/>
                <a:gd name="connsiteY2" fmla="*/ 102787 h 173155"/>
                <a:gd name="connsiteX3" fmla="*/ 178450 w 271491"/>
                <a:gd name="connsiteY3" fmla="*/ 95893 h 173155"/>
                <a:gd name="connsiteX4" fmla="*/ 172606 w 271491"/>
                <a:gd name="connsiteY4" fmla="*/ 75426 h 173155"/>
                <a:gd name="connsiteX5" fmla="*/ 167680 w 271491"/>
                <a:gd name="connsiteY5" fmla="*/ 69623 h 173155"/>
                <a:gd name="connsiteX6" fmla="*/ 99590 w 271491"/>
                <a:gd name="connsiteY6" fmla="*/ 7689 h 173155"/>
                <a:gd name="connsiteX7" fmla="*/ 79705 w 271491"/>
                <a:gd name="connsiteY7" fmla="*/ 0 h 173155"/>
                <a:gd name="connsiteX8" fmla="*/ 34738 w 271491"/>
                <a:gd name="connsiteY8" fmla="*/ 0 h 173155"/>
                <a:gd name="connsiteX9" fmla="*/ 34738 w 271491"/>
                <a:gd name="connsiteY9" fmla="*/ 25410 h 173155"/>
                <a:gd name="connsiteX10" fmla="*/ 79705 w 271491"/>
                <a:gd name="connsiteY10" fmla="*/ 25410 h 173155"/>
                <a:gd name="connsiteX11" fmla="*/ 82492 w 271491"/>
                <a:gd name="connsiteY11" fmla="*/ 26484 h 173155"/>
                <a:gd name="connsiteX12" fmla="*/ 150582 w 271491"/>
                <a:gd name="connsiteY12" fmla="*/ 88418 h 173155"/>
                <a:gd name="connsiteX13" fmla="*/ 151246 w 271491"/>
                <a:gd name="connsiteY13" fmla="*/ 89197 h 173155"/>
                <a:gd name="connsiteX14" fmla="*/ 153041 w 271491"/>
                <a:gd name="connsiteY14" fmla="*/ 95262 h 173155"/>
                <a:gd name="connsiteX15" fmla="*/ 151475 w 271491"/>
                <a:gd name="connsiteY15" fmla="*/ 100319 h 173155"/>
                <a:gd name="connsiteX16" fmla="*/ 143549 w 271491"/>
                <a:gd name="connsiteY16" fmla="*/ 99574 h 173155"/>
                <a:gd name="connsiteX17" fmla="*/ 93598 w 271491"/>
                <a:gd name="connsiteY17" fmla="*/ 63893 h 173155"/>
                <a:gd name="connsiteX18" fmla="*/ 78828 w 271491"/>
                <a:gd name="connsiteY18" fmla="*/ 84574 h 173155"/>
                <a:gd name="connsiteX19" fmla="*/ 134352 w 271491"/>
                <a:gd name="connsiteY19" fmla="*/ 124229 h 173155"/>
                <a:gd name="connsiteX20" fmla="*/ 238680 w 271491"/>
                <a:gd name="connsiteY20" fmla="*/ 134065 h 173155"/>
                <a:gd name="connsiteX21" fmla="*/ 246041 w 271491"/>
                <a:gd name="connsiteY21" fmla="*/ 143057 h 173155"/>
                <a:gd name="connsiteX22" fmla="*/ 242836 w 271491"/>
                <a:gd name="connsiteY22" fmla="*/ 147746 h 173155"/>
                <a:gd name="connsiteX23" fmla="*/ 113360 w 271491"/>
                <a:gd name="connsiteY23" fmla="*/ 147746 h 173155"/>
                <a:gd name="connsiteX24" fmla="*/ 44713 w 271491"/>
                <a:gd name="connsiteY24" fmla="*/ 91656 h 173155"/>
                <a:gd name="connsiteX25" fmla="*/ 0 w 271491"/>
                <a:gd name="connsiteY25" fmla="*/ 91656 h 173155"/>
                <a:gd name="connsiteX26" fmla="*/ 0 w 271491"/>
                <a:gd name="connsiteY26" fmla="*/ 117065 h 173155"/>
                <a:gd name="connsiteX27" fmla="*/ 35647 w 271491"/>
                <a:gd name="connsiteY27" fmla="*/ 117065 h 173155"/>
                <a:gd name="connsiteX28" fmla="*/ 104295 w 271491"/>
                <a:gd name="connsiteY28" fmla="*/ 173155 h 173155"/>
                <a:gd name="connsiteX29" fmla="*/ 249467 w 271491"/>
                <a:gd name="connsiteY29" fmla="*/ 173155 h 173155"/>
                <a:gd name="connsiteX30" fmla="*/ 252106 w 271491"/>
                <a:gd name="connsiteY30" fmla="*/ 171860 h 173155"/>
                <a:gd name="connsiteX31" fmla="*/ 271278 w 271491"/>
                <a:gd name="connsiteY31" fmla="*/ 146033 h 173155"/>
                <a:gd name="connsiteX32" fmla="*/ 244311 w 271491"/>
                <a:gd name="connsiteY32" fmla="*/ 109246 h 17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71491" h="173155">
                  <a:moveTo>
                    <a:pt x="244311" y="109246"/>
                  </a:moveTo>
                  <a:lnTo>
                    <a:pt x="243311" y="108983"/>
                  </a:lnTo>
                  <a:lnTo>
                    <a:pt x="177598" y="102787"/>
                  </a:lnTo>
                  <a:cubicBezTo>
                    <a:pt x="178082" y="100647"/>
                    <a:pt x="178385" y="98344"/>
                    <a:pt x="178450" y="95893"/>
                  </a:cubicBezTo>
                  <a:cubicBezTo>
                    <a:pt x="178672" y="86820"/>
                    <a:pt x="175393" y="79754"/>
                    <a:pt x="172606" y="75426"/>
                  </a:cubicBezTo>
                  <a:cubicBezTo>
                    <a:pt x="171237" y="73303"/>
                    <a:pt x="169582" y="71344"/>
                    <a:pt x="167680" y="69623"/>
                  </a:cubicBezTo>
                  <a:lnTo>
                    <a:pt x="99590" y="7689"/>
                  </a:lnTo>
                  <a:cubicBezTo>
                    <a:pt x="94139" y="2730"/>
                    <a:pt x="87074" y="0"/>
                    <a:pt x="79705" y="0"/>
                  </a:cubicBezTo>
                  <a:lnTo>
                    <a:pt x="34738" y="0"/>
                  </a:lnTo>
                  <a:lnTo>
                    <a:pt x="34738" y="25410"/>
                  </a:lnTo>
                  <a:lnTo>
                    <a:pt x="79705" y="25410"/>
                  </a:lnTo>
                  <a:cubicBezTo>
                    <a:pt x="80738" y="25410"/>
                    <a:pt x="81729" y="25795"/>
                    <a:pt x="82492" y="26484"/>
                  </a:cubicBezTo>
                  <a:lnTo>
                    <a:pt x="150582" y="88418"/>
                  </a:lnTo>
                  <a:cubicBezTo>
                    <a:pt x="150852" y="88664"/>
                    <a:pt x="151074" y="88926"/>
                    <a:pt x="151246" y="89197"/>
                  </a:cubicBezTo>
                  <a:cubicBezTo>
                    <a:pt x="152098" y="90524"/>
                    <a:pt x="153106" y="92656"/>
                    <a:pt x="153041" y="95262"/>
                  </a:cubicBezTo>
                  <a:cubicBezTo>
                    <a:pt x="152992" y="97262"/>
                    <a:pt x="152295" y="98975"/>
                    <a:pt x="151475" y="100319"/>
                  </a:cubicBezTo>
                  <a:lnTo>
                    <a:pt x="143549" y="99574"/>
                  </a:lnTo>
                  <a:lnTo>
                    <a:pt x="93598" y="63893"/>
                  </a:lnTo>
                  <a:lnTo>
                    <a:pt x="78828" y="84574"/>
                  </a:lnTo>
                  <a:lnTo>
                    <a:pt x="134352" y="124229"/>
                  </a:lnTo>
                  <a:lnTo>
                    <a:pt x="238680" y="134065"/>
                  </a:lnTo>
                  <a:cubicBezTo>
                    <a:pt x="243565" y="135696"/>
                    <a:pt x="246409" y="139910"/>
                    <a:pt x="246041" y="143057"/>
                  </a:cubicBezTo>
                  <a:cubicBezTo>
                    <a:pt x="245811" y="145008"/>
                    <a:pt x="244196" y="146672"/>
                    <a:pt x="242836" y="147746"/>
                  </a:cubicBezTo>
                  <a:lnTo>
                    <a:pt x="113360" y="147746"/>
                  </a:lnTo>
                  <a:lnTo>
                    <a:pt x="44713" y="91656"/>
                  </a:lnTo>
                  <a:lnTo>
                    <a:pt x="0" y="91656"/>
                  </a:lnTo>
                  <a:lnTo>
                    <a:pt x="0" y="117065"/>
                  </a:lnTo>
                  <a:lnTo>
                    <a:pt x="35647" y="117065"/>
                  </a:lnTo>
                  <a:lnTo>
                    <a:pt x="104295" y="173155"/>
                  </a:lnTo>
                  <a:lnTo>
                    <a:pt x="249467" y="173155"/>
                  </a:lnTo>
                  <a:lnTo>
                    <a:pt x="252106" y="171860"/>
                  </a:lnTo>
                  <a:cubicBezTo>
                    <a:pt x="260000" y="168000"/>
                    <a:pt x="269754" y="158918"/>
                    <a:pt x="271278" y="146033"/>
                  </a:cubicBezTo>
                  <a:cubicBezTo>
                    <a:pt x="273229" y="129606"/>
                    <a:pt x="261631" y="113787"/>
                    <a:pt x="244311" y="109246"/>
                  </a:cubicBezTo>
                  <a:close/>
                </a:path>
              </a:pathLst>
            </a:custGeom>
            <a:solidFill>
              <a:srgbClr val="0068B5"/>
            </a:solidFill>
            <a:ln w="8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IntelOne Text" panose="020B0503020203020204" pitchFamily="34" charset="0"/>
              </a:endParaRPr>
            </a:p>
          </p:txBody>
        </p:sp>
        <p:sp>
          <p:nvSpPr>
            <p:cNvPr id="154" name="Freeform: Shape 153">
              <a:extLst>
                <a:ext uri="{FF2B5EF4-FFF2-40B4-BE49-F238E27FC236}">
                  <a16:creationId xmlns:a16="http://schemas.microsoft.com/office/drawing/2014/main" id="{6BFE47CB-5775-B557-E22F-D534257292D1}"/>
                </a:ext>
              </a:extLst>
            </p:cNvPr>
            <p:cNvSpPr/>
            <p:nvPr/>
          </p:nvSpPr>
          <p:spPr>
            <a:xfrm>
              <a:off x="9153348" y="6058116"/>
              <a:ext cx="25426" cy="25426"/>
            </a:xfrm>
            <a:custGeom>
              <a:avLst/>
              <a:gdLst>
                <a:gd name="connsiteX0" fmla="*/ 0 w 25426"/>
                <a:gd name="connsiteY0" fmla="*/ 0 h 25426"/>
                <a:gd name="connsiteX1" fmla="*/ 25426 w 25426"/>
                <a:gd name="connsiteY1" fmla="*/ 0 h 25426"/>
                <a:gd name="connsiteX2" fmla="*/ 25426 w 25426"/>
                <a:gd name="connsiteY2" fmla="*/ 25426 h 25426"/>
                <a:gd name="connsiteX3" fmla="*/ 0 w 25426"/>
                <a:gd name="connsiteY3" fmla="*/ 25426 h 25426"/>
              </a:gdLst>
              <a:ahLst/>
              <a:cxnLst>
                <a:cxn ang="0">
                  <a:pos x="connsiteX0" y="connsiteY0"/>
                </a:cxn>
                <a:cxn ang="0">
                  <a:pos x="connsiteX1" y="connsiteY1"/>
                </a:cxn>
                <a:cxn ang="0">
                  <a:pos x="connsiteX2" y="connsiteY2"/>
                </a:cxn>
                <a:cxn ang="0">
                  <a:pos x="connsiteX3" y="connsiteY3"/>
                </a:cxn>
              </a:cxnLst>
              <a:rect l="l" t="t" r="r" b="b"/>
              <a:pathLst>
                <a:path w="25426" h="25426">
                  <a:moveTo>
                    <a:pt x="0" y="0"/>
                  </a:moveTo>
                  <a:lnTo>
                    <a:pt x="25426" y="0"/>
                  </a:lnTo>
                  <a:lnTo>
                    <a:pt x="25426" y="25426"/>
                  </a:lnTo>
                  <a:lnTo>
                    <a:pt x="0" y="25426"/>
                  </a:lnTo>
                  <a:close/>
                </a:path>
              </a:pathLst>
            </a:custGeom>
            <a:solidFill>
              <a:srgbClr val="00C7FD"/>
            </a:solidFill>
            <a:ln w="8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IntelOne Text" panose="020B0503020203020204" pitchFamily="34" charset="0"/>
              </a:endParaRPr>
            </a:p>
          </p:txBody>
        </p:sp>
        <p:sp>
          <p:nvSpPr>
            <p:cNvPr id="155" name="Freeform: Shape 154">
              <a:extLst>
                <a:ext uri="{FF2B5EF4-FFF2-40B4-BE49-F238E27FC236}">
                  <a16:creationId xmlns:a16="http://schemas.microsoft.com/office/drawing/2014/main" id="{A32BDE63-263E-61C6-4260-E8FC5A433097}"/>
                </a:ext>
              </a:extLst>
            </p:cNvPr>
            <p:cNvSpPr/>
            <p:nvPr/>
          </p:nvSpPr>
          <p:spPr>
            <a:xfrm>
              <a:off x="9327159" y="6013108"/>
              <a:ext cx="117983" cy="119655"/>
            </a:xfrm>
            <a:custGeom>
              <a:avLst/>
              <a:gdLst>
                <a:gd name="connsiteX0" fmla="*/ 106451 w 117983"/>
                <a:gd name="connsiteY0" fmla="*/ 59828 h 119655"/>
                <a:gd name="connsiteX1" fmla="*/ 105336 w 117983"/>
                <a:gd name="connsiteY1" fmla="*/ 49639 h 119655"/>
                <a:gd name="connsiteX2" fmla="*/ 117983 w 117983"/>
                <a:gd name="connsiteY2" fmla="*/ 42336 h 119655"/>
                <a:gd name="connsiteX3" fmla="*/ 103639 w 117983"/>
                <a:gd name="connsiteY3" fmla="*/ 17492 h 119655"/>
                <a:gd name="connsiteX4" fmla="*/ 90975 w 117983"/>
                <a:gd name="connsiteY4" fmla="*/ 24803 h 119655"/>
                <a:gd name="connsiteX5" fmla="*/ 73336 w 117983"/>
                <a:gd name="connsiteY5" fmla="*/ 14598 h 119655"/>
                <a:gd name="connsiteX6" fmla="*/ 73336 w 117983"/>
                <a:gd name="connsiteY6" fmla="*/ 0 h 119655"/>
                <a:gd name="connsiteX7" fmla="*/ 44647 w 117983"/>
                <a:gd name="connsiteY7" fmla="*/ 0 h 119655"/>
                <a:gd name="connsiteX8" fmla="*/ 44647 w 117983"/>
                <a:gd name="connsiteY8" fmla="*/ 14598 h 119655"/>
                <a:gd name="connsiteX9" fmla="*/ 27008 w 117983"/>
                <a:gd name="connsiteY9" fmla="*/ 24803 h 119655"/>
                <a:gd name="connsiteX10" fmla="*/ 14344 w 117983"/>
                <a:gd name="connsiteY10" fmla="*/ 17492 h 119655"/>
                <a:gd name="connsiteX11" fmla="*/ 0 w 117983"/>
                <a:gd name="connsiteY11" fmla="*/ 42336 h 119655"/>
                <a:gd name="connsiteX12" fmla="*/ 12648 w 117983"/>
                <a:gd name="connsiteY12" fmla="*/ 49639 h 119655"/>
                <a:gd name="connsiteX13" fmla="*/ 11533 w 117983"/>
                <a:gd name="connsiteY13" fmla="*/ 59828 h 119655"/>
                <a:gd name="connsiteX14" fmla="*/ 12648 w 117983"/>
                <a:gd name="connsiteY14" fmla="*/ 70016 h 119655"/>
                <a:gd name="connsiteX15" fmla="*/ 0 w 117983"/>
                <a:gd name="connsiteY15" fmla="*/ 77320 h 119655"/>
                <a:gd name="connsiteX16" fmla="*/ 14344 w 117983"/>
                <a:gd name="connsiteY16" fmla="*/ 102164 h 119655"/>
                <a:gd name="connsiteX17" fmla="*/ 27008 w 117983"/>
                <a:gd name="connsiteY17" fmla="*/ 94852 h 119655"/>
                <a:gd name="connsiteX18" fmla="*/ 44647 w 117983"/>
                <a:gd name="connsiteY18" fmla="*/ 105057 h 119655"/>
                <a:gd name="connsiteX19" fmla="*/ 44647 w 117983"/>
                <a:gd name="connsiteY19" fmla="*/ 119656 h 119655"/>
                <a:gd name="connsiteX20" fmla="*/ 73336 w 117983"/>
                <a:gd name="connsiteY20" fmla="*/ 119656 h 119655"/>
                <a:gd name="connsiteX21" fmla="*/ 73336 w 117983"/>
                <a:gd name="connsiteY21" fmla="*/ 105057 h 119655"/>
                <a:gd name="connsiteX22" fmla="*/ 90975 w 117983"/>
                <a:gd name="connsiteY22" fmla="*/ 94852 h 119655"/>
                <a:gd name="connsiteX23" fmla="*/ 103639 w 117983"/>
                <a:gd name="connsiteY23" fmla="*/ 102164 h 119655"/>
                <a:gd name="connsiteX24" fmla="*/ 117983 w 117983"/>
                <a:gd name="connsiteY24" fmla="*/ 77320 h 119655"/>
                <a:gd name="connsiteX25" fmla="*/ 105336 w 117983"/>
                <a:gd name="connsiteY25" fmla="*/ 70016 h 119655"/>
                <a:gd name="connsiteX26" fmla="*/ 106451 w 117983"/>
                <a:gd name="connsiteY26" fmla="*/ 59828 h 119655"/>
                <a:gd name="connsiteX27" fmla="*/ 59000 w 117983"/>
                <a:gd name="connsiteY27" fmla="*/ 78598 h 119655"/>
                <a:gd name="connsiteX28" fmla="*/ 40238 w 117983"/>
                <a:gd name="connsiteY28" fmla="*/ 59836 h 119655"/>
                <a:gd name="connsiteX29" fmla="*/ 59000 w 117983"/>
                <a:gd name="connsiteY29" fmla="*/ 41074 h 119655"/>
                <a:gd name="connsiteX30" fmla="*/ 77762 w 117983"/>
                <a:gd name="connsiteY30" fmla="*/ 59836 h 119655"/>
                <a:gd name="connsiteX31" fmla="*/ 59000 w 117983"/>
                <a:gd name="connsiteY31" fmla="*/ 78598 h 11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7983" h="119655">
                  <a:moveTo>
                    <a:pt x="106451" y="59828"/>
                  </a:moveTo>
                  <a:cubicBezTo>
                    <a:pt x="106451" y="56328"/>
                    <a:pt x="106057" y="52918"/>
                    <a:pt x="105336" y="49639"/>
                  </a:cubicBezTo>
                  <a:lnTo>
                    <a:pt x="117983" y="42336"/>
                  </a:lnTo>
                  <a:lnTo>
                    <a:pt x="103639" y="17492"/>
                  </a:lnTo>
                  <a:lnTo>
                    <a:pt x="90975" y="24803"/>
                  </a:lnTo>
                  <a:cubicBezTo>
                    <a:pt x="85959" y="20221"/>
                    <a:pt x="79967" y="16705"/>
                    <a:pt x="73336" y="14598"/>
                  </a:cubicBezTo>
                  <a:lnTo>
                    <a:pt x="73336" y="0"/>
                  </a:lnTo>
                  <a:lnTo>
                    <a:pt x="44647" y="0"/>
                  </a:lnTo>
                  <a:lnTo>
                    <a:pt x="44647" y="14598"/>
                  </a:lnTo>
                  <a:cubicBezTo>
                    <a:pt x="38025" y="16705"/>
                    <a:pt x="32025" y="20221"/>
                    <a:pt x="27008" y="24803"/>
                  </a:cubicBezTo>
                  <a:lnTo>
                    <a:pt x="14344" y="17492"/>
                  </a:lnTo>
                  <a:lnTo>
                    <a:pt x="0" y="42336"/>
                  </a:lnTo>
                  <a:lnTo>
                    <a:pt x="12648" y="49639"/>
                  </a:lnTo>
                  <a:cubicBezTo>
                    <a:pt x="11926" y="52926"/>
                    <a:pt x="11533" y="56328"/>
                    <a:pt x="11533" y="59828"/>
                  </a:cubicBezTo>
                  <a:cubicBezTo>
                    <a:pt x="11533" y="63328"/>
                    <a:pt x="11926" y="66738"/>
                    <a:pt x="12648" y="70016"/>
                  </a:cubicBezTo>
                  <a:lnTo>
                    <a:pt x="0" y="77320"/>
                  </a:lnTo>
                  <a:lnTo>
                    <a:pt x="14344" y="102164"/>
                  </a:lnTo>
                  <a:lnTo>
                    <a:pt x="27008" y="94852"/>
                  </a:lnTo>
                  <a:cubicBezTo>
                    <a:pt x="32025" y="99434"/>
                    <a:pt x="38016" y="102951"/>
                    <a:pt x="44647" y="105057"/>
                  </a:cubicBezTo>
                  <a:lnTo>
                    <a:pt x="44647" y="119656"/>
                  </a:lnTo>
                  <a:lnTo>
                    <a:pt x="73336" y="119656"/>
                  </a:lnTo>
                  <a:lnTo>
                    <a:pt x="73336" y="105057"/>
                  </a:lnTo>
                  <a:cubicBezTo>
                    <a:pt x="79959" y="102951"/>
                    <a:pt x="85959" y="99434"/>
                    <a:pt x="90975" y="94852"/>
                  </a:cubicBezTo>
                  <a:lnTo>
                    <a:pt x="103639" y="102164"/>
                  </a:lnTo>
                  <a:lnTo>
                    <a:pt x="117983" y="77320"/>
                  </a:lnTo>
                  <a:lnTo>
                    <a:pt x="105336" y="70016"/>
                  </a:lnTo>
                  <a:cubicBezTo>
                    <a:pt x="106057" y="66738"/>
                    <a:pt x="106451" y="63328"/>
                    <a:pt x="106451" y="59828"/>
                  </a:cubicBezTo>
                  <a:close/>
                  <a:moveTo>
                    <a:pt x="59000" y="78598"/>
                  </a:moveTo>
                  <a:cubicBezTo>
                    <a:pt x="48656" y="78598"/>
                    <a:pt x="40238" y="70180"/>
                    <a:pt x="40238" y="59836"/>
                  </a:cubicBezTo>
                  <a:cubicBezTo>
                    <a:pt x="40238" y="49492"/>
                    <a:pt x="48656" y="41074"/>
                    <a:pt x="59000" y="41074"/>
                  </a:cubicBezTo>
                  <a:cubicBezTo>
                    <a:pt x="69344" y="41074"/>
                    <a:pt x="77762" y="49492"/>
                    <a:pt x="77762" y="59836"/>
                  </a:cubicBezTo>
                  <a:cubicBezTo>
                    <a:pt x="77762" y="70180"/>
                    <a:pt x="69344" y="78598"/>
                    <a:pt x="59000" y="78598"/>
                  </a:cubicBezTo>
                  <a:close/>
                </a:path>
              </a:pathLst>
            </a:custGeom>
            <a:solidFill>
              <a:srgbClr val="00C7FD"/>
            </a:solidFill>
            <a:ln w="8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IntelOne Text" panose="020B0503020203020204" pitchFamily="34" charset="0"/>
              </a:endParaRPr>
            </a:p>
          </p:txBody>
        </p:sp>
      </p:grpSp>
      <p:cxnSp>
        <p:nvCxnSpPr>
          <p:cNvPr id="187" name="Straight Connector 186">
            <a:extLst>
              <a:ext uri="{FF2B5EF4-FFF2-40B4-BE49-F238E27FC236}">
                <a16:creationId xmlns:a16="http://schemas.microsoft.com/office/drawing/2014/main" id="{593D7DA1-5E5E-01FA-B106-F2644CBE853B}"/>
              </a:ext>
            </a:extLst>
          </p:cNvPr>
          <p:cNvCxnSpPr>
            <a:cxnSpLocks/>
          </p:cNvCxnSpPr>
          <p:nvPr/>
        </p:nvCxnSpPr>
        <p:spPr>
          <a:xfrm>
            <a:off x="592917" y="4974260"/>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188" name="Rectangle 187">
            <a:extLst>
              <a:ext uri="{FF2B5EF4-FFF2-40B4-BE49-F238E27FC236}">
                <a16:creationId xmlns:a16="http://schemas.microsoft.com/office/drawing/2014/main" id="{C3FB0EE4-E210-8EE9-B0BD-862F2D119410}"/>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9" name="Rectangle 188">
            <a:extLst>
              <a:ext uri="{FF2B5EF4-FFF2-40B4-BE49-F238E27FC236}">
                <a16:creationId xmlns:a16="http://schemas.microsoft.com/office/drawing/2014/main" id="{F7B31282-8436-0351-CD6F-E469998207C8}"/>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90" name="Straight Connector 189">
            <a:extLst>
              <a:ext uri="{FF2B5EF4-FFF2-40B4-BE49-F238E27FC236}">
                <a16:creationId xmlns:a16="http://schemas.microsoft.com/office/drawing/2014/main" id="{68F4F884-BF01-7F28-268E-633527174F6C}"/>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191" name="Text Placeholder 49">
            <a:extLst>
              <a:ext uri="{FF2B5EF4-FFF2-40B4-BE49-F238E27FC236}">
                <a16:creationId xmlns:a16="http://schemas.microsoft.com/office/drawing/2014/main" id="{09AD6B53-9371-AF42-AA1F-3F6FDC9B0137}"/>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5G Connectivity</a:t>
            </a:r>
          </a:p>
        </p:txBody>
      </p:sp>
      <p:sp>
        <p:nvSpPr>
          <p:cNvPr id="192" name="Rectangle 191">
            <a:extLst>
              <a:ext uri="{FF2B5EF4-FFF2-40B4-BE49-F238E27FC236}">
                <a16:creationId xmlns:a16="http://schemas.microsoft.com/office/drawing/2014/main" id="{A05F3C8B-2DE7-4B76-A070-29CDAE5D5953}"/>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93" name="Straight Connector 192">
            <a:extLst>
              <a:ext uri="{FF2B5EF4-FFF2-40B4-BE49-F238E27FC236}">
                <a16:creationId xmlns:a16="http://schemas.microsoft.com/office/drawing/2014/main" id="{34E1BE99-3088-3A45-2731-70CDA2201045}"/>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194" name="Picture 50">
            <a:extLst>
              <a:ext uri="{FF2B5EF4-FFF2-40B4-BE49-F238E27FC236}">
                <a16:creationId xmlns:a16="http://schemas.microsoft.com/office/drawing/2014/main" id="{8C36DC11-51C8-AB3A-F5CD-B5E0F84ADCFD}"/>
              </a:ext>
            </a:extLst>
          </p:cNvPr>
          <p:cNvPicPr>
            <a:picLocks/>
          </p:cNvPicPr>
          <p:nvPr/>
        </p:nvPicPr>
        <p:blipFill>
          <a:blip r:embed="rId8"/>
          <a:stretch>
            <a:fillRect/>
          </a:stretch>
        </p:blipFill>
        <p:spPr>
          <a:xfrm>
            <a:off x="7149236" y="3048000"/>
            <a:ext cx="1593762" cy="1328738"/>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22" name="Rectangle 21">
            <a:extLst>
              <a:ext uri="{FF2B5EF4-FFF2-40B4-BE49-F238E27FC236}">
                <a16:creationId xmlns:a16="http://schemas.microsoft.com/office/drawing/2014/main" id="{93890784-F167-7749-FD75-73A1BE2CB715}"/>
              </a:ext>
            </a:extLst>
          </p:cNvPr>
          <p:cNvSpPr>
            <a:spLocks/>
          </p:cNvSpPr>
          <p:nvPr/>
        </p:nvSpPr>
        <p:spPr>
          <a:xfrm>
            <a:off x="8743000" y="3048001"/>
            <a:ext cx="2839400" cy="139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a:spcAft>
                <a:spcPts val="200"/>
              </a:spcAft>
              <a:defRPr/>
            </a:pPr>
            <a:r>
              <a:rPr kumimoji="0" lang="en-US" sz="900" b="0" i="0" u="none" strike="noStrike" kern="1200" cap="none" spc="0" normalizeH="0" baseline="0" noProof="0" dirty="0">
                <a:ln>
                  <a:noFill/>
                </a:ln>
                <a:solidFill>
                  <a:schemeClr val="bg2"/>
                </a:solidFill>
                <a:effectLst/>
                <a:uLnTx/>
                <a:uFillTx/>
                <a:latin typeface="IntelOne Text Bold" panose="020B0803020203020204" pitchFamily="34" charset="0"/>
              </a:rPr>
              <a:t>Outcomes</a:t>
            </a:r>
            <a:endParaRPr lang="en-US" sz="1000" dirty="0">
              <a:solidFill>
                <a:schemeClr val="accent1"/>
              </a:solidFill>
              <a:latin typeface="IntelOne Text Bold" panose="020B0803020203020204" pitchFamily="34" charset="0"/>
            </a:endParaRP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lvl="1" indent="-114300">
              <a:spcAft>
                <a:spcPts val="200"/>
              </a:spcAft>
              <a:buFont typeface="Wingdings" panose="05000000000000000000" pitchFamily="2" charset="2"/>
              <a:buChar char="§"/>
              <a:defRPr/>
            </a:pPr>
            <a:r>
              <a:rPr lang="en-US" sz="900" dirty="0">
                <a:solidFill>
                  <a:schemeClr val="bg2"/>
                </a:solidFill>
                <a:latin typeface="IntelOne Text"/>
              </a:rPr>
              <a:t>Operational scale due to automated efficiencies </a:t>
            </a:r>
          </a:p>
          <a:p>
            <a:pPr marL="171450" lvl="1" indent="-114300">
              <a:spcAft>
                <a:spcPts val="200"/>
              </a:spcAft>
              <a:buFont typeface="Wingdings" panose="05000000000000000000" pitchFamily="2" charset="2"/>
              <a:buChar char="§"/>
              <a:defRPr/>
            </a:pPr>
            <a:r>
              <a:rPr lang="en-US" sz="900" dirty="0">
                <a:solidFill>
                  <a:schemeClr val="bg2"/>
                </a:solidFill>
                <a:latin typeface="IntelOne Text"/>
              </a:rPr>
              <a:t>Optimize resource utilization by ensuring right tasks performed at right time</a:t>
            </a:r>
            <a:endParaRPr lang="en-US" sz="900" dirty="0">
              <a:solidFill>
                <a:srgbClr val="525252"/>
              </a:solidFill>
              <a:latin typeface="IntelOne Text"/>
            </a:endParaRPr>
          </a:p>
        </p:txBody>
      </p:sp>
      <p:sp>
        <p:nvSpPr>
          <p:cNvPr id="23" name="Rectangle 22">
            <a:extLst>
              <a:ext uri="{FF2B5EF4-FFF2-40B4-BE49-F238E27FC236}">
                <a16:creationId xmlns:a16="http://schemas.microsoft.com/office/drawing/2014/main" id="{DA07179B-740D-D8BD-2037-BB88C728A01D}"/>
              </a:ext>
            </a:extLst>
          </p:cNvPr>
          <p:cNvSpPr>
            <a:spLocks/>
          </p:cNvSpPr>
          <p:nvPr/>
        </p:nvSpPr>
        <p:spPr>
          <a:xfrm>
            <a:off x="7144332" y="4446256"/>
            <a:ext cx="4452408" cy="1764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Accelerated time-to-operation for new plants, factories, warehouses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factory, warehouse uptime, operational density</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visibility into factory assets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Drive appeal with younger workers looking for digitized/automated environments</a:t>
            </a:r>
          </a:p>
          <a:p>
            <a:pPr>
              <a:spcBef>
                <a:spcPts val="200"/>
              </a:spcBef>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Reduce human injury, exposure to hazards which can be automated</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Mitigate labor shortages</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Reduce reliance on technical expertise for less critical systems </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labor costs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Optimize warehouse spaces to reduce footprint</a:t>
            </a:r>
          </a:p>
        </p:txBody>
      </p:sp>
      <p:sp>
        <p:nvSpPr>
          <p:cNvPr id="197" name="Text Placeholder 49">
            <a:extLst>
              <a:ext uri="{FF2B5EF4-FFF2-40B4-BE49-F238E27FC236}">
                <a16:creationId xmlns:a16="http://schemas.microsoft.com/office/drawing/2014/main" id="{3EB3F731-0ECC-25DB-EB62-13984DC17F65}"/>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rPr>
              <a:t>Primary: </a:t>
            </a:r>
            <a:r>
              <a:rPr lang="en-US" sz="900" b="0" dirty="0">
                <a:solidFill>
                  <a:srgbClr val="525252"/>
                </a:solidFill>
                <a:latin typeface="IntelOne Text" panose="020B0503020203020204" pitchFamily="34" charset="0"/>
                <a:hlinkClick r:id="rId9" action="ppaction://hlinksldjump"/>
              </a:rPr>
              <a:t>Control Optimization &amp; Autonomy</a:t>
            </a:r>
            <a:endParaRPr lang="en-US" sz="900" b="0" dirty="0">
              <a:solidFill>
                <a:srgbClr val="525252"/>
              </a:solidFill>
              <a:latin typeface="IntelOne Text" panose="020B0503020203020204" pitchFamily="34" charset="0"/>
            </a:endParaRPr>
          </a:p>
        </p:txBody>
      </p:sp>
      <p:sp>
        <p:nvSpPr>
          <p:cNvPr id="198" name="Text Placeholder 49" descr="Target Vertical: &#10;Manufacturing&#10;&#10;&#10;">
            <a:extLst>
              <a:ext uri="{FF2B5EF4-FFF2-40B4-BE49-F238E27FC236}">
                <a16:creationId xmlns:a16="http://schemas.microsoft.com/office/drawing/2014/main" id="{961FC874-D89D-F35F-736B-0E31DB88F701}"/>
              </a:ext>
            </a:extLst>
          </p:cNvPr>
          <p:cNvSpPr txBox="1">
            <a:spLocks/>
          </p:cNvSpPr>
          <p:nvPr/>
        </p:nvSpPr>
        <p:spPr>
          <a:xfrm>
            <a:off x="7144338"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a:spcBef>
                <a:spcPts val="0"/>
              </a:spcBef>
              <a:defRPr/>
            </a:pPr>
            <a:r>
              <a:rPr lang="en-US" sz="900" b="0" dirty="0">
                <a:solidFill>
                  <a:srgbClr val="525252"/>
                </a:solidFill>
                <a:latin typeface="IntelOne Text" panose="020B0503020203020204" pitchFamily="34" charset="0"/>
                <a:ea typeface="+mn-ea"/>
                <a:cs typeface="+mn-cs"/>
                <a:sym typeface="Helvetica Neue"/>
              </a:rPr>
              <a:t>Government, Health and Life Science, Transportation </a:t>
            </a:r>
          </a:p>
        </p:txBody>
      </p:sp>
      <p:sp>
        <p:nvSpPr>
          <p:cNvPr id="199" name="Text Placeholder 49" descr="Target Vertical: &#10;Manufacturing&#10;&#10;&#10;">
            <a:extLst>
              <a:ext uri="{FF2B5EF4-FFF2-40B4-BE49-F238E27FC236}">
                <a16:creationId xmlns:a16="http://schemas.microsoft.com/office/drawing/2014/main" id="{C8E9A543-DB68-0F3C-84F5-8638C4E5BA3F}"/>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APJ, Americas, and PRC</a:t>
            </a:r>
          </a:p>
        </p:txBody>
      </p:sp>
      <p:pic>
        <p:nvPicPr>
          <p:cNvPr id="201" name="Picture 2" descr="Halbkreis Jeans Senke alpha networks Versöhnen werde entscheiden als  Ergebnis">
            <a:extLst>
              <a:ext uri="{FF2B5EF4-FFF2-40B4-BE49-F238E27FC236}">
                <a16:creationId xmlns:a16="http://schemas.microsoft.com/office/drawing/2014/main" id="{56F902AC-D791-D2EE-EE65-BB25CBCB7CAC}"/>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2986" t="39137" r="2986" b="38248"/>
          <a:stretch/>
        </p:blipFill>
        <p:spPr bwMode="auto">
          <a:xfrm>
            <a:off x="595313" y="192883"/>
            <a:ext cx="1800225" cy="32472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F9F57666-5C72-429D-733B-60F16C64551F}"/>
              </a:ext>
            </a:extLst>
          </p:cNvPr>
          <p:cNvGrpSpPr/>
          <p:nvPr/>
        </p:nvGrpSpPr>
        <p:grpSpPr>
          <a:xfrm>
            <a:off x="9057016" y="87630"/>
            <a:ext cx="2525384" cy="384440"/>
            <a:chOff x="9057016" y="87630"/>
            <a:chExt cx="2525384" cy="384440"/>
          </a:xfrm>
        </p:grpSpPr>
        <p:pic>
          <p:nvPicPr>
            <p:cNvPr id="3" name="Picture 2">
              <a:hlinkClick r:id="rId11" action="ppaction://hlinksldjump"/>
              <a:extLst>
                <a:ext uri="{FF2B5EF4-FFF2-40B4-BE49-F238E27FC236}">
                  <a16:creationId xmlns:a16="http://schemas.microsoft.com/office/drawing/2014/main" id="{09BD7709-C0FB-384C-FD7B-B1B74A0E8766}"/>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4" name="Rectangle 3">
              <a:extLst>
                <a:ext uri="{FF2B5EF4-FFF2-40B4-BE49-F238E27FC236}">
                  <a16:creationId xmlns:a16="http://schemas.microsoft.com/office/drawing/2014/main" id="{BE60EC16-897C-1840-EFBE-15BCA9EDE2E9}"/>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2792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3E28-7FA4-4509-ABE7-50F76734B59B}"/>
              </a:ext>
            </a:extLst>
          </p:cNvPr>
          <p:cNvSpPr>
            <a:spLocks noGrp="1"/>
          </p:cNvSpPr>
          <p:nvPr>
            <p:ph type="title"/>
          </p:nvPr>
        </p:nvSpPr>
        <p:spPr>
          <a:xfrm>
            <a:off x="592916" y="571500"/>
            <a:ext cx="10972801" cy="498598"/>
          </a:xfrm>
        </p:spPr>
        <p:txBody>
          <a:bodyPr/>
          <a:lstStyle/>
          <a:p>
            <a:r>
              <a:rPr lang="en-US" dirty="0"/>
              <a:t>eXware707AI &amp; eX710AI</a:t>
            </a:r>
          </a:p>
        </p:txBody>
      </p:sp>
      <p:cxnSp>
        <p:nvCxnSpPr>
          <p:cNvPr id="87" name="Straight Connector 86">
            <a:extLst>
              <a:ext uri="{FF2B5EF4-FFF2-40B4-BE49-F238E27FC236}">
                <a16:creationId xmlns:a16="http://schemas.microsoft.com/office/drawing/2014/main" id="{5F367DA4-E087-B4EA-3890-646F2B29B920}"/>
              </a:ext>
            </a:extLst>
          </p:cNvPr>
          <p:cNvCxnSpPr>
            <a:cxnSpLocks/>
          </p:cNvCxnSpPr>
          <p:nvPr/>
        </p:nvCxnSpPr>
        <p:spPr>
          <a:xfrm>
            <a:off x="592918" y="5321730"/>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88" name="Group 87">
            <a:extLst>
              <a:ext uri="{FF2B5EF4-FFF2-40B4-BE49-F238E27FC236}">
                <a16:creationId xmlns:a16="http://schemas.microsoft.com/office/drawing/2014/main" id="{CA3303BA-0605-DDB1-FBFF-1027BF9BCA29}"/>
              </a:ext>
            </a:extLst>
          </p:cNvPr>
          <p:cNvGrpSpPr/>
          <p:nvPr/>
        </p:nvGrpSpPr>
        <p:grpSpPr>
          <a:xfrm>
            <a:off x="592917" y="5453577"/>
            <a:ext cx="6318424" cy="653047"/>
            <a:chOff x="5043513" y="3848440"/>
            <a:chExt cx="6318424" cy="653047"/>
          </a:xfrm>
        </p:grpSpPr>
        <p:sp>
          <p:nvSpPr>
            <p:cNvPr id="89" name="Content Placeholder 47">
              <a:extLst>
                <a:ext uri="{FF2B5EF4-FFF2-40B4-BE49-F238E27FC236}">
                  <a16:creationId xmlns:a16="http://schemas.microsoft.com/office/drawing/2014/main" id="{A76C91DA-37DD-B55E-5F8C-298F7289D267}"/>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90" name="Content Placeholder 47">
              <a:extLst>
                <a:ext uri="{FF2B5EF4-FFF2-40B4-BE49-F238E27FC236}">
                  <a16:creationId xmlns:a16="http://schemas.microsoft.com/office/drawing/2014/main" id="{BA0F9B65-0BBD-7684-EE3D-ED73E3703581}"/>
                </a:ext>
              </a:extLst>
            </p:cNvPr>
            <p:cNvSpPr txBox="1">
              <a:spLocks/>
            </p:cNvSpPr>
            <p:nvPr/>
          </p:nvSpPr>
          <p:spPr>
            <a:xfrm>
              <a:off x="5043513" y="4034693"/>
              <a:ext cx="6318424" cy="466794"/>
            </a:xfrm>
            <a:prstGeom prst="rect">
              <a:avLst/>
            </a:prstGeom>
            <a:ln>
              <a:noFill/>
            </a:ln>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marR="0" lvl="1" indent="-109728" fontAlgn="ctr">
                <a:lnSpc>
                  <a:spcPct val="100000"/>
                </a:lnSpc>
                <a:spcBef>
                  <a:spcPts val="200"/>
                </a:spcBef>
                <a:spcAft>
                  <a:spcPts val="0"/>
                </a:spcAft>
                <a:buClr>
                  <a:srgbClr val="525252"/>
                </a:buClr>
                <a:buSzTx/>
                <a:buFont typeface="Wingdings" panose="05000000000000000000" pitchFamily="2" charset="2"/>
                <a:buChar char="§"/>
                <a:tabLst/>
                <a:defRPr kumimoji="0" sz="900" b="0" i="0" u="none" strike="noStrike" cap="none" spc="0" normalizeH="0" baseline="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r>
                <a:rPr lang="en-US" dirty="0">
                  <a:hlinkClick r:id="rId3">
                    <a:extLst>
                      <a:ext uri="{A12FA001-AC4F-418D-AE19-62706E023703}">
                        <ahyp:hlinkClr xmlns:ahyp="http://schemas.microsoft.com/office/drawing/2018/hyperlinkcolor" val="tx"/>
                      </a:ext>
                    </a:extLst>
                  </a:hlinkClick>
                </a:rPr>
                <a:t>Intel IoT Kits Overview</a:t>
              </a:r>
              <a:endParaRPr lang="en-US" dirty="0">
                <a:sym typeface="Helvetica"/>
              </a:endParaRPr>
            </a:p>
            <a:p>
              <a:pPr lvl="1"/>
              <a:r>
                <a:rPr lang="en-US" dirty="0">
                  <a:sym typeface="Helvetica Neue"/>
                  <a:hlinkClick r:id="rId4">
                    <a:extLst>
                      <a:ext uri="{A12FA001-AC4F-418D-AE19-62706E023703}">
                        <ahyp:hlinkClr xmlns:ahyp="http://schemas.microsoft.com/office/drawing/2018/hyperlinkcolor" val="tx"/>
                      </a:ext>
                    </a:extLst>
                  </a:hlinkClick>
                </a:rPr>
                <a:t>EXOR Webpage</a:t>
              </a:r>
              <a:endParaRPr lang="en-US" dirty="0">
                <a:sym typeface="Helvetica Neue"/>
              </a:endParaRPr>
            </a:p>
            <a:p>
              <a:pPr lvl="1"/>
              <a:r>
                <a:rPr lang="en-US" dirty="0">
                  <a:sym typeface="Helvetica Neue"/>
                  <a:hlinkClick r:id="rId5">
                    <a:extLst>
                      <a:ext uri="{A12FA001-AC4F-418D-AE19-62706E023703}">
                        <ahyp:hlinkClr xmlns:ahyp="http://schemas.microsoft.com/office/drawing/2018/hyperlinkcolor" val="tx"/>
                      </a:ext>
                    </a:extLst>
                  </a:hlinkClick>
                </a:rPr>
                <a:t>EXOR Edge AI Solution Webpage</a:t>
              </a:r>
              <a:endParaRPr lang="en-US" dirty="0">
                <a:sym typeface="Helvetica Neue"/>
              </a:endParaRPr>
            </a:p>
          </p:txBody>
        </p:sp>
      </p:grpSp>
      <p:cxnSp>
        <p:nvCxnSpPr>
          <p:cNvPr id="95" name="Straight Connector 94">
            <a:extLst>
              <a:ext uri="{FF2B5EF4-FFF2-40B4-BE49-F238E27FC236}">
                <a16:creationId xmlns:a16="http://schemas.microsoft.com/office/drawing/2014/main" id="{FE5B0218-7D53-81AC-1196-334169DB3E82}"/>
              </a:ext>
            </a:extLst>
          </p:cNvPr>
          <p:cNvCxnSpPr>
            <a:cxnSpLocks/>
          </p:cNvCxnSpPr>
          <p:nvPr/>
        </p:nvCxnSpPr>
        <p:spPr>
          <a:xfrm>
            <a:off x="592918" y="467542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59" name="Group 58">
            <a:extLst>
              <a:ext uri="{FF2B5EF4-FFF2-40B4-BE49-F238E27FC236}">
                <a16:creationId xmlns:a16="http://schemas.microsoft.com/office/drawing/2014/main" id="{7826B70E-8CFC-A6A6-2333-D1BAF6024041}"/>
              </a:ext>
            </a:extLst>
          </p:cNvPr>
          <p:cNvGrpSpPr/>
          <p:nvPr/>
        </p:nvGrpSpPr>
        <p:grpSpPr>
          <a:xfrm>
            <a:off x="592917" y="4807269"/>
            <a:ext cx="4342075" cy="382614"/>
            <a:chOff x="592917" y="4831642"/>
            <a:chExt cx="4342075" cy="382614"/>
          </a:xfrm>
        </p:grpSpPr>
        <p:sp>
          <p:nvSpPr>
            <p:cNvPr id="98" name="Content Placeholder 47">
              <a:extLst>
                <a:ext uri="{FF2B5EF4-FFF2-40B4-BE49-F238E27FC236}">
                  <a16:creationId xmlns:a16="http://schemas.microsoft.com/office/drawing/2014/main" id="{2502C067-3604-8DBE-4F9A-28EF2AA9A669}"/>
                </a:ext>
              </a:extLst>
            </p:cNvPr>
            <p:cNvSpPr txBox="1">
              <a:spLocks/>
            </p:cNvSpPr>
            <p:nvPr/>
          </p:nvSpPr>
          <p:spPr>
            <a:xfrm>
              <a:off x="592917" y="4831642"/>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Operating System</a:t>
              </a:r>
            </a:p>
          </p:txBody>
        </p:sp>
        <p:sp>
          <p:nvSpPr>
            <p:cNvPr id="99" name="Content Placeholder 47">
              <a:extLst>
                <a:ext uri="{FF2B5EF4-FFF2-40B4-BE49-F238E27FC236}">
                  <a16:creationId xmlns:a16="http://schemas.microsoft.com/office/drawing/2014/main" id="{63D35FE0-6387-61F3-A4E6-6DF28CFE1B9A}"/>
                </a:ext>
              </a:extLst>
            </p:cNvPr>
            <p:cNvSpPr txBox="1">
              <a:spLocks/>
            </p:cNvSpPr>
            <p:nvPr/>
          </p:nvSpPr>
          <p:spPr>
            <a:xfrm>
              <a:off x="592917" y="5029008"/>
              <a:ext cx="2683684" cy="185248"/>
            </a:xfrm>
            <a:prstGeom prst="rect">
              <a:avLst/>
            </a:prstGeom>
            <a:ln>
              <a:noFill/>
            </a:ln>
          </p:spPr>
          <p:txBody>
            <a:bodyPr wrap="square" lIns="0" tIns="0" rIns="0" bIns="0" numCol="1"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lnSpc>
                  <a:spcPct val="100000"/>
                </a:lnSpc>
                <a:buNone/>
                <a:defRPr/>
              </a:pPr>
              <a:r>
                <a:rPr lang="en-US" sz="900" dirty="0">
                  <a:solidFill>
                    <a:srgbClr val="525252"/>
                  </a:solidFill>
                  <a:latin typeface="IntelOne Text" panose="020B0503020203020204" pitchFamily="34" charset="0"/>
                  <a:sym typeface="Helvetica"/>
                </a:rPr>
                <a:t>Ubuntu, </a:t>
              </a:r>
              <a:r>
                <a:rPr lang="en-US" sz="900" dirty="0" err="1">
                  <a:solidFill>
                    <a:srgbClr val="525252"/>
                  </a:solidFill>
                  <a:latin typeface="IntelOne Text" panose="020B0503020203020204" pitchFamily="34" charset="0"/>
                  <a:sym typeface="Helvetica"/>
                </a:rPr>
                <a:t>Yocto</a:t>
              </a:r>
              <a:r>
                <a:rPr lang="en-US" sz="900" dirty="0">
                  <a:solidFill>
                    <a:srgbClr val="525252"/>
                  </a:solidFill>
                  <a:latin typeface="IntelOne Text" panose="020B0503020203020204" pitchFamily="34" charset="0"/>
                  <a:sym typeface="Helvetica"/>
                </a:rPr>
                <a:t>, Clear Linux</a:t>
              </a:r>
            </a:p>
          </p:txBody>
        </p:sp>
      </p:grpSp>
      <p:cxnSp>
        <p:nvCxnSpPr>
          <p:cNvPr id="100" name="Straight Connector 99">
            <a:extLst>
              <a:ext uri="{FF2B5EF4-FFF2-40B4-BE49-F238E27FC236}">
                <a16:creationId xmlns:a16="http://schemas.microsoft.com/office/drawing/2014/main" id="{63C94E89-2013-5A1A-0833-862D772307C5}"/>
              </a:ext>
            </a:extLst>
          </p:cNvPr>
          <p:cNvCxnSpPr>
            <a:cxnSpLocks/>
          </p:cNvCxnSpPr>
          <p:nvPr/>
        </p:nvCxnSpPr>
        <p:spPr>
          <a:xfrm>
            <a:off x="592918" y="319067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57" name="Group 56">
            <a:extLst>
              <a:ext uri="{FF2B5EF4-FFF2-40B4-BE49-F238E27FC236}">
                <a16:creationId xmlns:a16="http://schemas.microsoft.com/office/drawing/2014/main" id="{E5A3A564-A367-605F-3AFA-F44C2E26F173}"/>
              </a:ext>
            </a:extLst>
          </p:cNvPr>
          <p:cNvGrpSpPr/>
          <p:nvPr/>
        </p:nvGrpSpPr>
        <p:grpSpPr>
          <a:xfrm>
            <a:off x="592917" y="3322521"/>
            <a:ext cx="6352924" cy="530296"/>
            <a:chOff x="592917" y="3478186"/>
            <a:chExt cx="6352924" cy="530296"/>
          </a:xfrm>
        </p:grpSpPr>
        <p:sp>
          <p:nvSpPr>
            <p:cNvPr id="102" name="Content Placeholder 47">
              <a:extLst>
                <a:ext uri="{FF2B5EF4-FFF2-40B4-BE49-F238E27FC236}">
                  <a16:creationId xmlns:a16="http://schemas.microsoft.com/office/drawing/2014/main" id="{3DFDE372-2862-1EFA-43BC-0B3E50BFA512}"/>
                </a:ext>
              </a:extLst>
            </p:cNvPr>
            <p:cNvSpPr txBox="1">
              <a:spLocks/>
            </p:cNvSpPr>
            <p:nvPr/>
          </p:nvSpPr>
          <p:spPr>
            <a:xfrm>
              <a:off x="592917" y="3478186"/>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103" name="Content Placeholder 47">
              <a:extLst>
                <a:ext uri="{FF2B5EF4-FFF2-40B4-BE49-F238E27FC236}">
                  <a16:creationId xmlns:a16="http://schemas.microsoft.com/office/drawing/2014/main" id="{85D9706E-F430-30DF-E64A-E6118298E00E}"/>
                </a:ext>
              </a:extLst>
            </p:cNvPr>
            <p:cNvSpPr txBox="1">
              <a:spLocks/>
            </p:cNvSpPr>
            <p:nvPr/>
          </p:nvSpPr>
          <p:spPr>
            <a:xfrm>
              <a:off x="592917" y="3675552"/>
              <a:ext cx="6352924" cy="332930"/>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7000" lvl="1" indent="-127000" defTabSz="1219169" hangingPunct="0">
                <a:lnSpc>
                  <a:spcPct val="100000"/>
                </a:lnSpc>
                <a:spcBef>
                  <a:spcPts val="200"/>
                </a:spcBef>
                <a:defRPr/>
              </a:pPr>
              <a:r>
                <a:rPr lang="en-US" sz="900" kern="0" dirty="0">
                  <a:latin typeface="+mn-lt"/>
                  <a:sym typeface="Helvetica"/>
                </a:rPr>
                <a:t>Intel Atom® Processors</a:t>
              </a:r>
            </a:p>
            <a:p>
              <a:pPr marL="127000" lvl="1" indent="-127000" defTabSz="1219169" hangingPunct="0">
                <a:lnSpc>
                  <a:spcPct val="100000"/>
                </a:lnSpc>
                <a:spcBef>
                  <a:spcPts val="200"/>
                </a:spcBef>
                <a:defRPr/>
              </a:pPr>
              <a:r>
                <a:rPr lang="en-US" sz="900" kern="0" dirty="0">
                  <a:latin typeface="+mn-lt"/>
                  <a:sym typeface="Helvetica"/>
                </a:rPr>
                <a:t>Intel® FPGA Products</a:t>
              </a:r>
            </a:p>
            <a:p>
              <a:pPr marL="127000" lvl="1" indent="-127000" defTabSz="1219169" hangingPunct="0">
                <a:lnSpc>
                  <a:spcPct val="100000"/>
                </a:lnSpc>
                <a:spcBef>
                  <a:spcPts val="200"/>
                </a:spcBef>
                <a:defRPr/>
              </a:pPr>
              <a:r>
                <a:rPr lang="en-US" sz="900" kern="0" dirty="0">
                  <a:latin typeface="+mn-lt"/>
                  <a:sym typeface="Helvetica"/>
                </a:rPr>
                <a:t>Intel® Distribution of </a:t>
              </a:r>
              <a:r>
                <a:rPr lang="en-US" sz="900" kern="0" dirty="0" err="1">
                  <a:latin typeface="+mn-lt"/>
                  <a:sym typeface="Helvetica"/>
                </a:rPr>
                <a:t>OpenVINO</a:t>
              </a:r>
              <a:r>
                <a:rPr lang="en-US" sz="900" kern="0" dirty="0">
                  <a:latin typeface="+mn-lt"/>
                  <a:sym typeface="Helvetica"/>
                </a:rPr>
                <a:t>™ toolkit</a:t>
              </a:r>
            </a:p>
            <a:p>
              <a:pPr marL="127000" lvl="1" indent="-127000" defTabSz="1219169" hangingPunct="0">
                <a:lnSpc>
                  <a:spcPct val="100000"/>
                </a:lnSpc>
                <a:spcBef>
                  <a:spcPts val="200"/>
                </a:spcBef>
                <a:defRPr/>
              </a:pPr>
              <a:r>
                <a:rPr lang="en-US" sz="900" kern="0" dirty="0" err="1">
                  <a:latin typeface="+mn-lt"/>
                  <a:sym typeface="Helvetica"/>
                </a:rPr>
                <a:t>Movidius</a:t>
              </a:r>
              <a:r>
                <a:rPr lang="en-US" sz="900" kern="0" dirty="0">
                  <a:latin typeface="+mn-lt"/>
                  <a:sym typeface="Helvetica"/>
                </a:rPr>
                <a:t>™ VPU</a:t>
              </a:r>
            </a:p>
          </p:txBody>
        </p:sp>
      </p:grpSp>
      <p:cxnSp>
        <p:nvCxnSpPr>
          <p:cNvPr id="104" name="Straight Connector 103">
            <a:extLst>
              <a:ext uri="{FF2B5EF4-FFF2-40B4-BE49-F238E27FC236}">
                <a16:creationId xmlns:a16="http://schemas.microsoft.com/office/drawing/2014/main" id="{03878064-B48E-A5BB-0976-F44D707D6E00}"/>
              </a:ext>
            </a:extLst>
          </p:cNvPr>
          <p:cNvCxnSpPr>
            <a:cxnSpLocks/>
          </p:cNvCxnSpPr>
          <p:nvPr/>
        </p:nvCxnSpPr>
        <p:spPr>
          <a:xfrm>
            <a:off x="592918" y="398466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58" name="Group 57">
            <a:extLst>
              <a:ext uri="{FF2B5EF4-FFF2-40B4-BE49-F238E27FC236}">
                <a16:creationId xmlns:a16="http://schemas.microsoft.com/office/drawing/2014/main" id="{7D82D142-88AD-9916-9D8C-BDE4137CB873}"/>
              </a:ext>
            </a:extLst>
          </p:cNvPr>
          <p:cNvGrpSpPr/>
          <p:nvPr/>
        </p:nvGrpSpPr>
        <p:grpSpPr>
          <a:xfrm>
            <a:off x="592917" y="4116511"/>
            <a:ext cx="6255395" cy="427064"/>
            <a:chOff x="592917" y="4202992"/>
            <a:chExt cx="6255395" cy="427064"/>
          </a:xfrm>
        </p:grpSpPr>
        <p:sp>
          <p:nvSpPr>
            <p:cNvPr id="106" name="Content Placeholder 47">
              <a:extLst>
                <a:ext uri="{FF2B5EF4-FFF2-40B4-BE49-F238E27FC236}">
                  <a16:creationId xmlns:a16="http://schemas.microsoft.com/office/drawing/2014/main" id="{6E8416BB-74AD-4356-294E-C3B0C1058C2C}"/>
                </a:ext>
              </a:extLst>
            </p:cNvPr>
            <p:cNvSpPr txBox="1">
              <a:spLocks/>
            </p:cNvSpPr>
            <p:nvPr/>
          </p:nvSpPr>
          <p:spPr>
            <a:xfrm>
              <a:off x="592917" y="4202992"/>
              <a:ext cx="2651760"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EXOR Components</a:t>
              </a:r>
            </a:p>
          </p:txBody>
        </p:sp>
        <p:sp>
          <p:nvSpPr>
            <p:cNvPr id="107" name="Content Placeholder 47">
              <a:extLst>
                <a:ext uri="{FF2B5EF4-FFF2-40B4-BE49-F238E27FC236}">
                  <a16:creationId xmlns:a16="http://schemas.microsoft.com/office/drawing/2014/main" id="{5C3A5F0C-C729-DB4B-EB03-ED84848DA5F9}"/>
                </a:ext>
              </a:extLst>
            </p:cNvPr>
            <p:cNvSpPr txBox="1">
              <a:spLocks/>
            </p:cNvSpPr>
            <p:nvPr/>
          </p:nvSpPr>
          <p:spPr>
            <a:xfrm>
              <a:off x="592917" y="4400358"/>
              <a:ext cx="1799764" cy="229698"/>
            </a:xfrm>
            <a:prstGeom prst="rect">
              <a:avLst/>
            </a:prstGeom>
          </p:spPr>
          <p:txBody>
            <a:bodyPr wrap="square" lIns="0" tIns="0" rIns="0" bIns="0" numCol="1"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lnSpc>
                  <a:spcPct val="100000"/>
                </a:lnSpc>
                <a:buNone/>
                <a:defRPr/>
              </a:pPr>
              <a:r>
                <a:rPr lang="en-US" sz="900" dirty="0">
                  <a:solidFill>
                    <a:srgbClr val="525252"/>
                  </a:solidFill>
                  <a:latin typeface="IntelOne Text" panose="020B0503020203020204" pitchFamily="34" charset="0"/>
                  <a:sym typeface="Helvetica Neue"/>
                </a:rPr>
                <a:t>Corvina Edge Cloud</a:t>
              </a:r>
            </a:p>
          </p:txBody>
        </p:sp>
        <p:sp>
          <p:nvSpPr>
            <p:cNvPr id="109" name="Content Placeholder 47">
              <a:extLst>
                <a:ext uri="{FF2B5EF4-FFF2-40B4-BE49-F238E27FC236}">
                  <a16:creationId xmlns:a16="http://schemas.microsoft.com/office/drawing/2014/main" id="{F2AEB615-58EF-29CC-2E7F-789C52D3E7FA}"/>
                </a:ext>
              </a:extLst>
            </p:cNvPr>
            <p:cNvSpPr txBox="1">
              <a:spLocks/>
            </p:cNvSpPr>
            <p:nvPr/>
          </p:nvSpPr>
          <p:spPr>
            <a:xfrm>
              <a:off x="3757083" y="4202992"/>
              <a:ext cx="2651760"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Cloud Service Provider</a:t>
              </a:r>
            </a:p>
          </p:txBody>
        </p:sp>
        <p:sp>
          <p:nvSpPr>
            <p:cNvPr id="110" name="Content Placeholder 47">
              <a:extLst>
                <a:ext uri="{FF2B5EF4-FFF2-40B4-BE49-F238E27FC236}">
                  <a16:creationId xmlns:a16="http://schemas.microsoft.com/office/drawing/2014/main" id="{A5C0E8CD-6646-9AB5-EC95-1FB2E664F596}"/>
                </a:ext>
              </a:extLst>
            </p:cNvPr>
            <p:cNvSpPr txBox="1">
              <a:spLocks/>
            </p:cNvSpPr>
            <p:nvPr/>
          </p:nvSpPr>
          <p:spPr>
            <a:xfrm>
              <a:off x="3757082" y="4400358"/>
              <a:ext cx="3091230" cy="229698"/>
            </a:xfrm>
            <a:prstGeom prst="rect">
              <a:avLst/>
            </a:prstGeom>
          </p:spPr>
          <p:txBody>
            <a:bodyPr wrap="square" lIns="0" tIns="0" rIns="0" bIns="0" numCol="1"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lnSpc>
                  <a:spcPct val="100000"/>
                </a:lnSpc>
                <a:buNone/>
                <a:defRPr/>
              </a:pPr>
              <a:r>
                <a:rPr lang="en-US" sz="900" dirty="0">
                  <a:solidFill>
                    <a:srgbClr val="525252"/>
                  </a:solidFill>
                  <a:latin typeface="IntelOne Text" panose="020B0503020203020204" pitchFamily="34" charset="0"/>
                  <a:sym typeface="Helvetica Neue"/>
                </a:rPr>
                <a:t>Amazon Web Services, Google Cloud Platform, Microsoft Azure, Private/On-Premises</a:t>
              </a:r>
            </a:p>
          </p:txBody>
        </p:sp>
      </p:grpSp>
      <p:grpSp>
        <p:nvGrpSpPr>
          <p:cNvPr id="19" name="Group 18">
            <a:extLst>
              <a:ext uri="{FF2B5EF4-FFF2-40B4-BE49-F238E27FC236}">
                <a16:creationId xmlns:a16="http://schemas.microsoft.com/office/drawing/2014/main" id="{58B9737A-D38C-3DB9-958A-64063CDF9613}"/>
              </a:ext>
            </a:extLst>
          </p:cNvPr>
          <p:cNvGrpSpPr/>
          <p:nvPr/>
        </p:nvGrpSpPr>
        <p:grpSpPr>
          <a:xfrm>
            <a:off x="592917" y="1268730"/>
            <a:ext cx="6255394" cy="600164"/>
            <a:chOff x="592917" y="1621155"/>
            <a:chExt cx="6255394" cy="600164"/>
          </a:xfrm>
        </p:grpSpPr>
        <p:sp>
          <p:nvSpPr>
            <p:cNvPr id="20"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9E17E329-CA21-2B21-B90C-BDD23B977F16}"/>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The EXOR Edge AI eXware707 and AI eX710 are rugged and compact devices, optimized by Intel®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Movidius</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2, designed to enhance and accelerate AI machine learning. For example, manufacturers can use the kit to automatically detect defective products and present operators with anomalies for management and classification. </a:t>
              </a:r>
            </a:p>
          </p:txBody>
        </p:sp>
        <p:sp>
          <p:nvSpPr>
            <p:cNvPr id="21" name="Content Placeholder 47">
              <a:extLst>
                <a:ext uri="{FF2B5EF4-FFF2-40B4-BE49-F238E27FC236}">
                  <a16:creationId xmlns:a16="http://schemas.microsoft.com/office/drawing/2014/main" id="{6ED2A5AB-2505-1A67-F980-1EC94E484CE1}"/>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26" name="Straight Connector 25">
            <a:extLst>
              <a:ext uri="{FF2B5EF4-FFF2-40B4-BE49-F238E27FC236}">
                <a16:creationId xmlns:a16="http://schemas.microsoft.com/office/drawing/2014/main" id="{EF215153-E9F3-E054-70F6-7E3B07F13E12}"/>
              </a:ext>
            </a:extLst>
          </p:cNvPr>
          <p:cNvCxnSpPr>
            <a:cxnSpLocks/>
          </p:cNvCxnSpPr>
          <p:nvPr/>
        </p:nvCxnSpPr>
        <p:spPr>
          <a:xfrm>
            <a:off x="592917" y="200074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3" name="Group 2">
            <a:extLst>
              <a:ext uri="{FF2B5EF4-FFF2-40B4-BE49-F238E27FC236}">
                <a16:creationId xmlns:a16="http://schemas.microsoft.com/office/drawing/2014/main" id="{80F45D6F-3D56-15BA-876D-380E4349F9A9}"/>
              </a:ext>
            </a:extLst>
          </p:cNvPr>
          <p:cNvGrpSpPr/>
          <p:nvPr/>
        </p:nvGrpSpPr>
        <p:grpSpPr>
          <a:xfrm>
            <a:off x="592917" y="2132588"/>
            <a:ext cx="6255391" cy="926239"/>
            <a:chOff x="592917" y="2145746"/>
            <a:chExt cx="6255391" cy="926239"/>
          </a:xfrm>
        </p:grpSpPr>
        <p:sp>
          <p:nvSpPr>
            <p:cNvPr id="22" name="Content Placeholder 47">
              <a:extLst>
                <a:ext uri="{FF2B5EF4-FFF2-40B4-BE49-F238E27FC236}">
                  <a16:creationId xmlns:a16="http://schemas.microsoft.com/office/drawing/2014/main" id="{337FBCA1-7044-E1E0-EC51-765F374F609C}"/>
                </a:ext>
              </a:extLst>
            </p:cNvPr>
            <p:cNvSpPr txBox="1">
              <a:spLocks/>
            </p:cNvSpPr>
            <p:nvPr/>
          </p:nvSpPr>
          <p:spPr>
            <a:xfrm>
              <a:off x="592917" y="2145746"/>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52" name="Rectangle 51">
              <a:extLst>
                <a:ext uri="{FF2B5EF4-FFF2-40B4-BE49-F238E27FC236}">
                  <a16:creationId xmlns:a16="http://schemas.microsoft.com/office/drawing/2014/main" id="{51BA5883-3E96-1542-21E5-1B10EC15D97B}"/>
                </a:ext>
              </a:extLst>
            </p:cNvPr>
            <p:cNvSpPr>
              <a:spLocks/>
            </p:cNvSpPr>
            <p:nvPr/>
          </p:nvSpPr>
          <p:spPr>
            <a:xfrm>
              <a:off x="913615" y="2379488"/>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r>
                <a:rPr lang="en-US" sz="900" dirty="0">
                  <a:solidFill>
                    <a:schemeClr val="accent1"/>
                  </a:solidFill>
                  <a:latin typeface="IntelOne Text Medium" panose="020B0703020203020204" pitchFamily="34" charset="0"/>
                </a:rPr>
                <a:t>Optimize deep learning </a:t>
              </a:r>
              <a:r>
                <a:rPr lang="en-US" sz="900" dirty="0">
                  <a:solidFill>
                    <a:srgbClr val="525252"/>
                  </a:solidFill>
                  <a:latin typeface="IntelOne Text" panose="020B0503020203020204" pitchFamily="34" charset="0"/>
                </a:rPr>
                <a:t>with devices that are designed for computation-intensive edge applications to accelerate AI analysis </a:t>
              </a:r>
            </a:p>
          </p:txBody>
        </p:sp>
        <p:sp>
          <p:nvSpPr>
            <p:cNvPr id="53" name="Rectangle 52">
              <a:extLst>
                <a:ext uri="{FF2B5EF4-FFF2-40B4-BE49-F238E27FC236}">
                  <a16:creationId xmlns:a16="http://schemas.microsoft.com/office/drawing/2014/main" id="{7E9BA31A-A105-F302-388B-209C0BC2EA71}"/>
                </a:ext>
              </a:extLst>
            </p:cNvPr>
            <p:cNvSpPr>
              <a:spLocks/>
            </p:cNvSpPr>
            <p:nvPr/>
          </p:nvSpPr>
          <p:spPr>
            <a:xfrm>
              <a:off x="3063688" y="2379488"/>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r>
                <a:rPr lang="en-US" sz="900" dirty="0">
                  <a:solidFill>
                    <a:schemeClr val="accent1"/>
                  </a:solidFill>
                  <a:latin typeface="IntelOne Text Medium" panose="020B0703020203020204" pitchFamily="34" charset="0"/>
                </a:rPr>
                <a:t>Maximize ROI with a kit that helps automate processes </a:t>
              </a:r>
              <a:r>
                <a:rPr lang="en-US" sz="900" dirty="0">
                  <a:solidFill>
                    <a:srgbClr val="525252"/>
                  </a:solidFill>
                  <a:latin typeface="IntelOne Text" panose="020B0503020203020204" pitchFamily="34" charset="0"/>
                </a:rPr>
                <a:t>with AI deep learning to reduce manual labor costs</a:t>
              </a:r>
            </a:p>
          </p:txBody>
        </p:sp>
        <p:sp>
          <p:nvSpPr>
            <p:cNvPr id="54" name="Rectangle 53">
              <a:extLst>
                <a:ext uri="{FF2B5EF4-FFF2-40B4-BE49-F238E27FC236}">
                  <a16:creationId xmlns:a16="http://schemas.microsoft.com/office/drawing/2014/main" id="{27F9AF95-4C39-7D33-6A24-1B2F965748FF}"/>
                </a:ext>
              </a:extLst>
            </p:cNvPr>
            <p:cNvSpPr>
              <a:spLocks/>
            </p:cNvSpPr>
            <p:nvPr/>
          </p:nvSpPr>
          <p:spPr>
            <a:xfrm>
              <a:off x="5213760" y="2379488"/>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r>
                <a:rPr lang="en-US" sz="900" dirty="0">
                  <a:solidFill>
                    <a:schemeClr val="accent1"/>
                  </a:solidFill>
                  <a:latin typeface="IntelOne Text Medium" panose="020B0703020203020204" pitchFamily="34" charset="0"/>
                </a:rPr>
                <a:t>Improve scalability </a:t>
              </a:r>
              <a:r>
                <a:rPr lang="en-US" sz="900" dirty="0">
                  <a:solidFill>
                    <a:srgbClr val="525252"/>
                  </a:solidFill>
                  <a:latin typeface="IntelOne Text" panose="020B0503020203020204" pitchFamily="34" charset="0"/>
                </a:rPr>
                <a:t>with a kit that allows enormous future expansion to ensure efficient machine learning as technology progresses</a:t>
              </a:r>
            </a:p>
          </p:txBody>
        </p:sp>
        <p:pic>
          <p:nvPicPr>
            <p:cNvPr id="11" name="Graphic 10">
              <a:extLst>
                <a:ext uri="{FF2B5EF4-FFF2-40B4-BE49-F238E27FC236}">
                  <a16:creationId xmlns:a16="http://schemas.microsoft.com/office/drawing/2014/main" id="{8924DFDB-5C60-D292-9A00-3544E45E4EC2}"/>
                </a:ext>
              </a:extLst>
            </p:cNvPr>
            <p:cNvPicPr>
              <a:picLocks/>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93464" y="2379488"/>
              <a:ext cx="213240" cy="257478"/>
            </a:xfrm>
            <a:prstGeom prst="rect">
              <a:avLst/>
            </a:prstGeom>
          </p:spPr>
        </p:pic>
        <p:pic>
          <p:nvPicPr>
            <p:cNvPr id="12" name="Graphic 11">
              <a:extLst>
                <a:ext uri="{FF2B5EF4-FFF2-40B4-BE49-F238E27FC236}">
                  <a16:creationId xmlns:a16="http://schemas.microsoft.com/office/drawing/2014/main" id="{10CE76AF-2B4B-DF79-FD06-C93C2F365DAB}"/>
                </a:ext>
              </a:extLst>
            </p:cNvPr>
            <p:cNvPicPr>
              <a:picLocks/>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746510" y="2379489"/>
              <a:ext cx="243611" cy="229664"/>
            </a:xfrm>
            <a:prstGeom prst="rect">
              <a:avLst/>
            </a:prstGeom>
          </p:spPr>
        </p:pic>
        <p:grpSp>
          <p:nvGrpSpPr>
            <p:cNvPr id="55" name="Group 54">
              <a:extLst>
                <a:ext uri="{FF2B5EF4-FFF2-40B4-BE49-F238E27FC236}">
                  <a16:creationId xmlns:a16="http://schemas.microsoft.com/office/drawing/2014/main" id="{5B52DB2C-7667-5196-5E9D-A6457648D5B6}"/>
                </a:ext>
              </a:extLst>
            </p:cNvPr>
            <p:cNvGrpSpPr>
              <a:grpSpLocks/>
            </p:cNvGrpSpPr>
            <p:nvPr/>
          </p:nvGrpSpPr>
          <p:grpSpPr>
            <a:xfrm>
              <a:off x="4905419" y="2379497"/>
              <a:ext cx="242996" cy="239649"/>
              <a:chOff x="-2675051" y="2644780"/>
              <a:chExt cx="296976" cy="292878"/>
            </a:xfrm>
          </p:grpSpPr>
          <p:sp>
            <p:nvSpPr>
              <p:cNvPr id="14" name="Freeform: Shape 13">
                <a:extLst>
                  <a:ext uri="{FF2B5EF4-FFF2-40B4-BE49-F238E27FC236}">
                    <a16:creationId xmlns:a16="http://schemas.microsoft.com/office/drawing/2014/main" id="{FF775545-0B30-6B79-18CB-D2BFEF072A5B}"/>
                  </a:ext>
                </a:extLst>
              </p:cNvPr>
              <p:cNvSpPr/>
              <p:nvPr/>
            </p:nvSpPr>
            <p:spPr>
              <a:xfrm>
                <a:off x="-2538909" y="2780047"/>
                <a:ext cx="25154" cy="23263"/>
              </a:xfrm>
              <a:custGeom>
                <a:avLst/>
                <a:gdLst>
                  <a:gd name="connsiteX0" fmla="*/ 0 w 49267"/>
                  <a:gd name="connsiteY0" fmla="*/ 0 h 45563"/>
                  <a:gd name="connsiteX1" fmla="*/ 49267 w 49267"/>
                  <a:gd name="connsiteY1" fmla="*/ 0 h 45563"/>
                  <a:gd name="connsiteX2" fmla="*/ 49267 w 49267"/>
                  <a:gd name="connsiteY2" fmla="*/ 45563 h 45563"/>
                  <a:gd name="connsiteX3" fmla="*/ 0 w 49267"/>
                  <a:gd name="connsiteY3" fmla="*/ 45563 h 45563"/>
                </a:gdLst>
                <a:ahLst/>
                <a:cxnLst>
                  <a:cxn ang="0">
                    <a:pos x="connsiteX0" y="connsiteY0"/>
                  </a:cxn>
                  <a:cxn ang="0">
                    <a:pos x="connsiteX1" y="connsiteY1"/>
                  </a:cxn>
                  <a:cxn ang="0">
                    <a:pos x="connsiteX2" y="connsiteY2"/>
                  </a:cxn>
                  <a:cxn ang="0">
                    <a:pos x="connsiteX3" y="connsiteY3"/>
                  </a:cxn>
                </a:cxnLst>
                <a:rect l="l" t="t" r="r" b="b"/>
                <a:pathLst>
                  <a:path w="49267" h="45563">
                    <a:moveTo>
                      <a:pt x="0" y="0"/>
                    </a:moveTo>
                    <a:lnTo>
                      <a:pt x="49267" y="0"/>
                    </a:lnTo>
                    <a:lnTo>
                      <a:pt x="49267" y="45563"/>
                    </a:lnTo>
                    <a:lnTo>
                      <a:pt x="0" y="45563"/>
                    </a:lnTo>
                    <a:close/>
                  </a:path>
                </a:pathLst>
              </a:custGeom>
              <a:solidFill>
                <a:srgbClr val="2CC5F4"/>
              </a:solidFill>
              <a:ln w="1062"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369E7CB9-BAFB-8B08-5EE7-CC0A277BEDF0}"/>
                  </a:ext>
                </a:extLst>
              </p:cNvPr>
              <p:cNvSpPr/>
              <p:nvPr/>
            </p:nvSpPr>
            <p:spPr>
              <a:xfrm>
                <a:off x="-2567155" y="2644780"/>
                <a:ext cx="80895" cy="125535"/>
              </a:xfrm>
              <a:custGeom>
                <a:avLst/>
                <a:gdLst>
                  <a:gd name="connsiteX0" fmla="*/ 158445 w 158444"/>
                  <a:gd name="connsiteY0" fmla="*/ 80345 h 245878"/>
                  <a:gd name="connsiteX1" fmla="*/ 123525 w 158444"/>
                  <a:gd name="connsiteY1" fmla="*/ 114659 h 245878"/>
                  <a:gd name="connsiteX2" fmla="*/ 103696 w 158444"/>
                  <a:gd name="connsiteY2" fmla="*/ 94479 h 245878"/>
                  <a:gd name="connsiteX3" fmla="*/ 103696 w 158444"/>
                  <a:gd name="connsiteY3" fmla="*/ 245878 h 245878"/>
                  <a:gd name="connsiteX4" fmla="*/ 54748 w 158444"/>
                  <a:gd name="connsiteY4" fmla="*/ 245878 h 245878"/>
                  <a:gd name="connsiteX5" fmla="*/ 54748 w 158444"/>
                  <a:gd name="connsiteY5" fmla="*/ 95033 h 245878"/>
                  <a:gd name="connsiteX6" fmla="*/ 34910 w 158444"/>
                  <a:gd name="connsiteY6" fmla="*/ 115212 h 245878"/>
                  <a:gd name="connsiteX7" fmla="*/ 0 w 158444"/>
                  <a:gd name="connsiteY7" fmla="*/ 80899 h 245878"/>
                  <a:gd name="connsiteX8" fmla="*/ 79494 w 158444"/>
                  <a:gd name="connsiteY8" fmla="*/ 0 h 245878"/>
                  <a:gd name="connsiteX9" fmla="*/ 158445 w 158444"/>
                  <a:gd name="connsiteY9" fmla="*/ 80345 h 24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444" h="245878">
                    <a:moveTo>
                      <a:pt x="158445" y="80345"/>
                    </a:moveTo>
                    <a:lnTo>
                      <a:pt x="123525" y="114659"/>
                    </a:lnTo>
                    <a:lnTo>
                      <a:pt x="103696" y="94479"/>
                    </a:lnTo>
                    <a:lnTo>
                      <a:pt x="103696" y="245878"/>
                    </a:lnTo>
                    <a:lnTo>
                      <a:pt x="54748" y="245878"/>
                    </a:lnTo>
                    <a:lnTo>
                      <a:pt x="54748" y="95033"/>
                    </a:lnTo>
                    <a:lnTo>
                      <a:pt x="34910" y="115212"/>
                    </a:lnTo>
                    <a:lnTo>
                      <a:pt x="0" y="80899"/>
                    </a:lnTo>
                    <a:lnTo>
                      <a:pt x="79494" y="0"/>
                    </a:lnTo>
                    <a:lnTo>
                      <a:pt x="158445" y="80345"/>
                    </a:lnTo>
                    <a:close/>
                  </a:path>
                </a:pathLst>
              </a:custGeom>
              <a:solidFill>
                <a:srgbClr val="0A69B3"/>
              </a:solidFill>
              <a:ln w="1062"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CBCF639-2C03-A5CA-1A5B-7D2D0F4C8074}"/>
                  </a:ext>
                </a:extLst>
              </p:cNvPr>
              <p:cNvSpPr/>
              <p:nvPr/>
            </p:nvSpPr>
            <p:spPr>
              <a:xfrm>
                <a:off x="-2567155" y="2812123"/>
                <a:ext cx="80895" cy="125535"/>
              </a:xfrm>
              <a:custGeom>
                <a:avLst/>
                <a:gdLst>
                  <a:gd name="connsiteX0" fmla="*/ 158445 w 158444"/>
                  <a:gd name="connsiteY0" fmla="*/ 164980 h 245878"/>
                  <a:gd name="connsiteX1" fmla="*/ 78951 w 158444"/>
                  <a:gd name="connsiteY1" fmla="*/ 245878 h 245878"/>
                  <a:gd name="connsiteX2" fmla="*/ 0 w 158444"/>
                  <a:gd name="connsiteY2" fmla="*/ 165533 h 245878"/>
                  <a:gd name="connsiteX3" fmla="*/ 34910 w 158444"/>
                  <a:gd name="connsiteY3" fmla="*/ 131219 h 245878"/>
                  <a:gd name="connsiteX4" fmla="*/ 54748 w 158444"/>
                  <a:gd name="connsiteY4" fmla="*/ 151399 h 245878"/>
                  <a:gd name="connsiteX5" fmla="*/ 54748 w 158444"/>
                  <a:gd name="connsiteY5" fmla="*/ 0 h 245878"/>
                  <a:gd name="connsiteX6" fmla="*/ 103696 w 158444"/>
                  <a:gd name="connsiteY6" fmla="*/ 0 h 245878"/>
                  <a:gd name="connsiteX7" fmla="*/ 103696 w 158444"/>
                  <a:gd name="connsiteY7" fmla="*/ 150845 h 245878"/>
                  <a:gd name="connsiteX8" fmla="*/ 123535 w 158444"/>
                  <a:gd name="connsiteY8" fmla="*/ 130666 h 245878"/>
                  <a:gd name="connsiteX9" fmla="*/ 158445 w 158444"/>
                  <a:gd name="connsiteY9" fmla="*/ 164980 h 24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444" h="245878">
                    <a:moveTo>
                      <a:pt x="158445" y="164980"/>
                    </a:moveTo>
                    <a:lnTo>
                      <a:pt x="78951" y="245878"/>
                    </a:lnTo>
                    <a:lnTo>
                      <a:pt x="0" y="165533"/>
                    </a:lnTo>
                    <a:lnTo>
                      <a:pt x="34910" y="131219"/>
                    </a:lnTo>
                    <a:lnTo>
                      <a:pt x="54748" y="151399"/>
                    </a:lnTo>
                    <a:lnTo>
                      <a:pt x="54748" y="0"/>
                    </a:lnTo>
                    <a:lnTo>
                      <a:pt x="103696" y="0"/>
                    </a:lnTo>
                    <a:lnTo>
                      <a:pt x="103696" y="150845"/>
                    </a:lnTo>
                    <a:lnTo>
                      <a:pt x="123535" y="130666"/>
                    </a:lnTo>
                    <a:lnTo>
                      <a:pt x="158445" y="164980"/>
                    </a:lnTo>
                    <a:close/>
                  </a:path>
                </a:pathLst>
              </a:custGeom>
              <a:solidFill>
                <a:srgbClr val="0A69B3"/>
              </a:solidFill>
              <a:ln w="1062"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4AE9F0CB-0913-028F-584A-9C817D49DAB9}"/>
                  </a:ext>
                </a:extLst>
              </p:cNvPr>
              <p:cNvSpPr/>
              <p:nvPr/>
            </p:nvSpPr>
            <p:spPr>
              <a:xfrm>
                <a:off x="-2503615" y="2751231"/>
                <a:ext cx="125540" cy="80900"/>
              </a:xfrm>
              <a:custGeom>
                <a:avLst/>
                <a:gdLst>
                  <a:gd name="connsiteX0" fmla="*/ 245889 w 245889"/>
                  <a:gd name="connsiteY0" fmla="*/ 79504 h 158455"/>
                  <a:gd name="connsiteX1" fmla="*/ 165544 w 245889"/>
                  <a:gd name="connsiteY1" fmla="*/ 158455 h 158455"/>
                  <a:gd name="connsiteX2" fmla="*/ 131230 w 245889"/>
                  <a:gd name="connsiteY2" fmla="*/ 123535 h 158455"/>
                  <a:gd name="connsiteX3" fmla="*/ 151410 w 245889"/>
                  <a:gd name="connsiteY3" fmla="*/ 103707 h 158455"/>
                  <a:gd name="connsiteX4" fmla="*/ 0 w 245889"/>
                  <a:gd name="connsiteY4" fmla="*/ 103707 h 158455"/>
                  <a:gd name="connsiteX5" fmla="*/ 0 w 245889"/>
                  <a:gd name="connsiteY5" fmla="*/ 54748 h 158455"/>
                  <a:gd name="connsiteX6" fmla="*/ 150846 w 245889"/>
                  <a:gd name="connsiteY6" fmla="*/ 54748 h 158455"/>
                  <a:gd name="connsiteX7" fmla="*/ 130666 w 245889"/>
                  <a:gd name="connsiteY7" fmla="*/ 34920 h 158455"/>
                  <a:gd name="connsiteX8" fmla="*/ 164990 w 245889"/>
                  <a:gd name="connsiteY8" fmla="*/ 0 h 158455"/>
                  <a:gd name="connsiteX9" fmla="*/ 245889 w 245889"/>
                  <a:gd name="connsiteY9" fmla="*/ 79504 h 15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889" h="158455">
                    <a:moveTo>
                      <a:pt x="245889" y="79504"/>
                    </a:moveTo>
                    <a:lnTo>
                      <a:pt x="165544" y="158455"/>
                    </a:lnTo>
                    <a:lnTo>
                      <a:pt x="131230" y="123535"/>
                    </a:lnTo>
                    <a:lnTo>
                      <a:pt x="151410" y="103707"/>
                    </a:lnTo>
                    <a:lnTo>
                      <a:pt x="0" y="103707"/>
                    </a:lnTo>
                    <a:lnTo>
                      <a:pt x="0" y="54748"/>
                    </a:lnTo>
                    <a:lnTo>
                      <a:pt x="150846" y="54748"/>
                    </a:lnTo>
                    <a:lnTo>
                      <a:pt x="130666" y="34920"/>
                    </a:lnTo>
                    <a:lnTo>
                      <a:pt x="164990" y="0"/>
                    </a:lnTo>
                    <a:lnTo>
                      <a:pt x="245889" y="79504"/>
                    </a:lnTo>
                    <a:close/>
                  </a:path>
                </a:pathLst>
              </a:custGeom>
              <a:solidFill>
                <a:srgbClr val="0A69B3"/>
              </a:solidFill>
              <a:ln w="106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9C0B471-90A5-614A-4146-AFF9A5052AA1}"/>
                  </a:ext>
                </a:extLst>
              </p:cNvPr>
              <p:cNvSpPr/>
              <p:nvPr/>
            </p:nvSpPr>
            <p:spPr>
              <a:xfrm>
                <a:off x="-2675051" y="2751231"/>
                <a:ext cx="125535" cy="80900"/>
              </a:xfrm>
              <a:custGeom>
                <a:avLst/>
                <a:gdLst>
                  <a:gd name="connsiteX0" fmla="*/ 245878 w 245878"/>
                  <a:gd name="connsiteY0" fmla="*/ 103707 h 158455"/>
                  <a:gd name="connsiteX1" fmla="*/ 94479 w 245878"/>
                  <a:gd name="connsiteY1" fmla="*/ 103707 h 158455"/>
                  <a:gd name="connsiteX2" fmla="*/ 114659 w 245878"/>
                  <a:gd name="connsiteY2" fmla="*/ 123535 h 158455"/>
                  <a:gd name="connsiteX3" fmla="*/ 80335 w 245878"/>
                  <a:gd name="connsiteY3" fmla="*/ 158455 h 158455"/>
                  <a:gd name="connsiteX4" fmla="*/ 0 w 245878"/>
                  <a:gd name="connsiteY4" fmla="*/ 79504 h 158455"/>
                  <a:gd name="connsiteX5" fmla="*/ 80899 w 245878"/>
                  <a:gd name="connsiteY5" fmla="*/ 0 h 158455"/>
                  <a:gd name="connsiteX6" fmla="*/ 115212 w 245878"/>
                  <a:gd name="connsiteY6" fmla="*/ 34920 h 158455"/>
                  <a:gd name="connsiteX7" fmla="*/ 95033 w 245878"/>
                  <a:gd name="connsiteY7" fmla="*/ 54748 h 158455"/>
                  <a:gd name="connsiteX8" fmla="*/ 245878 w 245878"/>
                  <a:gd name="connsiteY8" fmla="*/ 54748 h 158455"/>
                  <a:gd name="connsiteX9" fmla="*/ 245878 w 245878"/>
                  <a:gd name="connsiteY9" fmla="*/ 103707 h 15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878" h="158455">
                    <a:moveTo>
                      <a:pt x="245878" y="103707"/>
                    </a:moveTo>
                    <a:lnTo>
                      <a:pt x="94479" y="103707"/>
                    </a:lnTo>
                    <a:lnTo>
                      <a:pt x="114659" y="123535"/>
                    </a:lnTo>
                    <a:lnTo>
                      <a:pt x="80335" y="158455"/>
                    </a:lnTo>
                    <a:lnTo>
                      <a:pt x="0" y="79504"/>
                    </a:lnTo>
                    <a:lnTo>
                      <a:pt x="80899" y="0"/>
                    </a:lnTo>
                    <a:lnTo>
                      <a:pt x="115212" y="34920"/>
                    </a:lnTo>
                    <a:lnTo>
                      <a:pt x="95033" y="54748"/>
                    </a:lnTo>
                    <a:lnTo>
                      <a:pt x="245878" y="54748"/>
                    </a:lnTo>
                    <a:lnTo>
                      <a:pt x="245878" y="103707"/>
                    </a:lnTo>
                    <a:close/>
                  </a:path>
                </a:pathLst>
              </a:custGeom>
              <a:solidFill>
                <a:srgbClr val="0A69B3"/>
              </a:solidFill>
              <a:ln w="1062" cap="flat">
                <a:noFill/>
                <a:prstDash val="solid"/>
                <a:miter/>
              </a:ln>
            </p:spPr>
            <p:txBody>
              <a:bodyPr rtlCol="0" anchor="ctr"/>
              <a:lstStyle/>
              <a:p>
                <a:endParaRPr lang="en-US"/>
              </a:p>
            </p:txBody>
          </p:sp>
        </p:grpSp>
      </p:grpSp>
      <p:sp>
        <p:nvSpPr>
          <p:cNvPr id="38" name="Rectangle 37">
            <a:extLst>
              <a:ext uri="{FF2B5EF4-FFF2-40B4-BE49-F238E27FC236}">
                <a16:creationId xmlns:a16="http://schemas.microsoft.com/office/drawing/2014/main" id="{D562D6A4-7B6D-12AA-65C3-184536DD6BB5}"/>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9" name="Rectangle 38">
            <a:extLst>
              <a:ext uri="{FF2B5EF4-FFF2-40B4-BE49-F238E27FC236}">
                <a16:creationId xmlns:a16="http://schemas.microsoft.com/office/drawing/2014/main" id="{628EDAD9-874F-5F39-33DD-A258B7BAF3A7}"/>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40" name="Straight Connector 39">
            <a:extLst>
              <a:ext uri="{FF2B5EF4-FFF2-40B4-BE49-F238E27FC236}">
                <a16:creationId xmlns:a16="http://schemas.microsoft.com/office/drawing/2014/main" id="{71E02FE4-5663-DC66-9875-7496D543E1A6}"/>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41" name="Picture 40">
            <a:extLst>
              <a:ext uri="{FF2B5EF4-FFF2-40B4-BE49-F238E27FC236}">
                <a16:creationId xmlns:a16="http://schemas.microsoft.com/office/drawing/2014/main" id="{69A62B62-18AA-C6DA-4C37-8FEAB3E8F656}"/>
              </a:ext>
            </a:extLst>
          </p:cNvPr>
          <p:cNvPicPr>
            <a:picLocks/>
          </p:cNvPicPr>
          <p:nvPr/>
        </p:nvPicPr>
        <p:blipFill>
          <a:blip r:embed="rId10"/>
          <a:stretch>
            <a:fillRect/>
          </a:stretch>
        </p:blipFill>
        <p:spPr>
          <a:xfrm>
            <a:off x="7149235" y="3047999"/>
            <a:ext cx="1593762" cy="1328738"/>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117" name="Rectangle 116">
            <a:extLst>
              <a:ext uri="{FF2B5EF4-FFF2-40B4-BE49-F238E27FC236}">
                <a16:creationId xmlns:a16="http://schemas.microsoft.com/office/drawing/2014/main" id="{AE5C15F8-D5A6-1DFE-C941-6365328EA98C}"/>
              </a:ext>
            </a:extLst>
          </p:cNvPr>
          <p:cNvSpPr>
            <a:spLocks/>
          </p:cNvSpPr>
          <p:nvPr/>
        </p:nvSpPr>
        <p:spPr>
          <a:xfrm>
            <a:off x="8742999" y="3048001"/>
            <a:ext cx="2848925" cy="139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a:spcAft>
                <a:spcPts val="200"/>
              </a:spcAft>
              <a:defRPr/>
            </a:pPr>
            <a:r>
              <a:rPr kumimoji="0" lang="en-US" sz="900" b="0" i="0" u="none" strike="noStrike" kern="1200" cap="none" spc="0" normalizeH="0" baseline="0" noProof="0" dirty="0">
                <a:ln>
                  <a:noFill/>
                </a:ln>
                <a:solidFill>
                  <a:schemeClr val="bg2"/>
                </a:solidFill>
                <a:effectLst/>
                <a:uLnTx/>
                <a:uFillTx/>
                <a:latin typeface="IntelOne Text Bold" panose="020B0803020203020204" pitchFamily="34" charset="0"/>
              </a:rPr>
              <a:t>Outcomes</a:t>
            </a:r>
            <a:endParaRPr lang="en-US" sz="1000" dirty="0">
              <a:solidFill>
                <a:schemeClr val="accent1"/>
              </a:solidFill>
              <a:latin typeface="IntelOne Text Bold" panose="020B0803020203020204" pitchFamily="34" charset="0"/>
            </a:endParaRP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lvl="1" indent="-114300">
              <a:spcAft>
                <a:spcPts val="200"/>
              </a:spcAft>
              <a:buFont typeface="Wingdings" panose="05000000000000000000" pitchFamily="2" charset="2"/>
              <a:buChar char="§"/>
              <a:defRPr/>
            </a:pPr>
            <a:r>
              <a:rPr lang="en-US" sz="900" dirty="0">
                <a:solidFill>
                  <a:schemeClr val="bg2"/>
                </a:solidFill>
                <a:latin typeface="IntelOne Text"/>
              </a:rPr>
              <a:t>Operational scale due to automated efficiencies </a:t>
            </a:r>
          </a:p>
          <a:p>
            <a:pPr marL="171450" lvl="1" indent="-114300">
              <a:spcAft>
                <a:spcPts val="200"/>
              </a:spcAft>
              <a:buFont typeface="Wingdings" panose="05000000000000000000" pitchFamily="2" charset="2"/>
              <a:buChar char="§"/>
              <a:defRPr/>
            </a:pPr>
            <a:r>
              <a:rPr lang="en-US" sz="900" dirty="0">
                <a:solidFill>
                  <a:schemeClr val="bg2"/>
                </a:solidFill>
                <a:latin typeface="IntelOne Text"/>
              </a:rPr>
              <a:t>Optimize resource utilization by ensuring right tasks performed at right time</a:t>
            </a:r>
          </a:p>
        </p:txBody>
      </p:sp>
      <p:sp>
        <p:nvSpPr>
          <p:cNvPr id="118" name="Rectangle 117">
            <a:extLst>
              <a:ext uri="{FF2B5EF4-FFF2-40B4-BE49-F238E27FC236}">
                <a16:creationId xmlns:a16="http://schemas.microsoft.com/office/drawing/2014/main" id="{41EEA7B0-97C8-880F-7BE7-2B7EE26FB315}"/>
              </a:ext>
            </a:extLst>
          </p:cNvPr>
          <p:cNvSpPr>
            <a:spLocks/>
          </p:cNvSpPr>
          <p:nvPr/>
        </p:nvSpPr>
        <p:spPr>
          <a:xfrm>
            <a:off x="7144336" y="4446256"/>
            <a:ext cx="4438063" cy="1764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Accelerated time-to-operation for new plants, factories, warehouses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factory, warehouse uptime, operational density</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visibility into factory assets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Drive appeal with younger workers looking for digitized/automated environments</a:t>
            </a:r>
          </a:p>
          <a:p>
            <a:pPr>
              <a:spcBef>
                <a:spcPts val="200"/>
              </a:spcBef>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human injury, exposure to hazards which can be automated</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Mitigate labor shortages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reliance on technical expertise for less critical systems </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labor costs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Optimize warehouse spaces to reduce footprint</a:t>
            </a:r>
          </a:p>
        </p:txBody>
      </p:sp>
      <p:sp>
        <p:nvSpPr>
          <p:cNvPr id="44" name="Rectangle 43">
            <a:extLst>
              <a:ext uri="{FF2B5EF4-FFF2-40B4-BE49-F238E27FC236}">
                <a16:creationId xmlns:a16="http://schemas.microsoft.com/office/drawing/2014/main" id="{BA45B39E-9A44-39B5-DA8E-C812E0423787}"/>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45" name="Straight Connector 44">
            <a:extLst>
              <a:ext uri="{FF2B5EF4-FFF2-40B4-BE49-F238E27FC236}">
                <a16:creationId xmlns:a16="http://schemas.microsoft.com/office/drawing/2014/main" id="{D4372AC1-5133-5AE7-B4A2-4DFC3B7C9F62}"/>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46" name="Text Placeholder 49">
            <a:extLst>
              <a:ext uri="{FF2B5EF4-FFF2-40B4-BE49-F238E27FC236}">
                <a16:creationId xmlns:a16="http://schemas.microsoft.com/office/drawing/2014/main" id="{F30E34AD-FEA8-7C69-459F-DF62A8233FEE}"/>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Sustainability</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p:txBody>
      </p:sp>
      <p:sp>
        <p:nvSpPr>
          <p:cNvPr id="47" name="Text Placeholder 49">
            <a:extLst>
              <a:ext uri="{FF2B5EF4-FFF2-40B4-BE49-F238E27FC236}">
                <a16:creationId xmlns:a16="http://schemas.microsoft.com/office/drawing/2014/main" id="{9324F014-74AC-6459-EA47-CA30FEC59701}"/>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rPr>
              <a:t>Primary: </a:t>
            </a:r>
            <a:r>
              <a:rPr lang="en-US" sz="900" b="0" dirty="0">
                <a:solidFill>
                  <a:srgbClr val="525252"/>
                </a:solidFill>
                <a:latin typeface="IntelOne Text" panose="020B0503020203020204" pitchFamily="34" charset="0"/>
                <a:hlinkClick r:id="rId11" action="ppaction://hlinksldjump"/>
              </a:rPr>
              <a:t>Control Optimization &amp; Autonomy</a:t>
            </a:r>
            <a:endParaRPr lang="en-US" sz="900" b="0" dirty="0">
              <a:solidFill>
                <a:srgbClr val="525252"/>
              </a:solidFill>
              <a:latin typeface="IntelOne Text" panose="020B0503020203020204" pitchFamily="34" charset="0"/>
            </a:endParaRP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Energy Monitoring &amp; Management</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Machine Condition Monitoring </a:t>
            </a: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 Inspection</a:t>
            </a:r>
          </a:p>
        </p:txBody>
      </p:sp>
      <p:sp>
        <p:nvSpPr>
          <p:cNvPr id="48" name="Text Placeholder 49" descr="Target Vertical: &#10;Manufacturing&#10;&#10;&#10;">
            <a:extLst>
              <a:ext uri="{FF2B5EF4-FFF2-40B4-BE49-F238E27FC236}">
                <a16:creationId xmlns:a16="http://schemas.microsoft.com/office/drawing/2014/main" id="{32AF51EA-B56A-C343-A526-BB0574BCEDC6}"/>
              </a:ext>
            </a:extLst>
          </p:cNvPr>
          <p:cNvSpPr txBox="1">
            <a:spLocks/>
          </p:cNvSpPr>
          <p:nvPr/>
        </p:nvSpPr>
        <p:spPr>
          <a:xfrm>
            <a:off x="7144338" y="1686845"/>
            <a:ext cx="2030977" cy="292388"/>
          </a:xfrm>
          <a:prstGeom prst="rect">
            <a:avLst/>
          </a:prstGeom>
        </p:spPr>
        <p:txBody>
          <a:bodyPr wrap="square" lIns="0" tIns="0" rIns="0" bIns="0">
            <a:sp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a:spcBef>
                <a:spcPts val="0"/>
              </a:spcBef>
              <a:defRPr/>
            </a:pPr>
            <a:r>
              <a:rPr lang="en-US" sz="900" b="0" dirty="0">
                <a:solidFill>
                  <a:srgbClr val="525252"/>
                </a:solidFill>
                <a:latin typeface="IntelOne Text" panose="020B0503020203020204" pitchFamily="34" charset="0"/>
                <a:ea typeface="+mn-ea"/>
                <a:cs typeface="+mn-cs"/>
              </a:rPr>
              <a:t>Health &amp; Life Sciences, Energy, Other</a:t>
            </a:r>
          </a:p>
        </p:txBody>
      </p:sp>
      <p:sp>
        <p:nvSpPr>
          <p:cNvPr id="49" name="Text Placeholder 49" descr="Target Vertical: &#10;Manufacturing&#10;&#10;&#10;">
            <a:extLst>
              <a:ext uri="{FF2B5EF4-FFF2-40B4-BE49-F238E27FC236}">
                <a16:creationId xmlns:a16="http://schemas.microsoft.com/office/drawing/2014/main" id="{0E4F9EF3-64D7-EBC7-55FA-E6707D6AEA28}"/>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a:spcBef>
                <a:spcPts val="0"/>
              </a:spcBef>
              <a:defRPr/>
            </a:pPr>
            <a:r>
              <a:rPr lang="en-US" sz="900" b="0" dirty="0">
                <a:solidFill>
                  <a:srgbClr val="525252"/>
                </a:solidFill>
                <a:latin typeface="IntelOne Text" panose="020B0503020203020204" pitchFamily="34" charset="0"/>
                <a:ea typeface="+mn-ea"/>
                <a:cs typeface="+mn-cs"/>
                <a:sym typeface="Helvetica Neue"/>
              </a:rPr>
              <a:t>EMEA, APAC, NA</a:t>
            </a:r>
          </a:p>
        </p:txBody>
      </p:sp>
      <p:pic>
        <p:nvPicPr>
          <p:cNvPr id="51" name="Picture 4">
            <a:extLst>
              <a:ext uri="{FF2B5EF4-FFF2-40B4-BE49-F238E27FC236}">
                <a16:creationId xmlns:a16="http://schemas.microsoft.com/office/drawing/2014/main" id="{6A9AD7C9-1A95-F3B6-4777-63D8CF51F5A8}"/>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14714" t="26122" r="14714" b="26122"/>
          <a:stretch/>
        </p:blipFill>
        <p:spPr bwMode="auto">
          <a:xfrm>
            <a:off x="632622" y="67777"/>
            <a:ext cx="786604" cy="53229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B9256D2D-9DC7-5476-3FEA-5833D77471B4}"/>
              </a:ext>
            </a:extLst>
          </p:cNvPr>
          <p:cNvGrpSpPr/>
          <p:nvPr/>
        </p:nvGrpSpPr>
        <p:grpSpPr>
          <a:xfrm>
            <a:off x="9057016" y="87630"/>
            <a:ext cx="2525384" cy="384440"/>
            <a:chOff x="9057016" y="87630"/>
            <a:chExt cx="2525384" cy="384440"/>
          </a:xfrm>
        </p:grpSpPr>
        <p:pic>
          <p:nvPicPr>
            <p:cNvPr id="5" name="Picture 4">
              <a:hlinkClick r:id="rId13" action="ppaction://hlinksldjump"/>
              <a:extLst>
                <a:ext uri="{FF2B5EF4-FFF2-40B4-BE49-F238E27FC236}">
                  <a16:creationId xmlns:a16="http://schemas.microsoft.com/office/drawing/2014/main" id="{4962E0BC-BCFE-7041-02CB-9DFA260D8CD2}"/>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6" name="Rectangle 5">
              <a:extLst>
                <a:ext uri="{FF2B5EF4-FFF2-40B4-BE49-F238E27FC236}">
                  <a16:creationId xmlns:a16="http://schemas.microsoft.com/office/drawing/2014/main" id="{561BEEBE-DA59-474A-CA44-E1FAEB64E854}"/>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181983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6F89-2AA5-CA1B-E038-F782DCC2EBF3}"/>
              </a:ext>
            </a:extLst>
          </p:cNvPr>
          <p:cNvSpPr>
            <a:spLocks noGrp="1"/>
          </p:cNvSpPr>
          <p:nvPr>
            <p:ph type="title"/>
          </p:nvPr>
        </p:nvSpPr>
        <p:spPr/>
        <p:txBody>
          <a:bodyPr/>
          <a:lstStyle/>
          <a:p>
            <a:r>
              <a:rPr lang="en-US" dirty="0"/>
              <a:t>Ecosystem Solution</a:t>
            </a:r>
          </a:p>
        </p:txBody>
      </p:sp>
      <p:cxnSp>
        <p:nvCxnSpPr>
          <p:cNvPr id="6" name="Straight Connector 5">
            <a:extLst>
              <a:ext uri="{FF2B5EF4-FFF2-40B4-BE49-F238E27FC236}">
                <a16:creationId xmlns:a16="http://schemas.microsoft.com/office/drawing/2014/main" id="{D36F22CA-E218-5D61-829C-EEF43AAABDA7}"/>
              </a:ext>
            </a:extLst>
          </p:cNvPr>
          <p:cNvCxnSpPr>
            <a:cxnSpLocks/>
          </p:cNvCxnSpPr>
          <p:nvPr/>
        </p:nvCxnSpPr>
        <p:spPr>
          <a:xfrm>
            <a:off x="592919" y="4894210"/>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7" name="Group 6">
            <a:extLst>
              <a:ext uri="{FF2B5EF4-FFF2-40B4-BE49-F238E27FC236}">
                <a16:creationId xmlns:a16="http://schemas.microsoft.com/office/drawing/2014/main" id="{5A0B6A9C-CD63-BA29-FB96-C0BC287B1E29}"/>
              </a:ext>
            </a:extLst>
          </p:cNvPr>
          <p:cNvGrpSpPr/>
          <p:nvPr/>
        </p:nvGrpSpPr>
        <p:grpSpPr>
          <a:xfrm>
            <a:off x="592918" y="5009863"/>
            <a:ext cx="6318424" cy="324752"/>
            <a:chOff x="5043513" y="3848440"/>
            <a:chExt cx="6318424" cy="324752"/>
          </a:xfrm>
        </p:grpSpPr>
        <p:sp>
          <p:nvSpPr>
            <p:cNvPr id="8" name="Content Placeholder 47">
              <a:extLst>
                <a:ext uri="{FF2B5EF4-FFF2-40B4-BE49-F238E27FC236}">
                  <a16:creationId xmlns:a16="http://schemas.microsoft.com/office/drawing/2014/main" id="{28D056A5-34F0-B0C7-362B-E3C51176CA4F}"/>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9" name="Content Placeholder 47">
              <a:extLst>
                <a:ext uri="{FF2B5EF4-FFF2-40B4-BE49-F238E27FC236}">
                  <a16:creationId xmlns:a16="http://schemas.microsoft.com/office/drawing/2014/main" id="{E51A3D84-4B8E-4DDA-1B0A-751C31F7DCEE}"/>
                </a:ext>
              </a:extLst>
            </p:cNvPr>
            <p:cNvSpPr txBox="1">
              <a:spLocks/>
            </p:cNvSpPr>
            <p:nvPr/>
          </p:nvSpPr>
          <p:spPr>
            <a:xfrm>
              <a:off x="5043513" y="4034693"/>
              <a:ext cx="6318424" cy="138499"/>
            </a:xfrm>
            <a:prstGeom prst="rect">
              <a:avLst/>
            </a:prstGeom>
            <a:ln>
              <a:noFill/>
            </a:ln>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marR="0" lvl="1" indent="-109728" fontAlgn="ctr">
                <a:lnSpc>
                  <a:spcPct val="100000"/>
                </a:lnSpc>
                <a:spcBef>
                  <a:spcPts val="200"/>
                </a:spcBef>
                <a:spcAft>
                  <a:spcPts val="0"/>
                </a:spcAft>
                <a:buClr>
                  <a:srgbClr val="525252"/>
                </a:buClr>
                <a:buSzTx/>
                <a:buFont typeface="Wingdings" panose="05000000000000000000" pitchFamily="2" charset="2"/>
                <a:buChar char="§"/>
                <a:tabLst/>
                <a:defRPr kumimoji="0" sz="900" b="0" i="0" u="none" strike="noStrike" cap="none" spc="0" normalizeH="0" baseline="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spcBef>
                  <a:spcPts val="0"/>
                </a:spcBef>
                <a:buClrTx/>
                <a:buNone/>
                <a:defRPr/>
              </a:pPr>
              <a:r>
                <a:rPr lang="en-US" dirty="0" err="1">
                  <a:solidFill>
                    <a:srgbClr val="525252"/>
                  </a:solidFill>
                  <a:sym typeface="Helvetica Neue"/>
                  <a:hlinkClick r:id="rId3">
                    <a:extLst>
                      <a:ext uri="{A12FA001-AC4F-418D-AE19-62706E023703}">
                        <ahyp:hlinkClr xmlns:ahyp="http://schemas.microsoft.com/office/drawing/2018/hyperlinkcolor" val="tx"/>
                      </a:ext>
                    </a:extLst>
                  </a:hlinkClick>
                </a:rPr>
                <a:t>Xesol</a:t>
              </a:r>
              <a:r>
                <a:rPr lang="en-US" dirty="0">
                  <a:solidFill>
                    <a:srgbClr val="525252"/>
                  </a:solidFill>
                  <a:sym typeface="Helvetica Neue"/>
                  <a:hlinkClick r:id="rId3">
                    <a:extLst>
                      <a:ext uri="{A12FA001-AC4F-418D-AE19-62706E023703}">
                        <ahyp:hlinkClr xmlns:ahyp="http://schemas.microsoft.com/office/drawing/2018/hyperlinkcolor" val="tx"/>
                      </a:ext>
                    </a:extLst>
                  </a:hlinkClick>
                </a:rPr>
                <a:t> </a:t>
              </a:r>
              <a:r>
                <a:rPr lang="en-US" dirty="0" err="1">
                  <a:solidFill>
                    <a:srgbClr val="525252"/>
                  </a:solidFill>
                  <a:sym typeface="Helvetica Neue"/>
                  <a:hlinkClick r:id="rId3">
                    <a:extLst>
                      <a:ext uri="{A12FA001-AC4F-418D-AE19-62706E023703}">
                        <ahyp:hlinkClr xmlns:ahyp="http://schemas.microsoft.com/office/drawing/2018/hyperlinkcolor" val="tx"/>
                      </a:ext>
                    </a:extLst>
                  </a:hlinkClick>
                </a:rPr>
                <a:t>Drivox</a:t>
              </a:r>
              <a:r>
                <a:rPr lang="en-US" dirty="0">
                  <a:solidFill>
                    <a:srgbClr val="525252"/>
                  </a:solidFill>
                  <a:sym typeface="Helvetica Neue"/>
                  <a:hlinkClick r:id="rId3">
                    <a:extLst>
                      <a:ext uri="{A12FA001-AC4F-418D-AE19-62706E023703}">
                        <ahyp:hlinkClr xmlns:ahyp="http://schemas.microsoft.com/office/drawing/2018/hyperlinkcolor" val="tx"/>
                      </a:ext>
                    </a:extLst>
                  </a:hlinkClick>
                </a:rPr>
                <a:t> Website</a:t>
              </a:r>
              <a:endParaRPr lang="en-US" dirty="0">
                <a:solidFill>
                  <a:srgbClr val="525252"/>
                </a:solidFill>
                <a:sym typeface="Helvetica Neue"/>
              </a:endParaRPr>
            </a:p>
          </p:txBody>
        </p:sp>
      </p:grpSp>
      <p:grpSp>
        <p:nvGrpSpPr>
          <p:cNvPr id="10" name="Group 9">
            <a:extLst>
              <a:ext uri="{FF2B5EF4-FFF2-40B4-BE49-F238E27FC236}">
                <a16:creationId xmlns:a16="http://schemas.microsoft.com/office/drawing/2014/main" id="{58AE81F4-F14D-BBE4-0804-8358CC660C78}"/>
              </a:ext>
            </a:extLst>
          </p:cNvPr>
          <p:cNvGrpSpPr>
            <a:grpSpLocks/>
          </p:cNvGrpSpPr>
          <p:nvPr/>
        </p:nvGrpSpPr>
        <p:grpSpPr>
          <a:xfrm>
            <a:off x="592916" y="3950248"/>
            <a:ext cx="6255393" cy="828308"/>
            <a:chOff x="592915" y="3640327"/>
            <a:chExt cx="6255393" cy="828308"/>
          </a:xfrm>
        </p:grpSpPr>
        <p:sp>
          <p:nvSpPr>
            <p:cNvPr id="11" name="Content Placeholder 47">
              <a:extLst>
                <a:ext uri="{FF2B5EF4-FFF2-40B4-BE49-F238E27FC236}">
                  <a16:creationId xmlns:a16="http://schemas.microsoft.com/office/drawing/2014/main" id="{C44072A2-BC27-9B20-6B5A-61607E782B51}"/>
                </a:ext>
              </a:extLst>
            </p:cNvPr>
            <p:cNvSpPr txBox="1">
              <a:spLocks/>
            </p:cNvSpPr>
            <p:nvPr/>
          </p:nvSpPr>
          <p:spPr>
            <a:xfrm>
              <a:off x="592916" y="3640327"/>
              <a:ext cx="2651760"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12" name="Content Placeholder 47">
              <a:extLst>
                <a:ext uri="{FF2B5EF4-FFF2-40B4-BE49-F238E27FC236}">
                  <a16:creationId xmlns:a16="http://schemas.microsoft.com/office/drawing/2014/main" id="{8CC4F1DF-A7ED-558E-F083-0D1BDE579C31}"/>
                </a:ext>
              </a:extLst>
            </p:cNvPr>
            <p:cNvSpPr txBox="1">
              <a:spLocks/>
            </p:cNvSpPr>
            <p:nvPr/>
          </p:nvSpPr>
          <p:spPr>
            <a:xfrm>
              <a:off x="592915" y="3837693"/>
              <a:ext cx="6255393" cy="630942"/>
            </a:xfrm>
            <a:prstGeom prst="rect">
              <a:avLst/>
            </a:prstGeom>
            <a:ln>
              <a:noFill/>
            </a:ln>
          </p:spPr>
          <p:txBody>
            <a:bodyPr wrap="square" lIns="0" tIns="0" rIns="0" bIns="0" numCol="2"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7000" marR="0" lvl="1" indent="-127000" defTabSz="1219169" fontAlgn="ctr" hangingPunct="0">
                <a:lnSpc>
                  <a:spcPct val="100000"/>
                </a:lnSpc>
                <a:spcBef>
                  <a:spcPts val="200"/>
                </a:spcBef>
                <a:buClrTx/>
                <a:buSzTx/>
                <a:tabLst/>
                <a:defRPr/>
              </a:pPr>
              <a:r>
                <a:rPr lang="it-IT" sz="900" kern="0" dirty="0">
                  <a:latin typeface="+mn-lt"/>
                </a:rPr>
                <a:t>Intel® Core™ Processors</a:t>
              </a:r>
            </a:p>
            <a:p>
              <a:pPr marL="127000" marR="0" lvl="1" indent="-127000" defTabSz="1219169" fontAlgn="ctr" hangingPunct="0">
                <a:lnSpc>
                  <a:spcPct val="100000"/>
                </a:lnSpc>
                <a:spcBef>
                  <a:spcPts val="200"/>
                </a:spcBef>
                <a:buClrTx/>
                <a:buSzTx/>
                <a:tabLst/>
                <a:defRPr/>
              </a:pPr>
              <a:r>
                <a:rPr lang="it-IT" sz="900" kern="0" dirty="0">
                  <a:latin typeface="+mn-lt"/>
                </a:rPr>
                <a:t>Intel® Xeon® Processors</a:t>
              </a:r>
            </a:p>
            <a:p>
              <a:pPr marL="127000" marR="0" lvl="1" indent="-127000" defTabSz="1219169" fontAlgn="ctr" hangingPunct="0">
                <a:lnSpc>
                  <a:spcPct val="100000"/>
                </a:lnSpc>
                <a:spcBef>
                  <a:spcPts val="200"/>
                </a:spcBef>
                <a:buClrTx/>
                <a:buSzTx/>
                <a:tabLst/>
                <a:defRPr/>
              </a:pPr>
              <a:r>
                <a:rPr lang="it-IT" sz="900" kern="0" dirty="0">
                  <a:latin typeface="+mn-lt"/>
                </a:rPr>
                <a:t>Intel® Distribution of OpenVINO™ toolkit</a:t>
              </a:r>
            </a:p>
            <a:p>
              <a:pPr marL="127000" marR="0" lvl="1" indent="-127000" defTabSz="1219169" fontAlgn="ctr" hangingPunct="0">
                <a:lnSpc>
                  <a:spcPct val="100000"/>
                </a:lnSpc>
                <a:spcBef>
                  <a:spcPts val="200"/>
                </a:spcBef>
                <a:buClrTx/>
                <a:buSzTx/>
                <a:tabLst/>
                <a:defRPr/>
              </a:pPr>
              <a:r>
                <a:rPr lang="it-IT" sz="900" kern="0" dirty="0">
                  <a:latin typeface="+mn-lt"/>
                </a:rPr>
                <a:t>Intel® CVAT</a:t>
              </a:r>
            </a:p>
            <a:p>
              <a:pPr marL="127000" marR="0" lvl="1" indent="-127000" defTabSz="1219169" fontAlgn="ctr" hangingPunct="0">
                <a:lnSpc>
                  <a:spcPct val="100000"/>
                </a:lnSpc>
                <a:spcBef>
                  <a:spcPts val="200"/>
                </a:spcBef>
                <a:buClrTx/>
                <a:buSzTx/>
                <a:tabLst/>
                <a:defRPr/>
              </a:pPr>
              <a:r>
                <a:rPr lang="it-IT" sz="900" kern="0" dirty="0">
                  <a:latin typeface="+mn-lt"/>
                </a:rPr>
                <a:t>Intel® Vtune™</a:t>
              </a:r>
            </a:p>
            <a:p>
              <a:pPr marL="127000" marR="0" lvl="1" indent="-127000" defTabSz="1219169" fontAlgn="ctr" hangingPunct="0">
                <a:lnSpc>
                  <a:spcPct val="100000"/>
                </a:lnSpc>
                <a:spcBef>
                  <a:spcPts val="200"/>
                </a:spcBef>
                <a:buClrTx/>
                <a:buSzTx/>
                <a:tabLst/>
                <a:defRPr/>
              </a:pPr>
              <a:r>
                <a:rPr lang="it-IT" sz="900" kern="0" dirty="0">
                  <a:latin typeface="+mn-lt"/>
                </a:rPr>
                <a:t>Intel® OpenCV</a:t>
              </a:r>
            </a:p>
            <a:p>
              <a:pPr marL="127000" marR="0" lvl="1" indent="-127000" defTabSz="1219169" fontAlgn="ctr" hangingPunct="0">
                <a:lnSpc>
                  <a:spcPct val="100000"/>
                </a:lnSpc>
                <a:spcBef>
                  <a:spcPts val="200"/>
                </a:spcBef>
                <a:buClrTx/>
                <a:buSzTx/>
                <a:tabLst/>
                <a:defRPr/>
              </a:pPr>
              <a:r>
                <a:rPr lang="it-IT" sz="900" kern="0" dirty="0">
                  <a:latin typeface="+mn-lt"/>
                </a:rPr>
                <a:t>Docker</a:t>
              </a:r>
            </a:p>
          </p:txBody>
        </p:sp>
      </p:grpSp>
      <p:grpSp>
        <p:nvGrpSpPr>
          <p:cNvPr id="13" name="Group 12">
            <a:extLst>
              <a:ext uri="{FF2B5EF4-FFF2-40B4-BE49-F238E27FC236}">
                <a16:creationId xmlns:a16="http://schemas.microsoft.com/office/drawing/2014/main" id="{26534462-9CC9-1D5A-1D97-AA075D5A97CA}"/>
              </a:ext>
            </a:extLst>
          </p:cNvPr>
          <p:cNvGrpSpPr/>
          <p:nvPr/>
        </p:nvGrpSpPr>
        <p:grpSpPr>
          <a:xfrm>
            <a:off x="592917" y="1268730"/>
            <a:ext cx="6255394" cy="1154162"/>
            <a:chOff x="592917" y="1621155"/>
            <a:chExt cx="6255394" cy="1154162"/>
          </a:xfrm>
        </p:grpSpPr>
        <p:sp>
          <p:nvSpPr>
            <p:cNvPr id="14"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E7768C25-8FCA-5BBC-D718-78198A174BE7}"/>
                </a:ext>
              </a:extLst>
            </p:cNvPr>
            <p:cNvSpPr txBox="1">
              <a:spLocks/>
            </p:cNvSpPr>
            <p:nvPr/>
          </p:nvSpPr>
          <p:spPr>
            <a:xfrm>
              <a:off x="592917" y="1805821"/>
              <a:ext cx="6255394" cy="969496"/>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The manufacturing industry experiences significant losses in profit and efficiency as a result of work-related accidents. To help mitigate this issue,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Xesol</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has developed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Drivox</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a complete ecosystem solution designed to increase safety, avoid risk, and accelerate efficiency for manufacturers. Driven by IoT technology, the solution accurately detects potential collisions between people, machines, and objects, and alerts the operator with a visual and auditory alarm as threats are recognized. Data related to safety metrics is collected from edge devices and sent to the cloud for further analysis where behavior that registers outside of safety compliance standards, such as overaccelerating or vehicle tampering, is documented.</a:t>
              </a:r>
            </a:p>
          </p:txBody>
        </p:sp>
        <p:sp>
          <p:nvSpPr>
            <p:cNvPr id="15" name="Content Placeholder 47">
              <a:extLst>
                <a:ext uri="{FF2B5EF4-FFF2-40B4-BE49-F238E27FC236}">
                  <a16:creationId xmlns:a16="http://schemas.microsoft.com/office/drawing/2014/main" id="{106A0FDE-2D13-5396-BF49-426E455B664A}"/>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33" name="Straight Connector 32">
            <a:extLst>
              <a:ext uri="{FF2B5EF4-FFF2-40B4-BE49-F238E27FC236}">
                <a16:creationId xmlns:a16="http://schemas.microsoft.com/office/drawing/2014/main" id="{BDCAD626-43C1-8FE1-4F9D-14C6349946DE}"/>
              </a:ext>
            </a:extLst>
          </p:cNvPr>
          <p:cNvCxnSpPr>
            <a:cxnSpLocks/>
          </p:cNvCxnSpPr>
          <p:nvPr/>
        </p:nvCxnSpPr>
        <p:spPr>
          <a:xfrm>
            <a:off x="592917" y="2538546"/>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51632B04-BF08-CAB7-82B3-547A85738068}"/>
              </a:ext>
            </a:extLst>
          </p:cNvPr>
          <p:cNvCxnSpPr>
            <a:cxnSpLocks/>
          </p:cNvCxnSpPr>
          <p:nvPr/>
        </p:nvCxnSpPr>
        <p:spPr>
          <a:xfrm>
            <a:off x="592917" y="383459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20" name="Group 19">
            <a:extLst>
              <a:ext uri="{FF2B5EF4-FFF2-40B4-BE49-F238E27FC236}">
                <a16:creationId xmlns:a16="http://schemas.microsoft.com/office/drawing/2014/main" id="{68949EAC-34DE-EB7C-E30B-95B4CF45173D}"/>
              </a:ext>
            </a:extLst>
          </p:cNvPr>
          <p:cNvGrpSpPr/>
          <p:nvPr/>
        </p:nvGrpSpPr>
        <p:grpSpPr>
          <a:xfrm>
            <a:off x="592917" y="2654200"/>
            <a:ext cx="6255391" cy="1064740"/>
            <a:chOff x="592917" y="2713410"/>
            <a:chExt cx="6255391" cy="1064740"/>
          </a:xfrm>
        </p:grpSpPr>
        <p:sp>
          <p:nvSpPr>
            <p:cNvPr id="16" name="Content Placeholder 47">
              <a:extLst>
                <a:ext uri="{FF2B5EF4-FFF2-40B4-BE49-F238E27FC236}">
                  <a16:creationId xmlns:a16="http://schemas.microsoft.com/office/drawing/2014/main" id="{4ED67135-797B-D3F6-A8A4-0FEAA9A7DD71}"/>
                </a:ext>
              </a:extLst>
            </p:cNvPr>
            <p:cNvSpPr txBox="1">
              <a:spLocks/>
            </p:cNvSpPr>
            <p:nvPr/>
          </p:nvSpPr>
          <p:spPr>
            <a:xfrm>
              <a:off x="592917" y="2713410"/>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96" name="Rectangle 95">
              <a:extLst>
                <a:ext uri="{FF2B5EF4-FFF2-40B4-BE49-F238E27FC236}">
                  <a16:creationId xmlns:a16="http://schemas.microsoft.com/office/drawing/2014/main" id="{FB836608-DF64-4961-5033-39C5995DC96C}"/>
                </a:ext>
              </a:extLst>
            </p:cNvPr>
            <p:cNvSpPr>
              <a:spLocks/>
            </p:cNvSpPr>
            <p:nvPr/>
          </p:nvSpPr>
          <p:spPr>
            <a:xfrm>
              <a:off x="913615" y="2947153"/>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r>
                <a:rPr lang="en-US" sz="900" dirty="0">
                  <a:solidFill>
                    <a:schemeClr val="accent1"/>
                  </a:solidFill>
                  <a:latin typeface="IntelOne Text Medium" panose="020B0703020203020204" pitchFamily="34" charset="0"/>
                  <a:sym typeface="Helvetica Neue"/>
                </a:rPr>
                <a:t>Help increase worker safety </a:t>
              </a:r>
              <a:r>
                <a:rPr lang="en-US" sz="900" dirty="0">
                  <a:solidFill>
                    <a:srgbClr val="525252"/>
                  </a:solidFill>
                  <a:latin typeface="IntelOne Text" panose="020B0503020203020204" pitchFamily="34" charset="0"/>
                  <a:sym typeface="Helvetica Neue"/>
                </a:rPr>
                <a:t>by recognizing and mitigating, through alerts, potential accidents in warehouse environments with IoT sensing</a:t>
              </a:r>
            </a:p>
          </p:txBody>
        </p:sp>
        <p:sp>
          <p:nvSpPr>
            <p:cNvPr id="97" name="Rectangle 96">
              <a:extLst>
                <a:ext uri="{FF2B5EF4-FFF2-40B4-BE49-F238E27FC236}">
                  <a16:creationId xmlns:a16="http://schemas.microsoft.com/office/drawing/2014/main" id="{C75BAE43-F513-9BAA-7BAC-FAB1A5A55DAC}"/>
                </a:ext>
              </a:extLst>
            </p:cNvPr>
            <p:cNvSpPr>
              <a:spLocks/>
            </p:cNvSpPr>
            <p:nvPr/>
          </p:nvSpPr>
          <p:spPr>
            <a:xfrm>
              <a:off x="3063688" y="2947153"/>
              <a:ext cx="1634548" cy="8309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r>
                <a:rPr lang="en-US" sz="900" dirty="0">
                  <a:solidFill>
                    <a:schemeClr val="accent1"/>
                  </a:solidFill>
                  <a:latin typeface="IntelOne Text Medium" panose="020B0703020203020204" pitchFamily="34" charset="0"/>
                  <a:sym typeface="Helvetica Neue"/>
                </a:rPr>
                <a:t>Optimize manufacturing logistics </a:t>
              </a:r>
              <a:r>
                <a:rPr lang="en-US" sz="900" dirty="0">
                  <a:solidFill>
                    <a:srgbClr val="525252"/>
                  </a:solidFill>
                  <a:latin typeface="IntelOne Text" panose="020B0503020203020204" pitchFamily="34" charset="0"/>
                  <a:sym typeface="Helvetica Neue"/>
                </a:rPr>
                <a:t>with an all-in-one ecosystem solution that bolsters productivity by reducing interruptions and incidences </a:t>
              </a:r>
            </a:p>
          </p:txBody>
        </p:sp>
        <p:sp>
          <p:nvSpPr>
            <p:cNvPr id="98" name="Rectangle 97">
              <a:extLst>
                <a:ext uri="{FF2B5EF4-FFF2-40B4-BE49-F238E27FC236}">
                  <a16:creationId xmlns:a16="http://schemas.microsoft.com/office/drawing/2014/main" id="{9E4E90C9-6558-904B-F0D9-6B55000C51C6}"/>
                </a:ext>
              </a:extLst>
            </p:cNvPr>
            <p:cNvSpPr>
              <a:spLocks/>
            </p:cNvSpPr>
            <p:nvPr/>
          </p:nvSpPr>
          <p:spPr>
            <a:xfrm>
              <a:off x="5213760" y="2947153"/>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r>
                <a:rPr lang="en-US" sz="900" dirty="0">
                  <a:solidFill>
                    <a:schemeClr val="accent1"/>
                  </a:solidFill>
                  <a:latin typeface="IntelOne Text Medium" panose="020B0703020203020204" pitchFamily="34" charset="0"/>
                  <a:sym typeface="Helvetica Neue"/>
                </a:rPr>
                <a:t>Minimize direct costs </a:t>
              </a:r>
              <a:r>
                <a:rPr lang="en-US" sz="900" dirty="0">
                  <a:solidFill>
                    <a:srgbClr val="525252"/>
                  </a:solidFill>
                  <a:latin typeface="IntelOne Text" panose="020B0503020203020204" pitchFamily="34" charset="0"/>
                  <a:sym typeface="Helvetica Neue"/>
                </a:rPr>
                <a:t>associated with accidents, such as collision damages, production stop, and medical and legal bills</a:t>
              </a:r>
            </a:p>
          </p:txBody>
        </p:sp>
        <p:grpSp>
          <p:nvGrpSpPr>
            <p:cNvPr id="48" name="Group 47">
              <a:extLst>
                <a:ext uri="{FF2B5EF4-FFF2-40B4-BE49-F238E27FC236}">
                  <a16:creationId xmlns:a16="http://schemas.microsoft.com/office/drawing/2014/main" id="{70AE67C8-D902-C5EF-CA23-6280CD154E84}"/>
                </a:ext>
              </a:extLst>
            </p:cNvPr>
            <p:cNvGrpSpPr>
              <a:grpSpLocks/>
            </p:cNvGrpSpPr>
            <p:nvPr/>
          </p:nvGrpSpPr>
          <p:grpSpPr>
            <a:xfrm>
              <a:off x="611178" y="2947156"/>
              <a:ext cx="183806" cy="244118"/>
              <a:chOff x="4535422" y="1864508"/>
              <a:chExt cx="448861" cy="596137"/>
            </a:xfrm>
          </p:grpSpPr>
          <p:grpSp>
            <p:nvGrpSpPr>
              <p:cNvPr id="49" name="Graphic 2687">
                <a:extLst>
                  <a:ext uri="{FF2B5EF4-FFF2-40B4-BE49-F238E27FC236}">
                    <a16:creationId xmlns:a16="http://schemas.microsoft.com/office/drawing/2014/main" id="{1DE0F2BB-7418-CA80-9AE4-2EE3C852219E}"/>
                  </a:ext>
                </a:extLst>
              </p:cNvPr>
              <p:cNvGrpSpPr/>
              <p:nvPr/>
            </p:nvGrpSpPr>
            <p:grpSpPr>
              <a:xfrm>
                <a:off x="4535422" y="2184305"/>
                <a:ext cx="448861" cy="276340"/>
                <a:chOff x="4506847" y="2177161"/>
                <a:chExt cx="448861" cy="276340"/>
              </a:xfrm>
              <a:solidFill>
                <a:srgbClr val="0A6AB2"/>
              </a:solidFill>
            </p:grpSpPr>
            <p:sp>
              <p:nvSpPr>
                <p:cNvPr id="54" name="Freeform: Shape 53">
                  <a:extLst>
                    <a:ext uri="{FF2B5EF4-FFF2-40B4-BE49-F238E27FC236}">
                      <a16:creationId xmlns:a16="http://schemas.microsoft.com/office/drawing/2014/main" id="{47207D57-838C-89D1-74A5-BBED1853D798}"/>
                    </a:ext>
                  </a:extLst>
                </p:cNvPr>
                <p:cNvSpPr/>
                <p:nvPr/>
              </p:nvSpPr>
              <p:spPr>
                <a:xfrm>
                  <a:off x="4506847" y="2177161"/>
                  <a:ext cx="210627" cy="276330"/>
                </a:xfrm>
                <a:custGeom>
                  <a:avLst/>
                  <a:gdLst>
                    <a:gd name="connsiteX0" fmla="*/ 193861 w 210627"/>
                    <a:gd name="connsiteY0" fmla="*/ 276330 h 276330"/>
                    <a:gd name="connsiteX1" fmla="*/ 192720 w 210627"/>
                    <a:gd name="connsiteY1" fmla="*/ 276299 h 276330"/>
                    <a:gd name="connsiteX2" fmla="*/ 96564 w 210627"/>
                    <a:gd name="connsiteY2" fmla="*/ 276299 h 276330"/>
                    <a:gd name="connsiteX3" fmla="*/ 80196 w 210627"/>
                    <a:gd name="connsiteY3" fmla="*/ 265258 h 276330"/>
                    <a:gd name="connsiteX4" fmla="*/ 80123 w 210627"/>
                    <a:gd name="connsiteY4" fmla="*/ 265017 h 276330"/>
                    <a:gd name="connsiteX5" fmla="*/ 70861 w 210627"/>
                    <a:gd name="connsiteY5" fmla="*/ 250847 h 276330"/>
                    <a:gd name="connsiteX6" fmla="*/ 66131 w 210627"/>
                    <a:gd name="connsiteY6" fmla="*/ 245164 h 276330"/>
                    <a:gd name="connsiteX7" fmla="*/ 66026 w 210627"/>
                    <a:gd name="connsiteY7" fmla="*/ 245039 h 276330"/>
                    <a:gd name="connsiteX8" fmla="*/ 58899 w 210627"/>
                    <a:gd name="connsiteY8" fmla="*/ 235651 h 276330"/>
                    <a:gd name="connsiteX9" fmla="*/ 14180 w 210627"/>
                    <a:gd name="connsiteY9" fmla="*/ 178353 h 276330"/>
                    <a:gd name="connsiteX10" fmla="*/ 21 w 210627"/>
                    <a:gd name="connsiteY10" fmla="*/ 136136 h 276330"/>
                    <a:gd name="connsiteX11" fmla="*/ 83 w 210627"/>
                    <a:gd name="connsiteY11" fmla="*/ 102782 h 276330"/>
                    <a:gd name="connsiteX12" fmla="*/ 21 w 210627"/>
                    <a:gd name="connsiteY12" fmla="*/ 86122 h 276330"/>
                    <a:gd name="connsiteX13" fmla="*/ 21 w 210627"/>
                    <a:gd name="connsiteY13" fmla="*/ 29776 h 276330"/>
                    <a:gd name="connsiteX14" fmla="*/ 22281 w 210627"/>
                    <a:gd name="connsiteY14" fmla="*/ 556 h 276330"/>
                    <a:gd name="connsiteX15" fmla="*/ 56293 w 210627"/>
                    <a:gd name="connsiteY15" fmla="*/ 19844 h 276330"/>
                    <a:gd name="connsiteX16" fmla="*/ 56335 w 210627"/>
                    <a:gd name="connsiteY16" fmla="*/ 19991 h 276330"/>
                    <a:gd name="connsiteX17" fmla="*/ 58522 w 210627"/>
                    <a:gd name="connsiteY17" fmla="*/ 38923 h 276330"/>
                    <a:gd name="connsiteX18" fmla="*/ 58742 w 210627"/>
                    <a:gd name="connsiteY18" fmla="*/ 45484 h 276330"/>
                    <a:gd name="connsiteX19" fmla="*/ 58763 w 210627"/>
                    <a:gd name="connsiteY19" fmla="*/ 45798 h 276330"/>
                    <a:gd name="connsiteX20" fmla="*/ 59925 w 210627"/>
                    <a:gd name="connsiteY20" fmla="*/ 66112 h 276330"/>
                    <a:gd name="connsiteX21" fmla="*/ 61547 w 210627"/>
                    <a:gd name="connsiteY21" fmla="*/ 100511 h 276330"/>
                    <a:gd name="connsiteX22" fmla="*/ 68245 w 210627"/>
                    <a:gd name="connsiteY22" fmla="*/ 123263 h 276330"/>
                    <a:gd name="connsiteX23" fmla="*/ 69302 w 210627"/>
                    <a:gd name="connsiteY23" fmla="*/ 124739 h 276330"/>
                    <a:gd name="connsiteX24" fmla="*/ 81033 w 210627"/>
                    <a:gd name="connsiteY24" fmla="*/ 136439 h 276330"/>
                    <a:gd name="connsiteX25" fmla="*/ 117955 w 210627"/>
                    <a:gd name="connsiteY25" fmla="*/ 172890 h 276330"/>
                    <a:gd name="connsiteX26" fmla="*/ 119410 w 210627"/>
                    <a:gd name="connsiteY26" fmla="*/ 172754 h 276330"/>
                    <a:gd name="connsiteX27" fmla="*/ 119515 w 210627"/>
                    <a:gd name="connsiteY27" fmla="*/ 172629 h 276330"/>
                    <a:gd name="connsiteX28" fmla="*/ 118479 w 210627"/>
                    <a:gd name="connsiteY28" fmla="*/ 171435 h 276330"/>
                    <a:gd name="connsiteX29" fmla="*/ 103482 w 210627"/>
                    <a:gd name="connsiteY29" fmla="*/ 156386 h 276330"/>
                    <a:gd name="connsiteX30" fmla="*/ 73959 w 210627"/>
                    <a:gd name="connsiteY30" fmla="*/ 127125 h 276330"/>
                    <a:gd name="connsiteX31" fmla="*/ 63546 w 210627"/>
                    <a:gd name="connsiteY31" fmla="*/ 99297 h 276330"/>
                    <a:gd name="connsiteX32" fmla="*/ 78637 w 210627"/>
                    <a:gd name="connsiteY32" fmla="*/ 74191 h 276330"/>
                    <a:gd name="connsiteX33" fmla="*/ 78898 w 210627"/>
                    <a:gd name="connsiteY33" fmla="*/ 74024 h 276330"/>
                    <a:gd name="connsiteX34" fmla="*/ 117442 w 210627"/>
                    <a:gd name="connsiteY34" fmla="*/ 78995 h 276330"/>
                    <a:gd name="connsiteX35" fmla="*/ 190889 w 210627"/>
                    <a:gd name="connsiteY35" fmla="*/ 152074 h 276330"/>
                    <a:gd name="connsiteX36" fmla="*/ 210616 w 210627"/>
                    <a:gd name="connsiteY36" fmla="*/ 202047 h 276330"/>
                    <a:gd name="connsiteX37" fmla="*/ 210553 w 210627"/>
                    <a:gd name="connsiteY37" fmla="*/ 239597 h 276330"/>
                    <a:gd name="connsiteX38" fmla="*/ 210616 w 210627"/>
                    <a:gd name="connsiteY38" fmla="*/ 258727 h 276330"/>
                    <a:gd name="connsiteX39" fmla="*/ 205572 w 210627"/>
                    <a:gd name="connsiteY39" fmla="*/ 272060 h 276330"/>
                    <a:gd name="connsiteX40" fmla="*/ 193850 w 210627"/>
                    <a:gd name="connsiteY40" fmla="*/ 276320 h 276330"/>
                    <a:gd name="connsiteX41" fmla="*/ 101001 w 210627"/>
                    <a:gd name="connsiteY41" fmla="*/ 252228 h 276330"/>
                    <a:gd name="connsiteX42" fmla="*/ 186546 w 210627"/>
                    <a:gd name="connsiteY42" fmla="*/ 252228 h 276330"/>
                    <a:gd name="connsiteX43" fmla="*/ 186493 w 210627"/>
                    <a:gd name="connsiteY43" fmla="*/ 239722 h 276330"/>
                    <a:gd name="connsiteX44" fmla="*/ 186556 w 210627"/>
                    <a:gd name="connsiteY44" fmla="*/ 201670 h 276330"/>
                    <a:gd name="connsiteX45" fmla="*/ 173516 w 210627"/>
                    <a:gd name="connsiteY45" fmla="*/ 168735 h 276330"/>
                    <a:gd name="connsiteX46" fmla="*/ 100541 w 210627"/>
                    <a:gd name="connsiteY46" fmla="*/ 96137 h 276330"/>
                    <a:gd name="connsiteX47" fmla="*/ 100248 w 210627"/>
                    <a:gd name="connsiteY47" fmla="*/ 95844 h 276330"/>
                    <a:gd name="connsiteX48" fmla="*/ 91813 w 210627"/>
                    <a:gd name="connsiteY48" fmla="*/ 94358 h 276330"/>
                    <a:gd name="connsiteX49" fmla="*/ 87532 w 210627"/>
                    <a:gd name="connsiteY49" fmla="*/ 101443 h 276330"/>
                    <a:gd name="connsiteX50" fmla="*/ 90651 w 210627"/>
                    <a:gd name="connsiteY50" fmla="*/ 109794 h 276330"/>
                    <a:gd name="connsiteX51" fmla="*/ 120572 w 210627"/>
                    <a:gd name="connsiteY51" fmla="*/ 139443 h 276330"/>
                    <a:gd name="connsiteX52" fmla="*/ 135464 w 210627"/>
                    <a:gd name="connsiteY52" fmla="*/ 154387 h 276330"/>
                    <a:gd name="connsiteX53" fmla="*/ 137180 w 210627"/>
                    <a:gd name="connsiteY53" fmla="*/ 189038 h 276330"/>
                    <a:gd name="connsiteX54" fmla="*/ 119734 w 210627"/>
                    <a:gd name="connsiteY54" fmla="*/ 196950 h 276330"/>
                    <a:gd name="connsiteX55" fmla="*/ 101933 w 210627"/>
                    <a:gd name="connsiteY55" fmla="*/ 190880 h 276330"/>
                    <a:gd name="connsiteX56" fmla="*/ 64048 w 210627"/>
                    <a:gd name="connsiteY56" fmla="*/ 153498 h 276330"/>
                    <a:gd name="connsiteX57" fmla="*/ 51605 w 210627"/>
                    <a:gd name="connsiteY57" fmla="*/ 141075 h 276330"/>
                    <a:gd name="connsiteX58" fmla="*/ 49459 w 210627"/>
                    <a:gd name="connsiteY58" fmla="*/ 138386 h 276330"/>
                    <a:gd name="connsiteX59" fmla="*/ 49428 w 210627"/>
                    <a:gd name="connsiteY59" fmla="*/ 138354 h 276330"/>
                    <a:gd name="connsiteX60" fmla="*/ 48800 w 210627"/>
                    <a:gd name="connsiteY60" fmla="*/ 137444 h 276330"/>
                    <a:gd name="connsiteX61" fmla="*/ 37508 w 210627"/>
                    <a:gd name="connsiteY61" fmla="*/ 101077 h 276330"/>
                    <a:gd name="connsiteX62" fmla="*/ 37508 w 210627"/>
                    <a:gd name="connsiteY62" fmla="*/ 100961 h 276330"/>
                    <a:gd name="connsiteX63" fmla="*/ 35927 w 210627"/>
                    <a:gd name="connsiteY63" fmla="*/ 67650 h 276330"/>
                    <a:gd name="connsiteX64" fmla="*/ 34745 w 210627"/>
                    <a:gd name="connsiteY64" fmla="*/ 47065 h 276330"/>
                    <a:gd name="connsiteX65" fmla="*/ 34473 w 210627"/>
                    <a:gd name="connsiteY65" fmla="*/ 39320 h 276330"/>
                    <a:gd name="connsiteX66" fmla="*/ 33311 w 210627"/>
                    <a:gd name="connsiteY66" fmla="*/ 26982 h 276330"/>
                    <a:gd name="connsiteX67" fmla="*/ 26896 w 210627"/>
                    <a:gd name="connsiteY67" fmla="*/ 24198 h 276330"/>
                    <a:gd name="connsiteX68" fmla="*/ 24091 w 210627"/>
                    <a:gd name="connsiteY68" fmla="*/ 29797 h 276330"/>
                    <a:gd name="connsiteX69" fmla="*/ 24091 w 210627"/>
                    <a:gd name="connsiteY69" fmla="*/ 86142 h 276330"/>
                    <a:gd name="connsiteX70" fmla="*/ 24154 w 210627"/>
                    <a:gd name="connsiteY70" fmla="*/ 102667 h 276330"/>
                    <a:gd name="connsiteX71" fmla="*/ 24091 w 210627"/>
                    <a:gd name="connsiteY71" fmla="*/ 136607 h 276330"/>
                    <a:gd name="connsiteX72" fmla="*/ 32641 w 210627"/>
                    <a:gd name="connsiteY72" fmla="*/ 162906 h 276330"/>
                    <a:gd name="connsiteX73" fmla="*/ 32715 w 210627"/>
                    <a:gd name="connsiteY73" fmla="*/ 162990 h 276330"/>
                    <a:gd name="connsiteX74" fmla="*/ 78093 w 210627"/>
                    <a:gd name="connsiteY74" fmla="*/ 221115 h 276330"/>
                    <a:gd name="connsiteX75" fmla="*/ 85146 w 210627"/>
                    <a:gd name="connsiteY75" fmla="*/ 230418 h 276330"/>
                    <a:gd name="connsiteX76" fmla="*/ 89134 w 210627"/>
                    <a:gd name="connsiteY76" fmla="*/ 235191 h 276330"/>
                    <a:gd name="connsiteX77" fmla="*/ 101001 w 210627"/>
                    <a:gd name="connsiteY77" fmla="*/ 252239 h 2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10627" h="276330">
                      <a:moveTo>
                        <a:pt x="193861" y="276330"/>
                      </a:moveTo>
                      <a:cubicBezTo>
                        <a:pt x="193484" y="276330"/>
                        <a:pt x="193107" y="276330"/>
                        <a:pt x="192720" y="276299"/>
                      </a:cubicBezTo>
                      <a:lnTo>
                        <a:pt x="96564" y="276299"/>
                      </a:lnTo>
                      <a:cubicBezTo>
                        <a:pt x="85251" y="276383"/>
                        <a:pt x="81462" y="269434"/>
                        <a:pt x="80196" y="265258"/>
                      </a:cubicBezTo>
                      <a:lnTo>
                        <a:pt x="80123" y="265017"/>
                      </a:lnTo>
                      <a:cubicBezTo>
                        <a:pt x="78731" y="260025"/>
                        <a:pt x="75079" y="255776"/>
                        <a:pt x="70861" y="250847"/>
                      </a:cubicBezTo>
                      <a:cubicBezTo>
                        <a:pt x="69302" y="249036"/>
                        <a:pt x="67700" y="247163"/>
                        <a:pt x="66131" y="245164"/>
                      </a:cubicBezTo>
                      <a:lnTo>
                        <a:pt x="66026" y="245039"/>
                      </a:lnTo>
                      <a:cubicBezTo>
                        <a:pt x="63650" y="241909"/>
                        <a:pt x="61275" y="238780"/>
                        <a:pt x="58899" y="235651"/>
                      </a:cubicBezTo>
                      <a:cubicBezTo>
                        <a:pt x="44478" y="216625"/>
                        <a:pt x="29554" y="196950"/>
                        <a:pt x="14180" y="178353"/>
                      </a:cubicBezTo>
                      <a:cubicBezTo>
                        <a:pt x="4165" y="166423"/>
                        <a:pt x="-346" y="153006"/>
                        <a:pt x="21" y="136136"/>
                      </a:cubicBezTo>
                      <a:cubicBezTo>
                        <a:pt x="199" y="125074"/>
                        <a:pt x="136" y="113740"/>
                        <a:pt x="83" y="102782"/>
                      </a:cubicBezTo>
                      <a:cubicBezTo>
                        <a:pt x="52" y="97204"/>
                        <a:pt x="21" y="91647"/>
                        <a:pt x="21" y="86122"/>
                      </a:cubicBezTo>
                      <a:lnTo>
                        <a:pt x="21" y="29776"/>
                      </a:lnTo>
                      <a:cubicBezTo>
                        <a:pt x="21" y="15313"/>
                        <a:pt x="9387" y="3026"/>
                        <a:pt x="22281" y="556"/>
                      </a:cubicBezTo>
                      <a:cubicBezTo>
                        <a:pt x="36775" y="-2332"/>
                        <a:pt x="52076" y="6312"/>
                        <a:pt x="56293" y="19844"/>
                      </a:cubicBezTo>
                      <a:lnTo>
                        <a:pt x="56335" y="19991"/>
                      </a:lnTo>
                      <a:cubicBezTo>
                        <a:pt x="58334" y="26709"/>
                        <a:pt x="58439" y="33198"/>
                        <a:pt x="58522" y="38923"/>
                      </a:cubicBezTo>
                      <a:cubicBezTo>
                        <a:pt x="58564" y="41225"/>
                        <a:pt x="58595" y="43402"/>
                        <a:pt x="58742" y="45484"/>
                      </a:cubicBezTo>
                      <a:lnTo>
                        <a:pt x="58763" y="45798"/>
                      </a:lnTo>
                      <a:cubicBezTo>
                        <a:pt x="59077" y="52559"/>
                        <a:pt x="59506" y="59445"/>
                        <a:pt x="59925" y="66112"/>
                      </a:cubicBezTo>
                      <a:cubicBezTo>
                        <a:pt x="60636" y="77310"/>
                        <a:pt x="61369" y="88884"/>
                        <a:pt x="61547" y="100511"/>
                      </a:cubicBezTo>
                      <a:cubicBezTo>
                        <a:pt x="61777" y="109417"/>
                        <a:pt x="63975" y="116869"/>
                        <a:pt x="68245" y="123263"/>
                      </a:cubicBezTo>
                      <a:cubicBezTo>
                        <a:pt x="68684" y="123818"/>
                        <a:pt x="69040" y="124331"/>
                        <a:pt x="69302" y="124739"/>
                      </a:cubicBezTo>
                      <a:cubicBezTo>
                        <a:pt x="73205" y="128632"/>
                        <a:pt x="77119" y="132536"/>
                        <a:pt x="81033" y="136439"/>
                      </a:cubicBezTo>
                      <a:cubicBezTo>
                        <a:pt x="93089" y="148485"/>
                        <a:pt x="105554" y="160939"/>
                        <a:pt x="117955" y="172890"/>
                      </a:cubicBezTo>
                      <a:cubicBezTo>
                        <a:pt x="118405" y="172911"/>
                        <a:pt x="118991" y="172859"/>
                        <a:pt x="119410" y="172754"/>
                      </a:cubicBezTo>
                      <a:cubicBezTo>
                        <a:pt x="119441" y="172712"/>
                        <a:pt x="119483" y="172670"/>
                        <a:pt x="119515" y="172629"/>
                      </a:cubicBezTo>
                      <a:cubicBezTo>
                        <a:pt x="119305" y="172335"/>
                        <a:pt x="118981" y="171938"/>
                        <a:pt x="118479" y="171435"/>
                      </a:cubicBezTo>
                      <a:cubicBezTo>
                        <a:pt x="113455" y="166433"/>
                        <a:pt x="108463" y="161410"/>
                        <a:pt x="103482" y="156386"/>
                      </a:cubicBezTo>
                      <a:cubicBezTo>
                        <a:pt x="93822" y="146653"/>
                        <a:pt x="83828" y="136586"/>
                        <a:pt x="73959" y="127125"/>
                      </a:cubicBezTo>
                      <a:cubicBezTo>
                        <a:pt x="66518" y="119935"/>
                        <a:pt x="62635" y="109543"/>
                        <a:pt x="63546" y="99297"/>
                      </a:cubicBezTo>
                      <a:cubicBezTo>
                        <a:pt x="64446" y="89167"/>
                        <a:pt x="69940" y="80020"/>
                        <a:pt x="78637" y="74191"/>
                      </a:cubicBezTo>
                      <a:lnTo>
                        <a:pt x="78898" y="74024"/>
                      </a:lnTo>
                      <a:cubicBezTo>
                        <a:pt x="90023" y="66980"/>
                        <a:pt x="107971" y="69314"/>
                        <a:pt x="117442" y="78995"/>
                      </a:cubicBezTo>
                      <a:cubicBezTo>
                        <a:pt x="141764" y="102657"/>
                        <a:pt x="166912" y="127114"/>
                        <a:pt x="190889" y="152074"/>
                      </a:cubicBezTo>
                      <a:cubicBezTo>
                        <a:pt x="204316" y="166119"/>
                        <a:pt x="210940" y="182926"/>
                        <a:pt x="210616" y="202047"/>
                      </a:cubicBezTo>
                      <a:cubicBezTo>
                        <a:pt x="210428" y="214417"/>
                        <a:pt x="210490" y="227216"/>
                        <a:pt x="210553" y="239597"/>
                      </a:cubicBezTo>
                      <a:cubicBezTo>
                        <a:pt x="210585" y="245970"/>
                        <a:pt x="210616" y="252354"/>
                        <a:pt x="210616" y="258727"/>
                      </a:cubicBezTo>
                      <a:cubicBezTo>
                        <a:pt x="210616" y="260852"/>
                        <a:pt x="210616" y="267320"/>
                        <a:pt x="205572" y="272060"/>
                      </a:cubicBezTo>
                      <a:cubicBezTo>
                        <a:pt x="202558" y="274886"/>
                        <a:pt x="198623" y="276320"/>
                        <a:pt x="193850" y="276320"/>
                      </a:cubicBezTo>
                      <a:close/>
                      <a:moveTo>
                        <a:pt x="101001" y="252228"/>
                      </a:moveTo>
                      <a:lnTo>
                        <a:pt x="186546" y="252228"/>
                      </a:lnTo>
                      <a:cubicBezTo>
                        <a:pt x="186535" y="248053"/>
                        <a:pt x="186514" y="243887"/>
                        <a:pt x="186493" y="239722"/>
                      </a:cubicBezTo>
                      <a:cubicBezTo>
                        <a:pt x="186430" y="227227"/>
                        <a:pt x="186368" y="214302"/>
                        <a:pt x="186556" y="201670"/>
                      </a:cubicBezTo>
                      <a:cubicBezTo>
                        <a:pt x="186776" y="188913"/>
                        <a:pt x="182506" y="178144"/>
                        <a:pt x="173516" y="168735"/>
                      </a:cubicBezTo>
                      <a:cubicBezTo>
                        <a:pt x="149802" y="144048"/>
                        <a:pt x="124758" y="119684"/>
                        <a:pt x="100541" y="96137"/>
                      </a:cubicBezTo>
                      <a:lnTo>
                        <a:pt x="100248" y="95844"/>
                      </a:lnTo>
                      <a:cubicBezTo>
                        <a:pt x="98479" y="94002"/>
                        <a:pt x="93519" y="93521"/>
                        <a:pt x="91813" y="94358"/>
                      </a:cubicBezTo>
                      <a:cubicBezTo>
                        <a:pt x="88600" y="96618"/>
                        <a:pt x="87710" y="99444"/>
                        <a:pt x="87532" y="101443"/>
                      </a:cubicBezTo>
                      <a:cubicBezTo>
                        <a:pt x="87260" y="104520"/>
                        <a:pt x="88422" y="107638"/>
                        <a:pt x="90651" y="109794"/>
                      </a:cubicBezTo>
                      <a:cubicBezTo>
                        <a:pt x="100708" y="119433"/>
                        <a:pt x="110807" y="129605"/>
                        <a:pt x="120572" y="139443"/>
                      </a:cubicBezTo>
                      <a:cubicBezTo>
                        <a:pt x="125522" y="144424"/>
                        <a:pt x="130482" y="149427"/>
                        <a:pt x="135464" y="154387"/>
                      </a:cubicBezTo>
                      <a:cubicBezTo>
                        <a:pt x="145992" y="164863"/>
                        <a:pt x="146651" y="178437"/>
                        <a:pt x="137180" y="189038"/>
                      </a:cubicBezTo>
                      <a:cubicBezTo>
                        <a:pt x="133224" y="193706"/>
                        <a:pt x="126882" y="196573"/>
                        <a:pt x="119734" y="196950"/>
                      </a:cubicBezTo>
                      <a:cubicBezTo>
                        <a:pt x="112712" y="197306"/>
                        <a:pt x="106234" y="195098"/>
                        <a:pt x="101933" y="190880"/>
                      </a:cubicBezTo>
                      <a:cubicBezTo>
                        <a:pt x="89154" y="178583"/>
                        <a:pt x="76387" y="165826"/>
                        <a:pt x="64048" y="153498"/>
                      </a:cubicBezTo>
                      <a:cubicBezTo>
                        <a:pt x="59893" y="149353"/>
                        <a:pt x="55749" y="145209"/>
                        <a:pt x="51605" y="141075"/>
                      </a:cubicBezTo>
                      <a:cubicBezTo>
                        <a:pt x="50610" y="140081"/>
                        <a:pt x="49909" y="139087"/>
                        <a:pt x="49459" y="138386"/>
                      </a:cubicBezTo>
                      <a:lnTo>
                        <a:pt x="49428" y="138354"/>
                      </a:lnTo>
                      <a:lnTo>
                        <a:pt x="48800" y="137444"/>
                      </a:lnTo>
                      <a:cubicBezTo>
                        <a:pt x="41558" y="126958"/>
                        <a:pt x="37864" y="115058"/>
                        <a:pt x="37508" y="101077"/>
                      </a:cubicBezTo>
                      <a:lnTo>
                        <a:pt x="37508" y="100961"/>
                      </a:lnTo>
                      <a:cubicBezTo>
                        <a:pt x="37340" y="89889"/>
                        <a:pt x="36618" y="78586"/>
                        <a:pt x="35927" y="67650"/>
                      </a:cubicBezTo>
                      <a:cubicBezTo>
                        <a:pt x="35498" y="60931"/>
                        <a:pt x="35059" y="53993"/>
                        <a:pt x="34745" y="47065"/>
                      </a:cubicBezTo>
                      <a:cubicBezTo>
                        <a:pt x="34556" y="44375"/>
                        <a:pt x="34515" y="41811"/>
                        <a:pt x="34473" y="39320"/>
                      </a:cubicBezTo>
                      <a:cubicBezTo>
                        <a:pt x="34399" y="34590"/>
                        <a:pt x="34337" y="30498"/>
                        <a:pt x="33311" y="26982"/>
                      </a:cubicBezTo>
                      <a:cubicBezTo>
                        <a:pt x="32746" y="25307"/>
                        <a:pt x="29564" y="23674"/>
                        <a:pt x="26896" y="24198"/>
                      </a:cubicBezTo>
                      <a:cubicBezTo>
                        <a:pt x="25891" y="24397"/>
                        <a:pt x="24091" y="26521"/>
                        <a:pt x="24091" y="29797"/>
                      </a:cubicBezTo>
                      <a:lnTo>
                        <a:pt x="24091" y="86142"/>
                      </a:lnTo>
                      <a:cubicBezTo>
                        <a:pt x="24091" y="91626"/>
                        <a:pt x="24122" y="97131"/>
                        <a:pt x="24154" y="102667"/>
                      </a:cubicBezTo>
                      <a:cubicBezTo>
                        <a:pt x="24217" y="113761"/>
                        <a:pt x="24279" y="125220"/>
                        <a:pt x="24091" y="136607"/>
                      </a:cubicBezTo>
                      <a:cubicBezTo>
                        <a:pt x="23850" y="147658"/>
                        <a:pt x="26414" y="155507"/>
                        <a:pt x="32641" y="162906"/>
                      </a:cubicBezTo>
                      <a:lnTo>
                        <a:pt x="32715" y="162990"/>
                      </a:lnTo>
                      <a:cubicBezTo>
                        <a:pt x="48423" y="181995"/>
                        <a:pt x="63514" y="201879"/>
                        <a:pt x="78093" y="221115"/>
                      </a:cubicBezTo>
                      <a:cubicBezTo>
                        <a:pt x="80447" y="224213"/>
                        <a:pt x="82792" y="227310"/>
                        <a:pt x="85146" y="230418"/>
                      </a:cubicBezTo>
                      <a:cubicBezTo>
                        <a:pt x="86360" y="231967"/>
                        <a:pt x="87700" y="233537"/>
                        <a:pt x="89134" y="235191"/>
                      </a:cubicBezTo>
                      <a:cubicBezTo>
                        <a:pt x="93267" y="240015"/>
                        <a:pt x="97841" y="245342"/>
                        <a:pt x="101001" y="252239"/>
                      </a:cubicBezTo>
                      <a:close/>
                    </a:path>
                  </a:pathLst>
                </a:custGeom>
                <a:solidFill>
                  <a:srgbClr val="0A6AB2"/>
                </a:solidFill>
                <a:ln w="1044"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0B2A3D89-E67C-48B8-054C-7A7F93DAFA38}"/>
                    </a:ext>
                  </a:extLst>
                </p:cNvPr>
                <p:cNvSpPr/>
                <p:nvPr/>
              </p:nvSpPr>
              <p:spPr>
                <a:xfrm>
                  <a:off x="4746371" y="2177433"/>
                  <a:ext cx="209337" cy="276068"/>
                </a:xfrm>
                <a:custGeom>
                  <a:avLst/>
                  <a:gdLst>
                    <a:gd name="connsiteX0" fmla="*/ 17151 w 209337"/>
                    <a:gd name="connsiteY0" fmla="*/ 276069 h 276068"/>
                    <a:gd name="connsiteX1" fmla="*/ 4801 w 209337"/>
                    <a:gd name="connsiteY1" fmla="*/ 271360 h 276068"/>
                    <a:gd name="connsiteX2" fmla="*/ 186 w 209337"/>
                    <a:gd name="connsiteY2" fmla="*/ 257577 h 276068"/>
                    <a:gd name="connsiteX3" fmla="*/ 92 w 209337"/>
                    <a:gd name="connsiteY3" fmla="*/ 240958 h 276068"/>
                    <a:gd name="connsiteX4" fmla="*/ 469 w 209337"/>
                    <a:gd name="connsiteY4" fmla="*/ 197746 h 276068"/>
                    <a:gd name="connsiteX5" fmla="*/ 21201 w 209337"/>
                    <a:gd name="connsiteY5" fmla="*/ 150076 h 276068"/>
                    <a:gd name="connsiteX6" fmla="*/ 21305 w 209337"/>
                    <a:gd name="connsiteY6" fmla="*/ 149971 h 276068"/>
                    <a:gd name="connsiteX7" fmla="*/ 44151 w 209337"/>
                    <a:gd name="connsiteY7" fmla="*/ 127104 h 276068"/>
                    <a:gd name="connsiteX8" fmla="*/ 89990 w 209337"/>
                    <a:gd name="connsiteY8" fmla="*/ 81036 h 276068"/>
                    <a:gd name="connsiteX9" fmla="*/ 122548 w 209337"/>
                    <a:gd name="connsiteY9" fmla="*/ 70916 h 276068"/>
                    <a:gd name="connsiteX10" fmla="*/ 122799 w 209337"/>
                    <a:gd name="connsiteY10" fmla="*/ 70989 h 276068"/>
                    <a:gd name="connsiteX11" fmla="*/ 145572 w 209337"/>
                    <a:gd name="connsiteY11" fmla="*/ 94233 h 276068"/>
                    <a:gd name="connsiteX12" fmla="*/ 137273 w 209337"/>
                    <a:gd name="connsiteY12" fmla="*/ 125137 h 276068"/>
                    <a:gd name="connsiteX13" fmla="*/ 106902 w 209337"/>
                    <a:gd name="connsiteY13" fmla="*/ 155748 h 276068"/>
                    <a:gd name="connsiteX14" fmla="*/ 91758 w 209337"/>
                    <a:gd name="connsiteY14" fmla="*/ 170829 h 276068"/>
                    <a:gd name="connsiteX15" fmla="*/ 90712 w 209337"/>
                    <a:gd name="connsiteY15" fmla="*/ 172032 h 276068"/>
                    <a:gd name="connsiteX16" fmla="*/ 91151 w 209337"/>
                    <a:gd name="connsiteY16" fmla="*/ 173068 h 276068"/>
                    <a:gd name="connsiteX17" fmla="*/ 92324 w 209337"/>
                    <a:gd name="connsiteY17" fmla="*/ 172618 h 276068"/>
                    <a:gd name="connsiteX18" fmla="*/ 108461 w 209337"/>
                    <a:gd name="connsiteY18" fmla="*/ 156606 h 276068"/>
                    <a:gd name="connsiteX19" fmla="*/ 140161 w 209337"/>
                    <a:gd name="connsiteY19" fmla="*/ 124614 h 276068"/>
                    <a:gd name="connsiteX20" fmla="*/ 148816 w 209337"/>
                    <a:gd name="connsiteY20" fmla="*/ 101548 h 276068"/>
                    <a:gd name="connsiteX21" fmla="*/ 148816 w 209337"/>
                    <a:gd name="connsiteY21" fmla="*/ 101422 h 276068"/>
                    <a:gd name="connsiteX22" fmla="*/ 151307 w 209337"/>
                    <a:gd name="connsiteY22" fmla="*/ 43360 h 276068"/>
                    <a:gd name="connsiteX23" fmla="*/ 151652 w 209337"/>
                    <a:gd name="connsiteY23" fmla="*/ 37761 h 276068"/>
                    <a:gd name="connsiteX24" fmla="*/ 152112 w 209337"/>
                    <a:gd name="connsiteY24" fmla="*/ 27516 h 276068"/>
                    <a:gd name="connsiteX25" fmla="*/ 152112 w 209337"/>
                    <a:gd name="connsiteY25" fmla="*/ 27160 h 276068"/>
                    <a:gd name="connsiteX26" fmla="*/ 181824 w 209337"/>
                    <a:gd name="connsiteY26" fmla="*/ 13 h 276068"/>
                    <a:gd name="connsiteX27" fmla="*/ 209212 w 209337"/>
                    <a:gd name="connsiteY27" fmla="*/ 28070 h 276068"/>
                    <a:gd name="connsiteX28" fmla="*/ 209212 w 209337"/>
                    <a:gd name="connsiteY28" fmla="*/ 86635 h 276068"/>
                    <a:gd name="connsiteX29" fmla="*/ 209274 w 209337"/>
                    <a:gd name="connsiteY29" fmla="*/ 106467 h 276068"/>
                    <a:gd name="connsiteX30" fmla="*/ 209212 w 209337"/>
                    <a:gd name="connsiteY30" fmla="*/ 146392 h 276068"/>
                    <a:gd name="connsiteX31" fmla="*/ 198056 w 209337"/>
                    <a:gd name="connsiteY31" fmla="*/ 174429 h 276068"/>
                    <a:gd name="connsiteX32" fmla="*/ 197940 w 209337"/>
                    <a:gd name="connsiteY32" fmla="*/ 174586 h 276068"/>
                    <a:gd name="connsiteX33" fmla="*/ 176141 w 209337"/>
                    <a:gd name="connsiteY33" fmla="*/ 202832 h 276068"/>
                    <a:gd name="connsiteX34" fmla="*/ 154446 w 209337"/>
                    <a:gd name="connsiteY34" fmla="*/ 230942 h 276068"/>
                    <a:gd name="connsiteX35" fmla="*/ 154310 w 209337"/>
                    <a:gd name="connsiteY35" fmla="*/ 231120 h 276068"/>
                    <a:gd name="connsiteX36" fmla="*/ 143353 w 209337"/>
                    <a:gd name="connsiteY36" fmla="*/ 245144 h 276068"/>
                    <a:gd name="connsiteX37" fmla="*/ 132364 w 209337"/>
                    <a:gd name="connsiteY37" fmla="*/ 259199 h 276068"/>
                    <a:gd name="connsiteX38" fmla="*/ 131904 w 209337"/>
                    <a:gd name="connsiteY38" fmla="*/ 259806 h 276068"/>
                    <a:gd name="connsiteX39" fmla="*/ 131244 w 209337"/>
                    <a:gd name="connsiteY39" fmla="*/ 260674 h 276068"/>
                    <a:gd name="connsiteX40" fmla="*/ 123228 w 209337"/>
                    <a:gd name="connsiteY40" fmla="*/ 273913 h 276068"/>
                    <a:gd name="connsiteX41" fmla="*/ 112940 w 209337"/>
                    <a:gd name="connsiteY41" fmla="*/ 276017 h 276068"/>
                    <a:gd name="connsiteX42" fmla="*/ 18584 w 209337"/>
                    <a:gd name="connsiteY42" fmla="*/ 276017 h 276068"/>
                    <a:gd name="connsiteX43" fmla="*/ 17140 w 209337"/>
                    <a:gd name="connsiteY43" fmla="*/ 276059 h 276068"/>
                    <a:gd name="connsiteX44" fmla="*/ 24236 w 209337"/>
                    <a:gd name="connsiteY44" fmla="*/ 251957 h 276068"/>
                    <a:gd name="connsiteX45" fmla="*/ 108660 w 209337"/>
                    <a:gd name="connsiteY45" fmla="*/ 251957 h 276068"/>
                    <a:gd name="connsiteX46" fmla="*/ 112752 w 209337"/>
                    <a:gd name="connsiteY46" fmla="*/ 245248 h 276068"/>
                    <a:gd name="connsiteX47" fmla="*/ 113422 w 209337"/>
                    <a:gd name="connsiteY47" fmla="*/ 244369 h 276068"/>
                    <a:gd name="connsiteX48" fmla="*/ 124348 w 209337"/>
                    <a:gd name="connsiteY48" fmla="*/ 230388 h 276068"/>
                    <a:gd name="connsiteX49" fmla="*/ 135368 w 209337"/>
                    <a:gd name="connsiteY49" fmla="*/ 216280 h 276068"/>
                    <a:gd name="connsiteX50" fmla="*/ 157125 w 209337"/>
                    <a:gd name="connsiteY50" fmla="*/ 188076 h 276068"/>
                    <a:gd name="connsiteX51" fmla="*/ 178726 w 209337"/>
                    <a:gd name="connsiteY51" fmla="*/ 160081 h 276068"/>
                    <a:gd name="connsiteX52" fmla="*/ 185131 w 209337"/>
                    <a:gd name="connsiteY52" fmla="*/ 146298 h 276068"/>
                    <a:gd name="connsiteX53" fmla="*/ 185131 w 209337"/>
                    <a:gd name="connsiteY53" fmla="*/ 146131 h 276068"/>
                    <a:gd name="connsiteX54" fmla="*/ 185194 w 209337"/>
                    <a:gd name="connsiteY54" fmla="*/ 106571 h 276068"/>
                    <a:gd name="connsiteX55" fmla="*/ 185131 w 209337"/>
                    <a:gd name="connsiteY55" fmla="*/ 86624 h 276068"/>
                    <a:gd name="connsiteX56" fmla="*/ 185131 w 209337"/>
                    <a:gd name="connsiteY56" fmla="*/ 28060 h 276068"/>
                    <a:gd name="connsiteX57" fmla="*/ 181112 w 209337"/>
                    <a:gd name="connsiteY57" fmla="*/ 24062 h 276068"/>
                    <a:gd name="connsiteX58" fmla="*/ 176172 w 209337"/>
                    <a:gd name="connsiteY58" fmla="*/ 27704 h 276068"/>
                    <a:gd name="connsiteX59" fmla="*/ 175660 w 209337"/>
                    <a:gd name="connsiteY59" fmla="*/ 39342 h 276068"/>
                    <a:gd name="connsiteX60" fmla="*/ 175335 w 209337"/>
                    <a:gd name="connsiteY60" fmla="*/ 44679 h 276068"/>
                    <a:gd name="connsiteX61" fmla="*/ 175314 w 209337"/>
                    <a:gd name="connsiteY61" fmla="*/ 44951 h 276068"/>
                    <a:gd name="connsiteX62" fmla="*/ 172865 w 209337"/>
                    <a:gd name="connsiteY62" fmla="*/ 102092 h 276068"/>
                    <a:gd name="connsiteX63" fmla="*/ 157942 w 209337"/>
                    <a:gd name="connsiteY63" fmla="*/ 140814 h 276068"/>
                    <a:gd name="connsiteX64" fmla="*/ 157732 w 209337"/>
                    <a:gd name="connsiteY64" fmla="*/ 141034 h 276068"/>
                    <a:gd name="connsiteX65" fmla="*/ 125342 w 209337"/>
                    <a:gd name="connsiteY65" fmla="*/ 173728 h 276068"/>
                    <a:gd name="connsiteX66" fmla="*/ 109351 w 209337"/>
                    <a:gd name="connsiteY66" fmla="*/ 189593 h 276068"/>
                    <a:gd name="connsiteX67" fmla="*/ 87761 w 209337"/>
                    <a:gd name="connsiteY67" fmla="*/ 196909 h 276068"/>
                    <a:gd name="connsiteX68" fmla="*/ 87101 w 209337"/>
                    <a:gd name="connsiteY68" fmla="*/ 196804 h 276068"/>
                    <a:gd name="connsiteX69" fmla="*/ 67123 w 209337"/>
                    <a:gd name="connsiteY69" fmla="*/ 177098 h 276068"/>
                    <a:gd name="connsiteX70" fmla="*/ 67081 w 209337"/>
                    <a:gd name="connsiteY70" fmla="*/ 176941 h 276068"/>
                    <a:gd name="connsiteX71" fmla="*/ 74679 w 209337"/>
                    <a:gd name="connsiteY71" fmla="*/ 153823 h 276068"/>
                    <a:gd name="connsiteX72" fmla="*/ 89927 w 209337"/>
                    <a:gd name="connsiteY72" fmla="*/ 138637 h 276068"/>
                    <a:gd name="connsiteX73" fmla="*/ 119931 w 209337"/>
                    <a:gd name="connsiteY73" fmla="*/ 108392 h 276068"/>
                    <a:gd name="connsiteX74" fmla="*/ 122234 w 209337"/>
                    <a:gd name="connsiteY74" fmla="*/ 100198 h 276068"/>
                    <a:gd name="connsiteX75" fmla="*/ 115850 w 209337"/>
                    <a:gd name="connsiteY75" fmla="*/ 94013 h 276068"/>
                    <a:gd name="connsiteX76" fmla="*/ 107341 w 209337"/>
                    <a:gd name="connsiteY76" fmla="*/ 97665 h 276068"/>
                    <a:gd name="connsiteX77" fmla="*/ 107195 w 209337"/>
                    <a:gd name="connsiteY77" fmla="*/ 97812 h 276068"/>
                    <a:gd name="connsiteX78" fmla="*/ 61147 w 209337"/>
                    <a:gd name="connsiteY78" fmla="*/ 144090 h 276068"/>
                    <a:gd name="connsiteX79" fmla="*/ 38395 w 209337"/>
                    <a:gd name="connsiteY79" fmla="*/ 166873 h 276068"/>
                    <a:gd name="connsiteX80" fmla="*/ 24497 w 209337"/>
                    <a:gd name="connsiteY80" fmla="*/ 198656 h 276068"/>
                    <a:gd name="connsiteX81" fmla="*/ 24141 w 209337"/>
                    <a:gd name="connsiteY81" fmla="*/ 240748 h 276068"/>
                    <a:gd name="connsiteX82" fmla="*/ 24215 w 209337"/>
                    <a:gd name="connsiteY82" fmla="*/ 251936 h 27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09337" h="276068">
                      <a:moveTo>
                        <a:pt x="17151" y="276069"/>
                      </a:moveTo>
                      <a:cubicBezTo>
                        <a:pt x="14116" y="276069"/>
                        <a:pt x="8935" y="275504"/>
                        <a:pt x="4801" y="271360"/>
                      </a:cubicBezTo>
                      <a:cubicBezTo>
                        <a:pt x="-65" y="266472"/>
                        <a:pt x="50" y="260109"/>
                        <a:pt x="186" y="257577"/>
                      </a:cubicBezTo>
                      <a:cubicBezTo>
                        <a:pt x="186" y="252040"/>
                        <a:pt x="144" y="246494"/>
                        <a:pt x="92" y="240958"/>
                      </a:cubicBezTo>
                      <a:cubicBezTo>
                        <a:pt x="-23" y="226840"/>
                        <a:pt x="-138" y="212251"/>
                        <a:pt x="469" y="197746"/>
                      </a:cubicBezTo>
                      <a:cubicBezTo>
                        <a:pt x="1118" y="179881"/>
                        <a:pt x="8286" y="163378"/>
                        <a:pt x="21201" y="150076"/>
                      </a:cubicBezTo>
                      <a:lnTo>
                        <a:pt x="21305" y="149971"/>
                      </a:lnTo>
                      <a:cubicBezTo>
                        <a:pt x="28893" y="142353"/>
                        <a:pt x="36522" y="134734"/>
                        <a:pt x="44151" y="127104"/>
                      </a:cubicBezTo>
                      <a:cubicBezTo>
                        <a:pt x="59211" y="112045"/>
                        <a:pt x="74784" y="96472"/>
                        <a:pt x="89990" y="81036"/>
                      </a:cubicBezTo>
                      <a:cubicBezTo>
                        <a:pt x="93663" y="77174"/>
                        <a:pt x="104599" y="65850"/>
                        <a:pt x="122548" y="70916"/>
                      </a:cubicBezTo>
                      <a:lnTo>
                        <a:pt x="122799" y="70989"/>
                      </a:lnTo>
                      <a:cubicBezTo>
                        <a:pt x="134217" y="74484"/>
                        <a:pt x="142725" y="83171"/>
                        <a:pt x="145572" y="94233"/>
                      </a:cubicBezTo>
                      <a:cubicBezTo>
                        <a:pt x="148418" y="105295"/>
                        <a:pt x="145310" y="116848"/>
                        <a:pt x="137273" y="125137"/>
                      </a:cubicBezTo>
                      <a:cubicBezTo>
                        <a:pt x="127309" y="135508"/>
                        <a:pt x="116928" y="145796"/>
                        <a:pt x="106902" y="155748"/>
                      </a:cubicBezTo>
                      <a:cubicBezTo>
                        <a:pt x="101847" y="160761"/>
                        <a:pt x="96782" y="165785"/>
                        <a:pt x="91758" y="170829"/>
                      </a:cubicBezTo>
                      <a:cubicBezTo>
                        <a:pt x="91225" y="171363"/>
                        <a:pt x="90900" y="171771"/>
                        <a:pt x="90712" y="172032"/>
                      </a:cubicBezTo>
                      <a:cubicBezTo>
                        <a:pt x="90890" y="172598"/>
                        <a:pt x="91057" y="172922"/>
                        <a:pt x="91151" y="173068"/>
                      </a:cubicBezTo>
                      <a:cubicBezTo>
                        <a:pt x="91832" y="173068"/>
                        <a:pt x="92156" y="172786"/>
                        <a:pt x="92324" y="172618"/>
                      </a:cubicBezTo>
                      <a:cubicBezTo>
                        <a:pt x="97671" y="167250"/>
                        <a:pt x="103155" y="161839"/>
                        <a:pt x="108461" y="156606"/>
                      </a:cubicBezTo>
                      <a:cubicBezTo>
                        <a:pt x="118989" y="146225"/>
                        <a:pt x="129863" y="135487"/>
                        <a:pt x="140161" y="124614"/>
                      </a:cubicBezTo>
                      <a:cubicBezTo>
                        <a:pt x="145613" y="118502"/>
                        <a:pt x="148607" y="110527"/>
                        <a:pt x="148816" y="101548"/>
                      </a:cubicBezTo>
                      <a:lnTo>
                        <a:pt x="148816" y="101422"/>
                      </a:lnTo>
                      <a:cubicBezTo>
                        <a:pt x="149360" y="82344"/>
                        <a:pt x="149925" y="62627"/>
                        <a:pt x="151307" y="43360"/>
                      </a:cubicBezTo>
                      <a:cubicBezTo>
                        <a:pt x="151401" y="41497"/>
                        <a:pt x="151526" y="39635"/>
                        <a:pt x="151652" y="37761"/>
                      </a:cubicBezTo>
                      <a:cubicBezTo>
                        <a:pt x="151893" y="34182"/>
                        <a:pt x="152112" y="30802"/>
                        <a:pt x="152112" y="27516"/>
                      </a:cubicBezTo>
                      <a:lnTo>
                        <a:pt x="152112" y="27160"/>
                      </a:lnTo>
                      <a:cubicBezTo>
                        <a:pt x="152583" y="11221"/>
                        <a:pt x="165383" y="-437"/>
                        <a:pt x="181824" y="13"/>
                      </a:cubicBezTo>
                      <a:cubicBezTo>
                        <a:pt x="197449" y="484"/>
                        <a:pt x="209212" y="12550"/>
                        <a:pt x="209212" y="28070"/>
                      </a:cubicBezTo>
                      <a:lnTo>
                        <a:pt x="209212" y="86635"/>
                      </a:lnTo>
                      <a:cubicBezTo>
                        <a:pt x="209212" y="93249"/>
                        <a:pt x="209243" y="99863"/>
                        <a:pt x="209274" y="106467"/>
                      </a:cubicBezTo>
                      <a:cubicBezTo>
                        <a:pt x="209337" y="119538"/>
                        <a:pt x="209400" y="133049"/>
                        <a:pt x="209212" y="146392"/>
                      </a:cubicBezTo>
                      <a:cubicBezTo>
                        <a:pt x="209180" y="157758"/>
                        <a:pt x="203833" y="166590"/>
                        <a:pt x="198056" y="174429"/>
                      </a:cubicBezTo>
                      <a:lnTo>
                        <a:pt x="197940" y="174586"/>
                      </a:lnTo>
                      <a:cubicBezTo>
                        <a:pt x="190761" y="184015"/>
                        <a:pt x="183331" y="193581"/>
                        <a:pt x="176141" y="202832"/>
                      </a:cubicBezTo>
                      <a:cubicBezTo>
                        <a:pt x="168983" y="212052"/>
                        <a:pt x="161573" y="221586"/>
                        <a:pt x="154446" y="230942"/>
                      </a:cubicBezTo>
                      <a:lnTo>
                        <a:pt x="154310" y="231120"/>
                      </a:lnTo>
                      <a:cubicBezTo>
                        <a:pt x="150626" y="235777"/>
                        <a:pt x="146932" y="240539"/>
                        <a:pt x="143353" y="245144"/>
                      </a:cubicBezTo>
                      <a:cubicBezTo>
                        <a:pt x="139784" y="249748"/>
                        <a:pt x="136090" y="254500"/>
                        <a:pt x="132364" y="259199"/>
                      </a:cubicBezTo>
                      <a:lnTo>
                        <a:pt x="131904" y="259806"/>
                      </a:lnTo>
                      <a:cubicBezTo>
                        <a:pt x="131694" y="260078"/>
                        <a:pt x="131454" y="260392"/>
                        <a:pt x="131244" y="260674"/>
                      </a:cubicBezTo>
                      <a:cubicBezTo>
                        <a:pt x="130669" y="268639"/>
                        <a:pt x="126054" y="272364"/>
                        <a:pt x="123228" y="273913"/>
                      </a:cubicBezTo>
                      <a:cubicBezTo>
                        <a:pt x="119387" y="276017"/>
                        <a:pt x="115504" y="276017"/>
                        <a:pt x="112940" y="276017"/>
                      </a:cubicBezTo>
                      <a:lnTo>
                        <a:pt x="18584" y="276017"/>
                      </a:lnTo>
                      <a:cubicBezTo>
                        <a:pt x="18187" y="276038"/>
                        <a:pt x="17705" y="276059"/>
                        <a:pt x="17140" y="276059"/>
                      </a:cubicBezTo>
                      <a:close/>
                      <a:moveTo>
                        <a:pt x="24236" y="251957"/>
                      </a:moveTo>
                      <a:lnTo>
                        <a:pt x="108660" y="251957"/>
                      </a:lnTo>
                      <a:cubicBezTo>
                        <a:pt x="109843" y="249068"/>
                        <a:pt x="111538" y="246839"/>
                        <a:pt x="112752" y="245248"/>
                      </a:cubicBezTo>
                      <a:lnTo>
                        <a:pt x="113422" y="244369"/>
                      </a:lnTo>
                      <a:cubicBezTo>
                        <a:pt x="117095" y="239723"/>
                        <a:pt x="120779" y="234971"/>
                        <a:pt x="124348" y="230388"/>
                      </a:cubicBezTo>
                      <a:cubicBezTo>
                        <a:pt x="127937" y="225772"/>
                        <a:pt x="131642" y="221000"/>
                        <a:pt x="135368" y="216280"/>
                      </a:cubicBezTo>
                      <a:cubicBezTo>
                        <a:pt x="142537" y="206861"/>
                        <a:pt x="149957" y="197317"/>
                        <a:pt x="157125" y="188076"/>
                      </a:cubicBezTo>
                      <a:cubicBezTo>
                        <a:pt x="164252" y="178898"/>
                        <a:pt x="171630" y="169406"/>
                        <a:pt x="178726" y="160081"/>
                      </a:cubicBezTo>
                      <a:cubicBezTo>
                        <a:pt x="182682" y="154702"/>
                        <a:pt x="185131" y="150505"/>
                        <a:pt x="185131" y="146298"/>
                      </a:cubicBezTo>
                      <a:lnTo>
                        <a:pt x="185131" y="146131"/>
                      </a:lnTo>
                      <a:cubicBezTo>
                        <a:pt x="185309" y="132976"/>
                        <a:pt x="185256" y="119559"/>
                        <a:pt x="185194" y="106571"/>
                      </a:cubicBezTo>
                      <a:cubicBezTo>
                        <a:pt x="185162" y="99926"/>
                        <a:pt x="185131" y="93270"/>
                        <a:pt x="185131" y="86624"/>
                      </a:cubicBezTo>
                      <a:lnTo>
                        <a:pt x="185131" y="28060"/>
                      </a:lnTo>
                      <a:cubicBezTo>
                        <a:pt x="185131" y="25632"/>
                        <a:pt x="183624" y="24146"/>
                        <a:pt x="181112" y="24062"/>
                      </a:cubicBezTo>
                      <a:cubicBezTo>
                        <a:pt x="176486" y="23937"/>
                        <a:pt x="176214" y="26605"/>
                        <a:pt x="176172" y="27704"/>
                      </a:cubicBezTo>
                      <a:cubicBezTo>
                        <a:pt x="176172" y="31712"/>
                        <a:pt x="175911" y="35595"/>
                        <a:pt x="175660" y="39342"/>
                      </a:cubicBezTo>
                      <a:cubicBezTo>
                        <a:pt x="175544" y="41121"/>
                        <a:pt x="175419" y="42900"/>
                        <a:pt x="175335" y="44679"/>
                      </a:cubicBezTo>
                      <a:lnTo>
                        <a:pt x="175314" y="44951"/>
                      </a:lnTo>
                      <a:cubicBezTo>
                        <a:pt x="173964" y="63726"/>
                        <a:pt x="173399" y="83233"/>
                        <a:pt x="172865" y="102092"/>
                      </a:cubicBezTo>
                      <a:cubicBezTo>
                        <a:pt x="172510" y="116974"/>
                        <a:pt x="167350" y="130359"/>
                        <a:pt x="157942" y="140814"/>
                      </a:cubicBezTo>
                      <a:lnTo>
                        <a:pt x="157732" y="141034"/>
                      </a:lnTo>
                      <a:cubicBezTo>
                        <a:pt x="147120" y="152242"/>
                        <a:pt x="136048" y="163168"/>
                        <a:pt x="125342" y="173728"/>
                      </a:cubicBezTo>
                      <a:cubicBezTo>
                        <a:pt x="120067" y="178929"/>
                        <a:pt x="114625" y="184298"/>
                        <a:pt x="109351" y="189593"/>
                      </a:cubicBezTo>
                      <a:cubicBezTo>
                        <a:pt x="103710" y="195255"/>
                        <a:pt x="95840" y="197924"/>
                        <a:pt x="87761" y="196909"/>
                      </a:cubicBezTo>
                      <a:lnTo>
                        <a:pt x="87101" y="196804"/>
                      </a:lnTo>
                      <a:cubicBezTo>
                        <a:pt x="81209" y="195726"/>
                        <a:pt x="70765" y="191739"/>
                        <a:pt x="67123" y="177098"/>
                      </a:cubicBezTo>
                      <a:lnTo>
                        <a:pt x="67081" y="176941"/>
                      </a:lnTo>
                      <a:cubicBezTo>
                        <a:pt x="65741" y="171216"/>
                        <a:pt x="65972" y="162561"/>
                        <a:pt x="74679" y="153823"/>
                      </a:cubicBezTo>
                      <a:cubicBezTo>
                        <a:pt x="79744" y="148747"/>
                        <a:pt x="84830" y="143692"/>
                        <a:pt x="89927" y="138637"/>
                      </a:cubicBezTo>
                      <a:cubicBezTo>
                        <a:pt x="99859" y="128789"/>
                        <a:pt x="110125" y="118607"/>
                        <a:pt x="119931" y="108392"/>
                      </a:cubicBezTo>
                      <a:cubicBezTo>
                        <a:pt x="122129" y="106132"/>
                        <a:pt x="122977" y="103086"/>
                        <a:pt x="122234" y="100198"/>
                      </a:cubicBezTo>
                      <a:cubicBezTo>
                        <a:pt x="121794" y="98502"/>
                        <a:pt x="120381" y="95447"/>
                        <a:pt x="115850" y="94013"/>
                      </a:cubicBezTo>
                      <a:cubicBezTo>
                        <a:pt x="113307" y="93301"/>
                        <a:pt x="111590" y="93197"/>
                        <a:pt x="107341" y="97665"/>
                      </a:cubicBezTo>
                      <a:lnTo>
                        <a:pt x="107195" y="97812"/>
                      </a:lnTo>
                      <a:cubicBezTo>
                        <a:pt x="91905" y="113342"/>
                        <a:pt x="76270" y="128978"/>
                        <a:pt x="61147" y="144090"/>
                      </a:cubicBezTo>
                      <a:cubicBezTo>
                        <a:pt x="53549" y="151688"/>
                        <a:pt x="45951" y="159275"/>
                        <a:pt x="38395" y="166873"/>
                      </a:cubicBezTo>
                      <a:cubicBezTo>
                        <a:pt x="29615" y="175936"/>
                        <a:pt x="24937" y="186632"/>
                        <a:pt x="24497" y="198656"/>
                      </a:cubicBezTo>
                      <a:cubicBezTo>
                        <a:pt x="23922" y="212628"/>
                        <a:pt x="24026" y="226923"/>
                        <a:pt x="24141" y="240748"/>
                      </a:cubicBezTo>
                      <a:cubicBezTo>
                        <a:pt x="24173" y="244474"/>
                        <a:pt x="24204" y="248210"/>
                        <a:pt x="24215" y="251936"/>
                      </a:cubicBezTo>
                      <a:close/>
                    </a:path>
                  </a:pathLst>
                </a:custGeom>
                <a:solidFill>
                  <a:srgbClr val="0A6AB2"/>
                </a:solidFill>
                <a:ln w="1044" cap="flat">
                  <a:noFill/>
                  <a:prstDash val="solid"/>
                  <a:miter/>
                </a:ln>
              </p:spPr>
              <p:txBody>
                <a:bodyPr rtlCol="0" anchor="ctr"/>
                <a:lstStyle/>
                <a:p>
                  <a:endParaRPr lang="en-IN"/>
                </a:p>
              </p:txBody>
            </p:sp>
          </p:grpSp>
          <p:grpSp>
            <p:nvGrpSpPr>
              <p:cNvPr id="50" name="Group 49">
                <a:extLst>
                  <a:ext uri="{FF2B5EF4-FFF2-40B4-BE49-F238E27FC236}">
                    <a16:creationId xmlns:a16="http://schemas.microsoft.com/office/drawing/2014/main" id="{DFA8C466-C679-3015-E17A-9330ABBA84FC}"/>
                  </a:ext>
                </a:extLst>
              </p:cNvPr>
              <p:cNvGrpSpPr/>
              <p:nvPr/>
            </p:nvGrpSpPr>
            <p:grpSpPr>
              <a:xfrm>
                <a:off x="4640123" y="1864508"/>
                <a:ext cx="239458" cy="383023"/>
                <a:chOff x="3387495" y="3837519"/>
                <a:chExt cx="205049" cy="327986"/>
              </a:xfrm>
            </p:grpSpPr>
            <p:sp>
              <p:nvSpPr>
                <p:cNvPr id="51" name="Freeform: Shape 50">
                  <a:extLst>
                    <a:ext uri="{FF2B5EF4-FFF2-40B4-BE49-F238E27FC236}">
                      <a16:creationId xmlns:a16="http://schemas.microsoft.com/office/drawing/2014/main" id="{D462AD32-3E06-78B3-9CD3-EBABB892B673}"/>
                    </a:ext>
                  </a:extLst>
                </p:cNvPr>
                <p:cNvSpPr/>
                <p:nvPr/>
              </p:nvSpPr>
              <p:spPr>
                <a:xfrm>
                  <a:off x="3410020" y="3837519"/>
                  <a:ext cx="159426" cy="159437"/>
                </a:xfrm>
                <a:custGeom>
                  <a:avLst/>
                  <a:gdLst>
                    <a:gd name="connsiteX0" fmla="*/ 79713 w 159426"/>
                    <a:gd name="connsiteY0" fmla="*/ 159438 h 159437"/>
                    <a:gd name="connsiteX1" fmla="*/ 0 w 159426"/>
                    <a:gd name="connsiteY1" fmla="*/ 79724 h 159437"/>
                    <a:gd name="connsiteX2" fmla="*/ 79713 w 159426"/>
                    <a:gd name="connsiteY2" fmla="*/ 0 h 159437"/>
                    <a:gd name="connsiteX3" fmla="*/ 159427 w 159426"/>
                    <a:gd name="connsiteY3" fmla="*/ 79713 h 159437"/>
                    <a:gd name="connsiteX4" fmla="*/ 79713 w 159426"/>
                    <a:gd name="connsiteY4" fmla="*/ 159427 h 159437"/>
                    <a:gd name="connsiteX5" fmla="*/ 79713 w 159426"/>
                    <a:gd name="connsiteY5" fmla="*/ 50619 h 159437"/>
                    <a:gd name="connsiteX6" fmla="*/ 50619 w 159426"/>
                    <a:gd name="connsiteY6" fmla="*/ 79713 h 159437"/>
                    <a:gd name="connsiteX7" fmla="*/ 79713 w 159426"/>
                    <a:gd name="connsiteY7" fmla="*/ 108808 h 159437"/>
                    <a:gd name="connsiteX8" fmla="*/ 108808 w 159426"/>
                    <a:gd name="connsiteY8" fmla="*/ 79713 h 159437"/>
                    <a:gd name="connsiteX9" fmla="*/ 79713 w 159426"/>
                    <a:gd name="connsiteY9" fmla="*/ 50619 h 1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426" h="159437">
                      <a:moveTo>
                        <a:pt x="79713" y="159438"/>
                      </a:moveTo>
                      <a:cubicBezTo>
                        <a:pt x="35752" y="159438"/>
                        <a:pt x="0" y="123675"/>
                        <a:pt x="0" y="79724"/>
                      </a:cubicBezTo>
                      <a:cubicBezTo>
                        <a:pt x="0" y="35774"/>
                        <a:pt x="35763" y="0"/>
                        <a:pt x="79713" y="0"/>
                      </a:cubicBezTo>
                      <a:cubicBezTo>
                        <a:pt x="123664" y="0"/>
                        <a:pt x="159427" y="35763"/>
                        <a:pt x="159427" y="79713"/>
                      </a:cubicBezTo>
                      <a:cubicBezTo>
                        <a:pt x="159427" y="123664"/>
                        <a:pt x="123664" y="159427"/>
                        <a:pt x="79713" y="159427"/>
                      </a:cubicBezTo>
                      <a:close/>
                      <a:moveTo>
                        <a:pt x="79713" y="50619"/>
                      </a:moveTo>
                      <a:cubicBezTo>
                        <a:pt x="63669" y="50619"/>
                        <a:pt x="50619" y="63669"/>
                        <a:pt x="50619" y="79713"/>
                      </a:cubicBezTo>
                      <a:cubicBezTo>
                        <a:pt x="50619" y="95757"/>
                        <a:pt x="63669" y="108808"/>
                        <a:pt x="79713" y="108808"/>
                      </a:cubicBezTo>
                      <a:cubicBezTo>
                        <a:pt x="95757" y="108808"/>
                        <a:pt x="108808" y="95757"/>
                        <a:pt x="108808" y="79713"/>
                      </a:cubicBezTo>
                      <a:cubicBezTo>
                        <a:pt x="108808" y="63669"/>
                        <a:pt x="95757" y="50619"/>
                        <a:pt x="79713" y="50619"/>
                      </a:cubicBezTo>
                      <a:close/>
                    </a:path>
                  </a:pathLst>
                </a:custGeom>
                <a:solidFill>
                  <a:srgbClr val="0A69B3"/>
                </a:solidFill>
                <a:ln w="108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72171A8F-DD81-F250-C58C-980914FABA68}"/>
                    </a:ext>
                  </a:extLst>
                </p:cNvPr>
                <p:cNvSpPr/>
                <p:nvPr/>
              </p:nvSpPr>
              <p:spPr>
                <a:xfrm>
                  <a:off x="3387495" y="4010403"/>
                  <a:ext cx="205049" cy="154287"/>
                </a:xfrm>
                <a:custGeom>
                  <a:avLst/>
                  <a:gdLst>
                    <a:gd name="connsiteX0" fmla="*/ 133215 w 205049"/>
                    <a:gd name="connsiteY0" fmla="*/ 0 h 154287"/>
                    <a:gd name="connsiteX1" fmla="*/ 71834 w 205049"/>
                    <a:gd name="connsiteY1" fmla="*/ 0 h 154287"/>
                    <a:gd name="connsiteX2" fmla="*/ 0 w 205049"/>
                    <a:gd name="connsiteY2" fmla="*/ 71835 h 154287"/>
                    <a:gd name="connsiteX3" fmla="*/ 0 w 205049"/>
                    <a:gd name="connsiteY3" fmla="*/ 154288 h 154287"/>
                    <a:gd name="connsiteX4" fmla="*/ 63196 w 205049"/>
                    <a:gd name="connsiteY4" fmla="*/ 154288 h 154287"/>
                    <a:gd name="connsiteX5" fmla="*/ 63196 w 205049"/>
                    <a:gd name="connsiteY5" fmla="*/ 103669 h 154287"/>
                    <a:gd name="connsiteX6" fmla="*/ 50619 w 205049"/>
                    <a:gd name="connsiteY6" fmla="*/ 103669 h 154287"/>
                    <a:gd name="connsiteX7" fmla="*/ 50619 w 205049"/>
                    <a:gd name="connsiteY7" fmla="*/ 71835 h 154287"/>
                    <a:gd name="connsiteX8" fmla="*/ 71834 w 205049"/>
                    <a:gd name="connsiteY8" fmla="*/ 50619 h 154287"/>
                    <a:gd name="connsiteX9" fmla="*/ 133215 w 205049"/>
                    <a:gd name="connsiteY9" fmla="*/ 50619 h 154287"/>
                    <a:gd name="connsiteX10" fmla="*/ 154431 w 205049"/>
                    <a:gd name="connsiteY10" fmla="*/ 71835 h 154287"/>
                    <a:gd name="connsiteX11" fmla="*/ 154431 w 205049"/>
                    <a:gd name="connsiteY11" fmla="*/ 103669 h 154287"/>
                    <a:gd name="connsiteX12" fmla="*/ 141864 w 205049"/>
                    <a:gd name="connsiteY12" fmla="*/ 103669 h 154287"/>
                    <a:gd name="connsiteX13" fmla="*/ 141864 w 205049"/>
                    <a:gd name="connsiteY13" fmla="*/ 154288 h 154287"/>
                    <a:gd name="connsiteX14" fmla="*/ 205050 w 205049"/>
                    <a:gd name="connsiteY14" fmla="*/ 154288 h 154287"/>
                    <a:gd name="connsiteX15" fmla="*/ 205050 w 205049"/>
                    <a:gd name="connsiteY15" fmla="*/ 71835 h 154287"/>
                    <a:gd name="connsiteX16" fmla="*/ 133215 w 205049"/>
                    <a:gd name="connsiteY16" fmla="*/ 0 h 15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049" h="154287">
                      <a:moveTo>
                        <a:pt x="133215" y="0"/>
                      </a:moveTo>
                      <a:lnTo>
                        <a:pt x="71834" y="0"/>
                      </a:lnTo>
                      <a:cubicBezTo>
                        <a:pt x="32231" y="0"/>
                        <a:pt x="0" y="32220"/>
                        <a:pt x="0" y="71835"/>
                      </a:cubicBezTo>
                      <a:lnTo>
                        <a:pt x="0" y="154288"/>
                      </a:lnTo>
                      <a:lnTo>
                        <a:pt x="63196" y="154288"/>
                      </a:lnTo>
                      <a:lnTo>
                        <a:pt x="63196" y="103669"/>
                      </a:lnTo>
                      <a:lnTo>
                        <a:pt x="50619" y="103669"/>
                      </a:lnTo>
                      <a:lnTo>
                        <a:pt x="50619" y="71835"/>
                      </a:lnTo>
                      <a:cubicBezTo>
                        <a:pt x="50619" y="60126"/>
                        <a:pt x="60137" y="50619"/>
                        <a:pt x="71834" y="50619"/>
                      </a:cubicBezTo>
                      <a:lnTo>
                        <a:pt x="133215" y="50619"/>
                      </a:lnTo>
                      <a:cubicBezTo>
                        <a:pt x="144923" y="50619"/>
                        <a:pt x="154431" y="60126"/>
                        <a:pt x="154431" y="71835"/>
                      </a:cubicBezTo>
                      <a:lnTo>
                        <a:pt x="154431" y="103669"/>
                      </a:lnTo>
                      <a:lnTo>
                        <a:pt x="141864" y="103669"/>
                      </a:lnTo>
                      <a:lnTo>
                        <a:pt x="141864" y="154288"/>
                      </a:lnTo>
                      <a:lnTo>
                        <a:pt x="205050" y="154288"/>
                      </a:lnTo>
                      <a:lnTo>
                        <a:pt x="205050" y="71835"/>
                      </a:lnTo>
                      <a:cubicBezTo>
                        <a:pt x="205050" y="32220"/>
                        <a:pt x="172830" y="0"/>
                        <a:pt x="133215" y="0"/>
                      </a:cubicBezTo>
                      <a:close/>
                    </a:path>
                  </a:pathLst>
                </a:custGeom>
                <a:solidFill>
                  <a:srgbClr val="0A69B3"/>
                </a:solidFill>
                <a:ln w="108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58E7FC95-ED37-17D0-038E-662CEA41307A}"/>
                    </a:ext>
                  </a:extLst>
                </p:cNvPr>
                <p:cNvSpPr/>
                <p:nvPr/>
              </p:nvSpPr>
              <p:spPr>
                <a:xfrm>
                  <a:off x="3463896" y="4113247"/>
                  <a:ext cx="52258" cy="52258"/>
                </a:xfrm>
                <a:custGeom>
                  <a:avLst/>
                  <a:gdLst>
                    <a:gd name="connsiteX0" fmla="*/ 0 w 52258"/>
                    <a:gd name="connsiteY0" fmla="*/ 0 h 52258"/>
                    <a:gd name="connsiteX1" fmla="*/ 52258 w 52258"/>
                    <a:gd name="connsiteY1" fmla="*/ 0 h 52258"/>
                    <a:gd name="connsiteX2" fmla="*/ 52258 w 52258"/>
                    <a:gd name="connsiteY2" fmla="*/ 52258 h 52258"/>
                    <a:gd name="connsiteX3" fmla="*/ 0 w 52258"/>
                    <a:gd name="connsiteY3" fmla="*/ 52258 h 52258"/>
                  </a:gdLst>
                  <a:ahLst/>
                  <a:cxnLst>
                    <a:cxn ang="0">
                      <a:pos x="connsiteX0" y="connsiteY0"/>
                    </a:cxn>
                    <a:cxn ang="0">
                      <a:pos x="connsiteX1" y="connsiteY1"/>
                    </a:cxn>
                    <a:cxn ang="0">
                      <a:pos x="connsiteX2" y="connsiteY2"/>
                    </a:cxn>
                    <a:cxn ang="0">
                      <a:pos x="connsiteX3" y="connsiteY3"/>
                    </a:cxn>
                  </a:cxnLst>
                  <a:rect l="l" t="t" r="r" b="b"/>
                  <a:pathLst>
                    <a:path w="52258" h="52258">
                      <a:moveTo>
                        <a:pt x="0" y="0"/>
                      </a:moveTo>
                      <a:lnTo>
                        <a:pt x="52258" y="0"/>
                      </a:lnTo>
                      <a:lnTo>
                        <a:pt x="52258" y="52258"/>
                      </a:lnTo>
                      <a:lnTo>
                        <a:pt x="0" y="52258"/>
                      </a:lnTo>
                      <a:close/>
                    </a:path>
                  </a:pathLst>
                </a:custGeom>
                <a:solidFill>
                  <a:srgbClr val="2FC5F3"/>
                </a:solidFill>
                <a:ln w="1085" cap="flat">
                  <a:noFill/>
                  <a:prstDash val="solid"/>
                  <a:miter/>
                </a:ln>
              </p:spPr>
              <p:txBody>
                <a:bodyPr rtlCol="0" anchor="ctr"/>
                <a:lstStyle/>
                <a:p>
                  <a:endParaRPr lang="en-IN"/>
                </a:p>
              </p:txBody>
            </p:sp>
          </p:grpSp>
        </p:grpSp>
        <p:pic>
          <p:nvPicPr>
            <p:cNvPr id="56" name="Graphic 55">
              <a:extLst>
                <a:ext uri="{FF2B5EF4-FFF2-40B4-BE49-F238E27FC236}">
                  <a16:creationId xmlns:a16="http://schemas.microsoft.com/office/drawing/2014/main" id="{FEB5CD19-0A38-C7AE-421D-12BE08E1FCBD}"/>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a:off x="2732087" y="2947154"/>
              <a:ext cx="245699" cy="167522"/>
            </a:xfrm>
            <a:prstGeom prst="rect">
              <a:avLst/>
            </a:prstGeom>
          </p:spPr>
        </p:pic>
        <p:pic>
          <p:nvPicPr>
            <p:cNvPr id="57" name="Graphic 56">
              <a:extLst>
                <a:ext uri="{FF2B5EF4-FFF2-40B4-BE49-F238E27FC236}">
                  <a16:creationId xmlns:a16="http://schemas.microsoft.com/office/drawing/2014/main" id="{73A5424E-7CBA-FAE9-1C93-B9A91008692E}"/>
                </a:ext>
              </a:extLst>
            </p:cNvPr>
            <p:cNvPicPr>
              <a:picLocks/>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900613" y="2947153"/>
              <a:ext cx="247382" cy="235360"/>
            </a:xfrm>
            <a:prstGeom prst="rect">
              <a:avLst/>
            </a:prstGeom>
          </p:spPr>
        </p:pic>
      </p:grpSp>
      <p:sp>
        <p:nvSpPr>
          <p:cNvPr id="79" name="Rectangle 78">
            <a:extLst>
              <a:ext uri="{FF2B5EF4-FFF2-40B4-BE49-F238E27FC236}">
                <a16:creationId xmlns:a16="http://schemas.microsoft.com/office/drawing/2014/main" id="{71D80A7A-308C-78DC-6671-D3B3807ED8B9}"/>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0" name="Rectangle 79">
            <a:extLst>
              <a:ext uri="{FF2B5EF4-FFF2-40B4-BE49-F238E27FC236}">
                <a16:creationId xmlns:a16="http://schemas.microsoft.com/office/drawing/2014/main" id="{947E0324-788B-C335-80F4-A9848C1FADFD}"/>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81" name="Straight Connector 80">
            <a:extLst>
              <a:ext uri="{FF2B5EF4-FFF2-40B4-BE49-F238E27FC236}">
                <a16:creationId xmlns:a16="http://schemas.microsoft.com/office/drawing/2014/main" id="{27690563-DE63-AE78-79E4-8C2F2333C841}"/>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66" name="Picture 65">
            <a:extLst>
              <a:ext uri="{FF2B5EF4-FFF2-40B4-BE49-F238E27FC236}">
                <a16:creationId xmlns:a16="http://schemas.microsoft.com/office/drawing/2014/main" id="{84690D67-0D6D-2FDD-8828-AE40AE3055DC}"/>
              </a:ext>
            </a:extLst>
          </p:cNvPr>
          <p:cNvPicPr>
            <a:picLocks/>
          </p:cNvPicPr>
          <p:nvPr/>
        </p:nvPicPr>
        <p:blipFill>
          <a:blip r:embed="rId8"/>
          <a:stretch>
            <a:fillRect/>
          </a:stretch>
        </p:blipFill>
        <p:spPr>
          <a:xfrm>
            <a:off x="7149235" y="3047999"/>
            <a:ext cx="1593762" cy="1328738"/>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85" name="Rectangle 84">
            <a:extLst>
              <a:ext uri="{FF2B5EF4-FFF2-40B4-BE49-F238E27FC236}">
                <a16:creationId xmlns:a16="http://schemas.microsoft.com/office/drawing/2014/main" id="{8A5A0B8C-AA89-E2A1-374E-98213E150BD2}"/>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86" name="Straight Connector 85">
            <a:extLst>
              <a:ext uri="{FF2B5EF4-FFF2-40B4-BE49-F238E27FC236}">
                <a16:creationId xmlns:a16="http://schemas.microsoft.com/office/drawing/2014/main" id="{F638769F-9C82-3FB2-06E7-10D48E697DF4}"/>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87" name="Text Placeholder 49">
            <a:extLst>
              <a:ext uri="{FF2B5EF4-FFF2-40B4-BE49-F238E27FC236}">
                <a16:creationId xmlns:a16="http://schemas.microsoft.com/office/drawing/2014/main" id="{3C2663AB-0AF4-2CDC-7D8E-D621AE4A866B}"/>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lvl="0" defTabSz="914400" fontAlgn="auto">
              <a:spcBef>
                <a:spcPts val="0"/>
              </a:spcBef>
              <a:defRPr/>
            </a:pPr>
            <a:r>
              <a:rPr lang="en-US" sz="900" b="0" dirty="0">
                <a:solidFill>
                  <a:srgbClr val="525252"/>
                </a:solidFill>
                <a:latin typeface="IntelOne Text" panose="020B0503020203020204" pitchFamily="34" charset="0"/>
              </a:rPr>
              <a:t>Asset Optimization</a:t>
            </a:r>
          </a:p>
        </p:txBody>
      </p:sp>
      <p:sp>
        <p:nvSpPr>
          <p:cNvPr id="88" name="Text Placeholder 49">
            <a:extLst>
              <a:ext uri="{FF2B5EF4-FFF2-40B4-BE49-F238E27FC236}">
                <a16:creationId xmlns:a16="http://schemas.microsoft.com/office/drawing/2014/main" id="{656A0001-77E8-05E3-49AF-210227375DC2}"/>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rPr>
              <a:t>Primary: </a:t>
            </a:r>
            <a:r>
              <a:rPr lang="en-US" sz="900" b="0" dirty="0">
                <a:solidFill>
                  <a:srgbClr val="525252"/>
                </a:solidFill>
                <a:latin typeface="IntelOne Text" panose="020B0503020203020204" pitchFamily="34" charset="0"/>
                <a:hlinkClick r:id="rId9" action="ppaction://hlinksldjump"/>
              </a:rPr>
              <a:t>Control Optimization &amp; Autonomy</a:t>
            </a:r>
            <a:endParaRPr lang="en-US" sz="900" b="0" dirty="0">
              <a:solidFill>
                <a:srgbClr val="525252"/>
              </a:solidFill>
              <a:latin typeface="IntelOne Text" panose="020B0503020203020204" pitchFamily="34" charset="0"/>
            </a:endParaRPr>
          </a:p>
        </p:txBody>
      </p:sp>
      <p:sp>
        <p:nvSpPr>
          <p:cNvPr id="89" name="Text Placeholder 49" descr="Target Vertical: &#10;Manufacturing&#10;&#10;&#10;">
            <a:extLst>
              <a:ext uri="{FF2B5EF4-FFF2-40B4-BE49-F238E27FC236}">
                <a16:creationId xmlns:a16="http://schemas.microsoft.com/office/drawing/2014/main" id="{1060517F-362A-63F1-DE1E-7433C90E395D}"/>
              </a:ext>
            </a:extLst>
          </p:cNvPr>
          <p:cNvSpPr txBox="1">
            <a:spLocks/>
          </p:cNvSpPr>
          <p:nvPr/>
        </p:nvSpPr>
        <p:spPr>
          <a:xfrm>
            <a:off x="7144338" y="1686845"/>
            <a:ext cx="2030977" cy="430887"/>
          </a:xfrm>
          <a:prstGeom prst="rect">
            <a:avLst/>
          </a:prstGeom>
        </p:spPr>
        <p:txBody>
          <a:bodyPr wrap="square" lIns="0" tIns="0" rIns="0" bIns="0">
            <a:sp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a:spcBef>
                <a:spcPts val="0"/>
              </a:spcBef>
              <a:defRPr/>
            </a:pPr>
            <a:r>
              <a:rPr lang="en-US" sz="900" b="0" dirty="0">
                <a:solidFill>
                  <a:srgbClr val="525252"/>
                </a:solidFill>
                <a:latin typeface="IntelOne Text" panose="020B0503020203020204" pitchFamily="34" charset="0"/>
                <a:ea typeface="+mn-ea"/>
                <a:cs typeface="+mn-cs"/>
              </a:rPr>
              <a:t>Agriculture, Retail, Transportation &amp; Warehousing</a:t>
            </a:r>
          </a:p>
        </p:txBody>
      </p:sp>
      <p:sp>
        <p:nvSpPr>
          <p:cNvPr id="90" name="Text Placeholder 49" descr="Target Vertical: &#10;Manufacturing&#10;&#10;&#10;">
            <a:extLst>
              <a:ext uri="{FF2B5EF4-FFF2-40B4-BE49-F238E27FC236}">
                <a16:creationId xmlns:a16="http://schemas.microsoft.com/office/drawing/2014/main" id="{07788F94-E41E-F143-8D98-03AC7E395BCE}"/>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a:spcBef>
                <a:spcPts val="0"/>
              </a:spcBef>
              <a:defRPr/>
            </a:pPr>
            <a:r>
              <a:rPr lang="en-US" sz="900" b="0" dirty="0">
                <a:solidFill>
                  <a:srgbClr val="525252"/>
                </a:solidFill>
                <a:latin typeface="IntelOne Text" panose="020B0503020203020204" pitchFamily="34" charset="0"/>
                <a:ea typeface="+mn-ea"/>
                <a:cs typeface="+mn-cs"/>
                <a:sym typeface="Helvetica Neue"/>
              </a:rPr>
              <a:t>Europe, Middle East, and Africa</a:t>
            </a:r>
          </a:p>
        </p:txBody>
      </p:sp>
      <p:pic>
        <p:nvPicPr>
          <p:cNvPr id="3074" name="Picture 2" descr="Xesol Innovation - Crunchbase Company Profile &amp; Funding">
            <a:extLst>
              <a:ext uri="{FF2B5EF4-FFF2-40B4-BE49-F238E27FC236}">
                <a16:creationId xmlns:a16="http://schemas.microsoft.com/office/drawing/2014/main" id="{83032E05-4EE6-52A8-7B1D-654E3E4CAF4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2621" y="42867"/>
            <a:ext cx="1081874" cy="5453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2475F4B-C301-EA63-2038-77C73B0AC1EC}"/>
              </a:ext>
            </a:extLst>
          </p:cNvPr>
          <p:cNvSpPr>
            <a:spLocks/>
          </p:cNvSpPr>
          <p:nvPr/>
        </p:nvSpPr>
        <p:spPr>
          <a:xfrm>
            <a:off x="8742999" y="3048001"/>
            <a:ext cx="2848925" cy="139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a:spcAft>
                <a:spcPts val="200"/>
              </a:spcAft>
              <a:defRPr/>
            </a:pPr>
            <a:r>
              <a:rPr kumimoji="0" lang="en-US" sz="900" b="0" i="0" u="none" strike="noStrike" kern="1200" cap="none" spc="0" normalizeH="0" baseline="0" noProof="0" dirty="0">
                <a:ln>
                  <a:noFill/>
                </a:ln>
                <a:solidFill>
                  <a:schemeClr val="bg2"/>
                </a:solidFill>
                <a:effectLst/>
                <a:uLnTx/>
                <a:uFillTx/>
                <a:latin typeface="IntelOne Text Bold" panose="020B0803020203020204" pitchFamily="34" charset="0"/>
              </a:rPr>
              <a:t>Outcomes</a:t>
            </a:r>
            <a:endParaRPr lang="en-US" sz="1000" dirty="0">
              <a:solidFill>
                <a:schemeClr val="accent1"/>
              </a:solidFill>
              <a:latin typeface="IntelOne Text Bold" panose="020B0803020203020204" pitchFamily="34" charset="0"/>
            </a:endParaRP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lvl="1" indent="-114300">
              <a:spcAft>
                <a:spcPts val="200"/>
              </a:spcAft>
              <a:buFont typeface="Wingdings" panose="05000000000000000000" pitchFamily="2" charset="2"/>
              <a:buChar char="§"/>
              <a:defRPr/>
            </a:pPr>
            <a:r>
              <a:rPr lang="en-US" sz="900" dirty="0">
                <a:solidFill>
                  <a:schemeClr val="bg2"/>
                </a:solidFill>
                <a:latin typeface="IntelOne Text"/>
              </a:rPr>
              <a:t>Operational scale due to automated efficiencies </a:t>
            </a:r>
          </a:p>
          <a:p>
            <a:pPr marL="171450" lvl="1" indent="-114300">
              <a:spcAft>
                <a:spcPts val="200"/>
              </a:spcAft>
              <a:buFont typeface="Wingdings" panose="05000000000000000000" pitchFamily="2" charset="2"/>
              <a:buChar char="§"/>
              <a:defRPr/>
            </a:pPr>
            <a:r>
              <a:rPr lang="en-US" sz="900" dirty="0">
                <a:solidFill>
                  <a:schemeClr val="bg2"/>
                </a:solidFill>
                <a:latin typeface="IntelOne Text"/>
              </a:rPr>
              <a:t>Optimize resource utilization by ensuring right tasks performed at right time</a:t>
            </a:r>
          </a:p>
        </p:txBody>
      </p:sp>
      <p:sp>
        <p:nvSpPr>
          <p:cNvPr id="4" name="Rectangle 3">
            <a:extLst>
              <a:ext uri="{FF2B5EF4-FFF2-40B4-BE49-F238E27FC236}">
                <a16:creationId xmlns:a16="http://schemas.microsoft.com/office/drawing/2014/main" id="{3CFAFE03-E685-8763-D9F4-90CF3C21C3A0}"/>
              </a:ext>
            </a:extLst>
          </p:cNvPr>
          <p:cNvSpPr>
            <a:spLocks/>
          </p:cNvSpPr>
          <p:nvPr/>
        </p:nvSpPr>
        <p:spPr>
          <a:xfrm>
            <a:off x="7144336" y="4446256"/>
            <a:ext cx="4438063" cy="1764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Accelerated time-to-operation for new plants, factories, warehouses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factory, warehouse uptime, operational density</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visibility into factory assets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Drive appeal with younger workers looking for digitized/automated environments</a:t>
            </a:r>
          </a:p>
          <a:p>
            <a:pPr>
              <a:spcBef>
                <a:spcPts val="200"/>
              </a:spcBef>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human injury, exposure to hazards which can be automated</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Mitigate labor shortages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reliance on technical expertise for less critical systems </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labor costs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Optimize warehouse spaces to reduce footprint</a:t>
            </a:r>
          </a:p>
        </p:txBody>
      </p:sp>
      <p:grpSp>
        <p:nvGrpSpPr>
          <p:cNvPr id="5" name="Group 4">
            <a:extLst>
              <a:ext uri="{FF2B5EF4-FFF2-40B4-BE49-F238E27FC236}">
                <a16:creationId xmlns:a16="http://schemas.microsoft.com/office/drawing/2014/main" id="{89F75D9D-020D-DB63-6071-5E29A3502151}"/>
              </a:ext>
            </a:extLst>
          </p:cNvPr>
          <p:cNvGrpSpPr/>
          <p:nvPr/>
        </p:nvGrpSpPr>
        <p:grpSpPr>
          <a:xfrm>
            <a:off x="9057016" y="87630"/>
            <a:ext cx="2525384" cy="384440"/>
            <a:chOff x="9057016" y="87630"/>
            <a:chExt cx="2525384" cy="384440"/>
          </a:xfrm>
        </p:grpSpPr>
        <p:pic>
          <p:nvPicPr>
            <p:cNvPr id="17" name="Picture 16">
              <a:hlinkClick r:id="rId11" action="ppaction://hlinksldjump"/>
              <a:extLst>
                <a:ext uri="{FF2B5EF4-FFF2-40B4-BE49-F238E27FC236}">
                  <a16:creationId xmlns:a16="http://schemas.microsoft.com/office/drawing/2014/main" id="{E73B9D52-C8C2-4252-5F1E-DFFB9C5D0C8D}"/>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18" name="Rectangle 17">
              <a:extLst>
                <a:ext uri="{FF2B5EF4-FFF2-40B4-BE49-F238E27FC236}">
                  <a16:creationId xmlns:a16="http://schemas.microsoft.com/office/drawing/2014/main" id="{DF137D2D-013F-C464-ECC4-F54C0194D10A}"/>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187960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4C408450-6DEC-4AA8-7A8C-1E4FAEE8C5A0}"/>
              </a:ext>
            </a:extLst>
          </p:cNvPr>
          <p:cNvSpPr>
            <a:spLocks noGrp="1"/>
          </p:cNvSpPr>
          <p:nvPr>
            <p:ph type="title"/>
          </p:nvPr>
        </p:nvSpPr>
        <p:spPr>
          <a:xfrm>
            <a:off x="592917" y="571500"/>
            <a:ext cx="6255391" cy="997196"/>
          </a:xfrm>
        </p:spPr>
        <p:txBody>
          <a:bodyPr/>
          <a:lstStyle/>
          <a:p>
            <a:r>
              <a:rPr lang="en-IN" noProof="0" dirty="0">
                <a:sym typeface="Helvetica"/>
              </a:rPr>
              <a:t>Ultra Low Latency Video Transmission IoT System</a:t>
            </a:r>
            <a:endParaRPr lang="en-US" dirty="0"/>
          </a:p>
        </p:txBody>
      </p:sp>
      <p:grpSp>
        <p:nvGrpSpPr>
          <p:cNvPr id="4" name="Group 3">
            <a:extLst>
              <a:ext uri="{FF2B5EF4-FFF2-40B4-BE49-F238E27FC236}">
                <a16:creationId xmlns:a16="http://schemas.microsoft.com/office/drawing/2014/main" id="{EE9FA067-0D96-A27E-C01E-715D4C5D16BB}"/>
              </a:ext>
            </a:extLst>
          </p:cNvPr>
          <p:cNvGrpSpPr/>
          <p:nvPr/>
        </p:nvGrpSpPr>
        <p:grpSpPr>
          <a:xfrm>
            <a:off x="592917" y="1621155"/>
            <a:ext cx="6255394" cy="877163"/>
            <a:chOff x="592917" y="1621155"/>
            <a:chExt cx="6255394" cy="877163"/>
          </a:xfrm>
        </p:grpSpPr>
        <p:sp>
          <p:nvSpPr>
            <p:cNvPr id="5"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A1D6A87C-88D8-376E-1963-A40F63B3ACFB}"/>
                </a:ext>
              </a:extLst>
            </p:cNvPr>
            <p:cNvSpPr txBox="1">
              <a:spLocks/>
            </p:cNvSpPr>
            <p:nvPr/>
          </p:nvSpPr>
          <p:spPr>
            <a:xfrm>
              <a:off x="592917" y="1805821"/>
              <a:ext cx="6255394" cy="692497"/>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IBEX Technology Ultra Low Latency Video Transmission IoT System is a solution that provides hyper low-latency video transmission and enables easy and convenient use of remote-control systems within customer environments such as manufacturing, telemedicine, security, video conferencing , among other instances where latency is critical. Video data is collected, compressed, and rapidly transferred to customer data centers where it can be viewed by the customer in real-time and analyzed by AI programs to enable object detection, classification, and more. </a:t>
              </a:r>
            </a:p>
          </p:txBody>
        </p:sp>
        <p:sp>
          <p:nvSpPr>
            <p:cNvPr id="6" name="Content Placeholder 47">
              <a:extLst>
                <a:ext uri="{FF2B5EF4-FFF2-40B4-BE49-F238E27FC236}">
                  <a16:creationId xmlns:a16="http://schemas.microsoft.com/office/drawing/2014/main" id="{EF3EF0BC-6881-7AEE-4577-DBC6964B367E}"/>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11" name="Straight Connector 10">
            <a:extLst>
              <a:ext uri="{FF2B5EF4-FFF2-40B4-BE49-F238E27FC236}">
                <a16:creationId xmlns:a16="http://schemas.microsoft.com/office/drawing/2014/main" id="{647D8067-FD6B-0200-1C24-FF507B2A6688}"/>
              </a:ext>
            </a:extLst>
          </p:cNvPr>
          <p:cNvCxnSpPr>
            <a:cxnSpLocks/>
          </p:cNvCxnSpPr>
          <p:nvPr/>
        </p:nvCxnSpPr>
        <p:spPr>
          <a:xfrm>
            <a:off x="592917" y="270273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E12BAD13-64E0-9672-491C-18797A12065E}"/>
              </a:ext>
            </a:extLst>
          </p:cNvPr>
          <p:cNvCxnSpPr>
            <a:cxnSpLocks/>
          </p:cNvCxnSpPr>
          <p:nvPr/>
        </p:nvCxnSpPr>
        <p:spPr>
          <a:xfrm>
            <a:off x="592917" y="403779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3" name="Group 12">
            <a:extLst>
              <a:ext uri="{FF2B5EF4-FFF2-40B4-BE49-F238E27FC236}">
                <a16:creationId xmlns:a16="http://schemas.microsoft.com/office/drawing/2014/main" id="{522078D3-0096-AF85-3673-EC00BB18B561}"/>
              </a:ext>
            </a:extLst>
          </p:cNvPr>
          <p:cNvGrpSpPr>
            <a:grpSpLocks/>
          </p:cNvGrpSpPr>
          <p:nvPr/>
        </p:nvGrpSpPr>
        <p:grpSpPr>
          <a:xfrm>
            <a:off x="592916" y="4242212"/>
            <a:ext cx="6255393" cy="403376"/>
            <a:chOff x="592916" y="3640327"/>
            <a:chExt cx="6255393" cy="403376"/>
          </a:xfrm>
        </p:grpSpPr>
        <p:sp>
          <p:nvSpPr>
            <p:cNvPr id="14" name="Content Placeholder 47">
              <a:extLst>
                <a:ext uri="{FF2B5EF4-FFF2-40B4-BE49-F238E27FC236}">
                  <a16:creationId xmlns:a16="http://schemas.microsoft.com/office/drawing/2014/main" id="{FB85C92C-032E-8B5D-2C24-FF075C4B2C91}"/>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15" name="Content Placeholder 47">
              <a:extLst>
                <a:ext uri="{FF2B5EF4-FFF2-40B4-BE49-F238E27FC236}">
                  <a16:creationId xmlns:a16="http://schemas.microsoft.com/office/drawing/2014/main" id="{192F1291-AF01-A7D7-10C9-00DCA777D8B6}"/>
                </a:ext>
              </a:extLst>
            </p:cNvPr>
            <p:cNvSpPr txBox="1">
              <a:spLocks/>
            </p:cNvSpPr>
            <p:nvPr/>
          </p:nvSpPr>
          <p:spPr>
            <a:xfrm>
              <a:off x="592916" y="3837694"/>
              <a:ext cx="6255393" cy="206009"/>
            </a:xfrm>
            <a:prstGeom prst="rect">
              <a:avLst/>
            </a:prstGeom>
            <a:ln>
              <a:noFill/>
            </a:ln>
          </p:spPr>
          <p:txBody>
            <a:bodyPr wrap="square" lIns="0" tIns="0" rIns="0" bIns="0" numCol="1"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lnSpc>
                  <a:spcPct val="100000"/>
                </a:lnSpc>
                <a:buNone/>
                <a:defRPr/>
              </a:pPr>
              <a:r>
                <a:rPr lang="en-US" sz="900" dirty="0">
                  <a:solidFill>
                    <a:srgbClr val="525252"/>
                  </a:solidFill>
                  <a:latin typeface="IntelOne Text" panose="020B0503020203020204" pitchFamily="34" charset="0"/>
                  <a:sym typeface="Helvetica"/>
                </a:rPr>
                <a:t>Intel® FPGA</a:t>
              </a:r>
            </a:p>
          </p:txBody>
        </p:sp>
      </p:grpSp>
      <p:grpSp>
        <p:nvGrpSpPr>
          <p:cNvPr id="79" name="Group 78">
            <a:extLst>
              <a:ext uri="{FF2B5EF4-FFF2-40B4-BE49-F238E27FC236}">
                <a16:creationId xmlns:a16="http://schemas.microsoft.com/office/drawing/2014/main" id="{3039AEB9-D57A-1EE7-1CD8-46B7CB92BE35}"/>
              </a:ext>
            </a:extLst>
          </p:cNvPr>
          <p:cNvGrpSpPr/>
          <p:nvPr/>
        </p:nvGrpSpPr>
        <p:grpSpPr>
          <a:xfrm>
            <a:off x="592916" y="5054413"/>
            <a:ext cx="6255392" cy="538640"/>
            <a:chOff x="592916" y="5549713"/>
            <a:chExt cx="6255392" cy="538640"/>
          </a:xfrm>
        </p:grpSpPr>
        <p:sp>
          <p:nvSpPr>
            <p:cNvPr id="17" name="Content Placeholder 47">
              <a:extLst>
                <a:ext uri="{FF2B5EF4-FFF2-40B4-BE49-F238E27FC236}">
                  <a16:creationId xmlns:a16="http://schemas.microsoft.com/office/drawing/2014/main" id="{3F888C05-BE2A-B7D1-1E69-ABC3B382941E}"/>
                </a:ext>
              </a:extLst>
            </p:cNvPr>
            <p:cNvSpPr txBox="1">
              <a:spLocks/>
            </p:cNvSpPr>
            <p:nvPr/>
          </p:nvSpPr>
          <p:spPr>
            <a:xfrm>
              <a:off x="592916" y="5549713"/>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77" name="Content Placeholder 47">
              <a:extLst>
                <a:ext uri="{FF2B5EF4-FFF2-40B4-BE49-F238E27FC236}">
                  <a16:creationId xmlns:a16="http://schemas.microsoft.com/office/drawing/2014/main" id="{ACD5FEE3-9F30-8C7F-F041-939A2CA855DA}"/>
                </a:ext>
              </a:extLst>
            </p:cNvPr>
            <p:cNvSpPr txBox="1">
              <a:spLocks/>
            </p:cNvSpPr>
            <p:nvPr/>
          </p:nvSpPr>
          <p:spPr>
            <a:xfrm>
              <a:off x="592916" y="5735966"/>
              <a:ext cx="6255392" cy="352387"/>
            </a:xfrm>
            <a:prstGeom prst="rect">
              <a:avLst/>
            </a:prstGeom>
            <a:ln>
              <a:noFill/>
            </a:ln>
          </p:spPr>
          <p:txBody>
            <a:bodyPr wrap="square" lIns="0" tIns="0" rIns="0" bIns="0" numCol="1"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marR="0" lvl="1" indent="-109728" fontAlgn="ctr">
                <a:lnSpc>
                  <a:spcPct val="100000"/>
                </a:lnSpc>
                <a:spcBef>
                  <a:spcPts val="200"/>
                </a:spcBef>
                <a:spcAft>
                  <a:spcPts val="100"/>
                </a:spcAft>
                <a:buClrTx/>
                <a:buSzTx/>
                <a:buFont typeface="Wingdings" panose="05000000000000000000" pitchFamily="2" charset="2"/>
                <a:buChar char="§"/>
                <a:tabLst/>
                <a:defRPr sz="900">
                  <a:solidFill>
                    <a:schemeClr val="bg2"/>
                  </a:solidFill>
                  <a:latin typeface="IntelOne Text" panose="020B0503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spcBef>
                  <a:spcPts val="0"/>
                </a:spcBef>
                <a:spcAft>
                  <a:spcPts val="0"/>
                </a:spcAft>
                <a:buNone/>
                <a:defRPr/>
              </a:pPr>
              <a:r>
                <a:rPr lang="en-US" dirty="0">
                  <a:solidFill>
                    <a:srgbClr val="525252"/>
                  </a:solidFill>
                  <a:sym typeface="Helvetica Neue"/>
                  <a:hlinkClick r:id="rId3">
                    <a:extLst>
                      <a:ext uri="{A12FA001-AC4F-418D-AE19-62706E023703}">
                        <ahyp:hlinkClr xmlns:ahyp="http://schemas.microsoft.com/office/drawing/2018/hyperlinkcolor" val="tx"/>
                      </a:ext>
                    </a:extLst>
                  </a:hlinkClick>
                </a:rPr>
                <a:t>IBEX Website</a:t>
              </a:r>
              <a:endParaRPr lang="en-US" dirty="0">
                <a:solidFill>
                  <a:srgbClr val="525252"/>
                </a:solidFill>
                <a:sym typeface="Helvetica Neue"/>
              </a:endParaRPr>
            </a:p>
          </p:txBody>
        </p:sp>
      </p:grpSp>
      <p:sp>
        <p:nvSpPr>
          <p:cNvPr id="7" name="Content Placeholder 47">
            <a:extLst>
              <a:ext uri="{FF2B5EF4-FFF2-40B4-BE49-F238E27FC236}">
                <a16:creationId xmlns:a16="http://schemas.microsoft.com/office/drawing/2014/main" id="{B191C35A-F602-94EF-AE86-D9D093C26DF7}"/>
              </a:ext>
            </a:extLst>
          </p:cNvPr>
          <p:cNvSpPr txBox="1">
            <a:spLocks/>
          </p:cNvSpPr>
          <p:nvPr/>
        </p:nvSpPr>
        <p:spPr>
          <a:xfrm>
            <a:off x="592917" y="2907144"/>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62" name="Rectangle 61">
            <a:extLst>
              <a:ext uri="{FF2B5EF4-FFF2-40B4-BE49-F238E27FC236}">
                <a16:creationId xmlns:a16="http://schemas.microsoft.com/office/drawing/2014/main" id="{6CA3D54E-A04D-2052-B038-3E34AA180B70}"/>
              </a:ext>
            </a:extLst>
          </p:cNvPr>
          <p:cNvSpPr>
            <a:spLocks/>
          </p:cNvSpPr>
          <p:nvPr/>
        </p:nvSpPr>
        <p:spPr>
          <a:xfrm>
            <a:off x="913613" y="3140889"/>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pPr>
            <a:r>
              <a:rPr lang="en-US" sz="900" dirty="0">
                <a:solidFill>
                  <a:schemeClr val="accent1"/>
                </a:solidFill>
                <a:latin typeface="IntelOne Text Medium" panose="020B0703020203020204" pitchFamily="34" charset="0"/>
                <a:sym typeface="Helvetica Neue"/>
              </a:rPr>
              <a:t>Achieve rapid video transmission </a:t>
            </a:r>
            <a:r>
              <a:rPr lang="en-US" sz="900" dirty="0">
                <a:solidFill>
                  <a:srgbClr val="525252"/>
                </a:solidFill>
                <a:latin typeface="IntelOne Text"/>
                <a:sym typeface="Helvetica Neue"/>
              </a:rPr>
              <a:t>with a solution that delivers video data at low-latency to ensure video feeds can be monitored in real-time</a:t>
            </a:r>
          </a:p>
        </p:txBody>
      </p:sp>
      <p:sp>
        <p:nvSpPr>
          <p:cNvPr id="63" name="Rectangle 62">
            <a:extLst>
              <a:ext uri="{FF2B5EF4-FFF2-40B4-BE49-F238E27FC236}">
                <a16:creationId xmlns:a16="http://schemas.microsoft.com/office/drawing/2014/main" id="{08B6286B-F1BF-BA3A-94F2-C900E22CE9A8}"/>
              </a:ext>
            </a:extLst>
          </p:cNvPr>
          <p:cNvSpPr>
            <a:spLocks/>
          </p:cNvSpPr>
          <p:nvPr/>
        </p:nvSpPr>
        <p:spPr>
          <a:xfrm>
            <a:off x="3063688" y="3140889"/>
            <a:ext cx="1634548" cy="692497"/>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pPr>
            <a:r>
              <a:rPr lang="en-US" sz="900" dirty="0">
                <a:solidFill>
                  <a:schemeClr val="accent1"/>
                </a:solidFill>
                <a:latin typeface="IntelOne Text Medium" panose="020B0703020203020204" pitchFamily="34" charset="0"/>
                <a:sym typeface="Helvetica Neue"/>
              </a:rPr>
              <a:t>Reduce costs </a:t>
            </a:r>
            <a:r>
              <a:rPr lang="en-US" sz="900" dirty="0">
                <a:solidFill>
                  <a:srgbClr val="525252"/>
                </a:solidFill>
                <a:latin typeface="IntelOne Text"/>
                <a:sym typeface="Helvetica Neue"/>
              </a:rPr>
              <a:t>with a system that compresses and transfers video data more efficiently and reliably and consumes less power</a:t>
            </a:r>
          </a:p>
        </p:txBody>
      </p:sp>
      <p:sp>
        <p:nvSpPr>
          <p:cNvPr id="67" name="Rectangle 66">
            <a:extLst>
              <a:ext uri="{FF2B5EF4-FFF2-40B4-BE49-F238E27FC236}">
                <a16:creationId xmlns:a16="http://schemas.microsoft.com/office/drawing/2014/main" id="{25FD2243-8C9A-446D-785B-AB53A092BB50}"/>
              </a:ext>
            </a:extLst>
          </p:cNvPr>
          <p:cNvSpPr>
            <a:spLocks/>
          </p:cNvSpPr>
          <p:nvPr/>
        </p:nvSpPr>
        <p:spPr>
          <a:xfrm>
            <a:off x="5213760" y="3140890"/>
            <a:ext cx="1634548" cy="55399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pPr>
            <a:r>
              <a:rPr lang="en-US" sz="900" dirty="0">
                <a:solidFill>
                  <a:schemeClr val="accent1"/>
                </a:solidFill>
                <a:latin typeface="IntelOne Text Medium" panose="020B0703020203020204" pitchFamily="34" charset="0"/>
                <a:sym typeface="Helvetica Neue"/>
              </a:rPr>
              <a:t>Enables automatic redundancy features </a:t>
            </a:r>
            <a:r>
              <a:rPr lang="en-US" sz="900" dirty="0">
                <a:solidFill>
                  <a:srgbClr val="525252"/>
                </a:solidFill>
                <a:latin typeface="IntelOne Text"/>
                <a:sym typeface="Helvetica Neue"/>
              </a:rPr>
              <a:t>that duplicates the data stream into two identical feeds</a:t>
            </a:r>
          </a:p>
        </p:txBody>
      </p:sp>
      <p:cxnSp>
        <p:nvCxnSpPr>
          <p:cNvPr id="33" name="Straight Connector 32">
            <a:extLst>
              <a:ext uri="{FF2B5EF4-FFF2-40B4-BE49-F238E27FC236}">
                <a16:creationId xmlns:a16="http://schemas.microsoft.com/office/drawing/2014/main" id="{325C861A-E506-DF67-D607-33263B6F098B}"/>
              </a:ext>
            </a:extLst>
          </p:cNvPr>
          <p:cNvCxnSpPr>
            <a:cxnSpLocks/>
          </p:cNvCxnSpPr>
          <p:nvPr/>
        </p:nvCxnSpPr>
        <p:spPr>
          <a:xfrm>
            <a:off x="592917" y="485000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34" name="Rectangle 33">
            <a:extLst>
              <a:ext uri="{FF2B5EF4-FFF2-40B4-BE49-F238E27FC236}">
                <a16:creationId xmlns:a16="http://schemas.microsoft.com/office/drawing/2014/main" id="{999348C9-19FA-697C-E642-ABA8C0CEC88B}"/>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5" name="Rectangle 34">
            <a:extLst>
              <a:ext uri="{FF2B5EF4-FFF2-40B4-BE49-F238E27FC236}">
                <a16:creationId xmlns:a16="http://schemas.microsoft.com/office/drawing/2014/main" id="{5188A9FD-AEA0-3D8E-2BDE-14A4858BDBCE}"/>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36" name="Straight Connector 35">
            <a:extLst>
              <a:ext uri="{FF2B5EF4-FFF2-40B4-BE49-F238E27FC236}">
                <a16:creationId xmlns:a16="http://schemas.microsoft.com/office/drawing/2014/main" id="{674250EE-FB45-9111-6938-E9497AC2BAEF}"/>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37" name="Text Placeholder 49">
            <a:extLst>
              <a:ext uri="{FF2B5EF4-FFF2-40B4-BE49-F238E27FC236}">
                <a16:creationId xmlns:a16="http://schemas.microsoft.com/office/drawing/2014/main" id="{631F0EA9-A815-D989-6CEB-B249B8C85F6F}"/>
              </a:ext>
            </a:extLst>
          </p:cNvPr>
          <p:cNvSpPr txBox="1">
            <a:spLocks/>
          </p:cNvSpPr>
          <p:nvPr/>
        </p:nvSpPr>
        <p:spPr>
          <a:xfrm>
            <a:off x="9376588" y="6031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Quality Assurance</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p:txBody>
      </p:sp>
      <p:sp>
        <p:nvSpPr>
          <p:cNvPr id="38" name="Rectangle 37">
            <a:extLst>
              <a:ext uri="{FF2B5EF4-FFF2-40B4-BE49-F238E27FC236}">
                <a16:creationId xmlns:a16="http://schemas.microsoft.com/office/drawing/2014/main" id="{DF2503FC-E07E-F456-A410-D9C078D1B60F}"/>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39" name="Straight Connector 38">
            <a:extLst>
              <a:ext uri="{FF2B5EF4-FFF2-40B4-BE49-F238E27FC236}">
                <a16:creationId xmlns:a16="http://schemas.microsoft.com/office/drawing/2014/main" id="{93FD2792-7794-1403-467A-8D4F246D8976}"/>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40" name="Picture 50">
            <a:extLst>
              <a:ext uri="{FF2B5EF4-FFF2-40B4-BE49-F238E27FC236}">
                <a16:creationId xmlns:a16="http://schemas.microsoft.com/office/drawing/2014/main" id="{7B0CFB41-CC11-7059-A849-68EF5DEA04F5}"/>
              </a:ext>
            </a:extLst>
          </p:cNvPr>
          <p:cNvPicPr>
            <a:picLocks/>
          </p:cNvPicPr>
          <p:nvPr/>
        </p:nvPicPr>
        <p:blipFill>
          <a:blip r:embed="rId4"/>
          <a:stretch>
            <a:fillRect/>
          </a:stretch>
        </p:blipFill>
        <p:spPr>
          <a:xfrm>
            <a:off x="7149236" y="3048000"/>
            <a:ext cx="1593762" cy="1328738"/>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49" name="Rectangle 48">
            <a:extLst>
              <a:ext uri="{FF2B5EF4-FFF2-40B4-BE49-F238E27FC236}">
                <a16:creationId xmlns:a16="http://schemas.microsoft.com/office/drawing/2014/main" id="{28B7FB32-E168-D27B-DB5C-4208175E34EA}"/>
              </a:ext>
            </a:extLst>
          </p:cNvPr>
          <p:cNvSpPr>
            <a:spLocks/>
          </p:cNvSpPr>
          <p:nvPr/>
        </p:nvSpPr>
        <p:spPr>
          <a:xfrm>
            <a:off x="8743000" y="3048001"/>
            <a:ext cx="2839400" cy="139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a:spcAft>
                <a:spcPts val="200"/>
              </a:spcAft>
              <a:defRPr/>
            </a:pPr>
            <a:r>
              <a:rPr kumimoji="0" lang="en-US" sz="900" b="0" i="0" u="none" strike="noStrike" kern="1200" cap="none" spc="0" normalizeH="0" baseline="0" noProof="0" dirty="0">
                <a:ln>
                  <a:noFill/>
                </a:ln>
                <a:solidFill>
                  <a:schemeClr val="bg2"/>
                </a:solidFill>
                <a:effectLst/>
                <a:uLnTx/>
                <a:uFillTx/>
                <a:latin typeface="IntelOne Text Bold" panose="020B0803020203020204" pitchFamily="34" charset="0"/>
              </a:rPr>
              <a:t>Outcomes</a:t>
            </a:r>
            <a:endParaRPr lang="en-US" sz="1000" dirty="0">
              <a:solidFill>
                <a:schemeClr val="accent1"/>
              </a:solidFill>
              <a:latin typeface="IntelOne Text Bold" panose="020B0803020203020204" pitchFamily="34" charset="0"/>
            </a:endParaRP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Operational scale due to automated efficiencies </a:t>
            </a:r>
          </a:p>
          <a:p>
            <a:pPr marL="171450" marR="0" lvl="1" indent="-114300" fontAlgn="auto">
              <a:spcAft>
                <a:spcPts val="200"/>
              </a:spcAft>
              <a:buClrTx/>
              <a:buSzTx/>
              <a:buFont typeface="Wingdings" panose="05000000000000000000" pitchFamily="2" charset="2"/>
              <a:buChar char="§"/>
              <a:tabLst/>
              <a:defRPr/>
            </a:pPr>
            <a:r>
              <a:rPr lang="en-US" sz="900" dirty="0">
                <a:solidFill>
                  <a:schemeClr val="bg2"/>
                </a:solidFill>
                <a:latin typeface="IntelOne Text"/>
              </a:rPr>
              <a:t>Optimize resource utilization by ensuring right tasks performed at right time</a:t>
            </a:r>
            <a:endParaRPr lang="en-US" sz="900" dirty="0">
              <a:solidFill>
                <a:srgbClr val="525252"/>
              </a:solidFill>
              <a:latin typeface="IntelOne Text"/>
            </a:endParaRPr>
          </a:p>
        </p:txBody>
      </p:sp>
      <p:sp>
        <p:nvSpPr>
          <p:cNvPr id="50" name="Rectangle 49">
            <a:extLst>
              <a:ext uri="{FF2B5EF4-FFF2-40B4-BE49-F238E27FC236}">
                <a16:creationId xmlns:a16="http://schemas.microsoft.com/office/drawing/2014/main" id="{63F608A1-35B3-63F5-60FF-511CB4411FEA}"/>
              </a:ext>
            </a:extLst>
          </p:cNvPr>
          <p:cNvSpPr>
            <a:spLocks/>
          </p:cNvSpPr>
          <p:nvPr/>
        </p:nvSpPr>
        <p:spPr>
          <a:xfrm>
            <a:off x="7144335" y="4446256"/>
            <a:ext cx="4452408" cy="1764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lvl="1" indent="-114300">
              <a:buFont typeface="Wingdings" panose="05000000000000000000" pitchFamily="2" charset="2"/>
              <a:buChar char="§"/>
              <a:defRPr/>
            </a:pPr>
            <a:r>
              <a:rPr lang="en-US" sz="900" dirty="0">
                <a:solidFill>
                  <a:schemeClr val="bg2"/>
                </a:solidFill>
                <a:latin typeface="IntelOne Text"/>
              </a:rPr>
              <a:t>Accelerated time-to-operation for new plants, factories, warehouses</a:t>
            </a:r>
          </a:p>
          <a:p>
            <a:pPr marL="171450" lvl="1" indent="-114300">
              <a:buFont typeface="Wingdings" panose="05000000000000000000" pitchFamily="2" charset="2"/>
              <a:buChar char="§"/>
              <a:defRPr/>
            </a:pPr>
            <a:r>
              <a:rPr lang="en-US" sz="900" dirty="0">
                <a:solidFill>
                  <a:schemeClr val="bg2"/>
                </a:solidFill>
                <a:latin typeface="IntelOne Text"/>
              </a:rPr>
              <a:t>Increase factory, warehouse uptime, operational density</a:t>
            </a:r>
          </a:p>
          <a:p>
            <a:pPr marL="171450" lvl="1" indent="-114300">
              <a:buFont typeface="Wingdings" panose="05000000000000000000" pitchFamily="2" charset="2"/>
              <a:buChar char="§"/>
              <a:defRPr/>
            </a:pPr>
            <a:r>
              <a:rPr lang="en-US" sz="900" dirty="0">
                <a:solidFill>
                  <a:schemeClr val="bg2"/>
                </a:solidFill>
                <a:latin typeface="IntelOne Text"/>
              </a:rPr>
              <a:t>Increase visibility into factory assets</a:t>
            </a:r>
          </a:p>
          <a:p>
            <a:pPr marL="171450" lvl="1" indent="-114300">
              <a:buFont typeface="Wingdings" panose="05000000000000000000" pitchFamily="2" charset="2"/>
              <a:buChar char="§"/>
              <a:defRPr/>
            </a:pPr>
            <a:r>
              <a:rPr lang="en-US" sz="900" dirty="0">
                <a:solidFill>
                  <a:schemeClr val="bg2"/>
                </a:solidFill>
                <a:latin typeface="IntelOne Text"/>
              </a:rPr>
              <a:t>Drive appeal with younger workers looking for digitized/automated environments</a:t>
            </a:r>
          </a:p>
          <a:p>
            <a:pPr>
              <a:spcBef>
                <a:spcPts val="200"/>
              </a:spcBef>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human injury, exposure to hazards which can be automated</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Mitigate labor shortages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reliance on technical expertise for less critical systems </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labor costs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Optimize warehouse spaces to reduce footprint</a:t>
            </a:r>
          </a:p>
        </p:txBody>
      </p:sp>
      <p:sp>
        <p:nvSpPr>
          <p:cNvPr id="56" name="Text Placeholder 49">
            <a:extLst>
              <a:ext uri="{FF2B5EF4-FFF2-40B4-BE49-F238E27FC236}">
                <a16:creationId xmlns:a16="http://schemas.microsoft.com/office/drawing/2014/main" id="{3454061E-8120-B0C1-608A-AA2D11A0AA69}"/>
              </a:ext>
            </a:extLst>
          </p:cNvPr>
          <p:cNvSpPr txBox="1">
            <a:spLocks/>
          </p:cNvSpPr>
          <p:nvPr/>
        </p:nvSpPr>
        <p:spPr>
          <a:xfrm>
            <a:off x="7133540" y="6031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sz="900"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800" dirty="0">
                <a:solidFill>
                  <a:srgbClr val="525252"/>
                </a:solidFill>
                <a:latin typeface="IntelOne Text" panose="020B0503020203020204" pitchFamily="34" charset="0"/>
              </a:rPr>
              <a:t>Primary: </a:t>
            </a:r>
            <a:r>
              <a:rPr lang="en-US" sz="800" b="0" dirty="0">
                <a:solidFill>
                  <a:srgbClr val="525252"/>
                </a:solidFill>
                <a:latin typeface="IntelOne Text" panose="020B0503020203020204" pitchFamily="34" charset="0"/>
                <a:hlinkClick r:id="rId5" action="ppaction://hlinksldjump"/>
              </a:rPr>
              <a:t>Control Optimization &amp; Autonomy</a:t>
            </a:r>
            <a:endParaRPr lang="en-US" sz="800" b="0" dirty="0">
              <a:solidFill>
                <a:srgbClr val="525252"/>
              </a:solidFill>
              <a:latin typeface="IntelOne Text" panose="020B0503020203020204" pitchFamily="34" charset="0"/>
            </a:endParaRPr>
          </a:p>
          <a:p>
            <a:pPr marL="228600" indent="-171450" defTabSz="914400">
              <a:spcBef>
                <a:spcPts val="0"/>
              </a:spcBef>
              <a:buFont typeface="Wingdings" panose="05000000000000000000" pitchFamily="2" charset="2"/>
              <a:buChar char="§"/>
              <a:defRPr/>
            </a:pPr>
            <a:r>
              <a:rPr lang="en-US" sz="800" b="0" dirty="0">
                <a:solidFill>
                  <a:srgbClr val="525252"/>
                </a:solidFill>
                <a:latin typeface="IntelOne Text" panose="020B0503020203020204" pitchFamily="34" charset="0"/>
              </a:rPr>
              <a:t>Logistics &amp; Tracking, Machine Condition Monitoring, Product Inspection, Situational Monitoring</a:t>
            </a:r>
          </a:p>
        </p:txBody>
      </p:sp>
      <p:sp>
        <p:nvSpPr>
          <p:cNvPr id="57" name="Text Placeholder 49" descr="Target Vertical: &#10;Manufacturing&#10;&#10;&#10;">
            <a:extLst>
              <a:ext uri="{FF2B5EF4-FFF2-40B4-BE49-F238E27FC236}">
                <a16:creationId xmlns:a16="http://schemas.microsoft.com/office/drawing/2014/main" id="{14A84D70-1D7A-8B52-92B9-A5B99454EC6B}"/>
              </a:ext>
            </a:extLst>
          </p:cNvPr>
          <p:cNvSpPr txBox="1">
            <a:spLocks/>
          </p:cNvSpPr>
          <p:nvPr/>
        </p:nvSpPr>
        <p:spPr>
          <a:xfrm>
            <a:off x="7144338"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a:spcBef>
                <a:spcPts val="0"/>
              </a:spcBef>
              <a:defRPr/>
            </a:pPr>
            <a:r>
              <a:rPr lang="en-US" sz="900" b="0" dirty="0">
                <a:solidFill>
                  <a:srgbClr val="525252"/>
                </a:solidFill>
                <a:latin typeface="IntelOne Text" panose="020B0503020203020204" pitchFamily="34" charset="0"/>
                <a:ea typeface="+mn-ea"/>
                <a:cs typeface="+mn-cs"/>
                <a:sym typeface="Helvetica Neue"/>
              </a:rPr>
              <a:t>Health and Life Sciences, Retail, Transportation and Warehousing</a:t>
            </a:r>
          </a:p>
        </p:txBody>
      </p:sp>
      <p:sp>
        <p:nvSpPr>
          <p:cNvPr id="58" name="Text Placeholder 49" descr="Target Vertical: &#10;Manufacturing&#10;&#10;&#10;">
            <a:extLst>
              <a:ext uri="{FF2B5EF4-FFF2-40B4-BE49-F238E27FC236}">
                <a16:creationId xmlns:a16="http://schemas.microsoft.com/office/drawing/2014/main" id="{2D727DD3-480B-A59B-C4DD-22F585DBBBA3}"/>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Asia, Pacific, and Japan, Americas, Europe, Middle East, Africa, and PRC</a:t>
            </a:r>
          </a:p>
        </p:txBody>
      </p:sp>
      <p:pic>
        <p:nvPicPr>
          <p:cNvPr id="2" name="Picture 1" descr="Logo&#10;&#10;Description automatically generated">
            <a:extLst>
              <a:ext uri="{FF2B5EF4-FFF2-40B4-BE49-F238E27FC236}">
                <a16:creationId xmlns:a16="http://schemas.microsoft.com/office/drawing/2014/main" id="{DAE0BE0C-BCE0-FC4E-B6D5-94B4A977A4AC}"/>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2450" y="192883"/>
            <a:ext cx="952500" cy="363730"/>
          </a:xfrm>
          <a:prstGeom prst="rect">
            <a:avLst/>
          </a:prstGeom>
        </p:spPr>
      </p:pic>
      <p:pic>
        <p:nvPicPr>
          <p:cNvPr id="3" name="Graphic 99">
            <a:extLst>
              <a:ext uri="{FF2B5EF4-FFF2-40B4-BE49-F238E27FC236}">
                <a16:creationId xmlns:a16="http://schemas.microsoft.com/office/drawing/2014/main" id="{63B96274-69EC-8C7F-B6D6-08E37DCCDBBA}"/>
              </a:ext>
            </a:extLst>
          </p:cNvPr>
          <p:cNvPicPr>
            <a:picLocks/>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58800" y="3140889"/>
            <a:ext cx="271459" cy="204083"/>
          </a:xfrm>
          <a:prstGeom prst="rect">
            <a:avLst/>
          </a:prstGeom>
        </p:spPr>
      </p:pic>
      <p:pic>
        <p:nvPicPr>
          <p:cNvPr id="8" name="Graphic 101">
            <a:extLst>
              <a:ext uri="{FF2B5EF4-FFF2-40B4-BE49-F238E27FC236}">
                <a16:creationId xmlns:a16="http://schemas.microsoft.com/office/drawing/2014/main" id="{506C2592-05BF-66F3-8581-8515D0E8CA8C}"/>
              </a:ext>
            </a:extLst>
          </p:cNvPr>
          <p:cNvPicPr>
            <a:picLocks/>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717800" y="3140889"/>
            <a:ext cx="292051" cy="277856"/>
          </a:xfrm>
          <a:prstGeom prst="rect">
            <a:avLst/>
          </a:prstGeom>
        </p:spPr>
      </p:pic>
      <p:grpSp>
        <p:nvGrpSpPr>
          <p:cNvPr id="9" name="Group 102">
            <a:extLst>
              <a:ext uri="{FF2B5EF4-FFF2-40B4-BE49-F238E27FC236}">
                <a16:creationId xmlns:a16="http://schemas.microsoft.com/office/drawing/2014/main" id="{0FA18B71-30E2-2FD7-E4E6-B4461E5E0F57}"/>
              </a:ext>
            </a:extLst>
          </p:cNvPr>
          <p:cNvGrpSpPr>
            <a:grpSpLocks/>
          </p:cNvGrpSpPr>
          <p:nvPr/>
        </p:nvGrpSpPr>
        <p:grpSpPr>
          <a:xfrm>
            <a:off x="4889547" y="3140914"/>
            <a:ext cx="274727" cy="306785"/>
            <a:chOff x="3566414" y="4653343"/>
            <a:chExt cx="505288" cy="564258"/>
          </a:xfrm>
        </p:grpSpPr>
        <p:sp>
          <p:nvSpPr>
            <p:cNvPr id="10" name="Freeform: Shape 103">
              <a:extLst>
                <a:ext uri="{FF2B5EF4-FFF2-40B4-BE49-F238E27FC236}">
                  <a16:creationId xmlns:a16="http://schemas.microsoft.com/office/drawing/2014/main" id="{3748EAB4-3161-0DA9-3E8F-4D00F8DB6236}"/>
                </a:ext>
              </a:extLst>
            </p:cNvPr>
            <p:cNvSpPr/>
            <p:nvPr/>
          </p:nvSpPr>
          <p:spPr>
            <a:xfrm>
              <a:off x="3795443" y="4687038"/>
              <a:ext cx="47241" cy="116214"/>
            </a:xfrm>
            <a:custGeom>
              <a:avLst/>
              <a:gdLst>
                <a:gd name="connsiteX0" fmla="*/ 0 w 47241"/>
                <a:gd name="connsiteY0" fmla="*/ 0 h 116214"/>
                <a:gd name="connsiteX1" fmla="*/ 47242 w 47241"/>
                <a:gd name="connsiteY1" fmla="*/ 0 h 116214"/>
                <a:gd name="connsiteX2" fmla="*/ 47242 w 47241"/>
                <a:gd name="connsiteY2" fmla="*/ 116214 h 116214"/>
                <a:gd name="connsiteX3" fmla="*/ 0 w 47241"/>
                <a:gd name="connsiteY3" fmla="*/ 116214 h 116214"/>
              </a:gdLst>
              <a:ahLst/>
              <a:cxnLst>
                <a:cxn ang="0">
                  <a:pos x="connsiteX0" y="connsiteY0"/>
                </a:cxn>
                <a:cxn ang="0">
                  <a:pos x="connsiteX1" y="connsiteY1"/>
                </a:cxn>
                <a:cxn ang="0">
                  <a:pos x="connsiteX2" y="connsiteY2"/>
                </a:cxn>
                <a:cxn ang="0">
                  <a:pos x="connsiteX3" y="connsiteY3"/>
                </a:cxn>
              </a:cxnLst>
              <a:rect l="l" t="t" r="r" b="b"/>
              <a:pathLst>
                <a:path w="47241" h="116214">
                  <a:moveTo>
                    <a:pt x="0" y="0"/>
                  </a:moveTo>
                  <a:lnTo>
                    <a:pt x="47242" y="0"/>
                  </a:lnTo>
                  <a:lnTo>
                    <a:pt x="47242" y="116214"/>
                  </a:lnTo>
                  <a:lnTo>
                    <a:pt x="0" y="116214"/>
                  </a:lnTo>
                  <a:close/>
                </a:path>
              </a:pathLst>
            </a:custGeom>
            <a:solidFill>
              <a:schemeClr val="accent1"/>
            </a:solidFill>
            <a:ln w="1026" cap="flat">
              <a:noFill/>
              <a:prstDash val="solid"/>
              <a:miter/>
            </a:ln>
          </p:spPr>
          <p:txBody>
            <a:bodyPr rtlCol="0" anchor="ctr"/>
            <a:lstStyle/>
            <a:p>
              <a:endParaRPr lang="en-US"/>
            </a:p>
          </p:txBody>
        </p:sp>
        <p:sp>
          <p:nvSpPr>
            <p:cNvPr id="16" name="Freeform: Shape 104">
              <a:extLst>
                <a:ext uri="{FF2B5EF4-FFF2-40B4-BE49-F238E27FC236}">
                  <a16:creationId xmlns:a16="http://schemas.microsoft.com/office/drawing/2014/main" id="{34359D48-AA61-8BB7-D87F-06265CDD3CC5}"/>
                </a:ext>
              </a:extLst>
            </p:cNvPr>
            <p:cNvSpPr/>
            <p:nvPr/>
          </p:nvSpPr>
          <p:spPr>
            <a:xfrm>
              <a:off x="3742614" y="4653343"/>
              <a:ext cx="152898" cy="111171"/>
            </a:xfrm>
            <a:custGeom>
              <a:avLst/>
              <a:gdLst>
                <a:gd name="connsiteX0" fmla="*/ 119203 w 152898"/>
                <a:gd name="connsiteY0" fmla="*/ 111172 h 111171"/>
                <a:gd name="connsiteX1" fmla="*/ 76192 w 152898"/>
                <a:gd name="connsiteY1" fmla="*/ 67401 h 111171"/>
                <a:gd name="connsiteX2" fmla="*/ 33696 w 152898"/>
                <a:gd name="connsiteY2" fmla="*/ 110638 h 111171"/>
                <a:gd name="connsiteX3" fmla="*/ 0 w 152898"/>
                <a:gd name="connsiteY3" fmla="*/ 77527 h 111171"/>
                <a:gd name="connsiteX4" fmla="*/ 76192 w 152898"/>
                <a:gd name="connsiteY4" fmla="*/ 0 h 111171"/>
                <a:gd name="connsiteX5" fmla="*/ 152898 w 152898"/>
                <a:gd name="connsiteY5" fmla="*/ 78061 h 111171"/>
                <a:gd name="connsiteX6" fmla="*/ 119203 w 152898"/>
                <a:gd name="connsiteY6" fmla="*/ 111172 h 11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898" h="111171">
                  <a:moveTo>
                    <a:pt x="119203" y="111172"/>
                  </a:moveTo>
                  <a:lnTo>
                    <a:pt x="76192" y="67401"/>
                  </a:lnTo>
                  <a:lnTo>
                    <a:pt x="33696" y="110638"/>
                  </a:lnTo>
                  <a:lnTo>
                    <a:pt x="0" y="77527"/>
                  </a:lnTo>
                  <a:lnTo>
                    <a:pt x="76192" y="0"/>
                  </a:lnTo>
                  <a:lnTo>
                    <a:pt x="152898" y="78061"/>
                  </a:lnTo>
                  <a:lnTo>
                    <a:pt x="119203" y="111172"/>
                  </a:lnTo>
                  <a:close/>
                </a:path>
              </a:pathLst>
            </a:custGeom>
            <a:solidFill>
              <a:schemeClr val="accent1"/>
            </a:solidFill>
            <a:ln w="1026" cap="flat">
              <a:noFill/>
              <a:prstDash val="solid"/>
              <a:miter/>
            </a:ln>
          </p:spPr>
          <p:txBody>
            <a:bodyPr rtlCol="0" anchor="ctr"/>
            <a:lstStyle/>
            <a:p>
              <a:endParaRPr lang="en-US"/>
            </a:p>
          </p:txBody>
        </p:sp>
        <p:grpSp>
          <p:nvGrpSpPr>
            <p:cNvPr id="18" name="Graphic 1455">
              <a:extLst>
                <a:ext uri="{FF2B5EF4-FFF2-40B4-BE49-F238E27FC236}">
                  <a16:creationId xmlns:a16="http://schemas.microsoft.com/office/drawing/2014/main" id="{FB683FE4-BE89-0E6E-8B2A-1ED8177A3574}"/>
                </a:ext>
              </a:extLst>
            </p:cNvPr>
            <p:cNvGrpSpPr/>
            <p:nvPr/>
          </p:nvGrpSpPr>
          <p:grpSpPr>
            <a:xfrm>
              <a:off x="3566414" y="4800572"/>
              <a:ext cx="168487" cy="152898"/>
              <a:chOff x="3566414" y="4800572"/>
              <a:chExt cx="168487" cy="152898"/>
            </a:xfrm>
            <a:solidFill>
              <a:schemeClr val="accent1"/>
            </a:solidFill>
          </p:grpSpPr>
          <p:sp>
            <p:nvSpPr>
              <p:cNvPr id="46" name="Freeform: Shape 120">
                <a:extLst>
                  <a:ext uri="{FF2B5EF4-FFF2-40B4-BE49-F238E27FC236}">
                    <a16:creationId xmlns:a16="http://schemas.microsoft.com/office/drawing/2014/main" id="{96D0BEC5-1871-3501-78E7-042CFD1E08E7}"/>
                  </a:ext>
                </a:extLst>
              </p:cNvPr>
              <p:cNvSpPr/>
              <p:nvPr/>
            </p:nvSpPr>
            <p:spPr>
              <a:xfrm>
                <a:off x="3600109" y="4853400"/>
                <a:ext cx="134792" cy="47241"/>
              </a:xfrm>
              <a:custGeom>
                <a:avLst/>
                <a:gdLst>
                  <a:gd name="connsiteX0" fmla="*/ 0 w 134792"/>
                  <a:gd name="connsiteY0" fmla="*/ 0 h 47241"/>
                  <a:gd name="connsiteX1" fmla="*/ 134792 w 134792"/>
                  <a:gd name="connsiteY1" fmla="*/ 0 h 47241"/>
                  <a:gd name="connsiteX2" fmla="*/ 134792 w 134792"/>
                  <a:gd name="connsiteY2" fmla="*/ 47242 h 47241"/>
                  <a:gd name="connsiteX3" fmla="*/ 0 w 134792"/>
                  <a:gd name="connsiteY3" fmla="*/ 47242 h 47241"/>
                </a:gdLst>
                <a:ahLst/>
                <a:cxnLst>
                  <a:cxn ang="0">
                    <a:pos x="connsiteX0" y="connsiteY0"/>
                  </a:cxn>
                  <a:cxn ang="0">
                    <a:pos x="connsiteX1" y="connsiteY1"/>
                  </a:cxn>
                  <a:cxn ang="0">
                    <a:pos x="connsiteX2" y="connsiteY2"/>
                  </a:cxn>
                  <a:cxn ang="0">
                    <a:pos x="connsiteX3" y="connsiteY3"/>
                  </a:cxn>
                </a:cxnLst>
                <a:rect l="l" t="t" r="r" b="b"/>
                <a:pathLst>
                  <a:path w="134792" h="47241">
                    <a:moveTo>
                      <a:pt x="0" y="0"/>
                    </a:moveTo>
                    <a:lnTo>
                      <a:pt x="134792" y="0"/>
                    </a:lnTo>
                    <a:lnTo>
                      <a:pt x="134792" y="47242"/>
                    </a:lnTo>
                    <a:lnTo>
                      <a:pt x="0" y="47242"/>
                    </a:lnTo>
                    <a:close/>
                  </a:path>
                </a:pathLst>
              </a:custGeom>
              <a:grpFill/>
              <a:ln w="1026" cap="flat">
                <a:noFill/>
                <a:prstDash val="solid"/>
                <a:miter/>
              </a:ln>
            </p:spPr>
            <p:txBody>
              <a:bodyPr rtlCol="0" anchor="ctr"/>
              <a:lstStyle/>
              <a:p>
                <a:endParaRPr lang="en-US"/>
              </a:p>
            </p:txBody>
          </p:sp>
          <p:sp>
            <p:nvSpPr>
              <p:cNvPr id="47" name="Freeform: Shape 121">
                <a:extLst>
                  <a:ext uri="{FF2B5EF4-FFF2-40B4-BE49-F238E27FC236}">
                    <a16:creationId xmlns:a16="http://schemas.microsoft.com/office/drawing/2014/main" id="{7E9E2892-D2AA-E476-1189-41DD44A9579D}"/>
                  </a:ext>
                </a:extLst>
              </p:cNvPr>
              <p:cNvSpPr/>
              <p:nvPr/>
            </p:nvSpPr>
            <p:spPr>
              <a:xfrm>
                <a:off x="3566414" y="4800572"/>
                <a:ext cx="111171" cy="152898"/>
              </a:xfrm>
              <a:custGeom>
                <a:avLst/>
                <a:gdLst>
                  <a:gd name="connsiteX0" fmla="*/ 77527 w 111171"/>
                  <a:gd name="connsiteY0" fmla="*/ 152898 h 152898"/>
                  <a:gd name="connsiteX1" fmla="*/ 0 w 111171"/>
                  <a:gd name="connsiteY1" fmla="*/ 76716 h 152898"/>
                  <a:gd name="connsiteX2" fmla="*/ 78062 w 111171"/>
                  <a:gd name="connsiteY2" fmla="*/ 0 h 152898"/>
                  <a:gd name="connsiteX3" fmla="*/ 111172 w 111171"/>
                  <a:gd name="connsiteY3" fmla="*/ 33696 h 152898"/>
                  <a:gd name="connsiteX4" fmla="*/ 67401 w 111171"/>
                  <a:gd name="connsiteY4" fmla="*/ 76716 h 152898"/>
                  <a:gd name="connsiteX5" fmla="*/ 110638 w 111171"/>
                  <a:gd name="connsiteY5" fmla="*/ 119203 h 152898"/>
                  <a:gd name="connsiteX6" fmla="*/ 77527 w 111171"/>
                  <a:gd name="connsiteY6" fmla="*/ 152898 h 15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71" h="152898">
                    <a:moveTo>
                      <a:pt x="77527" y="152898"/>
                    </a:moveTo>
                    <a:lnTo>
                      <a:pt x="0" y="76716"/>
                    </a:lnTo>
                    <a:lnTo>
                      <a:pt x="78062" y="0"/>
                    </a:lnTo>
                    <a:lnTo>
                      <a:pt x="111172" y="33696"/>
                    </a:lnTo>
                    <a:lnTo>
                      <a:pt x="67401" y="76716"/>
                    </a:lnTo>
                    <a:lnTo>
                      <a:pt x="110638" y="119203"/>
                    </a:lnTo>
                    <a:lnTo>
                      <a:pt x="77527" y="152898"/>
                    </a:lnTo>
                    <a:close/>
                  </a:path>
                </a:pathLst>
              </a:custGeom>
              <a:grpFill/>
              <a:ln w="1026" cap="flat">
                <a:noFill/>
                <a:prstDash val="solid"/>
                <a:miter/>
              </a:ln>
            </p:spPr>
            <p:txBody>
              <a:bodyPr rtlCol="0" anchor="ctr"/>
              <a:lstStyle/>
              <a:p>
                <a:endParaRPr lang="en-US"/>
              </a:p>
            </p:txBody>
          </p:sp>
        </p:grpSp>
        <p:grpSp>
          <p:nvGrpSpPr>
            <p:cNvPr id="41" name="Graphic 1455">
              <a:extLst>
                <a:ext uri="{FF2B5EF4-FFF2-40B4-BE49-F238E27FC236}">
                  <a16:creationId xmlns:a16="http://schemas.microsoft.com/office/drawing/2014/main" id="{23FF5A5C-64B1-35CC-089D-2A013103DBEE}"/>
                </a:ext>
              </a:extLst>
            </p:cNvPr>
            <p:cNvGrpSpPr/>
            <p:nvPr/>
          </p:nvGrpSpPr>
          <p:grpSpPr>
            <a:xfrm>
              <a:off x="3903205" y="4800572"/>
              <a:ext cx="168497" cy="152898"/>
              <a:chOff x="3903205" y="4800572"/>
              <a:chExt cx="168497" cy="152898"/>
            </a:xfrm>
            <a:solidFill>
              <a:schemeClr val="accent1"/>
            </a:solidFill>
          </p:grpSpPr>
          <p:sp>
            <p:nvSpPr>
              <p:cNvPr id="44" name="Freeform: Shape 115">
                <a:extLst>
                  <a:ext uri="{FF2B5EF4-FFF2-40B4-BE49-F238E27FC236}">
                    <a16:creationId xmlns:a16="http://schemas.microsoft.com/office/drawing/2014/main" id="{2EC30FF4-65F7-5A78-7034-87DB5A89EE36}"/>
                  </a:ext>
                </a:extLst>
              </p:cNvPr>
              <p:cNvSpPr/>
              <p:nvPr/>
            </p:nvSpPr>
            <p:spPr>
              <a:xfrm>
                <a:off x="3903205" y="4853400"/>
                <a:ext cx="134792" cy="47241"/>
              </a:xfrm>
              <a:custGeom>
                <a:avLst/>
                <a:gdLst>
                  <a:gd name="connsiteX0" fmla="*/ 0 w 134792"/>
                  <a:gd name="connsiteY0" fmla="*/ 0 h 47241"/>
                  <a:gd name="connsiteX1" fmla="*/ 134792 w 134792"/>
                  <a:gd name="connsiteY1" fmla="*/ 0 h 47241"/>
                  <a:gd name="connsiteX2" fmla="*/ 134792 w 134792"/>
                  <a:gd name="connsiteY2" fmla="*/ 47242 h 47241"/>
                  <a:gd name="connsiteX3" fmla="*/ 0 w 134792"/>
                  <a:gd name="connsiteY3" fmla="*/ 47242 h 47241"/>
                </a:gdLst>
                <a:ahLst/>
                <a:cxnLst>
                  <a:cxn ang="0">
                    <a:pos x="connsiteX0" y="connsiteY0"/>
                  </a:cxn>
                  <a:cxn ang="0">
                    <a:pos x="connsiteX1" y="connsiteY1"/>
                  </a:cxn>
                  <a:cxn ang="0">
                    <a:pos x="connsiteX2" y="connsiteY2"/>
                  </a:cxn>
                  <a:cxn ang="0">
                    <a:pos x="connsiteX3" y="connsiteY3"/>
                  </a:cxn>
                </a:cxnLst>
                <a:rect l="l" t="t" r="r" b="b"/>
                <a:pathLst>
                  <a:path w="134792" h="47241">
                    <a:moveTo>
                      <a:pt x="0" y="0"/>
                    </a:moveTo>
                    <a:lnTo>
                      <a:pt x="134792" y="0"/>
                    </a:lnTo>
                    <a:lnTo>
                      <a:pt x="134792" y="47242"/>
                    </a:lnTo>
                    <a:lnTo>
                      <a:pt x="0" y="47242"/>
                    </a:lnTo>
                    <a:close/>
                  </a:path>
                </a:pathLst>
              </a:custGeom>
              <a:grpFill/>
              <a:ln w="1026" cap="flat">
                <a:noFill/>
                <a:prstDash val="solid"/>
                <a:miter/>
              </a:ln>
            </p:spPr>
            <p:txBody>
              <a:bodyPr rtlCol="0" anchor="ctr"/>
              <a:lstStyle/>
              <a:p>
                <a:endParaRPr lang="en-US"/>
              </a:p>
            </p:txBody>
          </p:sp>
          <p:sp>
            <p:nvSpPr>
              <p:cNvPr id="45" name="Freeform: Shape 118">
                <a:extLst>
                  <a:ext uri="{FF2B5EF4-FFF2-40B4-BE49-F238E27FC236}">
                    <a16:creationId xmlns:a16="http://schemas.microsoft.com/office/drawing/2014/main" id="{B67054AC-489C-4D1C-97C4-BE12DB6C9255}"/>
                  </a:ext>
                </a:extLst>
              </p:cNvPr>
              <p:cNvSpPr/>
              <p:nvPr/>
            </p:nvSpPr>
            <p:spPr>
              <a:xfrm>
                <a:off x="3960521" y="4800572"/>
                <a:ext cx="111181" cy="152898"/>
              </a:xfrm>
              <a:custGeom>
                <a:avLst/>
                <a:gdLst>
                  <a:gd name="connsiteX0" fmla="*/ 33654 w 111181"/>
                  <a:gd name="connsiteY0" fmla="*/ 152898 h 152898"/>
                  <a:gd name="connsiteX1" fmla="*/ 544 w 111181"/>
                  <a:gd name="connsiteY1" fmla="*/ 119203 h 152898"/>
                  <a:gd name="connsiteX2" fmla="*/ 43781 w 111181"/>
                  <a:gd name="connsiteY2" fmla="*/ 76716 h 152898"/>
                  <a:gd name="connsiteX3" fmla="*/ 0 w 111181"/>
                  <a:gd name="connsiteY3" fmla="*/ 33696 h 152898"/>
                  <a:gd name="connsiteX4" fmla="*/ 33110 w 111181"/>
                  <a:gd name="connsiteY4" fmla="*/ 0 h 152898"/>
                  <a:gd name="connsiteX5" fmla="*/ 111182 w 111181"/>
                  <a:gd name="connsiteY5" fmla="*/ 76716 h 152898"/>
                  <a:gd name="connsiteX6" fmla="*/ 33654 w 111181"/>
                  <a:gd name="connsiteY6" fmla="*/ 152898 h 15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81" h="152898">
                    <a:moveTo>
                      <a:pt x="33654" y="152898"/>
                    </a:moveTo>
                    <a:lnTo>
                      <a:pt x="544" y="119203"/>
                    </a:lnTo>
                    <a:lnTo>
                      <a:pt x="43781" y="76716"/>
                    </a:lnTo>
                    <a:lnTo>
                      <a:pt x="0" y="33696"/>
                    </a:lnTo>
                    <a:lnTo>
                      <a:pt x="33110" y="0"/>
                    </a:lnTo>
                    <a:lnTo>
                      <a:pt x="111182" y="76716"/>
                    </a:lnTo>
                    <a:lnTo>
                      <a:pt x="33654" y="152898"/>
                    </a:lnTo>
                    <a:close/>
                  </a:path>
                </a:pathLst>
              </a:custGeom>
              <a:grpFill/>
              <a:ln w="1026" cap="flat">
                <a:noFill/>
                <a:prstDash val="solid"/>
                <a:miter/>
              </a:ln>
            </p:spPr>
            <p:txBody>
              <a:bodyPr rtlCol="0" anchor="ctr"/>
              <a:lstStyle/>
              <a:p>
                <a:endParaRPr lang="en-US"/>
              </a:p>
            </p:txBody>
          </p:sp>
        </p:grpSp>
        <p:sp>
          <p:nvSpPr>
            <p:cNvPr id="42" name="Freeform: Shape 107">
              <a:extLst>
                <a:ext uri="{FF2B5EF4-FFF2-40B4-BE49-F238E27FC236}">
                  <a16:creationId xmlns:a16="http://schemas.microsoft.com/office/drawing/2014/main" id="{85AA0D2B-AE12-6910-7F39-3B23230AD165}"/>
                </a:ext>
              </a:extLst>
            </p:cNvPr>
            <p:cNvSpPr/>
            <p:nvPr/>
          </p:nvSpPr>
          <p:spPr>
            <a:xfrm>
              <a:off x="3674073" y="4836280"/>
              <a:ext cx="348467" cy="381321"/>
            </a:xfrm>
            <a:custGeom>
              <a:avLst/>
              <a:gdLst>
                <a:gd name="connsiteX0" fmla="*/ 286869 w 348467"/>
                <a:gd name="connsiteY0" fmla="*/ 147815 h 381321"/>
                <a:gd name="connsiteX1" fmla="*/ 200099 w 348467"/>
                <a:gd name="connsiteY1" fmla="*/ 127254 h 381321"/>
                <a:gd name="connsiteX2" fmla="*/ 200099 w 348467"/>
                <a:gd name="connsiteY2" fmla="*/ 53085 h 381321"/>
                <a:gd name="connsiteX3" fmla="*/ 147014 w 348467"/>
                <a:gd name="connsiteY3" fmla="*/ 0 h 381321"/>
                <a:gd name="connsiteX4" fmla="*/ 146593 w 348467"/>
                <a:gd name="connsiteY4" fmla="*/ 0 h 381321"/>
                <a:gd name="connsiteX5" fmla="*/ 93507 w 348467"/>
                <a:gd name="connsiteY5" fmla="*/ 53085 h 381321"/>
                <a:gd name="connsiteX6" fmla="*/ 93507 w 348467"/>
                <a:gd name="connsiteY6" fmla="*/ 181746 h 381321"/>
                <a:gd name="connsiteX7" fmla="*/ 90889 w 348467"/>
                <a:gd name="connsiteY7" fmla="*/ 179127 h 381321"/>
                <a:gd name="connsiteX8" fmla="*/ 53342 w 348467"/>
                <a:gd name="connsiteY8" fmla="*/ 163610 h 381321"/>
                <a:gd name="connsiteX9" fmla="*/ 16021 w 348467"/>
                <a:gd name="connsiteY9" fmla="*/ 178912 h 381321"/>
                <a:gd name="connsiteX10" fmla="*/ 15508 w 348467"/>
                <a:gd name="connsiteY10" fmla="*/ 179405 h 381321"/>
                <a:gd name="connsiteX11" fmla="*/ 0 w 348467"/>
                <a:gd name="connsiteY11" fmla="*/ 216951 h 381321"/>
                <a:gd name="connsiteX12" fmla="*/ 15508 w 348467"/>
                <a:gd name="connsiteY12" fmla="*/ 254488 h 381321"/>
                <a:gd name="connsiteX13" fmla="*/ 89584 w 348467"/>
                <a:gd name="connsiteY13" fmla="*/ 328565 h 381321"/>
                <a:gd name="connsiteX14" fmla="*/ 91813 w 348467"/>
                <a:gd name="connsiteY14" fmla="*/ 330670 h 381321"/>
                <a:gd name="connsiteX15" fmla="*/ 109847 w 348467"/>
                <a:gd name="connsiteY15" fmla="*/ 349351 h 381321"/>
                <a:gd name="connsiteX16" fmla="*/ 173068 w 348467"/>
                <a:gd name="connsiteY16" fmla="*/ 381321 h 381321"/>
                <a:gd name="connsiteX17" fmla="*/ 186604 w 348467"/>
                <a:gd name="connsiteY17" fmla="*/ 381321 h 381321"/>
                <a:gd name="connsiteX18" fmla="*/ 186604 w 348467"/>
                <a:gd name="connsiteY18" fmla="*/ 334080 h 381321"/>
                <a:gd name="connsiteX19" fmla="*/ 173068 w 348467"/>
                <a:gd name="connsiteY19" fmla="*/ 334080 h 381321"/>
                <a:gd name="connsiteX20" fmla="*/ 147681 w 348467"/>
                <a:gd name="connsiteY20" fmla="*/ 321057 h 381321"/>
                <a:gd name="connsiteX21" fmla="*/ 123229 w 348467"/>
                <a:gd name="connsiteY21" fmla="*/ 295383 h 381321"/>
                <a:gd name="connsiteX22" fmla="*/ 122992 w 348467"/>
                <a:gd name="connsiteY22" fmla="*/ 295157 h 381321"/>
                <a:gd name="connsiteX23" fmla="*/ 48905 w 348467"/>
                <a:gd name="connsiteY23" fmla="*/ 221070 h 381321"/>
                <a:gd name="connsiteX24" fmla="*/ 47242 w 348467"/>
                <a:gd name="connsiteY24" fmla="*/ 216951 h 381321"/>
                <a:gd name="connsiteX25" fmla="*/ 48803 w 348467"/>
                <a:gd name="connsiteY25" fmla="*/ 212936 h 381321"/>
                <a:gd name="connsiteX26" fmla="*/ 49213 w 348467"/>
                <a:gd name="connsiteY26" fmla="*/ 212535 h 381321"/>
                <a:gd name="connsiteX27" fmla="*/ 53342 w 348467"/>
                <a:gd name="connsiteY27" fmla="*/ 210851 h 381321"/>
                <a:gd name="connsiteX28" fmla="*/ 57481 w 348467"/>
                <a:gd name="connsiteY28" fmla="*/ 212535 h 381321"/>
                <a:gd name="connsiteX29" fmla="*/ 86555 w 348467"/>
                <a:gd name="connsiteY29" fmla="*/ 241599 h 381321"/>
                <a:gd name="connsiteX30" fmla="*/ 121154 w 348467"/>
                <a:gd name="connsiteY30" fmla="*/ 248480 h 381321"/>
                <a:gd name="connsiteX31" fmla="*/ 140749 w 348467"/>
                <a:gd name="connsiteY31" fmla="*/ 219149 h 381321"/>
                <a:gd name="connsiteX32" fmla="*/ 140749 w 348467"/>
                <a:gd name="connsiteY32" fmla="*/ 53085 h 381321"/>
                <a:gd name="connsiteX33" fmla="*/ 146593 w 348467"/>
                <a:gd name="connsiteY33" fmla="*/ 47241 h 381321"/>
                <a:gd name="connsiteX34" fmla="*/ 147014 w 348467"/>
                <a:gd name="connsiteY34" fmla="*/ 47241 h 381321"/>
                <a:gd name="connsiteX35" fmla="*/ 152857 w 348467"/>
                <a:gd name="connsiteY35" fmla="*/ 53085 h 381321"/>
                <a:gd name="connsiteX36" fmla="*/ 152857 w 348467"/>
                <a:gd name="connsiteY36" fmla="*/ 164616 h 381321"/>
                <a:gd name="connsiteX37" fmla="*/ 275973 w 348467"/>
                <a:gd name="connsiteY37" fmla="*/ 193783 h 381321"/>
                <a:gd name="connsiteX38" fmla="*/ 301226 w 348467"/>
                <a:gd name="connsiteY38" fmla="*/ 227119 h 381321"/>
                <a:gd name="connsiteX39" fmla="*/ 301226 w 348467"/>
                <a:gd name="connsiteY39" fmla="*/ 334080 h 381321"/>
                <a:gd name="connsiteX40" fmla="*/ 283038 w 348467"/>
                <a:gd name="connsiteY40" fmla="*/ 334080 h 381321"/>
                <a:gd name="connsiteX41" fmla="*/ 283038 w 348467"/>
                <a:gd name="connsiteY41" fmla="*/ 381321 h 381321"/>
                <a:gd name="connsiteX42" fmla="*/ 310767 w 348467"/>
                <a:gd name="connsiteY42" fmla="*/ 381321 h 381321"/>
                <a:gd name="connsiteX43" fmla="*/ 348468 w 348467"/>
                <a:gd name="connsiteY43" fmla="*/ 343158 h 381321"/>
                <a:gd name="connsiteX44" fmla="*/ 348468 w 348467"/>
                <a:gd name="connsiteY44" fmla="*/ 227119 h 381321"/>
                <a:gd name="connsiteX45" fmla="*/ 286869 w 348467"/>
                <a:gd name="connsiteY45" fmla="*/ 147815 h 38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8467" h="381321">
                  <a:moveTo>
                    <a:pt x="286869" y="147815"/>
                  </a:moveTo>
                  <a:lnTo>
                    <a:pt x="200099" y="127254"/>
                  </a:lnTo>
                  <a:lnTo>
                    <a:pt x="200099" y="53085"/>
                  </a:lnTo>
                  <a:cubicBezTo>
                    <a:pt x="200099" y="23816"/>
                    <a:pt x="176283" y="0"/>
                    <a:pt x="147014" y="0"/>
                  </a:cubicBezTo>
                  <a:lnTo>
                    <a:pt x="146593" y="0"/>
                  </a:lnTo>
                  <a:cubicBezTo>
                    <a:pt x="117323" y="0"/>
                    <a:pt x="93507" y="23816"/>
                    <a:pt x="93507" y="53085"/>
                  </a:cubicBezTo>
                  <a:lnTo>
                    <a:pt x="93507" y="181746"/>
                  </a:lnTo>
                  <a:lnTo>
                    <a:pt x="90889" y="179127"/>
                  </a:lnTo>
                  <a:cubicBezTo>
                    <a:pt x="80875" y="169125"/>
                    <a:pt x="67545" y="163610"/>
                    <a:pt x="53342" y="163610"/>
                  </a:cubicBezTo>
                  <a:cubicBezTo>
                    <a:pt x="39139" y="163610"/>
                    <a:pt x="26003" y="169042"/>
                    <a:pt x="16021" y="178912"/>
                  </a:cubicBezTo>
                  <a:lnTo>
                    <a:pt x="15508" y="179405"/>
                  </a:lnTo>
                  <a:cubicBezTo>
                    <a:pt x="5505" y="189418"/>
                    <a:pt x="0" y="202748"/>
                    <a:pt x="0" y="216951"/>
                  </a:cubicBezTo>
                  <a:cubicBezTo>
                    <a:pt x="0" y="231155"/>
                    <a:pt x="5505" y="244495"/>
                    <a:pt x="15508" y="254488"/>
                  </a:cubicBezTo>
                  <a:lnTo>
                    <a:pt x="89584" y="328565"/>
                  </a:lnTo>
                  <a:cubicBezTo>
                    <a:pt x="90313" y="329294"/>
                    <a:pt x="91073" y="330002"/>
                    <a:pt x="91813" y="330670"/>
                  </a:cubicBezTo>
                  <a:cubicBezTo>
                    <a:pt x="97831" y="336021"/>
                    <a:pt x="104671" y="342429"/>
                    <a:pt x="109847" y="349351"/>
                  </a:cubicBezTo>
                  <a:cubicBezTo>
                    <a:pt x="125046" y="369665"/>
                    <a:pt x="148092" y="381321"/>
                    <a:pt x="173068" y="381321"/>
                  </a:cubicBezTo>
                  <a:lnTo>
                    <a:pt x="186604" y="381321"/>
                  </a:lnTo>
                  <a:lnTo>
                    <a:pt x="186604" y="334080"/>
                  </a:lnTo>
                  <a:lnTo>
                    <a:pt x="173068" y="334080"/>
                  </a:lnTo>
                  <a:cubicBezTo>
                    <a:pt x="163127" y="334080"/>
                    <a:pt x="153874" y="329335"/>
                    <a:pt x="147681" y="321057"/>
                  </a:cubicBezTo>
                  <a:cubicBezTo>
                    <a:pt x="139989" y="310777"/>
                    <a:pt x="131013" y="302315"/>
                    <a:pt x="123229" y="295383"/>
                  </a:cubicBezTo>
                  <a:cubicBezTo>
                    <a:pt x="123146" y="295311"/>
                    <a:pt x="123064" y="295229"/>
                    <a:pt x="122992" y="295157"/>
                  </a:cubicBezTo>
                  <a:lnTo>
                    <a:pt x="48905" y="221070"/>
                  </a:lnTo>
                  <a:cubicBezTo>
                    <a:pt x="47457" y="219622"/>
                    <a:pt x="47242" y="217865"/>
                    <a:pt x="47242" y="216951"/>
                  </a:cubicBezTo>
                  <a:cubicBezTo>
                    <a:pt x="47242" y="216037"/>
                    <a:pt x="47447" y="214363"/>
                    <a:pt x="48803" y="212936"/>
                  </a:cubicBezTo>
                  <a:lnTo>
                    <a:pt x="49213" y="212535"/>
                  </a:lnTo>
                  <a:cubicBezTo>
                    <a:pt x="50672" y="211067"/>
                    <a:pt x="52428" y="210851"/>
                    <a:pt x="53342" y="210851"/>
                  </a:cubicBezTo>
                  <a:cubicBezTo>
                    <a:pt x="54256" y="210851"/>
                    <a:pt x="56022" y="211067"/>
                    <a:pt x="57481" y="212535"/>
                  </a:cubicBezTo>
                  <a:lnTo>
                    <a:pt x="86555" y="241599"/>
                  </a:lnTo>
                  <a:cubicBezTo>
                    <a:pt x="95664" y="250709"/>
                    <a:pt x="109241" y="253410"/>
                    <a:pt x="121154" y="248480"/>
                  </a:cubicBezTo>
                  <a:cubicBezTo>
                    <a:pt x="133057" y="243540"/>
                    <a:pt x="140749" y="232028"/>
                    <a:pt x="140749" y="219149"/>
                  </a:cubicBezTo>
                  <a:lnTo>
                    <a:pt x="140749" y="53085"/>
                  </a:lnTo>
                  <a:cubicBezTo>
                    <a:pt x="140749" y="49922"/>
                    <a:pt x="143419" y="47241"/>
                    <a:pt x="146593" y="47241"/>
                  </a:cubicBezTo>
                  <a:lnTo>
                    <a:pt x="147014" y="47241"/>
                  </a:lnTo>
                  <a:cubicBezTo>
                    <a:pt x="150187" y="47241"/>
                    <a:pt x="152857" y="49922"/>
                    <a:pt x="152857" y="53085"/>
                  </a:cubicBezTo>
                  <a:lnTo>
                    <a:pt x="152857" y="164616"/>
                  </a:lnTo>
                  <a:lnTo>
                    <a:pt x="275973" y="193783"/>
                  </a:lnTo>
                  <a:cubicBezTo>
                    <a:pt x="290844" y="197305"/>
                    <a:pt x="301226" y="211015"/>
                    <a:pt x="301226" y="227119"/>
                  </a:cubicBezTo>
                  <a:lnTo>
                    <a:pt x="301226" y="334080"/>
                  </a:lnTo>
                  <a:lnTo>
                    <a:pt x="283038" y="334080"/>
                  </a:lnTo>
                  <a:lnTo>
                    <a:pt x="283038" y="381321"/>
                  </a:lnTo>
                  <a:lnTo>
                    <a:pt x="310767" y="381321"/>
                  </a:lnTo>
                  <a:cubicBezTo>
                    <a:pt x="331553" y="381321"/>
                    <a:pt x="348468" y="364201"/>
                    <a:pt x="348468" y="343158"/>
                  </a:cubicBezTo>
                  <a:lnTo>
                    <a:pt x="348468" y="227119"/>
                  </a:lnTo>
                  <a:cubicBezTo>
                    <a:pt x="348468" y="189028"/>
                    <a:pt x="323142" y="156421"/>
                    <a:pt x="286869" y="147815"/>
                  </a:cubicBezTo>
                  <a:close/>
                </a:path>
              </a:pathLst>
            </a:custGeom>
            <a:solidFill>
              <a:schemeClr val="accent1"/>
            </a:solidFill>
            <a:ln w="1026" cap="flat">
              <a:noFill/>
              <a:prstDash val="solid"/>
              <a:miter/>
            </a:ln>
          </p:spPr>
          <p:txBody>
            <a:bodyPr rtlCol="0" anchor="ctr"/>
            <a:lstStyle/>
            <a:p>
              <a:endParaRPr lang="en-US"/>
            </a:p>
          </p:txBody>
        </p:sp>
        <p:sp>
          <p:nvSpPr>
            <p:cNvPr id="43" name="Freeform: Shape 108">
              <a:extLst>
                <a:ext uri="{FF2B5EF4-FFF2-40B4-BE49-F238E27FC236}">
                  <a16:creationId xmlns:a16="http://schemas.microsoft.com/office/drawing/2014/main" id="{6FB57B14-700D-AAD2-DBC6-25F335F747FA}"/>
                </a:ext>
              </a:extLst>
            </p:cNvPr>
            <p:cNvSpPr/>
            <p:nvPr/>
          </p:nvSpPr>
          <p:spPr>
            <a:xfrm>
              <a:off x="3885191" y="5171027"/>
              <a:ext cx="47395" cy="45896"/>
            </a:xfrm>
            <a:custGeom>
              <a:avLst/>
              <a:gdLst>
                <a:gd name="connsiteX0" fmla="*/ 0 w 47395"/>
                <a:gd name="connsiteY0" fmla="*/ 0 h 45896"/>
                <a:gd name="connsiteX1" fmla="*/ 47396 w 47395"/>
                <a:gd name="connsiteY1" fmla="*/ 0 h 45896"/>
                <a:gd name="connsiteX2" fmla="*/ 47396 w 47395"/>
                <a:gd name="connsiteY2" fmla="*/ 45896 h 45896"/>
                <a:gd name="connsiteX3" fmla="*/ 0 w 47395"/>
                <a:gd name="connsiteY3" fmla="*/ 45896 h 45896"/>
              </a:gdLst>
              <a:ahLst/>
              <a:cxnLst>
                <a:cxn ang="0">
                  <a:pos x="connsiteX0" y="connsiteY0"/>
                </a:cxn>
                <a:cxn ang="0">
                  <a:pos x="connsiteX1" y="connsiteY1"/>
                </a:cxn>
                <a:cxn ang="0">
                  <a:pos x="connsiteX2" y="connsiteY2"/>
                </a:cxn>
                <a:cxn ang="0">
                  <a:pos x="connsiteX3" y="connsiteY3"/>
                </a:cxn>
              </a:cxnLst>
              <a:rect l="l" t="t" r="r" b="b"/>
              <a:pathLst>
                <a:path w="47395" h="45896">
                  <a:moveTo>
                    <a:pt x="0" y="0"/>
                  </a:moveTo>
                  <a:lnTo>
                    <a:pt x="47396" y="0"/>
                  </a:lnTo>
                  <a:lnTo>
                    <a:pt x="47396" y="45896"/>
                  </a:lnTo>
                  <a:lnTo>
                    <a:pt x="0" y="45896"/>
                  </a:lnTo>
                  <a:close/>
                </a:path>
              </a:pathLst>
            </a:custGeom>
            <a:solidFill>
              <a:schemeClr val="accent2"/>
            </a:solidFill>
            <a:ln w="1026"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333D6259-95C0-5DD6-7C08-EEF13B694ED6}"/>
              </a:ext>
            </a:extLst>
          </p:cNvPr>
          <p:cNvGrpSpPr/>
          <p:nvPr/>
        </p:nvGrpSpPr>
        <p:grpSpPr>
          <a:xfrm>
            <a:off x="9057016" y="87630"/>
            <a:ext cx="2525384" cy="384440"/>
            <a:chOff x="9057016" y="87630"/>
            <a:chExt cx="2525384" cy="384440"/>
          </a:xfrm>
        </p:grpSpPr>
        <p:pic>
          <p:nvPicPr>
            <p:cNvPr id="20" name="Picture 19">
              <a:hlinkClick r:id="rId11" action="ppaction://hlinksldjump"/>
              <a:extLst>
                <a:ext uri="{FF2B5EF4-FFF2-40B4-BE49-F238E27FC236}">
                  <a16:creationId xmlns:a16="http://schemas.microsoft.com/office/drawing/2014/main" id="{8E234699-8711-5D26-59F2-EEC1F41DECA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21" name="Rectangle 20">
              <a:extLst>
                <a:ext uri="{FF2B5EF4-FFF2-40B4-BE49-F238E27FC236}">
                  <a16:creationId xmlns:a16="http://schemas.microsoft.com/office/drawing/2014/main" id="{D29FEFE5-48DF-DC2B-87A8-D98D45CF9758}"/>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1"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87026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4C408450-6DEC-4AA8-7A8C-1E4FAEE8C5A0}"/>
              </a:ext>
            </a:extLst>
          </p:cNvPr>
          <p:cNvSpPr>
            <a:spLocks noGrp="1"/>
          </p:cNvSpPr>
          <p:nvPr>
            <p:ph type="title"/>
          </p:nvPr>
        </p:nvSpPr>
        <p:spPr>
          <a:xfrm>
            <a:off x="592917" y="571500"/>
            <a:ext cx="6255391" cy="997196"/>
          </a:xfrm>
        </p:spPr>
        <p:txBody>
          <a:bodyPr/>
          <a:lstStyle/>
          <a:p>
            <a:r>
              <a:rPr lang="pt-BR" noProof="0" dirty="0">
                <a:sym typeface="Helvetica"/>
              </a:rPr>
              <a:t>Ingram Micro Canada + Intel Agricultural Manufacturing</a:t>
            </a:r>
          </a:p>
        </p:txBody>
      </p:sp>
      <p:grpSp>
        <p:nvGrpSpPr>
          <p:cNvPr id="3" name="Group 2">
            <a:extLst>
              <a:ext uri="{FF2B5EF4-FFF2-40B4-BE49-F238E27FC236}">
                <a16:creationId xmlns:a16="http://schemas.microsoft.com/office/drawing/2014/main" id="{46FBC280-507D-9F5A-EC71-6E7F9245E75C}"/>
              </a:ext>
            </a:extLst>
          </p:cNvPr>
          <p:cNvGrpSpPr/>
          <p:nvPr/>
        </p:nvGrpSpPr>
        <p:grpSpPr>
          <a:xfrm>
            <a:off x="592917" y="1621155"/>
            <a:ext cx="6255394" cy="600164"/>
            <a:chOff x="592917" y="1621155"/>
            <a:chExt cx="6255394" cy="600164"/>
          </a:xfrm>
        </p:grpSpPr>
        <p:sp>
          <p:nvSpPr>
            <p:cNvPr id="4"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FC283370-AA24-977C-8A23-1726D6AD489D}"/>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Leveraging Intel® connectivity technologies, Ingram Micro Canada was able to help Enterra avoid the need for costly machine replacements while still enabling them to achieve near-real-time analytics. Deploying Intel-based wireless sensors throughout their manufacturing facility, Enterra can capture and analyze a number of data points.</a:t>
              </a:r>
            </a:p>
          </p:txBody>
        </p:sp>
        <p:sp>
          <p:nvSpPr>
            <p:cNvPr id="5" name="Content Placeholder 47">
              <a:extLst>
                <a:ext uri="{FF2B5EF4-FFF2-40B4-BE49-F238E27FC236}">
                  <a16:creationId xmlns:a16="http://schemas.microsoft.com/office/drawing/2014/main" id="{B7F5FE45-7F63-BE79-2A0E-7AD203A17D59}"/>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10" name="Straight Connector 9">
            <a:extLst>
              <a:ext uri="{FF2B5EF4-FFF2-40B4-BE49-F238E27FC236}">
                <a16:creationId xmlns:a16="http://schemas.microsoft.com/office/drawing/2014/main" id="{D2CE6A86-3BDF-8597-9C49-82F43D3A89A3}"/>
              </a:ext>
            </a:extLst>
          </p:cNvPr>
          <p:cNvCxnSpPr>
            <a:cxnSpLocks/>
          </p:cNvCxnSpPr>
          <p:nvPr/>
        </p:nvCxnSpPr>
        <p:spPr>
          <a:xfrm>
            <a:off x="592917" y="238979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8463A37B-D86C-8DD0-6766-FD5330166786}"/>
              </a:ext>
            </a:extLst>
          </p:cNvPr>
          <p:cNvCxnSpPr>
            <a:cxnSpLocks/>
          </p:cNvCxnSpPr>
          <p:nvPr/>
        </p:nvCxnSpPr>
        <p:spPr>
          <a:xfrm>
            <a:off x="592917" y="412517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2" name="Group 11">
            <a:extLst>
              <a:ext uri="{FF2B5EF4-FFF2-40B4-BE49-F238E27FC236}">
                <a16:creationId xmlns:a16="http://schemas.microsoft.com/office/drawing/2014/main" id="{36596153-35EA-093B-BFF3-8E150814F1CD}"/>
              </a:ext>
            </a:extLst>
          </p:cNvPr>
          <p:cNvGrpSpPr>
            <a:grpSpLocks/>
          </p:cNvGrpSpPr>
          <p:nvPr/>
        </p:nvGrpSpPr>
        <p:grpSpPr>
          <a:xfrm>
            <a:off x="592916" y="4293650"/>
            <a:ext cx="6255393" cy="500014"/>
            <a:chOff x="592916" y="3640327"/>
            <a:chExt cx="6255393" cy="500014"/>
          </a:xfrm>
        </p:grpSpPr>
        <p:sp>
          <p:nvSpPr>
            <p:cNvPr id="13" name="Content Placeholder 47">
              <a:extLst>
                <a:ext uri="{FF2B5EF4-FFF2-40B4-BE49-F238E27FC236}">
                  <a16:creationId xmlns:a16="http://schemas.microsoft.com/office/drawing/2014/main" id="{2F9C9C87-50E0-57AC-EF85-D2F6D31EA60C}"/>
                </a:ext>
              </a:extLst>
            </p:cNvPr>
            <p:cNvSpPr txBox="1">
              <a:spLocks/>
            </p:cNvSpPr>
            <p:nvPr/>
          </p:nvSpPr>
          <p:spPr>
            <a:xfrm>
              <a:off x="592916" y="3640327"/>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14" name="Content Placeholder 47">
              <a:extLst>
                <a:ext uri="{FF2B5EF4-FFF2-40B4-BE49-F238E27FC236}">
                  <a16:creationId xmlns:a16="http://schemas.microsoft.com/office/drawing/2014/main" id="{02CD3EE8-5AA3-0058-793C-FFEE1E456DF2}"/>
                </a:ext>
              </a:extLst>
            </p:cNvPr>
            <p:cNvSpPr txBox="1">
              <a:spLocks/>
            </p:cNvSpPr>
            <p:nvPr/>
          </p:nvSpPr>
          <p:spPr>
            <a:xfrm>
              <a:off x="592916" y="3837694"/>
              <a:ext cx="6255393" cy="302647"/>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7000" lvl="1" indent="-127000" defTabSz="1219169" hangingPunct="0">
                <a:lnSpc>
                  <a:spcPct val="100000"/>
                </a:lnSpc>
                <a:spcBef>
                  <a:spcPts val="200"/>
                </a:spcBef>
                <a:defRPr/>
              </a:pPr>
              <a:r>
                <a:rPr lang="en-US" sz="900" kern="0" dirty="0">
                  <a:latin typeface="+mn-lt"/>
                  <a:sym typeface="Helvetica"/>
                </a:rPr>
                <a:t>Intel® Xeon® Processors</a:t>
              </a:r>
            </a:p>
            <a:p>
              <a:pPr marL="127000" lvl="1" indent="-127000" defTabSz="1219169" hangingPunct="0">
                <a:lnSpc>
                  <a:spcPct val="100000"/>
                </a:lnSpc>
                <a:spcBef>
                  <a:spcPts val="200"/>
                </a:spcBef>
                <a:defRPr/>
              </a:pPr>
              <a:r>
                <a:rPr lang="en-US" sz="900" kern="0" dirty="0">
                  <a:latin typeface="+mn-lt"/>
                  <a:sym typeface="Helvetica"/>
                </a:rPr>
                <a:t>Intel®-Powered Gateways</a:t>
              </a:r>
            </a:p>
          </p:txBody>
        </p:sp>
      </p:grpSp>
      <p:grpSp>
        <p:nvGrpSpPr>
          <p:cNvPr id="15" name="Group 14">
            <a:extLst>
              <a:ext uri="{FF2B5EF4-FFF2-40B4-BE49-F238E27FC236}">
                <a16:creationId xmlns:a16="http://schemas.microsoft.com/office/drawing/2014/main" id="{87F1AE68-E486-7731-4692-2D9608939B0E}"/>
              </a:ext>
            </a:extLst>
          </p:cNvPr>
          <p:cNvGrpSpPr/>
          <p:nvPr/>
        </p:nvGrpSpPr>
        <p:grpSpPr>
          <a:xfrm>
            <a:off x="592916" y="5130613"/>
            <a:ext cx="6255392" cy="324752"/>
            <a:chOff x="5043513" y="3848440"/>
            <a:chExt cx="6255392" cy="324752"/>
          </a:xfrm>
        </p:grpSpPr>
        <p:sp>
          <p:nvSpPr>
            <p:cNvPr id="16" name="Content Placeholder 47">
              <a:extLst>
                <a:ext uri="{FF2B5EF4-FFF2-40B4-BE49-F238E27FC236}">
                  <a16:creationId xmlns:a16="http://schemas.microsoft.com/office/drawing/2014/main" id="{6DD6A24D-1B2A-E902-C90E-D19D97540E52}"/>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17" name="Content Placeholder 47">
              <a:extLst>
                <a:ext uri="{FF2B5EF4-FFF2-40B4-BE49-F238E27FC236}">
                  <a16:creationId xmlns:a16="http://schemas.microsoft.com/office/drawing/2014/main" id="{2BC6100F-AEA9-4A16-0F5E-0DC576B97C2A}"/>
                </a:ext>
              </a:extLst>
            </p:cNvPr>
            <p:cNvSpPr txBox="1">
              <a:spLocks/>
            </p:cNvSpPr>
            <p:nvPr/>
          </p:nvSpPr>
          <p:spPr>
            <a:xfrm>
              <a:off x="5043513" y="4034693"/>
              <a:ext cx="6255392" cy="138499"/>
            </a:xfrm>
            <a:prstGeom prst="rect">
              <a:avLst/>
            </a:prstGeom>
            <a:ln>
              <a:noFill/>
            </a:ln>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lnSpc>
                  <a:spcPct val="100000"/>
                </a:lnSpc>
                <a:buNone/>
                <a:defRPr/>
              </a:pPr>
              <a:r>
                <a:rPr lang="en-US" sz="900" dirty="0">
                  <a:solidFill>
                    <a:srgbClr val="525252"/>
                  </a:solidFill>
                  <a:latin typeface="IntelOne Text" panose="020B0503020203020204" pitchFamily="34" charset="0"/>
                  <a:sym typeface="Helvetica Neue"/>
                  <a:hlinkClick r:id="rId3">
                    <a:extLst>
                      <a:ext uri="{A12FA001-AC4F-418D-AE19-62706E023703}">
                        <ahyp:hlinkClr xmlns:ahyp="http://schemas.microsoft.com/office/drawing/2018/hyperlinkcolor" val="tx"/>
                      </a:ext>
                    </a:extLst>
                  </a:hlinkClick>
                </a:rPr>
                <a:t>Intel Solution Brief</a:t>
              </a:r>
              <a:endParaRPr lang="en-US" sz="900" dirty="0">
                <a:solidFill>
                  <a:srgbClr val="525252"/>
                </a:solidFill>
                <a:latin typeface="IntelOne Text" panose="020B0503020203020204" pitchFamily="34" charset="0"/>
                <a:sym typeface="Helvetica Neue"/>
              </a:endParaRPr>
            </a:p>
          </p:txBody>
        </p:sp>
      </p:grpSp>
      <p:sp>
        <p:nvSpPr>
          <p:cNvPr id="6" name="Content Placeholder 47">
            <a:extLst>
              <a:ext uri="{FF2B5EF4-FFF2-40B4-BE49-F238E27FC236}">
                <a16:creationId xmlns:a16="http://schemas.microsoft.com/office/drawing/2014/main" id="{CC0734ED-5277-9A68-D22D-25E54F0C0D55}"/>
              </a:ext>
            </a:extLst>
          </p:cNvPr>
          <p:cNvSpPr txBox="1">
            <a:spLocks/>
          </p:cNvSpPr>
          <p:nvPr/>
        </p:nvSpPr>
        <p:spPr>
          <a:xfrm>
            <a:off x="592917" y="2558271"/>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132" name="Rectangle 68">
            <a:extLst>
              <a:ext uri="{FF2B5EF4-FFF2-40B4-BE49-F238E27FC236}">
                <a16:creationId xmlns:a16="http://schemas.microsoft.com/office/drawing/2014/main" id="{C7BDEEC4-9AE5-CE21-6AB7-139A310C39CB}"/>
              </a:ext>
            </a:extLst>
          </p:cNvPr>
          <p:cNvSpPr>
            <a:spLocks/>
          </p:cNvSpPr>
          <p:nvPr/>
        </p:nvSpPr>
        <p:spPr>
          <a:xfrm>
            <a:off x="913614" y="2792017"/>
            <a:ext cx="1634548" cy="856645"/>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pPr>
            <a:r>
              <a:rPr lang="en-US" sz="900" dirty="0">
                <a:solidFill>
                  <a:schemeClr val="accent1"/>
                </a:solidFill>
                <a:latin typeface="IntelOne Text Medium" panose="020B0703020203020204" pitchFamily="34" charset="0"/>
                <a:sym typeface="Helvetica Neue"/>
              </a:rPr>
              <a:t>Alleviated the need for a rip-and-replace upgrade</a:t>
            </a:r>
          </a:p>
          <a:p>
            <a:pPr fontAlgn="ctr">
              <a:spcBef>
                <a:spcPts val="200"/>
              </a:spcBef>
            </a:pPr>
            <a:r>
              <a:rPr lang="en-US" sz="900" dirty="0">
                <a:solidFill>
                  <a:schemeClr val="bg2"/>
                </a:solidFill>
                <a:latin typeface="IntelOne Text" panose="020B0503020203020204" pitchFamily="34" charset="0"/>
                <a:sym typeface="Helvetica Neue"/>
              </a:rPr>
              <a:t>by taking data from legacy systems and normalizing it with Intel-powered IoT gateways.</a:t>
            </a:r>
          </a:p>
        </p:txBody>
      </p:sp>
      <p:sp>
        <p:nvSpPr>
          <p:cNvPr id="133" name="Rectangle 69">
            <a:extLst>
              <a:ext uri="{FF2B5EF4-FFF2-40B4-BE49-F238E27FC236}">
                <a16:creationId xmlns:a16="http://schemas.microsoft.com/office/drawing/2014/main" id="{FE85B7DD-D1C4-B453-E496-06CAB1367D81}"/>
              </a:ext>
            </a:extLst>
          </p:cNvPr>
          <p:cNvSpPr>
            <a:spLocks/>
          </p:cNvSpPr>
          <p:nvPr/>
        </p:nvSpPr>
        <p:spPr>
          <a:xfrm>
            <a:off x="3063688" y="2792017"/>
            <a:ext cx="1634548" cy="995144"/>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pPr>
            <a:r>
              <a:rPr lang="en-US" sz="900" dirty="0">
                <a:solidFill>
                  <a:schemeClr val="accent1"/>
                </a:solidFill>
                <a:latin typeface="IntelOne Text Medium" panose="020B0703020203020204" pitchFamily="34" charset="0"/>
                <a:sym typeface="Helvetica Neue"/>
              </a:rPr>
              <a:t>Reduced data latency: </a:t>
            </a:r>
            <a:r>
              <a:rPr lang="en-US" sz="900" dirty="0">
                <a:solidFill>
                  <a:schemeClr val="bg2"/>
                </a:solidFill>
                <a:latin typeface="IntelOne Text" panose="020B0503020203020204" pitchFamily="34" charset="0"/>
                <a:sym typeface="Helvetica Neue"/>
              </a:rPr>
              <a:t>The new unified approach</a:t>
            </a:r>
          </a:p>
          <a:p>
            <a:pPr fontAlgn="ctr">
              <a:spcBef>
                <a:spcPts val="200"/>
              </a:spcBef>
            </a:pPr>
            <a:r>
              <a:rPr lang="en-US" sz="900" dirty="0">
                <a:solidFill>
                  <a:schemeClr val="bg2"/>
                </a:solidFill>
                <a:latin typeface="IntelOne Text" panose="020B0503020203020204" pitchFamily="34" charset="0"/>
                <a:sym typeface="Helvetica Neue"/>
              </a:rPr>
              <a:t>leveraging the latest wireless connectivity allows Enterra to collect and analyze data from machines and processes faster than ever</a:t>
            </a:r>
          </a:p>
        </p:txBody>
      </p:sp>
      <p:sp>
        <p:nvSpPr>
          <p:cNvPr id="134" name="Rectangle 70">
            <a:extLst>
              <a:ext uri="{FF2B5EF4-FFF2-40B4-BE49-F238E27FC236}">
                <a16:creationId xmlns:a16="http://schemas.microsoft.com/office/drawing/2014/main" id="{EC510D2D-B5FC-DADF-ED59-C03907C831C6}"/>
              </a:ext>
            </a:extLst>
          </p:cNvPr>
          <p:cNvSpPr>
            <a:spLocks/>
          </p:cNvSpPr>
          <p:nvPr/>
        </p:nvSpPr>
        <p:spPr>
          <a:xfrm>
            <a:off x="5213760" y="2792018"/>
            <a:ext cx="1634548" cy="1164680"/>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pPr>
            <a:r>
              <a:rPr lang="en-US" sz="900" dirty="0">
                <a:solidFill>
                  <a:schemeClr val="accent1"/>
                </a:solidFill>
                <a:latin typeface="IntelOne Text Medium" panose="020B0703020203020204" pitchFamily="34" charset="0"/>
                <a:sym typeface="Helvetica Neue"/>
              </a:rPr>
              <a:t>Collecting and analyzing data</a:t>
            </a:r>
          </a:p>
          <a:p>
            <a:pPr fontAlgn="ctr">
              <a:spcBef>
                <a:spcPts val="200"/>
              </a:spcBef>
            </a:pPr>
            <a:r>
              <a:rPr lang="en-US" sz="900" dirty="0">
                <a:solidFill>
                  <a:schemeClr val="accent1"/>
                </a:solidFill>
                <a:latin typeface="IntelOne Text Medium" panose="020B0703020203020204" pitchFamily="34" charset="0"/>
                <a:sym typeface="Helvetica Neue"/>
              </a:rPr>
              <a:t>from machines, </a:t>
            </a:r>
            <a:r>
              <a:rPr lang="en-US" sz="900" dirty="0">
                <a:solidFill>
                  <a:schemeClr val="bg2"/>
                </a:solidFill>
                <a:latin typeface="IntelOne Text" panose="020B0503020203020204" pitchFamily="34" charset="0"/>
                <a:sym typeface="Helvetica Neue"/>
              </a:rPr>
              <a:t>combined with wireless connectivity and an on-premises data center, means that everyone at Enterra has easy access to an up-to-date and uniform view of their business.</a:t>
            </a:r>
          </a:p>
        </p:txBody>
      </p:sp>
      <p:pic>
        <p:nvPicPr>
          <p:cNvPr id="91" name="Graphic 99">
            <a:extLst>
              <a:ext uri="{FF2B5EF4-FFF2-40B4-BE49-F238E27FC236}">
                <a16:creationId xmlns:a16="http://schemas.microsoft.com/office/drawing/2014/main" id="{749ECDEF-A030-EB8B-5439-BB148709559E}"/>
              </a:ext>
            </a:extLst>
          </p:cNvPr>
          <p:cNvPicPr>
            <a:picLocks/>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58800" y="2792018"/>
            <a:ext cx="271459" cy="204083"/>
          </a:xfrm>
          <a:prstGeom prst="rect">
            <a:avLst/>
          </a:prstGeom>
        </p:spPr>
      </p:pic>
      <p:pic>
        <p:nvPicPr>
          <p:cNvPr id="92" name="Graphic 101">
            <a:extLst>
              <a:ext uri="{FF2B5EF4-FFF2-40B4-BE49-F238E27FC236}">
                <a16:creationId xmlns:a16="http://schemas.microsoft.com/office/drawing/2014/main" id="{D2AD176A-9AC7-078C-6284-F4C8BAEBFDB0}"/>
              </a:ext>
            </a:extLst>
          </p:cNvPr>
          <p:cNvPicPr>
            <a:picLocks/>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717800" y="2792018"/>
            <a:ext cx="292051" cy="277856"/>
          </a:xfrm>
          <a:prstGeom prst="rect">
            <a:avLst/>
          </a:prstGeom>
        </p:spPr>
      </p:pic>
      <p:grpSp>
        <p:nvGrpSpPr>
          <p:cNvPr id="93" name="Group 102">
            <a:extLst>
              <a:ext uri="{FF2B5EF4-FFF2-40B4-BE49-F238E27FC236}">
                <a16:creationId xmlns:a16="http://schemas.microsoft.com/office/drawing/2014/main" id="{B17D65CB-DD45-3D4A-6627-D2565F5345BC}"/>
              </a:ext>
            </a:extLst>
          </p:cNvPr>
          <p:cNvGrpSpPr>
            <a:grpSpLocks/>
          </p:cNvGrpSpPr>
          <p:nvPr/>
        </p:nvGrpSpPr>
        <p:grpSpPr>
          <a:xfrm>
            <a:off x="4889547" y="2792044"/>
            <a:ext cx="274727" cy="306785"/>
            <a:chOff x="3566414" y="4653343"/>
            <a:chExt cx="505288" cy="564258"/>
          </a:xfrm>
        </p:grpSpPr>
        <p:sp>
          <p:nvSpPr>
            <p:cNvPr id="94" name="Freeform: Shape 103">
              <a:extLst>
                <a:ext uri="{FF2B5EF4-FFF2-40B4-BE49-F238E27FC236}">
                  <a16:creationId xmlns:a16="http://schemas.microsoft.com/office/drawing/2014/main" id="{8F9BA9CC-7F2F-F9E5-8B38-1910EE380620}"/>
                </a:ext>
              </a:extLst>
            </p:cNvPr>
            <p:cNvSpPr/>
            <p:nvPr/>
          </p:nvSpPr>
          <p:spPr>
            <a:xfrm>
              <a:off x="3795443" y="4687038"/>
              <a:ext cx="47241" cy="116214"/>
            </a:xfrm>
            <a:custGeom>
              <a:avLst/>
              <a:gdLst>
                <a:gd name="connsiteX0" fmla="*/ 0 w 47241"/>
                <a:gd name="connsiteY0" fmla="*/ 0 h 116214"/>
                <a:gd name="connsiteX1" fmla="*/ 47242 w 47241"/>
                <a:gd name="connsiteY1" fmla="*/ 0 h 116214"/>
                <a:gd name="connsiteX2" fmla="*/ 47242 w 47241"/>
                <a:gd name="connsiteY2" fmla="*/ 116214 h 116214"/>
                <a:gd name="connsiteX3" fmla="*/ 0 w 47241"/>
                <a:gd name="connsiteY3" fmla="*/ 116214 h 116214"/>
              </a:gdLst>
              <a:ahLst/>
              <a:cxnLst>
                <a:cxn ang="0">
                  <a:pos x="connsiteX0" y="connsiteY0"/>
                </a:cxn>
                <a:cxn ang="0">
                  <a:pos x="connsiteX1" y="connsiteY1"/>
                </a:cxn>
                <a:cxn ang="0">
                  <a:pos x="connsiteX2" y="connsiteY2"/>
                </a:cxn>
                <a:cxn ang="0">
                  <a:pos x="connsiteX3" y="connsiteY3"/>
                </a:cxn>
              </a:cxnLst>
              <a:rect l="l" t="t" r="r" b="b"/>
              <a:pathLst>
                <a:path w="47241" h="116214">
                  <a:moveTo>
                    <a:pt x="0" y="0"/>
                  </a:moveTo>
                  <a:lnTo>
                    <a:pt x="47242" y="0"/>
                  </a:lnTo>
                  <a:lnTo>
                    <a:pt x="47242" y="116214"/>
                  </a:lnTo>
                  <a:lnTo>
                    <a:pt x="0" y="116214"/>
                  </a:lnTo>
                  <a:close/>
                </a:path>
              </a:pathLst>
            </a:custGeom>
            <a:solidFill>
              <a:schemeClr val="accent1"/>
            </a:solidFill>
            <a:ln w="1026" cap="flat">
              <a:noFill/>
              <a:prstDash val="solid"/>
              <a:miter/>
            </a:ln>
          </p:spPr>
          <p:txBody>
            <a:bodyPr rtlCol="0" anchor="ctr"/>
            <a:lstStyle/>
            <a:p>
              <a:endParaRPr lang="en-US"/>
            </a:p>
          </p:txBody>
        </p:sp>
        <p:sp>
          <p:nvSpPr>
            <p:cNvPr id="95" name="Freeform: Shape 104">
              <a:extLst>
                <a:ext uri="{FF2B5EF4-FFF2-40B4-BE49-F238E27FC236}">
                  <a16:creationId xmlns:a16="http://schemas.microsoft.com/office/drawing/2014/main" id="{A25088CD-7090-FE4E-815E-3EE68F75A9A7}"/>
                </a:ext>
              </a:extLst>
            </p:cNvPr>
            <p:cNvSpPr/>
            <p:nvPr/>
          </p:nvSpPr>
          <p:spPr>
            <a:xfrm>
              <a:off x="3742614" y="4653343"/>
              <a:ext cx="152898" cy="111171"/>
            </a:xfrm>
            <a:custGeom>
              <a:avLst/>
              <a:gdLst>
                <a:gd name="connsiteX0" fmla="*/ 119203 w 152898"/>
                <a:gd name="connsiteY0" fmla="*/ 111172 h 111171"/>
                <a:gd name="connsiteX1" fmla="*/ 76192 w 152898"/>
                <a:gd name="connsiteY1" fmla="*/ 67401 h 111171"/>
                <a:gd name="connsiteX2" fmla="*/ 33696 w 152898"/>
                <a:gd name="connsiteY2" fmla="*/ 110638 h 111171"/>
                <a:gd name="connsiteX3" fmla="*/ 0 w 152898"/>
                <a:gd name="connsiteY3" fmla="*/ 77527 h 111171"/>
                <a:gd name="connsiteX4" fmla="*/ 76192 w 152898"/>
                <a:gd name="connsiteY4" fmla="*/ 0 h 111171"/>
                <a:gd name="connsiteX5" fmla="*/ 152898 w 152898"/>
                <a:gd name="connsiteY5" fmla="*/ 78061 h 111171"/>
                <a:gd name="connsiteX6" fmla="*/ 119203 w 152898"/>
                <a:gd name="connsiteY6" fmla="*/ 111172 h 11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898" h="111171">
                  <a:moveTo>
                    <a:pt x="119203" y="111172"/>
                  </a:moveTo>
                  <a:lnTo>
                    <a:pt x="76192" y="67401"/>
                  </a:lnTo>
                  <a:lnTo>
                    <a:pt x="33696" y="110638"/>
                  </a:lnTo>
                  <a:lnTo>
                    <a:pt x="0" y="77527"/>
                  </a:lnTo>
                  <a:lnTo>
                    <a:pt x="76192" y="0"/>
                  </a:lnTo>
                  <a:lnTo>
                    <a:pt x="152898" y="78061"/>
                  </a:lnTo>
                  <a:lnTo>
                    <a:pt x="119203" y="111172"/>
                  </a:lnTo>
                  <a:close/>
                </a:path>
              </a:pathLst>
            </a:custGeom>
            <a:solidFill>
              <a:schemeClr val="accent1"/>
            </a:solidFill>
            <a:ln w="1026" cap="flat">
              <a:noFill/>
              <a:prstDash val="solid"/>
              <a:miter/>
            </a:ln>
          </p:spPr>
          <p:txBody>
            <a:bodyPr rtlCol="0" anchor="ctr"/>
            <a:lstStyle/>
            <a:p>
              <a:endParaRPr lang="en-US"/>
            </a:p>
          </p:txBody>
        </p:sp>
        <p:grpSp>
          <p:nvGrpSpPr>
            <p:cNvPr id="96" name="Graphic 1455">
              <a:extLst>
                <a:ext uri="{FF2B5EF4-FFF2-40B4-BE49-F238E27FC236}">
                  <a16:creationId xmlns:a16="http://schemas.microsoft.com/office/drawing/2014/main" id="{ADA69AB4-B23D-7ABC-AC0E-14205CC7C496}"/>
                </a:ext>
              </a:extLst>
            </p:cNvPr>
            <p:cNvGrpSpPr/>
            <p:nvPr/>
          </p:nvGrpSpPr>
          <p:grpSpPr>
            <a:xfrm>
              <a:off x="3566414" y="4800572"/>
              <a:ext cx="168487" cy="152898"/>
              <a:chOff x="3566414" y="4800572"/>
              <a:chExt cx="168487" cy="152898"/>
            </a:xfrm>
            <a:solidFill>
              <a:schemeClr val="accent1"/>
            </a:solidFill>
          </p:grpSpPr>
          <p:sp>
            <p:nvSpPr>
              <p:cNvPr id="128" name="Freeform: Shape 120">
                <a:extLst>
                  <a:ext uri="{FF2B5EF4-FFF2-40B4-BE49-F238E27FC236}">
                    <a16:creationId xmlns:a16="http://schemas.microsoft.com/office/drawing/2014/main" id="{D7B7A65B-13D2-6566-B16A-8C788EA02ACD}"/>
                  </a:ext>
                </a:extLst>
              </p:cNvPr>
              <p:cNvSpPr/>
              <p:nvPr/>
            </p:nvSpPr>
            <p:spPr>
              <a:xfrm>
                <a:off x="3600109" y="4853400"/>
                <a:ext cx="134792" cy="47241"/>
              </a:xfrm>
              <a:custGeom>
                <a:avLst/>
                <a:gdLst>
                  <a:gd name="connsiteX0" fmla="*/ 0 w 134792"/>
                  <a:gd name="connsiteY0" fmla="*/ 0 h 47241"/>
                  <a:gd name="connsiteX1" fmla="*/ 134792 w 134792"/>
                  <a:gd name="connsiteY1" fmla="*/ 0 h 47241"/>
                  <a:gd name="connsiteX2" fmla="*/ 134792 w 134792"/>
                  <a:gd name="connsiteY2" fmla="*/ 47242 h 47241"/>
                  <a:gd name="connsiteX3" fmla="*/ 0 w 134792"/>
                  <a:gd name="connsiteY3" fmla="*/ 47242 h 47241"/>
                </a:gdLst>
                <a:ahLst/>
                <a:cxnLst>
                  <a:cxn ang="0">
                    <a:pos x="connsiteX0" y="connsiteY0"/>
                  </a:cxn>
                  <a:cxn ang="0">
                    <a:pos x="connsiteX1" y="connsiteY1"/>
                  </a:cxn>
                  <a:cxn ang="0">
                    <a:pos x="connsiteX2" y="connsiteY2"/>
                  </a:cxn>
                  <a:cxn ang="0">
                    <a:pos x="connsiteX3" y="connsiteY3"/>
                  </a:cxn>
                </a:cxnLst>
                <a:rect l="l" t="t" r="r" b="b"/>
                <a:pathLst>
                  <a:path w="134792" h="47241">
                    <a:moveTo>
                      <a:pt x="0" y="0"/>
                    </a:moveTo>
                    <a:lnTo>
                      <a:pt x="134792" y="0"/>
                    </a:lnTo>
                    <a:lnTo>
                      <a:pt x="134792" y="47242"/>
                    </a:lnTo>
                    <a:lnTo>
                      <a:pt x="0" y="47242"/>
                    </a:lnTo>
                    <a:close/>
                  </a:path>
                </a:pathLst>
              </a:custGeom>
              <a:grpFill/>
              <a:ln w="1026" cap="flat">
                <a:noFill/>
                <a:prstDash val="solid"/>
                <a:miter/>
              </a:ln>
            </p:spPr>
            <p:txBody>
              <a:bodyPr rtlCol="0" anchor="ctr"/>
              <a:lstStyle/>
              <a:p>
                <a:endParaRPr lang="en-US"/>
              </a:p>
            </p:txBody>
          </p:sp>
          <p:sp>
            <p:nvSpPr>
              <p:cNvPr id="130" name="Freeform: Shape 121">
                <a:extLst>
                  <a:ext uri="{FF2B5EF4-FFF2-40B4-BE49-F238E27FC236}">
                    <a16:creationId xmlns:a16="http://schemas.microsoft.com/office/drawing/2014/main" id="{217B4502-65B7-1A59-7CD7-C6645C411D91}"/>
                  </a:ext>
                </a:extLst>
              </p:cNvPr>
              <p:cNvSpPr/>
              <p:nvPr/>
            </p:nvSpPr>
            <p:spPr>
              <a:xfrm>
                <a:off x="3566414" y="4800572"/>
                <a:ext cx="111171" cy="152898"/>
              </a:xfrm>
              <a:custGeom>
                <a:avLst/>
                <a:gdLst>
                  <a:gd name="connsiteX0" fmla="*/ 77527 w 111171"/>
                  <a:gd name="connsiteY0" fmla="*/ 152898 h 152898"/>
                  <a:gd name="connsiteX1" fmla="*/ 0 w 111171"/>
                  <a:gd name="connsiteY1" fmla="*/ 76716 h 152898"/>
                  <a:gd name="connsiteX2" fmla="*/ 78062 w 111171"/>
                  <a:gd name="connsiteY2" fmla="*/ 0 h 152898"/>
                  <a:gd name="connsiteX3" fmla="*/ 111172 w 111171"/>
                  <a:gd name="connsiteY3" fmla="*/ 33696 h 152898"/>
                  <a:gd name="connsiteX4" fmla="*/ 67401 w 111171"/>
                  <a:gd name="connsiteY4" fmla="*/ 76716 h 152898"/>
                  <a:gd name="connsiteX5" fmla="*/ 110638 w 111171"/>
                  <a:gd name="connsiteY5" fmla="*/ 119203 h 152898"/>
                  <a:gd name="connsiteX6" fmla="*/ 77527 w 111171"/>
                  <a:gd name="connsiteY6" fmla="*/ 152898 h 15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71" h="152898">
                    <a:moveTo>
                      <a:pt x="77527" y="152898"/>
                    </a:moveTo>
                    <a:lnTo>
                      <a:pt x="0" y="76716"/>
                    </a:lnTo>
                    <a:lnTo>
                      <a:pt x="78062" y="0"/>
                    </a:lnTo>
                    <a:lnTo>
                      <a:pt x="111172" y="33696"/>
                    </a:lnTo>
                    <a:lnTo>
                      <a:pt x="67401" y="76716"/>
                    </a:lnTo>
                    <a:lnTo>
                      <a:pt x="110638" y="119203"/>
                    </a:lnTo>
                    <a:lnTo>
                      <a:pt x="77527" y="152898"/>
                    </a:lnTo>
                    <a:close/>
                  </a:path>
                </a:pathLst>
              </a:custGeom>
              <a:grpFill/>
              <a:ln w="1026" cap="flat">
                <a:noFill/>
                <a:prstDash val="solid"/>
                <a:miter/>
              </a:ln>
            </p:spPr>
            <p:txBody>
              <a:bodyPr rtlCol="0" anchor="ctr"/>
              <a:lstStyle/>
              <a:p>
                <a:endParaRPr lang="en-US"/>
              </a:p>
            </p:txBody>
          </p:sp>
        </p:grpSp>
        <p:grpSp>
          <p:nvGrpSpPr>
            <p:cNvPr id="97" name="Graphic 1455">
              <a:extLst>
                <a:ext uri="{FF2B5EF4-FFF2-40B4-BE49-F238E27FC236}">
                  <a16:creationId xmlns:a16="http://schemas.microsoft.com/office/drawing/2014/main" id="{B7DF496A-468A-E028-B67B-B6812FFE090F}"/>
                </a:ext>
              </a:extLst>
            </p:cNvPr>
            <p:cNvGrpSpPr/>
            <p:nvPr/>
          </p:nvGrpSpPr>
          <p:grpSpPr>
            <a:xfrm>
              <a:off x="3903205" y="4800572"/>
              <a:ext cx="168497" cy="152898"/>
              <a:chOff x="3903205" y="4800572"/>
              <a:chExt cx="168497" cy="152898"/>
            </a:xfrm>
            <a:solidFill>
              <a:schemeClr val="accent1"/>
            </a:solidFill>
          </p:grpSpPr>
          <p:sp>
            <p:nvSpPr>
              <p:cNvPr id="118" name="Freeform: Shape 115">
                <a:extLst>
                  <a:ext uri="{FF2B5EF4-FFF2-40B4-BE49-F238E27FC236}">
                    <a16:creationId xmlns:a16="http://schemas.microsoft.com/office/drawing/2014/main" id="{1F539D3F-2242-8C74-0AED-C90E82006249}"/>
                  </a:ext>
                </a:extLst>
              </p:cNvPr>
              <p:cNvSpPr/>
              <p:nvPr/>
            </p:nvSpPr>
            <p:spPr>
              <a:xfrm>
                <a:off x="3903205" y="4853400"/>
                <a:ext cx="134792" cy="47241"/>
              </a:xfrm>
              <a:custGeom>
                <a:avLst/>
                <a:gdLst>
                  <a:gd name="connsiteX0" fmla="*/ 0 w 134792"/>
                  <a:gd name="connsiteY0" fmla="*/ 0 h 47241"/>
                  <a:gd name="connsiteX1" fmla="*/ 134792 w 134792"/>
                  <a:gd name="connsiteY1" fmla="*/ 0 h 47241"/>
                  <a:gd name="connsiteX2" fmla="*/ 134792 w 134792"/>
                  <a:gd name="connsiteY2" fmla="*/ 47242 h 47241"/>
                  <a:gd name="connsiteX3" fmla="*/ 0 w 134792"/>
                  <a:gd name="connsiteY3" fmla="*/ 47242 h 47241"/>
                </a:gdLst>
                <a:ahLst/>
                <a:cxnLst>
                  <a:cxn ang="0">
                    <a:pos x="connsiteX0" y="connsiteY0"/>
                  </a:cxn>
                  <a:cxn ang="0">
                    <a:pos x="connsiteX1" y="connsiteY1"/>
                  </a:cxn>
                  <a:cxn ang="0">
                    <a:pos x="connsiteX2" y="connsiteY2"/>
                  </a:cxn>
                  <a:cxn ang="0">
                    <a:pos x="connsiteX3" y="connsiteY3"/>
                  </a:cxn>
                </a:cxnLst>
                <a:rect l="l" t="t" r="r" b="b"/>
                <a:pathLst>
                  <a:path w="134792" h="47241">
                    <a:moveTo>
                      <a:pt x="0" y="0"/>
                    </a:moveTo>
                    <a:lnTo>
                      <a:pt x="134792" y="0"/>
                    </a:lnTo>
                    <a:lnTo>
                      <a:pt x="134792" y="47242"/>
                    </a:lnTo>
                    <a:lnTo>
                      <a:pt x="0" y="47242"/>
                    </a:lnTo>
                    <a:close/>
                  </a:path>
                </a:pathLst>
              </a:custGeom>
              <a:grpFill/>
              <a:ln w="1026" cap="flat">
                <a:noFill/>
                <a:prstDash val="solid"/>
                <a:miter/>
              </a:ln>
            </p:spPr>
            <p:txBody>
              <a:bodyPr rtlCol="0" anchor="ctr"/>
              <a:lstStyle/>
              <a:p>
                <a:endParaRPr lang="en-US"/>
              </a:p>
            </p:txBody>
          </p:sp>
          <p:sp>
            <p:nvSpPr>
              <p:cNvPr id="125" name="Freeform: Shape 118">
                <a:extLst>
                  <a:ext uri="{FF2B5EF4-FFF2-40B4-BE49-F238E27FC236}">
                    <a16:creationId xmlns:a16="http://schemas.microsoft.com/office/drawing/2014/main" id="{90C930B3-82CC-8344-630F-29C457862DBE}"/>
                  </a:ext>
                </a:extLst>
              </p:cNvPr>
              <p:cNvSpPr/>
              <p:nvPr/>
            </p:nvSpPr>
            <p:spPr>
              <a:xfrm>
                <a:off x="3960521" y="4800572"/>
                <a:ext cx="111181" cy="152898"/>
              </a:xfrm>
              <a:custGeom>
                <a:avLst/>
                <a:gdLst>
                  <a:gd name="connsiteX0" fmla="*/ 33654 w 111181"/>
                  <a:gd name="connsiteY0" fmla="*/ 152898 h 152898"/>
                  <a:gd name="connsiteX1" fmla="*/ 544 w 111181"/>
                  <a:gd name="connsiteY1" fmla="*/ 119203 h 152898"/>
                  <a:gd name="connsiteX2" fmla="*/ 43781 w 111181"/>
                  <a:gd name="connsiteY2" fmla="*/ 76716 h 152898"/>
                  <a:gd name="connsiteX3" fmla="*/ 0 w 111181"/>
                  <a:gd name="connsiteY3" fmla="*/ 33696 h 152898"/>
                  <a:gd name="connsiteX4" fmla="*/ 33110 w 111181"/>
                  <a:gd name="connsiteY4" fmla="*/ 0 h 152898"/>
                  <a:gd name="connsiteX5" fmla="*/ 111182 w 111181"/>
                  <a:gd name="connsiteY5" fmla="*/ 76716 h 152898"/>
                  <a:gd name="connsiteX6" fmla="*/ 33654 w 111181"/>
                  <a:gd name="connsiteY6" fmla="*/ 152898 h 15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81" h="152898">
                    <a:moveTo>
                      <a:pt x="33654" y="152898"/>
                    </a:moveTo>
                    <a:lnTo>
                      <a:pt x="544" y="119203"/>
                    </a:lnTo>
                    <a:lnTo>
                      <a:pt x="43781" y="76716"/>
                    </a:lnTo>
                    <a:lnTo>
                      <a:pt x="0" y="33696"/>
                    </a:lnTo>
                    <a:lnTo>
                      <a:pt x="33110" y="0"/>
                    </a:lnTo>
                    <a:lnTo>
                      <a:pt x="111182" y="76716"/>
                    </a:lnTo>
                    <a:lnTo>
                      <a:pt x="33654" y="152898"/>
                    </a:lnTo>
                    <a:close/>
                  </a:path>
                </a:pathLst>
              </a:custGeom>
              <a:grpFill/>
              <a:ln w="1026" cap="flat">
                <a:noFill/>
                <a:prstDash val="solid"/>
                <a:miter/>
              </a:ln>
            </p:spPr>
            <p:txBody>
              <a:bodyPr rtlCol="0" anchor="ctr"/>
              <a:lstStyle/>
              <a:p>
                <a:endParaRPr lang="en-US"/>
              </a:p>
            </p:txBody>
          </p:sp>
        </p:grpSp>
        <p:sp>
          <p:nvSpPr>
            <p:cNvPr id="99" name="Freeform: Shape 107">
              <a:extLst>
                <a:ext uri="{FF2B5EF4-FFF2-40B4-BE49-F238E27FC236}">
                  <a16:creationId xmlns:a16="http://schemas.microsoft.com/office/drawing/2014/main" id="{1A2B91EF-DCDC-966F-D9DA-DB1EE56A9698}"/>
                </a:ext>
              </a:extLst>
            </p:cNvPr>
            <p:cNvSpPr/>
            <p:nvPr/>
          </p:nvSpPr>
          <p:spPr>
            <a:xfrm>
              <a:off x="3674073" y="4836280"/>
              <a:ext cx="348467" cy="381321"/>
            </a:xfrm>
            <a:custGeom>
              <a:avLst/>
              <a:gdLst>
                <a:gd name="connsiteX0" fmla="*/ 286869 w 348467"/>
                <a:gd name="connsiteY0" fmla="*/ 147815 h 381321"/>
                <a:gd name="connsiteX1" fmla="*/ 200099 w 348467"/>
                <a:gd name="connsiteY1" fmla="*/ 127254 h 381321"/>
                <a:gd name="connsiteX2" fmla="*/ 200099 w 348467"/>
                <a:gd name="connsiteY2" fmla="*/ 53085 h 381321"/>
                <a:gd name="connsiteX3" fmla="*/ 147014 w 348467"/>
                <a:gd name="connsiteY3" fmla="*/ 0 h 381321"/>
                <a:gd name="connsiteX4" fmla="*/ 146593 w 348467"/>
                <a:gd name="connsiteY4" fmla="*/ 0 h 381321"/>
                <a:gd name="connsiteX5" fmla="*/ 93507 w 348467"/>
                <a:gd name="connsiteY5" fmla="*/ 53085 h 381321"/>
                <a:gd name="connsiteX6" fmla="*/ 93507 w 348467"/>
                <a:gd name="connsiteY6" fmla="*/ 181746 h 381321"/>
                <a:gd name="connsiteX7" fmla="*/ 90889 w 348467"/>
                <a:gd name="connsiteY7" fmla="*/ 179127 h 381321"/>
                <a:gd name="connsiteX8" fmla="*/ 53342 w 348467"/>
                <a:gd name="connsiteY8" fmla="*/ 163610 h 381321"/>
                <a:gd name="connsiteX9" fmla="*/ 16021 w 348467"/>
                <a:gd name="connsiteY9" fmla="*/ 178912 h 381321"/>
                <a:gd name="connsiteX10" fmla="*/ 15508 w 348467"/>
                <a:gd name="connsiteY10" fmla="*/ 179405 h 381321"/>
                <a:gd name="connsiteX11" fmla="*/ 0 w 348467"/>
                <a:gd name="connsiteY11" fmla="*/ 216951 h 381321"/>
                <a:gd name="connsiteX12" fmla="*/ 15508 w 348467"/>
                <a:gd name="connsiteY12" fmla="*/ 254488 h 381321"/>
                <a:gd name="connsiteX13" fmla="*/ 89584 w 348467"/>
                <a:gd name="connsiteY13" fmla="*/ 328565 h 381321"/>
                <a:gd name="connsiteX14" fmla="*/ 91813 w 348467"/>
                <a:gd name="connsiteY14" fmla="*/ 330670 h 381321"/>
                <a:gd name="connsiteX15" fmla="*/ 109847 w 348467"/>
                <a:gd name="connsiteY15" fmla="*/ 349351 h 381321"/>
                <a:gd name="connsiteX16" fmla="*/ 173068 w 348467"/>
                <a:gd name="connsiteY16" fmla="*/ 381321 h 381321"/>
                <a:gd name="connsiteX17" fmla="*/ 186604 w 348467"/>
                <a:gd name="connsiteY17" fmla="*/ 381321 h 381321"/>
                <a:gd name="connsiteX18" fmla="*/ 186604 w 348467"/>
                <a:gd name="connsiteY18" fmla="*/ 334080 h 381321"/>
                <a:gd name="connsiteX19" fmla="*/ 173068 w 348467"/>
                <a:gd name="connsiteY19" fmla="*/ 334080 h 381321"/>
                <a:gd name="connsiteX20" fmla="*/ 147681 w 348467"/>
                <a:gd name="connsiteY20" fmla="*/ 321057 h 381321"/>
                <a:gd name="connsiteX21" fmla="*/ 123229 w 348467"/>
                <a:gd name="connsiteY21" fmla="*/ 295383 h 381321"/>
                <a:gd name="connsiteX22" fmla="*/ 122992 w 348467"/>
                <a:gd name="connsiteY22" fmla="*/ 295157 h 381321"/>
                <a:gd name="connsiteX23" fmla="*/ 48905 w 348467"/>
                <a:gd name="connsiteY23" fmla="*/ 221070 h 381321"/>
                <a:gd name="connsiteX24" fmla="*/ 47242 w 348467"/>
                <a:gd name="connsiteY24" fmla="*/ 216951 h 381321"/>
                <a:gd name="connsiteX25" fmla="*/ 48803 w 348467"/>
                <a:gd name="connsiteY25" fmla="*/ 212936 h 381321"/>
                <a:gd name="connsiteX26" fmla="*/ 49213 w 348467"/>
                <a:gd name="connsiteY26" fmla="*/ 212535 h 381321"/>
                <a:gd name="connsiteX27" fmla="*/ 53342 w 348467"/>
                <a:gd name="connsiteY27" fmla="*/ 210851 h 381321"/>
                <a:gd name="connsiteX28" fmla="*/ 57481 w 348467"/>
                <a:gd name="connsiteY28" fmla="*/ 212535 h 381321"/>
                <a:gd name="connsiteX29" fmla="*/ 86555 w 348467"/>
                <a:gd name="connsiteY29" fmla="*/ 241599 h 381321"/>
                <a:gd name="connsiteX30" fmla="*/ 121154 w 348467"/>
                <a:gd name="connsiteY30" fmla="*/ 248480 h 381321"/>
                <a:gd name="connsiteX31" fmla="*/ 140749 w 348467"/>
                <a:gd name="connsiteY31" fmla="*/ 219149 h 381321"/>
                <a:gd name="connsiteX32" fmla="*/ 140749 w 348467"/>
                <a:gd name="connsiteY32" fmla="*/ 53085 h 381321"/>
                <a:gd name="connsiteX33" fmla="*/ 146593 w 348467"/>
                <a:gd name="connsiteY33" fmla="*/ 47241 h 381321"/>
                <a:gd name="connsiteX34" fmla="*/ 147014 w 348467"/>
                <a:gd name="connsiteY34" fmla="*/ 47241 h 381321"/>
                <a:gd name="connsiteX35" fmla="*/ 152857 w 348467"/>
                <a:gd name="connsiteY35" fmla="*/ 53085 h 381321"/>
                <a:gd name="connsiteX36" fmla="*/ 152857 w 348467"/>
                <a:gd name="connsiteY36" fmla="*/ 164616 h 381321"/>
                <a:gd name="connsiteX37" fmla="*/ 275973 w 348467"/>
                <a:gd name="connsiteY37" fmla="*/ 193783 h 381321"/>
                <a:gd name="connsiteX38" fmla="*/ 301226 w 348467"/>
                <a:gd name="connsiteY38" fmla="*/ 227119 h 381321"/>
                <a:gd name="connsiteX39" fmla="*/ 301226 w 348467"/>
                <a:gd name="connsiteY39" fmla="*/ 334080 h 381321"/>
                <a:gd name="connsiteX40" fmla="*/ 283038 w 348467"/>
                <a:gd name="connsiteY40" fmla="*/ 334080 h 381321"/>
                <a:gd name="connsiteX41" fmla="*/ 283038 w 348467"/>
                <a:gd name="connsiteY41" fmla="*/ 381321 h 381321"/>
                <a:gd name="connsiteX42" fmla="*/ 310767 w 348467"/>
                <a:gd name="connsiteY42" fmla="*/ 381321 h 381321"/>
                <a:gd name="connsiteX43" fmla="*/ 348468 w 348467"/>
                <a:gd name="connsiteY43" fmla="*/ 343158 h 381321"/>
                <a:gd name="connsiteX44" fmla="*/ 348468 w 348467"/>
                <a:gd name="connsiteY44" fmla="*/ 227119 h 381321"/>
                <a:gd name="connsiteX45" fmla="*/ 286869 w 348467"/>
                <a:gd name="connsiteY45" fmla="*/ 147815 h 38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8467" h="381321">
                  <a:moveTo>
                    <a:pt x="286869" y="147815"/>
                  </a:moveTo>
                  <a:lnTo>
                    <a:pt x="200099" y="127254"/>
                  </a:lnTo>
                  <a:lnTo>
                    <a:pt x="200099" y="53085"/>
                  </a:lnTo>
                  <a:cubicBezTo>
                    <a:pt x="200099" y="23816"/>
                    <a:pt x="176283" y="0"/>
                    <a:pt x="147014" y="0"/>
                  </a:cubicBezTo>
                  <a:lnTo>
                    <a:pt x="146593" y="0"/>
                  </a:lnTo>
                  <a:cubicBezTo>
                    <a:pt x="117323" y="0"/>
                    <a:pt x="93507" y="23816"/>
                    <a:pt x="93507" y="53085"/>
                  </a:cubicBezTo>
                  <a:lnTo>
                    <a:pt x="93507" y="181746"/>
                  </a:lnTo>
                  <a:lnTo>
                    <a:pt x="90889" y="179127"/>
                  </a:lnTo>
                  <a:cubicBezTo>
                    <a:pt x="80875" y="169125"/>
                    <a:pt x="67545" y="163610"/>
                    <a:pt x="53342" y="163610"/>
                  </a:cubicBezTo>
                  <a:cubicBezTo>
                    <a:pt x="39139" y="163610"/>
                    <a:pt x="26003" y="169042"/>
                    <a:pt x="16021" y="178912"/>
                  </a:cubicBezTo>
                  <a:lnTo>
                    <a:pt x="15508" y="179405"/>
                  </a:lnTo>
                  <a:cubicBezTo>
                    <a:pt x="5505" y="189418"/>
                    <a:pt x="0" y="202748"/>
                    <a:pt x="0" y="216951"/>
                  </a:cubicBezTo>
                  <a:cubicBezTo>
                    <a:pt x="0" y="231155"/>
                    <a:pt x="5505" y="244495"/>
                    <a:pt x="15508" y="254488"/>
                  </a:cubicBezTo>
                  <a:lnTo>
                    <a:pt x="89584" y="328565"/>
                  </a:lnTo>
                  <a:cubicBezTo>
                    <a:pt x="90313" y="329294"/>
                    <a:pt x="91073" y="330002"/>
                    <a:pt x="91813" y="330670"/>
                  </a:cubicBezTo>
                  <a:cubicBezTo>
                    <a:pt x="97831" y="336021"/>
                    <a:pt x="104671" y="342429"/>
                    <a:pt x="109847" y="349351"/>
                  </a:cubicBezTo>
                  <a:cubicBezTo>
                    <a:pt x="125046" y="369665"/>
                    <a:pt x="148092" y="381321"/>
                    <a:pt x="173068" y="381321"/>
                  </a:cubicBezTo>
                  <a:lnTo>
                    <a:pt x="186604" y="381321"/>
                  </a:lnTo>
                  <a:lnTo>
                    <a:pt x="186604" y="334080"/>
                  </a:lnTo>
                  <a:lnTo>
                    <a:pt x="173068" y="334080"/>
                  </a:lnTo>
                  <a:cubicBezTo>
                    <a:pt x="163127" y="334080"/>
                    <a:pt x="153874" y="329335"/>
                    <a:pt x="147681" y="321057"/>
                  </a:cubicBezTo>
                  <a:cubicBezTo>
                    <a:pt x="139989" y="310777"/>
                    <a:pt x="131013" y="302315"/>
                    <a:pt x="123229" y="295383"/>
                  </a:cubicBezTo>
                  <a:cubicBezTo>
                    <a:pt x="123146" y="295311"/>
                    <a:pt x="123064" y="295229"/>
                    <a:pt x="122992" y="295157"/>
                  </a:cubicBezTo>
                  <a:lnTo>
                    <a:pt x="48905" y="221070"/>
                  </a:lnTo>
                  <a:cubicBezTo>
                    <a:pt x="47457" y="219622"/>
                    <a:pt x="47242" y="217865"/>
                    <a:pt x="47242" y="216951"/>
                  </a:cubicBezTo>
                  <a:cubicBezTo>
                    <a:pt x="47242" y="216037"/>
                    <a:pt x="47447" y="214363"/>
                    <a:pt x="48803" y="212936"/>
                  </a:cubicBezTo>
                  <a:lnTo>
                    <a:pt x="49213" y="212535"/>
                  </a:lnTo>
                  <a:cubicBezTo>
                    <a:pt x="50672" y="211067"/>
                    <a:pt x="52428" y="210851"/>
                    <a:pt x="53342" y="210851"/>
                  </a:cubicBezTo>
                  <a:cubicBezTo>
                    <a:pt x="54256" y="210851"/>
                    <a:pt x="56022" y="211067"/>
                    <a:pt x="57481" y="212535"/>
                  </a:cubicBezTo>
                  <a:lnTo>
                    <a:pt x="86555" y="241599"/>
                  </a:lnTo>
                  <a:cubicBezTo>
                    <a:pt x="95664" y="250709"/>
                    <a:pt x="109241" y="253410"/>
                    <a:pt x="121154" y="248480"/>
                  </a:cubicBezTo>
                  <a:cubicBezTo>
                    <a:pt x="133057" y="243540"/>
                    <a:pt x="140749" y="232028"/>
                    <a:pt x="140749" y="219149"/>
                  </a:cubicBezTo>
                  <a:lnTo>
                    <a:pt x="140749" y="53085"/>
                  </a:lnTo>
                  <a:cubicBezTo>
                    <a:pt x="140749" y="49922"/>
                    <a:pt x="143419" y="47241"/>
                    <a:pt x="146593" y="47241"/>
                  </a:cubicBezTo>
                  <a:lnTo>
                    <a:pt x="147014" y="47241"/>
                  </a:lnTo>
                  <a:cubicBezTo>
                    <a:pt x="150187" y="47241"/>
                    <a:pt x="152857" y="49922"/>
                    <a:pt x="152857" y="53085"/>
                  </a:cubicBezTo>
                  <a:lnTo>
                    <a:pt x="152857" y="164616"/>
                  </a:lnTo>
                  <a:lnTo>
                    <a:pt x="275973" y="193783"/>
                  </a:lnTo>
                  <a:cubicBezTo>
                    <a:pt x="290844" y="197305"/>
                    <a:pt x="301226" y="211015"/>
                    <a:pt x="301226" y="227119"/>
                  </a:cubicBezTo>
                  <a:lnTo>
                    <a:pt x="301226" y="334080"/>
                  </a:lnTo>
                  <a:lnTo>
                    <a:pt x="283038" y="334080"/>
                  </a:lnTo>
                  <a:lnTo>
                    <a:pt x="283038" y="381321"/>
                  </a:lnTo>
                  <a:lnTo>
                    <a:pt x="310767" y="381321"/>
                  </a:lnTo>
                  <a:cubicBezTo>
                    <a:pt x="331553" y="381321"/>
                    <a:pt x="348468" y="364201"/>
                    <a:pt x="348468" y="343158"/>
                  </a:cubicBezTo>
                  <a:lnTo>
                    <a:pt x="348468" y="227119"/>
                  </a:lnTo>
                  <a:cubicBezTo>
                    <a:pt x="348468" y="189028"/>
                    <a:pt x="323142" y="156421"/>
                    <a:pt x="286869" y="147815"/>
                  </a:cubicBezTo>
                  <a:close/>
                </a:path>
              </a:pathLst>
            </a:custGeom>
            <a:solidFill>
              <a:schemeClr val="accent1"/>
            </a:solidFill>
            <a:ln w="1026" cap="flat">
              <a:noFill/>
              <a:prstDash val="solid"/>
              <a:miter/>
            </a:ln>
          </p:spPr>
          <p:txBody>
            <a:bodyPr rtlCol="0" anchor="ctr"/>
            <a:lstStyle/>
            <a:p>
              <a:endParaRPr lang="en-US"/>
            </a:p>
          </p:txBody>
        </p:sp>
        <p:sp>
          <p:nvSpPr>
            <p:cNvPr id="110" name="Freeform: Shape 108">
              <a:extLst>
                <a:ext uri="{FF2B5EF4-FFF2-40B4-BE49-F238E27FC236}">
                  <a16:creationId xmlns:a16="http://schemas.microsoft.com/office/drawing/2014/main" id="{C63B159A-897E-D965-372F-6C52BDE21ADA}"/>
                </a:ext>
              </a:extLst>
            </p:cNvPr>
            <p:cNvSpPr/>
            <p:nvPr/>
          </p:nvSpPr>
          <p:spPr>
            <a:xfrm>
              <a:off x="3885191" y="5171027"/>
              <a:ext cx="47395" cy="45896"/>
            </a:xfrm>
            <a:custGeom>
              <a:avLst/>
              <a:gdLst>
                <a:gd name="connsiteX0" fmla="*/ 0 w 47395"/>
                <a:gd name="connsiteY0" fmla="*/ 0 h 45896"/>
                <a:gd name="connsiteX1" fmla="*/ 47396 w 47395"/>
                <a:gd name="connsiteY1" fmla="*/ 0 h 45896"/>
                <a:gd name="connsiteX2" fmla="*/ 47396 w 47395"/>
                <a:gd name="connsiteY2" fmla="*/ 45896 h 45896"/>
                <a:gd name="connsiteX3" fmla="*/ 0 w 47395"/>
                <a:gd name="connsiteY3" fmla="*/ 45896 h 45896"/>
              </a:gdLst>
              <a:ahLst/>
              <a:cxnLst>
                <a:cxn ang="0">
                  <a:pos x="connsiteX0" y="connsiteY0"/>
                </a:cxn>
                <a:cxn ang="0">
                  <a:pos x="connsiteX1" y="connsiteY1"/>
                </a:cxn>
                <a:cxn ang="0">
                  <a:pos x="connsiteX2" y="connsiteY2"/>
                </a:cxn>
                <a:cxn ang="0">
                  <a:pos x="connsiteX3" y="connsiteY3"/>
                </a:cxn>
              </a:cxnLst>
              <a:rect l="l" t="t" r="r" b="b"/>
              <a:pathLst>
                <a:path w="47395" h="45896">
                  <a:moveTo>
                    <a:pt x="0" y="0"/>
                  </a:moveTo>
                  <a:lnTo>
                    <a:pt x="47396" y="0"/>
                  </a:lnTo>
                  <a:lnTo>
                    <a:pt x="47396" y="45896"/>
                  </a:lnTo>
                  <a:lnTo>
                    <a:pt x="0" y="45896"/>
                  </a:lnTo>
                  <a:close/>
                </a:path>
              </a:pathLst>
            </a:custGeom>
            <a:solidFill>
              <a:schemeClr val="accent2"/>
            </a:solidFill>
            <a:ln w="1026" cap="flat">
              <a:noFill/>
              <a:prstDash val="solid"/>
              <a:miter/>
            </a:ln>
          </p:spPr>
          <p:txBody>
            <a:bodyPr rtlCol="0" anchor="ctr"/>
            <a:lstStyle/>
            <a:p>
              <a:endParaRPr lang="en-US"/>
            </a:p>
          </p:txBody>
        </p:sp>
      </p:grpSp>
      <p:cxnSp>
        <p:nvCxnSpPr>
          <p:cNvPr id="31" name="Straight Connector 30">
            <a:extLst>
              <a:ext uri="{FF2B5EF4-FFF2-40B4-BE49-F238E27FC236}">
                <a16:creationId xmlns:a16="http://schemas.microsoft.com/office/drawing/2014/main" id="{2F8EFEF8-77C8-0861-89B0-A9CA9134A015}"/>
              </a:ext>
            </a:extLst>
          </p:cNvPr>
          <p:cNvCxnSpPr>
            <a:cxnSpLocks/>
          </p:cNvCxnSpPr>
          <p:nvPr/>
        </p:nvCxnSpPr>
        <p:spPr>
          <a:xfrm>
            <a:off x="592917" y="4962140"/>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32" name="Rectangle 31">
            <a:extLst>
              <a:ext uri="{FF2B5EF4-FFF2-40B4-BE49-F238E27FC236}">
                <a16:creationId xmlns:a16="http://schemas.microsoft.com/office/drawing/2014/main" id="{B7088230-98E0-1999-74DC-F600AB8CB502}"/>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3" name="Rectangle 32">
            <a:extLst>
              <a:ext uri="{FF2B5EF4-FFF2-40B4-BE49-F238E27FC236}">
                <a16:creationId xmlns:a16="http://schemas.microsoft.com/office/drawing/2014/main" id="{2A6D8D9F-59D2-DDE0-E263-F22398155C25}"/>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34" name="Straight Connector 33">
            <a:extLst>
              <a:ext uri="{FF2B5EF4-FFF2-40B4-BE49-F238E27FC236}">
                <a16:creationId xmlns:a16="http://schemas.microsoft.com/office/drawing/2014/main" id="{30B5FC3E-409E-18B3-4ADD-08427AF4AB9D}"/>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35" name="Text Placeholder 49">
            <a:extLst>
              <a:ext uri="{FF2B5EF4-FFF2-40B4-BE49-F238E27FC236}">
                <a16:creationId xmlns:a16="http://schemas.microsoft.com/office/drawing/2014/main" id="{2B2DED93-659E-9B77-8418-D0C5BC26FA74}"/>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p:txBody>
      </p:sp>
      <p:sp>
        <p:nvSpPr>
          <p:cNvPr id="36" name="Rectangle 35">
            <a:extLst>
              <a:ext uri="{FF2B5EF4-FFF2-40B4-BE49-F238E27FC236}">
                <a16:creationId xmlns:a16="http://schemas.microsoft.com/office/drawing/2014/main" id="{7B660D19-59AD-D98F-95CB-74CA14B45115}"/>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37" name="Straight Connector 36">
            <a:extLst>
              <a:ext uri="{FF2B5EF4-FFF2-40B4-BE49-F238E27FC236}">
                <a16:creationId xmlns:a16="http://schemas.microsoft.com/office/drawing/2014/main" id="{E8E92415-CE47-6955-7450-8DF6A6EE9B00}"/>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84" name="Picture 50">
            <a:extLst>
              <a:ext uri="{FF2B5EF4-FFF2-40B4-BE49-F238E27FC236}">
                <a16:creationId xmlns:a16="http://schemas.microsoft.com/office/drawing/2014/main" id="{957C8C83-5485-16A9-D4A6-91282666FBDE}"/>
              </a:ext>
            </a:extLst>
          </p:cNvPr>
          <p:cNvPicPr>
            <a:picLocks/>
          </p:cNvPicPr>
          <p:nvPr/>
        </p:nvPicPr>
        <p:blipFill>
          <a:blip r:embed="rId8"/>
          <a:stretch>
            <a:fillRect/>
          </a:stretch>
        </p:blipFill>
        <p:spPr>
          <a:xfrm>
            <a:off x="7149236" y="3048000"/>
            <a:ext cx="1593762" cy="1328738"/>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82" name="Rectangle 48">
            <a:extLst>
              <a:ext uri="{FF2B5EF4-FFF2-40B4-BE49-F238E27FC236}">
                <a16:creationId xmlns:a16="http://schemas.microsoft.com/office/drawing/2014/main" id="{28B7FB32-E168-D27B-DB5C-4208175E34EA}"/>
              </a:ext>
            </a:extLst>
          </p:cNvPr>
          <p:cNvSpPr>
            <a:spLocks/>
          </p:cNvSpPr>
          <p:nvPr/>
        </p:nvSpPr>
        <p:spPr>
          <a:xfrm>
            <a:off x="8743000" y="3048001"/>
            <a:ext cx="2839400" cy="139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a:t>
            </a:r>
            <a:br>
              <a:rPr lang="en-US" sz="1000" dirty="0">
                <a:solidFill>
                  <a:schemeClr val="accent1"/>
                </a:solidFill>
                <a:latin typeface="IntelOne Text Bold" panose="020B0803020203020204" pitchFamily="34" charset="0"/>
              </a:rPr>
            </a:br>
            <a:r>
              <a:rPr lang="en-US" sz="1000" dirty="0">
                <a:solidFill>
                  <a:schemeClr val="accent1"/>
                </a:solidFill>
                <a:latin typeface="IntelOne Text Bold" panose="020B0803020203020204" pitchFamily="34" charset="0"/>
              </a:rPr>
              <a:t>to achieve for their organizations may include:</a:t>
            </a:r>
          </a:p>
          <a:p>
            <a:pPr>
              <a:spcAft>
                <a:spcPts val="200"/>
              </a:spcAft>
              <a:defRPr/>
            </a:pPr>
            <a:r>
              <a:rPr kumimoji="0" lang="en-US" sz="900" b="0" i="0" u="none" strike="noStrike" kern="1200" cap="none" spc="0" normalizeH="0" baseline="0" noProof="0" dirty="0">
                <a:ln>
                  <a:noFill/>
                </a:ln>
                <a:solidFill>
                  <a:schemeClr val="bg2"/>
                </a:solidFill>
                <a:effectLst/>
                <a:uLnTx/>
                <a:uFillTx/>
                <a:latin typeface="IntelOne Text Bold" panose="020B0803020203020204" pitchFamily="34" charset="0"/>
              </a:rPr>
              <a:t>Outcomes</a:t>
            </a:r>
            <a:endParaRPr lang="en-US" sz="1000" dirty="0">
              <a:solidFill>
                <a:schemeClr val="accent1"/>
              </a:solidFill>
              <a:latin typeface="IntelOne Text Bold" panose="020B0803020203020204" pitchFamily="34" charset="0"/>
            </a:endParaRP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lvl="1" indent="-114300">
              <a:spcAft>
                <a:spcPts val="200"/>
              </a:spcAft>
              <a:buFont typeface="Wingdings" panose="05000000000000000000" pitchFamily="2" charset="2"/>
              <a:buChar char="§"/>
              <a:defRPr/>
            </a:pPr>
            <a:r>
              <a:rPr lang="en-US" sz="900" dirty="0">
                <a:solidFill>
                  <a:schemeClr val="bg2"/>
                </a:solidFill>
                <a:latin typeface="IntelOne Text"/>
              </a:rPr>
              <a:t>Operational scale due to automated efficiencies </a:t>
            </a:r>
          </a:p>
          <a:p>
            <a:pPr marL="171450" lvl="1" indent="-114300">
              <a:spcAft>
                <a:spcPts val="200"/>
              </a:spcAft>
              <a:buFont typeface="Wingdings" panose="05000000000000000000" pitchFamily="2" charset="2"/>
              <a:buChar char="§"/>
              <a:defRPr/>
            </a:pPr>
            <a:r>
              <a:rPr lang="en-US" sz="900" dirty="0">
                <a:solidFill>
                  <a:schemeClr val="bg2"/>
                </a:solidFill>
                <a:latin typeface="IntelOne Text"/>
              </a:rPr>
              <a:t>Optimize resource utilization by ensuring right tasks performed at right time</a:t>
            </a:r>
          </a:p>
        </p:txBody>
      </p:sp>
      <p:sp>
        <p:nvSpPr>
          <p:cNvPr id="83" name="Rectangle 49">
            <a:extLst>
              <a:ext uri="{FF2B5EF4-FFF2-40B4-BE49-F238E27FC236}">
                <a16:creationId xmlns:a16="http://schemas.microsoft.com/office/drawing/2014/main" id="{63F608A1-35B3-63F5-60FF-511CB4411FEA}"/>
              </a:ext>
            </a:extLst>
          </p:cNvPr>
          <p:cNvSpPr>
            <a:spLocks/>
          </p:cNvSpPr>
          <p:nvPr/>
        </p:nvSpPr>
        <p:spPr>
          <a:xfrm>
            <a:off x="7144336" y="4446256"/>
            <a:ext cx="4452408" cy="1764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Accelerated time-to-operation for new plants, factories, warehouses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factory, warehouse uptime, operational density</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visibility into factory assets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Drive appeal with younger workers looking for digitized/automated environments</a:t>
            </a:r>
          </a:p>
          <a:p>
            <a:pPr>
              <a:spcBef>
                <a:spcPts val="200"/>
              </a:spcBef>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Reduce human injury, exposure to hazards which can be automated</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Mitigate labor shortages</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Reduce reliance on technical expertise for less critical systems </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labor costs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Optimize warehouse spaces to reduce footprint</a:t>
            </a:r>
          </a:p>
        </p:txBody>
      </p:sp>
      <p:sp>
        <p:nvSpPr>
          <p:cNvPr id="41" name="Text Placeholder 49">
            <a:extLst>
              <a:ext uri="{FF2B5EF4-FFF2-40B4-BE49-F238E27FC236}">
                <a16:creationId xmlns:a16="http://schemas.microsoft.com/office/drawing/2014/main" id="{731C66BF-5DD2-2465-2AF8-29A32C3D702B}"/>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rPr>
              <a:t>Primary: </a:t>
            </a:r>
            <a:r>
              <a:rPr lang="en-US" sz="900" b="0" dirty="0">
                <a:solidFill>
                  <a:srgbClr val="525252"/>
                </a:solidFill>
                <a:latin typeface="IntelOne Text" panose="020B0503020203020204" pitchFamily="34" charset="0"/>
                <a:hlinkClick r:id="rId9" action="ppaction://hlinksldjump"/>
              </a:rPr>
              <a:t>Control Optimization &amp; Autonomy</a:t>
            </a:r>
            <a:endParaRPr lang="en-US" sz="900" b="0" dirty="0">
              <a:solidFill>
                <a:srgbClr val="525252"/>
              </a:solidFill>
              <a:latin typeface="IntelOne Text" panose="020B0503020203020204" pitchFamily="34" charset="0"/>
            </a:endParaRPr>
          </a:p>
        </p:txBody>
      </p:sp>
      <p:sp>
        <p:nvSpPr>
          <p:cNvPr id="42" name="Text Placeholder 49" descr="Target Vertical: &#10;Manufacturing&#10;&#10;&#10;">
            <a:extLst>
              <a:ext uri="{FF2B5EF4-FFF2-40B4-BE49-F238E27FC236}">
                <a16:creationId xmlns:a16="http://schemas.microsoft.com/office/drawing/2014/main" id="{1AA0D08E-9CAA-7F23-CA12-23E21C80E166}"/>
              </a:ext>
            </a:extLst>
          </p:cNvPr>
          <p:cNvSpPr txBox="1">
            <a:spLocks/>
          </p:cNvSpPr>
          <p:nvPr/>
        </p:nvSpPr>
        <p:spPr>
          <a:xfrm>
            <a:off x="7144338"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a:spcBef>
                <a:spcPts val="0"/>
              </a:spcBef>
              <a:defRPr/>
            </a:pPr>
            <a:r>
              <a:rPr lang="en-US" sz="900" b="0" dirty="0">
                <a:solidFill>
                  <a:srgbClr val="525252"/>
                </a:solidFill>
                <a:latin typeface="IntelOne Text" panose="020B0503020203020204" pitchFamily="34" charset="0"/>
                <a:ea typeface="+mn-ea"/>
                <a:cs typeface="+mn-cs"/>
                <a:sym typeface="Helvetica Neue"/>
              </a:rPr>
              <a:t>Health and Life Sciences, Retail, Transportation and Warehousing</a:t>
            </a:r>
          </a:p>
        </p:txBody>
      </p:sp>
      <p:sp>
        <p:nvSpPr>
          <p:cNvPr id="56" name="Text Placeholder 49" descr="Target Vertical: &#10;Manufacturing&#10;&#10;&#10;">
            <a:extLst>
              <a:ext uri="{FF2B5EF4-FFF2-40B4-BE49-F238E27FC236}">
                <a16:creationId xmlns:a16="http://schemas.microsoft.com/office/drawing/2014/main" id="{B6B27087-4EDA-D9A8-9A49-D2B9441FEDCB}"/>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marL="0" marR="0" lvl="0" indent="0" algn="l" defTabSz="914400" rtl="0" eaLnBrk="1" fontAlgn="auto" latinLnBrk="0" hangingPunct="0">
              <a:lnSpc>
                <a:spcPct val="100000"/>
              </a:lnSpc>
              <a:spcBef>
                <a:spcPts val="0"/>
              </a:spcBef>
              <a:spcAft>
                <a:spcPts val="0"/>
              </a:spcAft>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mn-ea"/>
                <a:cs typeface="+mn-cs"/>
                <a:sym typeface="Helvetica Neue"/>
              </a:rPr>
              <a:t>Asia, Pacific, and Japan, Americas, Europe, Middle East, Africa, and PRC</a:t>
            </a:r>
          </a:p>
        </p:txBody>
      </p:sp>
      <p:grpSp>
        <p:nvGrpSpPr>
          <p:cNvPr id="2" name="Group 1">
            <a:extLst>
              <a:ext uri="{FF2B5EF4-FFF2-40B4-BE49-F238E27FC236}">
                <a16:creationId xmlns:a16="http://schemas.microsoft.com/office/drawing/2014/main" id="{9F38E857-1E62-2C25-7624-E5ACF6FB3BA7}"/>
              </a:ext>
            </a:extLst>
          </p:cNvPr>
          <p:cNvGrpSpPr/>
          <p:nvPr/>
        </p:nvGrpSpPr>
        <p:grpSpPr>
          <a:xfrm>
            <a:off x="9057016" y="87630"/>
            <a:ext cx="2525384" cy="384440"/>
            <a:chOff x="9057016" y="87630"/>
            <a:chExt cx="2525384" cy="384440"/>
          </a:xfrm>
        </p:grpSpPr>
        <p:pic>
          <p:nvPicPr>
            <p:cNvPr id="7" name="Picture 6">
              <a:hlinkClick r:id="rId10" action="ppaction://hlinksldjump"/>
              <a:extLst>
                <a:ext uri="{FF2B5EF4-FFF2-40B4-BE49-F238E27FC236}">
                  <a16:creationId xmlns:a16="http://schemas.microsoft.com/office/drawing/2014/main" id="{FCDE6BD7-F077-4CF4-5E11-D21FD9AEBBF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8" name="Rectangle 7">
              <a:extLst>
                <a:ext uri="{FF2B5EF4-FFF2-40B4-BE49-F238E27FC236}">
                  <a16:creationId xmlns:a16="http://schemas.microsoft.com/office/drawing/2014/main" id="{D9E32586-8207-70F6-3FEE-65562064AD84}"/>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0"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0"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0"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177432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descr="CANCOM Smart Product">
            <a:extLst>
              <a:ext uri="{FF2B5EF4-FFF2-40B4-BE49-F238E27FC236}">
                <a16:creationId xmlns:a16="http://schemas.microsoft.com/office/drawing/2014/main" id="{8A370C1F-DA71-4792-9278-CC4501943AD1}"/>
              </a:ext>
            </a:extLst>
          </p:cNvPr>
          <p:cNvSpPr>
            <a:spLocks noGrp="1"/>
          </p:cNvSpPr>
          <p:nvPr>
            <p:ph type="title"/>
          </p:nvPr>
        </p:nvSpPr>
        <p:spPr>
          <a:xfrm>
            <a:off x="592138" y="571500"/>
            <a:ext cx="10972800" cy="997196"/>
          </a:xfrm>
        </p:spPr>
        <p:txBody>
          <a:bodyPr/>
          <a:lstStyle/>
          <a:p>
            <a:r>
              <a:rPr lang="en-US" dirty="0"/>
              <a:t>Multi Protocol </a:t>
            </a:r>
            <a:r>
              <a:rPr lang="en-US" dirty="0" err="1"/>
              <a:t>IIoT</a:t>
            </a:r>
            <a:r>
              <a:rPr lang="en-US" dirty="0"/>
              <a:t> Gateway</a:t>
            </a:r>
            <a:br>
              <a:rPr lang="en-US" dirty="0"/>
            </a:br>
            <a:r>
              <a:rPr lang="en-US" dirty="0"/>
              <a:t>with Cloud Connectivity</a:t>
            </a:r>
          </a:p>
        </p:txBody>
      </p:sp>
      <p:cxnSp>
        <p:nvCxnSpPr>
          <p:cNvPr id="97" name="Straight Connector 96">
            <a:extLst>
              <a:ext uri="{FF2B5EF4-FFF2-40B4-BE49-F238E27FC236}">
                <a16:creationId xmlns:a16="http://schemas.microsoft.com/office/drawing/2014/main" id="{65442F1E-0F97-2072-019F-D545B922CBE9}"/>
              </a:ext>
            </a:extLst>
          </p:cNvPr>
          <p:cNvCxnSpPr>
            <a:cxnSpLocks/>
          </p:cNvCxnSpPr>
          <p:nvPr/>
        </p:nvCxnSpPr>
        <p:spPr>
          <a:xfrm>
            <a:off x="592918" y="5418754"/>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9485" name="Group 19484">
            <a:extLst>
              <a:ext uri="{FF2B5EF4-FFF2-40B4-BE49-F238E27FC236}">
                <a16:creationId xmlns:a16="http://schemas.microsoft.com/office/drawing/2014/main" id="{4E0083F8-A1DA-8547-BA5B-811563280814}"/>
              </a:ext>
            </a:extLst>
          </p:cNvPr>
          <p:cNvGrpSpPr>
            <a:grpSpLocks/>
          </p:cNvGrpSpPr>
          <p:nvPr/>
        </p:nvGrpSpPr>
        <p:grpSpPr>
          <a:xfrm>
            <a:off x="592917" y="5491677"/>
            <a:ext cx="6318424" cy="791547"/>
            <a:chOff x="592917" y="5891727"/>
            <a:chExt cx="6318424" cy="791547"/>
          </a:xfrm>
        </p:grpSpPr>
        <p:sp>
          <p:nvSpPr>
            <p:cNvPr id="104" name="Content Placeholder 47">
              <a:extLst>
                <a:ext uri="{FF2B5EF4-FFF2-40B4-BE49-F238E27FC236}">
                  <a16:creationId xmlns:a16="http://schemas.microsoft.com/office/drawing/2014/main" id="{C6EC8440-7411-9518-E2F6-4CB76D71C019}"/>
                </a:ext>
              </a:extLst>
            </p:cNvPr>
            <p:cNvSpPr txBox="1">
              <a:spLocks/>
            </p:cNvSpPr>
            <p:nvPr/>
          </p:nvSpPr>
          <p:spPr>
            <a:xfrm>
              <a:off x="592917" y="5891727"/>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100" name="TextBox 99">
              <a:extLst>
                <a:ext uri="{FF2B5EF4-FFF2-40B4-BE49-F238E27FC236}">
                  <a16:creationId xmlns:a16="http://schemas.microsoft.com/office/drawing/2014/main" id="{D4690A9A-3937-F77A-2BF2-678F3385D5BF}"/>
                </a:ext>
              </a:extLst>
            </p:cNvPr>
            <p:cNvSpPr txBox="1">
              <a:spLocks/>
            </p:cNvSpPr>
            <p:nvPr/>
          </p:nvSpPr>
          <p:spPr>
            <a:xfrm>
              <a:off x="592917" y="6077980"/>
              <a:ext cx="6318424" cy="605294"/>
            </a:xfrm>
            <a:prstGeom prst="rect">
              <a:avLst/>
            </a:prstGeom>
            <a:ln>
              <a:noFill/>
            </a:ln>
          </p:spPr>
          <p:txBody>
            <a:bodyPr wrap="square" lIns="0" tIns="0" rIns="0" bIns="0" numCol="2"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marR="0" lvl="1" indent="-109728" fontAlgn="ctr">
                <a:lnSpc>
                  <a:spcPct val="100000"/>
                </a:lnSpc>
                <a:spcBef>
                  <a:spcPts val="200"/>
                </a:spcBef>
                <a:spcAft>
                  <a:spcPts val="0"/>
                </a:spcAft>
                <a:buClr>
                  <a:srgbClr val="525252"/>
                </a:buClr>
                <a:buSzTx/>
                <a:buFont typeface="Wingdings" panose="05000000000000000000" pitchFamily="2" charset="2"/>
                <a:buChar char="§"/>
                <a:tabLst/>
                <a:defRPr kumimoji="0" sz="900" b="0" i="0" u="none" strike="noStrike" cap="none" spc="0" normalizeH="0" baseline="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r>
                <a:rPr lang="en-US" dirty="0">
                  <a:hlinkClick r:id="rId3">
                    <a:extLst>
                      <a:ext uri="{A12FA001-AC4F-418D-AE19-62706E023703}">
                        <ahyp:hlinkClr xmlns:ahyp="http://schemas.microsoft.com/office/drawing/2018/hyperlinkcolor" val="tx"/>
                      </a:ext>
                    </a:extLst>
                  </a:hlinkClick>
                </a:rPr>
                <a:t>Intel IoT Kits Overview</a:t>
              </a:r>
              <a:endParaRPr lang="en-US" dirty="0">
                <a:sym typeface="Helvetica"/>
              </a:endParaRPr>
            </a:p>
            <a:p>
              <a:pPr lvl="1"/>
              <a:r>
                <a:rPr lang="en-US" dirty="0">
                  <a:hlinkClick r:id="rId4">
                    <a:extLst>
                      <a:ext uri="{A12FA001-AC4F-418D-AE19-62706E023703}">
                        <ahyp:hlinkClr xmlns:ahyp="http://schemas.microsoft.com/office/drawing/2018/hyperlinkcolor" val="tx"/>
                      </a:ext>
                    </a:extLst>
                  </a:hlinkClick>
                </a:rPr>
                <a:t>Exor website </a:t>
              </a:r>
              <a:endParaRPr lang="en-US" dirty="0"/>
            </a:p>
            <a:p>
              <a:pPr lvl="1"/>
              <a:r>
                <a:rPr lang="en-US" dirty="0" err="1">
                  <a:hlinkClick r:id="rId5">
                    <a:extLst>
                      <a:ext uri="{A12FA001-AC4F-418D-AE19-62706E023703}">
                        <ahyp:hlinkClr xmlns:ahyp="http://schemas.microsoft.com/office/drawing/2018/hyperlinkcolor" val="tx"/>
                      </a:ext>
                    </a:extLst>
                  </a:hlinkClick>
                </a:rPr>
                <a:t>eXware</a:t>
              </a:r>
              <a:r>
                <a:rPr lang="en-US" dirty="0">
                  <a:hlinkClick r:id="rId5">
                    <a:extLst>
                      <a:ext uri="{A12FA001-AC4F-418D-AE19-62706E023703}">
                        <ahyp:hlinkClr xmlns:ahyp="http://schemas.microsoft.com/office/drawing/2018/hyperlinkcolor" val="tx"/>
                      </a:ext>
                    </a:extLst>
                  </a:hlinkClick>
                </a:rPr>
                <a:t> 707T</a:t>
              </a:r>
              <a:br>
                <a:rPr lang="en-US" dirty="0">
                  <a:hlinkClick r:id="rId5">
                    <a:extLst>
                      <a:ext uri="{A12FA001-AC4F-418D-AE19-62706E023703}">
                        <ahyp:hlinkClr xmlns:ahyp="http://schemas.microsoft.com/office/drawing/2018/hyperlinkcolor" val="tx"/>
                      </a:ext>
                    </a:extLst>
                  </a:hlinkClick>
                </a:rPr>
              </a:br>
              <a:r>
                <a:rPr lang="en-US" dirty="0">
                  <a:hlinkClick r:id="rId5">
                    <a:extLst>
                      <a:ext uri="{A12FA001-AC4F-418D-AE19-62706E023703}">
                        <ahyp:hlinkClr xmlns:ahyp="http://schemas.microsoft.com/office/drawing/2018/hyperlinkcolor" val="tx"/>
                      </a:ext>
                    </a:extLst>
                  </a:hlinkClick>
                </a:rPr>
                <a:t>Product Page</a:t>
              </a:r>
              <a:endParaRPr lang="en-US" dirty="0"/>
            </a:p>
            <a:p>
              <a:pPr lvl="1"/>
              <a:r>
                <a:rPr lang="en-US" dirty="0" err="1">
                  <a:hlinkClick r:id="rId6">
                    <a:extLst>
                      <a:ext uri="{A12FA001-AC4F-418D-AE19-62706E023703}">
                        <ahyp:hlinkClr xmlns:ahyp="http://schemas.microsoft.com/office/drawing/2018/hyperlinkcolor" val="tx"/>
                      </a:ext>
                    </a:extLst>
                  </a:hlinkClick>
                </a:rPr>
                <a:t>eXware</a:t>
              </a:r>
              <a:r>
                <a:rPr lang="en-US" dirty="0">
                  <a:hlinkClick r:id="rId6">
                    <a:extLst>
                      <a:ext uri="{A12FA001-AC4F-418D-AE19-62706E023703}">
                        <ahyp:hlinkClr xmlns:ahyp="http://schemas.microsoft.com/office/drawing/2018/hyperlinkcolor" val="tx"/>
                      </a:ext>
                    </a:extLst>
                  </a:hlinkClick>
                </a:rPr>
                <a:t> 707</a:t>
              </a:r>
              <a:br>
                <a:rPr lang="en-US" dirty="0">
                  <a:hlinkClick r:id="rId6">
                    <a:extLst>
                      <a:ext uri="{A12FA001-AC4F-418D-AE19-62706E023703}">
                        <ahyp:hlinkClr xmlns:ahyp="http://schemas.microsoft.com/office/drawing/2018/hyperlinkcolor" val="tx"/>
                      </a:ext>
                    </a:extLst>
                  </a:hlinkClick>
                </a:rPr>
              </a:br>
              <a:r>
                <a:rPr lang="en-US" dirty="0">
                  <a:hlinkClick r:id="rId6">
                    <a:extLst>
                      <a:ext uri="{A12FA001-AC4F-418D-AE19-62706E023703}">
                        <ahyp:hlinkClr xmlns:ahyp="http://schemas.microsoft.com/office/drawing/2018/hyperlinkcolor" val="tx"/>
                      </a:ext>
                    </a:extLst>
                  </a:hlinkClick>
                </a:rPr>
                <a:t>Product Page</a:t>
              </a:r>
              <a:endParaRPr lang="en-US" dirty="0"/>
            </a:p>
            <a:p>
              <a:pPr lvl="1"/>
              <a:r>
                <a:rPr lang="en-US" dirty="0">
                  <a:hlinkClick r:id="rId7">
                    <a:extLst>
                      <a:ext uri="{A12FA001-AC4F-418D-AE19-62706E023703}">
                        <ahyp:hlinkClr xmlns:ahyp="http://schemas.microsoft.com/office/drawing/2018/hyperlinkcolor" val="tx"/>
                      </a:ext>
                    </a:extLst>
                  </a:hlinkClick>
                </a:rPr>
                <a:t>Product Videos</a:t>
              </a:r>
              <a:endParaRPr lang="en-US" dirty="0"/>
            </a:p>
            <a:p>
              <a:pPr lvl="1"/>
              <a:r>
                <a:rPr lang="en-US" dirty="0">
                  <a:hlinkClick r:id="rId8">
                    <a:extLst>
                      <a:ext uri="{A12FA001-AC4F-418D-AE19-62706E023703}">
                        <ahyp:hlinkClr xmlns:ahyp="http://schemas.microsoft.com/office/drawing/2018/hyperlinkcolor" val="tx"/>
                      </a:ext>
                    </a:extLst>
                  </a:hlinkClick>
                </a:rPr>
                <a:t>ORDER here</a:t>
              </a:r>
              <a:endParaRPr lang="en-US" dirty="0"/>
            </a:p>
          </p:txBody>
        </p:sp>
      </p:grpSp>
      <p:cxnSp>
        <p:nvCxnSpPr>
          <p:cNvPr id="106" name="Straight Connector 105">
            <a:extLst>
              <a:ext uri="{FF2B5EF4-FFF2-40B4-BE49-F238E27FC236}">
                <a16:creationId xmlns:a16="http://schemas.microsoft.com/office/drawing/2014/main" id="{360FD269-5C6F-4694-2ECD-453392FDD761}"/>
              </a:ext>
            </a:extLst>
          </p:cNvPr>
          <p:cNvCxnSpPr>
            <a:cxnSpLocks/>
          </p:cNvCxnSpPr>
          <p:nvPr/>
        </p:nvCxnSpPr>
        <p:spPr>
          <a:xfrm>
            <a:off x="592918" y="460314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07" name="Group 106">
            <a:extLst>
              <a:ext uri="{FF2B5EF4-FFF2-40B4-BE49-F238E27FC236}">
                <a16:creationId xmlns:a16="http://schemas.microsoft.com/office/drawing/2014/main" id="{D1330BD3-143C-1B44-09AE-CA1EA999E1AF}"/>
              </a:ext>
            </a:extLst>
          </p:cNvPr>
          <p:cNvGrpSpPr>
            <a:grpSpLocks/>
          </p:cNvGrpSpPr>
          <p:nvPr/>
        </p:nvGrpSpPr>
        <p:grpSpPr>
          <a:xfrm>
            <a:off x="592917" y="4676065"/>
            <a:ext cx="6318424" cy="669766"/>
            <a:chOff x="592917" y="4831642"/>
            <a:chExt cx="5209474" cy="669766"/>
          </a:xfrm>
        </p:grpSpPr>
        <p:sp>
          <p:nvSpPr>
            <p:cNvPr id="108" name="Content Placeholder 47">
              <a:extLst>
                <a:ext uri="{FF2B5EF4-FFF2-40B4-BE49-F238E27FC236}">
                  <a16:creationId xmlns:a16="http://schemas.microsoft.com/office/drawing/2014/main" id="{CDF5AA80-B72B-CDAA-E0A9-AC94D710E820}"/>
                </a:ext>
              </a:extLst>
            </p:cNvPr>
            <p:cNvSpPr txBox="1">
              <a:spLocks/>
            </p:cNvSpPr>
            <p:nvPr/>
          </p:nvSpPr>
          <p:spPr>
            <a:xfrm>
              <a:off x="592917" y="4831642"/>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Cloud Service Provider</a:t>
              </a:r>
            </a:p>
          </p:txBody>
        </p:sp>
        <p:sp>
          <p:nvSpPr>
            <p:cNvPr id="109" name="Content Placeholder 47">
              <a:extLst>
                <a:ext uri="{FF2B5EF4-FFF2-40B4-BE49-F238E27FC236}">
                  <a16:creationId xmlns:a16="http://schemas.microsoft.com/office/drawing/2014/main" id="{EC309FAC-61B0-5E46-BC56-E166E32CFFF4}"/>
                </a:ext>
              </a:extLst>
            </p:cNvPr>
            <p:cNvSpPr txBox="1">
              <a:spLocks/>
            </p:cNvSpPr>
            <p:nvPr/>
          </p:nvSpPr>
          <p:spPr>
            <a:xfrm>
              <a:off x="592917" y="5029008"/>
              <a:ext cx="5209474" cy="472400"/>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7000" lvl="1" indent="-127000" defTabSz="1219169" hangingPunct="0">
                <a:lnSpc>
                  <a:spcPct val="100000"/>
                </a:lnSpc>
                <a:spcBef>
                  <a:spcPts val="200"/>
                </a:spcBef>
                <a:defRPr/>
              </a:pPr>
              <a:r>
                <a:rPr lang="en-US" sz="900" kern="0" dirty="0">
                  <a:latin typeface="+mn-lt"/>
                  <a:sym typeface="Helvetica"/>
                </a:rPr>
                <a:t>AWS</a:t>
              </a:r>
            </a:p>
            <a:p>
              <a:pPr marL="127000" lvl="1" indent="-127000" defTabSz="1219169" hangingPunct="0">
                <a:lnSpc>
                  <a:spcPct val="100000"/>
                </a:lnSpc>
                <a:spcBef>
                  <a:spcPts val="200"/>
                </a:spcBef>
                <a:defRPr/>
              </a:pPr>
              <a:r>
                <a:rPr lang="en-US" sz="900" kern="0" dirty="0">
                  <a:latin typeface="+mn-lt"/>
                  <a:sym typeface="Helvetica"/>
                </a:rPr>
                <a:t>Google Cloud Platform</a:t>
              </a:r>
            </a:p>
            <a:p>
              <a:pPr marL="127000" lvl="1" indent="-127000" defTabSz="1219169" hangingPunct="0">
                <a:lnSpc>
                  <a:spcPct val="100000"/>
                </a:lnSpc>
                <a:spcBef>
                  <a:spcPts val="200"/>
                </a:spcBef>
                <a:defRPr/>
              </a:pPr>
              <a:r>
                <a:rPr lang="en-US" sz="900" kern="0" dirty="0">
                  <a:latin typeface="+mn-lt"/>
                  <a:sym typeface="Helvetica Neue"/>
                </a:rPr>
                <a:t>Windows, Linux</a:t>
              </a:r>
              <a:endParaRPr lang="en-US" sz="900" kern="0" dirty="0">
                <a:latin typeface="+mn-lt"/>
                <a:sym typeface="Helvetica"/>
              </a:endParaRPr>
            </a:p>
            <a:p>
              <a:pPr marL="127000" lvl="1" indent="-127000" defTabSz="1219169" hangingPunct="0">
                <a:lnSpc>
                  <a:spcPct val="100000"/>
                </a:lnSpc>
                <a:spcBef>
                  <a:spcPts val="200"/>
                </a:spcBef>
                <a:defRPr/>
              </a:pPr>
              <a:r>
                <a:rPr lang="en-US" sz="900" kern="0" dirty="0">
                  <a:latin typeface="+mn-lt"/>
                  <a:sym typeface="Helvetica"/>
                </a:rPr>
                <a:t>Microsoft Azure</a:t>
              </a:r>
            </a:p>
            <a:p>
              <a:pPr marL="127000" lvl="1" indent="-127000" defTabSz="1219169" hangingPunct="0">
                <a:lnSpc>
                  <a:spcPct val="100000"/>
                </a:lnSpc>
                <a:spcBef>
                  <a:spcPts val="200"/>
                </a:spcBef>
                <a:defRPr/>
              </a:pPr>
              <a:r>
                <a:rPr lang="en-US" sz="900" kern="0" dirty="0">
                  <a:latin typeface="+mn-lt"/>
                  <a:sym typeface="Helvetica"/>
                </a:rPr>
                <a:t>Private/on-premises</a:t>
              </a:r>
            </a:p>
            <a:p>
              <a:pPr marL="127000" lvl="1" indent="-127000" defTabSz="1219169" hangingPunct="0">
                <a:lnSpc>
                  <a:spcPct val="100000"/>
                </a:lnSpc>
                <a:spcBef>
                  <a:spcPts val="200"/>
                </a:spcBef>
                <a:defRPr/>
              </a:pPr>
              <a:r>
                <a:rPr lang="en-US" sz="900" kern="0" dirty="0">
                  <a:latin typeface="+mn-lt"/>
                  <a:sym typeface="Helvetica"/>
                </a:rPr>
                <a:t>Corvina Cloud</a:t>
              </a:r>
            </a:p>
          </p:txBody>
        </p:sp>
      </p:grpSp>
      <p:cxnSp>
        <p:nvCxnSpPr>
          <p:cNvPr id="110" name="Straight Connector 109">
            <a:extLst>
              <a:ext uri="{FF2B5EF4-FFF2-40B4-BE49-F238E27FC236}">
                <a16:creationId xmlns:a16="http://schemas.microsoft.com/office/drawing/2014/main" id="{FF359F64-F096-7F67-3BA8-25EF288E41CD}"/>
              </a:ext>
            </a:extLst>
          </p:cNvPr>
          <p:cNvCxnSpPr>
            <a:cxnSpLocks/>
          </p:cNvCxnSpPr>
          <p:nvPr/>
        </p:nvCxnSpPr>
        <p:spPr>
          <a:xfrm>
            <a:off x="592918" y="3175891"/>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11" name="Group 110">
            <a:extLst>
              <a:ext uri="{FF2B5EF4-FFF2-40B4-BE49-F238E27FC236}">
                <a16:creationId xmlns:a16="http://schemas.microsoft.com/office/drawing/2014/main" id="{4BA0E1BD-4744-1427-3E5E-036641A40982}"/>
              </a:ext>
            </a:extLst>
          </p:cNvPr>
          <p:cNvGrpSpPr/>
          <p:nvPr/>
        </p:nvGrpSpPr>
        <p:grpSpPr>
          <a:xfrm>
            <a:off x="592917" y="3248814"/>
            <a:ext cx="6352924" cy="530296"/>
            <a:chOff x="592917" y="3478186"/>
            <a:chExt cx="6352924" cy="530296"/>
          </a:xfrm>
        </p:grpSpPr>
        <p:sp>
          <p:nvSpPr>
            <p:cNvPr id="112" name="Content Placeholder 47">
              <a:extLst>
                <a:ext uri="{FF2B5EF4-FFF2-40B4-BE49-F238E27FC236}">
                  <a16:creationId xmlns:a16="http://schemas.microsoft.com/office/drawing/2014/main" id="{000AB872-B042-5F6E-7272-D983D361526F}"/>
                </a:ext>
              </a:extLst>
            </p:cNvPr>
            <p:cNvSpPr txBox="1">
              <a:spLocks/>
            </p:cNvSpPr>
            <p:nvPr/>
          </p:nvSpPr>
          <p:spPr>
            <a:xfrm>
              <a:off x="592917" y="3478186"/>
              <a:ext cx="4342075"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113" name="Content Placeholder 47">
              <a:extLst>
                <a:ext uri="{FF2B5EF4-FFF2-40B4-BE49-F238E27FC236}">
                  <a16:creationId xmlns:a16="http://schemas.microsoft.com/office/drawing/2014/main" id="{8864567A-21A5-19A6-AF02-3DECA4158E8F}"/>
                </a:ext>
              </a:extLst>
            </p:cNvPr>
            <p:cNvSpPr txBox="1">
              <a:spLocks/>
            </p:cNvSpPr>
            <p:nvPr/>
          </p:nvSpPr>
          <p:spPr>
            <a:xfrm>
              <a:off x="592917" y="3675552"/>
              <a:ext cx="6352924" cy="332930"/>
            </a:xfrm>
            <a:prstGeom prst="rect">
              <a:avLst/>
            </a:prstGeom>
            <a:ln>
              <a:noFill/>
            </a:ln>
          </p:spPr>
          <p:txBody>
            <a:bodyPr wrap="square" lIns="0" tIns="0" rIns="0" bIns="0" numCol="1"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7000" lvl="1" indent="-127000" defTabSz="1219169" hangingPunct="0">
                <a:lnSpc>
                  <a:spcPct val="100000"/>
                </a:lnSpc>
                <a:spcBef>
                  <a:spcPts val="200"/>
                </a:spcBef>
                <a:defRPr/>
              </a:pPr>
              <a:r>
                <a:rPr lang="en-US" sz="900" kern="0" dirty="0">
                  <a:latin typeface="+mn-lt"/>
                  <a:sym typeface="Helvetica"/>
                </a:rPr>
                <a:t>Intel® Cyclone® V FPGA SoC</a:t>
              </a:r>
            </a:p>
            <a:p>
              <a:pPr marL="127000" lvl="1" indent="-127000" defTabSz="1219169" hangingPunct="0">
                <a:lnSpc>
                  <a:spcPct val="100000"/>
                </a:lnSpc>
                <a:spcBef>
                  <a:spcPts val="200"/>
                </a:spcBef>
                <a:defRPr/>
              </a:pPr>
              <a:r>
                <a:rPr lang="en-US" sz="900" kern="0" dirty="0">
                  <a:latin typeface="+mn-lt"/>
                  <a:sym typeface="Helvetica"/>
                </a:rPr>
                <a:t>Intel® Cyclone® V FPGA</a:t>
              </a:r>
            </a:p>
          </p:txBody>
        </p:sp>
      </p:grpSp>
      <p:cxnSp>
        <p:nvCxnSpPr>
          <p:cNvPr id="114" name="Straight Connector 113">
            <a:extLst>
              <a:ext uri="{FF2B5EF4-FFF2-40B4-BE49-F238E27FC236}">
                <a16:creationId xmlns:a16="http://schemas.microsoft.com/office/drawing/2014/main" id="{ED2D4E87-5EE2-C2CA-E35D-8C9B6C16AC6B}"/>
              </a:ext>
            </a:extLst>
          </p:cNvPr>
          <p:cNvCxnSpPr>
            <a:cxnSpLocks/>
          </p:cNvCxnSpPr>
          <p:nvPr/>
        </p:nvCxnSpPr>
        <p:spPr>
          <a:xfrm>
            <a:off x="592918" y="385203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20" name="Group 119">
            <a:extLst>
              <a:ext uri="{FF2B5EF4-FFF2-40B4-BE49-F238E27FC236}">
                <a16:creationId xmlns:a16="http://schemas.microsoft.com/office/drawing/2014/main" id="{2A0A55F8-6B66-63B2-B6F6-8EFE7A5F49BD}"/>
              </a:ext>
            </a:extLst>
          </p:cNvPr>
          <p:cNvGrpSpPr/>
          <p:nvPr/>
        </p:nvGrpSpPr>
        <p:grpSpPr>
          <a:xfrm>
            <a:off x="592917" y="1621155"/>
            <a:ext cx="6255394" cy="600164"/>
            <a:chOff x="592917" y="1621155"/>
            <a:chExt cx="6255394" cy="600164"/>
          </a:xfrm>
        </p:grpSpPr>
        <p:sp>
          <p:nvSpPr>
            <p:cNvPr id="121"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68BDB859-AC24-B305-D0E4-3B352668044A}"/>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A smart edge gateway designed to communicate between industrial-automation devices, the cloud, fog, and applications for near plug-and-play simplicity of implementation. Supports OPC UA and TSN. Compatible with CODESYS V3. Ready for Corvina Cloud 2.0.</a:t>
              </a:r>
            </a:p>
          </p:txBody>
        </p:sp>
        <p:sp>
          <p:nvSpPr>
            <p:cNvPr id="122" name="Content Placeholder 47">
              <a:extLst>
                <a:ext uri="{FF2B5EF4-FFF2-40B4-BE49-F238E27FC236}">
                  <a16:creationId xmlns:a16="http://schemas.microsoft.com/office/drawing/2014/main" id="{27BB99D9-ABB2-4F09-8959-0923413C5BF4}"/>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123" name="Straight Connector 122">
            <a:extLst>
              <a:ext uri="{FF2B5EF4-FFF2-40B4-BE49-F238E27FC236}">
                <a16:creationId xmlns:a16="http://schemas.microsoft.com/office/drawing/2014/main" id="{0C26D453-D02E-1C55-3272-66F0268BFCF6}"/>
              </a:ext>
            </a:extLst>
          </p:cNvPr>
          <p:cNvCxnSpPr>
            <a:cxnSpLocks/>
          </p:cNvCxnSpPr>
          <p:nvPr/>
        </p:nvCxnSpPr>
        <p:spPr>
          <a:xfrm>
            <a:off x="592917" y="229424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5" name="Group 14">
            <a:extLst>
              <a:ext uri="{FF2B5EF4-FFF2-40B4-BE49-F238E27FC236}">
                <a16:creationId xmlns:a16="http://schemas.microsoft.com/office/drawing/2014/main" id="{BEEC68AC-4248-99D4-8E8B-E97BFB0F3823}"/>
              </a:ext>
            </a:extLst>
          </p:cNvPr>
          <p:cNvGrpSpPr/>
          <p:nvPr/>
        </p:nvGrpSpPr>
        <p:grpSpPr>
          <a:xfrm>
            <a:off x="592917" y="2367165"/>
            <a:ext cx="6211098" cy="735803"/>
            <a:chOff x="592917" y="2378156"/>
            <a:chExt cx="6211098" cy="735803"/>
          </a:xfrm>
        </p:grpSpPr>
        <p:sp>
          <p:nvSpPr>
            <p:cNvPr id="124" name="Content Placeholder 47">
              <a:extLst>
                <a:ext uri="{FF2B5EF4-FFF2-40B4-BE49-F238E27FC236}">
                  <a16:creationId xmlns:a16="http://schemas.microsoft.com/office/drawing/2014/main" id="{16BF4F24-9C46-B627-DD31-903BEE474A47}"/>
                </a:ext>
              </a:extLst>
            </p:cNvPr>
            <p:cNvSpPr txBox="1">
              <a:spLocks/>
            </p:cNvSpPr>
            <p:nvPr/>
          </p:nvSpPr>
          <p:spPr>
            <a:xfrm>
              <a:off x="592917" y="2378156"/>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19479" name="Rectangle 19478">
              <a:extLst>
                <a:ext uri="{FF2B5EF4-FFF2-40B4-BE49-F238E27FC236}">
                  <a16:creationId xmlns:a16="http://schemas.microsoft.com/office/drawing/2014/main" id="{3E422E5A-A989-03AB-A3BD-FA5FCB48AFB8}"/>
                </a:ext>
              </a:extLst>
            </p:cNvPr>
            <p:cNvSpPr>
              <a:spLocks/>
            </p:cNvSpPr>
            <p:nvPr/>
          </p:nvSpPr>
          <p:spPr>
            <a:xfrm>
              <a:off x="913615" y="2611898"/>
              <a:ext cx="1634548" cy="50206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accent1"/>
                  </a:solidFill>
                  <a:latin typeface="IntelOne Text Medium" panose="020B0703020203020204" pitchFamily="34" charset="0"/>
                </a:rPr>
                <a:t>Reduce deployment time </a:t>
              </a:r>
              <a:r>
                <a:rPr lang="en-US" sz="900" dirty="0">
                  <a:solidFill>
                    <a:srgbClr val="525252"/>
                  </a:solidFill>
                  <a:latin typeface="IntelOne Text" panose="020B0503020203020204" pitchFamily="34" charset="0"/>
                </a:rPr>
                <a:t>with straightforward wireless connectivity and compatibility with legacy equipment</a:t>
              </a:r>
            </a:p>
          </p:txBody>
        </p:sp>
        <p:sp>
          <p:nvSpPr>
            <p:cNvPr id="19480" name="Rectangle 19479">
              <a:extLst>
                <a:ext uri="{FF2B5EF4-FFF2-40B4-BE49-F238E27FC236}">
                  <a16:creationId xmlns:a16="http://schemas.microsoft.com/office/drawing/2014/main" id="{70ACF8C9-6D7C-FFDD-2D2D-A48588B472A5}"/>
                </a:ext>
              </a:extLst>
            </p:cNvPr>
            <p:cNvSpPr>
              <a:spLocks/>
            </p:cNvSpPr>
            <p:nvPr/>
          </p:nvSpPr>
          <p:spPr>
            <a:xfrm>
              <a:off x="3063688" y="2611898"/>
              <a:ext cx="1634548" cy="252762"/>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accent1"/>
                  </a:solidFill>
                  <a:latin typeface="IntelOne Text Medium" panose="020B0703020203020204" pitchFamily="34" charset="0"/>
                </a:rPr>
                <a:t>Scale easily </a:t>
              </a:r>
              <a:r>
                <a:rPr lang="en-US" sz="900" dirty="0">
                  <a:solidFill>
                    <a:srgbClr val="525252"/>
                  </a:solidFill>
                  <a:latin typeface="IntelOne Text" panose="020B0503020203020204" pitchFamily="34" charset="0"/>
                </a:rPr>
                <a:t>with plug-in modules for system expansion</a:t>
              </a:r>
            </a:p>
          </p:txBody>
        </p:sp>
        <p:sp>
          <p:nvSpPr>
            <p:cNvPr id="19481" name="Rectangle 19480">
              <a:extLst>
                <a:ext uri="{FF2B5EF4-FFF2-40B4-BE49-F238E27FC236}">
                  <a16:creationId xmlns:a16="http://schemas.microsoft.com/office/drawing/2014/main" id="{D31F895F-16E5-6CBC-4900-C41A0BE840EF}"/>
                </a:ext>
              </a:extLst>
            </p:cNvPr>
            <p:cNvSpPr>
              <a:spLocks/>
            </p:cNvSpPr>
            <p:nvPr/>
          </p:nvSpPr>
          <p:spPr>
            <a:xfrm>
              <a:off x="5213760" y="2611898"/>
              <a:ext cx="1590255" cy="377411"/>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accent1"/>
                  </a:solidFill>
                  <a:latin typeface="IntelOne Text Medium" panose="020B0703020203020204" pitchFamily="34" charset="0"/>
                </a:rPr>
                <a:t>Improve security </a:t>
              </a:r>
              <a:r>
                <a:rPr lang="en-US" sz="900" dirty="0">
                  <a:solidFill>
                    <a:srgbClr val="525252"/>
                  </a:solidFill>
                  <a:latin typeface="IntelOne Text" panose="020B0503020203020204" pitchFamily="34" charset="0"/>
                </a:rPr>
                <a:t>with Corvina Cloud secure remote connection</a:t>
              </a:r>
            </a:p>
          </p:txBody>
        </p:sp>
        <p:pic>
          <p:nvPicPr>
            <p:cNvPr id="2" name="Graphic 1">
              <a:extLst>
                <a:ext uri="{FF2B5EF4-FFF2-40B4-BE49-F238E27FC236}">
                  <a16:creationId xmlns:a16="http://schemas.microsoft.com/office/drawing/2014/main" id="{71F98DDE-2CE2-0B0D-D7A9-9969AF5803CD}"/>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613831" y="2611898"/>
              <a:ext cx="213319" cy="213319"/>
            </a:xfrm>
            <a:prstGeom prst="rect">
              <a:avLst/>
            </a:prstGeom>
          </p:spPr>
        </p:pic>
        <p:grpSp>
          <p:nvGrpSpPr>
            <p:cNvPr id="3" name="Group 2">
              <a:extLst>
                <a:ext uri="{FF2B5EF4-FFF2-40B4-BE49-F238E27FC236}">
                  <a16:creationId xmlns:a16="http://schemas.microsoft.com/office/drawing/2014/main" id="{5E7263C1-73D4-8467-2276-C618C9AAF88C}"/>
                </a:ext>
              </a:extLst>
            </p:cNvPr>
            <p:cNvGrpSpPr>
              <a:grpSpLocks/>
            </p:cNvGrpSpPr>
            <p:nvPr/>
          </p:nvGrpSpPr>
          <p:grpSpPr>
            <a:xfrm>
              <a:off x="2767506" y="2611885"/>
              <a:ext cx="228551" cy="217366"/>
              <a:chOff x="8718769" y="1930712"/>
              <a:chExt cx="529028" cy="503151"/>
            </a:xfrm>
          </p:grpSpPr>
          <p:sp>
            <p:nvSpPr>
              <p:cNvPr id="4" name="Freeform: Shape 3">
                <a:extLst>
                  <a:ext uri="{FF2B5EF4-FFF2-40B4-BE49-F238E27FC236}">
                    <a16:creationId xmlns:a16="http://schemas.microsoft.com/office/drawing/2014/main" id="{A9CE5CB3-D7B8-9786-8C82-663423B60516}"/>
                  </a:ext>
                </a:extLst>
              </p:cNvPr>
              <p:cNvSpPr/>
              <p:nvPr/>
            </p:nvSpPr>
            <p:spPr>
              <a:xfrm rot="10800000">
                <a:off x="9140575" y="2028231"/>
                <a:ext cx="51157" cy="51080"/>
              </a:xfrm>
              <a:custGeom>
                <a:avLst/>
                <a:gdLst>
                  <a:gd name="connsiteX0" fmla="*/ 0 w 40602"/>
                  <a:gd name="connsiteY0" fmla="*/ 0 h 40541"/>
                  <a:gd name="connsiteX1" fmla="*/ 40602 w 40602"/>
                  <a:gd name="connsiteY1" fmla="*/ 0 h 40541"/>
                  <a:gd name="connsiteX2" fmla="*/ 40602 w 40602"/>
                  <a:gd name="connsiteY2" fmla="*/ 40541 h 40541"/>
                  <a:gd name="connsiteX3" fmla="*/ 0 w 40602"/>
                  <a:gd name="connsiteY3" fmla="*/ 40541 h 40541"/>
                </a:gdLst>
                <a:ahLst/>
                <a:cxnLst>
                  <a:cxn ang="0">
                    <a:pos x="connsiteX0" y="connsiteY0"/>
                  </a:cxn>
                  <a:cxn ang="0">
                    <a:pos x="connsiteX1" y="connsiteY1"/>
                  </a:cxn>
                  <a:cxn ang="0">
                    <a:pos x="connsiteX2" y="connsiteY2"/>
                  </a:cxn>
                  <a:cxn ang="0">
                    <a:pos x="connsiteX3" y="connsiteY3"/>
                  </a:cxn>
                </a:cxnLst>
                <a:rect l="l" t="t" r="r" b="b"/>
                <a:pathLst>
                  <a:path w="40602" h="40541">
                    <a:moveTo>
                      <a:pt x="0" y="0"/>
                    </a:moveTo>
                    <a:lnTo>
                      <a:pt x="40602" y="0"/>
                    </a:lnTo>
                    <a:lnTo>
                      <a:pt x="40602" y="40541"/>
                    </a:lnTo>
                    <a:lnTo>
                      <a:pt x="0" y="40541"/>
                    </a:lnTo>
                    <a:close/>
                  </a:path>
                </a:pathLst>
              </a:custGeom>
              <a:solidFill>
                <a:schemeClr val="accent2"/>
              </a:solidFill>
              <a:ln w="877"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48C94DF4-548B-8A2E-F312-7F7B5EE8BCC8}"/>
                  </a:ext>
                </a:extLst>
              </p:cNvPr>
              <p:cNvSpPr/>
              <p:nvPr/>
            </p:nvSpPr>
            <p:spPr>
              <a:xfrm rot="10800000">
                <a:off x="9196640" y="1973040"/>
                <a:ext cx="51157" cy="51080"/>
              </a:xfrm>
              <a:custGeom>
                <a:avLst/>
                <a:gdLst>
                  <a:gd name="connsiteX0" fmla="*/ 0 w 40602"/>
                  <a:gd name="connsiteY0" fmla="*/ 0 h 40541"/>
                  <a:gd name="connsiteX1" fmla="*/ 40602 w 40602"/>
                  <a:gd name="connsiteY1" fmla="*/ 0 h 40541"/>
                  <a:gd name="connsiteX2" fmla="*/ 40602 w 40602"/>
                  <a:gd name="connsiteY2" fmla="*/ 40541 h 40541"/>
                  <a:gd name="connsiteX3" fmla="*/ 0 w 40602"/>
                  <a:gd name="connsiteY3" fmla="*/ 40541 h 40541"/>
                </a:gdLst>
                <a:ahLst/>
                <a:cxnLst>
                  <a:cxn ang="0">
                    <a:pos x="connsiteX0" y="connsiteY0"/>
                  </a:cxn>
                  <a:cxn ang="0">
                    <a:pos x="connsiteX1" y="connsiteY1"/>
                  </a:cxn>
                  <a:cxn ang="0">
                    <a:pos x="connsiteX2" y="connsiteY2"/>
                  </a:cxn>
                  <a:cxn ang="0">
                    <a:pos x="connsiteX3" y="connsiteY3"/>
                  </a:cxn>
                </a:cxnLst>
                <a:rect l="l" t="t" r="r" b="b"/>
                <a:pathLst>
                  <a:path w="40602" h="40541">
                    <a:moveTo>
                      <a:pt x="0" y="0"/>
                    </a:moveTo>
                    <a:lnTo>
                      <a:pt x="40602" y="0"/>
                    </a:lnTo>
                    <a:lnTo>
                      <a:pt x="40602" y="40541"/>
                    </a:lnTo>
                    <a:lnTo>
                      <a:pt x="0" y="40541"/>
                    </a:lnTo>
                    <a:close/>
                  </a:path>
                </a:pathLst>
              </a:custGeom>
              <a:solidFill>
                <a:schemeClr val="accent2"/>
              </a:solidFill>
              <a:ln w="877"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75F5B63A-95C8-1EBA-55E0-F18F8D6A18A4}"/>
                  </a:ext>
                </a:extLst>
              </p:cNvPr>
              <p:cNvSpPr/>
              <p:nvPr/>
            </p:nvSpPr>
            <p:spPr>
              <a:xfrm rot="10800000">
                <a:off x="9114991" y="1930712"/>
                <a:ext cx="51157" cy="51080"/>
              </a:xfrm>
              <a:custGeom>
                <a:avLst/>
                <a:gdLst>
                  <a:gd name="connsiteX0" fmla="*/ 0 w 40602"/>
                  <a:gd name="connsiteY0" fmla="*/ 0 h 40541"/>
                  <a:gd name="connsiteX1" fmla="*/ 40602 w 40602"/>
                  <a:gd name="connsiteY1" fmla="*/ 0 h 40541"/>
                  <a:gd name="connsiteX2" fmla="*/ 40602 w 40602"/>
                  <a:gd name="connsiteY2" fmla="*/ 40541 h 40541"/>
                  <a:gd name="connsiteX3" fmla="*/ 0 w 40602"/>
                  <a:gd name="connsiteY3" fmla="*/ 40541 h 40541"/>
                </a:gdLst>
                <a:ahLst/>
                <a:cxnLst>
                  <a:cxn ang="0">
                    <a:pos x="connsiteX0" y="connsiteY0"/>
                  </a:cxn>
                  <a:cxn ang="0">
                    <a:pos x="connsiteX1" y="connsiteY1"/>
                  </a:cxn>
                  <a:cxn ang="0">
                    <a:pos x="connsiteX2" y="connsiteY2"/>
                  </a:cxn>
                  <a:cxn ang="0">
                    <a:pos x="connsiteX3" y="connsiteY3"/>
                  </a:cxn>
                </a:cxnLst>
                <a:rect l="l" t="t" r="r" b="b"/>
                <a:pathLst>
                  <a:path w="40602" h="40541">
                    <a:moveTo>
                      <a:pt x="0" y="0"/>
                    </a:moveTo>
                    <a:lnTo>
                      <a:pt x="40602" y="0"/>
                    </a:lnTo>
                    <a:lnTo>
                      <a:pt x="40602" y="40541"/>
                    </a:lnTo>
                    <a:lnTo>
                      <a:pt x="0" y="40541"/>
                    </a:lnTo>
                    <a:close/>
                  </a:path>
                </a:pathLst>
              </a:custGeom>
              <a:solidFill>
                <a:schemeClr val="accent2"/>
              </a:solidFill>
              <a:ln w="877"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5CB1C6CB-745D-B315-179E-CC9E36E5ED74}"/>
                  </a:ext>
                </a:extLst>
              </p:cNvPr>
              <p:cNvSpPr/>
              <p:nvPr/>
            </p:nvSpPr>
            <p:spPr>
              <a:xfrm>
                <a:off x="8747460" y="2028341"/>
                <a:ext cx="444085" cy="320601"/>
              </a:xfrm>
              <a:custGeom>
                <a:avLst/>
                <a:gdLst>
                  <a:gd name="connsiteX0" fmla="*/ 351826 w 352456"/>
                  <a:gd name="connsiteY0" fmla="*/ 254456 h 254455"/>
                  <a:gd name="connsiteX1" fmla="*/ 0 w 352456"/>
                  <a:gd name="connsiteY1" fmla="*/ 254456 h 254455"/>
                  <a:gd name="connsiteX2" fmla="*/ 0 w 352456"/>
                  <a:gd name="connsiteY2" fmla="*/ 22639 h 254455"/>
                  <a:gd name="connsiteX3" fmla="*/ 6429 w 352456"/>
                  <a:gd name="connsiteY3" fmla="*/ 6815 h 254455"/>
                  <a:gd name="connsiteX4" fmla="*/ 22569 w 352456"/>
                  <a:gd name="connsiteY4" fmla="*/ 0 h 254455"/>
                  <a:gd name="connsiteX5" fmla="*/ 22586 w 352456"/>
                  <a:gd name="connsiteY5" fmla="*/ 0 h 254455"/>
                  <a:gd name="connsiteX6" fmla="*/ 291690 w 352456"/>
                  <a:gd name="connsiteY6" fmla="*/ 246 h 254455"/>
                  <a:gd name="connsiteX7" fmla="*/ 291655 w 352456"/>
                  <a:gd name="connsiteY7" fmla="*/ 40594 h 254455"/>
                  <a:gd name="connsiteX8" fmla="*/ 40348 w 352456"/>
                  <a:gd name="connsiteY8" fmla="*/ 40357 h 254455"/>
                  <a:gd name="connsiteX9" fmla="*/ 40348 w 352456"/>
                  <a:gd name="connsiteY9" fmla="*/ 214099 h 254455"/>
                  <a:gd name="connsiteX10" fmla="*/ 311609 w 352456"/>
                  <a:gd name="connsiteY10" fmla="*/ 214099 h 254455"/>
                  <a:gd name="connsiteX11" fmla="*/ 312109 w 352456"/>
                  <a:gd name="connsiteY11" fmla="*/ 60820 h 254455"/>
                  <a:gd name="connsiteX12" fmla="*/ 352457 w 352456"/>
                  <a:gd name="connsiteY12" fmla="*/ 60952 h 254455"/>
                  <a:gd name="connsiteX13" fmla="*/ 351826 w 352456"/>
                  <a:gd name="connsiteY13" fmla="*/ 254447 h 25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2456" h="254455">
                    <a:moveTo>
                      <a:pt x="351826" y="254456"/>
                    </a:moveTo>
                    <a:lnTo>
                      <a:pt x="0" y="254456"/>
                    </a:lnTo>
                    <a:lnTo>
                      <a:pt x="0" y="22639"/>
                    </a:lnTo>
                    <a:cubicBezTo>
                      <a:pt x="0" y="16692"/>
                      <a:pt x="2281" y="11069"/>
                      <a:pt x="6429" y="6815"/>
                    </a:cubicBezTo>
                    <a:cubicBezTo>
                      <a:pt x="10648" y="2482"/>
                      <a:pt x="16534" y="0"/>
                      <a:pt x="22569" y="0"/>
                    </a:cubicBezTo>
                    <a:lnTo>
                      <a:pt x="22586" y="0"/>
                    </a:lnTo>
                    <a:lnTo>
                      <a:pt x="291690" y="246"/>
                    </a:lnTo>
                    <a:lnTo>
                      <a:pt x="291655" y="40594"/>
                    </a:lnTo>
                    <a:lnTo>
                      <a:pt x="40348" y="40357"/>
                    </a:lnTo>
                    <a:lnTo>
                      <a:pt x="40348" y="214099"/>
                    </a:lnTo>
                    <a:lnTo>
                      <a:pt x="311609" y="214099"/>
                    </a:lnTo>
                    <a:lnTo>
                      <a:pt x="312109" y="60820"/>
                    </a:lnTo>
                    <a:lnTo>
                      <a:pt x="352457" y="60952"/>
                    </a:lnTo>
                    <a:lnTo>
                      <a:pt x="351826" y="254447"/>
                    </a:lnTo>
                    <a:close/>
                  </a:path>
                </a:pathLst>
              </a:custGeom>
              <a:solidFill>
                <a:schemeClr val="accent1"/>
              </a:solidFill>
              <a:ln w="877"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E6063600-FCB6-B96F-76A3-00750B9EF1A7}"/>
                  </a:ext>
                </a:extLst>
              </p:cNvPr>
              <p:cNvSpPr/>
              <p:nvPr/>
            </p:nvSpPr>
            <p:spPr>
              <a:xfrm>
                <a:off x="8718769" y="2383026"/>
                <a:ext cx="497541" cy="50837"/>
              </a:xfrm>
              <a:custGeom>
                <a:avLst/>
                <a:gdLst>
                  <a:gd name="connsiteX0" fmla="*/ 0 w 394883"/>
                  <a:gd name="connsiteY0" fmla="*/ 0 h 40348"/>
                  <a:gd name="connsiteX1" fmla="*/ 394884 w 394883"/>
                  <a:gd name="connsiteY1" fmla="*/ 0 h 40348"/>
                  <a:gd name="connsiteX2" fmla="*/ 394884 w 394883"/>
                  <a:gd name="connsiteY2" fmla="*/ 40348 h 40348"/>
                  <a:gd name="connsiteX3" fmla="*/ 0 w 394883"/>
                  <a:gd name="connsiteY3" fmla="*/ 40348 h 40348"/>
                </a:gdLst>
                <a:ahLst/>
                <a:cxnLst>
                  <a:cxn ang="0">
                    <a:pos x="connsiteX0" y="connsiteY0"/>
                  </a:cxn>
                  <a:cxn ang="0">
                    <a:pos x="connsiteX1" y="connsiteY1"/>
                  </a:cxn>
                  <a:cxn ang="0">
                    <a:pos x="connsiteX2" y="connsiteY2"/>
                  </a:cxn>
                  <a:cxn ang="0">
                    <a:pos x="connsiteX3" y="connsiteY3"/>
                  </a:cxn>
                </a:cxnLst>
                <a:rect l="l" t="t" r="r" b="b"/>
                <a:pathLst>
                  <a:path w="394883" h="40348">
                    <a:moveTo>
                      <a:pt x="0" y="0"/>
                    </a:moveTo>
                    <a:lnTo>
                      <a:pt x="394884" y="0"/>
                    </a:lnTo>
                    <a:lnTo>
                      <a:pt x="394884" y="40348"/>
                    </a:lnTo>
                    <a:lnTo>
                      <a:pt x="0" y="40348"/>
                    </a:lnTo>
                    <a:close/>
                  </a:path>
                </a:pathLst>
              </a:custGeom>
              <a:solidFill>
                <a:schemeClr val="accent2"/>
              </a:solidFill>
              <a:ln w="877" cap="flat">
                <a:noFill/>
                <a:prstDash val="solid"/>
                <a:miter/>
              </a:ln>
            </p:spPr>
            <p:txBody>
              <a:bodyPr rtlCol="0" anchor="ctr"/>
              <a:lstStyle/>
              <a:p>
                <a:endParaRPr lang="en-IN"/>
              </a:p>
            </p:txBody>
          </p:sp>
        </p:grpSp>
        <p:pic>
          <p:nvPicPr>
            <p:cNvPr id="9" name="Graphic 8">
              <a:extLst>
                <a:ext uri="{FF2B5EF4-FFF2-40B4-BE49-F238E27FC236}">
                  <a16:creationId xmlns:a16="http://schemas.microsoft.com/office/drawing/2014/main" id="{894C475D-B253-FA0A-C353-B5E72F744317}"/>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4973955" y="2611898"/>
              <a:ext cx="158420" cy="188959"/>
            </a:xfrm>
            <a:prstGeom prst="rect">
              <a:avLst/>
            </a:prstGeom>
          </p:spPr>
        </p:pic>
      </p:grpSp>
      <p:sp>
        <p:nvSpPr>
          <p:cNvPr id="19465" name="Rectangle 19464">
            <a:extLst>
              <a:ext uri="{FF2B5EF4-FFF2-40B4-BE49-F238E27FC236}">
                <a16:creationId xmlns:a16="http://schemas.microsoft.com/office/drawing/2014/main" id="{FFC6AB6E-07C3-5C6C-EBED-E9A6405739C5}"/>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9466" name="Rectangle 19465">
            <a:extLst>
              <a:ext uri="{FF2B5EF4-FFF2-40B4-BE49-F238E27FC236}">
                <a16:creationId xmlns:a16="http://schemas.microsoft.com/office/drawing/2014/main" id="{E8EA6502-B160-FFB1-2263-6E4ABD51C76F}"/>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9468" name="Picture 19467">
            <a:extLst>
              <a:ext uri="{FF2B5EF4-FFF2-40B4-BE49-F238E27FC236}">
                <a16:creationId xmlns:a16="http://schemas.microsoft.com/office/drawing/2014/main" id="{EA865C90-E578-64CA-3603-4088579D7FFB}"/>
              </a:ext>
            </a:extLst>
          </p:cNvPr>
          <p:cNvPicPr>
            <a:picLocks/>
          </p:cNvPicPr>
          <p:nvPr/>
        </p:nvPicPr>
        <p:blipFill>
          <a:blip r:embed="rId13"/>
          <a:stretch>
            <a:fillRect/>
          </a:stretch>
        </p:blipFill>
        <p:spPr>
          <a:xfrm>
            <a:off x="7149235" y="3047999"/>
            <a:ext cx="1593762" cy="1328738"/>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19469" name="Rectangle 19468">
            <a:extLst>
              <a:ext uri="{FF2B5EF4-FFF2-40B4-BE49-F238E27FC236}">
                <a16:creationId xmlns:a16="http://schemas.microsoft.com/office/drawing/2014/main" id="{3F3B4CC1-562B-FE00-0760-3A0F935308F7}"/>
              </a:ext>
            </a:extLst>
          </p:cNvPr>
          <p:cNvSpPr>
            <a:spLocks/>
          </p:cNvSpPr>
          <p:nvPr/>
        </p:nvSpPr>
        <p:spPr>
          <a:xfrm>
            <a:off x="8742999" y="3048001"/>
            <a:ext cx="2848925" cy="139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a:spcAft>
                <a:spcPts val="200"/>
              </a:spcAft>
              <a:defRPr/>
            </a:pPr>
            <a:r>
              <a:rPr kumimoji="0" lang="en-US" sz="900" b="0" i="0" u="none" strike="noStrike" kern="1200" cap="none" spc="0" normalizeH="0" baseline="0" noProof="0" dirty="0">
                <a:ln>
                  <a:noFill/>
                </a:ln>
                <a:solidFill>
                  <a:schemeClr val="bg2"/>
                </a:solidFill>
                <a:effectLst/>
                <a:uLnTx/>
                <a:uFillTx/>
                <a:latin typeface="IntelOne Text Bold" panose="020B0803020203020204" pitchFamily="34" charset="0"/>
              </a:rPr>
              <a:t>Outcomes</a:t>
            </a:r>
            <a:endParaRPr lang="en-US" sz="1000" dirty="0">
              <a:solidFill>
                <a:schemeClr val="accent1"/>
              </a:solidFill>
              <a:latin typeface="IntelOne Text Bold" panose="020B0803020203020204" pitchFamily="34" charset="0"/>
            </a:endParaRP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lvl="1" indent="-114300">
              <a:spcAft>
                <a:spcPts val="200"/>
              </a:spcAft>
              <a:buFont typeface="Wingdings" panose="05000000000000000000" pitchFamily="2" charset="2"/>
              <a:buChar char="§"/>
              <a:defRPr/>
            </a:pPr>
            <a:r>
              <a:rPr lang="en-US" sz="900" dirty="0">
                <a:solidFill>
                  <a:schemeClr val="bg2"/>
                </a:solidFill>
                <a:latin typeface="IntelOne Text"/>
              </a:rPr>
              <a:t>Operational scale due to automated efficiencies </a:t>
            </a:r>
          </a:p>
          <a:p>
            <a:pPr marL="171450" lvl="1" indent="-114300">
              <a:spcAft>
                <a:spcPts val="200"/>
              </a:spcAft>
              <a:buFont typeface="Wingdings" panose="05000000000000000000" pitchFamily="2" charset="2"/>
              <a:buChar char="§"/>
              <a:defRPr/>
            </a:pPr>
            <a:r>
              <a:rPr lang="en-US" sz="900" dirty="0">
                <a:solidFill>
                  <a:schemeClr val="bg2"/>
                </a:solidFill>
                <a:latin typeface="IntelOne Text"/>
              </a:rPr>
              <a:t>Optimize resource utilization by ensuring right tasks performed at right time</a:t>
            </a:r>
          </a:p>
        </p:txBody>
      </p:sp>
      <p:sp>
        <p:nvSpPr>
          <p:cNvPr id="19470" name="Rectangle 19469">
            <a:extLst>
              <a:ext uri="{FF2B5EF4-FFF2-40B4-BE49-F238E27FC236}">
                <a16:creationId xmlns:a16="http://schemas.microsoft.com/office/drawing/2014/main" id="{1EEBBF4F-B670-D2E3-3E1F-275811A31558}"/>
              </a:ext>
            </a:extLst>
          </p:cNvPr>
          <p:cNvSpPr>
            <a:spLocks/>
          </p:cNvSpPr>
          <p:nvPr/>
        </p:nvSpPr>
        <p:spPr>
          <a:xfrm>
            <a:off x="7144336" y="4446256"/>
            <a:ext cx="4438063" cy="1764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Accelerated time-to-operation for new plants, factories, warehouses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factory, warehouse uptime, operational density</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visibility into factory assets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Drive appeal with younger workers looking for digitized/automated environments</a:t>
            </a:r>
          </a:p>
          <a:p>
            <a:pPr>
              <a:spcBef>
                <a:spcPts val="200"/>
              </a:spcBef>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human injury, exposure to hazards which can be automated</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Mitigate labor shortages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reliance on technical expertise for less critical systems </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labor costs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Optimize warehouse spaces to reduce footprint</a:t>
            </a:r>
          </a:p>
        </p:txBody>
      </p:sp>
      <p:sp>
        <p:nvSpPr>
          <p:cNvPr id="19471" name="Rectangle 19470">
            <a:extLst>
              <a:ext uri="{FF2B5EF4-FFF2-40B4-BE49-F238E27FC236}">
                <a16:creationId xmlns:a16="http://schemas.microsoft.com/office/drawing/2014/main" id="{78911F30-235A-2564-B3CE-6B8249E8DDA2}"/>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9472" name="Straight Connector 19471">
            <a:extLst>
              <a:ext uri="{FF2B5EF4-FFF2-40B4-BE49-F238E27FC236}">
                <a16:creationId xmlns:a16="http://schemas.microsoft.com/office/drawing/2014/main" id="{833DD62C-2E6C-E2D4-2A7B-38F83C2303A8}"/>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19473" name="Text Placeholder 49">
            <a:extLst>
              <a:ext uri="{FF2B5EF4-FFF2-40B4-BE49-F238E27FC236}">
                <a16:creationId xmlns:a16="http://schemas.microsoft.com/office/drawing/2014/main" id="{2B5DB528-81A1-1337-A1CB-0B86019EC6E7}"/>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p:txBody>
      </p:sp>
      <p:sp>
        <p:nvSpPr>
          <p:cNvPr id="19474" name="Text Placeholder 49">
            <a:extLst>
              <a:ext uri="{FF2B5EF4-FFF2-40B4-BE49-F238E27FC236}">
                <a16:creationId xmlns:a16="http://schemas.microsoft.com/office/drawing/2014/main" id="{FF8DEEFA-5202-9E5B-483E-90982317E331}"/>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rPr>
              <a:t>Primary: </a:t>
            </a:r>
            <a:r>
              <a:rPr lang="en-US" sz="900" b="0" dirty="0">
                <a:solidFill>
                  <a:srgbClr val="525252"/>
                </a:solidFill>
                <a:latin typeface="IntelOne Text" panose="020B0503020203020204" pitchFamily="34" charset="0"/>
                <a:hlinkClick r:id="rId14" action="ppaction://hlinksldjump"/>
              </a:rPr>
              <a:t>Control Optimization &amp; Autonomy</a:t>
            </a:r>
            <a:endParaRPr lang="en-US" sz="900" b="0" dirty="0">
              <a:solidFill>
                <a:srgbClr val="525252"/>
              </a:solidFill>
              <a:latin typeface="IntelOne Text" panose="020B0503020203020204" pitchFamily="34" charset="0"/>
            </a:endParaRPr>
          </a:p>
        </p:txBody>
      </p:sp>
      <p:sp>
        <p:nvSpPr>
          <p:cNvPr id="19476" name="Text Placeholder 49" descr="Target Vertical: &#10;Manufacturing&#10;&#10;&#10;">
            <a:extLst>
              <a:ext uri="{FF2B5EF4-FFF2-40B4-BE49-F238E27FC236}">
                <a16:creationId xmlns:a16="http://schemas.microsoft.com/office/drawing/2014/main" id="{8EEB5F7C-8F87-9829-1D20-0955E73D4401}"/>
              </a:ext>
            </a:extLst>
          </p:cNvPr>
          <p:cNvSpPr txBox="1">
            <a:spLocks/>
          </p:cNvSpPr>
          <p:nvPr/>
        </p:nvSpPr>
        <p:spPr>
          <a:xfrm>
            <a:off x="7185390" y="1686845"/>
            <a:ext cx="4181050"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lvl="0" fontAlgn="auto">
              <a:spcBef>
                <a:spcPts val="0"/>
              </a:spcBef>
              <a:defRPr/>
            </a:pPr>
            <a:r>
              <a:rPr lang="en-US" sz="900" b="0" dirty="0">
                <a:solidFill>
                  <a:srgbClr val="525252"/>
                </a:solidFill>
                <a:latin typeface="IntelOne Text" panose="020B0503020203020204" pitchFamily="34" charset="0"/>
                <a:ea typeface="+mn-ea"/>
                <a:cs typeface="+mn-cs"/>
              </a:rPr>
              <a:t>Americas; Africa/Middle East; Europe; Southeast Asia; Asia/Pacific/Japan; Australia/New Zealand</a:t>
            </a:r>
            <a:endParaRPr lang="es-ES" sz="900" b="0" dirty="0">
              <a:solidFill>
                <a:srgbClr val="525252"/>
              </a:solidFill>
              <a:latin typeface="IntelOne Text" panose="020B0503020203020204" pitchFamily="34" charset="0"/>
              <a:ea typeface="+mn-ea"/>
              <a:cs typeface="+mn-cs"/>
            </a:endParaRPr>
          </a:p>
        </p:txBody>
      </p:sp>
      <p:pic>
        <p:nvPicPr>
          <p:cNvPr id="19478" name="Picture 2" descr="The Situation in Italy">
            <a:extLst>
              <a:ext uri="{FF2B5EF4-FFF2-40B4-BE49-F238E27FC236}">
                <a16:creationId xmlns:a16="http://schemas.microsoft.com/office/drawing/2014/main" id="{71687290-5A8B-8FE6-BFB3-E04C3763BF9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8660" t="15761" r="7121" b="15761"/>
          <a:stretch/>
        </p:blipFill>
        <p:spPr bwMode="auto">
          <a:xfrm>
            <a:off x="575471" y="215901"/>
            <a:ext cx="1029207" cy="29899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2FDF9660-6F74-4F6A-6CC3-2BA305B0BAF3}"/>
              </a:ext>
            </a:extLst>
          </p:cNvPr>
          <p:cNvGrpSpPr/>
          <p:nvPr/>
        </p:nvGrpSpPr>
        <p:grpSpPr>
          <a:xfrm>
            <a:off x="592916" y="3924956"/>
            <a:ext cx="5674044" cy="605263"/>
            <a:chOff x="592916" y="4012093"/>
            <a:chExt cx="5674044" cy="605263"/>
          </a:xfrm>
        </p:grpSpPr>
        <p:sp>
          <p:nvSpPr>
            <p:cNvPr id="116" name="Content Placeholder 47">
              <a:extLst>
                <a:ext uri="{FF2B5EF4-FFF2-40B4-BE49-F238E27FC236}">
                  <a16:creationId xmlns:a16="http://schemas.microsoft.com/office/drawing/2014/main" id="{B691FC38-E84B-13BD-780B-EF29F4CA827A}"/>
                </a:ext>
              </a:extLst>
            </p:cNvPr>
            <p:cNvSpPr txBox="1">
              <a:spLocks/>
            </p:cNvSpPr>
            <p:nvPr/>
          </p:nvSpPr>
          <p:spPr>
            <a:xfrm>
              <a:off x="592917" y="4012093"/>
              <a:ext cx="1400984" cy="229363"/>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EXOR Hardware</a:t>
              </a:r>
            </a:p>
          </p:txBody>
        </p:sp>
        <p:sp>
          <p:nvSpPr>
            <p:cNvPr id="117" name="Content Placeholder 47">
              <a:extLst>
                <a:ext uri="{FF2B5EF4-FFF2-40B4-BE49-F238E27FC236}">
                  <a16:creationId xmlns:a16="http://schemas.microsoft.com/office/drawing/2014/main" id="{AD8DD244-A530-A3EA-2307-A902C00F4F0D}"/>
                </a:ext>
              </a:extLst>
            </p:cNvPr>
            <p:cNvSpPr txBox="1">
              <a:spLocks/>
            </p:cNvSpPr>
            <p:nvPr/>
          </p:nvSpPr>
          <p:spPr>
            <a:xfrm>
              <a:off x="592916" y="4241456"/>
              <a:ext cx="2664885" cy="375900"/>
            </a:xfrm>
            <a:prstGeom prst="rect">
              <a:avLst/>
            </a:prstGeom>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7000" lvl="1" indent="-127000" defTabSz="1219169" hangingPunct="0">
                <a:lnSpc>
                  <a:spcPct val="100000"/>
                </a:lnSpc>
                <a:spcBef>
                  <a:spcPts val="200"/>
                </a:spcBef>
                <a:defRPr/>
              </a:pPr>
              <a:r>
                <a:rPr lang="en-US" sz="900" kern="0" dirty="0" err="1">
                  <a:latin typeface="+mn-lt"/>
                  <a:sym typeface="Helvetica Neue"/>
                </a:rPr>
                <a:t>eXware</a:t>
              </a:r>
              <a:r>
                <a:rPr lang="en-US" sz="900" kern="0" dirty="0">
                  <a:latin typeface="+mn-lt"/>
                  <a:sym typeface="Helvetica Neue"/>
                </a:rPr>
                <a:t> 707T</a:t>
              </a:r>
            </a:p>
            <a:p>
              <a:pPr marL="127000" lvl="1" indent="-127000" defTabSz="1219169" hangingPunct="0">
                <a:lnSpc>
                  <a:spcPct val="100000"/>
                </a:lnSpc>
                <a:spcBef>
                  <a:spcPts val="200"/>
                </a:spcBef>
                <a:defRPr/>
              </a:pPr>
              <a:r>
                <a:rPr lang="en-US" sz="900" kern="0" dirty="0" err="1">
                  <a:latin typeface="+mn-lt"/>
                  <a:sym typeface="Helvetica Neue"/>
                </a:rPr>
                <a:t>eXware</a:t>
              </a:r>
              <a:r>
                <a:rPr lang="en-US" sz="900" kern="0" dirty="0">
                  <a:latin typeface="+mn-lt"/>
                  <a:sym typeface="Helvetica Neue"/>
                </a:rPr>
                <a:t> 707Q</a:t>
              </a:r>
            </a:p>
            <a:p>
              <a:pPr marL="127000" lvl="1" indent="-127000" defTabSz="1219169" hangingPunct="0">
                <a:lnSpc>
                  <a:spcPct val="100000"/>
                </a:lnSpc>
                <a:spcBef>
                  <a:spcPts val="200"/>
                </a:spcBef>
                <a:defRPr/>
              </a:pPr>
              <a:r>
                <a:rPr lang="en-US" sz="900" kern="0" dirty="0" err="1">
                  <a:latin typeface="+mn-lt"/>
                  <a:sym typeface="Helvetica Neue"/>
                </a:rPr>
                <a:t>eXware</a:t>
              </a:r>
              <a:r>
                <a:rPr lang="en-US" sz="900" kern="0" dirty="0">
                  <a:latin typeface="+mn-lt"/>
                  <a:sym typeface="Helvetica Neue"/>
                </a:rPr>
                <a:t> 707T</a:t>
              </a:r>
              <a:br>
                <a:rPr lang="en-US" sz="900" kern="0" dirty="0">
                  <a:latin typeface="+mn-lt"/>
                  <a:sym typeface="Helvetica Neue"/>
                </a:rPr>
              </a:br>
              <a:r>
                <a:rPr lang="en-US" sz="900" kern="0" dirty="0">
                  <a:latin typeface="+mn-lt"/>
                  <a:sym typeface="Helvetica Neue"/>
                </a:rPr>
                <a:t>(TSN-enabled)</a:t>
              </a:r>
            </a:p>
          </p:txBody>
        </p:sp>
        <p:grpSp>
          <p:nvGrpSpPr>
            <p:cNvPr id="10" name="Group 9">
              <a:extLst>
                <a:ext uri="{FF2B5EF4-FFF2-40B4-BE49-F238E27FC236}">
                  <a16:creationId xmlns:a16="http://schemas.microsoft.com/office/drawing/2014/main" id="{74D3FE37-16E7-F028-669F-ACFF8AC562C8}"/>
                </a:ext>
              </a:extLst>
            </p:cNvPr>
            <p:cNvGrpSpPr/>
            <p:nvPr/>
          </p:nvGrpSpPr>
          <p:grpSpPr>
            <a:xfrm>
              <a:off x="3816349" y="4012093"/>
              <a:ext cx="2450611" cy="427064"/>
              <a:chOff x="592917" y="4202992"/>
              <a:chExt cx="2826558" cy="427064"/>
            </a:xfrm>
          </p:grpSpPr>
          <p:sp>
            <p:nvSpPr>
              <p:cNvPr id="12" name="Content Placeholder 47">
                <a:extLst>
                  <a:ext uri="{FF2B5EF4-FFF2-40B4-BE49-F238E27FC236}">
                    <a16:creationId xmlns:a16="http://schemas.microsoft.com/office/drawing/2014/main" id="{4606DFA1-A959-1CD2-5945-75A88C721AA4}"/>
                  </a:ext>
                </a:extLst>
              </p:cNvPr>
              <p:cNvSpPr txBox="1">
                <a:spLocks/>
              </p:cNvSpPr>
              <p:nvPr/>
            </p:nvSpPr>
            <p:spPr>
              <a:xfrm>
                <a:off x="592917" y="4202992"/>
                <a:ext cx="2651760"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Software</a:t>
                </a:r>
              </a:p>
            </p:txBody>
          </p:sp>
          <p:sp>
            <p:nvSpPr>
              <p:cNvPr id="13" name="Content Placeholder 47">
                <a:extLst>
                  <a:ext uri="{FF2B5EF4-FFF2-40B4-BE49-F238E27FC236}">
                    <a16:creationId xmlns:a16="http://schemas.microsoft.com/office/drawing/2014/main" id="{D8452DCD-74BA-B8A7-9D89-BC26CB67A18F}"/>
                  </a:ext>
                </a:extLst>
              </p:cNvPr>
              <p:cNvSpPr txBox="1">
                <a:spLocks/>
              </p:cNvSpPr>
              <p:nvPr/>
            </p:nvSpPr>
            <p:spPr>
              <a:xfrm>
                <a:off x="592917" y="4400358"/>
                <a:ext cx="2826558" cy="229698"/>
              </a:xfrm>
              <a:prstGeom prst="rect">
                <a:avLst/>
              </a:prstGeom>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defTabSz="1219169" hangingPunct="0">
                  <a:lnSpc>
                    <a:spcPct val="100000"/>
                  </a:lnSpc>
                  <a:spcBef>
                    <a:spcPts val="200"/>
                  </a:spcBef>
                  <a:buNone/>
                  <a:defRPr/>
                </a:pPr>
                <a:r>
                  <a:rPr lang="en-US" sz="900" kern="0" dirty="0">
                    <a:latin typeface="+mn-lt"/>
                    <a:sym typeface="Helvetica Neue"/>
                  </a:rPr>
                  <a:t>Windows, Linux</a:t>
                </a:r>
              </a:p>
            </p:txBody>
          </p:sp>
        </p:grpSp>
      </p:grpSp>
      <p:grpSp>
        <p:nvGrpSpPr>
          <p:cNvPr id="16" name="Group 15">
            <a:extLst>
              <a:ext uri="{FF2B5EF4-FFF2-40B4-BE49-F238E27FC236}">
                <a16:creationId xmlns:a16="http://schemas.microsoft.com/office/drawing/2014/main" id="{9A8FBD59-A96F-ED09-7E0C-C18E82625EA3}"/>
              </a:ext>
            </a:extLst>
          </p:cNvPr>
          <p:cNvGrpSpPr/>
          <p:nvPr/>
        </p:nvGrpSpPr>
        <p:grpSpPr>
          <a:xfrm>
            <a:off x="9057016" y="87630"/>
            <a:ext cx="2525384" cy="384440"/>
            <a:chOff x="9057016" y="87630"/>
            <a:chExt cx="2525384" cy="384440"/>
          </a:xfrm>
        </p:grpSpPr>
        <p:pic>
          <p:nvPicPr>
            <p:cNvPr id="17" name="Picture 16">
              <a:hlinkClick r:id="rId16" action="ppaction://hlinksldjump"/>
              <a:extLst>
                <a:ext uri="{FF2B5EF4-FFF2-40B4-BE49-F238E27FC236}">
                  <a16:creationId xmlns:a16="http://schemas.microsoft.com/office/drawing/2014/main" id="{FA6BBDB0-AE4A-DF0C-D939-3EAD8FC4F954}"/>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18" name="Rectangle 17">
              <a:extLst>
                <a:ext uri="{FF2B5EF4-FFF2-40B4-BE49-F238E27FC236}">
                  <a16:creationId xmlns:a16="http://schemas.microsoft.com/office/drawing/2014/main" id="{0A019B56-7BA9-CC86-48ED-46FE972C0DE9}"/>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6"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6"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6"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189062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descr="CANCOM Smart Product">
            <a:extLst>
              <a:ext uri="{FF2B5EF4-FFF2-40B4-BE49-F238E27FC236}">
                <a16:creationId xmlns:a16="http://schemas.microsoft.com/office/drawing/2014/main" id="{8A370C1F-DA71-4792-9278-CC4501943AD1}"/>
              </a:ext>
            </a:extLst>
          </p:cNvPr>
          <p:cNvSpPr>
            <a:spLocks noGrp="1"/>
          </p:cNvSpPr>
          <p:nvPr>
            <p:ph type="title"/>
          </p:nvPr>
        </p:nvSpPr>
        <p:spPr>
          <a:xfrm>
            <a:off x="592916" y="571500"/>
            <a:ext cx="10972801" cy="498598"/>
          </a:xfrm>
        </p:spPr>
        <p:txBody>
          <a:bodyPr/>
          <a:lstStyle/>
          <a:p>
            <a:r>
              <a:rPr lang="en-US" dirty="0"/>
              <a:t>Smart Community AI Solution</a:t>
            </a:r>
          </a:p>
        </p:txBody>
      </p:sp>
      <p:cxnSp>
        <p:nvCxnSpPr>
          <p:cNvPr id="109" name="Straight Connector 108">
            <a:extLst>
              <a:ext uri="{FF2B5EF4-FFF2-40B4-BE49-F238E27FC236}">
                <a16:creationId xmlns:a16="http://schemas.microsoft.com/office/drawing/2014/main" id="{61BCA346-B20F-7F29-03F1-99797DBC4F96}"/>
              </a:ext>
            </a:extLst>
          </p:cNvPr>
          <p:cNvCxnSpPr>
            <a:cxnSpLocks/>
          </p:cNvCxnSpPr>
          <p:nvPr/>
        </p:nvCxnSpPr>
        <p:spPr>
          <a:xfrm>
            <a:off x="592919" y="445663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53" name="Group 152">
            <a:extLst>
              <a:ext uri="{FF2B5EF4-FFF2-40B4-BE49-F238E27FC236}">
                <a16:creationId xmlns:a16="http://schemas.microsoft.com/office/drawing/2014/main" id="{796687E8-0052-1725-8693-366A09DA822C}"/>
              </a:ext>
            </a:extLst>
          </p:cNvPr>
          <p:cNvGrpSpPr/>
          <p:nvPr/>
        </p:nvGrpSpPr>
        <p:grpSpPr>
          <a:xfrm>
            <a:off x="592918" y="4641563"/>
            <a:ext cx="6318424" cy="488900"/>
            <a:chOff x="592918" y="5009863"/>
            <a:chExt cx="6318424" cy="488900"/>
          </a:xfrm>
        </p:grpSpPr>
        <p:sp>
          <p:nvSpPr>
            <p:cNvPr id="110" name="Content Placeholder 47">
              <a:extLst>
                <a:ext uri="{FF2B5EF4-FFF2-40B4-BE49-F238E27FC236}">
                  <a16:creationId xmlns:a16="http://schemas.microsoft.com/office/drawing/2014/main" id="{82F39DF5-DDEB-EC9B-5CC0-ACC18390D915}"/>
                </a:ext>
              </a:extLst>
            </p:cNvPr>
            <p:cNvSpPr txBox="1">
              <a:spLocks/>
            </p:cNvSpPr>
            <p:nvPr/>
          </p:nvSpPr>
          <p:spPr>
            <a:xfrm>
              <a:off x="592918" y="5009863"/>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78" name="TextBox 77">
              <a:extLst>
                <a:ext uri="{FF2B5EF4-FFF2-40B4-BE49-F238E27FC236}">
                  <a16:creationId xmlns:a16="http://schemas.microsoft.com/office/drawing/2014/main" id="{EDE42C8D-697A-6F24-4E7C-B846483E0C4E}"/>
                </a:ext>
              </a:extLst>
            </p:cNvPr>
            <p:cNvSpPr txBox="1">
              <a:spLocks/>
            </p:cNvSpPr>
            <p:nvPr/>
          </p:nvSpPr>
          <p:spPr>
            <a:xfrm>
              <a:off x="592918" y="5196116"/>
              <a:ext cx="6318424" cy="302647"/>
            </a:xfrm>
            <a:prstGeom prst="rect">
              <a:avLst/>
            </a:prstGeom>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marR="0" lvl="1" indent="-109728" fontAlgn="ctr">
                <a:lnSpc>
                  <a:spcPct val="100000"/>
                </a:lnSpc>
                <a:spcBef>
                  <a:spcPts val="200"/>
                </a:spcBef>
                <a:spcAft>
                  <a:spcPts val="0"/>
                </a:spcAft>
                <a:buClr>
                  <a:srgbClr val="525252"/>
                </a:buClr>
                <a:buSzTx/>
                <a:buFont typeface="Wingdings" panose="05000000000000000000" pitchFamily="2" charset="2"/>
                <a:buChar char="§"/>
                <a:tabLst/>
                <a:defRPr kumimoji="0" sz="900" b="0" i="0" u="none" strike="noStrike" cap="none" spc="0" normalizeH="0" baseline="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spcBef>
                  <a:spcPts val="0"/>
                </a:spcBef>
                <a:buClrTx/>
                <a:buNone/>
                <a:defRPr/>
              </a:pPr>
              <a:r>
                <a:rPr lang="en-US" dirty="0">
                  <a:solidFill>
                    <a:srgbClr val="525252"/>
                  </a:solidFill>
                  <a:sym typeface="Helvetica Neue" panose="02000503000000020004"/>
                  <a:hlinkClick r:id="rId3">
                    <a:extLst>
                      <a:ext uri="{A12FA001-AC4F-418D-AE19-62706E023703}">
                        <ahyp:hlinkClr xmlns:ahyp="http://schemas.microsoft.com/office/drawing/2018/hyperlinkcolor" val="tx"/>
                      </a:ext>
                    </a:extLst>
                  </a:hlinkClick>
                </a:rPr>
                <a:t>Solution Webpage</a:t>
              </a:r>
              <a:endParaRPr lang="en-US" dirty="0">
                <a:solidFill>
                  <a:srgbClr val="525252"/>
                </a:solidFill>
                <a:sym typeface="Helvetica Neue" panose="02000503000000020004"/>
              </a:endParaRPr>
            </a:p>
            <a:p>
              <a:pPr lvl="1"/>
              <a:endParaRPr lang="en-US" dirty="0">
                <a:sym typeface="Helvetica Neue" panose="02000503000000020004"/>
              </a:endParaRPr>
            </a:p>
          </p:txBody>
        </p:sp>
      </p:grpSp>
      <p:grpSp>
        <p:nvGrpSpPr>
          <p:cNvPr id="112" name="Group 111">
            <a:extLst>
              <a:ext uri="{FF2B5EF4-FFF2-40B4-BE49-F238E27FC236}">
                <a16:creationId xmlns:a16="http://schemas.microsoft.com/office/drawing/2014/main" id="{D91C46E8-A8FA-1CF1-4F7C-0E87DACA8336}"/>
              </a:ext>
            </a:extLst>
          </p:cNvPr>
          <p:cNvGrpSpPr>
            <a:grpSpLocks/>
          </p:cNvGrpSpPr>
          <p:nvPr/>
        </p:nvGrpSpPr>
        <p:grpSpPr>
          <a:xfrm>
            <a:off x="592916" y="3607549"/>
            <a:ext cx="6255393" cy="664160"/>
            <a:chOff x="592915" y="3640327"/>
            <a:chExt cx="6255393" cy="664160"/>
          </a:xfrm>
        </p:grpSpPr>
        <p:sp>
          <p:nvSpPr>
            <p:cNvPr id="113" name="Content Placeholder 47">
              <a:extLst>
                <a:ext uri="{FF2B5EF4-FFF2-40B4-BE49-F238E27FC236}">
                  <a16:creationId xmlns:a16="http://schemas.microsoft.com/office/drawing/2014/main" id="{4D3C530A-11D2-AB61-8881-D1C34469DD8D}"/>
                </a:ext>
              </a:extLst>
            </p:cNvPr>
            <p:cNvSpPr txBox="1">
              <a:spLocks/>
            </p:cNvSpPr>
            <p:nvPr/>
          </p:nvSpPr>
          <p:spPr>
            <a:xfrm>
              <a:off x="592916" y="3640327"/>
              <a:ext cx="2651760"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114" name="Content Placeholder 47">
              <a:extLst>
                <a:ext uri="{FF2B5EF4-FFF2-40B4-BE49-F238E27FC236}">
                  <a16:creationId xmlns:a16="http://schemas.microsoft.com/office/drawing/2014/main" id="{7925BDE6-EA57-9599-7118-3C23B36DF6EF}"/>
                </a:ext>
              </a:extLst>
            </p:cNvPr>
            <p:cNvSpPr txBox="1">
              <a:spLocks/>
            </p:cNvSpPr>
            <p:nvPr/>
          </p:nvSpPr>
          <p:spPr>
            <a:xfrm>
              <a:off x="592915" y="3837693"/>
              <a:ext cx="6255393" cy="466794"/>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7000" marR="0" lvl="1" indent="-127000" defTabSz="1219169" fontAlgn="ctr" hangingPunct="0">
                <a:lnSpc>
                  <a:spcPct val="100000"/>
                </a:lnSpc>
                <a:spcBef>
                  <a:spcPts val="200"/>
                </a:spcBef>
                <a:buClrTx/>
                <a:buSzTx/>
                <a:tabLst/>
                <a:defRPr/>
              </a:pPr>
              <a:r>
                <a:rPr lang="it-IT" sz="900" kern="0" dirty="0">
                  <a:latin typeface="+mn-lt"/>
                </a:rPr>
                <a:t>Intel® Core™ i5 Processors</a:t>
              </a:r>
            </a:p>
            <a:p>
              <a:pPr marL="127000" marR="0" lvl="1" indent="-127000" defTabSz="1219169" fontAlgn="ctr" hangingPunct="0">
                <a:lnSpc>
                  <a:spcPct val="100000"/>
                </a:lnSpc>
                <a:spcBef>
                  <a:spcPts val="200"/>
                </a:spcBef>
                <a:buClrTx/>
                <a:buSzTx/>
                <a:tabLst/>
                <a:defRPr/>
              </a:pPr>
              <a:r>
                <a:rPr lang="it-IT" sz="900" kern="0" dirty="0">
                  <a:latin typeface="+mn-lt"/>
                </a:rPr>
                <a:t>Intel® Core™ i7 Processors</a:t>
              </a:r>
            </a:p>
            <a:p>
              <a:pPr marL="127000" marR="0" lvl="1" indent="-127000" defTabSz="1219169" fontAlgn="ctr" hangingPunct="0">
                <a:lnSpc>
                  <a:spcPct val="100000"/>
                </a:lnSpc>
                <a:spcBef>
                  <a:spcPts val="200"/>
                </a:spcBef>
                <a:buClrTx/>
                <a:buSzTx/>
                <a:tabLst/>
                <a:defRPr/>
              </a:pPr>
              <a:r>
                <a:rPr lang="it-IT" sz="900" kern="0" dirty="0">
                  <a:latin typeface="+mn-lt"/>
                </a:rPr>
                <a:t>Intel® Distribution of OpenVINO™ toolkit</a:t>
              </a:r>
            </a:p>
          </p:txBody>
        </p:sp>
      </p:grpSp>
      <p:grpSp>
        <p:nvGrpSpPr>
          <p:cNvPr id="115" name="Group 114">
            <a:extLst>
              <a:ext uri="{FF2B5EF4-FFF2-40B4-BE49-F238E27FC236}">
                <a16:creationId xmlns:a16="http://schemas.microsoft.com/office/drawing/2014/main" id="{0EF00CD7-62DB-785E-CCBF-C55D0B575655}"/>
              </a:ext>
            </a:extLst>
          </p:cNvPr>
          <p:cNvGrpSpPr/>
          <p:nvPr/>
        </p:nvGrpSpPr>
        <p:grpSpPr>
          <a:xfrm>
            <a:off x="592917" y="1268730"/>
            <a:ext cx="6255394" cy="738664"/>
            <a:chOff x="592917" y="1621155"/>
            <a:chExt cx="6255394" cy="738664"/>
          </a:xfrm>
        </p:grpSpPr>
        <p:sp>
          <p:nvSpPr>
            <p:cNvPr id="116"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35CAB206-CF2A-E031-A016-F4230CFD9F21}"/>
                </a:ext>
              </a:extLst>
            </p:cNvPr>
            <p:cNvSpPr txBox="1">
              <a:spLocks/>
            </p:cNvSpPr>
            <p:nvPr/>
          </p:nvSpPr>
          <p:spPr>
            <a:xfrm>
              <a:off x="592917" y="1805821"/>
              <a:ext cx="6255394" cy="5539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The Smart Community AI Solution is a customizable, intelligent video management solution for smart community scenarios in different industries, such as manufacturing and government . Unlike traditional systems which rely on manual data management, the solution uses AI-based data governance and analysis to provide business process insights, empowering communities and businesses seeking to embrace smart operations.</a:t>
              </a:r>
            </a:p>
          </p:txBody>
        </p:sp>
        <p:sp>
          <p:nvSpPr>
            <p:cNvPr id="117" name="Content Placeholder 47">
              <a:extLst>
                <a:ext uri="{FF2B5EF4-FFF2-40B4-BE49-F238E27FC236}">
                  <a16:creationId xmlns:a16="http://schemas.microsoft.com/office/drawing/2014/main" id="{13779E58-E5FC-3422-E9DB-8772D835A199}"/>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122" name="Straight Connector 121">
            <a:extLst>
              <a:ext uri="{FF2B5EF4-FFF2-40B4-BE49-F238E27FC236}">
                <a16:creationId xmlns:a16="http://schemas.microsoft.com/office/drawing/2014/main" id="{00133DC1-0D14-5995-2334-0D676618581B}"/>
              </a:ext>
            </a:extLst>
          </p:cNvPr>
          <p:cNvCxnSpPr>
            <a:cxnSpLocks/>
          </p:cNvCxnSpPr>
          <p:nvPr/>
        </p:nvCxnSpPr>
        <p:spPr>
          <a:xfrm>
            <a:off x="592917" y="2192320"/>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23" name="Straight Connector 122">
            <a:extLst>
              <a:ext uri="{FF2B5EF4-FFF2-40B4-BE49-F238E27FC236}">
                <a16:creationId xmlns:a16="http://schemas.microsoft.com/office/drawing/2014/main" id="{85D7D7AE-35AD-A5E2-AC25-99817767E4C5}"/>
              </a:ext>
            </a:extLst>
          </p:cNvPr>
          <p:cNvCxnSpPr>
            <a:cxnSpLocks/>
          </p:cNvCxnSpPr>
          <p:nvPr/>
        </p:nvCxnSpPr>
        <p:spPr>
          <a:xfrm>
            <a:off x="592917" y="342262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118" name="Content Placeholder 47">
            <a:extLst>
              <a:ext uri="{FF2B5EF4-FFF2-40B4-BE49-F238E27FC236}">
                <a16:creationId xmlns:a16="http://schemas.microsoft.com/office/drawing/2014/main" id="{1D11EE04-886D-78FC-A2C2-EB476668F246}"/>
              </a:ext>
            </a:extLst>
          </p:cNvPr>
          <p:cNvSpPr txBox="1">
            <a:spLocks/>
          </p:cNvSpPr>
          <p:nvPr/>
        </p:nvSpPr>
        <p:spPr>
          <a:xfrm>
            <a:off x="592917" y="2377246"/>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147" name="Rectangle 146">
            <a:extLst>
              <a:ext uri="{FF2B5EF4-FFF2-40B4-BE49-F238E27FC236}">
                <a16:creationId xmlns:a16="http://schemas.microsoft.com/office/drawing/2014/main" id="{1A22D452-0EE3-16C1-BD04-A30E5A364F6B}"/>
              </a:ext>
            </a:extLst>
          </p:cNvPr>
          <p:cNvSpPr>
            <a:spLocks/>
          </p:cNvSpPr>
          <p:nvPr/>
        </p:nvSpPr>
        <p:spPr>
          <a:xfrm>
            <a:off x="913615" y="2610984"/>
            <a:ext cx="1634548" cy="626710"/>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accent1"/>
                </a:solidFill>
                <a:latin typeface="IntelOne Text Medium" panose="020B0703020203020204" pitchFamily="34" charset="0"/>
                <a:sym typeface="Helvetica Neue" panose="02000503000000020004"/>
              </a:rPr>
              <a:t>Optimize operational efficiency </a:t>
            </a:r>
            <a:r>
              <a:rPr lang="en-US" sz="900" dirty="0">
                <a:solidFill>
                  <a:srgbClr val="525252"/>
                </a:solidFill>
                <a:latin typeface="IntelOne Text" panose="020B0503020203020204" pitchFamily="34" charset="0"/>
                <a:sym typeface="Helvetica Neue" panose="02000503000000020004"/>
              </a:rPr>
              <a:t>by leveraging customizable AI algorithms to provide </a:t>
            </a:r>
            <a:r>
              <a:rPr lang="en-US" sz="900" dirty="0">
                <a:solidFill>
                  <a:srgbClr val="525252"/>
                </a:solidFill>
                <a:latin typeface="IntelOne Text" panose="020B0503020203020204" pitchFamily="34" charset="0"/>
                <a:ea typeface="Intel Clear" panose="020B0604020203020204" pitchFamily="34" charset="0"/>
                <a:cs typeface="Intel Clear" panose="020B0604020203020204" pitchFamily="34" charset="0"/>
                <a:sym typeface="Helvetica Neue" panose="02000503000000020004"/>
              </a:rPr>
              <a:t>data-driven</a:t>
            </a:r>
            <a:r>
              <a:rPr lang="en-US" sz="900" dirty="0">
                <a:solidFill>
                  <a:srgbClr val="525252"/>
                </a:solidFill>
                <a:latin typeface="IntelOne Text" panose="020B0503020203020204" pitchFamily="34" charset="0"/>
                <a:sym typeface="Helvetica Neue" panose="02000503000000020004"/>
              </a:rPr>
              <a:t> insights in a unified view for faster action</a:t>
            </a:r>
          </a:p>
        </p:txBody>
      </p:sp>
      <p:sp>
        <p:nvSpPr>
          <p:cNvPr id="148" name="Rectangle 147">
            <a:extLst>
              <a:ext uri="{FF2B5EF4-FFF2-40B4-BE49-F238E27FC236}">
                <a16:creationId xmlns:a16="http://schemas.microsoft.com/office/drawing/2014/main" id="{7875874B-F202-5C46-5044-B562ADF114A7}"/>
              </a:ext>
            </a:extLst>
          </p:cNvPr>
          <p:cNvSpPr>
            <a:spLocks/>
          </p:cNvSpPr>
          <p:nvPr/>
        </p:nvSpPr>
        <p:spPr>
          <a:xfrm>
            <a:off x="3063688" y="2610987"/>
            <a:ext cx="1634548" cy="626710"/>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accent1"/>
                </a:solidFill>
                <a:latin typeface="IntelOne Text Medium" panose="020B0703020203020204" pitchFamily="34" charset="0"/>
                <a:sym typeface="Helvetica Neue" panose="02000503000000020004"/>
              </a:rPr>
              <a:t>Reduces labor burden </a:t>
            </a:r>
            <a:r>
              <a:rPr lang="en-US" sz="900" dirty="0">
                <a:solidFill>
                  <a:srgbClr val="525252"/>
                </a:solidFill>
                <a:latin typeface="IntelOne Text" panose="020B0503020203020204" pitchFamily="34" charset="0"/>
                <a:sym typeface="Helvetica Neue" panose="02000503000000020004"/>
              </a:rPr>
              <a:t>with an automated system that eliminates the need for manual data retrieval and management</a:t>
            </a:r>
          </a:p>
        </p:txBody>
      </p:sp>
      <p:sp>
        <p:nvSpPr>
          <p:cNvPr id="149" name="Rectangle 148">
            <a:extLst>
              <a:ext uri="{FF2B5EF4-FFF2-40B4-BE49-F238E27FC236}">
                <a16:creationId xmlns:a16="http://schemas.microsoft.com/office/drawing/2014/main" id="{F2D09A0E-0F0C-55CB-43C2-A5C7E7483DA1}"/>
              </a:ext>
            </a:extLst>
          </p:cNvPr>
          <p:cNvSpPr>
            <a:spLocks/>
          </p:cNvSpPr>
          <p:nvPr/>
        </p:nvSpPr>
        <p:spPr>
          <a:xfrm>
            <a:off x="5213760" y="2610987"/>
            <a:ext cx="1634548" cy="626710"/>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accent1"/>
                </a:solidFill>
                <a:latin typeface="IntelOne Text Medium" panose="020B0703020203020204" pitchFamily="34" charset="0"/>
                <a:sym typeface="Helvetica Neue" panose="02000503000000020004"/>
              </a:rPr>
              <a:t>Help improve </a:t>
            </a:r>
            <a:r>
              <a:rPr lang="en-US" sz="900" dirty="0">
                <a:solidFill>
                  <a:srgbClr val="525252"/>
                </a:solidFill>
                <a:latin typeface="IntelOne Text" panose="020B0503020203020204" pitchFamily="34" charset="0"/>
                <a:sym typeface="Helvetica Neue" panose="02000503000000020004"/>
              </a:rPr>
              <a:t>with intelligent video analytics capabilities and real-time automatic alerts of incidents or improper or unsafe conduct</a:t>
            </a:r>
          </a:p>
        </p:txBody>
      </p:sp>
      <p:sp>
        <p:nvSpPr>
          <p:cNvPr id="134" name="Rectangle 133">
            <a:extLst>
              <a:ext uri="{FF2B5EF4-FFF2-40B4-BE49-F238E27FC236}">
                <a16:creationId xmlns:a16="http://schemas.microsoft.com/office/drawing/2014/main" id="{5C0F7D82-EEB1-EE4C-AD15-BE6D12A2E950}"/>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5" name="Rectangle 134">
            <a:extLst>
              <a:ext uri="{FF2B5EF4-FFF2-40B4-BE49-F238E27FC236}">
                <a16:creationId xmlns:a16="http://schemas.microsoft.com/office/drawing/2014/main" id="{339364E2-43F1-DA2A-AA87-140F13FE3C47}"/>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36" name="Straight Connector 135">
            <a:extLst>
              <a:ext uri="{FF2B5EF4-FFF2-40B4-BE49-F238E27FC236}">
                <a16:creationId xmlns:a16="http://schemas.microsoft.com/office/drawing/2014/main" id="{61F6454E-045A-39F7-F5F7-29D53297CD74}"/>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137" name="Picture 136">
            <a:extLst>
              <a:ext uri="{FF2B5EF4-FFF2-40B4-BE49-F238E27FC236}">
                <a16:creationId xmlns:a16="http://schemas.microsoft.com/office/drawing/2014/main" id="{C3713B7B-31C1-D325-3AB0-78C414DB5775}"/>
              </a:ext>
            </a:extLst>
          </p:cNvPr>
          <p:cNvPicPr>
            <a:picLocks/>
          </p:cNvPicPr>
          <p:nvPr/>
        </p:nvPicPr>
        <p:blipFill>
          <a:blip r:embed="rId4"/>
          <a:stretch>
            <a:fillRect/>
          </a:stretch>
        </p:blipFill>
        <p:spPr>
          <a:xfrm>
            <a:off x="7149235" y="3047999"/>
            <a:ext cx="1593762" cy="1328738"/>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138" name="Rectangle 137">
            <a:extLst>
              <a:ext uri="{FF2B5EF4-FFF2-40B4-BE49-F238E27FC236}">
                <a16:creationId xmlns:a16="http://schemas.microsoft.com/office/drawing/2014/main" id="{CBA726A4-9026-6C3B-F231-EB56FDB896A5}"/>
              </a:ext>
            </a:extLst>
          </p:cNvPr>
          <p:cNvSpPr>
            <a:spLocks/>
          </p:cNvSpPr>
          <p:nvPr/>
        </p:nvSpPr>
        <p:spPr>
          <a:xfrm>
            <a:off x="8742999" y="3048001"/>
            <a:ext cx="2848925" cy="139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a:spcAft>
                <a:spcPts val="200"/>
              </a:spcAft>
              <a:defRPr/>
            </a:pPr>
            <a:r>
              <a:rPr kumimoji="0" lang="en-US" sz="900" b="0" i="0" u="none" strike="noStrike" kern="1200" cap="none" spc="0" normalizeH="0" baseline="0" noProof="0" dirty="0">
                <a:ln>
                  <a:noFill/>
                </a:ln>
                <a:solidFill>
                  <a:schemeClr val="bg2"/>
                </a:solidFill>
                <a:effectLst/>
                <a:uLnTx/>
                <a:uFillTx/>
                <a:latin typeface="IntelOne Text Bold" panose="020B0803020203020204" pitchFamily="34" charset="0"/>
              </a:rPr>
              <a:t>Outcomes</a:t>
            </a:r>
            <a:endParaRPr lang="en-US" sz="1000" dirty="0">
              <a:solidFill>
                <a:schemeClr val="accent1"/>
              </a:solidFill>
              <a:latin typeface="IntelOne Text Bold" panose="020B0803020203020204" pitchFamily="34" charset="0"/>
            </a:endParaRP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lvl="1" indent="-114300">
              <a:spcAft>
                <a:spcPts val="200"/>
              </a:spcAft>
              <a:buFont typeface="Wingdings" panose="05000000000000000000" pitchFamily="2" charset="2"/>
              <a:buChar char="§"/>
              <a:defRPr/>
            </a:pPr>
            <a:r>
              <a:rPr lang="en-US" sz="900" dirty="0">
                <a:solidFill>
                  <a:schemeClr val="bg2"/>
                </a:solidFill>
                <a:latin typeface="IntelOne Text"/>
              </a:rPr>
              <a:t>Operational scale due to automated efficiencies </a:t>
            </a:r>
          </a:p>
          <a:p>
            <a:pPr marL="171450" marR="0" lvl="1" indent="-114300" fontAlgn="auto">
              <a:buClrTx/>
              <a:buSzTx/>
              <a:buFont typeface="Wingdings" panose="05000000000000000000" pitchFamily="2" charset="2"/>
              <a:buChar char="§"/>
              <a:tabLst/>
              <a:defRPr/>
            </a:pPr>
            <a:r>
              <a:rPr lang="en-US" sz="900" dirty="0">
                <a:solidFill>
                  <a:srgbClr val="525252"/>
                </a:solidFill>
                <a:latin typeface="IntelOne Text"/>
              </a:rPr>
              <a:t>Optimize resource utilization by ensuring right tasks performed at right time</a:t>
            </a:r>
          </a:p>
        </p:txBody>
      </p:sp>
      <p:sp>
        <p:nvSpPr>
          <p:cNvPr id="139" name="Rectangle 138">
            <a:extLst>
              <a:ext uri="{FF2B5EF4-FFF2-40B4-BE49-F238E27FC236}">
                <a16:creationId xmlns:a16="http://schemas.microsoft.com/office/drawing/2014/main" id="{2FB3D869-0916-7B28-D1E3-5249464E3CA5}"/>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40" name="Straight Connector 139">
            <a:extLst>
              <a:ext uri="{FF2B5EF4-FFF2-40B4-BE49-F238E27FC236}">
                <a16:creationId xmlns:a16="http://schemas.microsoft.com/office/drawing/2014/main" id="{4E24B53E-E62A-AF38-8348-DB0B80B587CC}"/>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141" name="Text Placeholder 49">
            <a:extLst>
              <a:ext uri="{FF2B5EF4-FFF2-40B4-BE49-F238E27FC236}">
                <a16:creationId xmlns:a16="http://schemas.microsoft.com/office/drawing/2014/main" id="{AD926995-C9AC-2A42-B249-35CF2A97B125}"/>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p:txBody>
      </p:sp>
      <p:sp>
        <p:nvSpPr>
          <p:cNvPr id="142" name="Text Placeholder 49">
            <a:extLst>
              <a:ext uri="{FF2B5EF4-FFF2-40B4-BE49-F238E27FC236}">
                <a16:creationId xmlns:a16="http://schemas.microsoft.com/office/drawing/2014/main" id="{51FEF0AC-9BEE-4829-9643-58BEF461C5D6}"/>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rPr>
              <a:t>Primary: </a:t>
            </a:r>
            <a:r>
              <a:rPr lang="en-US" sz="900" b="0" dirty="0">
                <a:solidFill>
                  <a:srgbClr val="525252"/>
                </a:solidFill>
                <a:latin typeface="IntelOne Text" panose="020B0503020203020204" pitchFamily="34" charset="0"/>
                <a:hlinkClick r:id="rId5" action="ppaction://hlinksldjump"/>
              </a:rPr>
              <a:t>Control Optimization &amp; Autonomy</a:t>
            </a:r>
            <a:endParaRPr lang="en-US" sz="900" b="0" dirty="0">
              <a:solidFill>
                <a:srgbClr val="525252"/>
              </a:solidFill>
              <a:latin typeface="IntelOne Text" panose="020B0503020203020204" pitchFamily="34" charset="0"/>
            </a:endParaRP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Asset &amp; Operations Optimization</a:t>
            </a:r>
          </a:p>
        </p:txBody>
      </p:sp>
      <p:sp>
        <p:nvSpPr>
          <p:cNvPr id="144" name="Text Placeholder 49" descr="Target Vertical: &#10;Manufacturing&#10;&#10;&#10;">
            <a:extLst>
              <a:ext uri="{FF2B5EF4-FFF2-40B4-BE49-F238E27FC236}">
                <a16:creationId xmlns:a16="http://schemas.microsoft.com/office/drawing/2014/main" id="{2789F81B-41E9-6F1E-CCF6-D09E91C2351B}"/>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a:spcBef>
                <a:spcPts val="0"/>
              </a:spcBef>
              <a:defRPr/>
            </a:pPr>
            <a:r>
              <a:rPr lang="en-US" sz="900" b="0" dirty="0">
                <a:solidFill>
                  <a:srgbClr val="525252"/>
                </a:solidFill>
                <a:latin typeface="IntelOne Text" panose="020B0503020203020204" pitchFamily="34" charset="0"/>
                <a:ea typeface="+mn-ea"/>
                <a:cs typeface="+mn-cs"/>
                <a:sym typeface="Helvetica Neue"/>
              </a:rPr>
              <a:t>PRC, APAJ</a:t>
            </a:r>
          </a:p>
        </p:txBody>
      </p:sp>
      <p:sp>
        <p:nvSpPr>
          <p:cNvPr id="145" name="Rectangle 144">
            <a:extLst>
              <a:ext uri="{FF2B5EF4-FFF2-40B4-BE49-F238E27FC236}">
                <a16:creationId xmlns:a16="http://schemas.microsoft.com/office/drawing/2014/main" id="{2EC30109-20FB-CD5D-348E-A761E2F4E1FA}"/>
              </a:ext>
            </a:extLst>
          </p:cNvPr>
          <p:cNvSpPr>
            <a:spLocks/>
          </p:cNvSpPr>
          <p:nvPr/>
        </p:nvSpPr>
        <p:spPr>
          <a:xfrm>
            <a:off x="7144327" y="4446255"/>
            <a:ext cx="4452408" cy="1764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Accelerated time-to-operation for new plants, factories, warehouses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factory, warehouse uptime, operational density</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visibility into factory assets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Drive appeal with younger workers looking for digitized/automated environments</a:t>
            </a:r>
          </a:p>
          <a:p>
            <a:pPr>
              <a:spcBef>
                <a:spcPts val="200"/>
              </a:spcBef>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Reduce human injury, exposure to hazards which can be automated</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Mitigate labor shortages</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Reduce reliance on technical expertise for less critical systems </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labor costs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Optimize warehouse spaces to reduce footprint</a:t>
            </a:r>
          </a:p>
        </p:txBody>
      </p:sp>
      <p:pic>
        <p:nvPicPr>
          <p:cNvPr id="146" name="Picture 2" descr="会社概要 - ExtremeVision">
            <a:extLst>
              <a:ext uri="{FF2B5EF4-FFF2-40B4-BE49-F238E27FC236}">
                <a16:creationId xmlns:a16="http://schemas.microsoft.com/office/drawing/2014/main" id="{7FF1FBE6-A6FD-D43B-B875-A3650D36A2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522" y="103516"/>
            <a:ext cx="1107277" cy="469798"/>
          </a:xfrm>
          <a:prstGeom prst="rect">
            <a:avLst/>
          </a:prstGeom>
          <a:noFill/>
          <a:extLst>
            <a:ext uri="{909E8E84-426E-40DD-AFC4-6F175D3DCCD1}">
              <a14:hiddenFill xmlns:a14="http://schemas.microsoft.com/office/drawing/2010/main">
                <a:solidFill>
                  <a:srgbClr val="FFFFFF"/>
                </a:solidFill>
              </a14:hiddenFill>
            </a:ext>
          </a:extLst>
        </p:spPr>
      </p:pic>
      <p:sp>
        <p:nvSpPr>
          <p:cNvPr id="150" name="Text Placeholder 49" descr="Target Vertical: &#10;Manufacturing&#10;&#10;&#10;">
            <a:extLst>
              <a:ext uri="{FF2B5EF4-FFF2-40B4-BE49-F238E27FC236}">
                <a16:creationId xmlns:a16="http://schemas.microsoft.com/office/drawing/2014/main" id="{42B802E5-3F7A-3E07-594C-9BECA5882E4B}"/>
              </a:ext>
            </a:extLst>
          </p:cNvPr>
          <p:cNvSpPr txBox="1">
            <a:spLocks/>
          </p:cNvSpPr>
          <p:nvPr/>
        </p:nvSpPr>
        <p:spPr>
          <a:xfrm>
            <a:off x="7144338" y="1686845"/>
            <a:ext cx="2030977" cy="430887"/>
          </a:xfrm>
          <a:prstGeom prst="rect">
            <a:avLst/>
          </a:prstGeom>
        </p:spPr>
        <p:txBody>
          <a:bodyPr wrap="square" lIns="0" tIns="0" rIns="0" bIns="0">
            <a:sp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a:spcBef>
                <a:spcPts val="0"/>
              </a:spcBef>
              <a:defRPr/>
            </a:pPr>
            <a:r>
              <a:rPr lang="en-US" sz="900" b="0" dirty="0">
                <a:solidFill>
                  <a:srgbClr val="525252"/>
                </a:solidFill>
                <a:latin typeface="IntelOne Text" panose="020B0503020203020204" pitchFamily="34" charset="0"/>
                <a:ea typeface="+mn-ea"/>
                <a:cs typeface="+mn-cs"/>
                <a:sym typeface="Helvetica Neue"/>
              </a:rPr>
              <a:t>Government, Hospitality</a:t>
            </a:r>
            <a:br>
              <a:rPr lang="en-US" sz="900" b="0" dirty="0">
                <a:solidFill>
                  <a:srgbClr val="525252"/>
                </a:solidFill>
                <a:latin typeface="IntelOne Text" panose="020B0503020203020204" pitchFamily="34" charset="0"/>
                <a:ea typeface="+mn-ea"/>
                <a:cs typeface="+mn-cs"/>
                <a:sym typeface="Helvetica Neue"/>
              </a:rPr>
            </a:br>
            <a:r>
              <a:rPr lang="en-US" sz="900" b="0" dirty="0">
                <a:solidFill>
                  <a:srgbClr val="525252"/>
                </a:solidFill>
                <a:latin typeface="IntelOne Text" panose="020B0503020203020204" pitchFamily="34" charset="0"/>
                <a:ea typeface="+mn-ea"/>
                <a:cs typeface="+mn-cs"/>
                <a:sym typeface="Helvetica Neue"/>
              </a:rPr>
              <a:t>and Restaurants, Retail</a:t>
            </a:r>
          </a:p>
        </p:txBody>
      </p:sp>
      <p:pic>
        <p:nvPicPr>
          <p:cNvPr id="2" name="Graphic 1">
            <a:extLst>
              <a:ext uri="{FF2B5EF4-FFF2-40B4-BE49-F238E27FC236}">
                <a16:creationId xmlns:a16="http://schemas.microsoft.com/office/drawing/2014/main" id="{5BDDD2D5-FE62-25FC-B374-1DBBBA085F56}"/>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609600" y="2610985"/>
            <a:ext cx="227368" cy="255039"/>
          </a:xfrm>
          <a:prstGeom prst="rect">
            <a:avLst/>
          </a:prstGeom>
        </p:spPr>
      </p:pic>
      <p:pic>
        <p:nvPicPr>
          <p:cNvPr id="3" name="Graphic 2">
            <a:extLst>
              <a:ext uri="{FF2B5EF4-FFF2-40B4-BE49-F238E27FC236}">
                <a16:creationId xmlns:a16="http://schemas.microsoft.com/office/drawing/2014/main" id="{BBD41F71-BF8E-2533-FF2D-3DE7CED6A730}"/>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2772425" y="2610985"/>
            <a:ext cx="232636" cy="233491"/>
          </a:xfrm>
          <a:prstGeom prst="rect">
            <a:avLst/>
          </a:prstGeom>
        </p:spPr>
      </p:pic>
      <p:pic>
        <p:nvPicPr>
          <p:cNvPr id="4" name="Graphic 3">
            <a:extLst>
              <a:ext uri="{FF2B5EF4-FFF2-40B4-BE49-F238E27FC236}">
                <a16:creationId xmlns:a16="http://schemas.microsoft.com/office/drawing/2014/main" id="{3F6D3824-8A25-661C-B13D-71185BA99557}"/>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4942549" y="2610985"/>
            <a:ext cx="212974" cy="278265"/>
          </a:xfrm>
          <a:prstGeom prst="rect">
            <a:avLst/>
          </a:prstGeom>
        </p:spPr>
      </p:pic>
      <p:grpSp>
        <p:nvGrpSpPr>
          <p:cNvPr id="5" name="Group 4">
            <a:extLst>
              <a:ext uri="{FF2B5EF4-FFF2-40B4-BE49-F238E27FC236}">
                <a16:creationId xmlns:a16="http://schemas.microsoft.com/office/drawing/2014/main" id="{42667390-ECE9-D3F3-CDB5-C475A8CCEED7}"/>
              </a:ext>
            </a:extLst>
          </p:cNvPr>
          <p:cNvGrpSpPr/>
          <p:nvPr/>
        </p:nvGrpSpPr>
        <p:grpSpPr>
          <a:xfrm>
            <a:off x="9057016" y="87630"/>
            <a:ext cx="2525384" cy="384440"/>
            <a:chOff x="9057016" y="87630"/>
            <a:chExt cx="2525384" cy="384440"/>
          </a:xfrm>
        </p:grpSpPr>
        <p:pic>
          <p:nvPicPr>
            <p:cNvPr id="6" name="Picture 5">
              <a:hlinkClick r:id="rId13" action="ppaction://hlinksldjump"/>
              <a:extLst>
                <a:ext uri="{FF2B5EF4-FFF2-40B4-BE49-F238E27FC236}">
                  <a16:creationId xmlns:a16="http://schemas.microsoft.com/office/drawing/2014/main" id="{A12953C5-3063-3304-65EE-F735C48A38C2}"/>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7" name="Rectangle 6">
              <a:extLst>
                <a:ext uri="{FF2B5EF4-FFF2-40B4-BE49-F238E27FC236}">
                  <a16:creationId xmlns:a16="http://schemas.microsoft.com/office/drawing/2014/main" id="{DCE87D21-1B1B-0C27-ACA9-C8ED464C2741}"/>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3"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139191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descr="CANCOM Smart Product">
            <a:extLst>
              <a:ext uri="{FF2B5EF4-FFF2-40B4-BE49-F238E27FC236}">
                <a16:creationId xmlns:a16="http://schemas.microsoft.com/office/drawing/2014/main" id="{8A370C1F-DA71-4792-9278-CC4501943AD1}"/>
              </a:ext>
            </a:extLst>
          </p:cNvPr>
          <p:cNvSpPr>
            <a:spLocks noGrp="1"/>
          </p:cNvSpPr>
          <p:nvPr>
            <p:ph type="title"/>
          </p:nvPr>
        </p:nvSpPr>
        <p:spPr>
          <a:xfrm>
            <a:off x="592916" y="571500"/>
            <a:ext cx="10972801" cy="498598"/>
          </a:xfrm>
        </p:spPr>
        <p:txBody>
          <a:bodyPr/>
          <a:lstStyle/>
          <a:p>
            <a:r>
              <a:rPr lang="en-US" dirty="0"/>
              <a:t>Smart Factory AI Solution</a:t>
            </a:r>
          </a:p>
        </p:txBody>
      </p:sp>
      <p:cxnSp>
        <p:nvCxnSpPr>
          <p:cNvPr id="33" name="Straight Connector 32">
            <a:extLst>
              <a:ext uri="{FF2B5EF4-FFF2-40B4-BE49-F238E27FC236}">
                <a16:creationId xmlns:a16="http://schemas.microsoft.com/office/drawing/2014/main" id="{DCE3262E-1606-C56F-3369-6E50E2417683}"/>
              </a:ext>
            </a:extLst>
          </p:cNvPr>
          <p:cNvCxnSpPr>
            <a:cxnSpLocks/>
          </p:cNvCxnSpPr>
          <p:nvPr/>
        </p:nvCxnSpPr>
        <p:spPr>
          <a:xfrm>
            <a:off x="592919" y="4456635"/>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61" name="Group 160">
            <a:extLst>
              <a:ext uri="{FF2B5EF4-FFF2-40B4-BE49-F238E27FC236}">
                <a16:creationId xmlns:a16="http://schemas.microsoft.com/office/drawing/2014/main" id="{A8367B06-0F91-CFD3-C52E-04AEC5BF5F61}"/>
              </a:ext>
            </a:extLst>
          </p:cNvPr>
          <p:cNvGrpSpPr/>
          <p:nvPr/>
        </p:nvGrpSpPr>
        <p:grpSpPr>
          <a:xfrm>
            <a:off x="592918" y="4641563"/>
            <a:ext cx="6318424" cy="653047"/>
            <a:chOff x="592918" y="5009863"/>
            <a:chExt cx="6318424" cy="653047"/>
          </a:xfrm>
        </p:grpSpPr>
        <p:sp>
          <p:nvSpPr>
            <p:cNvPr id="35" name="Content Placeholder 47">
              <a:extLst>
                <a:ext uri="{FF2B5EF4-FFF2-40B4-BE49-F238E27FC236}">
                  <a16:creationId xmlns:a16="http://schemas.microsoft.com/office/drawing/2014/main" id="{C15623AD-40D2-6985-CB04-F6C45291DF4B}"/>
                </a:ext>
              </a:extLst>
            </p:cNvPr>
            <p:cNvSpPr txBox="1">
              <a:spLocks/>
            </p:cNvSpPr>
            <p:nvPr/>
          </p:nvSpPr>
          <p:spPr>
            <a:xfrm>
              <a:off x="592918" y="5009863"/>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136" name="TextBox 135">
              <a:extLst>
                <a:ext uri="{FF2B5EF4-FFF2-40B4-BE49-F238E27FC236}">
                  <a16:creationId xmlns:a16="http://schemas.microsoft.com/office/drawing/2014/main" id="{B922418C-FA71-DAC0-FA35-EC3BE4ED5E2D}"/>
                </a:ext>
              </a:extLst>
            </p:cNvPr>
            <p:cNvSpPr txBox="1">
              <a:spLocks/>
            </p:cNvSpPr>
            <p:nvPr/>
          </p:nvSpPr>
          <p:spPr>
            <a:xfrm>
              <a:off x="592918" y="5196116"/>
              <a:ext cx="6318424" cy="466794"/>
            </a:xfrm>
            <a:prstGeom prst="rect">
              <a:avLst/>
            </a:prstGeom>
            <a:ln>
              <a:noFill/>
            </a:ln>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marR="0" lvl="1" indent="-109728" fontAlgn="ctr">
                <a:lnSpc>
                  <a:spcPct val="100000"/>
                </a:lnSpc>
                <a:spcBef>
                  <a:spcPts val="200"/>
                </a:spcBef>
                <a:spcAft>
                  <a:spcPts val="0"/>
                </a:spcAft>
                <a:buClr>
                  <a:srgbClr val="525252"/>
                </a:buClr>
                <a:buSzTx/>
                <a:buFont typeface="Wingdings" panose="05000000000000000000" pitchFamily="2" charset="2"/>
                <a:buChar char="§"/>
                <a:tabLst/>
                <a:defRPr kumimoji="0" sz="900" b="0" i="0" u="none" strike="noStrike" cap="none" spc="0" normalizeH="0" baseline="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r>
                <a:rPr lang="en-US" dirty="0">
                  <a:sym typeface="Helvetica Neue" panose="02000503000000020004"/>
                  <a:hlinkClick r:id="rId3">
                    <a:extLst>
                      <a:ext uri="{A12FA001-AC4F-418D-AE19-62706E023703}">
                        <ahyp:hlinkClr xmlns:ahyp="http://schemas.microsoft.com/office/drawing/2018/hyperlinkcolor" val="tx"/>
                      </a:ext>
                    </a:extLst>
                  </a:hlinkClick>
                </a:rPr>
                <a:t>Extreme Vision Website</a:t>
              </a:r>
              <a:endParaRPr lang="en-US" dirty="0">
                <a:sym typeface="Helvetica Neue" panose="02000503000000020004"/>
              </a:endParaRPr>
            </a:p>
            <a:p>
              <a:pPr lvl="1"/>
              <a:r>
                <a:rPr lang="en-US" dirty="0">
                  <a:sym typeface="Helvetica Neue"/>
                  <a:hlinkClick r:id="rId4">
                    <a:extLst>
                      <a:ext uri="{A12FA001-AC4F-418D-AE19-62706E023703}">
                        <ahyp:hlinkClr xmlns:ahyp="http://schemas.microsoft.com/office/drawing/2018/hyperlinkcolor" val="tx"/>
                      </a:ext>
                    </a:extLst>
                  </a:hlinkClick>
                </a:rPr>
                <a:t>Extreme Vision - Algorithm Store</a:t>
              </a:r>
              <a:endParaRPr lang="en-US" dirty="0">
                <a:sym typeface="Helvetica Neue" panose="02000503000000020004"/>
              </a:endParaRPr>
            </a:p>
            <a:p>
              <a:pPr lvl="1"/>
              <a:r>
                <a:rPr lang="en-US" dirty="0">
                  <a:sym typeface="Helvetica Neue" panose="02000503000000020004"/>
                  <a:hlinkClick r:id="rId5">
                    <a:extLst>
                      <a:ext uri="{A12FA001-AC4F-418D-AE19-62706E023703}">
                        <ahyp:hlinkClr xmlns:ahyp="http://schemas.microsoft.com/office/drawing/2018/hyperlinkcolor" val="tx"/>
                      </a:ext>
                    </a:extLst>
                  </a:hlinkClick>
                </a:rPr>
                <a:t>Solution Webpage</a:t>
              </a:r>
              <a:endParaRPr lang="en-US" dirty="0">
                <a:sym typeface="Helvetica Neue"/>
              </a:endParaRPr>
            </a:p>
          </p:txBody>
        </p:sp>
      </p:grpSp>
      <p:grpSp>
        <p:nvGrpSpPr>
          <p:cNvPr id="37" name="Group 36">
            <a:extLst>
              <a:ext uri="{FF2B5EF4-FFF2-40B4-BE49-F238E27FC236}">
                <a16:creationId xmlns:a16="http://schemas.microsoft.com/office/drawing/2014/main" id="{09C2DB28-A752-E601-E89F-809E15464BE5}"/>
              </a:ext>
            </a:extLst>
          </p:cNvPr>
          <p:cNvGrpSpPr>
            <a:grpSpLocks/>
          </p:cNvGrpSpPr>
          <p:nvPr/>
        </p:nvGrpSpPr>
        <p:grpSpPr>
          <a:xfrm>
            <a:off x="592916" y="3607549"/>
            <a:ext cx="6255393" cy="664160"/>
            <a:chOff x="592915" y="3640327"/>
            <a:chExt cx="6255393" cy="664160"/>
          </a:xfrm>
        </p:grpSpPr>
        <p:sp>
          <p:nvSpPr>
            <p:cNvPr id="38" name="Content Placeholder 47">
              <a:extLst>
                <a:ext uri="{FF2B5EF4-FFF2-40B4-BE49-F238E27FC236}">
                  <a16:creationId xmlns:a16="http://schemas.microsoft.com/office/drawing/2014/main" id="{E106D1C2-E266-A3C8-5E1B-D49C295EF81F}"/>
                </a:ext>
              </a:extLst>
            </p:cNvPr>
            <p:cNvSpPr txBox="1">
              <a:spLocks/>
            </p:cNvSpPr>
            <p:nvPr/>
          </p:nvSpPr>
          <p:spPr>
            <a:xfrm>
              <a:off x="592916" y="3640327"/>
              <a:ext cx="2651760"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Kit Components</a:t>
              </a:r>
            </a:p>
          </p:txBody>
        </p:sp>
        <p:sp>
          <p:nvSpPr>
            <p:cNvPr id="39" name="Content Placeholder 47">
              <a:extLst>
                <a:ext uri="{FF2B5EF4-FFF2-40B4-BE49-F238E27FC236}">
                  <a16:creationId xmlns:a16="http://schemas.microsoft.com/office/drawing/2014/main" id="{C17B03B7-80B2-79A6-F32C-2F7DA28AE6F5}"/>
                </a:ext>
              </a:extLst>
            </p:cNvPr>
            <p:cNvSpPr txBox="1">
              <a:spLocks/>
            </p:cNvSpPr>
            <p:nvPr/>
          </p:nvSpPr>
          <p:spPr>
            <a:xfrm>
              <a:off x="592915" y="3837693"/>
              <a:ext cx="6255393" cy="466794"/>
            </a:xfrm>
            <a:prstGeom prst="rect">
              <a:avLst/>
            </a:prstGeom>
            <a:ln>
              <a:noFill/>
            </a:ln>
          </p:spPr>
          <p:txBody>
            <a:bodyPr wrap="square" lIns="0" tIns="0" rIns="0" bIns="0" numCol="1" spc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7000" marR="0" lvl="1" indent="-127000" defTabSz="1219169" fontAlgn="ctr" hangingPunct="0">
                <a:lnSpc>
                  <a:spcPct val="100000"/>
                </a:lnSpc>
                <a:spcBef>
                  <a:spcPts val="200"/>
                </a:spcBef>
                <a:buClrTx/>
                <a:buSzTx/>
                <a:tabLst/>
                <a:defRPr/>
              </a:pPr>
              <a:r>
                <a:rPr lang="it-IT" sz="900" kern="0" dirty="0">
                  <a:latin typeface="+mn-lt"/>
                </a:rPr>
                <a:t>Intel® Core™ i5 Processors</a:t>
              </a:r>
            </a:p>
            <a:p>
              <a:pPr marL="127000" marR="0" lvl="1" indent="-127000" defTabSz="1219169" fontAlgn="ctr" hangingPunct="0">
                <a:lnSpc>
                  <a:spcPct val="100000"/>
                </a:lnSpc>
                <a:spcBef>
                  <a:spcPts val="200"/>
                </a:spcBef>
                <a:buClrTx/>
                <a:buSzTx/>
                <a:tabLst/>
                <a:defRPr/>
              </a:pPr>
              <a:r>
                <a:rPr lang="it-IT" sz="900" kern="0" dirty="0">
                  <a:latin typeface="+mn-lt"/>
                </a:rPr>
                <a:t>Intel® Core™ i7 Processors</a:t>
              </a:r>
            </a:p>
            <a:p>
              <a:pPr marL="127000" marR="0" lvl="1" indent="-127000" defTabSz="1219169" fontAlgn="ctr" hangingPunct="0">
                <a:lnSpc>
                  <a:spcPct val="100000"/>
                </a:lnSpc>
                <a:spcBef>
                  <a:spcPts val="200"/>
                </a:spcBef>
                <a:buClrTx/>
                <a:buSzTx/>
                <a:tabLst/>
                <a:defRPr/>
              </a:pPr>
              <a:r>
                <a:rPr lang="it-IT" sz="900" kern="0" dirty="0">
                  <a:latin typeface="+mn-lt"/>
                </a:rPr>
                <a:t>Intel® Distribution of OpenVINO™ toolkit</a:t>
              </a:r>
            </a:p>
          </p:txBody>
        </p:sp>
      </p:grpSp>
      <p:grpSp>
        <p:nvGrpSpPr>
          <p:cNvPr id="40" name="Group 39">
            <a:extLst>
              <a:ext uri="{FF2B5EF4-FFF2-40B4-BE49-F238E27FC236}">
                <a16:creationId xmlns:a16="http://schemas.microsoft.com/office/drawing/2014/main" id="{EDD20D99-0FB1-A392-E80C-ADC2192C7283}"/>
              </a:ext>
            </a:extLst>
          </p:cNvPr>
          <p:cNvGrpSpPr/>
          <p:nvPr/>
        </p:nvGrpSpPr>
        <p:grpSpPr>
          <a:xfrm>
            <a:off x="592917" y="1268730"/>
            <a:ext cx="6255394" cy="600164"/>
            <a:chOff x="592917" y="1621155"/>
            <a:chExt cx="6255394" cy="600164"/>
          </a:xfrm>
        </p:grpSpPr>
        <p:sp>
          <p:nvSpPr>
            <p:cNvPr id="41"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8B305188-D76A-424F-5E28-47DD87A65EAB}"/>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The Extreme Vision Smart Factory AI Solution is a multi-source monitoring system that provides real-time operational and safety monitoring. The solution uses AI computer vision technologies and algorithms, to achieve all-around and non-dead-angle monitoring and control of a factory's production floor. </a:t>
              </a:r>
            </a:p>
          </p:txBody>
        </p:sp>
        <p:sp>
          <p:nvSpPr>
            <p:cNvPr id="42" name="Content Placeholder 47">
              <a:extLst>
                <a:ext uri="{FF2B5EF4-FFF2-40B4-BE49-F238E27FC236}">
                  <a16:creationId xmlns:a16="http://schemas.microsoft.com/office/drawing/2014/main" id="{E453A51F-4C29-DEC4-B30A-A9E129B48CDC}"/>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47" name="Straight Connector 46">
            <a:extLst>
              <a:ext uri="{FF2B5EF4-FFF2-40B4-BE49-F238E27FC236}">
                <a16:creationId xmlns:a16="http://schemas.microsoft.com/office/drawing/2014/main" id="{37DB2217-A583-66B9-A4FB-ACC3671BAA21}"/>
              </a:ext>
            </a:extLst>
          </p:cNvPr>
          <p:cNvCxnSpPr>
            <a:cxnSpLocks/>
          </p:cNvCxnSpPr>
          <p:nvPr/>
        </p:nvCxnSpPr>
        <p:spPr>
          <a:xfrm>
            <a:off x="592917" y="2192320"/>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B52D6EE7-8E8A-EBD1-D3DA-CBBE521FD87A}"/>
              </a:ext>
            </a:extLst>
          </p:cNvPr>
          <p:cNvCxnSpPr>
            <a:cxnSpLocks/>
          </p:cNvCxnSpPr>
          <p:nvPr/>
        </p:nvCxnSpPr>
        <p:spPr>
          <a:xfrm>
            <a:off x="592917" y="342262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sp>
        <p:nvSpPr>
          <p:cNvPr id="43" name="Content Placeholder 47">
            <a:extLst>
              <a:ext uri="{FF2B5EF4-FFF2-40B4-BE49-F238E27FC236}">
                <a16:creationId xmlns:a16="http://schemas.microsoft.com/office/drawing/2014/main" id="{A1E5432B-2568-AE60-9CE2-15246C54B5D1}"/>
              </a:ext>
            </a:extLst>
          </p:cNvPr>
          <p:cNvSpPr txBox="1">
            <a:spLocks/>
          </p:cNvSpPr>
          <p:nvPr/>
        </p:nvSpPr>
        <p:spPr>
          <a:xfrm>
            <a:off x="592917" y="2377246"/>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90" name="Rectangle 89">
            <a:extLst>
              <a:ext uri="{FF2B5EF4-FFF2-40B4-BE49-F238E27FC236}">
                <a16:creationId xmlns:a16="http://schemas.microsoft.com/office/drawing/2014/main" id="{B7D7CB8B-9B8A-BE3D-3A72-86627B6E3F76}"/>
              </a:ext>
            </a:extLst>
          </p:cNvPr>
          <p:cNvSpPr>
            <a:spLocks/>
          </p:cNvSpPr>
          <p:nvPr/>
        </p:nvSpPr>
        <p:spPr>
          <a:xfrm>
            <a:off x="913615" y="2610985"/>
            <a:ext cx="1634548" cy="626710"/>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accent1"/>
                </a:solidFill>
                <a:latin typeface="IntelOne Text Medium" panose="020B0703020203020204" pitchFamily="34" charset="0"/>
                <a:sym typeface="Helvetica Neue" panose="02000503000000020004"/>
              </a:rPr>
              <a:t>Optimize operational efficiency </a:t>
            </a:r>
            <a:r>
              <a:rPr lang="en-US" sz="900" dirty="0">
                <a:solidFill>
                  <a:srgbClr val="525252"/>
                </a:solidFill>
                <a:latin typeface="IntelOne Text" panose="020B0503020203020204" pitchFamily="34" charset="0"/>
                <a:sym typeface="Helvetica Neue" panose="02000503000000020004"/>
              </a:rPr>
              <a:t>by leveraging customizable AI algorithms to provide data-driven insights in a unified view for faster action</a:t>
            </a:r>
          </a:p>
        </p:txBody>
      </p:sp>
      <p:sp>
        <p:nvSpPr>
          <p:cNvPr id="131" name="Rectangle 130">
            <a:extLst>
              <a:ext uri="{FF2B5EF4-FFF2-40B4-BE49-F238E27FC236}">
                <a16:creationId xmlns:a16="http://schemas.microsoft.com/office/drawing/2014/main" id="{ADE617C4-6816-20BE-BD74-A20B4A555BAD}"/>
              </a:ext>
            </a:extLst>
          </p:cNvPr>
          <p:cNvSpPr>
            <a:spLocks/>
          </p:cNvSpPr>
          <p:nvPr/>
        </p:nvSpPr>
        <p:spPr>
          <a:xfrm>
            <a:off x="3063688" y="2610988"/>
            <a:ext cx="1634548" cy="626710"/>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accent1"/>
                </a:solidFill>
                <a:latin typeface="IntelOne Text Medium" panose="020B0703020203020204" pitchFamily="34" charset="0"/>
                <a:sym typeface="Helvetica Neue" panose="02000503000000020004"/>
              </a:rPr>
              <a:t>Reduces labor burden </a:t>
            </a:r>
            <a:r>
              <a:rPr lang="en-US" sz="900" dirty="0">
                <a:solidFill>
                  <a:srgbClr val="525252"/>
                </a:solidFill>
                <a:latin typeface="IntelOne Text" panose="020B0503020203020204" pitchFamily="34" charset="0"/>
                <a:sym typeface="Helvetica Neue" panose="02000503000000020004"/>
              </a:rPr>
              <a:t>with an automated system that eliminates the need for manual data retrieval and management</a:t>
            </a:r>
          </a:p>
        </p:txBody>
      </p:sp>
      <p:sp>
        <p:nvSpPr>
          <p:cNvPr id="133" name="Rectangle 132">
            <a:extLst>
              <a:ext uri="{FF2B5EF4-FFF2-40B4-BE49-F238E27FC236}">
                <a16:creationId xmlns:a16="http://schemas.microsoft.com/office/drawing/2014/main" id="{A7588BC7-E618-5C9D-A695-483E5085DE0D}"/>
              </a:ext>
            </a:extLst>
          </p:cNvPr>
          <p:cNvSpPr>
            <a:spLocks/>
          </p:cNvSpPr>
          <p:nvPr/>
        </p:nvSpPr>
        <p:spPr>
          <a:xfrm>
            <a:off x="5213760" y="2610988"/>
            <a:ext cx="1634548" cy="626710"/>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23" fontAlgn="ctr" hangingPunct="0">
              <a:lnSpc>
                <a:spcPct val="90000"/>
              </a:lnSpc>
            </a:pPr>
            <a:r>
              <a:rPr lang="en-US" sz="900" dirty="0">
                <a:solidFill>
                  <a:schemeClr val="accent1"/>
                </a:solidFill>
                <a:latin typeface="IntelOne Text Medium" panose="020B0703020203020204" pitchFamily="34" charset="0"/>
                <a:sym typeface="Helvetica Neue" panose="02000503000000020004"/>
              </a:rPr>
              <a:t>Help improve </a:t>
            </a:r>
            <a:r>
              <a:rPr lang="en-US" sz="900" dirty="0">
                <a:solidFill>
                  <a:srgbClr val="525252"/>
                </a:solidFill>
                <a:latin typeface="IntelOne Text" panose="020B0503020203020204" pitchFamily="34" charset="0"/>
                <a:sym typeface="Helvetica Neue" panose="02000503000000020004"/>
              </a:rPr>
              <a:t>with intelligent video analytics capabilities and real-time automatic alerts of incidents or improper or unsafe conduct</a:t>
            </a:r>
          </a:p>
        </p:txBody>
      </p:sp>
      <p:pic>
        <p:nvPicPr>
          <p:cNvPr id="2" name="Graphic 1">
            <a:extLst>
              <a:ext uri="{FF2B5EF4-FFF2-40B4-BE49-F238E27FC236}">
                <a16:creationId xmlns:a16="http://schemas.microsoft.com/office/drawing/2014/main" id="{41F8B8AA-57C0-28CF-9C0F-3EA230273F3D}"/>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609600" y="2610985"/>
            <a:ext cx="227368" cy="255039"/>
          </a:xfrm>
          <a:prstGeom prst="rect">
            <a:avLst/>
          </a:prstGeom>
        </p:spPr>
      </p:pic>
      <p:pic>
        <p:nvPicPr>
          <p:cNvPr id="4" name="Graphic 3">
            <a:extLst>
              <a:ext uri="{FF2B5EF4-FFF2-40B4-BE49-F238E27FC236}">
                <a16:creationId xmlns:a16="http://schemas.microsoft.com/office/drawing/2014/main" id="{4929C3DB-7FFB-EB9B-33DC-0217ED6CAA3A}"/>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2772425" y="2610985"/>
            <a:ext cx="232636" cy="233491"/>
          </a:xfrm>
          <a:prstGeom prst="rect">
            <a:avLst/>
          </a:prstGeom>
        </p:spPr>
      </p:pic>
      <p:pic>
        <p:nvPicPr>
          <p:cNvPr id="5" name="Graphic 4">
            <a:extLst>
              <a:ext uri="{FF2B5EF4-FFF2-40B4-BE49-F238E27FC236}">
                <a16:creationId xmlns:a16="http://schemas.microsoft.com/office/drawing/2014/main" id="{D0EE278B-EF22-A5EF-7243-3939B307AA92}"/>
              </a:ext>
            </a:extLst>
          </p:cNvPr>
          <p:cNvPicPr>
            <a:picLocks/>
          </p:cNvPicPr>
          <p:nvPr/>
        </p:nvPicPr>
        <p:blipFill>
          <a:blip r:embed="rId10">
            <a:extLst>
              <a:ext uri="{96DAC541-7B7A-43D3-8B79-37D633B846F1}">
                <asvg:svgBlip xmlns:asvg="http://schemas.microsoft.com/office/drawing/2016/SVG/main" r:embed="rId11"/>
              </a:ext>
            </a:extLst>
          </a:blip>
          <a:stretch>
            <a:fillRect/>
          </a:stretch>
        </p:blipFill>
        <p:spPr>
          <a:xfrm>
            <a:off x="4942549" y="2610985"/>
            <a:ext cx="212974" cy="278265"/>
          </a:xfrm>
          <a:prstGeom prst="rect">
            <a:avLst/>
          </a:prstGeom>
        </p:spPr>
      </p:pic>
      <p:sp>
        <p:nvSpPr>
          <p:cNvPr id="59" name="Rectangle 58">
            <a:extLst>
              <a:ext uri="{FF2B5EF4-FFF2-40B4-BE49-F238E27FC236}">
                <a16:creationId xmlns:a16="http://schemas.microsoft.com/office/drawing/2014/main" id="{1600BF00-A84F-3AF3-651C-489E09B2D6F5}"/>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0" name="Rectangle 59">
            <a:extLst>
              <a:ext uri="{FF2B5EF4-FFF2-40B4-BE49-F238E27FC236}">
                <a16:creationId xmlns:a16="http://schemas.microsoft.com/office/drawing/2014/main" id="{87624F3B-0F01-967E-075B-DE46018F7237}"/>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61" name="Straight Connector 60">
            <a:extLst>
              <a:ext uri="{FF2B5EF4-FFF2-40B4-BE49-F238E27FC236}">
                <a16:creationId xmlns:a16="http://schemas.microsoft.com/office/drawing/2014/main" id="{BED1BD80-0913-D8A1-758E-7A988752D90F}"/>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62" name="Picture 61">
            <a:extLst>
              <a:ext uri="{FF2B5EF4-FFF2-40B4-BE49-F238E27FC236}">
                <a16:creationId xmlns:a16="http://schemas.microsoft.com/office/drawing/2014/main" id="{18767F73-3D48-57BD-15D1-8783700C35FF}"/>
              </a:ext>
            </a:extLst>
          </p:cNvPr>
          <p:cNvPicPr>
            <a:picLocks/>
          </p:cNvPicPr>
          <p:nvPr/>
        </p:nvPicPr>
        <p:blipFill>
          <a:blip r:embed="rId12"/>
          <a:stretch>
            <a:fillRect/>
          </a:stretch>
        </p:blipFill>
        <p:spPr>
          <a:xfrm>
            <a:off x="7149235" y="3047999"/>
            <a:ext cx="1593762" cy="1328738"/>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63" name="Rectangle 62">
            <a:extLst>
              <a:ext uri="{FF2B5EF4-FFF2-40B4-BE49-F238E27FC236}">
                <a16:creationId xmlns:a16="http://schemas.microsoft.com/office/drawing/2014/main" id="{CD7925F1-65C3-7291-5C62-DDFD55EF88FC}"/>
              </a:ext>
            </a:extLst>
          </p:cNvPr>
          <p:cNvSpPr>
            <a:spLocks/>
          </p:cNvSpPr>
          <p:nvPr/>
        </p:nvSpPr>
        <p:spPr>
          <a:xfrm>
            <a:off x="8742999" y="3048001"/>
            <a:ext cx="2848925" cy="139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a:spcAft>
                <a:spcPts val="200"/>
              </a:spcAft>
              <a:defRPr/>
            </a:pPr>
            <a:r>
              <a:rPr kumimoji="0" lang="en-US" sz="900" b="0" i="0" u="none" strike="noStrike" kern="1200" cap="none" spc="0" normalizeH="0" baseline="0" noProof="0" dirty="0">
                <a:ln>
                  <a:noFill/>
                </a:ln>
                <a:solidFill>
                  <a:schemeClr val="bg2"/>
                </a:solidFill>
                <a:effectLst/>
                <a:uLnTx/>
                <a:uFillTx/>
                <a:latin typeface="IntelOne Text Bold" panose="020B0803020203020204" pitchFamily="34" charset="0"/>
              </a:rPr>
              <a:t>Outcomes</a:t>
            </a:r>
            <a:endParaRPr lang="en-US" sz="1000" dirty="0">
              <a:solidFill>
                <a:schemeClr val="accent1"/>
              </a:solidFill>
              <a:latin typeface="IntelOne Text Bold" panose="020B0803020203020204" pitchFamily="34" charset="0"/>
            </a:endParaRP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lvl="1" indent="-114300">
              <a:spcAft>
                <a:spcPts val="200"/>
              </a:spcAft>
              <a:buFont typeface="Wingdings" panose="05000000000000000000" pitchFamily="2" charset="2"/>
              <a:buChar char="§"/>
              <a:defRPr/>
            </a:pPr>
            <a:r>
              <a:rPr lang="en-US" sz="900" dirty="0">
                <a:solidFill>
                  <a:schemeClr val="bg2"/>
                </a:solidFill>
                <a:latin typeface="IntelOne Text"/>
              </a:rPr>
              <a:t>Operational scale due to automated efficiencies </a:t>
            </a:r>
          </a:p>
          <a:p>
            <a:pPr marL="171450" marR="0" lvl="1" indent="-114300" fontAlgn="auto">
              <a:buClrTx/>
              <a:buSzTx/>
              <a:buFont typeface="Wingdings" panose="05000000000000000000" pitchFamily="2" charset="2"/>
              <a:buChar char="§"/>
              <a:tabLst/>
              <a:defRPr/>
            </a:pPr>
            <a:r>
              <a:rPr lang="en-US" sz="900" dirty="0">
                <a:solidFill>
                  <a:srgbClr val="525252"/>
                </a:solidFill>
                <a:latin typeface="IntelOne Text"/>
              </a:rPr>
              <a:t>Optimize resource utilization by ensuring right tasks performed at right time</a:t>
            </a:r>
          </a:p>
        </p:txBody>
      </p:sp>
      <p:sp>
        <p:nvSpPr>
          <p:cNvPr id="64" name="Rectangle 63">
            <a:extLst>
              <a:ext uri="{FF2B5EF4-FFF2-40B4-BE49-F238E27FC236}">
                <a16:creationId xmlns:a16="http://schemas.microsoft.com/office/drawing/2014/main" id="{B0DAE84F-4F93-AC10-3D9A-C51DF928BA3F}"/>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65" name="Straight Connector 64">
            <a:extLst>
              <a:ext uri="{FF2B5EF4-FFF2-40B4-BE49-F238E27FC236}">
                <a16:creationId xmlns:a16="http://schemas.microsoft.com/office/drawing/2014/main" id="{E58B931C-C161-86B4-24D1-D044262220F5}"/>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66" name="Text Placeholder 49">
            <a:extLst>
              <a:ext uri="{FF2B5EF4-FFF2-40B4-BE49-F238E27FC236}">
                <a16:creationId xmlns:a16="http://schemas.microsoft.com/office/drawing/2014/main" id="{5E095DB2-D3EE-99A5-08A0-E38753D9047F}"/>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p:txBody>
      </p:sp>
      <p:sp>
        <p:nvSpPr>
          <p:cNvPr id="67" name="Text Placeholder 49">
            <a:extLst>
              <a:ext uri="{FF2B5EF4-FFF2-40B4-BE49-F238E27FC236}">
                <a16:creationId xmlns:a16="http://schemas.microsoft.com/office/drawing/2014/main" id="{3A6C974A-59D0-7564-1F35-0FF4D982D449}"/>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rPr>
              <a:t>Primary: </a:t>
            </a:r>
            <a:r>
              <a:rPr lang="en-US" sz="900" b="0" dirty="0">
                <a:solidFill>
                  <a:srgbClr val="525252"/>
                </a:solidFill>
                <a:latin typeface="IntelOne Text" panose="020B0503020203020204" pitchFamily="34" charset="0"/>
                <a:hlinkClick r:id="rId13" action="ppaction://hlinksldjump"/>
              </a:rPr>
              <a:t>Control Optimization &amp; Autonomy</a:t>
            </a:r>
            <a:endParaRPr lang="en-US" sz="900" b="0" dirty="0">
              <a:solidFill>
                <a:srgbClr val="525252"/>
              </a:solidFill>
              <a:latin typeface="IntelOne Text" panose="020B0503020203020204" pitchFamily="34" charset="0"/>
            </a:endParaRPr>
          </a:p>
          <a:p>
            <a:pPr marL="228600" indent="-171450" defTabSz="914400">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sym typeface="Helvetica Neue"/>
              </a:rPr>
              <a:t>Energy Monitoring &amp; Management</a:t>
            </a:r>
          </a:p>
        </p:txBody>
      </p:sp>
      <p:sp>
        <p:nvSpPr>
          <p:cNvPr id="68" name="Text Placeholder 49" descr="Target Vertical: &#10;Manufacturing&#10;&#10;&#10;">
            <a:extLst>
              <a:ext uri="{FF2B5EF4-FFF2-40B4-BE49-F238E27FC236}">
                <a16:creationId xmlns:a16="http://schemas.microsoft.com/office/drawing/2014/main" id="{930B910A-DDD8-633C-6187-C83381F3411B}"/>
              </a:ext>
            </a:extLst>
          </p:cNvPr>
          <p:cNvSpPr txBox="1">
            <a:spLocks/>
          </p:cNvSpPr>
          <p:nvPr/>
        </p:nvSpPr>
        <p:spPr>
          <a:xfrm>
            <a:off x="7144338" y="1686845"/>
            <a:ext cx="2030977" cy="292388"/>
          </a:xfrm>
          <a:prstGeom prst="rect">
            <a:avLst/>
          </a:prstGeom>
        </p:spPr>
        <p:txBody>
          <a:bodyPr wrap="square" lIns="0" tIns="0" rIns="0" bIns="0">
            <a:sp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lvl="0" fontAlgn="auto">
              <a:spcBef>
                <a:spcPts val="0"/>
              </a:spcBef>
              <a:defRPr/>
            </a:pPr>
            <a:r>
              <a:rPr lang="en-US" sz="900" b="0" dirty="0">
                <a:solidFill>
                  <a:srgbClr val="525252"/>
                </a:solidFill>
                <a:latin typeface="IntelOne Text" panose="020B0503020203020204" pitchFamily="34" charset="0"/>
                <a:ea typeface="+mn-ea"/>
                <a:cs typeface="+mn-cs"/>
                <a:sym typeface="Helvetica Neue"/>
              </a:rPr>
              <a:t>Energy</a:t>
            </a:r>
          </a:p>
        </p:txBody>
      </p:sp>
      <p:sp>
        <p:nvSpPr>
          <p:cNvPr id="69" name="Text Placeholder 49" descr="Target Vertical: &#10;Manufacturing&#10;&#10;&#10;">
            <a:extLst>
              <a:ext uri="{FF2B5EF4-FFF2-40B4-BE49-F238E27FC236}">
                <a16:creationId xmlns:a16="http://schemas.microsoft.com/office/drawing/2014/main" id="{9F4FEEBE-375C-C4B5-45D3-92CC2F741ED2}"/>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a:spcBef>
                <a:spcPts val="0"/>
              </a:spcBef>
              <a:defRPr/>
            </a:pPr>
            <a:r>
              <a:rPr lang="en-US" sz="900" b="0" dirty="0">
                <a:solidFill>
                  <a:srgbClr val="525252"/>
                </a:solidFill>
                <a:latin typeface="IntelOne Text" panose="020B0503020203020204" pitchFamily="34" charset="0"/>
                <a:ea typeface="+mn-ea"/>
                <a:cs typeface="+mn-cs"/>
                <a:sym typeface="Helvetica Neue"/>
              </a:rPr>
              <a:t>APAJ, PRC</a:t>
            </a:r>
          </a:p>
        </p:txBody>
      </p:sp>
      <p:sp>
        <p:nvSpPr>
          <p:cNvPr id="3" name="Rectangle 2">
            <a:extLst>
              <a:ext uri="{FF2B5EF4-FFF2-40B4-BE49-F238E27FC236}">
                <a16:creationId xmlns:a16="http://schemas.microsoft.com/office/drawing/2014/main" id="{C1A9D45D-272A-644B-42EC-F2BEFF6B64E0}"/>
              </a:ext>
            </a:extLst>
          </p:cNvPr>
          <p:cNvSpPr>
            <a:spLocks/>
          </p:cNvSpPr>
          <p:nvPr/>
        </p:nvSpPr>
        <p:spPr>
          <a:xfrm>
            <a:off x="7144327" y="4446255"/>
            <a:ext cx="4452408" cy="1764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Accelerated time-to-operation for new plants, factories, warehouses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factory, warehouse uptime, operational density</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visibility into factory assets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Drive appeal with younger workers looking for digitized/automated environments</a:t>
            </a:r>
          </a:p>
          <a:p>
            <a:pPr>
              <a:spcBef>
                <a:spcPts val="200"/>
              </a:spcBef>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Reduce human injury, exposure to hazards which can be automated</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Mitigate labor shortages</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Reduce reliance on technical expertise for less critical systems </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labor costs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Optimize warehouse spaces to reduce footprint</a:t>
            </a:r>
          </a:p>
        </p:txBody>
      </p:sp>
      <p:pic>
        <p:nvPicPr>
          <p:cNvPr id="72" name="Picture 2" descr="会社概要 - ExtremeVision">
            <a:extLst>
              <a:ext uri="{FF2B5EF4-FFF2-40B4-BE49-F238E27FC236}">
                <a16:creationId xmlns:a16="http://schemas.microsoft.com/office/drawing/2014/main" id="{36AA65D9-EAFA-7DCE-0AA6-C3F30FCA26C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4522" y="103516"/>
            <a:ext cx="1107277" cy="46979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488A3E9C-0DFF-0124-B163-2EEF89F61C7A}"/>
              </a:ext>
            </a:extLst>
          </p:cNvPr>
          <p:cNvGrpSpPr/>
          <p:nvPr/>
        </p:nvGrpSpPr>
        <p:grpSpPr>
          <a:xfrm>
            <a:off x="9057016" y="87630"/>
            <a:ext cx="2525384" cy="384440"/>
            <a:chOff x="9057016" y="87630"/>
            <a:chExt cx="2525384" cy="384440"/>
          </a:xfrm>
        </p:grpSpPr>
        <p:pic>
          <p:nvPicPr>
            <p:cNvPr id="7" name="Picture 6">
              <a:hlinkClick r:id="rId15" action="ppaction://hlinksldjump"/>
              <a:extLst>
                <a:ext uri="{FF2B5EF4-FFF2-40B4-BE49-F238E27FC236}">
                  <a16:creationId xmlns:a16="http://schemas.microsoft.com/office/drawing/2014/main" id="{6387C684-9691-91CC-A512-EDD26293027A}"/>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8" name="Rectangle 7">
              <a:extLst>
                <a:ext uri="{FF2B5EF4-FFF2-40B4-BE49-F238E27FC236}">
                  <a16:creationId xmlns:a16="http://schemas.microsoft.com/office/drawing/2014/main" id="{7862B0D0-66BD-5EF2-A92F-C48FBF8E63BC}"/>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00069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descr="CANCOM Smart Product">
            <a:extLst>
              <a:ext uri="{FF2B5EF4-FFF2-40B4-BE49-F238E27FC236}">
                <a16:creationId xmlns:a16="http://schemas.microsoft.com/office/drawing/2014/main" id="{8A370C1F-DA71-4792-9278-CC4501943AD1}"/>
              </a:ext>
            </a:extLst>
          </p:cNvPr>
          <p:cNvSpPr>
            <a:spLocks noGrp="1"/>
          </p:cNvSpPr>
          <p:nvPr>
            <p:ph type="title"/>
          </p:nvPr>
        </p:nvSpPr>
        <p:spPr>
          <a:xfrm>
            <a:off x="592916" y="571500"/>
            <a:ext cx="10972801" cy="498598"/>
          </a:xfrm>
        </p:spPr>
        <p:txBody>
          <a:bodyPr/>
          <a:lstStyle/>
          <a:p>
            <a:r>
              <a:rPr lang="en-IN" dirty="0"/>
              <a:t>SMT Intelligent Smart Storage</a:t>
            </a:r>
            <a:br>
              <a:rPr lang="en-IN" dirty="0"/>
            </a:br>
            <a:r>
              <a:rPr lang="en-IN" dirty="0"/>
              <a:t>Rack Solution</a:t>
            </a:r>
            <a:endParaRPr lang="en-US" dirty="0"/>
          </a:p>
        </p:txBody>
      </p:sp>
      <p:sp>
        <p:nvSpPr>
          <p:cNvPr id="30" name="Rectangle 29">
            <a:extLst>
              <a:ext uri="{FF2B5EF4-FFF2-40B4-BE49-F238E27FC236}">
                <a16:creationId xmlns:a16="http://schemas.microsoft.com/office/drawing/2014/main" id="{7D367C7E-18A4-E3C9-9CA0-5463FB6ECEC6}"/>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1" name="Rectangle 30">
            <a:extLst>
              <a:ext uri="{FF2B5EF4-FFF2-40B4-BE49-F238E27FC236}">
                <a16:creationId xmlns:a16="http://schemas.microsoft.com/office/drawing/2014/main" id="{07C0B0AE-5606-5EE1-5BF4-2EDFA83ED389}"/>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32" name="Straight Connector 31">
            <a:extLst>
              <a:ext uri="{FF2B5EF4-FFF2-40B4-BE49-F238E27FC236}">
                <a16:creationId xmlns:a16="http://schemas.microsoft.com/office/drawing/2014/main" id="{01350672-FBA7-C0C8-449F-F0CAC49CFD46}"/>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40" name="Picture 39">
            <a:extLst>
              <a:ext uri="{FF2B5EF4-FFF2-40B4-BE49-F238E27FC236}">
                <a16:creationId xmlns:a16="http://schemas.microsoft.com/office/drawing/2014/main" id="{676F2824-7F33-7C83-C3BE-B74AF930E57A}"/>
              </a:ext>
            </a:extLst>
          </p:cNvPr>
          <p:cNvPicPr>
            <a:picLocks/>
          </p:cNvPicPr>
          <p:nvPr/>
        </p:nvPicPr>
        <p:blipFill>
          <a:blip r:embed="rId3"/>
          <a:stretch>
            <a:fillRect/>
          </a:stretch>
        </p:blipFill>
        <p:spPr>
          <a:xfrm>
            <a:off x="7149235" y="3047999"/>
            <a:ext cx="1593762" cy="1328738"/>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41" name="Rectangle 40">
            <a:extLst>
              <a:ext uri="{FF2B5EF4-FFF2-40B4-BE49-F238E27FC236}">
                <a16:creationId xmlns:a16="http://schemas.microsoft.com/office/drawing/2014/main" id="{1B03F4BF-26EE-5BE3-AB3C-114EA104F284}"/>
              </a:ext>
            </a:extLst>
          </p:cNvPr>
          <p:cNvSpPr>
            <a:spLocks/>
          </p:cNvSpPr>
          <p:nvPr/>
        </p:nvSpPr>
        <p:spPr>
          <a:xfrm>
            <a:off x="8742999" y="3048001"/>
            <a:ext cx="2848925" cy="139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a:spcAft>
                <a:spcPts val="200"/>
              </a:spcAft>
              <a:defRPr/>
            </a:pPr>
            <a:r>
              <a:rPr kumimoji="0" lang="en-US" sz="900" b="0" i="0" u="none" strike="noStrike" kern="1200" cap="none" spc="0" normalizeH="0" baseline="0" noProof="0" dirty="0">
                <a:ln>
                  <a:noFill/>
                </a:ln>
                <a:solidFill>
                  <a:schemeClr val="bg2"/>
                </a:solidFill>
                <a:effectLst/>
                <a:uLnTx/>
                <a:uFillTx/>
                <a:latin typeface="IntelOne Text Bold" panose="020B0803020203020204" pitchFamily="34" charset="0"/>
              </a:rPr>
              <a:t>Outcomes</a:t>
            </a:r>
            <a:endParaRPr lang="en-US" sz="1000" dirty="0">
              <a:solidFill>
                <a:schemeClr val="accent1"/>
              </a:solidFill>
              <a:latin typeface="IntelOne Text Bold" panose="020B0803020203020204" pitchFamily="34" charset="0"/>
            </a:endParaRP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lvl="1" indent="-114300">
              <a:spcAft>
                <a:spcPts val="200"/>
              </a:spcAft>
              <a:buFont typeface="Wingdings" panose="05000000000000000000" pitchFamily="2" charset="2"/>
              <a:buChar char="§"/>
              <a:defRPr/>
            </a:pPr>
            <a:r>
              <a:rPr lang="en-US" sz="900" dirty="0">
                <a:solidFill>
                  <a:schemeClr val="bg2"/>
                </a:solidFill>
                <a:latin typeface="IntelOne Text"/>
              </a:rPr>
              <a:t>Operational scale due to automated efficiencies </a:t>
            </a:r>
          </a:p>
          <a:p>
            <a:pPr marL="171450" marR="0" lvl="1" indent="-114300" fontAlgn="auto">
              <a:buClrTx/>
              <a:buSzTx/>
              <a:buFont typeface="Wingdings" panose="05000000000000000000" pitchFamily="2" charset="2"/>
              <a:buChar char="§"/>
              <a:tabLst/>
              <a:defRPr/>
            </a:pPr>
            <a:r>
              <a:rPr lang="en-US" sz="900" dirty="0">
                <a:solidFill>
                  <a:srgbClr val="525252"/>
                </a:solidFill>
                <a:latin typeface="IntelOne Text"/>
              </a:rPr>
              <a:t>Optimize resource utilization by ensuring right tasks performed at right time</a:t>
            </a:r>
          </a:p>
        </p:txBody>
      </p:sp>
      <p:sp>
        <p:nvSpPr>
          <p:cNvPr id="42" name="Rectangle 41">
            <a:extLst>
              <a:ext uri="{FF2B5EF4-FFF2-40B4-BE49-F238E27FC236}">
                <a16:creationId xmlns:a16="http://schemas.microsoft.com/office/drawing/2014/main" id="{24B93508-E016-CA47-DD44-BFBFD7EC24EE}"/>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43" name="Straight Connector 42">
            <a:extLst>
              <a:ext uri="{FF2B5EF4-FFF2-40B4-BE49-F238E27FC236}">
                <a16:creationId xmlns:a16="http://schemas.microsoft.com/office/drawing/2014/main" id="{59C38060-CF3F-F961-6CDA-ECF595A69488}"/>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44" name="Text Placeholder 49">
            <a:extLst>
              <a:ext uri="{FF2B5EF4-FFF2-40B4-BE49-F238E27FC236}">
                <a16:creationId xmlns:a16="http://schemas.microsoft.com/office/drawing/2014/main" id="{B33F09AA-FC36-8149-2E65-6BF8ED907890}"/>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p:txBody>
      </p:sp>
      <p:sp>
        <p:nvSpPr>
          <p:cNvPr id="45" name="Text Placeholder 49">
            <a:extLst>
              <a:ext uri="{FF2B5EF4-FFF2-40B4-BE49-F238E27FC236}">
                <a16:creationId xmlns:a16="http://schemas.microsoft.com/office/drawing/2014/main" id="{2AB08C73-760A-229E-5BD4-192634B171B5}"/>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rPr>
              <a:t>Primary: </a:t>
            </a:r>
            <a:r>
              <a:rPr lang="en-US" sz="900" b="0" dirty="0">
                <a:solidFill>
                  <a:srgbClr val="525252"/>
                </a:solidFill>
                <a:latin typeface="IntelOne Text" panose="020B0503020203020204" pitchFamily="34" charset="0"/>
                <a:hlinkClick r:id="rId4" action="ppaction://hlinksldjump"/>
              </a:rPr>
              <a:t>Control Optimization &amp; Autonomy</a:t>
            </a:r>
            <a:endParaRPr lang="en-US" sz="900" b="0" dirty="0">
              <a:solidFill>
                <a:srgbClr val="525252"/>
              </a:solidFill>
              <a:latin typeface="IntelOne Text" panose="020B0503020203020204" pitchFamily="34" charset="0"/>
            </a:endParaRPr>
          </a:p>
        </p:txBody>
      </p:sp>
      <p:sp>
        <p:nvSpPr>
          <p:cNvPr id="51" name="Text Placeholder 49" descr="Target Vertical: &#10;Manufacturing&#10;&#10;&#10;">
            <a:extLst>
              <a:ext uri="{FF2B5EF4-FFF2-40B4-BE49-F238E27FC236}">
                <a16:creationId xmlns:a16="http://schemas.microsoft.com/office/drawing/2014/main" id="{D176767D-D604-8C40-84BD-561DC7C73698}"/>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a:spcBef>
                <a:spcPts val="0"/>
              </a:spcBef>
              <a:defRPr/>
            </a:pPr>
            <a:r>
              <a:rPr lang="en-US" sz="900" b="0" dirty="0">
                <a:solidFill>
                  <a:srgbClr val="525252"/>
                </a:solidFill>
                <a:latin typeface="IntelOne Text" panose="020B0503020203020204" pitchFamily="34" charset="0"/>
                <a:ea typeface="+mn-ea"/>
                <a:cs typeface="+mn-cs"/>
                <a:sym typeface="Helvetica Neue"/>
              </a:rPr>
              <a:t>Asia, Pacific, and Japan, PRC</a:t>
            </a:r>
          </a:p>
        </p:txBody>
      </p:sp>
      <p:sp>
        <p:nvSpPr>
          <p:cNvPr id="52" name="Text Placeholder 49" descr="Target Vertical: &#10;Manufacturing&#10;&#10;&#10;">
            <a:extLst>
              <a:ext uri="{FF2B5EF4-FFF2-40B4-BE49-F238E27FC236}">
                <a16:creationId xmlns:a16="http://schemas.microsoft.com/office/drawing/2014/main" id="{F227EF58-4BE9-6B4C-2CDA-9F4772F98329}"/>
              </a:ext>
            </a:extLst>
          </p:cNvPr>
          <p:cNvSpPr txBox="1">
            <a:spLocks/>
          </p:cNvSpPr>
          <p:nvPr/>
        </p:nvSpPr>
        <p:spPr>
          <a:xfrm>
            <a:off x="7144338" y="1686845"/>
            <a:ext cx="2030977" cy="292388"/>
          </a:xfrm>
          <a:prstGeom prst="rect">
            <a:avLst/>
          </a:prstGeom>
        </p:spPr>
        <p:txBody>
          <a:bodyPr wrap="square" lIns="0" tIns="0" rIns="0" bIns="0">
            <a:sp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lvl="0" fontAlgn="auto">
              <a:spcBef>
                <a:spcPts val="0"/>
              </a:spcBef>
              <a:defRPr/>
            </a:pPr>
            <a:r>
              <a:rPr lang="en-US" sz="900" b="0" dirty="0">
                <a:solidFill>
                  <a:srgbClr val="525252"/>
                </a:solidFill>
                <a:latin typeface="IntelOne Text" panose="020B0503020203020204" pitchFamily="34" charset="0"/>
                <a:ea typeface="+mn-ea"/>
                <a:cs typeface="+mn-cs"/>
                <a:sym typeface="Helvetica Neue"/>
              </a:rPr>
              <a:t>Transportation and Warehousing</a:t>
            </a:r>
          </a:p>
        </p:txBody>
      </p:sp>
      <p:sp>
        <p:nvSpPr>
          <p:cNvPr id="54" name="Rectangle 53">
            <a:extLst>
              <a:ext uri="{FF2B5EF4-FFF2-40B4-BE49-F238E27FC236}">
                <a16:creationId xmlns:a16="http://schemas.microsoft.com/office/drawing/2014/main" id="{5327888C-4C28-830F-649B-8F9081024F78}"/>
              </a:ext>
            </a:extLst>
          </p:cNvPr>
          <p:cNvSpPr>
            <a:spLocks/>
          </p:cNvSpPr>
          <p:nvPr/>
        </p:nvSpPr>
        <p:spPr>
          <a:xfrm>
            <a:off x="7144328" y="4446255"/>
            <a:ext cx="4452408" cy="1764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Accelerated time-to-operation for new plants, factories, warehouses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factory, warehouse uptime, operational density</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visibility into factory assets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Drive appeal with younger workers looking for digitized/automated environments</a:t>
            </a:r>
          </a:p>
          <a:p>
            <a:pPr>
              <a:spcBef>
                <a:spcPts val="200"/>
              </a:spcBef>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Reduce human injury, exposure to hazards which can be automated</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Mitigate labor shortages</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Reduce reliance on technical expertise for less critical systems </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labor costs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Optimize warehouse spaces to reduce footprint</a:t>
            </a:r>
          </a:p>
        </p:txBody>
      </p:sp>
      <p:grpSp>
        <p:nvGrpSpPr>
          <p:cNvPr id="55" name="Group 54">
            <a:extLst>
              <a:ext uri="{FF2B5EF4-FFF2-40B4-BE49-F238E27FC236}">
                <a16:creationId xmlns:a16="http://schemas.microsoft.com/office/drawing/2014/main" id="{8C0244E6-76A3-99D8-CA4A-1218610B9DF5}"/>
              </a:ext>
            </a:extLst>
          </p:cNvPr>
          <p:cNvGrpSpPr/>
          <p:nvPr/>
        </p:nvGrpSpPr>
        <p:grpSpPr>
          <a:xfrm>
            <a:off x="592917" y="1621155"/>
            <a:ext cx="6255394" cy="600164"/>
            <a:chOff x="592917" y="1621155"/>
            <a:chExt cx="6255394" cy="600164"/>
          </a:xfrm>
        </p:grpSpPr>
        <p:sp>
          <p:nvSpPr>
            <p:cNvPr id="90"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4187A0AF-1A20-4390-F6B7-7AA090FD19DF}"/>
                </a:ext>
              </a:extLst>
            </p:cNvPr>
            <p:cNvSpPr txBox="1">
              <a:spLocks/>
            </p:cNvSpPr>
            <p:nvPr/>
          </p:nvSpPr>
          <p:spPr>
            <a:xfrm>
              <a:off x="592917" y="1805821"/>
              <a:ext cx="6255394" cy="415498"/>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The Extreme Vision Smart Factory AI Solution is a multi-source monitoring system that provides real-time operational and safety monitoring. The solution uses AI computer vision technologies and algorithms, to achieve all-around and non-dead-angle monitoring and control of a factory's production floor. </a:t>
              </a:r>
            </a:p>
          </p:txBody>
        </p:sp>
        <p:sp>
          <p:nvSpPr>
            <p:cNvPr id="96" name="Content Placeholder 47">
              <a:extLst>
                <a:ext uri="{FF2B5EF4-FFF2-40B4-BE49-F238E27FC236}">
                  <a16:creationId xmlns:a16="http://schemas.microsoft.com/office/drawing/2014/main" id="{74F8BA5B-B19A-169A-1473-E7324F84C341}"/>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cxnSp>
        <p:nvCxnSpPr>
          <p:cNvPr id="104" name="Straight Connector 103">
            <a:extLst>
              <a:ext uri="{FF2B5EF4-FFF2-40B4-BE49-F238E27FC236}">
                <a16:creationId xmlns:a16="http://schemas.microsoft.com/office/drawing/2014/main" id="{5FAA9E3C-E499-6E1D-1F74-97C33BCB79DB}"/>
              </a:ext>
            </a:extLst>
          </p:cNvPr>
          <p:cNvCxnSpPr>
            <a:cxnSpLocks/>
          </p:cNvCxnSpPr>
          <p:nvPr/>
        </p:nvCxnSpPr>
        <p:spPr>
          <a:xfrm>
            <a:off x="592917" y="236971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05" name="Straight Connector 104">
            <a:extLst>
              <a:ext uri="{FF2B5EF4-FFF2-40B4-BE49-F238E27FC236}">
                <a16:creationId xmlns:a16="http://schemas.microsoft.com/office/drawing/2014/main" id="{78878FA0-7E78-D147-44FA-F8B3057A45D0}"/>
              </a:ext>
            </a:extLst>
          </p:cNvPr>
          <p:cNvCxnSpPr>
            <a:cxnSpLocks/>
          </p:cNvCxnSpPr>
          <p:nvPr/>
        </p:nvCxnSpPr>
        <p:spPr>
          <a:xfrm>
            <a:off x="592917" y="4066453"/>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149" name="Group 148">
            <a:extLst>
              <a:ext uri="{FF2B5EF4-FFF2-40B4-BE49-F238E27FC236}">
                <a16:creationId xmlns:a16="http://schemas.microsoft.com/office/drawing/2014/main" id="{74601479-B29A-802C-D413-43C099D219B9}"/>
              </a:ext>
            </a:extLst>
          </p:cNvPr>
          <p:cNvGrpSpPr/>
          <p:nvPr/>
        </p:nvGrpSpPr>
        <p:grpSpPr>
          <a:xfrm>
            <a:off x="592915" y="4188999"/>
            <a:ext cx="6255392" cy="501724"/>
            <a:chOff x="592915" y="4290599"/>
            <a:chExt cx="6255392" cy="501724"/>
          </a:xfrm>
        </p:grpSpPr>
        <p:sp>
          <p:nvSpPr>
            <p:cNvPr id="110" name="Content Placeholder 47">
              <a:extLst>
                <a:ext uri="{FF2B5EF4-FFF2-40B4-BE49-F238E27FC236}">
                  <a16:creationId xmlns:a16="http://schemas.microsoft.com/office/drawing/2014/main" id="{74FD178C-0EC7-C8FD-65A3-3AD7AFC357A4}"/>
                </a:ext>
              </a:extLst>
            </p:cNvPr>
            <p:cNvSpPr txBox="1">
              <a:spLocks/>
            </p:cNvSpPr>
            <p:nvPr/>
          </p:nvSpPr>
          <p:spPr>
            <a:xfrm>
              <a:off x="592916" y="4290599"/>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102" name="TextBox 101" descr="Learn More&#10;WPI SMT Intelligent Storage Rack Solution Product Video&#10;&#10; WPI SMT Intelligent Smart Storage Rack Solution Product Page&#10;">
              <a:extLst>
                <a:ext uri="{FF2B5EF4-FFF2-40B4-BE49-F238E27FC236}">
                  <a16:creationId xmlns:a16="http://schemas.microsoft.com/office/drawing/2014/main" id="{8D98EFBD-0F5A-7029-6E6D-A23B0345D220}"/>
                </a:ext>
              </a:extLst>
            </p:cNvPr>
            <p:cNvSpPr txBox="1">
              <a:spLocks/>
            </p:cNvSpPr>
            <p:nvPr/>
          </p:nvSpPr>
          <p:spPr>
            <a:xfrm>
              <a:off x="592915" y="4476852"/>
              <a:ext cx="6255392" cy="315471"/>
            </a:xfrm>
            <a:prstGeom prst="rect">
              <a:avLst/>
            </a:prstGeom>
            <a:ln>
              <a:noFill/>
            </a:ln>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marR="0" lvl="1" indent="-109728" fontAlgn="ctr">
                <a:lnSpc>
                  <a:spcPct val="100000"/>
                </a:lnSpc>
                <a:spcBef>
                  <a:spcPts val="200"/>
                </a:spcBef>
                <a:spcAft>
                  <a:spcPts val="100"/>
                </a:spcAft>
                <a:buClrTx/>
                <a:buSzTx/>
                <a:buFont typeface="Wingdings" panose="05000000000000000000" pitchFamily="2" charset="2"/>
                <a:buChar char="§"/>
                <a:tabLst/>
                <a:defRPr sz="900">
                  <a:solidFill>
                    <a:schemeClr val="bg2"/>
                  </a:solidFill>
                  <a:latin typeface="IntelOne Text" panose="020B0503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lvl="1"/>
              <a:r>
                <a:rPr lang="en-US" altLang="zh-TW" dirty="0">
                  <a:sym typeface="Helvetica Neue"/>
                  <a:hlinkClick r:id="rId5">
                    <a:extLst>
                      <a:ext uri="{A12FA001-AC4F-418D-AE19-62706E023703}">
                        <ahyp:hlinkClr xmlns:ahyp="http://schemas.microsoft.com/office/drawing/2018/hyperlinkcolor" val="tx"/>
                      </a:ext>
                    </a:extLst>
                  </a:hlinkClick>
                </a:rPr>
                <a:t>WPI SMT Intelligent Storage Rack Solution Product Vide</a:t>
              </a:r>
              <a:r>
                <a:rPr lang="en-US" altLang="zh-TW" dirty="0">
                  <a:sym typeface="Helvetica Neue"/>
                </a:rPr>
                <a:t>o</a:t>
              </a:r>
            </a:p>
            <a:p>
              <a:pPr lvl="1"/>
              <a:r>
                <a:rPr lang="en-US" altLang="zh-TW" dirty="0">
                  <a:sym typeface="Helvetica Neue"/>
                  <a:hlinkClick r:id="rId6">
                    <a:extLst>
                      <a:ext uri="{A12FA001-AC4F-418D-AE19-62706E023703}">
                        <ahyp:hlinkClr xmlns:ahyp="http://schemas.microsoft.com/office/drawing/2018/hyperlinkcolor" val="tx"/>
                      </a:ext>
                    </a:extLst>
                  </a:hlinkClick>
                </a:rPr>
                <a:t>WPI SMT Intelligent Smart Storage Rack Solution Product Page</a:t>
              </a:r>
              <a:endParaRPr lang="en-US" dirty="0">
                <a:sym typeface="Helvetica Neue"/>
              </a:endParaRPr>
            </a:p>
          </p:txBody>
        </p:sp>
      </p:grpSp>
      <p:sp>
        <p:nvSpPr>
          <p:cNvPr id="97" name="Content Placeholder 47">
            <a:extLst>
              <a:ext uri="{FF2B5EF4-FFF2-40B4-BE49-F238E27FC236}">
                <a16:creationId xmlns:a16="http://schemas.microsoft.com/office/drawing/2014/main" id="{E84963EC-C27E-68BE-AF1B-6EEEEBC19744}"/>
              </a:ext>
            </a:extLst>
          </p:cNvPr>
          <p:cNvSpPr txBox="1">
            <a:spLocks/>
          </p:cNvSpPr>
          <p:nvPr/>
        </p:nvSpPr>
        <p:spPr>
          <a:xfrm>
            <a:off x="592917" y="2549671"/>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117" name="Rectangle 116" descr="Optimizes warehouse management by helping businesses achieve effective control and tracking of their products and goods by improving inventory accuracy and space utilization&#10;">
            <a:extLst>
              <a:ext uri="{FF2B5EF4-FFF2-40B4-BE49-F238E27FC236}">
                <a16:creationId xmlns:a16="http://schemas.microsoft.com/office/drawing/2014/main" id="{CA3CDEE5-EE63-C61A-AFB8-B69DCCBD71B7}"/>
              </a:ext>
            </a:extLst>
          </p:cNvPr>
          <p:cNvSpPr>
            <a:spLocks/>
          </p:cNvSpPr>
          <p:nvPr/>
        </p:nvSpPr>
        <p:spPr>
          <a:xfrm>
            <a:off x="913612" y="2783413"/>
            <a:ext cx="1634548" cy="969496"/>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pPr>
            <a:r>
              <a:rPr lang="en-US" sz="900" dirty="0">
                <a:solidFill>
                  <a:schemeClr val="accent1"/>
                </a:solidFill>
                <a:latin typeface="IntelOne Text Medium" panose="020B0703020203020204" pitchFamily="34" charset="0"/>
                <a:sym typeface="Helvetica Neue"/>
              </a:rPr>
              <a:t>Optimizes warehouse management </a:t>
            </a:r>
            <a:r>
              <a:rPr lang="en-US" sz="900" dirty="0">
                <a:solidFill>
                  <a:srgbClr val="525252"/>
                </a:solidFill>
                <a:latin typeface="IntelOne Text"/>
                <a:sym typeface="Helvetica Neue"/>
              </a:rPr>
              <a:t>by helping businesses achieve effective control and tracking of their products and goods by improving inventory accuracy and space utilization</a:t>
            </a:r>
          </a:p>
        </p:txBody>
      </p:sp>
      <p:sp>
        <p:nvSpPr>
          <p:cNvPr id="118" name="Rectangle 117" descr="Enables businesses to make informed decisions by providing comprehensive operations, inventory, and financial information, empowering organizations to make the best market and data-driven decisions&#10;">
            <a:extLst>
              <a:ext uri="{FF2B5EF4-FFF2-40B4-BE49-F238E27FC236}">
                <a16:creationId xmlns:a16="http://schemas.microsoft.com/office/drawing/2014/main" id="{1532FA4F-2855-954F-9C85-A1FE0C9E87B3}"/>
              </a:ext>
            </a:extLst>
          </p:cNvPr>
          <p:cNvSpPr>
            <a:spLocks/>
          </p:cNvSpPr>
          <p:nvPr/>
        </p:nvSpPr>
        <p:spPr>
          <a:xfrm>
            <a:off x="3063688" y="2783413"/>
            <a:ext cx="1634548" cy="1107996"/>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pPr>
            <a:r>
              <a:rPr lang="en-US" sz="900" dirty="0">
                <a:solidFill>
                  <a:schemeClr val="accent1"/>
                </a:solidFill>
                <a:latin typeface="IntelOne Text Medium" panose="020B0703020203020204" pitchFamily="34" charset="0"/>
                <a:sym typeface="Helvetica Neue"/>
              </a:rPr>
              <a:t>Enables businesses to make informed decisions </a:t>
            </a:r>
            <a:r>
              <a:rPr lang="en-US" sz="900" dirty="0">
                <a:solidFill>
                  <a:srgbClr val="525252"/>
                </a:solidFill>
                <a:latin typeface="IntelOne Text"/>
                <a:sym typeface="Helvetica Neue"/>
              </a:rPr>
              <a:t>by providing comprehensive operations, inventory, and financial information, empowering organizations to make the best market and data-driven decisions</a:t>
            </a:r>
          </a:p>
        </p:txBody>
      </p:sp>
      <p:sp>
        <p:nvSpPr>
          <p:cNvPr id="119" name="Rectangle 118" descr="Helps improve overall supply chain logistics with a platform that allows for seamless integration with other systems which streamlines coordination, and reduces critical errors&#10;">
            <a:extLst>
              <a:ext uri="{FF2B5EF4-FFF2-40B4-BE49-F238E27FC236}">
                <a16:creationId xmlns:a16="http://schemas.microsoft.com/office/drawing/2014/main" id="{1EFA73A8-9810-8823-8107-A50DC46C876C}"/>
              </a:ext>
            </a:extLst>
          </p:cNvPr>
          <p:cNvSpPr>
            <a:spLocks/>
          </p:cNvSpPr>
          <p:nvPr/>
        </p:nvSpPr>
        <p:spPr>
          <a:xfrm>
            <a:off x="5213760" y="2783414"/>
            <a:ext cx="1634548" cy="969496"/>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fontAlgn="ctr">
              <a:spcBef>
                <a:spcPts val="200"/>
              </a:spcBef>
            </a:pPr>
            <a:r>
              <a:rPr lang="en-US" sz="900" dirty="0">
                <a:solidFill>
                  <a:schemeClr val="accent1"/>
                </a:solidFill>
                <a:latin typeface="IntelOne Text Medium" panose="020B0703020203020204" pitchFamily="34" charset="0"/>
                <a:sym typeface="Helvetica Neue"/>
              </a:rPr>
              <a:t>Helps improve overall supply chain logistics </a:t>
            </a:r>
            <a:r>
              <a:rPr lang="en-US" sz="900" dirty="0">
                <a:solidFill>
                  <a:srgbClr val="525252"/>
                </a:solidFill>
                <a:latin typeface="IntelOne Text"/>
                <a:sym typeface="Helvetica Neue"/>
              </a:rPr>
              <a:t>with a platform that allows for seamless integration with other systems which streamlines coordination, and reduces critical errors</a:t>
            </a:r>
          </a:p>
        </p:txBody>
      </p:sp>
      <p:pic>
        <p:nvPicPr>
          <p:cNvPr id="2" name="Graphic 1">
            <a:extLst>
              <a:ext uri="{FF2B5EF4-FFF2-40B4-BE49-F238E27FC236}">
                <a16:creationId xmlns:a16="http://schemas.microsoft.com/office/drawing/2014/main" id="{83B19159-368E-1A1D-8269-31CB8ECBE40C}"/>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592606" y="2783414"/>
            <a:ext cx="260835" cy="216961"/>
          </a:xfrm>
          <a:prstGeom prst="rect">
            <a:avLst/>
          </a:prstGeom>
        </p:spPr>
      </p:pic>
      <p:pic>
        <p:nvPicPr>
          <p:cNvPr id="3" name="Graphic 2">
            <a:extLst>
              <a:ext uri="{FF2B5EF4-FFF2-40B4-BE49-F238E27FC236}">
                <a16:creationId xmlns:a16="http://schemas.microsoft.com/office/drawing/2014/main" id="{09ECB6D9-5CB3-A2B4-9FA7-EBC04D4C1D55}"/>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2731185" y="2783414"/>
            <a:ext cx="244749" cy="230197"/>
          </a:xfrm>
          <a:prstGeom prst="rect">
            <a:avLst/>
          </a:prstGeom>
        </p:spPr>
      </p:pic>
      <p:pic>
        <p:nvPicPr>
          <p:cNvPr id="4" name="Graphic 3">
            <a:extLst>
              <a:ext uri="{FF2B5EF4-FFF2-40B4-BE49-F238E27FC236}">
                <a16:creationId xmlns:a16="http://schemas.microsoft.com/office/drawing/2014/main" id="{584D0DAA-CC1C-35E1-4AA8-B3954A8A76C8}"/>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4924425" y="2783415"/>
            <a:ext cx="201554" cy="211566"/>
          </a:xfrm>
          <a:prstGeom prst="rect">
            <a:avLst/>
          </a:prstGeom>
        </p:spPr>
      </p:pic>
      <p:pic>
        <p:nvPicPr>
          <p:cNvPr id="5" name="Picture 4">
            <a:extLst>
              <a:ext uri="{FF2B5EF4-FFF2-40B4-BE49-F238E27FC236}">
                <a16:creationId xmlns:a16="http://schemas.microsoft.com/office/drawing/2014/main" id="{D95123DA-461D-96D8-99A4-DBFD43BF50A9}"/>
              </a:ext>
              <a:ext uri="{C183D7F6-B498-43B3-948B-1728B52AA6E4}">
                <adec:decorative xmlns:adec="http://schemas.microsoft.com/office/drawing/2017/decorative" val="1"/>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100000"/>
                    </a14:imgEffect>
                  </a14:imgLayer>
                </a14:imgProps>
              </a:ext>
            </a:extLst>
          </a:blip>
          <a:srcRect t="26912" b="26912"/>
          <a:stretch/>
        </p:blipFill>
        <p:spPr>
          <a:xfrm>
            <a:off x="595315" y="192885"/>
            <a:ext cx="681036" cy="314473"/>
          </a:xfrm>
          <a:prstGeom prst="rect">
            <a:avLst/>
          </a:prstGeom>
        </p:spPr>
      </p:pic>
      <p:grpSp>
        <p:nvGrpSpPr>
          <p:cNvPr id="6" name="Group 5">
            <a:extLst>
              <a:ext uri="{FF2B5EF4-FFF2-40B4-BE49-F238E27FC236}">
                <a16:creationId xmlns:a16="http://schemas.microsoft.com/office/drawing/2014/main" id="{78655B07-59AF-AF56-94A9-75D02E16BD01}"/>
              </a:ext>
            </a:extLst>
          </p:cNvPr>
          <p:cNvGrpSpPr/>
          <p:nvPr/>
        </p:nvGrpSpPr>
        <p:grpSpPr>
          <a:xfrm>
            <a:off x="9057016" y="87630"/>
            <a:ext cx="2525384" cy="384440"/>
            <a:chOff x="9057016" y="87630"/>
            <a:chExt cx="2525384" cy="384440"/>
          </a:xfrm>
        </p:grpSpPr>
        <p:pic>
          <p:nvPicPr>
            <p:cNvPr id="7" name="Picture 6">
              <a:hlinkClick r:id="rId15" action="ppaction://hlinksldjump"/>
              <a:extLst>
                <a:ext uri="{FF2B5EF4-FFF2-40B4-BE49-F238E27FC236}">
                  <a16:creationId xmlns:a16="http://schemas.microsoft.com/office/drawing/2014/main" id="{6E5941E5-20F5-087A-582C-C16BFE25D92F}"/>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8" name="Rectangle 7">
              <a:extLst>
                <a:ext uri="{FF2B5EF4-FFF2-40B4-BE49-F238E27FC236}">
                  <a16:creationId xmlns:a16="http://schemas.microsoft.com/office/drawing/2014/main" id="{2960D53B-EAAB-DE44-33C4-1ECE15FB5FC5}"/>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5"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26579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descr="CANCOM Smart Product">
            <a:extLst>
              <a:ext uri="{FF2B5EF4-FFF2-40B4-BE49-F238E27FC236}">
                <a16:creationId xmlns:a16="http://schemas.microsoft.com/office/drawing/2014/main" id="{8A370C1F-DA71-4792-9278-CC4501943AD1}"/>
              </a:ext>
            </a:extLst>
          </p:cNvPr>
          <p:cNvSpPr>
            <a:spLocks noGrp="1"/>
          </p:cNvSpPr>
          <p:nvPr>
            <p:ph type="title"/>
          </p:nvPr>
        </p:nvSpPr>
        <p:spPr>
          <a:xfrm>
            <a:off x="592916" y="571500"/>
            <a:ext cx="10972801" cy="498598"/>
          </a:xfrm>
        </p:spPr>
        <p:txBody>
          <a:bodyPr/>
          <a:lstStyle/>
          <a:p>
            <a:r>
              <a:rPr lang="en-IN" dirty="0" err="1"/>
              <a:t>Xesol</a:t>
            </a:r>
            <a:r>
              <a:rPr lang="en-IN" dirty="0"/>
              <a:t> </a:t>
            </a:r>
            <a:r>
              <a:rPr lang="en-IN" dirty="0" err="1"/>
              <a:t>Drivox</a:t>
            </a:r>
            <a:endParaRPr lang="en-US" dirty="0"/>
          </a:p>
        </p:txBody>
      </p:sp>
      <p:pic>
        <p:nvPicPr>
          <p:cNvPr id="5" name="Imagen 2">
            <a:extLst>
              <a:ext uri="{FF2B5EF4-FFF2-40B4-BE49-F238E27FC236}">
                <a16:creationId xmlns:a16="http://schemas.microsoft.com/office/drawing/2014/main" id="{8EE10753-3211-724D-9A57-4A51109D7D3C}"/>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32622" y="266700"/>
            <a:ext cx="1032652" cy="295544"/>
          </a:xfrm>
          <a:prstGeom prst="rect">
            <a:avLst/>
          </a:prstGeom>
        </p:spPr>
      </p:pic>
      <p:grpSp>
        <p:nvGrpSpPr>
          <p:cNvPr id="30" name="Group 29">
            <a:extLst>
              <a:ext uri="{FF2B5EF4-FFF2-40B4-BE49-F238E27FC236}">
                <a16:creationId xmlns:a16="http://schemas.microsoft.com/office/drawing/2014/main" id="{D1210054-F28C-A9C9-8025-A55945C8C6AE}"/>
              </a:ext>
            </a:extLst>
          </p:cNvPr>
          <p:cNvGrpSpPr/>
          <p:nvPr/>
        </p:nvGrpSpPr>
        <p:grpSpPr>
          <a:xfrm>
            <a:off x="592918" y="4928965"/>
            <a:ext cx="6318424" cy="405650"/>
            <a:chOff x="592916" y="4469919"/>
            <a:chExt cx="6318424" cy="405650"/>
          </a:xfrm>
        </p:grpSpPr>
        <p:cxnSp>
          <p:nvCxnSpPr>
            <p:cNvPr id="31" name="Straight Connector 30">
              <a:extLst>
                <a:ext uri="{FF2B5EF4-FFF2-40B4-BE49-F238E27FC236}">
                  <a16:creationId xmlns:a16="http://schemas.microsoft.com/office/drawing/2014/main" id="{A934F749-316C-4F30-00F7-BA688728A95D}"/>
                </a:ext>
              </a:extLst>
            </p:cNvPr>
            <p:cNvCxnSpPr>
              <a:cxnSpLocks/>
            </p:cNvCxnSpPr>
            <p:nvPr/>
          </p:nvCxnSpPr>
          <p:spPr>
            <a:xfrm>
              <a:off x="592917" y="4469919"/>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32" name="Group 31">
              <a:extLst>
                <a:ext uri="{FF2B5EF4-FFF2-40B4-BE49-F238E27FC236}">
                  <a16:creationId xmlns:a16="http://schemas.microsoft.com/office/drawing/2014/main" id="{D1494DFB-639C-ED2F-3EE7-BFB68084A966}"/>
                </a:ext>
              </a:extLst>
            </p:cNvPr>
            <p:cNvGrpSpPr/>
            <p:nvPr/>
          </p:nvGrpSpPr>
          <p:grpSpPr>
            <a:xfrm>
              <a:off x="592916" y="4550817"/>
              <a:ext cx="6318424" cy="324752"/>
              <a:chOff x="5043513" y="3848440"/>
              <a:chExt cx="6318424" cy="324752"/>
            </a:xfrm>
          </p:grpSpPr>
          <p:sp>
            <p:nvSpPr>
              <p:cNvPr id="40" name="Content Placeholder 47">
                <a:extLst>
                  <a:ext uri="{FF2B5EF4-FFF2-40B4-BE49-F238E27FC236}">
                    <a16:creationId xmlns:a16="http://schemas.microsoft.com/office/drawing/2014/main" id="{F0A4D376-2E72-8B2E-98AD-C6FE45C27B6B}"/>
                  </a:ext>
                </a:extLst>
              </p:cNvPr>
              <p:cNvSpPr txBox="1">
                <a:spLocks/>
              </p:cNvSpPr>
              <p:nvPr/>
            </p:nvSpPr>
            <p:spPr>
              <a:xfrm>
                <a:off x="5043513" y="3848440"/>
                <a:ext cx="1989150" cy="13402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Learn More</a:t>
                </a:r>
              </a:p>
            </p:txBody>
          </p:sp>
          <p:sp>
            <p:nvSpPr>
              <p:cNvPr id="42" name="Content Placeholder 47">
                <a:extLst>
                  <a:ext uri="{FF2B5EF4-FFF2-40B4-BE49-F238E27FC236}">
                    <a16:creationId xmlns:a16="http://schemas.microsoft.com/office/drawing/2014/main" id="{E1A79466-B221-2C56-72E3-3EA0C6A35EB3}"/>
                  </a:ext>
                </a:extLst>
              </p:cNvPr>
              <p:cNvSpPr txBox="1">
                <a:spLocks/>
              </p:cNvSpPr>
              <p:nvPr/>
            </p:nvSpPr>
            <p:spPr>
              <a:xfrm>
                <a:off x="5043513" y="4034693"/>
                <a:ext cx="6318424" cy="138499"/>
              </a:xfrm>
              <a:prstGeom prst="rect">
                <a:avLst/>
              </a:prstGeom>
              <a:ln>
                <a:noFill/>
              </a:ln>
            </p:spPr>
            <p:txBody>
              <a:bodyPr wrap="square" lIns="0" tIns="0" rIns="0" bIns="0" numCol="1"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marR="0" lvl="1" indent="-109728" fontAlgn="ctr">
                  <a:lnSpc>
                    <a:spcPct val="100000"/>
                  </a:lnSpc>
                  <a:spcBef>
                    <a:spcPts val="200"/>
                  </a:spcBef>
                  <a:spcAft>
                    <a:spcPts val="0"/>
                  </a:spcAft>
                  <a:buClr>
                    <a:srgbClr val="525252"/>
                  </a:buClr>
                  <a:buSzTx/>
                  <a:buFont typeface="Wingdings" panose="05000000000000000000" pitchFamily="2" charset="2"/>
                  <a:buChar char="§"/>
                  <a:tabLst/>
                  <a:defRPr kumimoji="0" sz="900" b="0" i="0" u="none" strike="noStrike" cap="none" spc="0" normalizeH="0" baseline="0">
                    <a:ln>
                      <a:noFill/>
                    </a:ln>
                    <a:solidFill>
                      <a:schemeClr val="bg2"/>
                    </a:solidFill>
                    <a:effectLst/>
                    <a:uLnTx/>
                    <a:uFillTx/>
                    <a:latin typeface="IntelOne Text" panose="020B0503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0" lvl="1" indent="0">
                  <a:spcBef>
                    <a:spcPts val="0"/>
                  </a:spcBef>
                  <a:buClrTx/>
                  <a:buNone/>
                  <a:defRPr/>
                </a:pPr>
                <a:r>
                  <a:rPr lang="en-US" dirty="0" err="1">
                    <a:solidFill>
                      <a:srgbClr val="525252"/>
                    </a:solidFill>
                    <a:sym typeface="Helvetica Neue"/>
                    <a:hlinkClick r:id="rId5">
                      <a:extLst>
                        <a:ext uri="{A12FA001-AC4F-418D-AE19-62706E023703}">
                          <ahyp:hlinkClr xmlns:ahyp="http://schemas.microsoft.com/office/drawing/2018/hyperlinkcolor" val="tx"/>
                        </a:ext>
                      </a:extLst>
                    </a:hlinkClick>
                  </a:rPr>
                  <a:t>Xesol</a:t>
                </a:r>
                <a:r>
                  <a:rPr lang="en-US" dirty="0">
                    <a:solidFill>
                      <a:srgbClr val="525252"/>
                    </a:solidFill>
                    <a:sym typeface="Helvetica Neue"/>
                    <a:hlinkClick r:id="rId5">
                      <a:extLst>
                        <a:ext uri="{A12FA001-AC4F-418D-AE19-62706E023703}">
                          <ahyp:hlinkClr xmlns:ahyp="http://schemas.microsoft.com/office/drawing/2018/hyperlinkcolor" val="tx"/>
                        </a:ext>
                      </a:extLst>
                    </a:hlinkClick>
                  </a:rPr>
                  <a:t> </a:t>
                </a:r>
                <a:r>
                  <a:rPr lang="en-US" dirty="0" err="1">
                    <a:solidFill>
                      <a:srgbClr val="525252"/>
                    </a:solidFill>
                    <a:sym typeface="Helvetica Neue"/>
                    <a:hlinkClick r:id="rId5">
                      <a:extLst>
                        <a:ext uri="{A12FA001-AC4F-418D-AE19-62706E023703}">
                          <ahyp:hlinkClr xmlns:ahyp="http://schemas.microsoft.com/office/drawing/2018/hyperlinkcolor" val="tx"/>
                        </a:ext>
                      </a:extLst>
                    </a:hlinkClick>
                  </a:rPr>
                  <a:t>Drivox</a:t>
                </a:r>
                <a:r>
                  <a:rPr lang="en-US" dirty="0">
                    <a:solidFill>
                      <a:srgbClr val="525252"/>
                    </a:solidFill>
                    <a:sym typeface="Helvetica Neue"/>
                    <a:hlinkClick r:id="rId5">
                      <a:extLst>
                        <a:ext uri="{A12FA001-AC4F-418D-AE19-62706E023703}">
                          <ahyp:hlinkClr xmlns:ahyp="http://schemas.microsoft.com/office/drawing/2018/hyperlinkcolor" val="tx"/>
                        </a:ext>
                      </a:extLst>
                    </a:hlinkClick>
                  </a:rPr>
                  <a:t> Website</a:t>
                </a:r>
                <a:endParaRPr lang="en-US" dirty="0">
                  <a:solidFill>
                    <a:srgbClr val="525252"/>
                  </a:solidFill>
                  <a:sym typeface="Helvetica Neue"/>
                </a:endParaRPr>
              </a:p>
            </p:txBody>
          </p:sp>
        </p:grpSp>
      </p:grpSp>
      <p:grpSp>
        <p:nvGrpSpPr>
          <p:cNvPr id="43" name="Group 42">
            <a:extLst>
              <a:ext uri="{FF2B5EF4-FFF2-40B4-BE49-F238E27FC236}">
                <a16:creationId xmlns:a16="http://schemas.microsoft.com/office/drawing/2014/main" id="{650AB38D-7218-9268-7B37-3A84A57095ED}"/>
              </a:ext>
            </a:extLst>
          </p:cNvPr>
          <p:cNvGrpSpPr>
            <a:grpSpLocks/>
          </p:cNvGrpSpPr>
          <p:nvPr/>
        </p:nvGrpSpPr>
        <p:grpSpPr>
          <a:xfrm>
            <a:off x="592916" y="3988345"/>
            <a:ext cx="6255393" cy="427064"/>
            <a:chOff x="592915" y="3640327"/>
            <a:chExt cx="6255393" cy="427064"/>
          </a:xfrm>
        </p:grpSpPr>
        <p:sp>
          <p:nvSpPr>
            <p:cNvPr id="44" name="Content Placeholder 47">
              <a:extLst>
                <a:ext uri="{FF2B5EF4-FFF2-40B4-BE49-F238E27FC236}">
                  <a16:creationId xmlns:a16="http://schemas.microsoft.com/office/drawing/2014/main" id="{E82BF2E6-3C1D-FD48-70A7-6243BA65E150}"/>
                </a:ext>
              </a:extLst>
            </p:cNvPr>
            <p:cNvSpPr txBox="1">
              <a:spLocks/>
            </p:cNvSpPr>
            <p:nvPr/>
          </p:nvSpPr>
          <p:spPr>
            <a:xfrm>
              <a:off x="592916" y="3640327"/>
              <a:ext cx="2651760" cy="184666"/>
            </a:xfrm>
            <a:prstGeom prst="rect">
              <a:avLst/>
            </a:prstGeom>
            <a:ln>
              <a:noFill/>
            </a:ln>
          </p:spPr>
          <p:txBody>
            <a:bodyPr lIns="0" tIns="0" rIns="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a:spcBef>
                  <a:spcPts val="200"/>
                </a:spcBef>
                <a:defRPr/>
              </a:pPr>
              <a:r>
                <a:rPr lang="en-US" sz="1000" dirty="0">
                  <a:solidFill>
                    <a:schemeClr val="tx2"/>
                  </a:solidFill>
                  <a:latin typeface="IntelOne Text Bold" panose="020B0803020203020204" pitchFamily="34" charset="0"/>
                </a:rPr>
                <a:t>Intel Components</a:t>
              </a:r>
            </a:p>
          </p:txBody>
        </p:sp>
        <p:sp>
          <p:nvSpPr>
            <p:cNvPr id="45" name="Content Placeholder 47">
              <a:extLst>
                <a:ext uri="{FF2B5EF4-FFF2-40B4-BE49-F238E27FC236}">
                  <a16:creationId xmlns:a16="http://schemas.microsoft.com/office/drawing/2014/main" id="{8B4CA8C1-7FC4-F8F8-B68B-B0D587443148}"/>
                </a:ext>
              </a:extLst>
            </p:cNvPr>
            <p:cNvSpPr txBox="1">
              <a:spLocks/>
            </p:cNvSpPr>
            <p:nvPr/>
          </p:nvSpPr>
          <p:spPr>
            <a:xfrm>
              <a:off x="592915" y="3837693"/>
              <a:ext cx="6255393" cy="229698"/>
            </a:xfrm>
            <a:prstGeom prst="rect">
              <a:avLst/>
            </a:prstGeom>
            <a:ln>
              <a:noFill/>
            </a:ln>
          </p:spPr>
          <p:txBody>
            <a:bodyPr wrap="square" lIns="0" tIns="0" rIns="0" bIns="0" numCol="2" spc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609600">
                <a:lnSpc>
                  <a:spcPct val="100000"/>
                </a:lnSpc>
                <a:spcBef>
                  <a:spcPts val="1200"/>
                </a:spcBef>
                <a:buFont typeface="Wingdings" pitchFamily="2" charset="2"/>
                <a:defRPr sz="110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vl2pPr marL="109728" lvl="1" indent="-109728" defTabSz="914400" eaLnBrk="1" fontAlgn="ctr" hangingPunct="1">
                <a:lnSpc>
                  <a:spcPct val="110000"/>
                </a:lnSpc>
                <a:spcBef>
                  <a:spcPts val="0"/>
                </a:spcBef>
                <a:buFont typeface="Wingdings" panose="05000000000000000000" pitchFamily="2" charset="2"/>
                <a:buChar char="§"/>
                <a:defRPr sz="1050">
                  <a:solidFill>
                    <a:schemeClr val="bg2"/>
                  </a:solidFill>
                  <a:latin typeface="Intel Clear" panose="020B0604020203020204" pitchFamily="34" charset="0"/>
                  <a:ea typeface="Intel Clear" panose="020B0604020203020204" pitchFamily="34" charset="0"/>
                  <a:cs typeface="Intel Clear" panose="020B0604020203020204" pitchFamily="34" charset="0"/>
                </a:defRPr>
              </a:lvl2pPr>
              <a:lvl3pPr marL="686594" indent="-197644"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919957" indent="-228600" defTabSz="609600">
                <a:lnSpc>
                  <a:spcPct val="100000"/>
                </a:lnSpc>
                <a:spcBef>
                  <a:spcPts val="1200"/>
                </a:spcBef>
                <a:buFont typeface="Arial" panose="020B0604020202020204" pitchFamily="34" charset="0"/>
                <a:buChar char="•"/>
                <a:defRPr sz="18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1148557" indent="-228600" defTabSz="609600">
                <a:lnSpc>
                  <a:spcPct val="100000"/>
                </a:lnSpc>
                <a:spcBef>
                  <a:spcPts val="1200"/>
                </a:spcBef>
                <a:buFont typeface="Arial" panose="020B0604020202020204" pitchFamily="34" charset="0"/>
                <a:buChar char="•"/>
                <a:defRPr sz="1600">
                  <a:solidFill>
                    <a:schemeClr val="bg2"/>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indent="571500" defTabSz="609600">
                <a:spcBef>
                  <a:spcPts val="0"/>
                </a:spcBef>
                <a:defRPr sz="1300">
                  <a:solidFill>
                    <a:srgbClr val="5E5E5E"/>
                  </a:solidFill>
                  <a:latin typeface="Helvetica"/>
                  <a:ea typeface="Helvetica"/>
                  <a:cs typeface="Helvetica"/>
                </a:defRPr>
              </a:lvl6pPr>
              <a:lvl7pPr indent="685800" defTabSz="609600">
                <a:spcBef>
                  <a:spcPts val="0"/>
                </a:spcBef>
                <a:defRPr sz="1300">
                  <a:solidFill>
                    <a:srgbClr val="5E5E5E"/>
                  </a:solidFill>
                  <a:latin typeface="Helvetica"/>
                  <a:ea typeface="Helvetica"/>
                  <a:cs typeface="Helvetica"/>
                </a:defRPr>
              </a:lvl7pPr>
              <a:lvl8pPr indent="800100" defTabSz="609600">
                <a:spcBef>
                  <a:spcPts val="0"/>
                </a:spcBef>
                <a:defRPr sz="1300">
                  <a:solidFill>
                    <a:srgbClr val="5E5E5E"/>
                  </a:solidFill>
                  <a:latin typeface="Helvetica"/>
                  <a:ea typeface="Helvetica"/>
                  <a:cs typeface="Helvetica"/>
                </a:defRPr>
              </a:lvl8pPr>
              <a:lvl9pPr indent="914400" defTabSz="609600">
                <a:spcBef>
                  <a:spcPts val="0"/>
                </a:spcBef>
                <a:defRPr sz="1300">
                  <a:solidFill>
                    <a:srgbClr val="5E5E5E"/>
                  </a:solidFill>
                  <a:latin typeface="Helvetica"/>
                  <a:ea typeface="Helvetica"/>
                  <a:cs typeface="Helvetica"/>
                </a:defRPr>
              </a:lvl9pPr>
            </a:lstStyle>
            <a:p>
              <a:pPr marL="127000" marR="0" lvl="1" indent="-127000" defTabSz="1219169" fontAlgn="ctr" hangingPunct="0">
                <a:lnSpc>
                  <a:spcPct val="100000"/>
                </a:lnSpc>
                <a:spcBef>
                  <a:spcPts val="200"/>
                </a:spcBef>
                <a:buClrTx/>
                <a:buSzTx/>
                <a:tabLst/>
                <a:defRPr/>
              </a:pPr>
              <a:r>
                <a:rPr lang="it-IT" sz="900" kern="0" dirty="0">
                  <a:latin typeface="+mn-lt"/>
                </a:rPr>
                <a:t>Intel® Core™ Processors</a:t>
              </a:r>
            </a:p>
            <a:p>
              <a:pPr marL="127000" marR="0" lvl="1" indent="-127000" defTabSz="1219169" fontAlgn="ctr" hangingPunct="0">
                <a:lnSpc>
                  <a:spcPct val="100000"/>
                </a:lnSpc>
                <a:spcBef>
                  <a:spcPts val="200"/>
                </a:spcBef>
                <a:buClrTx/>
                <a:buSzTx/>
                <a:tabLst/>
                <a:defRPr/>
              </a:pPr>
              <a:r>
                <a:rPr lang="it-IT" sz="900" kern="0" dirty="0">
                  <a:latin typeface="+mn-lt"/>
                </a:rPr>
                <a:t>Intel® Xeon® Processors</a:t>
              </a:r>
            </a:p>
            <a:p>
              <a:pPr marL="127000" marR="0" lvl="1" indent="-127000" defTabSz="1219169" fontAlgn="ctr" hangingPunct="0">
                <a:lnSpc>
                  <a:spcPct val="100000"/>
                </a:lnSpc>
                <a:spcBef>
                  <a:spcPts val="200"/>
                </a:spcBef>
                <a:buClrTx/>
                <a:buSzTx/>
                <a:tabLst/>
                <a:defRPr/>
              </a:pPr>
              <a:r>
                <a:rPr lang="it-IT" sz="900" kern="0" dirty="0">
                  <a:latin typeface="+mn-lt"/>
                </a:rPr>
                <a:t>Intel® Distribution of OpenVINO™ toolkit</a:t>
              </a:r>
            </a:p>
            <a:p>
              <a:pPr marL="127000" marR="0" lvl="1" indent="-127000" defTabSz="1219169" fontAlgn="ctr" hangingPunct="0">
                <a:lnSpc>
                  <a:spcPct val="100000"/>
                </a:lnSpc>
                <a:spcBef>
                  <a:spcPts val="200"/>
                </a:spcBef>
                <a:buClrTx/>
                <a:buSzTx/>
                <a:tabLst/>
                <a:defRPr/>
              </a:pPr>
              <a:r>
                <a:rPr lang="it-IT" sz="900" kern="0" dirty="0">
                  <a:latin typeface="+mn-lt"/>
                </a:rPr>
                <a:t>Intel® CVAT</a:t>
              </a:r>
            </a:p>
            <a:p>
              <a:pPr marL="127000" marR="0" lvl="1" indent="-127000" defTabSz="1219169" fontAlgn="ctr" hangingPunct="0">
                <a:lnSpc>
                  <a:spcPct val="100000"/>
                </a:lnSpc>
                <a:spcBef>
                  <a:spcPts val="200"/>
                </a:spcBef>
                <a:buClrTx/>
                <a:buSzTx/>
                <a:tabLst/>
                <a:defRPr/>
              </a:pPr>
              <a:r>
                <a:rPr lang="it-IT" sz="900" kern="0" dirty="0">
                  <a:latin typeface="+mn-lt"/>
                </a:rPr>
                <a:t>Intel® Vtune™</a:t>
              </a:r>
            </a:p>
            <a:p>
              <a:pPr marL="127000" marR="0" lvl="1" indent="-127000" defTabSz="1219169" fontAlgn="ctr" hangingPunct="0">
                <a:lnSpc>
                  <a:spcPct val="100000"/>
                </a:lnSpc>
                <a:spcBef>
                  <a:spcPts val="200"/>
                </a:spcBef>
                <a:buClrTx/>
                <a:buSzTx/>
                <a:tabLst/>
                <a:defRPr/>
              </a:pPr>
              <a:r>
                <a:rPr lang="it-IT" sz="900" kern="0" dirty="0">
                  <a:latin typeface="+mn-lt"/>
                </a:rPr>
                <a:t>Intel® OpenCV</a:t>
              </a:r>
            </a:p>
            <a:p>
              <a:pPr marL="127000" marR="0" lvl="1" indent="-127000" defTabSz="1219169" fontAlgn="ctr" hangingPunct="0">
                <a:lnSpc>
                  <a:spcPct val="100000"/>
                </a:lnSpc>
                <a:spcBef>
                  <a:spcPts val="200"/>
                </a:spcBef>
                <a:buClrTx/>
                <a:buSzTx/>
                <a:tabLst/>
                <a:defRPr/>
              </a:pPr>
              <a:r>
                <a:rPr lang="it-IT" sz="900" kern="0" dirty="0">
                  <a:latin typeface="+mn-lt"/>
                </a:rPr>
                <a:t>Docker</a:t>
              </a:r>
            </a:p>
          </p:txBody>
        </p:sp>
      </p:grpSp>
      <p:grpSp>
        <p:nvGrpSpPr>
          <p:cNvPr id="47" name="Group 46">
            <a:extLst>
              <a:ext uri="{FF2B5EF4-FFF2-40B4-BE49-F238E27FC236}">
                <a16:creationId xmlns:a16="http://schemas.microsoft.com/office/drawing/2014/main" id="{28D2214B-584F-C8B7-24A5-B25DA4EA5CD0}"/>
              </a:ext>
            </a:extLst>
          </p:cNvPr>
          <p:cNvGrpSpPr/>
          <p:nvPr/>
        </p:nvGrpSpPr>
        <p:grpSpPr>
          <a:xfrm>
            <a:off x="592917" y="1268730"/>
            <a:ext cx="6255394" cy="1154162"/>
            <a:chOff x="592917" y="1621155"/>
            <a:chExt cx="6255394" cy="1154162"/>
          </a:xfrm>
        </p:grpSpPr>
        <p:sp>
          <p:nvSpPr>
            <p:cNvPr id="49" name="Content Placeholder 47" descr="A reliable smart camera solution that includes image acquirement, processing, and system communication. Essential functions included. Reliable system stability—a wide working temperature range with a low failure rate Support for Linux and Microsoft Windows.&#10;">
              <a:extLst>
                <a:ext uri="{FF2B5EF4-FFF2-40B4-BE49-F238E27FC236}">
                  <a16:creationId xmlns:a16="http://schemas.microsoft.com/office/drawing/2014/main" id="{A2FA39EB-B83E-090B-5F8B-87D15D75E1FE}"/>
                </a:ext>
              </a:extLst>
            </p:cNvPr>
            <p:cNvSpPr txBox="1">
              <a:spLocks/>
            </p:cNvSpPr>
            <p:nvPr/>
          </p:nvSpPr>
          <p:spPr>
            <a:xfrm>
              <a:off x="592917" y="1805821"/>
              <a:ext cx="6255394" cy="969496"/>
            </a:xfrm>
            <a:prstGeom prst="rect">
              <a:avLst/>
            </a:prstGeom>
            <a:ln>
              <a:noFill/>
            </a:ln>
          </p:spPr>
          <p:txBody>
            <a:bodyPr lIns="0" tIns="0" rIns="0" bIns="0" anchor="t">
              <a:sp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609600" rtl="0" eaLnBrk="1" fontAlgn="auto" latinLnBrk="0" hangingPunct="1">
                <a:spcBef>
                  <a:spcPts val="200"/>
                </a:spcBef>
                <a:buClrTx/>
                <a:buSzTx/>
                <a:buFont typeface="Wingdings" pitchFamily="2" charset="2"/>
                <a:buNone/>
                <a:tabLst/>
                <a:defRPr/>
              </a:pP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The manufacturing industry experiences significant losses in profit and efficiency as a result of work-related accidents. To help mitigate this issue,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Xesol</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has developed </a:t>
              </a:r>
              <a:r>
                <a:rPr kumimoji="0" lang="en-US" sz="900" b="0" i="0" u="none" strike="noStrike" kern="0" cap="none" spc="0" normalizeH="0" baseline="0" noProof="0" dirty="0" err="1">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Drivox</a:t>
              </a:r>
              <a:r>
                <a:rPr kumimoji="0" lang="en-US" sz="900" b="0" i="0" u="none" strike="noStrike" kern="0" cap="none" spc="0" normalizeH="0" baseline="0" noProof="0" dirty="0">
                  <a:ln>
                    <a:noFill/>
                  </a:ln>
                  <a:effectLst/>
                  <a:uLnTx/>
                  <a:uFillTx/>
                  <a:latin typeface="IntelOne Text" panose="020B0503020203020204" pitchFamily="34" charset="0"/>
                  <a:ea typeface="Intel Clear" panose="020B0604020203020204" pitchFamily="34" charset="0"/>
                  <a:cs typeface="Intel Clear" panose="020B0604020203020204" pitchFamily="34" charset="0"/>
                  <a:sym typeface="Helvetica"/>
                </a:rPr>
                <a:t>®, a complete ecosystem solution designed to increase safety, avoid risk, and accelerate efficiency for manufacturers. Driven by IoT technology, the solution accurately detects potential collisions between people, machines, and objects, and alerts the operator with a visual and auditory alarm as threats are recognized. Data related to safety metrics is collected from edge devices and sent to the cloud for further analysis where behavior that registers outside of safety compliance standards, such as overaccelerating or vehicle tampering, is documented.</a:t>
              </a:r>
            </a:p>
          </p:txBody>
        </p:sp>
        <p:sp>
          <p:nvSpPr>
            <p:cNvPr id="50" name="Content Placeholder 47">
              <a:extLst>
                <a:ext uri="{FF2B5EF4-FFF2-40B4-BE49-F238E27FC236}">
                  <a16:creationId xmlns:a16="http://schemas.microsoft.com/office/drawing/2014/main" id="{9DB66A68-A68E-9E31-D6DC-09081CF3F52D}"/>
                </a:ext>
                <a:ext uri="{C183D7F6-B498-43B3-948B-1728B52AA6E4}">
                  <adec:decorative xmlns:adec="http://schemas.microsoft.com/office/drawing/2017/decorative" val="1"/>
                </a:ext>
              </a:extLst>
            </p:cNvPr>
            <p:cNvSpPr txBox="1">
              <a:spLocks/>
            </p:cNvSpPr>
            <p:nvPr/>
          </p:nvSpPr>
          <p:spPr>
            <a:xfrm>
              <a:off x="592917" y="1621155"/>
              <a:ext cx="5554558" cy="184666"/>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spcBef>
                  <a:spcPts val="200"/>
                </a:spcBef>
                <a:defRPr/>
              </a:pPr>
              <a:r>
                <a:rPr lang="en-US" sz="1000" dirty="0">
                  <a:solidFill>
                    <a:schemeClr val="tx2"/>
                  </a:solidFill>
                  <a:latin typeface="IntelOne Text Bold" panose="020B0803020203020204" pitchFamily="34" charset="0"/>
                </a:rPr>
                <a:t>Solution Overview</a:t>
              </a:r>
            </a:p>
          </p:txBody>
        </p:sp>
      </p:grpSp>
      <p:sp>
        <p:nvSpPr>
          <p:cNvPr id="51" name="Content Placeholder 47">
            <a:extLst>
              <a:ext uri="{FF2B5EF4-FFF2-40B4-BE49-F238E27FC236}">
                <a16:creationId xmlns:a16="http://schemas.microsoft.com/office/drawing/2014/main" id="{7BDAB29C-8322-E737-1392-59AF7C286638}"/>
              </a:ext>
            </a:extLst>
          </p:cNvPr>
          <p:cNvSpPr txBox="1">
            <a:spLocks/>
          </p:cNvSpPr>
          <p:nvPr/>
        </p:nvSpPr>
        <p:spPr>
          <a:xfrm>
            <a:off x="592917" y="2713410"/>
            <a:ext cx="5209474" cy="173193"/>
          </a:xfrm>
          <a:prstGeom prst="rect">
            <a:avLst/>
          </a:prstGeom>
          <a:ln>
            <a:noFill/>
          </a:ln>
        </p:spPr>
        <p:txBody>
          <a:bodyPr lIns="0" tIns="0" rIns="91440" bIns="0" anchor="t">
            <a:noAutofit/>
          </a:bodyPr>
          <a:lstStyle>
            <a:lvl1pPr marL="0" marR="0" indent="0" algn="l" defTabSz="609600" latinLnBrk="0">
              <a:lnSpc>
                <a:spcPct val="100000"/>
              </a:lnSpc>
              <a:spcBef>
                <a:spcPts val="1200"/>
              </a:spcBef>
              <a:spcAft>
                <a:spcPts val="0"/>
              </a:spcAft>
              <a:buClrTx/>
              <a:buSzTx/>
              <a:buFont typeface="Wingdings" pitchFamily="2" charset="2"/>
              <a:buNone/>
              <a:tabLst/>
              <a:defRPr sz="1100" b="0"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a:spcBef>
                <a:spcPts val="200"/>
              </a:spcBef>
              <a:defRPr/>
            </a:pPr>
            <a:r>
              <a:rPr lang="en-US" sz="1000" dirty="0">
                <a:solidFill>
                  <a:schemeClr val="tx2"/>
                </a:solidFill>
                <a:latin typeface="IntelOne Text Bold" panose="020B0803020203020204" pitchFamily="34" charset="0"/>
              </a:rPr>
              <a:t>Value Props</a:t>
            </a:r>
          </a:p>
        </p:txBody>
      </p:sp>
      <p:sp>
        <p:nvSpPr>
          <p:cNvPr id="91" name="Rectangle 90">
            <a:extLst>
              <a:ext uri="{FF2B5EF4-FFF2-40B4-BE49-F238E27FC236}">
                <a16:creationId xmlns:a16="http://schemas.microsoft.com/office/drawing/2014/main" id="{D6A1F983-6FAB-C78D-A989-9A7632DFD691}"/>
              </a:ext>
            </a:extLst>
          </p:cNvPr>
          <p:cNvSpPr>
            <a:spLocks/>
          </p:cNvSpPr>
          <p:nvPr/>
        </p:nvSpPr>
        <p:spPr>
          <a:xfrm>
            <a:off x="913615" y="2947150"/>
            <a:ext cx="1634548" cy="101841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423" fontAlgn="ctr" hangingPunct="0">
              <a:lnSpc>
                <a:spcPct val="90000"/>
              </a:lnSpc>
            </a:pPr>
            <a:r>
              <a:rPr lang="en-US" sz="900" dirty="0">
                <a:solidFill>
                  <a:schemeClr val="accent1"/>
                </a:solidFill>
                <a:latin typeface="IntelOne Text Medium" panose="020B0703020203020204" pitchFamily="34" charset="0"/>
                <a:sym typeface="Helvetica Neue"/>
              </a:rPr>
              <a:t>Help increase worker safety </a:t>
            </a:r>
            <a:r>
              <a:rPr lang="en-US" sz="900" dirty="0">
                <a:solidFill>
                  <a:srgbClr val="525252"/>
                </a:solidFill>
                <a:latin typeface="IntelOne Text" panose="020B0503020203020204" pitchFamily="34" charset="0"/>
                <a:sym typeface="Helvetica Neue"/>
              </a:rPr>
              <a:t>by recognizing and mitigating, through alerts, potential accidents in warehouse environments with IoT sensing</a:t>
            </a:r>
          </a:p>
        </p:txBody>
      </p:sp>
      <p:sp>
        <p:nvSpPr>
          <p:cNvPr id="54" name="Rectangle 53">
            <a:extLst>
              <a:ext uri="{FF2B5EF4-FFF2-40B4-BE49-F238E27FC236}">
                <a16:creationId xmlns:a16="http://schemas.microsoft.com/office/drawing/2014/main" id="{D1AC012C-87C5-CEA8-E0C5-3A8699DEDBB0}"/>
              </a:ext>
            </a:extLst>
          </p:cNvPr>
          <p:cNvSpPr>
            <a:spLocks/>
          </p:cNvSpPr>
          <p:nvPr/>
        </p:nvSpPr>
        <p:spPr>
          <a:xfrm>
            <a:off x="3063688" y="2947153"/>
            <a:ext cx="1634548" cy="101841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423" fontAlgn="ctr" hangingPunct="0">
              <a:lnSpc>
                <a:spcPct val="90000"/>
              </a:lnSpc>
            </a:pPr>
            <a:r>
              <a:rPr lang="en-US" sz="900" dirty="0">
                <a:solidFill>
                  <a:schemeClr val="accent1"/>
                </a:solidFill>
                <a:latin typeface="IntelOne Text Medium" panose="020B0703020203020204" pitchFamily="34" charset="0"/>
                <a:sym typeface="Helvetica Neue"/>
              </a:rPr>
              <a:t>Optimize manufacturing logistics </a:t>
            </a:r>
            <a:r>
              <a:rPr lang="en-US" sz="900" dirty="0">
                <a:solidFill>
                  <a:srgbClr val="525252"/>
                </a:solidFill>
                <a:latin typeface="IntelOne Text" panose="020B0503020203020204" pitchFamily="34" charset="0"/>
                <a:sym typeface="Helvetica Neue"/>
              </a:rPr>
              <a:t>with an all-in-one ecosystem solution that bolsters productivity by reducing interruptions and incidences </a:t>
            </a:r>
          </a:p>
        </p:txBody>
      </p:sp>
      <p:sp>
        <p:nvSpPr>
          <p:cNvPr id="55" name="Rectangle 54">
            <a:extLst>
              <a:ext uri="{FF2B5EF4-FFF2-40B4-BE49-F238E27FC236}">
                <a16:creationId xmlns:a16="http://schemas.microsoft.com/office/drawing/2014/main" id="{C7D83A8E-5655-434C-489C-6CBF0D2436DF}"/>
              </a:ext>
            </a:extLst>
          </p:cNvPr>
          <p:cNvSpPr>
            <a:spLocks/>
          </p:cNvSpPr>
          <p:nvPr/>
        </p:nvSpPr>
        <p:spPr>
          <a:xfrm>
            <a:off x="5213760" y="2947153"/>
            <a:ext cx="1634548" cy="1018418"/>
          </a:xfrm>
          <a:prstGeom prst="rect">
            <a:avLst/>
          </a:prstGeom>
          <a:no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423" fontAlgn="ctr" hangingPunct="0">
              <a:lnSpc>
                <a:spcPct val="90000"/>
              </a:lnSpc>
            </a:pPr>
            <a:r>
              <a:rPr lang="en-US" sz="900" dirty="0">
                <a:solidFill>
                  <a:schemeClr val="accent1"/>
                </a:solidFill>
                <a:latin typeface="IntelOne Text Medium" panose="020B0703020203020204" pitchFamily="34" charset="0"/>
                <a:sym typeface="Helvetica Neue"/>
              </a:rPr>
              <a:t>Minimize direct costs </a:t>
            </a:r>
            <a:r>
              <a:rPr lang="en-US" sz="900" dirty="0">
                <a:solidFill>
                  <a:srgbClr val="525252"/>
                </a:solidFill>
                <a:latin typeface="IntelOne Text" panose="020B0503020203020204" pitchFamily="34" charset="0"/>
                <a:sym typeface="Helvetica Neue"/>
              </a:rPr>
              <a:t>associated with accidents, such as collision damages, production stop, and medical and legal bills</a:t>
            </a:r>
          </a:p>
        </p:txBody>
      </p:sp>
      <p:cxnSp>
        <p:nvCxnSpPr>
          <p:cNvPr id="56" name="Straight Connector 55">
            <a:extLst>
              <a:ext uri="{FF2B5EF4-FFF2-40B4-BE49-F238E27FC236}">
                <a16:creationId xmlns:a16="http://schemas.microsoft.com/office/drawing/2014/main" id="{CF988D4C-62D4-7CEC-43C6-7346FD3D6D40}"/>
              </a:ext>
            </a:extLst>
          </p:cNvPr>
          <p:cNvCxnSpPr>
            <a:cxnSpLocks/>
          </p:cNvCxnSpPr>
          <p:nvPr/>
        </p:nvCxnSpPr>
        <p:spPr>
          <a:xfrm>
            <a:off x="592917" y="2609652"/>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cxnSp>
        <p:nvCxnSpPr>
          <p:cNvPr id="58" name="Straight Connector 57">
            <a:extLst>
              <a:ext uri="{FF2B5EF4-FFF2-40B4-BE49-F238E27FC236}">
                <a16:creationId xmlns:a16="http://schemas.microsoft.com/office/drawing/2014/main" id="{5A9CF661-3717-8EF0-6CED-3FC8EE534BC0}"/>
              </a:ext>
            </a:extLst>
          </p:cNvPr>
          <p:cNvCxnSpPr>
            <a:cxnSpLocks/>
          </p:cNvCxnSpPr>
          <p:nvPr/>
        </p:nvCxnSpPr>
        <p:spPr>
          <a:xfrm>
            <a:off x="592917" y="3874090"/>
            <a:ext cx="6255394" cy="0"/>
          </a:xfrm>
          <a:prstGeom prst="line">
            <a:avLst/>
          </a:prstGeom>
          <a:noFill/>
          <a:ln w="6350" cap="flat">
            <a:solidFill>
              <a:schemeClr val="bg1">
                <a:lumMod val="85000"/>
              </a:schemeClr>
            </a:solidFill>
            <a:prstDash val="dash"/>
            <a:miter lim="400000"/>
          </a:ln>
          <a:effectLst/>
          <a:sp3d/>
        </p:spPr>
        <p:style>
          <a:lnRef idx="0">
            <a:scrgbClr r="0" g="0" b="0"/>
          </a:lnRef>
          <a:fillRef idx="0">
            <a:scrgbClr r="0" g="0" b="0"/>
          </a:fillRef>
          <a:effectRef idx="0">
            <a:scrgbClr r="0" g="0" b="0"/>
          </a:effectRef>
          <a:fontRef idx="none"/>
        </p:style>
      </p:cxnSp>
      <p:grpSp>
        <p:nvGrpSpPr>
          <p:cNvPr id="59" name="Group 58">
            <a:extLst>
              <a:ext uri="{FF2B5EF4-FFF2-40B4-BE49-F238E27FC236}">
                <a16:creationId xmlns:a16="http://schemas.microsoft.com/office/drawing/2014/main" id="{F92F3156-EB3D-BA22-A5D6-E407D1F847F9}"/>
              </a:ext>
            </a:extLst>
          </p:cNvPr>
          <p:cNvGrpSpPr>
            <a:grpSpLocks/>
          </p:cNvGrpSpPr>
          <p:nvPr/>
        </p:nvGrpSpPr>
        <p:grpSpPr>
          <a:xfrm>
            <a:off x="630056" y="2947157"/>
            <a:ext cx="174265" cy="231446"/>
            <a:chOff x="4535422" y="1864508"/>
            <a:chExt cx="448861" cy="596137"/>
          </a:xfrm>
        </p:grpSpPr>
        <p:grpSp>
          <p:nvGrpSpPr>
            <p:cNvPr id="60" name="Graphic 2687">
              <a:extLst>
                <a:ext uri="{FF2B5EF4-FFF2-40B4-BE49-F238E27FC236}">
                  <a16:creationId xmlns:a16="http://schemas.microsoft.com/office/drawing/2014/main" id="{7C57C845-E5C1-AC06-CAE7-3A82B08F773B}"/>
                </a:ext>
              </a:extLst>
            </p:cNvPr>
            <p:cNvGrpSpPr/>
            <p:nvPr/>
          </p:nvGrpSpPr>
          <p:grpSpPr>
            <a:xfrm>
              <a:off x="4535422" y="2184305"/>
              <a:ext cx="448861" cy="276340"/>
              <a:chOff x="4506847" y="2177161"/>
              <a:chExt cx="448861" cy="276340"/>
            </a:xfrm>
            <a:solidFill>
              <a:srgbClr val="0A6AB2"/>
            </a:solidFill>
          </p:grpSpPr>
          <p:sp>
            <p:nvSpPr>
              <p:cNvPr id="65" name="Freeform: Shape 64">
                <a:extLst>
                  <a:ext uri="{FF2B5EF4-FFF2-40B4-BE49-F238E27FC236}">
                    <a16:creationId xmlns:a16="http://schemas.microsoft.com/office/drawing/2014/main" id="{D25D002E-5065-6F2B-29A7-AE3ADD57B9DF}"/>
                  </a:ext>
                </a:extLst>
              </p:cNvPr>
              <p:cNvSpPr/>
              <p:nvPr/>
            </p:nvSpPr>
            <p:spPr>
              <a:xfrm>
                <a:off x="4506847" y="2177161"/>
                <a:ext cx="210627" cy="276330"/>
              </a:xfrm>
              <a:custGeom>
                <a:avLst/>
                <a:gdLst>
                  <a:gd name="connsiteX0" fmla="*/ 193861 w 210627"/>
                  <a:gd name="connsiteY0" fmla="*/ 276330 h 276330"/>
                  <a:gd name="connsiteX1" fmla="*/ 192720 w 210627"/>
                  <a:gd name="connsiteY1" fmla="*/ 276299 h 276330"/>
                  <a:gd name="connsiteX2" fmla="*/ 96564 w 210627"/>
                  <a:gd name="connsiteY2" fmla="*/ 276299 h 276330"/>
                  <a:gd name="connsiteX3" fmla="*/ 80196 w 210627"/>
                  <a:gd name="connsiteY3" fmla="*/ 265258 h 276330"/>
                  <a:gd name="connsiteX4" fmla="*/ 80123 w 210627"/>
                  <a:gd name="connsiteY4" fmla="*/ 265017 h 276330"/>
                  <a:gd name="connsiteX5" fmla="*/ 70861 w 210627"/>
                  <a:gd name="connsiteY5" fmla="*/ 250847 h 276330"/>
                  <a:gd name="connsiteX6" fmla="*/ 66131 w 210627"/>
                  <a:gd name="connsiteY6" fmla="*/ 245164 h 276330"/>
                  <a:gd name="connsiteX7" fmla="*/ 66026 w 210627"/>
                  <a:gd name="connsiteY7" fmla="*/ 245039 h 276330"/>
                  <a:gd name="connsiteX8" fmla="*/ 58899 w 210627"/>
                  <a:gd name="connsiteY8" fmla="*/ 235651 h 276330"/>
                  <a:gd name="connsiteX9" fmla="*/ 14180 w 210627"/>
                  <a:gd name="connsiteY9" fmla="*/ 178353 h 276330"/>
                  <a:gd name="connsiteX10" fmla="*/ 21 w 210627"/>
                  <a:gd name="connsiteY10" fmla="*/ 136136 h 276330"/>
                  <a:gd name="connsiteX11" fmla="*/ 83 w 210627"/>
                  <a:gd name="connsiteY11" fmla="*/ 102782 h 276330"/>
                  <a:gd name="connsiteX12" fmla="*/ 21 w 210627"/>
                  <a:gd name="connsiteY12" fmla="*/ 86122 h 276330"/>
                  <a:gd name="connsiteX13" fmla="*/ 21 w 210627"/>
                  <a:gd name="connsiteY13" fmla="*/ 29776 h 276330"/>
                  <a:gd name="connsiteX14" fmla="*/ 22281 w 210627"/>
                  <a:gd name="connsiteY14" fmla="*/ 556 h 276330"/>
                  <a:gd name="connsiteX15" fmla="*/ 56293 w 210627"/>
                  <a:gd name="connsiteY15" fmla="*/ 19844 h 276330"/>
                  <a:gd name="connsiteX16" fmla="*/ 56335 w 210627"/>
                  <a:gd name="connsiteY16" fmla="*/ 19991 h 276330"/>
                  <a:gd name="connsiteX17" fmla="*/ 58522 w 210627"/>
                  <a:gd name="connsiteY17" fmla="*/ 38923 h 276330"/>
                  <a:gd name="connsiteX18" fmla="*/ 58742 w 210627"/>
                  <a:gd name="connsiteY18" fmla="*/ 45484 h 276330"/>
                  <a:gd name="connsiteX19" fmla="*/ 58763 w 210627"/>
                  <a:gd name="connsiteY19" fmla="*/ 45798 h 276330"/>
                  <a:gd name="connsiteX20" fmla="*/ 59925 w 210627"/>
                  <a:gd name="connsiteY20" fmla="*/ 66112 h 276330"/>
                  <a:gd name="connsiteX21" fmla="*/ 61547 w 210627"/>
                  <a:gd name="connsiteY21" fmla="*/ 100511 h 276330"/>
                  <a:gd name="connsiteX22" fmla="*/ 68245 w 210627"/>
                  <a:gd name="connsiteY22" fmla="*/ 123263 h 276330"/>
                  <a:gd name="connsiteX23" fmla="*/ 69302 w 210627"/>
                  <a:gd name="connsiteY23" fmla="*/ 124739 h 276330"/>
                  <a:gd name="connsiteX24" fmla="*/ 81033 w 210627"/>
                  <a:gd name="connsiteY24" fmla="*/ 136439 h 276330"/>
                  <a:gd name="connsiteX25" fmla="*/ 117955 w 210627"/>
                  <a:gd name="connsiteY25" fmla="*/ 172890 h 276330"/>
                  <a:gd name="connsiteX26" fmla="*/ 119410 w 210627"/>
                  <a:gd name="connsiteY26" fmla="*/ 172754 h 276330"/>
                  <a:gd name="connsiteX27" fmla="*/ 119515 w 210627"/>
                  <a:gd name="connsiteY27" fmla="*/ 172629 h 276330"/>
                  <a:gd name="connsiteX28" fmla="*/ 118479 w 210627"/>
                  <a:gd name="connsiteY28" fmla="*/ 171435 h 276330"/>
                  <a:gd name="connsiteX29" fmla="*/ 103482 w 210627"/>
                  <a:gd name="connsiteY29" fmla="*/ 156386 h 276330"/>
                  <a:gd name="connsiteX30" fmla="*/ 73959 w 210627"/>
                  <a:gd name="connsiteY30" fmla="*/ 127125 h 276330"/>
                  <a:gd name="connsiteX31" fmla="*/ 63546 w 210627"/>
                  <a:gd name="connsiteY31" fmla="*/ 99297 h 276330"/>
                  <a:gd name="connsiteX32" fmla="*/ 78637 w 210627"/>
                  <a:gd name="connsiteY32" fmla="*/ 74191 h 276330"/>
                  <a:gd name="connsiteX33" fmla="*/ 78898 w 210627"/>
                  <a:gd name="connsiteY33" fmla="*/ 74024 h 276330"/>
                  <a:gd name="connsiteX34" fmla="*/ 117442 w 210627"/>
                  <a:gd name="connsiteY34" fmla="*/ 78995 h 276330"/>
                  <a:gd name="connsiteX35" fmla="*/ 190889 w 210627"/>
                  <a:gd name="connsiteY35" fmla="*/ 152074 h 276330"/>
                  <a:gd name="connsiteX36" fmla="*/ 210616 w 210627"/>
                  <a:gd name="connsiteY36" fmla="*/ 202047 h 276330"/>
                  <a:gd name="connsiteX37" fmla="*/ 210553 w 210627"/>
                  <a:gd name="connsiteY37" fmla="*/ 239597 h 276330"/>
                  <a:gd name="connsiteX38" fmla="*/ 210616 w 210627"/>
                  <a:gd name="connsiteY38" fmla="*/ 258727 h 276330"/>
                  <a:gd name="connsiteX39" fmla="*/ 205572 w 210627"/>
                  <a:gd name="connsiteY39" fmla="*/ 272060 h 276330"/>
                  <a:gd name="connsiteX40" fmla="*/ 193850 w 210627"/>
                  <a:gd name="connsiteY40" fmla="*/ 276320 h 276330"/>
                  <a:gd name="connsiteX41" fmla="*/ 101001 w 210627"/>
                  <a:gd name="connsiteY41" fmla="*/ 252228 h 276330"/>
                  <a:gd name="connsiteX42" fmla="*/ 186546 w 210627"/>
                  <a:gd name="connsiteY42" fmla="*/ 252228 h 276330"/>
                  <a:gd name="connsiteX43" fmla="*/ 186493 w 210627"/>
                  <a:gd name="connsiteY43" fmla="*/ 239722 h 276330"/>
                  <a:gd name="connsiteX44" fmla="*/ 186556 w 210627"/>
                  <a:gd name="connsiteY44" fmla="*/ 201670 h 276330"/>
                  <a:gd name="connsiteX45" fmla="*/ 173516 w 210627"/>
                  <a:gd name="connsiteY45" fmla="*/ 168735 h 276330"/>
                  <a:gd name="connsiteX46" fmla="*/ 100541 w 210627"/>
                  <a:gd name="connsiteY46" fmla="*/ 96137 h 276330"/>
                  <a:gd name="connsiteX47" fmla="*/ 100248 w 210627"/>
                  <a:gd name="connsiteY47" fmla="*/ 95844 h 276330"/>
                  <a:gd name="connsiteX48" fmla="*/ 91813 w 210627"/>
                  <a:gd name="connsiteY48" fmla="*/ 94358 h 276330"/>
                  <a:gd name="connsiteX49" fmla="*/ 87532 w 210627"/>
                  <a:gd name="connsiteY49" fmla="*/ 101443 h 276330"/>
                  <a:gd name="connsiteX50" fmla="*/ 90651 w 210627"/>
                  <a:gd name="connsiteY50" fmla="*/ 109794 h 276330"/>
                  <a:gd name="connsiteX51" fmla="*/ 120572 w 210627"/>
                  <a:gd name="connsiteY51" fmla="*/ 139443 h 276330"/>
                  <a:gd name="connsiteX52" fmla="*/ 135464 w 210627"/>
                  <a:gd name="connsiteY52" fmla="*/ 154387 h 276330"/>
                  <a:gd name="connsiteX53" fmla="*/ 137180 w 210627"/>
                  <a:gd name="connsiteY53" fmla="*/ 189038 h 276330"/>
                  <a:gd name="connsiteX54" fmla="*/ 119734 w 210627"/>
                  <a:gd name="connsiteY54" fmla="*/ 196950 h 276330"/>
                  <a:gd name="connsiteX55" fmla="*/ 101933 w 210627"/>
                  <a:gd name="connsiteY55" fmla="*/ 190880 h 276330"/>
                  <a:gd name="connsiteX56" fmla="*/ 64048 w 210627"/>
                  <a:gd name="connsiteY56" fmla="*/ 153498 h 276330"/>
                  <a:gd name="connsiteX57" fmla="*/ 51605 w 210627"/>
                  <a:gd name="connsiteY57" fmla="*/ 141075 h 276330"/>
                  <a:gd name="connsiteX58" fmla="*/ 49459 w 210627"/>
                  <a:gd name="connsiteY58" fmla="*/ 138386 h 276330"/>
                  <a:gd name="connsiteX59" fmla="*/ 49428 w 210627"/>
                  <a:gd name="connsiteY59" fmla="*/ 138354 h 276330"/>
                  <a:gd name="connsiteX60" fmla="*/ 48800 w 210627"/>
                  <a:gd name="connsiteY60" fmla="*/ 137444 h 276330"/>
                  <a:gd name="connsiteX61" fmla="*/ 37508 w 210627"/>
                  <a:gd name="connsiteY61" fmla="*/ 101077 h 276330"/>
                  <a:gd name="connsiteX62" fmla="*/ 37508 w 210627"/>
                  <a:gd name="connsiteY62" fmla="*/ 100961 h 276330"/>
                  <a:gd name="connsiteX63" fmla="*/ 35927 w 210627"/>
                  <a:gd name="connsiteY63" fmla="*/ 67650 h 276330"/>
                  <a:gd name="connsiteX64" fmla="*/ 34745 w 210627"/>
                  <a:gd name="connsiteY64" fmla="*/ 47065 h 276330"/>
                  <a:gd name="connsiteX65" fmla="*/ 34473 w 210627"/>
                  <a:gd name="connsiteY65" fmla="*/ 39320 h 276330"/>
                  <a:gd name="connsiteX66" fmla="*/ 33311 w 210627"/>
                  <a:gd name="connsiteY66" fmla="*/ 26982 h 276330"/>
                  <a:gd name="connsiteX67" fmla="*/ 26896 w 210627"/>
                  <a:gd name="connsiteY67" fmla="*/ 24198 h 276330"/>
                  <a:gd name="connsiteX68" fmla="*/ 24091 w 210627"/>
                  <a:gd name="connsiteY68" fmla="*/ 29797 h 276330"/>
                  <a:gd name="connsiteX69" fmla="*/ 24091 w 210627"/>
                  <a:gd name="connsiteY69" fmla="*/ 86142 h 276330"/>
                  <a:gd name="connsiteX70" fmla="*/ 24154 w 210627"/>
                  <a:gd name="connsiteY70" fmla="*/ 102667 h 276330"/>
                  <a:gd name="connsiteX71" fmla="*/ 24091 w 210627"/>
                  <a:gd name="connsiteY71" fmla="*/ 136607 h 276330"/>
                  <a:gd name="connsiteX72" fmla="*/ 32641 w 210627"/>
                  <a:gd name="connsiteY72" fmla="*/ 162906 h 276330"/>
                  <a:gd name="connsiteX73" fmla="*/ 32715 w 210627"/>
                  <a:gd name="connsiteY73" fmla="*/ 162990 h 276330"/>
                  <a:gd name="connsiteX74" fmla="*/ 78093 w 210627"/>
                  <a:gd name="connsiteY74" fmla="*/ 221115 h 276330"/>
                  <a:gd name="connsiteX75" fmla="*/ 85146 w 210627"/>
                  <a:gd name="connsiteY75" fmla="*/ 230418 h 276330"/>
                  <a:gd name="connsiteX76" fmla="*/ 89134 w 210627"/>
                  <a:gd name="connsiteY76" fmla="*/ 235191 h 276330"/>
                  <a:gd name="connsiteX77" fmla="*/ 101001 w 210627"/>
                  <a:gd name="connsiteY77" fmla="*/ 252239 h 2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10627" h="276330">
                    <a:moveTo>
                      <a:pt x="193861" y="276330"/>
                    </a:moveTo>
                    <a:cubicBezTo>
                      <a:pt x="193484" y="276330"/>
                      <a:pt x="193107" y="276330"/>
                      <a:pt x="192720" y="276299"/>
                    </a:cubicBezTo>
                    <a:lnTo>
                      <a:pt x="96564" y="276299"/>
                    </a:lnTo>
                    <a:cubicBezTo>
                      <a:pt x="85251" y="276383"/>
                      <a:pt x="81462" y="269434"/>
                      <a:pt x="80196" y="265258"/>
                    </a:cubicBezTo>
                    <a:lnTo>
                      <a:pt x="80123" y="265017"/>
                    </a:lnTo>
                    <a:cubicBezTo>
                      <a:pt x="78731" y="260025"/>
                      <a:pt x="75079" y="255776"/>
                      <a:pt x="70861" y="250847"/>
                    </a:cubicBezTo>
                    <a:cubicBezTo>
                      <a:pt x="69302" y="249036"/>
                      <a:pt x="67700" y="247163"/>
                      <a:pt x="66131" y="245164"/>
                    </a:cubicBezTo>
                    <a:lnTo>
                      <a:pt x="66026" y="245039"/>
                    </a:lnTo>
                    <a:cubicBezTo>
                      <a:pt x="63650" y="241909"/>
                      <a:pt x="61275" y="238780"/>
                      <a:pt x="58899" y="235651"/>
                    </a:cubicBezTo>
                    <a:cubicBezTo>
                      <a:pt x="44478" y="216625"/>
                      <a:pt x="29554" y="196950"/>
                      <a:pt x="14180" y="178353"/>
                    </a:cubicBezTo>
                    <a:cubicBezTo>
                      <a:pt x="4165" y="166423"/>
                      <a:pt x="-346" y="153006"/>
                      <a:pt x="21" y="136136"/>
                    </a:cubicBezTo>
                    <a:cubicBezTo>
                      <a:pt x="199" y="125074"/>
                      <a:pt x="136" y="113740"/>
                      <a:pt x="83" y="102782"/>
                    </a:cubicBezTo>
                    <a:cubicBezTo>
                      <a:pt x="52" y="97204"/>
                      <a:pt x="21" y="91647"/>
                      <a:pt x="21" y="86122"/>
                    </a:cubicBezTo>
                    <a:lnTo>
                      <a:pt x="21" y="29776"/>
                    </a:lnTo>
                    <a:cubicBezTo>
                      <a:pt x="21" y="15313"/>
                      <a:pt x="9387" y="3026"/>
                      <a:pt x="22281" y="556"/>
                    </a:cubicBezTo>
                    <a:cubicBezTo>
                      <a:pt x="36775" y="-2332"/>
                      <a:pt x="52076" y="6312"/>
                      <a:pt x="56293" y="19844"/>
                    </a:cubicBezTo>
                    <a:lnTo>
                      <a:pt x="56335" y="19991"/>
                    </a:lnTo>
                    <a:cubicBezTo>
                      <a:pt x="58334" y="26709"/>
                      <a:pt x="58439" y="33198"/>
                      <a:pt x="58522" y="38923"/>
                    </a:cubicBezTo>
                    <a:cubicBezTo>
                      <a:pt x="58564" y="41225"/>
                      <a:pt x="58595" y="43402"/>
                      <a:pt x="58742" y="45484"/>
                    </a:cubicBezTo>
                    <a:lnTo>
                      <a:pt x="58763" y="45798"/>
                    </a:lnTo>
                    <a:cubicBezTo>
                      <a:pt x="59077" y="52559"/>
                      <a:pt x="59506" y="59445"/>
                      <a:pt x="59925" y="66112"/>
                    </a:cubicBezTo>
                    <a:cubicBezTo>
                      <a:pt x="60636" y="77310"/>
                      <a:pt x="61369" y="88884"/>
                      <a:pt x="61547" y="100511"/>
                    </a:cubicBezTo>
                    <a:cubicBezTo>
                      <a:pt x="61777" y="109417"/>
                      <a:pt x="63975" y="116869"/>
                      <a:pt x="68245" y="123263"/>
                    </a:cubicBezTo>
                    <a:cubicBezTo>
                      <a:pt x="68684" y="123818"/>
                      <a:pt x="69040" y="124331"/>
                      <a:pt x="69302" y="124739"/>
                    </a:cubicBezTo>
                    <a:cubicBezTo>
                      <a:pt x="73205" y="128632"/>
                      <a:pt x="77119" y="132536"/>
                      <a:pt x="81033" y="136439"/>
                    </a:cubicBezTo>
                    <a:cubicBezTo>
                      <a:pt x="93089" y="148485"/>
                      <a:pt x="105554" y="160939"/>
                      <a:pt x="117955" y="172890"/>
                    </a:cubicBezTo>
                    <a:cubicBezTo>
                      <a:pt x="118405" y="172911"/>
                      <a:pt x="118991" y="172859"/>
                      <a:pt x="119410" y="172754"/>
                    </a:cubicBezTo>
                    <a:cubicBezTo>
                      <a:pt x="119441" y="172712"/>
                      <a:pt x="119483" y="172670"/>
                      <a:pt x="119515" y="172629"/>
                    </a:cubicBezTo>
                    <a:cubicBezTo>
                      <a:pt x="119305" y="172335"/>
                      <a:pt x="118981" y="171938"/>
                      <a:pt x="118479" y="171435"/>
                    </a:cubicBezTo>
                    <a:cubicBezTo>
                      <a:pt x="113455" y="166433"/>
                      <a:pt x="108463" y="161410"/>
                      <a:pt x="103482" y="156386"/>
                    </a:cubicBezTo>
                    <a:cubicBezTo>
                      <a:pt x="93822" y="146653"/>
                      <a:pt x="83828" y="136586"/>
                      <a:pt x="73959" y="127125"/>
                    </a:cubicBezTo>
                    <a:cubicBezTo>
                      <a:pt x="66518" y="119935"/>
                      <a:pt x="62635" y="109543"/>
                      <a:pt x="63546" y="99297"/>
                    </a:cubicBezTo>
                    <a:cubicBezTo>
                      <a:pt x="64446" y="89167"/>
                      <a:pt x="69940" y="80020"/>
                      <a:pt x="78637" y="74191"/>
                    </a:cubicBezTo>
                    <a:lnTo>
                      <a:pt x="78898" y="74024"/>
                    </a:lnTo>
                    <a:cubicBezTo>
                      <a:pt x="90023" y="66980"/>
                      <a:pt x="107971" y="69314"/>
                      <a:pt x="117442" y="78995"/>
                    </a:cubicBezTo>
                    <a:cubicBezTo>
                      <a:pt x="141764" y="102657"/>
                      <a:pt x="166912" y="127114"/>
                      <a:pt x="190889" y="152074"/>
                    </a:cubicBezTo>
                    <a:cubicBezTo>
                      <a:pt x="204316" y="166119"/>
                      <a:pt x="210940" y="182926"/>
                      <a:pt x="210616" y="202047"/>
                    </a:cubicBezTo>
                    <a:cubicBezTo>
                      <a:pt x="210428" y="214417"/>
                      <a:pt x="210490" y="227216"/>
                      <a:pt x="210553" y="239597"/>
                    </a:cubicBezTo>
                    <a:cubicBezTo>
                      <a:pt x="210585" y="245970"/>
                      <a:pt x="210616" y="252354"/>
                      <a:pt x="210616" y="258727"/>
                    </a:cubicBezTo>
                    <a:cubicBezTo>
                      <a:pt x="210616" y="260852"/>
                      <a:pt x="210616" y="267320"/>
                      <a:pt x="205572" y="272060"/>
                    </a:cubicBezTo>
                    <a:cubicBezTo>
                      <a:pt x="202558" y="274886"/>
                      <a:pt x="198623" y="276320"/>
                      <a:pt x="193850" y="276320"/>
                    </a:cubicBezTo>
                    <a:close/>
                    <a:moveTo>
                      <a:pt x="101001" y="252228"/>
                    </a:moveTo>
                    <a:lnTo>
                      <a:pt x="186546" y="252228"/>
                    </a:lnTo>
                    <a:cubicBezTo>
                      <a:pt x="186535" y="248053"/>
                      <a:pt x="186514" y="243887"/>
                      <a:pt x="186493" y="239722"/>
                    </a:cubicBezTo>
                    <a:cubicBezTo>
                      <a:pt x="186430" y="227227"/>
                      <a:pt x="186368" y="214302"/>
                      <a:pt x="186556" y="201670"/>
                    </a:cubicBezTo>
                    <a:cubicBezTo>
                      <a:pt x="186776" y="188913"/>
                      <a:pt x="182506" y="178144"/>
                      <a:pt x="173516" y="168735"/>
                    </a:cubicBezTo>
                    <a:cubicBezTo>
                      <a:pt x="149802" y="144048"/>
                      <a:pt x="124758" y="119684"/>
                      <a:pt x="100541" y="96137"/>
                    </a:cubicBezTo>
                    <a:lnTo>
                      <a:pt x="100248" y="95844"/>
                    </a:lnTo>
                    <a:cubicBezTo>
                      <a:pt x="98479" y="94002"/>
                      <a:pt x="93519" y="93521"/>
                      <a:pt x="91813" y="94358"/>
                    </a:cubicBezTo>
                    <a:cubicBezTo>
                      <a:pt x="88600" y="96618"/>
                      <a:pt x="87710" y="99444"/>
                      <a:pt x="87532" y="101443"/>
                    </a:cubicBezTo>
                    <a:cubicBezTo>
                      <a:pt x="87260" y="104520"/>
                      <a:pt x="88422" y="107638"/>
                      <a:pt x="90651" y="109794"/>
                    </a:cubicBezTo>
                    <a:cubicBezTo>
                      <a:pt x="100708" y="119433"/>
                      <a:pt x="110807" y="129605"/>
                      <a:pt x="120572" y="139443"/>
                    </a:cubicBezTo>
                    <a:cubicBezTo>
                      <a:pt x="125522" y="144424"/>
                      <a:pt x="130482" y="149427"/>
                      <a:pt x="135464" y="154387"/>
                    </a:cubicBezTo>
                    <a:cubicBezTo>
                      <a:pt x="145992" y="164863"/>
                      <a:pt x="146651" y="178437"/>
                      <a:pt x="137180" y="189038"/>
                    </a:cubicBezTo>
                    <a:cubicBezTo>
                      <a:pt x="133224" y="193706"/>
                      <a:pt x="126882" y="196573"/>
                      <a:pt x="119734" y="196950"/>
                    </a:cubicBezTo>
                    <a:cubicBezTo>
                      <a:pt x="112712" y="197306"/>
                      <a:pt x="106234" y="195098"/>
                      <a:pt x="101933" y="190880"/>
                    </a:cubicBezTo>
                    <a:cubicBezTo>
                      <a:pt x="89154" y="178583"/>
                      <a:pt x="76387" y="165826"/>
                      <a:pt x="64048" y="153498"/>
                    </a:cubicBezTo>
                    <a:cubicBezTo>
                      <a:pt x="59893" y="149353"/>
                      <a:pt x="55749" y="145209"/>
                      <a:pt x="51605" y="141075"/>
                    </a:cubicBezTo>
                    <a:cubicBezTo>
                      <a:pt x="50610" y="140081"/>
                      <a:pt x="49909" y="139087"/>
                      <a:pt x="49459" y="138386"/>
                    </a:cubicBezTo>
                    <a:lnTo>
                      <a:pt x="49428" y="138354"/>
                    </a:lnTo>
                    <a:lnTo>
                      <a:pt x="48800" y="137444"/>
                    </a:lnTo>
                    <a:cubicBezTo>
                      <a:pt x="41558" y="126958"/>
                      <a:pt x="37864" y="115058"/>
                      <a:pt x="37508" y="101077"/>
                    </a:cubicBezTo>
                    <a:lnTo>
                      <a:pt x="37508" y="100961"/>
                    </a:lnTo>
                    <a:cubicBezTo>
                      <a:pt x="37340" y="89889"/>
                      <a:pt x="36618" y="78586"/>
                      <a:pt x="35927" y="67650"/>
                    </a:cubicBezTo>
                    <a:cubicBezTo>
                      <a:pt x="35498" y="60931"/>
                      <a:pt x="35059" y="53993"/>
                      <a:pt x="34745" y="47065"/>
                    </a:cubicBezTo>
                    <a:cubicBezTo>
                      <a:pt x="34556" y="44375"/>
                      <a:pt x="34515" y="41811"/>
                      <a:pt x="34473" y="39320"/>
                    </a:cubicBezTo>
                    <a:cubicBezTo>
                      <a:pt x="34399" y="34590"/>
                      <a:pt x="34337" y="30498"/>
                      <a:pt x="33311" y="26982"/>
                    </a:cubicBezTo>
                    <a:cubicBezTo>
                      <a:pt x="32746" y="25307"/>
                      <a:pt x="29564" y="23674"/>
                      <a:pt x="26896" y="24198"/>
                    </a:cubicBezTo>
                    <a:cubicBezTo>
                      <a:pt x="25891" y="24397"/>
                      <a:pt x="24091" y="26521"/>
                      <a:pt x="24091" y="29797"/>
                    </a:cubicBezTo>
                    <a:lnTo>
                      <a:pt x="24091" y="86142"/>
                    </a:lnTo>
                    <a:cubicBezTo>
                      <a:pt x="24091" y="91626"/>
                      <a:pt x="24122" y="97131"/>
                      <a:pt x="24154" y="102667"/>
                    </a:cubicBezTo>
                    <a:cubicBezTo>
                      <a:pt x="24217" y="113761"/>
                      <a:pt x="24279" y="125220"/>
                      <a:pt x="24091" y="136607"/>
                    </a:cubicBezTo>
                    <a:cubicBezTo>
                      <a:pt x="23850" y="147658"/>
                      <a:pt x="26414" y="155507"/>
                      <a:pt x="32641" y="162906"/>
                    </a:cubicBezTo>
                    <a:lnTo>
                      <a:pt x="32715" y="162990"/>
                    </a:lnTo>
                    <a:cubicBezTo>
                      <a:pt x="48423" y="181995"/>
                      <a:pt x="63514" y="201879"/>
                      <a:pt x="78093" y="221115"/>
                    </a:cubicBezTo>
                    <a:cubicBezTo>
                      <a:pt x="80447" y="224213"/>
                      <a:pt x="82792" y="227310"/>
                      <a:pt x="85146" y="230418"/>
                    </a:cubicBezTo>
                    <a:cubicBezTo>
                      <a:pt x="86360" y="231967"/>
                      <a:pt x="87700" y="233537"/>
                      <a:pt x="89134" y="235191"/>
                    </a:cubicBezTo>
                    <a:cubicBezTo>
                      <a:pt x="93267" y="240015"/>
                      <a:pt x="97841" y="245342"/>
                      <a:pt x="101001" y="252239"/>
                    </a:cubicBezTo>
                    <a:close/>
                  </a:path>
                </a:pathLst>
              </a:custGeom>
              <a:solidFill>
                <a:srgbClr val="0A6AB2"/>
              </a:solidFill>
              <a:ln w="1044"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A0253192-DA99-9D6C-DF0D-2EDC23928ECE}"/>
                  </a:ext>
                </a:extLst>
              </p:cNvPr>
              <p:cNvSpPr/>
              <p:nvPr/>
            </p:nvSpPr>
            <p:spPr>
              <a:xfrm>
                <a:off x="4746371" y="2177433"/>
                <a:ext cx="209337" cy="276068"/>
              </a:xfrm>
              <a:custGeom>
                <a:avLst/>
                <a:gdLst>
                  <a:gd name="connsiteX0" fmla="*/ 17151 w 209337"/>
                  <a:gd name="connsiteY0" fmla="*/ 276069 h 276068"/>
                  <a:gd name="connsiteX1" fmla="*/ 4801 w 209337"/>
                  <a:gd name="connsiteY1" fmla="*/ 271360 h 276068"/>
                  <a:gd name="connsiteX2" fmla="*/ 186 w 209337"/>
                  <a:gd name="connsiteY2" fmla="*/ 257577 h 276068"/>
                  <a:gd name="connsiteX3" fmla="*/ 92 w 209337"/>
                  <a:gd name="connsiteY3" fmla="*/ 240958 h 276068"/>
                  <a:gd name="connsiteX4" fmla="*/ 469 w 209337"/>
                  <a:gd name="connsiteY4" fmla="*/ 197746 h 276068"/>
                  <a:gd name="connsiteX5" fmla="*/ 21201 w 209337"/>
                  <a:gd name="connsiteY5" fmla="*/ 150076 h 276068"/>
                  <a:gd name="connsiteX6" fmla="*/ 21305 w 209337"/>
                  <a:gd name="connsiteY6" fmla="*/ 149971 h 276068"/>
                  <a:gd name="connsiteX7" fmla="*/ 44151 w 209337"/>
                  <a:gd name="connsiteY7" fmla="*/ 127104 h 276068"/>
                  <a:gd name="connsiteX8" fmla="*/ 89990 w 209337"/>
                  <a:gd name="connsiteY8" fmla="*/ 81036 h 276068"/>
                  <a:gd name="connsiteX9" fmla="*/ 122548 w 209337"/>
                  <a:gd name="connsiteY9" fmla="*/ 70916 h 276068"/>
                  <a:gd name="connsiteX10" fmla="*/ 122799 w 209337"/>
                  <a:gd name="connsiteY10" fmla="*/ 70989 h 276068"/>
                  <a:gd name="connsiteX11" fmla="*/ 145572 w 209337"/>
                  <a:gd name="connsiteY11" fmla="*/ 94233 h 276068"/>
                  <a:gd name="connsiteX12" fmla="*/ 137273 w 209337"/>
                  <a:gd name="connsiteY12" fmla="*/ 125137 h 276068"/>
                  <a:gd name="connsiteX13" fmla="*/ 106902 w 209337"/>
                  <a:gd name="connsiteY13" fmla="*/ 155748 h 276068"/>
                  <a:gd name="connsiteX14" fmla="*/ 91758 w 209337"/>
                  <a:gd name="connsiteY14" fmla="*/ 170829 h 276068"/>
                  <a:gd name="connsiteX15" fmla="*/ 90712 w 209337"/>
                  <a:gd name="connsiteY15" fmla="*/ 172032 h 276068"/>
                  <a:gd name="connsiteX16" fmla="*/ 91151 w 209337"/>
                  <a:gd name="connsiteY16" fmla="*/ 173068 h 276068"/>
                  <a:gd name="connsiteX17" fmla="*/ 92324 w 209337"/>
                  <a:gd name="connsiteY17" fmla="*/ 172618 h 276068"/>
                  <a:gd name="connsiteX18" fmla="*/ 108461 w 209337"/>
                  <a:gd name="connsiteY18" fmla="*/ 156606 h 276068"/>
                  <a:gd name="connsiteX19" fmla="*/ 140161 w 209337"/>
                  <a:gd name="connsiteY19" fmla="*/ 124614 h 276068"/>
                  <a:gd name="connsiteX20" fmla="*/ 148816 w 209337"/>
                  <a:gd name="connsiteY20" fmla="*/ 101548 h 276068"/>
                  <a:gd name="connsiteX21" fmla="*/ 148816 w 209337"/>
                  <a:gd name="connsiteY21" fmla="*/ 101422 h 276068"/>
                  <a:gd name="connsiteX22" fmla="*/ 151307 w 209337"/>
                  <a:gd name="connsiteY22" fmla="*/ 43360 h 276068"/>
                  <a:gd name="connsiteX23" fmla="*/ 151652 w 209337"/>
                  <a:gd name="connsiteY23" fmla="*/ 37761 h 276068"/>
                  <a:gd name="connsiteX24" fmla="*/ 152112 w 209337"/>
                  <a:gd name="connsiteY24" fmla="*/ 27516 h 276068"/>
                  <a:gd name="connsiteX25" fmla="*/ 152112 w 209337"/>
                  <a:gd name="connsiteY25" fmla="*/ 27160 h 276068"/>
                  <a:gd name="connsiteX26" fmla="*/ 181824 w 209337"/>
                  <a:gd name="connsiteY26" fmla="*/ 13 h 276068"/>
                  <a:gd name="connsiteX27" fmla="*/ 209212 w 209337"/>
                  <a:gd name="connsiteY27" fmla="*/ 28070 h 276068"/>
                  <a:gd name="connsiteX28" fmla="*/ 209212 w 209337"/>
                  <a:gd name="connsiteY28" fmla="*/ 86635 h 276068"/>
                  <a:gd name="connsiteX29" fmla="*/ 209274 w 209337"/>
                  <a:gd name="connsiteY29" fmla="*/ 106467 h 276068"/>
                  <a:gd name="connsiteX30" fmla="*/ 209212 w 209337"/>
                  <a:gd name="connsiteY30" fmla="*/ 146392 h 276068"/>
                  <a:gd name="connsiteX31" fmla="*/ 198056 w 209337"/>
                  <a:gd name="connsiteY31" fmla="*/ 174429 h 276068"/>
                  <a:gd name="connsiteX32" fmla="*/ 197940 w 209337"/>
                  <a:gd name="connsiteY32" fmla="*/ 174586 h 276068"/>
                  <a:gd name="connsiteX33" fmla="*/ 176141 w 209337"/>
                  <a:gd name="connsiteY33" fmla="*/ 202832 h 276068"/>
                  <a:gd name="connsiteX34" fmla="*/ 154446 w 209337"/>
                  <a:gd name="connsiteY34" fmla="*/ 230942 h 276068"/>
                  <a:gd name="connsiteX35" fmla="*/ 154310 w 209337"/>
                  <a:gd name="connsiteY35" fmla="*/ 231120 h 276068"/>
                  <a:gd name="connsiteX36" fmla="*/ 143353 w 209337"/>
                  <a:gd name="connsiteY36" fmla="*/ 245144 h 276068"/>
                  <a:gd name="connsiteX37" fmla="*/ 132364 w 209337"/>
                  <a:gd name="connsiteY37" fmla="*/ 259199 h 276068"/>
                  <a:gd name="connsiteX38" fmla="*/ 131904 w 209337"/>
                  <a:gd name="connsiteY38" fmla="*/ 259806 h 276068"/>
                  <a:gd name="connsiteX39" fmla="*/ 131244 w 209337"/>
                  <a:gd name="connsiteY39" fmla="*/ 260674 h 276068"/>
                  <a:gd name="connsiteX40" fmla="*/ 123228 w 209337"/>
                  <a:gd name="connsiteY40" fmla="*/ 273913 h 276068"/>
                  <a:gd name="connsiteX41" fmla="*/ 112940 w 209337"/>
                  <a:gd name="connsiteY41" fmla="*/ 276017 h 276068"/>
                  <a:gd name="connsiteX42" fmla="*/ 18584 w 209337"/>
                  <a:gd name="connsiteY42" fmla="*/ 276017 h 276068"/>
                  <a:gd name="connsiteX43" fmla="*/ 17140 w 209337"/>
                  <a:gd name="connsiteY43" fmla="*/ 276059 h 276068"/>
                  <a:gd name="connsiteX44" fmla="*/ 24236 w 209337"/>
                  <a:gd name="connsiteY44" fmla="*/ 251957 h 276068"/>
                  <a:gd name="connsiteX45" fmla="*/ 108660 w 209337"/>
                  <a:gd name="connsiteY45" fmla="*/ 251957 h 276068"/>
                  <a:gd name="connsiteX46" fmla="*/ 112752 w 209337"/>
                  <a:gd name="connsiteY46" fmla="*/ 245248 h 276068"/>
                  <a:gd name="connsiteX47" fmla="*/ 113422 w 209337"/>
                  <a:gd name="connsiteY47" fmla="*/ 244369 h 276068"/>
                  <a:gd name="connsiteX48" fmla="*/ 124348 w 209337"/>
                  <a:gd name="connsiteY48" fmla="*/ 230388 h 276068"/>
                  <a:gd name="connsiteX49" fmla="*/ 135368 w 209337"/>
                  <a:gd name="connsiteY49" fmla="*/ 216280 h 276068"/>
                  <a:gd name="connsiteX50" fmla="*/ 157125 w 209337"/>
                  <a:gd name="connsiteY50" fmla="*/ 188076 h 276068"/>
                  <a:gd name="connsiteX51" fmla="*/ 178726 w 209337"/>
                  <a:gd name="connsiteY51" fmla="*/ 160081 h 276068"/>
                  <a:gd name="connsiteX52" fmla="*/ 185131 w 209337"/>
                  <a:gd name="connsiteY52" fmla="*/ 146298 h 276068"/>
                  <a:gd name="connsiteX53" fmla="*/ 185131 w 209337"/>
                  <a:gd name="connsiteY53" fmla="*/ 146131 h 276068"/>
                  <a:gd name="connsiteX54" fmla="*/ 185194 w 209337"/>
                  <a:gd name="connsiteY54" fmla="*/ 106571 h 276068"/>
                  <a:gd name="connsiteX55" fmla="*/ 185131 w 209337"/>
                  <a:gd name="connsiteY55" fmla="*/ 86624 h 276068"/>
                  <a:gd name="connsiteX56" fmla="*/ 185131 w 209337"/>
                  <a:gd name="connsiteY56" fmla="*/ 28060 h 276068"/>
                  <a:gd name="connsiteX57" fmla="*/ 181112 w 209337"/>
                  <a:gd name="connsiteY57" fmla="*/ 24062 h 276068"/>
                  <a:gd name="connsiteX58" fmla="*/ 176172 w 209337"/>
                  <a:gd name="connsiteY58" fmla="*/ 27704 h 276068"/>
                  <a:gd name="connsiteX59" fmla="*/ 175660 w 209337"/>
                  <a:gd name="connsiteY59" fmla="*/ 39342 h 276068"/>
                  <a:gd name="connsiteX60" fmla="*/ 175335 w 209337"/>
                  <a:gd name="connsiteY60" fmla="*/ 44679 h 276068"/>
                  <a:gd name="connsiteX61" fmla="*/ 175314 w 209337"/>
                  <a:gd name="connsiteY61" fmla="*/ 44951 h 276068"/>
                  <a:gd name="connsiteX62" fmla="*/ 172865 w 209337"/>
                  <a:gd name="connsiteY62" fmla="*/ 102092 h 276068"/>
                  <a:gd name="connsiteX63" fmla="*/ 157942 w 209337"/>
                  <a:gd name="connsiteY63" fmla="*/ 140814 h 276068"/>
                  <a:gd name="connsiteX64" fmla="*/ 157732 w 209337"/>
                  <a:gd name="connsiteY64" fmla="*/ 141034 h 276068"/>
                  <a:gd name="connsiteX65" fmla="*/ 125342 w 209337"/>
                  <a:gd name="connsiteY65" fmla="*/ 173728 h 276068"/>
                  <a:gd name="connsiteX66" fmla="*/ 109351 w 209337"/>
                  <a:gd name="connsiteY66" fmla="*/ 189593 h 276068"/>
                  <a:gd name="connsiteX67" fmla="*/ 87761 w 209337"/>
                  <a:gd name="connsiteY67" fmla="*/ 196909 h 276068"/>
                  <a:gd name="connsiteX68" fmla="*/ 87101 w 209337"/>
                  <a:gd name="connsiteY68" fmla="*/ 196804 h 276068"/>
                  <a:gd name="connsiteX69" fmla="*/ 67123 w 209337"/>
                  <a:gd name="connsiteY69" fmla="*/ 177098 h 276068"/>
                  <a:gd name="connsiteX70" fmla="*/ 67081 w 209337"/>
                  <a:gd name="connsiteY70" fmla="*/ 176941 h 276068"/>
                  <a:gd name="connsiteX71" fmla="*/ 74679 w 209337"/>
                  <a:gd name="connsiteY71" fmla="*/ 153823 h 276068"/>
                  <a:gd name="connsiteX72" fmla="*/ 89927 w 209337"/>
                  <a:gd name="connsiteY72" fmla="*/ 138637 h 276068"/>
                  <a:gd name="connsiteX73" fmla="*/ 119931 w 209337"/>
                  <a:gd name="connsiteY73" fmla="*/ 108392 h 276068"/>
                  <a:gd name="connsiteX74" fmla="*/ 122234 w 209337"/>
                  <a:gd name="connsiteY74" fmla="*/ 100198 h 276068"/>
                  <a:gd name="connsiteX75" fmla="*/ 115850 w 209337"/>
                  <a:gd name="connsiteY75" fmla="*/ 94013 h 276068"/>
                  <a:gd name="connsiteX76" fmla="*/ 107341 w 209337"/>
                  <a:gd name="connsiteY76" fmla="*/ 97665 h 276068"/>
                  <a:gd name="connsiteX77" fmla="*/ 107195 w 209337"/>
                  <a:gd name="connsiteY77" fmla="*/ 97812 h 276068"/>
                  <a:gd name="connsiteX78" fmla="*/ 61147 w 209337"/>
                  <a:gd name="connsiteY78" fmla="*/ 144090 h 276068"/>
                  <a:gd name="connsiteX79" fmla="*/ 38395 w 209337"/>
                  <a:gd name="connsiteY79" fmla="*/ 166873 h 276068"/>
                  <a:gd name="connsiteX80" fmla="*/ 24497 w 209337"/>
                  <a:gd name="connsiteY80" fmla="*/ 198656 h 276068"/>
                  <a:gd name="connsiteX81" fmla="*/ 24141 w 209337"/>
                  <a:gd name="connsiteY81" fmla="*/ 240748 h 276068"/>
                  <a:gd name="connsiteX82" fmla="*/ 24215 w 209337"/>
                  <a:gd name="connsiteY82" fmla="*/ 251936 h 27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09337" h="276068">
                    <a:moveTo>
                      <a:pt x="17151" y="276069"/>
                    </a:moveTo>
                    <a:cubicBezTo>
                      <a:pt x="14116" y="276069"/>
                      <a:pt x="8935" y="275504"/>
                      <a:pt x="4801" y="271360"/>
                    </a:cubicBezTo>
                    <a:cubicBezTo>
                      <a:pt x="-65" y="266472"/>
                      <a:pt x="50" y="260109"/>
                      <a:pt x="186" y="257577"/>
                    </a:cubicBezTo>
                    <a:cubicBezTo>
                      <a:pt x="186" y="252040"/>
                      <a:pt x="144" y="246494"/>
                      <a:pt x="92" y="240958"/>
                    </a:cubicBezTo>
                    <a:cubicBezTo>
                      <a:pt x="-23" y="226840"/>
                      <a:pt x="-138" y="212251"/>
                      <a:pt x="469" y="197746"/>
                    </a:cubicBezTo>
                    <a:cubicBezTo>
                      <a:pt x="1118" y="179881"/>
                      <a:pt x="8286" y="163378"/>
                      <a:pt x="21201" y="150076"/>
                    </a:cubicBezTo>
                    <a:lnTo>
                      <a:pt x="21305" y="149971"/>
                    </a:lnTo>
                    <a:cubicBezTo>
                      <a:pt x="28893" y="142353"/>
                      <a:pt x="36522" y="134734"/>
                      <a:pt x="44151" y="127104"/>
                    </a:cubicBezTo>
                    <a:cubicBezTo>
                      <a:pt x="59211" y="112045"/>
                      <a:pt x="74784" y="96472"/>
                      <a:pt x="89990" y="81036"/>
                    </a:cubicBezTo>
                    <a:cubicBezTo>
                      <a:pt x="93663" y="77174"/>
                      <a:pt x="104599" y="65850"/>
                      <a:pt x="122548" y="70916"/>
                    </a:cubicBezTo>
                    <a:lnTo>
                      <a:pt x="122799" y="70989"/>
                    </a:lnTo>
                    <a:cubicBezTo>
                      <a:pt x="134217" y="74484"/>
                      <a:pt x="142725" y="83171"/>
                      <a:pt x="145572" y="94233"/>
                    </a:cubicBezTo>
                    <a:cubicBezTo>
                      <a:pt x="148418" y="105295"/>
                      <a:pt x="145310" y="116848"/>
                      <a:pt x="137273" y="125137"/>
                    </a:cubicBezTo>
                    <a:cubicBezTo>
                      <a:pt x="127309" y="135508"/>
                      <a:pt x="116928" y="145796"/>
                      <a:pt x="106902" y="155748"/>
                    </a:cubicBezTo>
                    <a:cubicBezTo>
                      <a:pt x="101847" y="160761"/>
                      <a:pt x="96782" y="165785"/>
                      <a:pt x="91758" y="170829"/>
                    </a:cubicBezTo>
                    <a:cubicBezTo>
                      <a:pt x="91225" y="171363"/>
                      <a:pt x="90900" y="171771"/>
                      <a:pt x="90712" y="172032"/>
                    </a:cubicBezTo>
                    <a:cubicBezTo>
                      <a:pt x="90890" y="172598"/>
                      <a:pt x="91057" y="172922"/>
                      <a:pt x="91151" y="173068"/>
                    </a:cubicBezTo>
                    <a:cubicBezTo>
                      <a:pt x="91832" y="173068"/>
                      <a:pt x="92156" y="172786"/>
                      <a:pt x="92324" y="172618"/>
                    </a:cubicBezTo>
                    <a:cubicBezTo>
                      <a:pt x="97671" y="167250"/>
                      <a:pt x="103155" y="161839"/>
                      <a:pt x="108461" y="156606"/>
                    </a:cubicBezTo>
                    <a:cubicBezTo>
                      <a:pt x="118989" y="146225"/>
                      <a:pt x="129863" y="135487"/>
                      <a:pt x="140161" y="124614"/>
                    </a:cubicBezTo>
                    <a:cubicBezTo>
                      <a:pt x="145613" y="118502"/>
                      <a:pt x="148607" y="110527"/>
                      <a:pt x="148816" y="101548"/>
                    </a:cubicBezTo>
                    <a:lnTo>
                      <a:pt x="148816" y="101422"/>
                    </a:lnTo>
                    <a:cubicBezTo>
                      <a:pt x="149360" y="82344"/>
                      <a:pt x="149925" y="62627"/>
                      <a:pt x="151307" y="43360"/>
                    </a:cubicBezTo>
                    <a:cubicBezTo>
                      <a:pt x="151401" y="41497"/>
                      <a:pt x="151526" y="39635"/>
                      <a:pt x="151652" y="37761"/>
                    </a:cubicBezTo>
                    <a:cubicBezTo>
                      <a:pt x="151893" y="34182"/>
                      <a:pt x="152112" y="30802"/>
                      <a:pt x="152112" y="27516"/>
                    </a:cubicBezTo>
                    <a:lnTo>
                      <a:pt x="152112" y="27160"/>
                    </a:lnTo>
                    <a:cubicBezTo>
                      <a:pt x="152583" y="11221"/>
                      <a:pt x="165383" y="-437"/>
                      <a:pt x="181824" y="13"/>
                    </a:cubicBezTo>
                    <a:cubicBezTo>
                      <a:pt x="197449" y="484"/>
                      <a:pt x="209212" y="12550"/>
                      <a:pt x="209212" y="28070"/>
                    </a:cubicBezTo>
                    <a:lnTo>
                      <a:pt x="209212" y="86635"/>
                    </a:lnTo>
                    <a:cubicBezTo>
                      <a:pt x="209212" y="93249"/>
                      <a:pt x="209243" y="99863"/>
                      <a:pt x="209274" y="106467"/>
                    </a:cubicBezTo>
                    <a:cubicBezTo>
                      <a:pt x="209337" y="119538"/>
                      <a:pt x="209400" y="133049"/>
                      <a:pt x="209212" y="146392"/>
                    </a:cubicBezTo>
                    <a:cubicBezTo>
                      <a:pt x="209180" y="157758"/>
                      <a:pt x="203833" y="166590"/>
                      <a:pt x="198056" y="174429"/>
                    </a:cubicBezTo>
                    <a:lnTo>
                      <a:pt x="197940" y="174586"/>
                    </a:lnTo>
                    <a:cubicBezTo>
                      <a:pt x="190761" y="184015"/>
                      <a:pt x="183331" y="193581"/>
                      <a:pt x="176141" y="202832"/>
                    </a:cubicBezTo>
                    <a:cubicBezTo>
                      <a:pt x="168983" y="212052"/>
                      <a:pt x="161573" y="221586"/>
                      <a:pt x="154446" y="230942"/>
                    </a:cubicBezTo>
                    <a:lnTo>
                      <a:pt x="154310" y="231120"/>
                    </a:lnTo>
                    <a:cubicBezTo>
                      <a:pt x="150626" y="235777"/>
                      <a:pt x="146932" y="240539"/>
                      <a:pt x="143353" y="245144"/>
                    </a:cubicBezTo>
                    <a:cubicBezTo>
                      <a:pt x="139784" y="249748"/>
                      <a:pt x="136090" y="254500"/>
                      <a:pt x="132364" y="259199"/>
                    </a:cubicBezTo>
                    <a:lnTo>
                      <a:pt x="131904" y="259806"/>
                    </a:lnTo>
                    <a:cubicBezTo>
                      <a:pt x="131694" y="260078"/>
                      <a:pt x="131454" y="260392"/>
                      <a:pt x="131244" y="260674"/>
                    </a:cubicBezTo>
                    <a:cubicBezTo>
                      <a:pt x="130669" y="268639"/>
                      <a:pt x="126054" y="272364"/>
                      <a:pt x="123228" y="273913"/>
                    </a:cubicBezTo>
                    <a:cubicBezTo>
                      <a:pt x="119387" y="276017"/>
                      <a:pt x="115504" y="276017"/>
                      <a:pt x="112940" y="276017"/>
                    </a:cubicBezTo>
                    <a:lnTo>
                      <a:pt x="18584" y="276017"/>
                    </a:lnTo>
                    <a:cubicBezTo>
                      <a:pt x="18187" y="276038"/>
                      <a:pt x="17705" y="276059"/>
                      <a:pt x="17140" y="276059"/>
                    </a:cubicBezTo>
                    <a:close/>
                    <a:moveTo>
                      <a:pt x="24236" y="251957"/>
                    </a:moveTo>
                    <a:lnTo>
                      <a:pt x="108660" y="251957"/>
                    </a:lnTo>
                    <a:cubicBezTo>
                      <a:pt x="109843" y="249068"/>
                      <a:pt x="111538" y="246839"/>
                      <a:pt x="112752" y="245248"/>
                    </a:cubicBezTo>
                    <a:lnTo>
                      <a:pt x="113422" y="244369"/>
                    </a:lnTo>
                    <a:cubicBezTo>
                      <a:pt x="117095" y="239723"/>
                      <a:pt x="120779" y="234971"/>
                      <a:pt x="124348" y="230388"/>
                    </a:cubicBezTo>
                    <a:cubicBezTo>
                      <a:pt x="127937" y="225772"/>
                      <a:pt x="131642" y="221000"/>
                      <a:pt x="135368" y="216280"/>
                    </a:cubicBezTo>
                    <a:cubicBezTo>
                      <a:pt x="142537" y="206861"/>
                      <a:pt x="149957" y="197317"/>
                      <a:pt x="157125" y="188076"/>
                    </a:cubicBezTo>
                    <a:cubicBezTo>
                      <a:pt x="164252" y="178898"/>
                      <a:pt x="171630" y="169406"/>
                      <a:pt x="178726" y="160081"/>
                    </a:cubicBezTo>
                    <a:cubicBezTo>
                      <a:pt x="182682" y="154702"/>
                      <a:pt x="185131" y="150505"/>
                      <a:pt x="185131" y="146298"/>
                    </a:cubicBezTo>
                    <a:lnTo>
                      <a:pt x="185131" y="146131"/>
                    </a:lnTo>
                    <a:cubicBezTo>
                      <a:pt x="185309" y="132976"/>
                      <a:pt x="185256" y="119559"/>
                      <a:pt x="185194" y="106571"/>
                    </a:cubicBezTo>
                    <a:cubicBezTo>
                      <a:pt x="185162" y="99926"/>
                      <a:pt x="185131" y="93270"/>
                      <a:pt x="185131" y="86624"/>
                    </a:cubicBezTo>
                    <a:lnTo>
                      <a:pt x="185131" y="28060"/>
                    </a:lnTo>
                    <a:cubicBezTo>
                      <a:pt x="185131" y="25632"/>
                      <a:pt x="183624" y="24146"/>
                      <a:pt x="181112" y="24062"/>
                    </a:cubicBezTo>
                    <a:cubicBezTo>
                      <a:pt x="176486" y="23937"/>
                      <a:pt x="176214" y="26605"/>
                      <a:pt x="176172" y="27704"/>
                    </a:cubicBezTo>
                    <a:cubicBezTo>
                      <a:pt x="176172" y="31712"/>
                      <a:pt x="175911" y="35595"/>
                      <a:pt x="175660" y="39342"/>
                    </a:cubicBezTo>
                    <a:cubicBezTo>
                      <a:pt x="175544" y="41121"/>
                      <a:pt x="175419" y="42900"/>
                      <a:pt x="175335" y="44679"/>
                    </a:cubicBezTo>
                    <a:lnTo>
                      <a:pt x="175314" y="44951"/>
                    </a:lnTo>
                    <a:cubicBezTo>
                      <a:pt x="173964" y="63726"/>
                      <a:pt x="173399" y="83233"/>
                      <a:pt x="172865" y="102092"/>
                    </a:cubicBezTo>
                    <a:cubicBezTo>
                      <a:pt x="172510" y="116974"/>
                      <a:pt x="167350" y="130359"/>
                      <a:pt x="157942" y="140814"/>
                    </a:cubicBezTo>
                    <a:lnTo>
                      <a:pt x="157732" y="141034"/>
                    </a:lnTo>
                    <a:cubicBezTo>
                      <a:pt x="147120" y="152242"/>
                      <a:pt x="136048" y="163168"/>
                      <a:pt x="125342" y="173728"/>
                    </a:cubicBezTo>
                    <a:cubicBezTo>
                      <a:pt x="120067" y="178929"/>
                      <a:pt x="114625" y="184298"/>
                      <a:pt x="109351" y="189593"/>
                    </a:cubicBezTo>
                    <a:cubicBezTo>
                      <a:pt x="103710" y="195255"/>
                      <a:pt x="95840" y="197924"/>
                      <a:pt x="87761" y="196909"/>
                    </a:cubicBezTo>
                    <a:lnTo>
                      <a:pt x="87101" y="196804"/>
                    </a:lnTo>
                    <a:cubicBezTo>
                      <a:pt x="81209" y="195726"/>
                      <a:pt x="70765" y="191739"/>
                      <a:pt x="67123" y="177098"/>
                    </a:cubicBezTo>
                    <a:lnTo>
                      <a:pt x="67081" y="176941"/>
                    </a:lnTo>
                    <a:cubicBezTo>
                      <a:pt x="65741" y="171216"/>
                      <a:pt x="65972" y="162561"/>
                      <a:pt x="74679" y="153823"/>
                    </a:cubicBezTo>
                    <a:cubicBezTo>
                      <a:pt x="79744" y="148747"/>
                      <a:pt x="84830" y="143692"/>
                      <a:pt x="89927" y="138637"/>
                    </a:cubicBezTo>
                    <a:cubicBezTo>
                      <a:pt x="99859" y="128789"/>
                      <a:pt x="110125" y="118607"/>
                      <a:pt x="119931" y="108392"/>
                    </a:cubicBezTo>
                    <a:cubicBezTo>
                      <a:pt x="122129" y="106132"/>
                      <a:pt x="122977" y="103086"/>
                      <a:pt x="122234" y="100198"/>
                    </a:cubicBezTo>
                    <a:cubicBezTo>
                      <a:pt x="121794" y="98502"/>
                      <a:pt x="120381" y="95447"/>
                      <a:pt x="115850" y="94013"/>
                    </a:cubicBezTo>
                    <a:cubicBezTo>
                      <a:pt x="113307" y="93301"/>
                      <a:pt x="111590" y="93197"/>
                      <a:pt x="107341" y="97665"/>
                    </a:cubicBezTo>
                    <a:lnTo>
                      <a:pt x="107195" y="97812"/>
                    </a:lnTo>
                    <a:cubicBezTo>
                      <a:pt x="91905" y="113342"/>
                      <a:pt x="76270" y="128978"/>
                      <a:pt x="61147" y="144090"/>
                    </a:cubicBezTo>
                    <a:cubicBezTo>
                      <a:pt x="53549" y="151688"/>
                      <a:pt x="45951" y="159275"/>
                      <a:pt x="38395" y="166873"/>
                    </a:cubicBezTo>
                    <a:cubicBezTo>
                      <a:pt x="29615" y="175936"/>
                      <a:pt x="24937" y="186632"/>
                      <a:pt x="24497" y="198656"/>
                    </a:cubicBezTo>
                    <a:cubicBezTo>
                      <a:pt x="23922" y="212628"/>
                      <a:pt x="24026" y="226923"/>
                      <a:pt x="24141" y="240748"/>
                    </a:cubicBezTo>
                    <a:cubicBezTo>
                      <a:pt x="24173" y="244474"/>
                      <a:pt x="24204" y="248210"/>
                      <a:pt x="24215" y="251936"/>
                    </a:cubicBezTo>
                    <a:close/>
                  </a:path>
                </a:pathLst>
              </a:custGeom>
              <a:solidFill>
                <a:srgbClr val="0A6AB2"/>
              </a:solidFill>
              <a:ln w="1044" cap="flat">
                <a:noFill/>
                <a:prstDash val="solid"/>
                <a:miter/>
              </a:ln>
            </p:spPr>
            <p:txBody>
              <a:bodyPr rtlCol="0" anchor="ctr"/>
              <a:lstStyle/>
              <a:p>
                <a:endParaRPr lang="en-IN"/>
              </a:p>
            </p:txBody>
          </p:sp>
        </p:grpSp>
        <p:grpSp>
          <p:nvGrpSpPr>
            <p:cNvPr id="61" name="Group 60">
              <a:extLst>
                <a:ext uri="{FF2B5EF4-FFF2-40B4-BE49-F238E27FC236}">
                  <a16:creationId xmlns:a16="http://schemas.microsoft.com/office/drawing/2014/main" id="{A9485F4F-A168-BEFD-D2E4-343E8EAA1267}"/>
                </a:ext>
              </a:extLst>
            </p:cNvPr>
            <p:cNvGrpSpPr/>
            <p:nvPr/>
          </p:nvGrpSpPr>
          <p:grpSpPr>
            <a:xfrm>
              <a:off x="4640123" y="1864508"/>
              <a:ext cx="239458" cy="383023"/>
              <a:chOff x="3387495" y="3837519"/>
              <a:chExt cx="205049" cy="327986"/>
            </a:xfrm>
          </p:grpSpPr>
          <p:sp>
            <p:nvSpPr>
              <p:cNvPr id="62" name="Freeform: Shape 61">
                <a:extLst>
                  <a:ext uri="{FF2B5EF4-FFF2-40B4-BE49-F238E27FC236}">
                    <a16:creationId xmlns:a16="http://schemas.microsoft.com/office/drawing/2014/main" id="{205F01E3-58C8-CE58-3E80-D5FC9A8363BB}"/>
                  </a:ext>
                </a:extLst>
              </p:cNvPr>
              <p:cNvSpPr/>
              <p:nvPr/>
            </p:nvSpPr>
            <p:spPr>
              <a:xfrm>
                <a:off x="3410020" y="3837519"/>
                <a:ext cx="159426" cy="159437"/>
              </a:xfrm>
              <a:custGeom>
                <a:avLst/>
                <a:gdLst>
                  <a:gd name="connsiteX0" fmla="*/ 79713 w 159426"/>
                  <a:gd name="connsiteY0" fmla="*/ 159438 h 159437"/>
                  <a:gd name="connsiteX1" fmla="*/ 0 w 159426"/>
                  <a:gd name="connsiteY1" fmla="*/ 79724 h 159437"/>
                  <a:gd name="connsiteX2" fmla="*/ 79713 w 159426"/>
                  <a:gd name="connsiteY2" fmla="*/ 0 h 159437"/>
                  <a:gd name="connsiteX3" fmla="*/ 159427 w 159426"/>
                  <a:gd name="connsiteY3" fmla="*/ 79713 h 159437"/>
                  <a:gd name="connsiteX4" fmla="*/ 79713 w 159426"/>
                  <a:gd name="connsiteY4" fmla="*/ 159427 h 159437"/>
                  <a:gd name="connsiteX5" fmla="*/ 79713 w 159426"/>
                  <a:gd name="connsiteY5" fmla="*/ 50619 h 159437"/>
                  <a:gd name="connsiteX6" fmla="*/ 50619 w 159426"/>
                  <a:gd name="connsiteY6" fmla="*/ 79713 h 159437"/>
                  <a:gd name="connsiteX7" fmla="*/ 79713 w 159426"/>
                  <a:gd name="connsiteY7" fmla="*/ 108808 h 159437"/>
                  <a:gd name="connsiteX8" fmla="*/ 108808 w 159426"/>
                  <a:gd name="connsiteY8" fmla="*/ 79713 h 159437"/>
                  <a:gd name="connsiteX9" fmla="*/ 79713 w 159426"/>
                  <a:gd name="connsiteY9" fmla="*/ 50619 h 1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426" h="159437">
                    <a:moveTo>
                      <a:pt x="79713" y="159438"/>
                    </a:moveTo>
                    <a:cubicBezTo>
                      <a:pt x="35752" y="159438"/>
                      <a:pt x="0" y="123675"/>
                      <a:pt x="0" y="79724"/>
                    </a:cubicBezTo>
                    <a:cubicBezTo>
                      <a:pt x="0" y="35774"/>
                      <a:pt x="35763" y="0"/>
                      <a:pt x="79713" y="0"/>
                    </a:cubicBezTo>
                    <a:cubicBezTo>
                      <a:pt x="123664" y="0"/>
                      <a:pt x="159427" y="35763"/>
                      <a:pt x="159427" y="79713"/>
                    </a:cubicBezTo>
                    <a:cubicBezTo>
                      <a:pt x="159427" y="123664"/>
                      <a:pt x="123664" y="159427"/>
                      <a:pt x="79713" y="159427"/>
                    </a:cubicBezTo>
                    <a:close/>
                    <a:moveTo>
                      <a:pt x="79713" y="50619"/>
                    </a:moveTo>
                    <a:cubicBezTo>
                      <a:pt x="63669" y="50619"/>
                      <a:pt x="50619" y="63669"/>
                      <a:pt x="50619" y="79713"/>
                    </a:cubicBezTo>
                    <a:cubicBezTo>
                      <a:pt x="50619" y="95757"/>
                      <a:pt x="63669" y="108808"/>
                      <a:pt x="79713" y="108808"/>
                    </a:cubicBezTo>
                    <a:cubicBezTo>
                      <a:pt x="95757" y="108808"/>
                      <a:pt x="108808" y="95757"/>
                      <a:pt x="108808" y="79713"/>
                    </a:cubicBezTo>
                    <a:cubicBezTo>
                      <a:pt x="108808" y="63669"/>
                      <a:pt x="95757" y="50619"/>
                      <a:pt x="79713" y="50619"/>
                    </a:cubicBezTo>
                    <a:close/>
                  </a:path>
                </a:pathLst>
              </a:custGeom>
              <a:solidFill>
                <a:srgbClr val="0A69B3"/>
              </a:solidFill>
              <a:ln w="108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EB12D5E4-5031-4D23-7076-7316AA27FC51}"/>
                  </a:ext>
                </a:extLst>
              </p:cNvPr>
              <p:cNvSpPr/>
              <p:nvPr/>
            </p:nvSpPr>
            <p:spPr>
              <a:xfrm>
                <a:off x="3387495" y="4010403"/>
                <a:ext cx="205049" cy="154287"/>
              </a:xfrm>
              <a:custGeom>
                <a:avLst/>
                <a:gdLst>
                  <a:gd name="connsiteX0" fmla="*/ 133215 w 205049"/>
                  <a:gd name="connsiteY0" fmla="*/ 0 h 154287"/>
                  <a:gd name="connsiteX1" fmla="*/ 71834 w 205049"/>
                  <a:gd name="connsiteY1" fmla="*/ 0 h 154287"/>
                  <a:gd name="connsiteX2" fmla="*/ 0 w 205049"/>
                  <a:gd name="connsiteY2" fmla="*/ 71835 h 154287"/>
                  <a:gd name="connsiteX3" fmla="*/ 0 w 205049"/>
                  <a:gd name="connsiteY3" fmla="*/ 154288 h 154287"/>
                  <a:gd name="connsiteX4" fmla="*/ 63196 w 205049"/>
                  <a:gd name="connsiteY4" fmla="*/ 154288 h 154287"/>
                  <a:gd name="connsiteX5" fmla="*/ 63196 w 205049"/>
                  <a:gd name="connsiteY5" fmla="*/ 103669 h 154287"/>
                  <a:gd name="connsiteX6" fmla="*/ 50619 w 205049"/>
                  <a:gd name="connsiteY6" fmla="*/ 103669 h 154287"/>
                  <a:gd name="connsiteX7" fmla="*/ 50619 w 205049"/>
                  <a:gd name="connsiteY7" fmla="*/ 71835 h 154287"/>
                  <a:gd name="connsiteX8" fmla="*/ 71834 w 205049"/>
                  <a:gd name="connsiteY8" fmla="*/ 50619 h 154287"/>
                  <a:gd name="connsiteX9" fmla="*/ 133215 w 205049"/>
                  <a:gd name="connsiteY9" fmla="*/ 50619 h 154287"/>
                  <a:gd name="connsiteX10" fmla="*/ 154431 w 205049"/>
                  <a:gd name="connsiteY10" fmla="*/ 71835 h 154287"/>
                  <a:gd name="connsiteX11" fmla="*/ 154431 w 205049"/>
                  <a:gd name="connsiteY11" fmla="*/ 103669 h 154287"/>
                  <a:gd name="connsiteX12" fmla="*/ 141864 w 205049"/>
                  <a:gd name="connsiteY12" fmla="*/ 103669 h 154287"/>
                  <a:gd name="connsiteX13" fmla="*/ 141864 w 205049"/>
                  <a:gd name="connsiteY13" fmla="*/ 154288 h 154287"/>
                  <a:gd name="connsiteX14" fmla="*/ 205050 w 205049"/>
                  <a:gd name="connsiteY14" fmla="*/ 154288 h 154287"/>
                  <a:gd name="connsiteX15" fmla="*/ 205050 w 205049"/>
                  <a:gd name="connsiteY15" fmla="*/ 71835 h 154287"/>
                  <a:gd name="connsiteX16" fmla="*/ 133215 w 205049"/>
                  <a:gd name="connsiteY16" fmla="*/ 0 h 15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049" h="154287">
                    <a:moveTo>
                      <a:pt x="133215" y="0"/>
                    </a:moveTo>
                    <a:lnTo>
                      <a:pt x="71834" y="0"/>
                    </a:lnTo>
                    <a:cubicBezTo>
                      <a:pt x="32231" y="0"/>
                      <a:pt x="0" y="32220"/>
                      <a:pt x="0" y="71835"/>
                    </a:cubicBezTo>
                    <a:lnTo>
                      <a:pt x="0" y="154288"/>
                    </a:lnTo>
                    <a:lnTo>
                      <a:pt x="63196" y="154288"/>
                    </a:lnTo>
                    <a:lnTo>
                      <a:pt x="63196" y="103669"/>
                    </a:lnTo>
                    <a:lnTo>
                      <a:pt x="50619" y="103669"/>
                    </a:lnTo>
                    <a:lnTo>
                      <a:pt x="50619" y="71835"/>
                    </a:lnTo>
                    <a:cubicBezTo>
                      <a:pt x="50619" y="60126"/>
                      <a:pt x="60137" y="50619"/>
                      <a:pt x="71834" y="50619"/>
                    </a:cubicBezTo>
                    <a:lnTo>
                      <a:pt x="133215" y="50619"/>
                    </a:lnTo>
                    <a:cubicBezTo>
                      <a:pt x="144923" y="50619"/>
                      <a:pt x="154431" y="60126"/>
                      <a:pt x="154431" y="71835"/>
                    </a:cubicBezTo>
                    <a:lnTo>
                      <a:pt x="154431" y="103669"/>
                    </a:lnTo>
                    <a:lnTo>
                      <a:pt x="141864" y="103669"/>
                    </a:lnTo>
                    <a:lnTo>
                      <a:pt x="141864" y="154288"/>
                    </a:lnTo>
                    <a:lnTo>
                      <a:pt x="205050" y="154288"/>
                    </a:lnTo>
                    <a:lnTo>
                      <a:pt x="205050" y="71835"/>
                    </a:lnTo>
                    <a:cubicBezTo>
                      <a:pt x="205050" y="32220"/>
                      <a:pt x="172830" y="0"/>
                      <a:pt x="133215" y="0"/>
                    </a:cubicBezTo>
                    <a:close/>
                  </a:path>
                </a:pathLst>
              </a:custGeom>
              <a:solidFill>
                <a:srgbClr val="0A69B3"/>
              </a:solidFill>
              <a:ln w="108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5DAB016F-6433-749F-3C72-9C33C91724E4}"/>
                  </a:ext>
                </a:extLst>
              </p:cNvPr>
              <p:cNvSpPr/>
              <p:nvPr/>
            </p:nvSpPr>
            <p:spPr>
              <a:xfrm>
                <a:off x="3463896" y="4113247"/>
                <a:ext cx="52258" cy="52258"/>
              </a:xfrm>
              <a:custGeom>
                <a:avLst/>
                <a:gdLst>
                  <a:gd name="connsiteX0" fmla="*/ 0 w 52258"/>
                  <a:gd name="connsiteY0" fmla="*/ 0 h 52258"/>
                  <a:gd name="connsiteX1" fmla="*/ 52258 w 52258"/>
                  <a:gd name="connsiteY1" fmla="*/ 0 h 52258"/>
                  <a:gd name="connsiteX2" fmla="*/ 52258 w 52258"/>
                  <a:gd name="connsiteY2" fmla="*/ 52258 h 52258"/>
                  <a:gd name="connsiteX3" fmla="*/ 0 w 52258"/>
                  <a:gd name="connsiteY3" fmla="*/ 52258 h 52258"/>
                </a:gdLst>
                <a:ahLst/>
                <a:cxnLst>
                  <a:cxn ang="0">
                    <a:pos x="connsiteX0" y="connsiteY0"/>
                  </a:cxn>
                  <a:cxn ang="0">
                    <a:pos x="connsiteX1" y="connsiteY1"/>
                  </a:cxn>
                  <a:cxn ang="0">
                    <a:pos x="connsiteX2" y="connsiteY2"/>
                  </a:cxn>
                  <a:cxn ang="0">
                    <a:pos x="connsiteX3" y="connsiteY3"/>
                  </a:cxn>
                </a:cxnLst>
                <a:rect l="l" t="t" r="r" b="b"/>
                <a:pathLst>
                  <a:path w="52258" h="52258">
                    <a:moveTo>
                      <a:pt x="0" y="0"/>
                    </a:moveTo>
                    <a:lnTo>
                      <a:pt x="52258" y="0"/>
                    </a:lnTo>
                    <a:lnTo>
                      <a:pt x="52258" y="52258"/>
                    </a:lnTo>
                    <a:lnTo>
                      <a:pt x="0" y="52258"/>
                    </a:lnTo>
                    <a:close/>
                  </a:path>
                </a:pathLst>
              </a:custGeom>
              <a:solidFill>
                <a:srgbClr val="2FC5F3"/>
              </a:solidFill>
              <a:ln w="1085" cap="flat">
                <a:noFill/>
                <a:prstDash val="solid"/>
                <a:miter/>
              </a:ln>
            </p:spPr>
            <p:txBody>
              <a:bodyPr rtlCol="0" anchor="ctr"/>
              <a:lstStyle/>
              <a:p>
                <a:endParaRPr lang="en-IN"/>
              </a:p>
            </p:txBody>
          </p:sp>
        </p:grpSp>
      </p:grpSp>
      <p:pic>
        <p:nvPicPr>
          <p:cNvPr id="67" name="Graphic 66">
            <a:extLst>
              <a:ext uri="{FF2B5EF4-FFF2-40B4-BE49-F238E27FC236}">
                <a16:creationId xmlns:a16="http://schemas.microsoft.com/office/drawing/2014/main" id="{0E359847-FDA7-5B12-110B-2FA94D769C47}"/>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2774950" y="2947154"/>
            <a:ext cx="232944" cy="158826"/>
          </a:xfrm>
          <a:prstGeom prst="rect">
            <a:avLst/>
          </a:prstGeom>
        </p:spPr>
      </p:pic>
      <p:pic>
        <p:nvPicPr>
          <p:cNvPr id="68" name="Graphic 67">
            <a:extLst>
              <a:ext uri="{FF2B5EF4-FFF2-40B4-BE49-F238E27FC236}">
                <a16:creationId xmlns:a16="http://schemas.microsoft.com/office/drawing/2014/main" id="{7E2F1126-D45B-8EE0-429C-688E0CBF7F1E}"/>
              </a:ext>
            </a:extLst>
          </p:cNvPr>
          <p:cNvPicPr>
            <a:picLocks/>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934603" y="2947153"/>
            <a:ext cx="234540" cy="223142"/>
          </a:xfrm>
          <a:prstGeom prst="rect">
            <a:avLst/>
          </a:prstGeom>
        </p:spPr>
      </p:pic>
      <p:sp>
        <p:nvSpPr>
          <p:cNvPr id="69" name="Rectangle 68">
            <a:extLst>
              <a:ext uri="{FF2B5EF4-FFF2-40B4-BE49-F238E27FC236}">
                <a16:creationId xmlns:a16="http://schemas.microsoft.com/office/drawing/2014/main" id="{45645B9D-7E46-AEAE-8682-EDC5E31BF156}"/>
              </a:ext>
            </a:extLst>
          </p:cNvPr>
          <p:cNvSpPr/>
          <p:nvPr/>
        </p:nvSpPr>
        <p:spPr>
          <a:xfrm>
            <a:off x="7066292" y="2956656"/>
            <a:ext cx="4516108" cy="327275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0" name="Rectangle 69">
            <a:extLst>
              <a:ext uri="{FF2B5EF4-FFF2-40B4-BE49-F238E27FC236}">
                <a16:creationId xmlns:a16="http://schemas.microsoft.com/office/drawing/2014/main" id="{D24E3EB7-600A-B5DC-0DA8-415783FF8173}"/>
              </a:ext>
            </a:extLst>
          </p:cNvPr>
          <p:cNvSpPr/>
          <p:nvPr/>
        </p:nvSpPr>
        <p:spPr>
          <a:xfrm>
            <a:off x="7066292" y="1618297"/>
            <a:ext cx="4516108" cy="1346776"/>
          </a:xfrm>
          <a:prstGeom prst="rect">
            <a:avLst/>
          </a:prstGeom>
          <a:solidFill>
            <a:srgbClr val="E7F5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71" name="Straight Connector 70">
            <a:extLst>
              <a:ext uri="{FF2B5EF4-FFF2-40B4-BE49-F238E27FC236}">
                <a16:creationId xmlns:a16="http://schemas.microsoft.com/office/drawing/2014/main" id="{C7EFC5DA-71BC-12A4-789B-7713005FAC58}"/>
              </a:ext>
            </a:extLst>
          </p:cNvPr>
          <p:cNvCxnSpPr>
            <a:cxnSpLocks/>
          </p:cNvCxnSpPr>
          <p:nvPr/>
        </p:nvCxnSpPr>
        <p:spPr>
          <a:xfrm>
            <a:off x="9325264" y="1623030"/>
            <a:ext cx="0" cy="133731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72" name="Picture 71">
            <a:extLst>
              <a:ext uri="{FF2B5EF4-FFF2-40B4-BE49-F238E27FC236}">
                <a16:creationId xmlns:a16="http://schemas.microsoft.com/office/drawing/2014/main" id="{C2278277-8425-066F-8EB8-BED2CA4AB093}"/>
              </a:ext>
            </a:extLst>
          </p:cNvPr>
          <p:cNvPicPr>
            <a:picLocks/>
          </p:cNvPicPr>
          <p:nvPr/>
        </p:nvPicPr>
        <p:blipFill>
          <a:blip r:embed="rId10"/>
          <a:stretch>
            <a:fillRect/>
          </a:stretch>
        </p:blipFill>
        <p:spPr>
          <a:xfrm>
            <a:off x="7149235" y="3047999"/>
            <a:ext cx="1593762" cy="1328738"/>
          </a:xfrm>
          <a:custGeom>
            <a:avLst/>
            <a:gdLst>
              <a:gd name="connsiteX0" fmla="*/ 0 w 1593761"/>
              <a:gd name="connsiteY0" fmla="*/ 0 h 1328737"/>
              <a:gd name="connsiteX1" fmla="*/ 1593761 w 1593761"/>
              <a:gd name="connsiteY1" fmla="*/ 0 h 1328737"/>
              <a:gd name="connsiteX2" fmla="*/ 1593761 w 1593761"/>
              <a:gd name="connsiteY2" fmla="*/ 1328737 h 1328737"/>
              <a:gd name="connsiteX3" fmla="*/ 0 w 1593761"/>
              <a:gd name="connsiteY3" fmla="*/ 1328737 h 1328737"/>
            </a:gdLst>
            <a:ahLst/>
            <a:cxnLst>
              <a:cxn ang="0">
                <a:pos x="connsiteX0" y="connsiteY0"/>
              </a:cxn>
              <a:cxn ang="0">
                <a:pos x="connsiteX1" y="connsiteY1"/>
              </a:cxn>
              <a:cxn ang="0">
                <a:pos x="connsiteX2" y="connsiteY2"/>
              </a:cxn>
              <a:cxn ang="0">
                <a:pos x="connsiteX3" y="connsiteY3"/>
              </a:cxn>
            </a:cxnLst>
            <a:rect l="l" t="t" r="r" b="b"/>
            <a:pathLst>
              <a:path w="1593761" h="1328737">
                <a:moveTo>
                  <a:pt x="0" y="0"/>
                </a:moveTo>
                <a:lnTo>
                  <a:pt x="1593761" y="0"/>
                </a:lnTo>
                <a:lnTo>
                  <a:pt x="1593761" y="1328737"/>
                </a:lnTo>
                <a:lnTo>
                  <a:pt x="0" y="1328737"/>
                </a:lnTo>
                <a:close/>
              </a:path>
            </a:pathLst>
          </a:custGeom>
          <a:ln>
            <a:solidFill>
              <a:schemeClr val="bg1">
                <a:lumMod val="75000"/>
              </a:schemeClr>
            </a:solidFill>
          </a:ln>
        </p:spPr>
      </p:pic>
      <p:sp>
        <p:nvSpPr>
          <p:cNvPr id="2" name="Rectangle 1">
            <a:extLst>
              <a:ext uri="{FF2B5EF4-FFF2-40B4-BE49-F238E27FC236}">
                <a16:creationId xmlns:a16="http://schemas.microsoft.com/office/drawing/2014/main" id="{0E2AEA5D-2926-D249-D725-CD7D3B1C2B0D}"/>
              </a:ext>
            </a:extLst>
          </p:cNvPr>
          <p:cNvSpPr>
            <a:spLocks/>
          </p:cNvSpPr>
          <p:nvPr/>
        </p:nvSpPr>
        <p:spPr>
          <a:xfrm>
            <a:off x="8742999" y="3048001"/>
            <a:ext cx="2848925" cy="139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t">
            <a:spAutoFit/>
          </a:bodyPr>
          <a:lstStyle/>
          <a:p>
            <a:pPr>
              <a:spcAft>
                <a:spcPts val="200"/>
              </a:spcAft>
              <a:defRPr/>
            </a:pPr>
            <a:r>
              <a:rPr lang="en-US" sz="1000" dirty="0">
                <a:solidFill>
                  <a:schemeClr val="accent1"/>
                </a:solidFill>
                <a:latin typeface="IntelOne Text Bold" panose="020B0803020203020204" pitchFamily="34" charset="0"/>
              </a:rPr>
              <a:t>Outcomes these personas are looking to achieve for their organizations may include:</a:t>
            </a:r>
          </a:p>
          <a:p>
            <a:pPr>
              <a:spcAft>
                <a:spcPts val="200"/>
              </a:spcAft>
              <a:defRPr/>
            </a:pPr>
            <a:r>
              <a:rPr kumimoji="0" lang="en-US" sz="900" b="0" i="0" u="none" strike="noStrike" kern="1200" cap="none" spc="0" normalizeH="0" baseline="0" noProof="0" dirty="0">
                <a:ln>
                  <a:noFill/>
                </a:ln>
                <a:solidFill>
                  <a:schemeClr val="bg2"/>
                </a:solidFill>
                <a:effectLst/>
                <a:uLnTx/>
                <a:uFillTx/>
                <a:latin typeface="IntelOne Text Bold" panose="020B0803020203020204" pitchFamily="34" charset="0"/>
              </a:rPr>
              <a:t>Outcomes</a:t>
            </a:r>
            <a:endParaRPr lang="en-US" sz="1000" dirty="0">
              <a:solidFill>
                <a:schemeClr val="accent1"/>
              </a:solidFill>
              <a:latin typeface="IntelOne Text Bold" panose="020B0803020203020204" pitchFamily="34" charset="0"/>
            </a:endParaRPr>
          </a:p>
          <a:p>
            <a:pPr marL="0" marR="0" lvl="0" indent="0" algn="l" defTabSz="914400" rtl="0" eaLnBrk="1" fontAlgn="auto" latinLnBrk="0" hangingPunct="1">
              <a:spcAft>
                <a:spcPts val="200"/>
              </a:spcAft>
              <a:buClrTx/>
              <a:buSzTx/>
              <a:buFontTx/>
              <a:buNone/>
              <a:tabLst/>
              <a:defRPr/>
            </a:pPr>
            <a:r>
              <a:rPr kumimoji="0" lang="en-US" sz="900" b="0" i="0" u="none" strike="noStrike" kern="1200" cap="none" spc="0" normalizeH="0" baseline="0" noProof="0" dirty="0">
                <a:ln>
                  <a:noFill/>
                </a:ln>
                <a:solidFill>
                  <a:schemeClr val="bg2"/>
                </a:solidFill>
                <a:effectLst/>
                <a:uLnTx/>
                <a:uFillTx/>
                <a:latin typeface="IntelOne Text Medium" panose="020B0703020203020204" pitchFamily="34" charset="0"/>
              </a:rPr>
              <a:t>Revenue</a:t>
            </a:r>
          </a:p>
          <a:p>
            <a:pPr marL="171450" lvl="1" indent="-114300">
              <a:spcAft>
                <a:spcPts val="200"/>
              </a:spcAft>
              <a:buFont typeface="Wingdings" panose="05000000000000000000" pitchFamily="2" charset="2"/>
              <a:buChar char="§"/>
              <a:defRPr/>
            </a:pPr>
            <a:r>
              <a:rPr lang="en-US" sz="900" dirty="0">
                <a:solidFill>
                  <a:schemeClr val="bg2"/>
                </a:solidFill>
                <a:latin typeface="IntelOne Text"/>
              </a:rPr>
              <a:t>Operational scale due to automated efficiencies </a:t>
            </a:r>
          </a:p>
          <a:p>
            <a:pPr marL="171450" marR="0" lvl="1" indent="-114300" fontAlgn="auto">
              <a:buClrTx/>
              <a:buSzTx/>
              <a:buFont typeface="Wingdings" panose="05000000000000000000" pitchFamily="2" charset="2"/>
              <a:buChar char="§"/>
              <a:tabLst/>
              <a:defRPr/>
            </a:pPr>
            <a:r>
              <a:rPr lang="en-US" sz="900" dirty="0">
                <a:solidFill>
                  <a:srgbClr val="525252"/>
                </a:solidFill>
                <a:latin typeface="IntelOne Text"/>
              </a:rPr>
              <a:t>Optimize resource utilization by ensuring right tasks performed at right time</a:t>
            </a:r>
          </a:p>
        </p:txBody>
      </p:sp>
      <p:sp>
        <p:nvSpPr>
          <p:cNvPr id="75" name="Rectangle 74">
            <a:extLst>
              <a:ext uri="{FF2B5EF4-FFF2-40B4-BE49-F238E27FC236}">
                <a16:creationId xmlns:a16="http://schemas.microsoft.com/office/drawing/2014/main" id="{0192E1B7-02C7-0556-C4F3-046C5093BD04}"/>
              </a:ext>
            </a:extLst>
          </p:cNvPr>
          <p:cNvSpPr>
            <a:spLocks/>
          </p:cNvSpPr>
          <p:nvPr/>
        </p:nvSpPr>
        <p:spPr>
          <a:xfrm>
            <a:off x="7066292" y="571499"/>
            <a:ext cx="4516108" cy="914401"/>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76" name="Straight Connector 75">
            <a:extLst>
              <a:ext uri="{FF2B5EF4-FFF2-40B4-BE49-F238E27FC236}">
                <a16:creationId xmlns:a16="http://schemas.microsoft.com/office/drawing/2014/main" id="{1329B666-FF14-9EC3-655C-0EEB87752303}"/>
              </a:ext>
              <a:ext uri="{C183D7F6-B498-43B3-948B-1728B52AA6E4}">
                <adec:decorative xmlns:adec="http://schemas.microsoft.com/office/drawing/2017/decorative" val="1"/>
              </a:ext>
            </a:extLst>
          </p:cNvPr>
          <p:cNvCxnSpPr>
            <a:cxnSpLocks/>
          </p:cNvCxnSpPr>
          <p:nvPr/>
        </p:nvCxnSpPr>
        <p:spPr>
          <a:xfrm flipV="1">
            <a:off x="9300551" y="656163"/>
            <a:ext cx="0" cy="745072"/>
          </a:xfrm>
          <a:prstGeom prst="line">
            <a:avLst/>
          </a:prstGeom>
          <a:noFill/>
          <a:ln w="6350" cap="flat">
            <a:solidFill>
              <a:schemeClr val="bg2">
                <a:lumMod val="40000"/>
                <a:lumOff val="60000"/>
              </a:schemeClr>
            </a:solidFill>
            <a:prstDash val="solid"/>
            <a:miter lim="400000"/>
          </a:ln>
          <a:effectLst/>
          <a:sp3d/>
        </p:spPr>
        <p:style>
          <a:lnRef idx="0">
            <a:scrgbClr r="0" g="0" b="0"/>
          </a:lnRef>
          <a:fillRef idx="0">
            <a:scrgbClr r="0" g="0" b="0"/>
          </a:fillRef>
          <a:effectRef idx="0">
            <a:scrgbClr r="0" g="0" b="0"/>
          </a:effectRef>
          <a:fontRef idx="none"/>
        </p:style>
      </p:cxnSp>
      <p:sp>
        <p:nvSpPr>
          <p:cNvPr id="77" name="Text Placeholder 49">
            <a:extLst>
              <a:ext uri="{FF2B5EF4-FFF2-40B4-BE49-F238E27FC236}">
                <a16:creationId xmlns:a16="http://schemas.microsoft.com/office/drawing/2014/main" id="{C2751896-F2D0-46FF-4AC2-DAA2714D7ED7}"/>
              </a:ext>
            </a:extLst>
          </p:cNvPr>
          <p:cNvSpPr txBox="1">
            <a:spLocks/>
          </p:cNvSpPr>
          <p:nvPr/>
        </p:nvSpPr>
        <p:spPr>
          <a:xfrm>
            <a:off x="9376588" y="628590"/>
            <a:ext cx="2129605"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 typeface="Wingdings" pitchFamily="2" charset="2"/>
              <a:buNone/>
              <a:tabLst/>
              <a:defRPr/>
            </a:pPr>
            <a:r>
              <a:rPr kumimoji="0" lang="en-US" sz="1000" b="0" i="0" u="none" strike="noStrike" kern="1200" cap="none" spc="0" normalizeH="0" baseline="0" noProof="0" dirty="0">
                <a:ln>
                  <a:noFill/>
                </a:ln>
                <a:solidFill>
                  <a:srgbClr val="525252"/>
                </a:solidFill>
                <a:effectLst/>
                <a:uLnTx/>
                <a:uFillTx/>
                <a:latin typeface="IntelOne Text Bold" panose="020B0803020203020204" pitchFamily="34" charset="0"/>
                <a:ea typeface="Intel Clear" panose="020B0604020203020204" pitchFamily="34" charset="0"/>
                <a:cs typeface="Intel Clear" panose="020B0604020203020204" pitchFamily="34" charset="0"/>
                <a:sym typeface="Helvetica"/>
              </a:rPr>
              <a:t>Digital MFG COE Focus Plays:</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Production Optimization</a:t>
            </a:r>
          </a:p>
          <a:p>
            <a:pPr marL="228600" lvl="0" indent="-171450" defTabSz="914400" fontAlgn="auto">
              <a:spcBef>
                <a:spcPts val="0"/>
              </a:spcBef>
              <a:buFont typeface="Wingdings" panose="05000000000000000000" pitchFamily="2" charset="2"/>
              <a:buChar char="§"/>
              <a:defRPr/>
            </a:pPr>
            <a:r>
              <a:rPr lang="en-US" sz="900" b="0" dirty="0">
                <a:solidFill>
                  <a:srgbClr val="525252"/>
                </a:solidFill>
                <a:latin typeface="IntelOne Text" panose="020B0503020203020204" pitchFamily="34" charset="0"/>
              </a:rPr>
              <a:t>Asset Optimization</a:t>
            </a:r>
          </a:p>
        </p:txBody>
      </p:sp>
      <p:sp>
        <p:nvSpPr>
          <p:cNvPr id="78" name="Text Placeholder 49">
            <a:extLst>
              <a:ext uri="{FF2B5EF4-FFF2-40B4-BE49-F238E27FC236}">
                <a16:creationId xmlns:a16="http://schemas.microsoft.com/office/drawing/2014/main" id="{A53C3FF4-69E0-FCD7-13C4-9EC3ACF245B1}"/>
              </a:ext>
            </a:extLst>
          </p:cNvPr>
          <p:cNvSpPr txBox="1">
            <a:spLocks/>
          </p:cNvSpPr>
          <p:nvPr/>
        </p:nvSpPr>
        <p:spPr>
          <a:xfrm>
            <a:off x="7133540" y="628590"/>
            <a:ext cx="2278274" cy="800219"/>
          </a:xfrm>
          <a:prstGeom prst="rect">
            <a:avLst/>
          </a:prstGeom>
        </p:spPr>
        <p:txBody>
          <a:bodyPr lIns="45720" tIns="0" rIns="4572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marR="0" lvl="0" indent="0" algn="l" defTabSz="914400" rtl="0" eaLnBrk="1" fontAlgn="auto" latinLnBrk="0" hangingPunct="1">
              <a:lnSpc>
                <a:spcPct val="100000"/>
              </a:lnSpc>
              <a:spcBef>
                <a:spcPts val="0"/>
              </a:spcBef>
              <a:buClrTx/>
              <a:buSzTx/>
              <a:buFontTx/>
              <a:buNone/>
              <a:tabLst/>
              <a:defRPr/>
            </a:pPr>
            <a:r>
              <a:rPr lang="en-US" b="0" dirty="0">
                <a:solidFill>
                  <a:srgbClr val="525252"/>
                </a:solidFill>
                <a:latin typeface="IntelOne Text Bold" panose="020B0803020203020204" pitchFamily="34" charset="0"/>
                <a:sym typeface="Helvetica Neue"/>
              </a:rPr>
              <a:t>Chessboard Use Cases: </a:t>
            </a:r>
          </a:p>
          <a:p>
            <a:pPr marL="228600" indent="-171450" defTabSz="914400">
              <a:spcBef>
                <a:spcPts val="0"/>
              </a:spcBef>
              <a:buFont typeface="Wingdings" panose="05000000000000000000" pitchFamily="2" charset="2"/>
              <a:buChar char="§"/>
              <a:defRPr/>
            </a:pPr>
            <a:r>
              <a:rPr lang="en-US" sz="900" dirty="0">
                <a:solidFill>
                  <a:srgbClr val="525252"/>
                </a:solidFill>
                <a:latin typeface="IntelOne Text" panose="020B0503020203020204" pitchFamily="34" charset="0"/>
              </a:rPr>
              <a:t>Primary: </a:t>
            </a:r>
            <a:r>
              <a:rPr lang="en-US" sz="900" b="0" dirty="0">
                <a:solidFill>
                  <a:srgbClr val="525252"/>
                </a:solidFill>
                <a:latin typeface="IntelOne Text" panose="020B0503020203020204" pitchFamily="34" charset="0"/>
                <a:hlinkClick r:id="rId11" action="ppaction://hlinksldjump"/>
              </a:rPr>
              <a:t>Control Optimization &amp; Autonomy</a:t>
            </a:r>
            <a:endParaRPr lang="en-US" sz="900" b="0" dirty="0">
              <a:solidFill>
                <a:srgbClr val="525252"/>
              </a:solidFill>
              <a:latin typeface="IntelOne Text" panose="020B0503020203020204" pitchFamily="34" charset="0"/>
            </a:endParaRPr>
          </a:p>
        </p:txBody>
      </p:sp>
      <p:sp>
        <p:nvSpPr>
          <p:cNvPr id="86" name="Text Placeholder 49" descr="Target Vertical: &#10;Manufacturing&#10;&#10;&#10;">
            <a:extLst>
              <a:ext uri="{FF2B5EF4-FFF2-40B4-BE49-F238E27FC236}">
                <a16:creationId xmlns:a16="http://schemas.microsoft.com/office/drawing/2014/main" id="{A9CE16CA-279F-E954-C23F-68B280587D28}"/>
              </a:ext>
            </a:extLst>
          </p:cNvPr>
          <p:cNvSpPr txBox="1">
            <a:spLocks/>
          </p:cNvSpPr>
          <p:nvPr/>
        </p:nvSpPr>
        <p:spPr>
          <a:xfrm>
            <a:off x="9475213" y="1686845"/>
            <a:ext cx="2030977" cy="569387"/>
          </a:xfrm>
          <a:prstGeom prst="rect">
            <a:avLst/>
          </a:prstGeom>
        </p:spPr>
        <p:txBody>
          <a:bodyPr wrap="square" lIns="0" tIns="0" rIns="0" bIns="0">
            <a:no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Geo Availability</a:t>
            </a:r>
          </a:p>
          <a:p>
            <a:pPr>
              <a:spcBef>
                <a:spcPts val="0"/>
              </a:spcBef>
              <a:defRPr/>
            </a:pPr>
            <a:r>
              <a:rPr lang="en-US" sz="900" b="0" dirty="0">
                <a:solidFill>
                  <a:srgbClr val="525252"/>
                </a:solidFill>
                <a:latin typeface="IntelOne Text" panose="020B0503020203020204" pitchFamily="34" charset="0"/>
                <a:ea typeface="+mn-ea"/>
                <a:cs typeface="+mn-cs"/>
                <a:sym typeface="Helvetica Neue"/>
              </a:rPr>
              <a:t>Europe, Middle East, and Africa</a:t>
            </a:r>
          </a:p>
        </p:txBody>
      </p:sp>
      <p:sp>
        <p:nvSpPr>
          <p:cNvPr id="88" name="Text Placeholder 49" descr="Target Vertical: &#10;Manufacturing&#10;&#10;&#10;">
            <a:extLst>
              <a:ext uri="{FF2B5EF4-FFF2-40B4-BE49-F238E27FC236}">
                <a16:creationId xmlns:a16="http://schemas.microsoft.com/office/drawing/2014/main" id="{BA32C56B-63F3-F7E3-9CEE-095DE04A63DF}"/>
              </a:ext>
            </a:extLst>
          </p:cNvPr>
          <p:cNvSpPr txBox="1">
            <a:spLocks/>
          </p:cNvSpPr>
          <p:nvPr/>
        </p:nvSpPr>
        <p:spPr>
          <a:xfrm>
            <a:off x="7144338" y="1686845"/>
            <a:ext cx="2030977" cy="430887"/>
          </a:xfrm>
          <a:prstGeom prst="rect">
            <a:avLst/>
          </a:prstGeom>
        </p:spPr>
        <p:txBody>
          <a:bodyPr wrap="square" lIns="0" tIns="0" rIns="0" bIns="0">
            <a:spAutoFit/>
          </a:bodyPr>
          <a:lstStyle>
            <a:lvl1pPr marL="0" marR="0" indent="0" algn="l" defTabSz="609600" latinLnBrk="0">
              <a:lnSpc>
                <a:spcPct val="100000"/>
              </a:lnSpc>
              <a:spcBef>
                <a:spcPts val="1200"/>
              </a:spcBef>
              <a:spcAft>
                <a:spcPts val="0"/>
              </a:spcAft>
              <a:buClrTx/>
              <a:buSzTx/>
              <a:buFont typeface="Wingdings" pitchFamily="2" charset="2"/>
              <a:buNone/>
              <a:tabLst/>
              <a:defRPr sz="1000" b="1" i="0" u="none" strike="noStrike" cap="none" spc="0" baseline="0">
                <a:solidFill>
                  <a:schemeClr val="bg2"/>
                </a:solidFill>
                <a:uFillTx/>
                <a:latin typeface="Intel Clear" panose="020B0604020203020204" pitchFamily="34" charset="0"/>
                <a:ea typeface="Intel Clear" panose="020B0604020203020204" pitchFamily="34" charset="0"/>
                <a:cs typeface="Intel Clear" panose="020B06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0" fontAlgn="auto">
              <a:spcBef>
                <a:spcPts val="0"/>
              </a:spcBef>
              <a:defRPr/>
            </a:pPr>
            <a:r>
              <a:rPr lang="en-US" b="0" dirty="0">
                <a:solidFill>
                  <a:schemeClr val="tx2"/>
                </a:solidFill>
                <a:latin typeface="IntelOne Text Bold" panose="020B0803020203020204" pitchFamily="34" charset="0"/>
                <a:sym typeface="Helvetica Neue"/>
              </a:rPr>
              <a:t>Secondary Verticals</a:t>
            </a:r>
          </a:p>
          <a:p>
            <a:pPr lvl="0" fontAlgn="auto">
              <a:spcBef>
                <a:spcPts val="0"/>
              </a:spcBef>
              <a:defRPr/>
            </a:pPr>
            <a:r>
              <a:rPr lang="en-US" sz="900" b="0" dirty="0">
                <a:solidFill>
                  <a:srgbClr val="525252"/>
                </a:solidFill>
                <a:latin typeface="IntelOne Text" panose="020B0503020203020204" pitchFamily="34" charset="0"/>
                <a:ea typeface="+mn-ea"/>
                <a:cs typeface="+mn-cs"/>
                <a:sym typeface="Helvetica Neue"/>
              </a:rPr>
              <a:t>Agriculture, Retail, Transportation &amp; Warehousing</a:t>
            </a:r>
          </a:p>
        </p:txBody>
      </p:sp>
      <p:sp>
        <p:nvSpPr>
          <p:cNvPr id="3" name="Rectangle 2">
            <a:extLst>
              <a:ext uri="{FF2B5EF4-FFF2-40B4-BE49-F238E27FC236}">
                <a16:creationId xmlns:a16="http://schemas.microsoft.com/office/drawing/2014/main" id="{C1A9D45D-272A-644B-42EC-F2BEFF6B64E0}"/>
              </a:ext>
            </a:extLst>
          </p:cNvPr>
          <p:cNvSpPr>
            <a:spLocks/>
          </p:cNvSpPr>
          <p:nvPr/>
        </p:nvSpPr>
        <p:spPr>
          <a:xfrm>
            <a:off x="7144328" y="4446255"/>
            <a:ext cx="4452408" cy="1764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Accelerated time-to-operation for new plants, factories, warehouses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factory, warehouse uptime, operational density</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Increase visibility into factory assets</a:t>
            </a:r>
          </a:p>
          <a:p>
            <a:pPr marL="171450" marR="0" lvl="1" indent="-114300" fontAlgn="auto">
              <a:buClrTx/>
              <a:buSzTx/>
              <a:buFont typeface="Wingdings" panose="05000000000000000000" pitchFamily="2" charset="2"/>
              <a:buChar char="§"/>
              <a:tabLst/>
              <a:defRPr/>
            </a:pPr>
            <a:r>
              <a:rPr lang="en-US" sz="900" dirty="0">
                <a:solidFill>
                  <a:schemeClr val="bg2"/>
                </a:solidFill>
                <a:latin typeface="IntelOne Text"/>
              </a:rPr>
              <a:t>Drive appeal with younger workers looking for digitized/automated environments</a:t>
            </a:r>
          </a:p>
          <a:p>
            <a:pPr>
              <a:spcBef>
                <a:spcPts val="200"/>
              </a:spcBef>
              <a:defRPr/>
            </a:pPr>
            <a:r>
              <a:rPr lang="en-US" sz="900" dirty="0">
                <a:solidFill>
                  <a:schemeClr val="bg2"/>
                </a:solidFill>
                <a:latin typeface="IntelOne Text Medium" panose="020B0703020203020204" pitchFamily="34" charset="0"/>
              </a:rPr>
              <a:t>Risk </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Reduce human injury, exposure to hazards which can be automated</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Mitigate labor shortages</a:t>
            </a:r>
          </a:p>
          <a:p>
            <a:pPr marL="171450" lvl="1" indent="-114300">
              <a:spcAft>
                <a:spcPts val="100"/>
              </a:spcAft>
              <a:buFont typeface="Wingdings" panose="05000000000000000000" pitchFamily="2" charset="2"/>
              <a:buChar char="§"/>
              <a:defRPr/>
            </a:pPr>
            <a:r>
              <a:rPr kumimoji="0" lang="en-US" sz="900" b="0" i="0" u="none" strike="noStrike" kern="1200" cap="none" spc="0" normalizeH="0" baseline="0" noProof="0" dirty="0">
                <a:ln>
                  <a:noFill/>
                </a:ln>
                <a:solidFill>
                  <a:schemeClr val="bg2"/>
                </a:solidFill>
                <a:effectLst/>
                <a:uLnTx/>
                <a:uFillTx/>
                <a:latin typeface="IntelOne Text"/>
              </a:rPr>
              <a:t>Reduce reliance on technical expertise for less critical systems </a:t>
            </a:r>
          </a:p>
          <a:p>
            <a:pPr marL="0" lvl="1">
              <a:spcBef>
                <a:spcPts val="200"/>
              </a:spcBef>
              <a:defRPr/>
            </a:pPr>
            <a:r>
              <a:rPr lang="en-US" sz="900" dirty="0">
                <a:solidFill>
                  <a:schemeClr val="bg2"/>
                </a:solidFill>
                <a:latin typeface="IntelOne Text Medium" panose="020B0703020203020204" pitchFamily="34" charset="0"/>
              </a:rPr>
              <a:t>Cost </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Reduce labor costs</a:t>
            </a:r>
          </a:p>
          <a:p>
            <a:pPr marL="171450" lvl="1" indent="-114300">
              <a:spcAft>
                <a:spcPts val="100"/>
              </a:spcAft>
              <a:buFont typeface="Wingdings" panose="05000000000000000000" pitchFamily="2" charset="2"/>
              <a:buChar char="§"/>
              <a:defRPr/>
            </a:pPr>
            <a:r>
              <a:rPr lang="en-US" sz="900" dirty="0">
                <a:solidFill>
                  <a:schemeClr val="bg2"/>
                </a:solidFill>
                <a:latin typeface="IntelOne Text"/>
              </a:rPr>
              <a:t>Optimize warehouse spaces to reduce footprint</a:t>
            </a:r>
          </a:p>
        </p:txBody>
      </p:sp>
      <p:grpSp>
        <p:nvGrpSpPr>
          <p:cNvPr id="4" name="Group 3">
            <a:extLst>
              <a:ext uri="{FF2B5EF4-FFF2-40B4-BE49-F238E27FC236}">
                <a16:creationId xmlns:a16="http://schemas.microsoft.com/office/drawing/2014/main" id="{3F273864-7228-EC27-A47A-72EB01D4351D}"/>
              </a:ext>
            </a:extLst>
          </p:cNvPr>
          <p:cNvGrpSpPr/>
          <p:nvPr/>
        </p:nvGrpSpPr>
        <p:grpSpPr>
          <a:xfrm>
            <a:off x="9057016" y="87630"/>
            <a:ext cx="2525384" cy="384440"/>
            <a:chOff x="9057016" y="87630"/>
            <a:chExt cx="2525384" cy="384440"/>
          </a:xfrm>
        </p:grpSpPr>
        <p:pic>
          <p:nvPicPr>
            <p:cNvPr id="6" name="Picture 5">
              <a:hlinkClick r:id="rId12" action="ppaction://hlinksldjump"/>
              <a:extLst>
                <a:ext uri="{FF2B5EF4-FFF2-40B4-BE49-F238E27FC236}">
                  <a16:creationId xmlns:a16="http://schemas.microsoft.com/office/drawing/2014/main" id="{8EE57229-2211-D62C-11C2-0AA5375F29F3}"/>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10866767" y="87630"/>
              <a:ext cx="715633" cy="384440"/>
            </a:xfrm>
            <a:prstGeom prst="rect">
              <a:avLst/>
            </a:prstGeom>
          </p:spPr>
        </p:pic>
        <p:sp>
          <p:nvSpPr>
            <p:cNvPr id="7" name="Rectangle 6">
              <a:extLst>
                <a:ext uri="{FF2B5EF4-FFF2-40B4-BE49-F238E27FC236}">
                  <a16:creationId xmlns:a16="http://schemas.microsoft.com/office/drawing/2014/main" id="{73EA0136-8DA1-DC65-3DBD-B3996BBB40D0}"/>
                </a:ext>
              </a:extLst>
            </p:cNvPr>
            <p:cNvSpPr/>
            <p:nvPr/>
          </p:nvSpPr>
          <p:spPr>
            <a:xfrm>
              <a:off x="9057016" y="171788"/>
              <a:ext cx="1809751" cy="222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t>Back to Navigation</a:t>
              </a:r>
              <a:b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br>
              <a:r>
                <a:rPr kumimoji="0" lang="en-US" sz="900" b="1" i="0" u="none" strike="noStrike" cap="none" spc="0" normalizeH="0" baseline="0" dirty="0">
                  <a:ln>
                    <a:noFill/>
                  </a:ln>
                  <a:solidFill>
                    <a:schemeClr val="bg2"/>
                  </a:solidFill>
                  <a:effectLst/>
                  <a:uFillTx/>
                  <a:ea typeface="Helvetica Neue Medium"/>
                  <a:cs typeface="Helvetica Neue Medium"/>
                  <a:sym typeface="Helvetica Neue Medium"/>
                  <a:hlinkClick r:id="rId12" action="ppaction://hlinksldjump"/>
                </a:rPr>
                <a:t>Diagram</a:t>
              </a:r>
              <a:endParaRPr kumimoji="0" lang="en-US" sz="900" b="1" i="0" u="none" strike="noStrike" cap="none" spc="0" normalizeH="0" baseline="0" dirty="0">
                <a:ln>
                  <a:noFill/>
                </a:ln>
                <a:solidFill>
                  <a:schemeClr val="bg2"/>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14621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sicWhite">
  <a:themeElements>
    <a:clrScheme name="Intel2020">
      <a:dk1>
        <a:srgbClr val="000000"/>
      </a:dk1>
      <a:lt1>
        <a:srgbClr val="FFFFFF"/>
      </a:lt1>
      <a:dk2>
        <a:srgbClr val="004A86"/>
      </a:dk2>
      <a:lt2>
        <a:srgbClr val="525252"/>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
      <a:majorFont>
        <a:latin typeface="IntelOne Display Light"/>
        <a:ea typeface="Helvetica Neue"/>
        <a:cs typeface="Helvetica Neue"/>
      </a:majorFont>
      <a:minorFont>
        <a:latin typeface="IntelOne Text"/>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no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BasicWhite">
  <a:themeElements>
    <a:clrScheme name="Intel2020">
      <a:dk1>
        <a:srgbClr val="000000"/>
      </a:dk1>
      <a:lt1>
        <a:srgbClr val="FFFFFF"/>
      </a:lt1>
      <a:dk2>
        <a:srgbClr val="004A86"/>
      </a:dk2>
      <a:lt2>
        <a:srgbClr val="525252"/>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
      <a:majorFont>
        <a:latin typeface="IntelOne Display Light"/>
        <a:ea typeface="Helvetica Neue"/>
        <a:cs typeface="Helvetica Neue"/>
      </a:majorFont>
      <a:minorFont>
        <a:latin typeface="IntelOne Text"/>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no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BF8042B4C6AA4DBD255491A71BC9EB" ma:contentTypeVersion="9" ma:contentTypeDescription="Create a new document." ma:contentTypeScope="" ma:versionID="2bf8fb1c6b005e890d4c71798971a5ff">
  <xsd:schema xmlns:xsd="http://www.w3.org/2001/XMLSchema" xmlns:xs="http://www.w3.org/2001/XMLSchema" xmlns:p="http://schemas.microsoft.com/office/2006/metadata/properties" xmlns:ns2="598a90b8-07d2-45e9-a48f-87b6ee4c739b" xmlns:ns3="05ed8770-1e75-4cdd-a798-73696cd0826c" targetNamespace="http://schemas.microsoft.com/office/2006/metadata/properties" ma:root="true" ma:fieldsID="8b9aadfc9e9f4a6eb503fcaa7c82b4b4" ns2:_="" ns3:_="">
    <xsd:import namespace="598a90b8-07d2-45e9-a48f-87b6ee4c739b"/>
    <xsd:import namespace="05ed8770-1e75-4cdd-a798-73696cd0826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8a90b8-07d2-45e9-a48f-87b6ee4c739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5ed8770-1e75-4cdd-a798-73696cd0826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5ed8770-1e75-4cdd-a798-73696cd0826c">
      <UserInfo>
        <DisplayName>Fistler, Matthew</DisplayName>
        <AccountId>103</AccountId>
        <AccountType/>
      </UserInfo>
      <UserInfo>
        <DisplayName>Ramirez, Jose C</DisplayName>
        <AccountId>97</AccountId>
        <AccountType/>
      </UserInfo>
      <UserInfo>
        <DisplayName>Zaldivar Oca, Fernando</DisplayName>
        <AccountId>133</AccountId>
        <AccountType/>
      </UserInfo>
      <UserInfo>
        <DisplayName>Ornoch, Krzysztof</DisplayName>
        <AccountId>45</AccountId>
        <AccountType/>
      </UserInfo>
      <UserInfo>
        <DisplayName>Donitzky, Christian</DisplayName>
        <AccountId>131</AccountId>
        <AccountType/>
      </UserInfo>
      <UserInfo>
        <DisplayName>Sartini, Joe</DisplayName>
        <AccountId>104</AccountId>
        <AccountType/>
      </UserInfo>
      <UserInfo>
        <DisplayName>Zhou, Xiang1</DisplayName>
        <AccountId>36</AccountId>
        <AccountType/>
      </UserInfo>
      <UserInfo>
        <DisplayName>Tang, Patrick</DisplayName>
        <AccountId>27</AccountId>
        <AccountType/>
      </UserInfo>
      <UserInfo>
        <DisplayName>Qamar, Faisal</DisplayName>
        <AccountId>138</AccountId>
        <AccountType/>
      </UserInfo>
      <UserInfo>
        <DisplayName>Demont, Lesek</DisplayName>
        <AccountId>153</AccountId>
        <AccountType/>
      </UserInfo>
      <UserInfo>
        <DisplayName>Werden, Bart A</DisplayName>
        <AccountId>154</AccountId>
        <AccountType/>
      </UserInfo>
      <UserInfo>
        <DisplayName>Sales, Eleanor</DisplayName>
        <AccountId>6</AccountId>
        <AccountType/>
      </UserInfo>
      <UserInfo>
        <DisplayName>Lamendola, Dianne</DisplayName>
        <AccountId>145</AccountId>
        <AccountType/>
      </UserInfo>
      <UserInfo>
        <DisplayName>Cope, Matthew W</DisplayName>
        <AccountId>166</AccountId>
        <AccountType/>
      </UserInfo>
      <UserInfo>
        <DisplayName>Auger, Casey</DisplayName>
        <AccountId>152</AccountId>
        <AccountType/>
      </UserInfo>
    </SharedWithUsers>
  </documentManagement>
</p:properties>
</file>

<file path=customXml/itemProps1.xml><?xml version="1.0" encoding="utf-8"?>
<ds:datastoreItem xmlns:ds="http://schemas.openxmlformats.org/officeDocument/2006/customXml" ds:itemID="{8320F0A8-23B2-4631-82DC-2364D1F8CAC5}">
  <ds:schemaRefs>
    <ds:schemaRef ds:uri="http://schemas.microsoft.com/sharepoint/v3/contenttype/forms"/>
  </ds:schemaRefs>
</ds:datastoreItem>
</file>

<file path=customXml/itemProps2.xml><?xml version="1.0" encoding="utf-8"?>
<ds:datastoreItem xmlns:ds="http://schemas.openxmlformats.org/officeDocument/2006/customXml" ds:itemID="{1EBDF55A-026C-47BD-B3BE-2240788BAC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8a90b8-07d2-45e9-a48f-87b6ee4c739b"/>
    <ds:schemaRef ds:uri="05ed8770-1e75-4cdd-a798-73696cd082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D78FB8-7544-40D5-9D06-73929BFEA037}">
  <ds:schemaRefs>
    <ds:schemaRef ds:uri="http://schemas.openxmlformats.org/package/2006/metadata/core-properties"/>
    <ds:schemaRef ds:uri="http://purl.org/dc/elements/1.1/"/>
    <ds:schemaRef ds:uri="598a90b8-07d2-45e9-a48f-87b6ee4c739b"/>
    <ds:schemaRef ds:uri="http://schemas.microsoft.com/office/2006/documentManagement/types"/>
    <ds:schemaRef ds:uri="http://purl.org/dc/terms/"/>
    <ds:schemaRef ds:uri="05ed8770-1e75-4cdd-a798-73696cd0826c"/>
    <ds:schemaRef ds:uri="http://schemas.microsoft.com/office/infopath/2007/PartnerControls"/>
    <ds:schemaRef ds:uri="http://schemas.microsoft.com/office/2006/metadata/properties"/>
    <ds:schemaRef ds:uri="http://www.w3.org/XML/1998/namespace"/>
    <ds:schemaRef ds:uri="http://purl.org/dc/dcmitype/"/>
  </ds:schemaRefs>
</ds:datastoreItem>
</file>

<file path=docMetadata/LabelInfo.xml><?xml version="1.0" encoding="utf-8"?>
<clbl:labelList xmlns:clbl="http://schemas.microsoft.com/office/2020/mipLabelMetadata">
  <clbl:label id="{46c98d88-e344-4ed4-8496-4ed7712e255d}" enabled="0" method="" siteId="{46c98d88-e344-4ed4-8496-4ed7712e255d}" removed="1"/>
</clbl:labelList>
</file>

<file path=docProps/app.xml><?xml version="1.0" encoding="utf-8"?>
<Properties xmlns="http://schemas.openxmlformats.org/officeDocument/2006/extended-properties" xmlns:vt="http://schemas.openxmlformats.org/officeDocument/2006/docPropsVTypes">
  <Template>Standard Powerpoint Template Intel One</Template>
  <TotalTime>0</TotalTime>
  <Words>31771</Words>
  <Application>Microsoft Office PowerPoint</Application>
  <PresentationFormat>Widescreen</PresentationFormat>
  <Paragraphs>4857</Paragraphs>
  <Slides>106</Slides>
  <Notes>103</Notes>
  <HiddenSlides>0</HiddenSlides>
  <MMClips>0</MMClips>
  <ScaleCrop>false</ScaleCrop>
  <HeadingPairs>
    <vt:vector size="4" baseType="variant">
      <vt:variant>
        <vt:lpstr>Theme</vt:lpstr>
      </vt:variant>
      <vt:variant>
        <vt:i4>2</vt:i4>
      </vt:variant>
      <vt:variant>
        <vt:lpstr>Slide Titles</vt:lpstr>
      </vt:variant>
      <vt:variant>
        <vt:i4>106</vt:i4>
      </vt:variant>
    </vt:vector>
  </HeadingPairs>
  <TitlesOfParts>
    <vt:vector size="108" baseType="lpstr">
      <vt:lpstr>BasicWhite</vt:lpstr>
      <vt:lpstr>1_BasicWhite</vt:lpstr>
      <vt:lpstr>Legal Disclaimers</vt:lpstr>
      <vt:lpstr>PowerPoint Presentation</vt:lpstr>
      <vt:lpstr>PowerPoint Presentation</vt:lpstr>
      <vt:lpstr>Manufacturing Powered by Intel and our Ecosystem</vt:lpstr>
      <vt:lpstr>Asset &amp; Operations Optimization</vt:lpstr>
      <vt:lpstr>Asset &amp; Operations Optimization</vt:lpstr>
      <vt:lpstr>Intelligent Platform with Edge Service </vt:lpstr>
      <vt:lpstr>IoT Sensor Gateway Software</vt:lpstr>
      <vt:lpstr>Niagara Framework </vt:lpstr>
      <vt:lpstr>Private 5G Networks for Smart Mining</vt:lpstr>
      <vt:lpstr>5G Small Cell Solution</vt:lpstr>
      <vt:lpstr>CUVE Compact Unit for VDI Environnent</vt:lpstr>
      <vt:lpstr>B-Cloud AutoML</vt:lpstr>
      <vt:lpstr>Connect ZPS </vt:lpstr>
      <vt:lpstr>SmartEYE™ Intelligent Edge Node</vt:lpstr>
      <vt:lpstr>Machine Vision</vt:lpstr>
      <vt:lpstr>Calmo IOT Terminal for Manufacturing and POS</vt:lpstr>
      <vt:lpstr>MOP Manufacturing Optimisation Platform </vt:lpstr>
      <vt:lpstr>Ignition SCADA Solution</vt:lpstr>
      <vt:lpstr>Real-Time Location System</vt:lpstr>
      <vt:lpstr>Information OT Security Solution</vt:lpstr>
      <vt:lpstr>Smart Digitalized Production Process Enhances Quality Control </vt:lpstr>
      <vt:lpstr>Nerve Blue</vt:lpstr>
      <vt:lpstr>Product Inspection</vt:lpstr>
      <vt:lpstr>Product Inspection</vt:lpstr>
      <vt:lpstr>Cognitive Services  (AI for Industry 4.0) </vt:lpstr>
      <vt:lpstr>DeepSight and Intel for Tire Manufacturing</vt:lpstr>
      <vt:lpstr>Machine vision kit for industrial manufacturing</vt:lpstr>
      <vt:lpstr>Machine Vision System </vt:lpstr>
      <vt:lpstr>Industrial Edge Computer  CE series Embedded AI model</vt:lpstr>
      <vt:lpstr>Private 5G Solution for XR Vertical Application and Metaverse Factory </vt:lpstr>
      <vt:lpstr>AI Ready Vision Kit for Smart Manufacturing </vt:lpstr>
      <vt:lpstr>Impulse VI Ready Kit</vt:lpstr>
      <vt:lpstr>AInspect</vt:lpstr>
      <vt:lpstr>Nebbiolo + Intel for Automotive Manufacturing Inspection </vt:lpstr>
      <vt:lpstr>Equipment Vibration Monitoring </vt:lpstr>
      <vt:lpstr>Imaging Manufacturing Machine Vision Solution</vt:lpstr>
      <vt:lpstr>Spring Probe AOI Machine</vt:lpstr>
      <vt:lpstr>Machine Vision in Factory Automation</vt:lpstr>
      <vt:lpstr>Surface Inspection Detection Solution</vt:lpstr>
      <vt:lpstr>Desenvolvimentos Inovadores S.A MVISIA WEG CVU</vt:lpstr>
      <vt:lpstr>Count</vt:lpstr>
      <vt:lpstr>EagleEye Platform</vt:lpstr>
      <vt:lpstr>AI-Based QA Automation System for Electronics Assembly</vt:lpstr>
      <vt:lpstr>Industrial AI Solution</vt:lpstr>
      <vt:lpstr>Machine Condition Monitoring </vt:lpstr>
      <vt:lpstr>Machine Condition Monitoring </vt:lpstr>
      <vt:lpstr>Smart Product</vt:lpstr>
      <vt:lpstr>SENSPIDER</vt:lpstr>
      <vt:lpstr>Smart AI Application Box</vt:lpstr>
      <vt:lpstr>Nippon SystemWare</vt:lpstr>
      <vt:lpstr>iSESOL Intelligent  Manufacturing Solution</vt:lpstr>
      <vt:lpstr>VHub AI Developer</vt:lpstr>
      <vt:lpstr>Production Data  Collection System (PDCS)</vt:lpstr>
      <vt:lpstr>Automation Sdn Bhd  Manufacturing Lights Off</vt:lpstr>
      <vt:lpstr>Equiptix</vt:lpstr>
      <vt:lpstr>i-X (i-ECS: Intelligent-Edge  Control System) </vt:lpstr>
      <vt:lpstr>Machine to Machine Solution</vt:lpstr>
      <vt:lpstr>Situational Monitoring</vt:lpstr>
      <vt:lpstr>Situational Monitoring</vt:lpstr>
      <vt:lpstr>Situational Monitoring</vt:lpstr>
      <vt:lpstr>Work Assistance Camera for Factories</vt:lpstr>
      <vt:lpstr>Intelligent  Management Warehouse</vt:lpstr>
      <vt:lpstr>Industrial Network Security with Monitor for Secunet edge</vt:lpstr>
      <vt:lpstr>JARVIS for Manufacturing</vt:lpstr>
      <vt:lpstr>AI@Sense LPRS</vt:lpstr>
      <vt:lpstr>Smart Factory Solutions Based on AI Technology</vt:lpstr>
      <vt:lpstr>Lightning Safety Suite</vt:lpstr>
      <vt:lpstr>Smart Camera RVS-2100</vt:lpstr>
      <vt:lpstr>AI Powered Medical Diagnostic Service Solution ​</vt:lpstr>
      <vt:lpstr>Industrial Machine Vision Smart Camera Development Kit</vt:lpstr>
      <vt:lpstr>Smart AI Application Box</vt:lpstr>
      <vt:lpstr>Multi-Access Edge Computing (MEC)</vt:lpstr>
      <vt:lpstr>TANK-870 AIoT Development Kit</vt:lpstr>
      <vt:lpstr>Aotu and Intel for Worker Safety and Compliance</vt:lpstr>
      <vt:lpstr>Logistics &amp; Tracking</vt:lpstr>
      <vt:lpstr>Logistics &amp; Tracking</vt:lpstr>
      <vt:lpstr>AI-Powered Logistic Solution</vt:lpstr>
      <vt:lpstr>Smart Factory Solution (SFS) </vt:lpstr>
      <vt:lpstr>Sterilization AMR</vt:lpstr>
      <vt:lpstr>Siena Analytics Supply Chain Logistics </vt:lpstr>
      <vt:lpstr>Warehousing Business Automation and Visualization of Management Process Solution</vt:lpstr>
      <vt:lpstr>Control Optimization &amp; Autonomy</vt:lpstr>
      <vt:lpstr>Control Optimization &amp; Autonomy</vt:lpstr>
      <vt:lpstr>EdgeOps</vt:lpstr>
      <vt:lpstr>Visual Autonomous Mobile Robots</vt:lpstr>
      <vt:lpstr>AI AMR Edge Cloud Smart Logistics Solution</vt:lpstr>
      <vt:lpstr>Guided Intelligent Welding System</vt:lpstr>
      <vt:lpstr>Intelligent Industrial Controller</vt:lpstr>
      <vt:lpstr>5G Private Network Solution for Smart Manufacturing</vt:lpstr>
      <vt:lpstr>eXware707AI &amp; eX710AI</vt:lpstr>
      <vt:lpstr>Ecosystem Solution</vt:lpstr>
      <vt:lpstr>Ultra Low Latency Video Transmission IoT System</vt:lpstr>
      <vt:lpstr>Ingram Micro Canada + Intel Agricultural Manufacturing</vt:lpstr>
      <vt:lpstr>Multi Protocol IIoT Gateway with Cloud Connectivity</vt:lpstr>
      <vt:lpstr>Smart Community AI Solution</vt:lpstr>
      <vt:lpstr>Smart Factory AI Solution</vt:lpstr>
      <vt:lpstr>SMT Intelligent Smart Storage Rack Solution</vt:lpstr>
      <vt:lpstr>Xesol Drivox</vt:lpstr>
      <vt:lpstr>X-SIGHT: Intelligent Industrial Controller</vt:lpstr>
      <vt:lpstr>Smart Factory Solution (SFS)</vt:lpstr>
      <vt:lpstr>Energy Monitoring &amp; Management</vt:lpstr>
      <vt:lpstr>Energy Monitoring &amp; Management</vt:lpstr>
      <vt:lpstr>FactoryEHS</vt:lpstr>
      <vt:lpstr>Platform</vt:lpstr>
      <vt:lpstr>TwinWorX® Digital Twins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Legal Disclaimers</dc:title>
  <dc:creator/>
  <cp:lastModifiedBy/>
  <cp:revision>4</cp:revision>
  <dcterms:created xsi:type="dcterms:W3CDTF">2023-07-03T22:45:59Z</dcterms:created>
  <dcterms:modified xsi:type="dcterms:W3CDTF">2023-08-30T20:09:31Z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0x010100D3BF8042B4C6AA4DBD255491A71BC9EB</vt:lpwstr>
  </property>
  <property fmtid="{D5CDD505-2E9C-101B-9397-08002B2CF9AE}" pid="3" name="MediaServiceImageTags">
    <vt:lpwstr/>
  </property>
  <property fmtid="{D5CDD505-2E9C-101B-9397-08002B2CF9AE}" pid="4" name="_dlc_DocIdItemGuid">
    <vt:lpwstr>097eb9b2-e54d-4336-9542-e57cfd3abc19</vt:lpwstr>
  </property>
  <property fmtid="{D5CDD505-2E9C-101B-9397-08002B2CF9AE}" pid="5" name="_dlc_policyId">
    <vt:lpwstr>0x01010097A73671C864A748AFB2D921C723D4B7|-369733750</vt:lpwstr>
  </property>
  <property fmtid="{D5CDD505-2E9C-101B-9397-08002B2CF9AE}" pid="6"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ies>
</file>